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6" r:id="rId4"/>
    <p:sldId id="285" r:id="rId5"/>
    <p:sldId id="262" r:id="rId6"/>
    <p:sldId id="276" r:id="rId7"/>
    <p:sldId id="284" r:id="rId8"/>
    <p:sldId id="286" r:id="rId9"/>
    <p:sldId id="279" r:id="rId10"/>
    <p:sldId id="272" r:id="rId11"/>
  </p:sldIdLst>
  <p:sldSz cx="12192000" cy="6858000"/>
  <p:notesSz cx="6858000" cy="9144000"/>
  <p:embeddedFontLst>
    <p:embeddedFont>
      <p:font typeface="Calibri" panose="020F0502020204030204" pitchFamily="34" charset="0"/>
      <p:regular r:id="rId13"/>
      <p:bold r:id="rId14"/>
      <p:italic r:id="rId15"/>
      <p:boldItalic r:id="rId16"/>
    </p:embeddedFont>
    <p:embeddedFont>
      <p:font typeface="微软雅黑" panose="020B0503020204020204" pitchFamily="34" charset="-122"/>
      <p:regular r:id="rId17"/>
      <p:bold r:id="rId18"/>
    </p:embeddedFont>
  </p:embeddedFont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0" userDrawn="1">
          <p15:clr>
            <a:srgbClr val="A4A3A4"/>
          </p15:clr>
        </p15:guide>
        <p15:guide id="2" pos="189" userDrawn="1">
          <p15:clr>
            <a:srgbClr val="A4A3A4"/>
          </p15:clr>
        </p15:guide>
        <p15:guide id="3" pos="7469" userDrawn="1">
          <p15:clr>
            <a:srgbClr val="A4A3A4"/>
          </p15:clr>
        </p15:guide>
        <p15:guide id="4" orient="horz" pos="392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9210"/>
    <a:srgbClr val="F5B221"/>
    <a:srgbClr val="019FE5"/>
    <a:srgbClr val="9FE1FF"/>
    <a:srgbClr val="F6BB38"/>
    <a:srgbClr val="02B0FE"/>
    <a:srgbClr val="FF2F2F"/>
    <a:srgbClr val="F9D483"/>
    <a:srgbClr val="717171"/>
    <a:srgbClr val="01A9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43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336" y="54"/>
      </p:cViewPr>
      <p:guideLst>
        <p:guide orient="horz" pos="210"/>
        <p:guide pos="189"/>
        <p:guide pos="7469"/>
        <p:guide orient="horz" pos="392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92A86C-8F6C-4C4D-A120-C71354007D85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C3E00011-B734-4FC1-AD01-F7B8EFC04690}">
      <dgm:prSet phldrT="[文本]"/>
      <dgm:spPr/>
      <dgm:t>
        <a:bodyPr/>
        <a:lstStyle/>
        <a:p>
          <a:r>
            <a:rPr lang="zh-CN" altLang="en-US" dirty="0" smtClean="0"/>
            <a:t>课标的核心思想</a:t>
          </a:r>
          <a:endParaRPr lang="zh-CN" altLang="en-US" dirty="0"/>
        </a:p>
      </dgm:t>
    </dgm:pt>
    <dgm:pt modelId="{30290E31-4CB0-42F0-B2C4-DFAEDBD53E12}" type="parTrans" cxnId="{C6094840-27A3-4794-BD99-F51A55BAC8F6}">
      <dgm:prSet/>
      <dgm:spPr/>
      <dgm:t>
        <a:bodyPr/>
        <a:lstStyle/>
        <a:p>
          <a:endParaRPr lang="zh-CN" altLang="en-US"/>
        </a:p>
      </dgm:t>
    </dgm:pt>
    <dgm:pt modelId="{62DE165F-3E5E-4EC6-87CD-E23D2303D27A}" type="sibTrans" cxnId="{C6094840-27A3-4794-BD99-F51A55BAC8F6}">
      <dgm:prSet/>
      <dgm:spPr/>
      <dgm:t>
        <a:bodyPr/>
        <a:lstStyle/>
        <a:p>
          <a:endParaRPr lang="zh-CN" altLang="en-US"/>
        </a:p>
      </dgm:t>
    </dgm:pt>
    <dgm:pt modelId="{065AF812-C1F8-46C2-BBD1-D00175625B74}">
      <dgm:prSet phldrT="[文本]"/>
      <dgm:spPr/>
      <dgm:t>
        <a:bodyPr/>
        <a:lstStyle/>
        <a:p>
          <a:r>
            <a:rPr lang="zh-CN" altLang="en-US" dirty="0" smtClean="0"/>
            <a:t>教学目标</a:t>
          </a:r>
          <a:endParaRPr lang="zh-CN" altLang="en-US" dirty="0"/>
        </a:p>
      </dgm:t>
    </dgm:pt>
    <dgm:pt modelId="{AFDA97D4-E85C-46D6-9549-44DF44744B7E}" type="parTrans" cxnId="{03FF2425-8B36-4EA5-96BB-7AA5D40CE900}">
      <dgm:prSet/>
      <dgm:spPr/>
      <dgm:t>
        <a:bodyPr/>
        <a:lstStyle/>
        <a:p>
          <a:endParaRPr lang="zh-CN" altLang="en-US"/>
        </a:p>
      </dgm:t>
    </dgm:pt>
    <dgm:pt modelId="{3785481E-3E0E-429F-8491-2B64B584EB8F}" type="sibTrans" cxnId="{03FF2425-8B36-4EA5-96BB-7AA5D40CE900}">
      <dgm:prSet/>
      <dgm:spPr/>
      <dgm:t>
        <a:bodyPr/>
        <a:lstStyle/>
        <a:p>
          <a:endParaRPr lang="zh-CN" altLang="en-US"/>
        </a:p>
      </dgm:t>
    </dgm:pt>
    <dgm:pt modelId="{A59AE95B-9D40-4EA1-8100-F13D2FA3F6E2}">
      <dgm:prSet phldrT="[文本]"/>
      <dgm:spPr/>
      <dgm:t>
        <a:bodyPr/>
        <a:lstStyle/>
        <a:p>
          <a:r>
            <a:rPr lang="zh-CN" altLang="en-US" dirty="0" smtClean="0"/>
            <a:t>教学模式与方法</a:t>
          </a:r>
          <a:endParaRPr lang="zh-CN" altLang="en-US" dirty="0"/>
        </a:p>
      </dgm:t>
    </dgm:pt>
    <dgm:pt modelId="{54BDE391-BA69-4752-8036-1D6EEB8A0208}" type="parTrans" cxnId="{6498EC05-2748-4076-B167-E7D372527109}">
      <dgm:prSet/>
      <dgm:spPr/>
      <dgm:t>
        <a:bodyPr/>
        <a:lstStyle/>
        <a:p>
          <a:endParaRPr lang="zh-CN" altLang="en-US"/>
        </a:p>
      </dgm:t>
    </dgm:pt>
    <dgm:pt modelId="{620D595E-1DF9-46D7-BC1E-E413F90A2CA5}" type="sibTrans" cxnId="{6498EC05-2748-4076-B167-E7D372527109}">
      <dgm:prSet/>
      <dgm:spPr/>
      <dgm:t>
        <a:bodyPr/>
        <a:lstStyle/>
        <a:p>
          <a:endParaRPr lang="zh-CN" altLang="en-US"/>
        </a:p>
      </dgm:t>
    </dgm:pt>
    <dgm:pt modelId="{2CD6A419-F589-481C-B808-E9F48900D276}">
      <dgm:prSet phldrT="[文本]"/>
      <dgm:spPr/>
      <dgm:t>
        <a:bodyPr/>
        <a:lstStyle/>
        <a:p>
          <a:r>
            <a:rPr lang="zh-CN" altLang="en-US" dirty="0" smtClean="0"/>
            <a:t>教学环境与材料</a:t>
          </a:r>
          <a:endParaRPr lang="zh-CN" altLang="en-US" dirty="0"/>
        </a:p>
      </dgm:t>
    </dgm:pt>
    <dgm:pt modelId="{A82828F7-4152-4BC7-A962-DB53A29A8A4B}" type="parTrans" cxnId="{19E7ACAB-7D1A-4986-B9DF-C38CDA574E10}">
      <dgm:prSet/>
      <dgm:spPr/>
      <dgm:t>
        <a:bodyPr/>
        <a:lstStyle/>
        <a:p>
          <a:endParaRPr lang="zh-CN" altLang="en-US"/>
        </a:p>
      </dgm:t>
    </dgm:pt>
    <dgm:pt modelId="{6F15E6A8-71E3-4078-9121-93425EBA5BC8}" type="sibTrans" cxnId="{19E7ACAB-7D1A-4986-B9DF-C38CDA574E10}">
      <dgm:prSet/>
      <dgm:spPr/>
      <dgm:t>
        <a:bodyPr/>
        <a:lstStyle/>
        <a:p>
          <a:endParaRPr lang="zh-CN" altLang="en-US"/>
        </a:p>
      </dgm:t>
    </dgm:pt>
    <dgm:pt modelId="{09B5F416-7014-43B7-931B-205E0F4DF03D}">
      <dgm:prSet phldrT="[文本]"/>
      <dgm:spPr/>
      <dgm:t>
        <a:bodyPr/>
        <a:lstStyle/>
        <a:p>
          <a:r>
            <a:rPr lang="zh-CN" altLang="en-US" dirty="0" smtClean="0"/>
            <a:t>教学过程</a:t>
          </a:r>
          <a:endParaRPr lang="zh-CN" altLang="en-US" dirty="0"/>
        </a:p>
      </dgm:t>
    </dgm:pt>
    <dgm:pt modelId="{3CB8CE9D-FC14-4C79-85EC-7D35699F2BA4}" type="parTrans" cxnId="{033CBA39-B8E8-4BBB-8A5A-EF76FFFDB893}">
      <dgm:prSet/>
      <dgm:spPr/>
      <dgm:t>
        <a:bodyPr/>
        <a:lstStyle/>
        <a:p>
          <a:endParaRPr lang="zh-CN" altLang="en-US"/>
        </a:p>
      </dgm:t>
    </dgm:pt>
    <dgm:pt modelId="{D0F97D35-8699-4F53-A36E-8ED57B3B29F3}" type="sibTrans" cxnId="{033CBA39-B8E8-4BBB-8A5A-EF76FFFDB893}">
      <dgm:prSet/>
      <dgm:spPr/>
      <dgm:t>
        <a:bodyPr/>
        <a:lstStyle/>
        <a:p>
          <a:endParaRPr lang="zh-CN" altLang="en-US"/>
        </a:p>
      </dgm:t>
    </dgm:pt>
    <dgm:pt modelId="{0C86F3C3-727C-4DB7-82DC-C8987448EAAF}" type="pres">
      <dgm:prSet presAssocID="{7F92A86C-8F6C-4C4D-A120-C71354007D8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zh-CN" altLang="en-US"/>
        </a:p>
      </dgm:t>
    </dgm:pt>
    <dgm:pt modelId="{A4F83272-E16C-4CAC-AAE9-522B22D3C4FC}" type="pres">
      <dgm:prSet presAssocID="{7F92A86C-8F6C-4C4D-A120-C71354007D85}" presName="Name1" presStyleCnt="0"/>
      <dgm:spPr/>
    </dgm:pt>
    <dgm:pt modelId="{DDA0893D-95BB-42D9-BD81-8DF4292A845A}" type="pres">
      <dgm:prSet presAssocID="{7F92A86C-8F6C-4C4D-A120-C71354007D85}" presName="cycle" presStyleCnt="0"/>
      <dgm:spPr/>
    </dgm:pt>
    <dgm:pt modelId="{EB8036A0-A658-4CAB-A085-FA3FEA2CDA3C}" type="pres">
      <dgm:prSet presAssocID="{7F92A86C-8F6C-4C4D-A120-C71354007D85}" presName="srcNode" presStyleLbl="node1" presStyleIdx="0" presStyleCnt="5"/>
      <dgm:spPr/>
    </dgm:pt>
    <dgm:pt modelId="{ACEB2BC5-F00E-40B7-B3E7-EEF74531CBF7}" type="pres">
      <dgm:prSet presAssocID="{7F92A86C-8F6C-4C4D-A120-C71354007D85}" presName="conn" presStyleLbl="parChTrans1D2" presStyleIdx="0" presStyleCnt="1"/>
      <dgm:spPr/>
      <dgm:t>
        <a:bodyPr/>
        <a:lstStyle/>
        <a:p>
          <a:endParaRPr lang="zh-CN" altLang="en-US"/>
        </a:p>
      </dgm:t>
    </dgm:pt>
    <dgm:pt modelId="{DC98C036-F828-43FE-BD6C-2C1BE88D4EC1}" type="pres">
      <dgm:prSet presAssocID="{7F92A86C-8F6C-4C4D-A120-C71354007D85}" presName="extraNode" presStyleLbl="node1" presStyleIdx="0" presStyleCnt="5"/>
      <dgm:spPr/>
    </dgm:pt>
    <dgm:pt modelId="{3153BDD4-F28E-4A9F-BCAE-E19CCDDFA640}" type="pres">
      <dgm:prSet presAssocID="{7F92A86C-8F6C-4C4D-A120-C71354007D85}" presName="dstNode" presStyleLbl="node1" presStyleIdx="0" presStyleCnt="5"/>
      <dgm:spPr/>
    </dgm:pt>
    <dgm:pt modelId="{F625B083-F4DB-417D-B37B-F38F29D0A1C6}" type="pres">
      <dgm:prSet presAssocID="{C3E00011-B734-4FC1-AD01-F7B8EFC04690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52FBCD2-7343-44D4-A4B9-6ECBC836A436}" type="pres">
      <dgm:prSet presAssocID="{C3E00011-B734-4FC1-AD01-F7B8EFC04690}" presName="accent_1" presStyleCnt="0"/>
      <dgm:spPr/>
    </dgm:pt>
    <dgm:pt modelId="{377A186F-B296-44C9-9902-7C9A282C0126}" type="pres">
      <dgm:prSet presAssocID="{C3E00011-B734-4FC1-AD01-F7B8EFC04690}" presName="accentRepeatNode" presStyleLbl="solidFgAcc1" presStyleIdx="0" presStyleCnt="5"/>
      <dgm:spPr/>
    </dgm:pt>
    <dgm:pt modelId="{B00EB581-CC05-4639-803D-095AA8DB0C8A}" type="pres">
      <dgm:prSet presAssocID="{065AF812-C1F8-46C2-BBD1-D00175625B74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EAD8760-53ED-4FE5-8787-81E71DFFED7F}" type="pres">
      <dgm:prSet presAssocID="{065AF812-C1F8-46C2-BBD1-D00175625B74}" presName="accent_2" presStyleCnt="0"/>
      <dgm:spPr/>
    </dgm:pt>
    <dgm:pt modelId="{E2DB03E5-24D4-4DA5-BDB8-852DF5D0D9AE}" type="pres">
      <dgm:prSet presAssocID="{065AF812-C1F8-46C2-BBD1-D00175625B74}" presName="accentRepeatNode" presStyleLbl="solidFgAcc1" presStyleIdx="1" presStyleCnt="5"/>
      <dgm:spPr/>
    </dgm:pt>
    <dgm:pt modelId="{568B043E-3C68-410A-8216-6AE2CA8FB7B9}" type="pres">
      <dgm:prSet presAssocID="{A59AE95B-9D40-4EA1-8100-F13D2FA3F6E2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49A1C31-9447-4CC1-BA36-8FBE5CDC5B67}" type="pres">
      <dgm:prSet presAssocID="{A59AE95B-9D40-4EA1-8100-F13D2FA3F6E2}" presName="accent_3" presStyleCnt="0"/>
      <dgm:spPr/>
    </dgm:pt>
    <dgm:pt modelId="{8D81103F-BBCC-42F4-A776-53D8A8AD500F}" type="pres">
      <dgm:prSet presAssocID="{A59AE95B-9D40-4EA1-8100-F13D2FA3F6E2}" presName="accentRepeatNode" presStyleLbl="solidFgAcc1" presStyleIdx="2" presStyleCnt="5"/>
      <dgm:spPr/>
    </dgm:pt>
    <dgm:pt modelId="{19D48CBD-811C-4E24-913B-18B5B21C7F8D}" type="pres">
      <dgm:prSet presAssocID="{2CD6A419-F589-481C-B808-E9F48900D276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DD99AE5-5657-4395-AF13-B99CFEFF82BC}" type="pres">
      <dgm:prSet presAssocID="{2CD6A419-F589-481C-B808-E9F48900D276}" presName="accent_4" presStyleCnt="0"/>
      <dgm:spPr/>
    </dgm:pt>
    <dgm:pt modelId="{25258EA1-2CEA-49A1-B7A3-333A2AD34C96}" type="pres">
      <dgm:prSet presAssocID="{2CD6A419-F589-481C-B808-E9F48900D276}" presName="accentRepeatNode" presStyleLbl="solidFgAcc1" presStyleIdx="3" presStyleCnt="5"/>
      <dgm:spPr/>
    </dgm:pt>
    <dgm:pt modelId="{9F506DF4-08E4-4233-B5C6-5E7DC398C270}" type="pres">
      <dgm:prSet presAssocID="{09B5F416-7014-43B7-931B-205E0F4DF03D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6B9EFD5-0A28-4B7B-B30C-A2C061604938}" type="pres">
      <dgm:prSet presAssocID="{09B5F416-7014-43B7-931B-205E0F4DF03D}" presName="accent_5" presStyleCnt="0"/>
      <dgm:spPr/>
    </dgm:pt>
    <dgm:pt modelId="{6E43B5D6-2D12-4057-AD52-A55EDB200BF3}" type="pres">
      <dgm:prSet presAssocID="{09B5F416-7014-43B7-931B-205E0F4DF03D}" presName="accentRepeatNode" presStyleLbl="solidFgAcc1" presStyleIdx="4" presStyleCnt="5"/>
      <dgm:spPr/>
    </dgm:pt>
  </dgm:ptLst>
  <dgm:cxnLst>
    <dgm:cxn modelId="{0E51EA2E-CBAB-4263-9CEF-C67F71A7CED7}" type="presOf" srcId="{A59AE95B-9D40-4EA1-8100-F13D2FA3F6E2}" destId="{568B043E-3C68-410A-8216-6AE2CA8FB7B9}" srcOrd="0" destOrd="0" presId="urn:microsoft.com/office/officeart/2008/layout/VerticalCurvedList"/>
    <dgm:cxn modelId="{C6094840-27A3-4794-BD99-F51A55BAC8F6}" srcId="{7F92A86C-8F6C-4C4D-A120-C71354007D85}" destId="{C3E00011-B734-4FC1-AD01-F7B8EFC04690}" srcOrd="0" destOrd="0" parTransId="{30290E31-4CB0-42F0-B2C4-DFAEDBD53E12}" sibTransId="{62DE165F-3E5E-4EC6-87CD-E23D2303D27A}"/>
    <dgm:cxn modelId="{2840B88C-A37C-4881-B18E-5BCC15C87028}" type="presOf" srcId="{C3E00011-B734-4FC1-AD01-F7B8EFC04690}" destId="{F625B083-F4DB-417D-B37B-F38F29D0A1C6}" srcOrd="0" destOrd="0" presId="urn:microsoft.com/office/officeart/2008/layout/VerticalCurvedList"/>
    <dgm:cxn modelId="{AF416ACA-1FCC-4940-BCC5-1304F51AC6A3}" type="presOf" srcId="{2CD6A419-F589-481C-B808-E9F48900D276}" destId="{19D48CBD-811C-4E24-913B-18B5B21C7F8D}" srcOrd="0" destOrd="0" presId="urn:microsoft.com/office/officeart/2008/layout/VerticalCurvedList"/>
    <dgm:cxn modelId="{03FF2425-8B36-4EA5-96BB-7AA5D40CE900}" srcId="{7F92A86C-8F6C-4C4D-A120-C71354007D85}" destId="{065AF812-C1F8-46C2-BBD1-D00175625B74}" srcOrd="1" destOrd="0" parTransId="{AFDA97D4-E85C-46D6-9549-44DF44744B7E}" sibTransId="{3785481E-3E0E-429F-8491-2B64B584EB8F}"/>
    <dgm:cxn modelId="{6498EC05-2748-4076-B167-E7D372527109}" srcId="{7F92A86C-8F6C-4C4D-A120-C71354007D85}" destId="{A59AE95B-9D40-4EA1-8100-F13D2FA3F6E2}" srcOrd="2" destOrd="0" parTransId="{54BDE391-BA69-4752-8036-1D6EEB8A0208}" sibTransId="{620D595E-1DF9-46D7-BC1E-E413F90A2CA5}"/>
    <dgm:cxn modelId="{033CBA39-B8E8-4BBB-8A5A-EF76FFFDB893}" srcId="{7F92A86C-8F6C-4C4D-A120-C71354007D85}" destId="{09B5F416-7014-43B7-931B-205E0F4DF03D}" srcOrd="4" destOrd="0" parTransId="{3CB8CE9D-FC14-4C79-85EC-7D35699F2BA4}" sibTransId="{D0F97D35-8699-4F53-A36E-8ED57B3B29F3}"/>
    <dgm:cxn modelId="{19E7ACAB-7D1A-4986-B9DF-C38CDA574E10}" srcId="{7F92A86C-8F6C-4C4D-A120-C71354007D85}" destId="{2CD6A419-F589-481C-B808-E9F48900D276}" srcOrd="3" destOrd="0" parTransId="{A82828F7-4152-4BC7-A962-DB53A29A8A4B}" sibTransId="{6F15E6A8-71E3-4078-9121-93425EBA5BC8}"/>
    <dgm:cxn modelId="{A5B0B13C-18A6-4AA3-A12E-03D9FE114C9C}" type="presOf" srcId="{7F92A86C-8F6C-4C4D-A120-C71354007D85}" destId="{0C86F3C3-727C-4DB7-82DC-C8987448EAAF}" srcOrd="0" destOrd="0" presId="urn:microsoft.com/office/officeart/2008/layout/VerticalCurvedList"/>
    <dgm:cxn modelId="{474C6448-53F5-464F-9937-C56EB37FF501}" type="presOf" srcId="{09B5F416-7014-43B7-931B-205E0F4DF03D}" destId="{9F506DF4-08E4-4233-B5C6-5E7DC398C270}" srcOrd="0" destOrd="0" presId="urn:microsoft.com/office/officeart/2008/layout/VerticalCurvedList"/>
    <dgm:cxn modelId="{B2E6C2F5-C469-4F88-B71A-6F044F12E8D8}" type="presOf" srcId="{065AF812-C1F8-46C2-BBD1-D00175625B74}" destId="{B00EB581-CC05-4639-803D-095AA8DB0C8A}" srcOrd="0" destOrd="0" presId="urn:microsoft.com/office/officeart/2008/layout/VerticalCurvedList"/>
    <dgm:cxn modelId="{6A8EC7CC-5CB6-4D3F-852B-BDA4DD7DAC43}" type="presOf" srcId="{62DE165F-3E5E-4EC6-87CD-E23D2303D27A}" destId="{ACEB2BC5-F00E-40B7-B3E7-EEF74531CBF7}" srcOrd="0" destOrd="0" presId="urn:microsoft.com/office/officeart/2008/layout/VerticalCurvedList"/>
    <dgm:cxn modelId="{44435592-81AF-4BA9-AE14-E33D16710934}" type="presParOf" srcId="{0C86F3C3-727C-4DB7-82DC-C8987448EAAF}" destId="{A4F83272-E16C-4CAC-AAE9-522B22D3C4FC}" srcOrd="0" destOrd="0" presId="urn:microsoft.com/office/officeart/2008/layout/VerticalCurvedList"/>
    <dgm:cxn modelId="{8544AACF-917D-4526-989F-6EBDDC87F99C}" type="presParOf" srcId="{A4F83272-E16C-4CAC-AAE9-522B22D3C4FC}" destId="{DDA0893D-95BB-42D9-BD81-8DF4292A845A}" srcOrd="0" destOrd="0" presId="urn:microsoft.com/office/officeart/2008/layout/VerticalCurvedList"/>
    <dgm:cxn modelId="{F6350573-D125-4629-AECE-FD25D35A66A2}" type="presParOf" srcId="{DDA0893D-95BB-42D9-BD81-8DF4292A845A}" destId="{EB8036A0-A658-4CAB-A085-FA3FEA2CDA3C}" srcOrd="0" destOrd="0" presId="urn:microsoft.com/office/officeart/2008/layout/VerticalCurvedList"/>
    <dgm:cxn modelId="{F6CD7C36-2CE0-4568-ACBA-7E675028C7C2}" type="presParOf" srcId="{DDA0893D-95BB-42D9-BD81-8DF4292A845A}" destId="{ACEB2BC5-F00E-40B7-B3E7-EEF74531CBF7}" srcOrd="1" destOrd="0" presId="urn:microsoft.com/office/officeart/2008/layout/VerticalCurvedList"/>
    <dgm:cxn modelId="{F476AF97-7687-482D-ABD5-2D177744F20D}" type="presParOf" srcId="{DDA0893D-95BB-42D9-BD81-8DF4292A845A}" destId="{DC98C036-F828-43FE-BD6C-2C1BE88D4EC1}" srcOrd="2" destOrd="0" presId="urn:microsoft.com/office/officeart/2008/layout/VerticalCurvedList"/>
    <dgm:cxn modelId="{B66CF701-E45B-4346-9F53-E5CC1E64587D}" type="presParOf" srcId="{DDA0893D-95BB-42D9-BD81-8DF4292A845A}" destId="{3153BDD4-F28E-4A9F-BCAE-E19CCDDFA640}" srcOrd="3" destOrd="0" presId="urn:microsoft.com/office/officeart/2008/layout/VerticalCurvedList"/>
    <dgm:cxn modelId="{DB6A5BE6-6F1D-4A65-8CDE-6C62DB5D971D}" type="presParOf" srcId="{A4F83272-E16C-4CAC-AAE9-522B22D3C4FC}" destId="{F625B083-F4DB-417D-B37B-F38F29D0A1C6}" srcOrd="1" destOrd="0" presId="urn:microsoft.com/office/officeart/2008/layout/VerticalCurvedList"/>
    <dgm:cxn modelId="{213F115D-9432-43A3-9F1F-70224D411E2E}" type="presParOf" srcId="{A4F83272-E16C-4CAC-AAE9-522B22D3C4FC}" destId="{852FBCD2-7343-44D4-A4B9-6ECBC836A436}" srcOrd="2" destOrd="0" presId="urn:microsoft.com/office/officeart/2008/layout/VerticalCurvedList"/>
    <dgm:cxn modelId="{00DDF3CE-A7DB-4AA7-9EDC-B8E9AB773906}" type="presParOf" srcId="{852FBCD2-7343-44D4-A4B9-6ECBC836A436}" destId="{377A186F-B296-44C9-9902-7C9A282C0126}" srcOrd="0" destOrd="0" presId="urn:microsoft.com/office/officeart/2008/layout/VerticalCurvedList"/>
    <dgm:cxn modelId="{40784A9E-6417-4823-86C9-2D79606A87AA}" type="presParOf" srcId="{A4F83272-E16C-4CAC-AAE9-522B22D3C4FC}" destId="{B00EB581-CC05-4639-803D-095AA8DB0C8A}" srcOrd="3" destOrd="0" presId="urn:microsoft.com/office/officeart/2008/layout/VerticalCurvedList"/>
    <dgm:cxn modelId="{C486DA07-5381-4CB2-BEFB-63A8D450F6A2}" type="presParOf" srcId="{A4F83272-E16C-4CAC-AAE9-522B22D3C4FC}" destId="{AEAD8760-53ED-4FE5-8787-81E71DFFED7F}" srcOrd="4" destOrd="0" presId="urn:microsoft.com/office/officeart/2008/layout/VerticalCurvedList"/>
    <dgm:cxn modelId="{27366B9D-2E34-42BA-B265-6E37FF19CB04}" type="presParOf" srcId="{AEAD8760-53ED-4FE5-8787-81E71DFFED7F}" destId="{E2DB03E5-24D4-4DA5-BDB8-852DF5D0D9AE}" srcOrd="0" destOrd="0" presId="urn:microsoft.com/office/officeart/2008/layout/VerticalCurvedList"/>
    <dgm:cxn modelId="{B718DC8F-B0DD-4E7B-A421-669F46016392}" type="presParOf" srcId="{A4F83272-E16C-4CAC-AAE9-522B22D3C4FC}" destId="{568B043E-3C68-410A-8216-6AE2CA8FB7B9}" srcOrd="5" destOrd="0" presId="urn:microsoft.com/office/officeart/2008/layout/VerticalCurvedList"/>
    <dgm:cxn modelId="{B7B8C062-B8EB-4285-A1AB-4A17CAE1F5F3}" type="presParOf" srcId="{A4F83272-E16C-4CAC-AAE9-522B22D3C4FC}" destId="{449A1C31-9447-4CC1-BA36-8FBE5CDC5B67}" srcOrd="6" destOrd="0" presId="urn:microsoft.com/office/officeart/2008/layout/VerticalCurvedList"/>
    <dgm:cxn modelId="{F2FD8AD7-5BB4-41E1-BB60-4B934A825667}" type="presParOf" srcId="{449A1C31-9447-4CC1-BA36-8FBE5CDC5B67}" destId="{8D81103F-BBCC-42F4-A776-53D8A8AD500F}" srcOrd="0" destOrd="0" presId="urn:microsoft.com/office/officeart/2008/layout/VerticalCurvedList"/>
    <dgm:cxn modelId="{7FAA1444-A054-48A6-AC38-8611D6A6FE7F}" type="presParOf" srcId="{A4F83272-E16C-4CAC-AAE9-522B22D3C4FC}" destId="{19D48CBD-811C-4E24-913B-18B5B21C7F8D}" srcOrd="7" destOrd="0" presId="urn:microsoft.com/office/officeart/2008/layout/VerticalCurvedList"/>
    <dgm:cxn modelId="{3211A443-8494-4300-8947-7E170CD13D68}" type="presParOf" srcId="{A4F83272-E16C-4CAC-AAE9-522B22D3C4FC}" destId="{FDD99AE5-5657-4395-AF13-B99CFEFF82BC}" srcOrd="8" destOrd="0" presId="urn:microsoft.com/office/officeart/2008/layout/VerticalCurvedList"/>
    <dgm:cxn modelId="{0EAF50B0-AB65-438F-8688-9658E8FBB034}" type="presParOf" srcId="{FDD99AE5-5657-4395-AF13-B99CFEFF82BC}" destId="{25258EA1-2CEA-49A1-B7A3-333A2AD34C96}" srcOrd="0" destOrd="0" presId="urn:microsoft.com/office/officeart/2008/layout/VerticalCurvedList"/>
    <dgm:cxn modelId="{62013AF8-3D29-44A3-9E2C-3C2CA04BE10B}" type="presParOf" srcId="{A4F83272-E16C-4CAC-AAE9-522B22D3C4FC}" destId="{9F506DF4-08E4-4233-B5C6-5E7DC398C270}" srcOrd="9" destOrd="0" presId="urn:microsoft.com/office/officeart/2008/layout/VerticalCurvedList"/>
    <dgm:cxn modelId="{68B8AB66-08AD-4C1B-8823-C47CBC6BDF8B}" type="presParOf" srcId="{A4F83272-E16C-4CAC-AAE9-522B22D3C4FC}" destId="{C6B9EFD5-0A28-4B7B-B30C-A2C061604938}" srcOrd="10" destOrd="0" presId="urn:microsoft.com/office/officeart/2008/layout/VerticalCurvedList"/>
    <dgm:cxn modelId="{A71CCCE6-FFA7-41D0-983A-3630CBDD31E1}" type="presParOf" srcId="{C6B9EFD5-0A28-4B7B-B30C-A2C061604938}" destId="{6E43B5D6-2D12-4057-AD52-A55EDB200BF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EB2BC5-F00E-40B7-B3E7-EEF74531CBF7}">
      <dsp:nvSpPr>
        <dsp:cNvPr id="0" name=""/>
        <dsp:cNvSpPr/>
      </dsp:nvSpPr>
      <dsp:spPr>
        <a:xfrm>
          <a:off x="-4956083" y="-759403"/>
          <a:ext cx="5902546" cy="5902546"/>
        </a:xfrm>
        <a:prstGeom prst="blockArc">
          <a:avLst>
            <a:gd name="adj1" fmla="val 18900000"/>
            <a:gd name="adj2" fmla="val 2700000"/>
            <a:gd name="adj3" fmla="val 36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25B083-F4DB-417D-B37B-F38F29D0A1C6}">
      <dsp:nvSpPr>
        <dsp:cNvPr id="0" name=""/>
        <dsp:cNvSpPr/>
      </dsp:nvSpPr>
      <dsp:spPr>
        <a:xfrm>
          <a:off x="414084" y="273896"/>
          <a:ext cx="7405656" cy="5481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5088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100" kern="1200" dirty="0" smtClean="0"/>
            <a:t>课标的核心思想</a:t>
          </a:r>
          <a:endParaRPr lang="zh-CN" altLang="en-US" sz="2100" kern="1200" dirty="0"/>
        </a:p>
      </dsp:txBody>
      <dsp:txXfrm>
        <a:off x="414084" y="273896"/>
        <a:ext cx="7405656" cy="548142"/>
      </dsp:txXfrm>
    </dsp:sp>
    <dsp:sp modelId="{377A186F-B296-44C9-9902-7C9A282C0126}">
      <dsp:nvSpPr>
        <dsp:cNvPr id="0" name=""/>
        <dsp:cNvSpPr/>
      </dsp:nvSpPr>
      <dsp:spPr>
        <a:xfrm>
          <a:off x="71494" y="205378"/>
          <a:ext cx="685178" cy="68517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0EB581-CC05-4639-803D-095AA8DB0C8A}">
      <dsp:nvSpPr>
        <dsp:cNvPr id="0" name=""/>
        <dsp:cNvSpPr/>
      </dsp:nvSpPr>
      <dsp:spPr>
        <a:xfrm>
          <a:off x="806867" y="1095847"/>
          <a:ext cx="7012873" cy="5481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5088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100" kern="1200" dirty="0" smtClean="0"/>
            <a:t>教学目标</a:t>
          </a:r>
          <a:endParaRPr lang="zh-CN" altLang="en-US" sz="2100" kern="1200" dirty="0"/>
        </a:p>
      </dsp:txBody>
      <dsp:txXfrm>
        <a:off x="806867" y="1095847"/>
        <a:ext cx="7012873" cy="548142"/>
      </dsp:txXfrm>
    </dsp:sp>
    <dsp:sp modelId="{E2DB03E5-24D4-4DA5-BDB8-852DF5D0D9AE}">
      <dsp:nvSpPr>
        <dsp:cNvPr id="0" name=""/>
        <dsp:cNvSpPr/>
      </dsp:nvSpPr>
      <dsp:spPr>
        <a:xfrm>
          <a:off x="464277" y="1027329"/>
          <a:ext cx="685178" cy="68517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8B043E-3C68-410A-8216-6AE2CA8FB7B9}">
      <dsp:nvSpPr>
        <dsp:cNvPr id="0" name=""/>
        <dsp:cNvSpPr/>
      </dsp:nvSpPr>
      <dsp:spPr>
        <a:xfrm>
          <a:off x="927420" y="1917798"/>
          <a:ext cx="6892320" cy="5481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5088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100" kern="1200" dirty="0" smtClean="0"/>
            <a:t>教学模式与方法</a:t>
          </a:r>
          <a:endParaRPr lang="zh-CN" altLang="en-US" sz="2100" kern="1200" dirty="0"/>
        </a:p>
      </dsp:txBody>
      <dsp:txXfrm>
        <a:off x="927420" y="1917798"/>
        <a:ext cx="6892320" cy="548142"/>
      </dsp:txXfrm>
    </dsp:sp>
    <dsp:sp modelId="{8D81103F-BBCC-42F4-A776-53D8A8AD500F}">
      <dsp:nvSpPr>
        <dsp:cNvPr id="0" name=""/>
        <dsp:cNvSpPr/>
      </dsp:nvSpPr>
      <dsp:spPr>
        <a:xfrm>
          <a:off x="584830" y="1849280"/>
          <a:ext cx="685178" cy="68517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D48CBD-811C-4E24-913B-18B5B21C7F8D}">
      <dsp:nvSpPr>
        <dsp:cNvPr id="0" name=""/>
        <dsp:cNvSpPr/>
      </dsp:nvSpPr>
      <dsp:spPr>
        <a:xfrm>
          <a:off x="806867" y="2739749"/>
          <a:ext cx="7012873" cy="5481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5088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100" kern="1200" dirty="0" smtClean="0"/>
            <a:t>教学环境与材料</a:t>
          </a:r>
          <a:endParaRPr lang="zh-CN" altLang="en-US" sz="2100" kern="1200" dirty="0"/>
        </a:p>
      </dsp:txBody>
      <dsp:txXfrm>
        <a:off x="806867" y="2739749"/>
        <a:ext cx="7012873" cy="548142"/>
      </dsp:txXfrm>
    </dsp:sp>
    <dsp:sp modelId="{25258EA1-2CEA-49A1-B7A3-333A2AD34C96}">
      <dsp:nvSpPr>
        <dsp:cNvPr id="0" name=""/>
        <dsp:cNvSpPr/>
      </dsp:nvSpPr>
      <dsp:spPr>
        <a:xfrm>
          <a:off x="464277" y="2671231"/>
          <a:ext cx="685178" cy="68517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506DF4-08E4-4233-B5C6-5E7DC398C270}">
      <dsp:nvSpPr>
        <dsp:cNvPr id="0" name=""/>
        <dsp:cNvSpPr/>
      </dsp:nvSpPr>
      <dsp:spPr>
        <a:xfrm>
          <a:off x="414084" y="3561701"/>
          <a:ext cx="7405656" cy="5481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5088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100" kern="1200" dirty="0" smtClean="0"/>
            <a:t>教学过程</a:t>
          </a:r>
          <a:endParaRPr lang="zh-CN" altLang="en-US" sz="2100" kern="1200" dirty="0"/>
        </a:p>
      </dsp:txBody>
      <dsp:txXfrm>
        <a:off x="414084" y="3561701"/>
        <a:ext cx="7405656" cy="548142"/>
      </dsp:txXfrm>
    </dsp:sp>
    <dsp:sp modelId="{6E43B5D6-2D12-4057-AD52-A55EDB200BF3}">
      <dsp:nvSpPr>
        <dsp:cNvPr id="0" name=""/>
        <dsp:cNvSpPr/>
      </dsp:nvSpPr>
      <dsp:spPr>
        <a:xfrm>
          <a:off x="71494" y="3493183"/>
          <a:ext cx="685178" cy="68517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微软雅黑" panose="020B0503020204020204" pitchFamily="34" charset="-122"/>
              </a:defRPr>
            </a:lvl1pPr>
          </a:lstStyle>
          <a:p>
            <a:fld id="{C91B83ED-394C-4E46-9D54-234391DB6B9E}" type="datetimeFigureOut">
              <a:rPr lang="zh-CN" altLang="en-US" smtClean="0"/>
              <a:pPr/>
              <a:t>2016/10/18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微软雅黑" panose="020B0503020204020204" pitchFamily="34" charset="-122"/>
              </a:defRPr>
            </a:lvl1pPr>
          </a:lstStyle>
          <a:p>
            <a:fld id="{F0249C6B-6AD9-4F23-991A-EA2515A9335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1536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249C6B-6AD9-4F23-991A-EA2515A9335D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2462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4834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3BC75F6-E010-4FF8-B840-A10DE5BAB05C}" type="datetime1">
              <a:rPr lang="zh-CN" altLang="en-US" smtClean="0"/>
              <a:t>2016/10/18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434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2B960DE-5D0C-46B1-86B9-5C22FE4817FF}" type="datetime1">
              <a:rPr lang="zh-CN" altLang="en-US" smtClean="0"/>
              <a:t>2016/10/18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65174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1BDD39-35A9-49FE-8561-9388583F11B6}" type="datetime1">
              <a:rPr lang="zh-CN" altLang="en-US" smtClean="0"/>
              <a:t>2016/10/18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70577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1A3311F-18CA-4641-A8BD-C41F9DA09EE3}" type="datetime1">
              <a:rPr lang="zh-CN" altLang="en-US" smtClean="0"/>
              <a:t>2016/10/18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455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E48A2C-B7D8-4363-B037-77A4CB1E7551}" type="datetime1">
              <a:rPr lang="zh-CN" altLang="en-US" smtClean="0"/>
              <a:t>2016/10/18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3417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B0A9531-B683-4D92-85FA-3B0B26D1519D}" type="datetime1">
              <a:rPr lang="zh-CN" altLang="en-US" smtClean="0"/>
              <a:t>2016/10/18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8201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D617A21-16E3-4FD2-BDC1-1CFA79CD48F5}" type="datetime1">
              <a:rPr lang="zh-CN" altLang="en-US" smtClean="0"/>
              <a:t>2016/10/18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2086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240FBFE-DC00-4D6E-90E9-FD46A2CA6E39}" type="datetime1">
              <a:rPr lang="zh-CN" altLang="en-US" smtClean="0"/>
              <a:t>2016/10/18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10452875" y="6538912"/>
            <a:ext cx="1476658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rgbClr val="019FE5"/>
                </a:solidFill>
                <a:ea typeface="微软雅黑" panose="020B0503020204020204" pitchFamily="34" charset="-122"/>
              </a:defRPr>
            </a:lvl1pPr>
          </a:lstStyle>
          <a:p>
            <a:fld id="{A368D446-4522-4263-A773-10FB5EE5D91E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椭圆 5"/>
          <p:cNvSpPr/>
          <p:nvPr userDrawn="1"/>
        </p:nvSpPr>
        <p:spPr>
          <a:xfrm>
            <a:off x="10998781" y="6488112"/>
            <a:ext cx="384846" cy="384846"/>
          </a:xfrm>
          <a:prstGeom prst="ellipse">
            <a:avLst/>
          </a:prstGeom>
          <a:noFill/>
          <a:ln w="9525">
            <a:solidFill>
              <a:srgbClr val="019FE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8" name="直接连接符 7"/>
          <p:cNvCxnSpPr>
            <a:stCxn id="6" idx="2"/>
          </p:cNvCxnSpPr>
          <p:nvPr userDrawn="1"/>
        </p:nvCxnSpPr>
        <p:spPr>
          <a:xfrm flipH="1">
            <a:off x="10896600" y="6680535"/>
            <a:ext cx="102181" cy="177465"/>
          </a:xfrm>
          <a:prstGeom prst="line">
            <a:avLst/>
          </a:prstGeom>
          <a:ln>
            <a:solidFill>
              <a:srgbClr val="019FE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 userDrawn="1"/>
        </p:nvCxnSpPr>
        <p:spPr>
          <a:xfrm flipH="1">
            <a:off x="11383627" y="6544009"/>
            <a:ext cx="102181" cy="177465"/>
          </a:xfrm>
          <a:prstGeom prst="line">
            <a:avLst/>
          </a:prstGeom>
          <a:ln>
            <a:solidFill>
              <a:srgbClr val="019FE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3317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DD6589-36EA-4491-809F-596DEC405F56}" type="datetime1">
              <a:rPr lang="zh-CN" altLang="en-US" smtClean="0"/>
              <a:t>2016/10/18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7511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78560C2-CC8F-4C4E-A6C4-C57A3D0D0F65}" type="datetime1">
              <a:rPr lang="zh-CN" altLang="en-US" smtClean="0"/>
              <a:t>2016/10/18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590209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A368D446-4522-4263-A773-10FB5EE5D91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51562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9" name="直角三角形 8"/>
          <p:cNvSpPr/>
          <p:nvPr userDrawn="1"/>
        </p:nvSpPr>
        <p:spPr>
          <a:xfrm rot="5400000">
            <a:off x="985837" y="-985838"/>
            <a:ext cx="1042988" cy="3014663"/>
          </a:xfrm>
          <a:prstGeom prst="rtTriangle">
            <a:avLst/>
          </a:prstGeom>
          <a:solidFill>
            <a:srgbClr val="019FE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微软雅黑" panose="020B0503020204020204" pitchFamily="34" charset="-122"/>
            </a:endParaRPr>
          </a:p>
        </p:txBody>
      </p:sp>
      <p:cxnSp>
        <p:nvCxnSpPr>
          <p:cNvPr id="10" name="直接连接符 9"/>
          <p:cNvCxnSpPr/>
          <p:nvPr userDrawn="1"/>
        </p:nvCxnSpPr>
        <p:spPr>
          <a:xfrm>
            <a:off x="0" y="6430736"/>
            <a:ext cx="12192000" cy="0"/>
          </a:xfrm>
          <a:prstGeom prst="line">
            <a:avLst/>
          </a:prstGeom>
          <a:ln w="19050">
            <a:solidFill>
              <a:srgbClr val="019CD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75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2173308"/>
            <a:ext cx="12192000" cy="2331076"/>
          </a:xfrm>
          <a:prstGeom prst="rect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  <a:spcBef>
                <a:spcPts val="150"/>
              </a:spcBef>
              <a:spcAft>
                <a:spcPts val="150"/>
              </a:spcAft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753279" y="3191284"/>
            <a:ext cx="5373591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20000"/>
              </a:lnSpc>
              <a:spcBef>
                <a:spcPts val="150"/>
              </a:spcBef>
              <a:spcAft>
                <a:spcPts val="150"/>
              </a:spcAft>
            </a:pPr>
            <a:r>
              <a:rPr lang="zh-CN" altLang="en-US" sz="3600" b="1" dirty="0" smtClean="0">
                <a:solidFill>
                  <a:schemeClr val="bg1"/>
                </a:solidFill>
                <a:cs typeface="+mn-ea"/>
                <a:sym typeface="+mn-lt"/>
              </a:rPr>
              <a:t>课件细胞器的结构与功能</a:t>
            </a:r>
            <a:endParaRPr lang="en-US" altLang="zh-CN" sz="3600" b="1" dirty="0" smtClean="0">
              <a:solidFill>
                <a:srgbClr val="0297D8"/>
              </a:solidFill>
              <a:cs typeface="+mn-ea"/>
              <a:sym typeface="+mn-lt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930422" y="3382810"/>
            <a:ext cx="2643014" cy="565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Bef>
                <a:spcPts val="150"/>
              </a:spcBef>
              <a:spcAft>
                <a:spcPts val="150"/>
              </a:spcAft>
            </a:pPr>
            <a:endParaRPr lang="zh-CN" altLang="en-US" sz="28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379594" y="4662152"/>
            <a:ext cx="940158" cy="3965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Bef>
                <a:spcPts val="150"/>
              </a:spcBef>
              <a:spcAft>
                <a:spcPts val="150"/>
              </a:spcAft>
            </a:pPr>
            <a:r>
              <a:rPr lang="zh-CN" altLang="en-US" smtClean="0">
                <a:solidFill>
                  <a:schemeClr val="bg2">
                    <a:lumMod val="50000"/>
                  </a:schemeClr>
                </a:solidFill>
                <a:cs typeface="+mn-ea"/>
                <a:sym typeface="+mn-lt"/>
              </a:rPr>
              <a:t>作者：</a:t>
            </a:r>
            <a:endParaRPr lang="zh-CN" altLang="en-US">
              <a:solidFill>
                <a:schemeClr val="bg2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379594" y="5153532"/>
            <a:ext cx="94015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Bef>
                <a:spcPts val="150"/>
              </a:spcBef>
              <a:spcAft>
                <a:spcPts val="150"/>
              </a:spcAft>
            </a:pPr>
            <a:r>
              <a:rPr lang="zh-CN" altLang="en-US" dirty="0">
                <a:solidFill>
                  <a:schemeClr val="bg2">
                    <a:lumMod val="50000"/>
                  </a:schemeClr>
                </a:solidFill>
                <a:cs typeface="+mn-ea"/>
                <a:sym typeface="+mn-lt"/>
              </a:rPr>
              <a:t>专业</a:t>
            </a:r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  <a:cs typeface="+mn-ea"/>
                <a:sym typeface="+mn-lt"/>
              </a:rPr>
              <a:t>：</a:t>
            </a:r>
            <a:endParaRPr lang="zh-CN" altLang="en-US" dirty="0">
              <a:solidFill>
                <a:schemeClr val="bg2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8319751" y="4662153"/>
            <a:ext cx="3168203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Bef>
                <a:spcPts val="150"/>
              </a:spcBef>
              <a:spcAft>
                <a:spcPts val="150"/>
              </a:spcAft>
            </a:pPr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  <a:cs typeface="+mn-ea"/>
                <a:sym typeface="+mn-lt"/>
              </a:rPr>
              <a:t>杨楠 罗荣平 曾赢 依福热娜</a:t>
            </a:r>
            <a:endParaRPr lang="zh-CN" altLang="en-US" dirty="0">
              <a:solidFill>
                <a:schemeClr val="bg2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8319751" y="5153532"/>
            <a:ext cx="3168203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Bef>
                <a:spcPts val="150"/>
              </a:spcBef>
              <a:spcAft>
                <a:spcPts val="150"/>
              </a:spcAft>
            </a:pPr>
            <a:r>
              <a:rPr lang="en-US" altLang="zh-CN" dirty="0" smtClean="0">
                <a:solidFill>
                  <a:schemeClr val="bg2">
                    <a:lumMod val="50000"/>
                  </a:schemeClr>
                </a:solidFill>
                <a:cs typeface="+mn-ea"/>
                <a:sym typeface="+mn-lt"/>
              </a:rPr>
              <a:t>2014</a:t>
            </a:r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  <a:cs typeface="+mn-ea"/>
                <a:sym typeface="+mn-lt"/>
              </a:rPr>
              <a:t>级计科师范</a:t>
            </a:r>
            <a:r>
              <a:rPr lang="en-US" altLang="zh-CN" dirty="0" smtClean="0">
                <a:solidFill>
                  <a:schemeClr val="bg2">
                    <a:lumMod val="50000"/>
                  </a:schemeClr>
                </a:solidFill>
                <a:cs typeface="+mn-ea"/>
                <a:sym typeface="+mn-lt"/>
              </a:rPr>
              <a:t>2</a:t>
            </a:r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  <a:cs typeface="+mn-ea"/>
                <a:sym typeface="+mn-lt"/>
              </a:rPr>
              <a:t>班</a:t>
            </a:r>
            <a:endParaRPr lang="zh-CN" altLang="en-US" dirty="0">
              <a:solidFill>
                <a:schemeClr val="bg2">
                  <a:lumMod val="50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7260458" y="4834580"/>
            <a:ext cx="80500" cy="572286"/>
            <a:chOff x="7260458" y="4834580"/>
            <a:chExt cx="80500" cy="572286"/>
          </a:xfrm>
          <a:solidFill>
            <a:schemeClr val="tx1"/>
          </a:solidFill>
        </p:grpSpPr>
        <p:sp>
          <p:nvSpPr>
            <p:cNvPr id="17" name="椭圆 16"/>
            <p:cNvSpPr/>
            <p:nvPr/>
          </p:nvSpPr>
          <p:spPr>
            <a:xfrm>
              <a:off x="7260458" y="4834580"/>
              <a:ext cx="80500" cy="80500"/>
            </a:xfrm>
            <a:prstGeom prst="ellipse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  <a:spcBef>
                  <a:spcPts val="150"/>
                </a:spcBef>
                <a:spcAft>
                  <a:spcPts val="150"/>
                </a:spcAft>
              </a:pPr>
              <a:endParaRPr lang="zh-CN" altLang="en-US">
                <a:solidFill>
                  <a:schemeClr val="bg2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9" name="椭圆 18"/>
            <p:cNvSpPr/>
            <p:nvPr/>
          </p:nvSpPr>
          <p:spPr>
            <a:xfrm>
              <a:off x="7260458" y="5326366"/>
              <a:ext cx="80500" cy="80500"/>
            </a:xfrm>
            <a:prstGeom prst="ellipse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  <a:spcBef>
                  <a:spcPts val="150"/>
                </a:spcBef>
                <a:spcAft>
                  <a:spcPts val="150"/>
                </a:spcAft>
              </a:pPr>
              <a:endParaRPr lang="zh-CN" altLang="en-US">
                <a:solidFill>
                  <a:schemeClr val="bg2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986" l="0" r="9898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4217" y="649454"/>
            <a:ext cx="4694452" cy="4694452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D446-4522-4263-A773-10FB5EE5D91E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53816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1" grpId="0"/>
      <p:bldP spid="12" grpId="0"/>
      <p:bldP spid="14" grpId="0"/>
      <p:bldP spid="1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19F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  <a:spcBef>
                <a:spcPts val="150"/>
              </a:spcBef>
              <a:spcAft>
                <a:spcPts val="150"/>
              </a:spcAft>
            </a:pPr>
            <a:endParaRPr lang="zh-CN" altLang="en-US">
              <a:cs typeface="+mn-ea"/>
              <a:sym typeface="+mn-lt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0" y="735249"/>
            <a:ext cx="12192000" cy="0"/>
          </a:xfrm>
          <a:prstGeom prst="line">
            <a:avLst/>
          </a:prstGeom>
          <a:ln w="571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0" y="6016408"/>
            <a:ext cx="12192000" cy="0"/>
          </a:xfrm>
          <a:prstGeom prst="line">
            <a:avLst/>
          </a:prstGeom>
          <a:ln w="571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本框 25"/>
          <p:cNvSpPr txBox="1"/>
          <p:nvPr/>
        </p:nvSpPr>
        <p:spPr>
          <a:xfrm>
            <a:off x="6144532" y="2653580"/>
            <a:ext cx="4551831" cy="1444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Bef>
                <a:spcPts val="150"/>
              </a:spcBef>
              <a:spcAft>
                <a:spcPts val="150"/>
              </a:spcAft>
            </a:pPr>
            <a:r>
              <a:rPr lang="zh-CN" altLang="en-US" sz="8000" b="1" dirty="0" smtClean="0">
                <a:solidFill>
                  <a:schemeClr val="bg1"/>
                </a:solidFill>
                <a:cs typeface="+mn-ea"/>
                <a:sym typeface="+mn-lt"/>
              </a:rPr>
              <a:t>谢谢！</a:t>
            </a:r>
            <a:endParaRPr lang="zh-CN" altLang="en-US" sz="8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2476501" y="1763761"/>
            <a:ext cx="3274990" cy="3274922"/>
            <a:chOff x="5368581" y="1763761"/>
            <a:chExt cx="382909" cy="382901"/>
          </a:xfrm>
          <a:solidFill>
            <a:schemeClr val="bg1"/>
          </a:solidFill>
        </p:grpSpPr>
        <p:sp>
          <p:nvSpPr>
            <p:cNvPr id="19" name="Freeform 44"/>
            <p:cNvSpPr>
              <a:spLocks noEditPoints="1"/>
            </p:cNvSpPr>
            <p:nvPr/>
          </p:nvSpPr>
          <p:spPr bwMode="auto">
            <a:xfrm>
              <a:off x="5368581" y="1763761"/>
              <a:ext cx="382909" cy="382901"/>
            </a:xfrm>
            <a:custGeom>
              <a:avLst/>
              <a:gdLst>
                <a:gd name="T0" fmla="*/ 84 w 168"/>
                <a:gd name="T1" fmla="*/ 0 h 168"/>
                <a:gd name="T2" fmla="*/ 0 w 168"/>
                <a:gd name="T3" fmla="*/ 84 h 168"/>
                <a:gd name="T4" fmla="*/ 6 w 168"/>
                <a:gd name="T5" fmla="*/ 114 h 168"/>
                <a:gd name="T6" fmla="*/ 9 w 168"/>
                <a:gd name="T7" fmla="*/ 121 h 168"/>
                <a:gd name="T8" fmla="*/ 38 w 168"/>
                <a:gd name="T9" fmla="*/ 154 h 168"/>
                <a:gd name="T10" fmla="*/ 44 w 168"/>
                <a:gd name="T11" fmla="*/ 158 h 168"/>
                <a:gd name="T12" fmla="*/ 84 w 168"/>
                <a:gd name="T13" fmla="*/ 168 h 168"/>
                <a:gd name="T14" fmla="*/ 124 w 168"/>
                <a:gd name="T15" fmla="*/ 158 h 168"/>
                <a:gd name="T16" fmla="*/ 130 w 168"/>
                <a:gd name="T17" fmla="*/ 154 h 168"/>
                <a:gd name="T18" fmla="*/ 159 w 168"/>
                <a:gd name="T19" fmla="*/ 121 h 168"/>
                <a:gd name="T20" fmla="*/ 162 w 168"/>
                <a:gd name="T21" fmla="*/ 114 h 168"/>
                <a:gd name="T22" fmla="*/ 168 w 168"/>
                <a:gd name="T23" fmla="*/ 84 h 168"/>
                <a:gd name="T24" fmla="*/ 84 w 168"/>
                <a:gd name="T25" fmla="*/ 0 h 168"/>
                <a:gd name="T26" fmla="*/ 49 w 168"/>
                <a:gd name="T27" fmla="*/ 147 h 168"/>
                <a:gd name="T28" fmla="*/ 18 w 168"/>
                <a:gd name="T29" fmla="*/ 112 h 168"/>
                <a:gd name="T30" fmla="*/ 30 w 168"/>
                <a:gd name="T31" fmla="*/ 108 h 168"/>
                <a:gd name="T32" fmla="*/ 54 w 168"/>
                <a:gd name="T33" fmla="*/ 132 h 168"/>
                <a:gd name="T34" fmla="*/ 49 w 168"/>
                <a:gd name="T35" fmla="*/ 147 h 168"/>
                <a:gd name="T36" fmla="*/ 119 w 168"/>
                <a:gd name="T37" fmla="*/ 147 h 168"/>
                <a:gd name="T38" fmla="*/ 114 w 168"/>
                <a:gd name="T39" fmla="*/ 132 h 168"/>
                <a:gd name="T40" fmla="*/ 138 w 168"/>
                <a:gd name="T41" fmla="*/ 108 h 168"/>
                <a:gd name="T42" fmla="*/ 150 w 168"/>
                <a:gd name="T43" fmla="*/ 112 h 168"/>
                <a:gd name="T44" fmla="*/ 119 w 168"/>
                <a:gd name="T45" fmla="*/ 147 h 168"/>
                <a:gd name="T46" fmla="*/ 153 w 168"/>
                <a:gd name="T47" fmla="*/ 106 h 168"/>
                <a:gd name="T48" fmla="*/ 138 w 168"/>
                <a:gd name="T49" fmla="*/ 102 h 168"/>
                <a:gd name="T50" fmla="*/ 108 w 168"/>
                <a:gd name="T51" fmla="*/ 132 h 168"/>
                <a:gd name="T52" fmla="*/ 114 w 168"/>
                <a:gd name="T53" fmla="*/ 149 h 168"/>
                <a:gd name="T54" fmla="*/ 84 w 168"/>
                <a:gd name="T55" fmla="*/ 156 h 168"/>
                <a:gd name="T56" fmla="*/ 54 w 168"/>
                <a:gd name="T57" fmla="*/ 149 h 168"/>
                <a:gd name="T58" fmla="*/ 60 w 168"/>
                <a:gd name="T59" fmla="*/ 132 h 168"/>
                <a:gd name="T60" fmla="*/ 30 w 168"/>
                <a:gd name="T61" fmla="*/ 102 h 168"/>
                <a:gd name="T62" fmla="*/ 15 w 168"/>
                <a:gd name="T63" fmla="*/ 106 h 168"/>
                <a:gd name="T64" fmla="*/ 12 w 168"/>
                <a:gd name="T65" fmla="*/ 84 h 168"/>
                <a:gd name="T66" fmla="*/ 84 w 168"/>
                <a:gd name="T67" fmla="*/ 12 h 168"/>
                <a:gd name="T68" fmla="*/ 156 w 168"/>
                <a:gd name="T69" fmla="*/ 84 h 168"/>
                <a:gd name="T70" fmla="*/ 153 w 168"/>
                <a:gd name="T71" fmla="*/ 10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68" h="168">
                  <a:moveTo>
                    <a:pt x="84" y="0"/>
                  </a:moveTo>
                  <a:cubicBezTo>
                    <a:pt x="38" y="0"/>
                    <a:pt x="0" y="38"/>
                    <a:pt x="0" y="84"/>
                  </a:cubicBezTo>
                  <a:cubicBezTo>
                    <a:pt x="0" y="95"/>
                    <a:pt x="2" y="105"/>
                    <a:pt x="6" y="114"/>
                  </a:cubicBezTo>
                  <a:cubicBezTo>
                    <a:pt x="7" y="117"/>
                    <a:pt x="8" y="119"/>
                    <a:pt x="9" y="121"/>
                  </a:cubicBezTo>
                  <a:cubicBezTo>
                    <a:pt x="15" y="135"/>
                    <a:pt x="26" y="146"/>
                    <a:pt x="38" y="154"/>
                  </a:cubicBezTo>
                  <a:cubicBezTo>
                    <a:pt x="40" y="156"/>
                    <a:pt x="42" y="157"/>
                    <a:pt x="44" y="158"/>
                  </a:cubicBezTo>
                  <a:cubicBezTo>
                    <a:pt x="56" y="164"/>
                    <a:pt x="70" y="168"/>
                    <a:pt x="84" y="168"/>
                  </a:cubicBezTo>
                  <a:cubicBezTo>
                    <a:pt x="98" y="168"/>
                    <a:pt x="112" y="164"/>
                    <a:pt x="124" y="158"/>
                  </a:cubicBezTo>
                  <a:cubicBezTo>
                    <a:pt x="126" y="157"/>
                    <a:pt x="128" y="156"/>
                    <a:pt x="130" y="154"/>
                  </a:cubicBezTo>
                  <a:cubicBezTo>
                    <a:pt x="142" y="146"/>
                    <a:pt x="153" y="135"/>
                    <a:pt x="159" y="121"/>
                  </a:cubicBezTo>
                  <a:cubicBezTo>
                    <a:pt x="160" y="119"/>
                    <a:pt x="161" y="117"/>
                    <a:pt x="162" y="114"/>
                  </a:cubicBezTo>
                  <a:cubicBezTo>
                    <a:pt x="166" y="105"/>
                    <a:pt x="168" y="95"/>
                    <a:pt x="168" y="84"/>
                  </a:cubicBezTo>
                  <a:cubicBezTo>
                    <a:pt x="168" y="38"/>
                    <a:pt x="130" y="0"/>
                    <a:pt x="84" y="0"/>
                  </a:cubicBezTo>
                  <a:moveTo>
                    <a:pt x="49" y="147"/>
                  </a:moveTo>
                  <a:cubicBezTo>
                    <a:pt x="35" y="139"/>
                    <a:pt x="24" y="127"/>
                    <a:pt x="18" y="112"/>
                  </a:cubicBezTo>
                  <a:cubicBezTo>
                    <a:pt x="21" y="109"/>
                    <a:pt x="25" y="108"/>
                    <a:pt x="30" y="108"/>
                  </a:cubicBezTo>
                  <a:cubicBezTo>
                    <a:pt x="43" y="108"/>
                    <a:pt x="54" y="119"/>
                    <a:pt x="54" y="132"/>
                  </a:cubicBezTo>
                  <a:cubicBezTo>
                    <a:pt x="54" y="138"/>
                    <a:pt x="52" y="143"/>
                    <a:pt x="49" y="147"/>
                  </a:cubicBezTo>
                  <a:moveTo>
                    <a:pt x="119" y="147"/>
                  </a:moveTo>
                  <a:cubicBezTo>
                    <a:pt x="116" y="143"/>
                    <a:pt x="114" y="138"/>
                    <a:pt x="114" y="132"/>
                  </a:cubicBezTo>
                  <a:cubicBezTo>
                    <a:pt x="114" y="119"/>
                    <a:pt x="125" y="108"/>
                    <a:pt x="138" y="108"/>
                  </a:cubicBezTo>
                  <a:cubicBezTo>
                    <a:pt x="143" y="108"/>
                    <a:pt x="147" y="109"/>
                    <a:pt x="150" y="112"/>
                  </a:cubicBezTo>
                  <a:cubicBezTo>
                    <a:pt x="144" y="127"/>
                    <a:pt x="133" y="139"/>
                    <a:pt x="119" y="147"/>
                  </a:cubicBezTo>
                  <a:moveTo>
                    <a:pt x="153" y="106"/>
                  </a:moveTo>
                  <a:cubicBezTo>
                    <a:pt x="148" y="103"/>
                    <a:pt x="143" y="102"/>
                    <a:pt x="138" y="102"/>
                  </a:cubicBezTo>
                  <a:cubicBezTo>
                    <a:pt x="121" y="102"/>
                    <a:pt x="108" y="115"/>
                    <a:pt x="108" y="132"/>
                  </a:cubicBezTo>
                  <a:cubicBezTo>
                    <a:pt x="108" y="139"/>
                    <a:pt x="110" y="145"/>
                    <a:pt x="114" y="149"/>
                  </a:cubicBezTo>
                  <a:cubicBezTo>
                    <a:pt x="105" y="154"/>
                    <a:pt x="95" y="156"/>
                    <a:pt x="84" y="156"/>
                  </a:cubicBezTo>
                  <a:cubicBezTo>
                    <a:pt x="73" y="156"/>
                    <a:pt x="63" y="154"/>
                    <a:pt x="54" y="149"/>
                  </a:cubicBezTo>
                  <a:cubicBezTo>
                    <a:pt x="58" y="145"/>
                    <a:pt x="60" y="139"/>
                    <a:pt x="60" y="132"/>
                  </a:cubicBezTo>
                  <a:cubicBezTo>
                    <a:pt x="60" y="115"/>
                    <a:pt x="47" y="102"/>
                    <a:pt x="30" y="102"/>
                  </a:cubicBezTo>
                  <a:cubicBezTo>
                    <a:pt x="25" y="102"/>
                    <a:pt x="20" y="103"/>
                    <a:pt x="15" y="106"/>
                  </a:cubicBezTo>
                  <a:cubicBezTo>
                    <a:pt x="13" y="99"/>
                    <a:pt x="12" y="92"/>
                    <a:pt x="12" y="84"/>
                  </a:cubicBezTo>
                  <a:cubicBezTo>
                    <a:pt x="12" y="44"/>
                    <a:pt x="44" y="12"/>
                    <a:pt x="84" y="12"/>
                  </a:cubicBezTo>
                  <a:cubicBezTo>
                    <a:pt x="124" y="12"/>
                    <a:pt x="156" y="44"/>
                    <a:pt x="156" y="84"/>
                  </a:cubicBezTo>
                  <a:cubicBezTo>
                    <a:pt x="156" y="92"/>
                    <a:pt x="155" y="99"/>
                    <a:pt x="153" y="10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" name="Oval 45"/>
            <p:cNvSpPr>
              <a:spLocks noChangeArrowheads="1"/>
            </p:cNvSpPr>
            <p:nvPr/>
          </p:nvSpPr>
          <p:spPr bwMode="auto">
            <a:xfrm>
              <a:off x="5545903" y="1817727"/>
              <a:ext cx="25699" cy="2826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" name="Freeform 46"/>
            <p:cNvSpPr>
              <a:spLocks/>
            </p:cNvSpPr>
            <p:nvPr/>
          </p:nvSpPr>
          <p:spPr bwMode="auto">
            <a:xfrm>
              <a:off x="5605011" y="1833147"/>
              <a:ext cx="30838" cy="30838"/>
            </a:xfrm>
            <a:custGeom>
              <a:avLst/>
              <a:gdLst>
                <a:gd name="T0" fmla="*/ 10 w 14"/>
                <a:gd name="T1" fmla="*/ 2 h 14"/>
                <a:gd name="T2" fmla="*/ 2 w 14"/>
                <a:gd name="T3" fmla="*/ 4 h 14"/>
                <a:gd name="T4" fmla="*/ 4 w 14"/>
                <a:gd name="T5" fmla="*/ 12 h 14"/>
                <a:gd name="T6" fmla="*/ 12 w 14"/>
                <a:gd name="T7" fmla="*/ 10 h 14"/>
                <a:gd name="T8" fmla="*/ 10 w 14"/>
                <a:gd name="T9" fmla="*/ 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10" y="2"/>
                  </a:moveTo>
                  <a:cubicBezTo>
                    <a:pt x="7" y="0"/>
                    <a:pt x="3" y="1"/>
                    <a:pt x="2" y="4"/>
                  </a:cubicBezTo>
                  <a:cubicBezTo>
                    <a:pt x="0" y="7"/>
                    <a:pt x="1" y="11"/>
                    <a:pt x="4" y="12"/>
                  </a:cubicBezTo>
                  <a:cubicBezTo>
                    <a:pt x="7" y="14"/>
                    <a:pt x="11" y="13"/>
                    <a:pt x="12" y="10"/>
                  </a:cubicBezTo>
                  <a:cubicBezTo>
                    <a:pt x="14" y="7"/>
                    <a:pt x="13" y="4"/>
                    <a:pt x="10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" name="Freeform 47"/>
            <p:cNvSpPr>
              <a:spLocks/>
            </p:cNvSpPr>
            <p:nvPr/>
          </p:nvSpPr>
          <p:spPr bwMode="auto">
            <a:xfrm>
              <a:off x="5651267" y="1876833"/>
              <a:ext cx="30838" cy="33408"/>
            </a:xfrm>
            <a:custGeom>
              <a:avLst/>
              <a:gdLst>
                <a:gd name="T0" fmla="*/ 4 w 14"/>
                <a:gd name="T1" fmla="*/ 2 h 14"/>
                <a:gd name="T2" fmla="*/ 2 w 14"/>
                <a:gd name="T3" fmla="*/ 10 h 14"/>
                <a:gd name="T4" fmla="*/ 10 w 14"/>
                <a:gd name="T5" fmla="*/ 12 h 14"/>
                <a:gd name="T6" fmla="*/ 12 w 14"/>
                <a:gd name="T7" fmla="*/ 4 h 14"/>
                <a:gd name="T8" fmla="*/ 4 w 14"/>
                <a:gd name="T9" fmla="*/ 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4" y="2"/>
                  </a:moveTo>
                  <a:cubicBezTo>
                    <a:pt x="1" y="3"/>
                    <a:pt x="0" y="7"/>
                    <a:pt x="2" y="10"/>
                  </a:cubicBezTo>
                  <a:cubicBezTo>
                    <a:pt x="3" y="13"/>
                    <a:pt x="7" y="14"/>
                    <a:pt x="10" y="12"/>
                  </a:cubicBezTo>
                  <a:cubicBezTo>
                    <a:pt x="13" y="11"/>
                    <a:pt x="14" y="7"/>
                    <a:pt x="12" y="4"/>
                  </a:cubicBezTo>
                  <a:cubicBezTo>
                    <a:pt x="10" y="1"/>
                    <a:pt x="7" y="0"/>
                    <a:pt x="4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3" name="Oval 48"/>
            <p:cNvSpPr>
              <a:spLocks noChangeArrowheads="1"/>
            </p:cNvSpPr>
            <p:nvPr/>
          </p:nvSpPr>
          <p:spPr bwMode="auto">
            <a:xfrm>
              <a:off x="5669255" y="1941078"/>
              <a:ext cx="25699" cy="2826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4" name="Freeform 49"/>
            <p:cNvSpPr>
              <a:spLocks/>
            </p:cNvSpPr>
            <p:nvPr/>
          </p:nvSpPr>
          <p:spPr bwMode="auto">
            <a:xfrm>
              <a:off x="5481656" y="1833147"/>
              <a:ext cx="30838" cy="30838"/>
            </a:xfrm>
            <a:custGeom>
              <a:avLst/>
              <a:gdLst>
                <a:gd name="T0" fmla="*/ 12 w 14"/>
                <a:gd name="T1" fmla="*/ 4 h 14"/>
                <a:gd name="T2" fmla="*/ 4 w 14"/>
                <a:gd name="T3" fmla="*/ 2 h 14"/>
                <a:gd name="T4" fmla="*/ 2 w 14"/>
                <a:gd name="T5" fmla="*/ 10 h 14"/>
                <a:gd name="T6" fmla="*/ 10 w 14"/>
                <a:gd name="T7" fmla="*/ 12 h 14"/>
                <a:gd name="T8" fmla="*/ 12 w 14"/>
                <a:gd name="T9" fmla="*/ 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12" y="4"/>
                  </a:moveTo>
                  <a:cubicBezTo>
                    <a:pt x="11" y="1"/>
                    <a:pt x="7" y="0"/>
                    <a:pt x="4" y="2"/>
                  </a:cubicBezTo>
                  <a:cubicBezTo>
                    <a:pt x="1" y="4"/>
                    <a:pt x="0" y="7"/>
                    <a:pt x="2" y="10"/>
                  </a:cubicBezTo>
                  <a:cubicBezTo>
                    <a:pt x="3" y="13"/>
                    <a:pt x="7" y="14"/>
                    <a:pt x="10" y="12"/>
                  </a:cubicBezTo>
                  <a:cubicBezTo>
                    <a:pt x="13" y="11"/>
                    <a:pt x="14" y="7"/>
                    <a:pt x="12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" name="Freeform 50"/>
            <p:cNvSpPr>
              <a:spLocks/>
            </p:cNvSpPr>
            <p:nvPr/>
          </p:nvSpPr>
          <p:spPr bwMode="auto">
            <a:xfrm>
              <a:off x="5435399" y="1876833"/>
              <a:ext cx="33409" cy="33408"/>
            </a:xfrm>
            <a:custGeom>
              <a:avLst/>
              <a:gdLst>
                <a:gd name="T0" fmla="*/ 10 w 14"/>
                <a:gd name="T1" fmla="*/ 2 h 14"/>
                <a:gd name="T2" fmla="*/ 2 w 14"/>
                <a:gd name="T3" fmla="*/ 4 h 14"/>
                <a:gd name="T4" fmla="*/ 4 w 14"/>
                <a:gd name="T5" fmla="*/ 12 h 14"/>
                <a:gd name="T6" fmla="*/ 12 w 14"/>
                <a:gd name="T7" fmla="*/ 10 h 14"/>
                <a:gd name="T8" fmla="*/ 10 w 14"/>
                <a:gd name="T9" fmla="*/ 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10" y="2"/>
                  </a:moveTo>
                  <a:cubicBezTo>
                    <a:pt x="7" y="0"/>
                    <a:pt x="4" y="1"/>
                    <a:pt x="2" y="4"/>
                  </a:cubicBezTo>
                  <a:cubicBezTo>
                    <a:pt x="0" y="7"/>
                    <a:pt x="1" y="11"/>
                    <a:pt x="4" y="12"/>
                  </a:cubicBezTo>
                  <a:cubicBezTo>
                    <a:pt x="7" y="14"/>
                    <a:pt x="11" y="13"/>
                    <a:pt x="12" y="10"/>
                  </a:cubicBezTo>
                  <a:cubicBezTo>
                    <a:pt x="14" y="7"/>
                    <a:pt x="13" y="3"/>
                    <a:pt x="10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8" name="Oval 51"/>
            <p:cNvSpPr>
              <a:spLocks noChangeArrowheads="1"/>
            </p:cNvSpPr>
            <p:nvPr/>
          </p:nvSpPr>
          <p:spPr bwMode="auto">
            <a:xfrm>
              <a:off x="5422549" y="1941078"/>
              <a:ext cx="28270" cy="2826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9" name="Freeform 52"/>
            <p:cNvSpPr>
              <a:spLocks/>
            </p:cNvSpPr>
            <p:nvPr/>
          </p:nvSpPr>
          <p:spPr bwMode="auto">
            <a:xfrm>
              <a:off x="5507354" y="1889682"/>
              <a:ext cx="79665" cy="105361"/>
            </a:xfrm>
            <a:custGeom>
              <a:avLst/>
              <a:gdLst>
                <a:gd name="T0" fmla="*/ 24 w 35"/>
                <a:gd name="T1" fmla="*/ 23 h 47"/>
                <a:gd name="T2" fmla="*/ 0 w 35"/>
                <a:gd name="T3" fmla="*/ 0 h 47"/>
                <a:gd name="T4" fmla="*/ 12 w 35"/>
                <a:gd name="T5" fmla="*/ 31 h 47"/>
                <a:gd name="T6" fmla="*/ 11 w 35"/>
                <a:gd name="T7" fmla="*/ 35 h 47"/>
                <a:gd name="T8" fmla="*/ 23 w 35"/>
                <a:gd name="T9" fmla="*/ 47 h 47"/>
                <a:gd name="T10" fmla="*/ 29 w 35"/>
                <a:gd name="T11" fmla="*/ 45 h 47"/>
                <a:gd name="T12" fmla="*/ 30 w 35"/>
                <a:gd name="T13" fmla="*/ 45 h 47"/>
                <a:gd name="T14" fmla="*/ 30 w 35"/>
                <a:gd name="T15" fmla="*/ 45 h 47"/>
                <a:gd name="T16" fmla="*/ 35 w 35"/>
                <a:gd name="T17" fmla="*/ 35 h 47"/>
                <a:gd name="T18" fmla="*/ 24 w 35"/>
                <a:gd name="T19" fmla="*/ 23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5" h="47">
                  <a:moveTo>
                    <a:pt x="24" y="23"/>
                  </a:moveTo>
                  <a:cubicBezTo>
                    <a:pt x="14" y="11"/>
                    <a:pt x="0" y="0"/>
                    <a:pt x="0" y="0"/>
                  </a:cubicBezTo>
                  <a:cubicBezTo>
                    <a:pt x="0" y="0"/>
                    <a:pt x="5" y="18"/>
                    <a:pt x="12" y="31"/>
                  </a:cubicBezTo>
                  <a:cubicBezTo>
                    <a:pt x="11" y="33"/>
                    <a:pt x="11" y="34"/>
                    <a:pt x="11" y="35"/>
                  </a:cubicBezTo>
                  <a:cubicBezTo>
                    <a:pt x="11" y="42"/>
                    <a:pt x="16" y="47"/>
                    <a:pt x="23" y="47"/>
                  </a:cubicBezTo>
                  <a:cubicBezTo>
                    <a:pt x="25" y="47"/>
                    <a:pt x="27" y="46"/>
                    <a:pt x="29" y="45"/>
                  </a:cubicBezTo>
                  <a:cubicBezTo>
                    <a:pt x="29" y="45"/>
                    <a:pt x="30" y="45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3" y="43"/>
                    <a:pt x="35" y="39"/>
                    <a:pt x="35" y="35"/>
                  </a:cubicBezTo>
                  <a:cubicBezTo>
                    <a:pt x="35" y="29"/>
                    <a:pt x="30" y="24"/>
                    <a:pt x="24" y="2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D446-4522-4263-A773-10FB5EE5D91E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401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1880315" y="0"/>
            <a:ext cx="10382451" cy="901521"/>
            <a:chOff x="1880315" y="0"/>
            <a:chExt cx="10382451" cy="901521"/>
          </a:xfrm>
        </p:grpSpPr>
        <p:sp>
          <p:nvSpPr>
            <p:cNvPr id="3" name="矩形 2"/>
            <p:cNvSpPr/>
            <p:nvPr/>
          </p:nvSpPr>
          <p:spPr>
            <a:xfrm>
              <a:off x="1880315" y="0"/>
              <a:ext cx="10311684" cy="901521"/>
            </a:xfrm>
            <a:custGeom>
              <a:avLst/>
              <a:gdLst>
                <a:gd name="connsiteX0" fmla="*/ 0 w 9165465"/>
                <a:gd name="connsiteY0" fmla="*/ 0 h 901521"/>
                <a:gd name="connsiteX1" fmla="*/ 9165465 w 9165465"/>
                <a:gd name="connsiteY1" fmla="*/ 0 h 901521"/>
                <a:gd name="connsiteX2" fmla="*/ 9165465 w 9165465"/>
                <a:gd name="connsiteY2" fmla="*/ 901521 h 901521"/>
                <a:gd name="connsiteX3" fmla="*/ 0 w 9165465"/>
                <a:gd name="connsiteY3" fmla="*/ 901521 h 901521"/>
                <a:gd name="connsiteX4" fmla="*/ 0 w 9165465"/>
                <a:gd name="connsiteY4" fmla="*/ 0 h 901521"/>
                <a:gd name="connsiteX0" fmla="*/ 1146219 w 10311684"/>
                <a:gd name="connsiteY0" fmla="*/ 0 h 901521"/>
                <a:gd name="connsiteX1" fmla="*/ 10311684 w 10311684"/>
                <a:gd name="connsiteY1" fmla="*/ 0 h 901521"/>
                <a:gd name="connsiteX2" fmla="*/ 10311684 w 10311684"/>
                <a:gd name="connsiteY2" fmla="*/ 901521 h 901521"/>
                <a:gd name="connsiteX3" fmla="*/ 0 w 10311684"/>
                <a:gd name="connsiteY3" fmla="*/ 875764 h 901521"/>
                <a:gd name="connsiteX4" fmla="*/ 1146219 w 10311684"/>
                <a:gd name="connsiteY4" fmla="*/ 0 h 9015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311684" h="901521">
                  <a:moveTo>
                    <a:pt x="1146219" y="0"/>
                  </a:moveTo>
                  <a:lnTo>
                    <a:pt x="10311684" y="0"/>
                  </a:lnTo>
                  <a:lnTo>
                    <a:pt x="10311684" y="901521"/>
                  </a:lnTo>
                  <a:lnTo>
                    <a:pt x="0" y="875764"/>
                  </a:lnTo>
                  <a:lnTo>
                    <a:pt x="1146219" y="0"/>
                  </a:lnTo>
                  <a:close/>
                </a:path>
              </a:pathLst>
            </a:custGeom>
            <a:solidFill>
              <a:srgbClr val="019FE5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  <a:spcBef>
                  <a:spcPts val="150"/>
                </a:spcBef>
                <a:spcAft>
                  <a:spcPts val="150"/>
                </a:spcAft>
              </a:pPr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11384924" y="0"/>
              <a:ext cx="437882" cy="901521"/>
            </a:xfrm>
            <a:prstGeom prst="rect">
              <a:avLst/>
            </a:prstGeom>
            <a:solidFill>
              <a:srgbClr val="F5B22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  <a:spcBef>
                  <a:spcPts val="150"/>
                </a:spcBef>
                <a:spcAft>
                  <a:spcPts val="150"/>
                </a:spcAft>
              </a:pPr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9158957" y="103032"/>
              <a:ext cx="3103809" cy="5430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  <a:spcBef>
                  <a:spcPts val="150"/>
                </a:spcBef>
                <a:spcAft>
                  <a:spcPts val="150"/>
                </a:spcAft>
              </a:pPr>
              <a:r>
                <a:rPr lang="zh-CN" altLang="en-US" sz="4000" b="1" baseline="-25000" smtClean="0">
                  <a:solidFill>
                    <a:schemeClr val="bg1"/>
                  </a:solidFill>
                  <a:cs typeface="+mn-ea"/>
                  <a:sym typeface="+mn-lt"/>
                </a:rPr>
                <a:t>目录</a:t>
              </a:r>
              <a:endParaRPr lang="zh-CN" altLang="en-US" sz="4000" b="1" baseline="-25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D446-4522-4263-A773-10FB5EE5D91E}" type="slidenum">
              <a:rPr lang="zh-CN" altLang="en-US" smtClean="0"/>
              <a:pPr/>
              <a:t>2</a:t>
            </a:fld>
            <a:endParaRPr lang="zh-CN" altLang="en-US"/>
          </a:p>
        </p:txBody>
      </p:sp>
      <p:graphicFrame>
        <p:nvGraphicFramePr>
          <p:cNvPr id="6" name="图示 5"/>
          <p:cNvGraphicFramePr/>
          <p:nvPr>
            <p:extLst>
              <p:ext uri="{D42A27DB-BD31-4B8C-83A1-F6EECF244321}">
                <p14:modId xmlns:p14="http://schemas.microsoft.com/office/powerpoint/2010/main" val="3815178995"/>
              </p:ext>
            </p:extLst>
          </p:nvPr>
        </p:nvGraphicFramePr>
        <p:xfrm>
          <a:off x="2572898" y="1411942"/>
          <a:ext cx="7879977" cy="43837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0431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/>
        </p:nvGrpSpPr>
        <p:grpSpPr>
          <a:xfrm>
            <a:off x="1954459" y="861267"/>
            <a:ext cx="2609307" cy="559754"/>
            <a:chOff x="1214035" y="779568"/>
            <a:chExt cx="2524537" cy="1537254"/>
          </a:xfrm>
          <a:solidFill>
            <a:srgbClr val="EA9210"/>
          </a:solidFill>
        </p:grpSpPr>
        <p:sp>
          <p:nvSpPr>
            <p:cNvPr id="2" name="圆角矩形标注 1"/>
            <p:cNvSpPr/>
            <p:nvPr/>
          </p:nvSpPr>
          <p:spPr>
            <a:xfrm rot="16200000">
              <a:off x="1707677" y="285926"/>
              <a:ext cx="1537254" cy="2524537"/>
            </a:xfrm>
            <a:prstGeom prst="wedgeRoundRectCallout">
              <a:avLst>
                <a:gd name="adj1" fmla="val 42396"/>
                <a:gd name="adj2" fmla="val 66183"/>
                <a:gd name="adj3" fmla="val 16667"/>
              </a:avLst>
            </a:prstGeom>
            <a:solidFill>
              <a:srgbClr val="F5B221"/>
            </a:solidFill>
            <a:ln w="12700" cap="flat" cmpd="sng" algn="ctr">
              <a:noFill/>
              <a:prstDash val="solid"/>
              <a:miter lim="800000"/>
            </a:ln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  <a:spcBef>
                  <a:spcPts val="150"/>
                </a:spcBef>
                <a:spcAft>
                  <a:spcPts val="150"/>
                </a:spcAft>
              </a:pPr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1214035" y="811921"/>
              <a:ext cx="2369809" cy="535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  <a:spcBef>
                  <a:spcPts val="150"/>
                </a:spcBef>
                <a:spcAft>
                  <a:spcPts val="150"/>
                </a:spcAft>
              </a:pPr>
              <a:r>
                <a:rPr lang="zh-CN" altLang="en-US" sz="2400" b="1" dirty="0" smtClean="0">
                  <a:solidFill>
                    <a:schemeClr val="bg1"/>
                  </a:solidFill>
                  <a:cs typeface="+mn-ea"/>
                  <a:sym typeface="+mn-lt"/>
                </a:rPr>
                <a:t>核心思想</a:t>
              </a:r>
              <a:endParaRPr lang="zh-CN" altLang="en-US" sz="24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1954459" y="1432803"/>
            <a:ext cx="8518651" cy="4095681"/>
            <a:chOff x="1867151" y="2152719"/>
            <a:chExt cx="7186727" cy="2703060"/>
          </a:xfrm>
        </p:grpSpPr>
        <p:grpSp>
          <p:nvGrpSpPr>
            <p:cNvPr id="9" name="组合 8"/>
            <p:cNvGrpSpPr/>
            <p:nvPr/>
          </p:nvGrpSpPr>
          <p:grpSpPr>
            <a:xfrm>
              <a:off x="1867151" y="2152719"/>
              <a:ext cx="7186727" cy="2703060"/>
              <a:chOff x="1456178" y="1052148"/>
              <a:chExt cx="5341683" cy="2009105"/>
            </a:xfrm>
          </p:grpSpPr>
          <p:sp>
            <p:nvSpPr>
              <p:cNvPr id="11" name="任意多边形 10"/>
              <p:cNvSpPr/>
              <p:nvPr/>
            </p:nvSpPr>
            <p:spPr>
              <a:xfrm>
                <a:off x="1456178" y="1052148"/>
                <a:ext cx="5341683" cy="2009105"/>
              </a:xfrm>
              <a:custGeom>
                <a:avLst/>
                <a:gdLst>
                  <a:gd name="connsiteX0" fmla="*/ 418455 w 9248671"/>
                  <a:gd name="connsiteY0" fmla="*/ 0 h 2009105"/>
                  <a:gd name="connsiteX1" fmla="*/ 714348 w 9248671"/>
                  <a:gd name="connsiteY1" fmla="*/ 122563 h 2009105"/>
                  <a:gd name="connsiteX2" fmla="*/ 751055 w 9248671"/>
                  <a:gd name="connsiteY2" fmla="*/ 167053 h 2009105"/>
                  <a:gd name="connsiteX3" fmla="*/ 8941656 w 9248671"/>
                  <a:gd name="connsiteY3" fmla="*/ 167053 h 2009105"/>
                  <a:gd name="connsiteX4" fmla="*/ 9248671 w 9248671"/>
                  <a:gd name="connsiteY4" fmla="*/ 474068 h 2009105"/>
                  <a:gd name="connsiteX5" fmla="*/ 9248671 w 9248671"/>
                  <a:gd name="connsiteY5" fmla="*/ 1702090 h 2009105"/>
                  <a:gd name="connsiteX6" fmla="*/ 8941656 w 9248671"/>
                  <a:gd name="connsiteY6" fmla="*/ 2009105 h 2009105"/>
                  <a:gd name="connsiteX7" fmla="*/ 663478 w 9248671"/>
                  <a:gd name="connsiteY7" fmla="*/ 2009105 h 2009105"/>
                  <a:gd name="connsiteX8" fmla="*/ 356463 w 9248671"/>
                  <a:gd name="connsiteY8" fmla="*/ 1702090 h 2009105"/>
                  <a:gd name="connsiteX9" fmla="*/ 356463 w 9248671"/>
                  <a:gd name="connsiteY9" fmla="*/ 830661 h 2009105"/>
                  <a:gd name="connsiteX10" fmla="*/ 334122 w 9248671"/>
                  <a:gd name="connsiteY10" fmla="*/ 828409 h 2009105"/>
                  <a:gd name="connsiteX11" fmla="*/ 0 w 9248671"/>
                  <a:gd name="connsiteY11" fmla="*/ 418455 h 2009105"/>
                  <a:gd name="connsiteX12" fmla="*/ 418455 w 9248671"/>
                  <a:gd name="connsiteY12" fmla="*/ 0 h 20091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9248671" h="2009105">
                    <a:moveTo>
                      <a:pt x="418455" y="0"/>
                    </a:moveTo>
                    <a:cubicBezTo>
                      <a:pt x="534008" y="0"/>
                      <a:pt x="638622" y="46837"/>
                      <a:pt x="714348" y="122563"/>
                    </a:cubicBezTo>
                    <a:lnTo>
                      <a:pt x="751055" y="167053"/>
                    </a:lnTo>
                    <a:lnTo>
                      <a:pt x="8941656" y="167053"/>
                    </a:lnTo>
                    <a:cubicBezTo>
                      <a:pt x="9111216" y="167053"/>
                      <a:pt x="9248671" y="304508"/>
                      <a:pt x="9248671" y="474068"/>
                    </a:cubicBezTo>
                    <a:lnTo>
                      <a:pt x="9248671" y="1702090"/>
                    </a:lnTo>
                    <a:cubicBezTo>
                      <a:pt x="9248671" y="1871650"/>
                      <a:pt x="9111216" y="2009105"/>
                      <a:pt x="8941656" y="2009105"/>
                    </a:cubicBezTo>
                    <a:lnTo>
                      <a:pt x="663478" y="2009105"/>
                    </a:lnTo>
                    <a:cubicBezTo>
                      <a:pt x="493918" y="2009105"/>
                      <a:pt x="356463" y="1871650"/>
                      <a:pt x="356463" y="1702090"/>
                    </a:cubicBezTo>
                    <a:lnTo>
                      <a:pt x="356463" y="830661"/>
                    </a:lnTo>
                    <a:lnTo>
                      <a:pt x="334122" y="828409"/>
                    </a:lnTo>
                    <a:cubicBezTo>
                      <a:pt x="143439" y="789389"/>
                      <a:pt x="0" y="620673"/>
                      <a:pt x="0" y="418455"/>
                    </a:cubicBezTo>
                    <a:cubicBezTo>
                      <a:pt x="0" y="187349"/>
                      <a:pt x="187349" y="0"/>
                      <a:pt x="418455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:ln>
              <a:effectLst>
                <a:outerShdw blurRad="50800" dist="635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20000"/>
                  </a:lnSpc>
                  <a:spcBef>
                    <a:spcPts val="150"/>
                  </a:spcBef>
                  <a:spcAft>
                    <a:spcPts val="150"/>
                  </a:spcAft>
                </a:pPr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" name="椭圆 11"/>
              <p:cNvSpPr/>
              <p:nvPr/>
            </p:nvSpPr>
            <p:spPr>
              <a:xfrm>
                <a:off x="1497494" y="1245838"/>
                <a:ext cx="426192" cy="426192"/>
              </a:xfrm>
              <a:prstGeom prst="ellipse">
                <a:avLst/>
              </a:prstGeom>
              <a:solidFill>
                <a:srgbClr val="F5B22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20000"/>
                  </a:lnSpc>
                  <a:spcBef>
                    <a:spcPts val="150"/>
                  </a:spcBef>
                  <a:spcAft>
                    <a:spcPts val="150"/>
                  </a:spcAft>
                </a:pPr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19" name="文本框 18"/>
            <p:cNvSpPr txBox="1"/>
            <p:nvPr/>
          </p:nvSpPr>
          <p:spPr>
            <a:xfrm>
              <a:off x="2967817" y="2700011"/>
              <a:ext cx="5864764" cy="12309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  <a:spcBef>
                  <a:spcPts val="150"/>
                </a:spcBef>
                <a:spcAft>
                  <a:spcPts val="150"/>
                </a:spcAft>
              </a:pPr>
              <a:r>
                <a:rPr lang="zh-CN" altLang="en-US" sz="3200" b="1" dirty="0" smtClean="0">
                  <a:solidFill>
                    <a:srgbClr val="EA9210"/>
                  </a:solidFill>
                  <a:cs typeface="+mn-ea"/>
                  <a:sym typeface="+mn-lt"/>
                </a:rPr>
                <a:t>提高学生的生物学科</a:t>
              </a:r>
              <a:r>
                <a:rPr lang="zh-CN" altLang="en-US" sz="3200" b="1" dirty="0" smtClean="0">
                  <a:solidFill>
                    <a:srgbClr val="EA9210"/>
                  </a:solidFill>
                  <a:cs typeface="+mn-ea"/>
                  <a:sym typeface="+mn-lt"/>
                </a:rPr>
                <a:t>素养；面向</a:t>
              </a:r>
              <a:r>
                <a:rPr lang="zh-CN" altLang="en-US" sz="3200" b="1" dirty="0" smtClean="0">
                  <a:solidFill>
                    <a:srgbClr val="EA9210"/>
                  </a:solidFill>
                  <a:cs typeface="+mn-ea"/>
                  <a:sym typeface="+mn-lt"/>
                </a:rPr>
                <a:t>全体</a:t>
              </a:r>
              <a:r>
                <a:rPr lang="zh-CN" altLang="en-US" sz="3200" b="1" dirty="0" smtClean="0">
                  <a:solidFill>
                    <a:srgbClr val="EA9210"/>
                  </a:solidFill>
                  <a:cs typeface="+mn-ea"/>
                  <a:sym typeface="+mn-lt"/>
                </a:rPr>
                <a:t>学生；倡导</a:t>
              </a:r>
              <a:r>
                <a:rPr lang="zh-CN" altLang="en-US" sz="3200" b="1" dirty="0" smtClean="0">
                  <a:solidFill>
                    <a:srgbClr val="EA9210"/>
                  </a:solidFill>
                  <a:cs typeface="+mn-ea"/>
                  <a:sym typeface="+mn-lt"/>
                </a:rPr>
                <a:t>探究性</a:t>
              </a:r>
              <a:r>
                <a:rPr lang="zh-CN" altLang="en-US" sz="3200" b="1" dirty="0" smtClean="0">
                  <a:solidFill>
                    <a:srgbClr val="EA9210"/>
                  </a:solidFill>
                  <a:cs typeface="+mn-ea"/>
                  <a:sym typeface="+mn-lt"/>
                </a:rPr>
                <a:t>学习；注重</a:t>
              </a:r>
              <a:r>
                <a:rPr lang="zh-CN" altLang="en-US" sz="3200" b="1" dirty="0" smtClean="0">
                  <a:solidFill>
                    <a:srgbClr val="EA9210"/>
                  </a:solidFill>
                  <a:cs typeface="+mn-ea"/>
                  <a:sym typeface="+mn-lt"/>
                </a:rPr>
                <a:t>与现实生活的联系</a:t>
              </a:r>
              <a:endParaRPr lang="zh-CN" altLang="en-US" sz="3200" b="1" dirty="0">
                <a:solidFill>
                  <a:srgbClr val="EA9210"/>
                </a:solidFill>
                <a:cs typeface="+mn-ea"/>
                <a:sym typeface="+mn-lt"/>
              </a:endParaRPr>
            </a:p>
          </p:txBody>
        </p:sp>
      </p:grp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D446-4522-4263-A773-10FB5EE5D91E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4584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954459" y="873048"/>
            <a:ext cx="2449383" cy="195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Bef>
                <a:spcPts val="150"/>
              </a:spcBef>
              <a:spcAft>
                <a:spcPts val="150"/>
              </a:spcAft>
            </a:pPr>
            <a:r>
              <a:rPr lang="zh-CN" altLang="en-US" sz="2400" b="1" dirty="0" smtClean="0">
                <a:solidFill>
                  <a:schemeClr val="bg1"/>
                </a:solidFill>
                <a:cs typeface="+mn-ea"/>
                <a:sym typeface="+mn-lt"/>
              </a:rPr>
              <a:t>核心思想</a:t>
            </a:r>
            <a:endParaRPr lang="zh-CN" altLang="en-US" sz="24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1346201" y="1275347"/>
            <a:ext cx="8936410" cy="4095681"/>
            <a:chOff x="1353996" y="1847640"/>
            <a:chExt cx="7539168" cy="2703060"/>
          </a:xfrm>
        </p:grpSpPr>
        <p:grpSp>
          <p:nvGrpSpPr>
            <p:cNvPr id="9" name="组合 8"/>
            <p:cNvGrpSpPr/>
            <p:nvPr/>
          </p:nvGrpSpPr>
          <p:grpSpPr>
            <a:xfrm>
              <a:off x="1353996" y="1847640"/>
              <a:ext cx="7539168" cy="2703060"/>
              <a:chOff x="1074765" y="825392"/>
              <a:chExt cx="5603642" cy="2009105"/>
            </a:xfrm>
          </p:grpSpPr>
          <p:sp>
            <p:nvSpPr>
              <p:cNvPr id="11" name="任意多边形 10"/>
              <p:cNvSpPr/>
              <p:nvPr/>
            </p:nvSpPr>
            <p:spPr>
              <a:xfrm>
                <a:off x="1074765" y="825392"/>
                <a:ext cx="5603642" cy="2009105"/>
              </a:xfrm>
              <a:custGeom>
                <a:avLst/>
                <a:gdLst>
                  <a:gd name="connsiteX0" fmla="*/ 418455 w 9248671"/>
                  <a:gd name="connsiteY0" fmla="*/ 0 h 2009105"/>
                  <a:gd name="connsiteX1" fmla="*/ 714348 w 9248671"/>
                  <a:gd name="connsiteY1" fmla="*/ 122563 h 2009105"/>
                  <a:gd name="connsiteX2" fmla="*/ 751055 w 9248671"/>
                  <a:gd name="connsiteY2" fmla="*/ 167053 h 2009105"/>
                  <a:gd name="connsiteX3" fmla="*/ 8941656 w 9248671"/>
                  <a:gd name="connsiteY3" fmla="*/ 167053 h 2009105"/>
                  <a:gd name="connsiteX4" fmla="*/ 9248671 w 9248671"/>
                  <a:gd name="connsiteY4" fmla="*/ 474068 h 2009105"/>
                  <a:gd name="connsiteX5" fmla="*/ 9248671 w 9248671"/>
                  <a:gd name="connsiteY5" fmla="*/ 1702090 h 2009105"/>
                  <a:gd name="connsiteX6" fmla="*/ 8941656 w 9248671"/>
                  <a:gd name="connsiteY6" fmla="*/ 2009105 h 2009105"/>
                  <a:gd name="connsiteX7" fmla="*/ 663478 w 9248671"/>
                  <a:gd name="connsiteY7" fmla="*/ 2009105 h 2009105"/>
                  <a:gd name="connsiteX8" fmla="*/ 356463 w 9248671"/>
                  <a:gd name="connsiteY8" fmla="*/ 1702090 h 2009105"/>
                  <a:gd name="connsiteX9" fmla="*/ 356463 w 9248671"/>
                  <a:gd name="connsiteY9" fmla="*/ 830661 h 2009105"/>
                  <a:gd name="connsiteX10" fmla="*/ 334122 w 9248671"/>
                  <a:gd name="connsiteY10" fmla="*/ 828409 h 2009105"/>
                  <a:gd name="connsiteX11" fmla="*/ 0 w 9248671"/>
                  <a:gd name="connsiteY11" fmla="*/ 418455 h 2009105"/>
                  <a:gd name="connsiteX12" fmla="*/ 418455 w 9248671"/>
                  <a:gd name="connsiteY12" fmla="*/ 0 h 20091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9248671" h="2009105">
                    <a:moveTo>
                      <a:pt x="418455" y="0"/>
                    </a:moveTo>
                    <a:cubicBezTo>
                      <a:pt x="534008" y="0"/>
                      <a:pt x="638622" y="46837"/>
                      <a:pt x="714348" y="122563"/>
                    </a:cubicBezTo>
                    <a:lnTo>
                      <a:pt x="751055" y="167053"/>
                    </a:lnTo>
                    <a:lnTo>
                      <a:pt x="8941656" y="167053"/>
                    </a:lnTo>
                    <a:cubicBezTo>
                      <a:pt x="9111216" y="167053"/>
                      <a:pt x="9248671" y="304508"/>
                      <a:pt x="9248671" y="474068"/>
                    </a:cubicBezTo>
                    <a:lnTo>
                      <a:pt x="9248671" y="1702090"/>
                    </a:lnTo>
                    <a:cubicBezTo>
                      <a:pt x="9248671" y="1871650"/>
                      <a:pt x="9111216" y="2009105"/>
                      <a:pt x="8941656" y="2009105"/>
                    </a:cubicBezTo>
                    <a:lnTo>
                      <a:pt x="663478" y="2009105"/>
                    </a:lnTo>
                    <a:cubicBezTo>
                      <a:pt x="493918" y="2009105"/>
                      <a:pt x="356463" y="1871650"/>
                      <a:pt x="356463" y="1702090"/>
                    </a:cubicBezTo>
                    <a:lnTo>
                      <a:pt x="356463" y="830661"/>
                    </a:lnTo>
                    <a:lnTo>
                      <a:pt x="334122" y="828409"/>
                    </a:lnTo>
                    <a:cubicBezTo>
                      <a:pt x="143439" y="789389"/>
                      <a:pt x="0" y="620673"/>
                      <a:pt x="0" y="418455"/>
                    </a:cubicBezTo>
                    <a:cubicBezTo>
                      <a:pt x="0" y="187349"/>
                      <a:pt x="187349" y="0"/>
                      <a:pt x="418455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:ln>
              <a:effectLst>
                <a:outerShdw blurRad="50800" dist="635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20000"/>
                  </a:lnSpc>
                  <a:spcBef>
                    <a:spcPts val="150"/>
                  </a:spcBef>
                  <a:spcAft>
                    <a:spcPts val="150"/>
                  </a:spcAft>
                </a:pPr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" name="椭圆 11"/>
              <p:cNvSpPr/>
              <p:nvPr/>
            </p:nvSpPr>
            <p:spPr>
              <a:xfrm>
                <a:off x="1243082" y="1040252"/>
                <a:ext cx="426192" cy="426192"/>
              </a:xfrm>
              <a:prstGeom prst="ellipse">
                <a:avLst/>
              </a:prstGeom>
              <a:solidFill>
                <a:srgbClr val="F5B22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20000"/>
                  </a:lnSpc>
                  <a:spcBef>
                    <a:spcPts val="150"/>
                  </a:spcBef>
                  <a:spcAft>
                    <a:spcPts val="150"/>
                  </a:spcAft>
                </a:pPr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19" name="文本框 18"/>
            <p:cNvSpPr txBox="1"/>
            <p:nvPr/>
          </p:nvSpPr>
          <p:spPr>
            <a:xfrm>
              <a:off x="2471306" y="2264162"/>
              <a:ext cx="5864764" cy="20515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/>
                <a:t>“</a:t>
              </a:r>
              <a:r>
                <a:rPr lang="zh-CN" altLang="zh-CN" sz="2800" b="1" dirty="0"/>
                <a:t>高中生物课程标准</a:t>
              </a:r>
              <a:r>
                <a:rPr lang="en-US" altLang="zh-CN" sz="2800" b="1" dirty="0"/>
                <a:t>”</a:t>
              </a:r>
              <a:r>
                <a:rPr lang="zh-CN" altLang="zh-CN" sz="2800" dirty="0"/>
                <a:t>中要求学生初步学会生物学探究的一般方法，具有</a:t>
              </a:r>
              <a:r>
                <a:rPr lang="zh-CN" altLang="zh-CN" sz="2800" dirty="0">
                  <a:solidFill>
                    <a:srgbClr val="FF0000"/>
                  </a:solidFill>
                </a:rPr>
                <a:t>较强的生物学实验</a:t>
              </a:r>
              <a:r>
                <a:rPr lang="zh-CN" altLang="zh-CN" sz="2800" dirty="0"/>
                <a:t>的基本操作技能，</a:t>
              </a:r>
              <a:r>
                <a:rPr lang="zh-CN" altLang="zh-CN" sz="2800" dirty="0">
                  <a:solidFill>
                    <a:srgbClr val="FF0000"/>
                  </a:solidFill>
                </a:rPr>
                <a:t>收集、处理信息</a:t>
              </a:r>
              <a:r>
                <a:rPr lang="zh-CN" altLang="zh-CN" sz="2800" dirty="0"/>
                <a:t>的能力，</a:t>
              </a:r>
              <a:r>
                <a:rPr lang="zh-CN" altLang="zh-CN" sz="2800" dirty="0">
                  <a:solidFill>
                    <a:srgbClr val="FF0000"/>
                  </a:solidFill>
                </a:rPr>
                <a:t>获取新知识</a:t>
              </a:r>
              <a:r>
                <a:rPr lang="zh-CN" altLang="zh-CN" sz="2800" dirty="0"/>
                <a:t>的能力，</a:t>
              </a:r>
              <a:r>
                <a:rPr lang="zh-CN" altLang="zh-CN" sz="2800" dirty="0">
                  <a:solidFill>
                    <a:srgbClr val="FF0000"/>
                  </a:solidFill>
                </a:rPr>
                <a:t>分析、解决实际问题</a:t>
              </a:r>
              <a:r>
                <a:rPr lang="zh-CN" altLang="zh-CN" sz="2800" dirty="0"/>
                <a:t>的能力，以及</a:t>
              </a:r>
              <a:r>
                <a:rPr lang="zh-CN" altLang="zh-CN" sz="2800" dirty="0">
                  <a:solidFill>
                    <a:srgbClr val="FF0000"/>
                  </a:solidFill>
                </a:rPr>
                <a:t>交流与合作</a:t>
              </a:r>
              <a:r>
                <a:rPr lang="zh-CN" altLang="zh-CN" sz="2800" dirty="0"/>
                <a:t>的能力。本部分内容依据此目标，从不同的侧面对学生进行能力训练。</a:t>
              </a:r>
            </a:p>
          </p:txBody>
        </p:sp>
      </p:grp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D446-4522-4263-A773-10FB5EE5D91E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9167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161893" y="623849"/>
            <a:ext cx="5234609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Bef>
                <a:spcPts val="150"/>
              </a:spcBef>
              <a:spcAft>
                <a:spcPts val="150"/>
              </a:spcAft>
            </a:pPr>
            <a:r>
              <a:rPr lang="zh-CN" altLang="en-US" sz="3600" b="1" dirty="0" smtClean="0">
                <a:solidFill>
                  <a:srgbClr val="019FE5"/>
                </a:solidFill>
                <a:cs typeface="+mn-ea"/>
                <a:sym typeface="+mn-lt"/>
              </a:rPr>
              <a:t>教学目标</a:t>
            </a:r>
            <a:endParaRPr lang="zh-CN" altLang="en-US" sz="3600" b="1" dirty="0">
              <a:solidFill>
                <a:srgbClr val="019FE5"/>
              </a:solidFill>
              <a:cs typeface="+mn-ea"/>
              <a:sym typeface="+mn-lt"/>
            </a:endParaRPr>
          </a:p>
        </p:txBody>
      </p:sp>
      <p:grpSp>
        <p:nvGrpSpPr>
          <p:cNvPr id="22" name="组合 21"/>
          <p:cNvGrpSpPr/>
          <p:nvPr/>
        </p:nvGrpSpPr>
        <p:grpSpPr>
          <a:xfrm>
            <a:off x="2161893" y="2019300"/>
            <a:ext cx="9026807" cy="3302000"/>
            <a:chOff x="1639117" y="1052426"/>
            <a:chExt cx="8918714" cy="1974574"/>
          </a:xfrm>
        </p:grpSpPr>
        <p:sp>
          <p:nvSpPr>
            <p:cNvPr id="3" name="圆角矩形 2"/>
            <p:cNvSpPr/>
            <p:nvPr/>
          </p:nvSpPr>
          <p:spPr>
            <a:xfrm>
              <a:off x="1639117" y="1052426"/>
              <a:ext cx="8918714" cy="1974574"/>
            </a:xfrm>
            <a:prstGeom prst="roundRect">
              <a:avLst/>
            </a:prstGeom>
            <a:solidFill>
              <a:srgbClr val="019FE5"/>
            </a:solidFill>
            <a:ln w="12700" cap="flat" cmpd="sng" algn="ctr">
              <a:noFill/>
              <a:prstDash val="solid"/>
              <a:miter lim="800000"/>
            </a:ln>
            <a:effectLst>
              <a:outerShdw blurRad="50800" dist="38100" dir="5400000" sx="101000" sy="101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  <a:spcBef>
                  <a:spcPts val="150"/>
                </a:spcBef>
                <a:spcAft>
                  <a:spcPts val="150"/>
                </a:spcAft>
              </a:pPr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2301765" y="1934936"/>
              <a:ext cx="1786759" cy="2973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20000"/>
                </a:lnSpc>
                <a:spcBef>
                  <a:spcPts val="150"/>
                </a:spcBef>
                <a:spcAft>
                  <a:spcPts val="150"/>
                </a:spcAft>
              </a:pPr>
              <a:endParaRPr lang="zh-CN" alt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D446-4522-4263-A773-10FB5EE5D91E}" type="slidenum">
              <a:rPr lang="zh-CN" altLang="en-US" smtClean="0"/>
              <a:pPr/>
              <a:t>5</a:t>
            </a:fld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2794000" y="2501900"/>
            <a:ext cx="8051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zh-CN" altLang="zh-CN" sz="3200" dirty="0"/>
              <a:t>举例</a:t>
            </a:r>
            <a:r>
              <a:rPr lang="zh-CN" altLang="zh-CN" sz="3200" dirty="0" smtClean="0"/>
              <a:t>说出细胞</a:t>
            </a:r>
            <a:r>
              <a:rPr lang="zh-CN" altLang="zh-CN" sz="3200" dirty="0"/>
              <a:t>的几种细胞器，例如线粒体等。</a:t>
            </a:r>
          </a:p>
          <a:p>
            <a:pPr marL="342900" lvl="0" indent="-342900">
              <a:buFont typeface="+mj-lt"/>
              <a:buAutoNum type="arabicPeriod"/>
            </a:pPr>
            <a:r>
              <a:rPr lang="zh-CN" altLang="zh-CN" sz="3200" dirty="0"/>
              <a:t>能够根据图片辨别不同细胞器的结构。</a:t>
            </a:r>
          </a:p>
          <a:p>
            <a:pPr marL="342900" lvl="0" indent="-342900">
              <a:buFont typeface="+mj-lt"/>
              <a:buAutoNum type="arabicPeriod"/>
            </a:pPr>
            <a:r>
              <a:rPr lang="zh-CN" altLang="zh-CN" sz="3200" dirty="0"/>
              <a:t>能够说出任意细胞器的功能。</a:t>
            </a:r>
          </a:p>
        </p:txBody>
      </p:sp>
    </p:spTree>
    <p:extLst>
      <p:ext uri="{BB962C8B-B14F-4D97-AF65-F5344CB8AC3E}">
        <p14:creationId xmlns:p14="http://schemas.microsoft.com/office/powerpoint/2010/main" val="185505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1880315" y="0"/>
            <a:ext cx="10382451" cy="901521"/>
            <a:chOff x="1880315" y="0"/>
            <a:chExt cx="10382451" cy="901521"/>
          </a:xfrm>
        </p:grpSpPr>
        <p:sp>
          <p:nvSpPr>
            <p:cNvPr id="3" name="矩形 2"/>
            <p:cNvSpPr/>
            <p:nvPr/>
          </p:nvSpPr>
          <p:spPr>
            <a:xfrm>
              <a:off x="1880315" y="0"/>
              <a:ext cx="10311684" cy="901521"/>
            </a:xfrm>
            <a:custGeom>
              <a:avLst/>
              <a:gdLst>
                <a:gd name="connsiteX0" fmla="*/ 0 w 9165465"/>
                <a:gd name="connsiteY0" fmla="*/ 0 h 901521"/>
                <a:gd name="connsiteX1" fmla="*/ 9165465 w 9165465"/>
                <a:gd name="connsiteY1" fmla="*/ 0 h 901521"/>
                <a:gd name="connsiteX2" fmla="*/ 9165465 w 9165465"/>
                <a:gd name="connsiteY2" fmla="*/ 901521 h 901521"/>
                <a:gd name="connsiteX3" fmla="*/ 0 w 9165465"/>
                <a:gd name="connsiteY3" fmla="*/ 901521 h 901521"/>
                <a:gd name="connsiteX4" fmla="*/ 0 w 9165465"/>
                <a:gd name="connsiteY4" fmla="*/ 0 h 901521"/>
                <a:gd name="connsiteX0" fmla="*/ 1146219 w 10311684"/>
                <a:gd name="connsiteY0" fmla="*/ 0 h 901521"/>
                <a:gd name="connsiteX1" fmla="*/ 10311684 w 10311684"/>
                <a:gd name="connsiteY1" fmla="*/ 0 h 901521"/>
                <a:gd name="connsiteX2" fmla="*/ 10311684 w 10311684"/>
                <a:gd name="connsiteY2" fmla="*/ 901521 h 901521"/>
                <a:gd name="connsiteX3" fmla="*/ 0 w 10311684"/>
                <a:gd name="connsiteY3" fmla="*/ 875764 h 901521"/>
                <a:gd name="connsiteX4" fmla="*/ 1146219 w 10311684"/>
                <a:gd name="connsiteY4" fmla="*/ 0 h 9015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311684" h="901521">
                  <a:moveTo>
                    <a:pt x="1146219" y="0"/>
                  </a:moveTo>
                  <a:lnTo>
                    <a:pt x="10311684" y="0"/>
                  </a:lnTo>
                  <a:lnTo>
                    <a:pt x="10311684" y="901521"/>
                  </a:lnTo>
                  <a:lnTo>
                    <a:pt x="0" y="875764"/>
                  </a:lnTo>
                  <a:lnTo>
                    <a:pt x="1146219" y="0"/>
                  </a:lnTo>
                  <a:close/>
                </a:path>
              </a:pathLst>
            </a:custGeom>
            <a:solidFill>
              <a:srgbClr val="019FE5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  <a:spcBef>
                  <a:spcPts val="150"/>
                </a:spcBef>
                <a:spcAft>
                  <a:spcPts val="150"/>
                </a:spcAft>
              </a:pPr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11384924" y="0"/>
              <a:ext cx="437882" cy="901521"/>
            </a:xfrm>
            <a:prstGeom prst="rect">
              <a:avLst/>
            </a:prstGeom>
            <a:solidFill>
              <a:srgbClr val="F5B22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  <a:spcBef>
                  <a:spcPts val="150"/>
                </a:spcBef>
                <a:spcAft>
                  <a:spcPts val="150"/>
                </a:spcAft>
              </a:pPr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9158957" y="103032"/>
              <a:ext cx="3103809" cy="5430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  <a:spcBef>
                  <a:spcPts val="150"/>
                </a:spcBef>
                <a:spcAft>
                  <a:spcPts val="150"/>
                </a:spcAft>
              </a:pPr>
              <a:r>
                <a:rPr lang="zh-CN" altLang="en-US" sz="4000" b="1" baseline="-25000" smtClean="0">
                  <a:solidFill>
                    <a:schemeClr val="bg1"/>
                  </a:solidFill>
                  <a:cs typeface="+mn-ea"/>
                  <a:sym typeface="+mn-lt"/>
                </a:rPr>
                <a:t>目录</a:t>
              </a:r>
              <a:endParaRPr lang="zh-CN" altLang="en-US" sz="4000" b="1" baseline="-25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D446-4522-4263-A773-10FB5EE5D91E}" type="slidenum">
              <a:rPr lang="zh-CN" altLang="en-US" smtClean="0"/>
              <a:pPr/>
              <a:t>6</a:t>
            </a:fld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1498601" y="1651000"/>
            <a:ext cx="9791700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3200" b="1" dirty="0"/>
              <a:t>教学策略</a:t>
            </a:r>
            <a:r>
              <a:rPr lang="zh-CN" altLang="zh-CN" sz="3200" b="1" dirty="0" smtClean="0"/>
              <a:t>：</a:t>
            </a:r>
            <a:endParaRPr lang="en-US" altLang="zh-CN" sz="3200" b="1" dirty="0" smtClean="0"/>
          </a:p>
          <a:p>
            <a:r>
              <a:rPr lang="en-US" altLang="zh-CN" dirty="0" smtClean="0"/>
              <a:t>                             </a:t>
            </a:r>
            <a:r>
              <a:rPr lang="zh-CN" altLang="zh-CN" sz="2400" dirty="0" smtClean="0"/>
              <a:t>根据</a:t>
            </a:r>
            <a:r>
              <a:rPr lang="zh-CN" altLang="zh-CN" sz="2400" dirty="0"/>
              <a:t>学自主学习理论，以建构主义下的以学为主的教学</a:t>
            </a:r>
            <a:r>
              <a:rPr lang="zh-CN" altLang="zh-CN" sz="2400" dirty="0" smtClean="0"/>
              <a:t>模</a:t>
            </a:r>
            <a:r>
              <a:rPr lang="en-US" altLang="zh-CN" sz="2400" dirty="0" smtClean="0"/>
              <a:t>                                                    </a:t>
            </a:r>
            <a:r>
              <a:rPr lang="en-US" altLang="zh-CN" sz="2400" dirty="0" smtClean="0"/>
              <a:t>		</a:t>
            </a:r>
            <a:r>
              <a:rPr lang="zh-CN" altLang="zh-CN" sz="2400" dirty="0" smtClean="0"/>
              <a:t>式</a:t>
            </a:r>
            <a:endParaRPr lang="en-US" altLang="zh-CN" sz="2400" dirty="0" smtClean="0"/>
          </a:p>
          <a:p>
            <a:endParaRPr lang="zh-CN" altLang="zh-CN" dirty="0"/>
          </a:p>
          <a:p>
            <a:r>
              <a:rPr lang="zh-CN" altLang="zh-CN" sz="3200" b="1" dirty="0"/>
              <a:t>教学方法</a:t>
            </a:r>
            <a:r>
              <a:rPr lang="zh-CN" altLang="zh-CN" sz="3200" b="1" dirty="0" smtClean="0"/>
              <a:t>：</a:t>
            </a:r>
            <a:endParaRPr lang="en-US" altLang="zh-CN" sz="3200" b="1" dirty="0" smtClean="0"/>
          </a:p>
          <a:p>
            <a:r>
              <a:rPr lang="en-US" altLang="zh-CN" sz="2400" dirty="0" smtClean="0"/>
              <a:t>                       </a:t>
            </a:r>
            <a:r>
              <a:rPr lang="zh-CN" altLang="zh-CN" sz="2400" dirty="0" smtClean="0"/>
              <a:t>任务</a:t>
            </a:r>
            <a:r>
              <a:rPr lang="zh-CN" altLang="zh-CN" sz="2400" dirty="0"/>
              <a:t>驱动</a:t>
            </a:r>
            <a:r>
              <a:rPr lang="zh-CN" altLang="zh-CN" sz="2400" dirty="0" smtClean="0"/>
              <a:t>法</a:t>
            </a:r>
            <a:endParaRPr lang="en-US" altLang="zh-CN" sz="2400" dirty="0" smtClean="0"/>
          </a:p>
          <a:p>
            <a:r>
              <a:rPr lang="en-US" altLang="zh-CN" sz="2400" dirty="0" smtClean="0"/>
              <a:t>                       </a:t>
            </a:r>
            <a:r>
              <a:rPr lang="zh-CN" altLang="zh-CN" sz="2400" dirty="0" smtClean="0"/>
              <a:t>分组教学法</a:t>
            </a:r>
            <a:endParaRPr lang="en-US" altLang="zh-CN" sz="2400" dirty="0" smtClean="0"/>
          </a:p>
          <a:p>
            <a:r>
              <a:rPr lang="en-US" altLang="zh-CN" sz="2400" dirty="0" smtClean="0"/>
              <a:t>                       </a:t>
            </a:r>
            <a:r>
              <a:rPr lang="zh-CN" altLang="zh-CN" sz="2400" dirty="0" smtClean="0"/>
              <a:t>发现</a:t>
            </a:r>
            <a:r>
              <a:rPr lang="zh-CN" altLang="zh-CN" sz="2400" dirty="0"/>
              <a:t>式</a:t>
            </a:r>
            <a:r>
              <a:rPr lang="zh-CN" altLang="zh-CN" sz="2400" dirty="0" smtClean="0"/>
              <a:t>教学法</a:t>
            </a:r>
            <a:endParaRPr lang="en-US" altLang="zh-CN" sz="2400" dirty="0" smtClean="0"/>
          </a:p>
          <a:p>
            <a:r>
              <a:rPr lang="en-US" altLang="zh-CN" sz="2400" dirty="0" smtClean="0"/>
              <a:t>                       </a:t>
            </a:r>
            <a:r>
              <a:rPr lang="zh-CN" altLang="zh-CN" sz="2400" dirty="0" smtClean="0"/>
              <a:t>实验</a:t>
            </a:r>
            <a:r>
              <a:rPr lang="zh-CN" altLang="zh-CN" sz="2400" dirty="0"/>
              <a:t>探究法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23770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1880315" y="0"/>
            <a:ext cx="10382451" cy="901521"/>
            <a:chOff x="1880315" y="0"/>
            <a:chExt cx="10382451" cy="901521"/>
          </a:xfrm>
        </p:grpSpPr>
        <p:sp>
          <p:nvSpPr>
            <p:cNvPr id="3" name="矩形 2"/>
            <p:cNvSpPr/>
            <p:nvPr/>
          </p:nvSpPr>
          <p:spPr>
            <a:xfrm>
              <a:off x="1880315" y="0"/>
              <a:ext cx="10311684" cy="901521"/>
            </a:xfrm>
            <a:custGeom>
              <a:avLst/>
              <a:gdLst>
                <a:gd name="connsiteX0" fmla="*/ 0 w 9165465"/>
                <a:gd name="connsiteY0" fmla="*/ 0 h 901521"/>
                <a:gd name="connsiteX1" fmla="*/ 9165465 w 9165465"/>
                <a:gd name="connsiteY1" fmla="*/ 0 h 901521"/>
                <a:gd name="connsiteX2" fmla="*/ 9165465 w 9165465"/>
                <a:gd name="connsiteY2" fmla="*/ 901521 h 901521"/>
                <a:gd name="connsiteX3" fmla="*/ 0 w 9165465"/>
                <a:gd name="connsiteY3" fmla="*/ 901521 h 901521"/>
                <a:gd name="connsiteX4" fmla="*/ 0 w 9165465"/>
                <a:gd name="connsiteY4" fmla="*/ 0 h 901521"/>
                <a:gd name="connsiteX0" fmla="*/ 1146219 w 10311684"/>
                <a:gd name="connsiteY0" fmla="*/ 0 h 901521"/>
                <a:gd name="connsiteX1" fmla="*/ 10311684 w 10311684"/>
                <a:gd name="connsiteY1" fmla="*/ 0 h 901521"/>
                <a:gd name="connsiteX2" fmla="*/ 10311684 w 10311684"/>
                <a:gd name="connsiteY2" fmla="*/ 901521 h 901521"/>
                <a:gd name="connsiteX3" fmla="*/ 0 w 10311684"/>
                <a:gd name="connsiteY3" fmla="*/ 875764 h 901521"/>
                <a:gd name="connsiteX4" fmla="*/ 1146219 w 10311684"/>
                <a:gd name="connsiteY4" fmla="*/ 0 h 9015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311684" h="901521">
                  <a:moveTo>
                    <a:pt x="1146219" y="0"/>
                  </a:moveTo>
                  <a:lnTo>
                    <a:pt x="10311684" y="0"/>
                  </a:lnTo>
                  <a:lnTo>
                    <a:pt x="10311684" y="901521"/>
                  </a:lnTo>
                  <a:lnTo>
                    <a:pt x="0" y="875764"/>
                  </a:lnTo>
                  <a:lnTo>
                    <a:pt x="1146219" y="0"/>
                  </a:lnTo>
                  <a:close/>
                </a:path>
              </a:pathLst>
            </a:custGeom>
            <a:solidFill>
              <a:srgbClr val="019FE5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  <a:spcBef>
                  <a:spcPts val="150"/>
                </a:spcBef>
                <a:spcAft>
                  <a:spcPts val="150"/>
                </a:spcAft>
              </a:pPr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11384924" y="0"/>
              <a:ext cx="437882" cy="901521"/>
            </a:xfrm>
            <a:prstGeom prst="rect">
              <a:avLst/>
            </a:prstGeom>
            <a:solidFill>
              <a:srgbClr val="F5B22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  <a:spcBef>
                  <a:spcPts val="150"/>
                </a:spcBef>
                <a:spcAft>
                  <a:spcPts val="150"/>
                </a:spcAft>
              </a:pPr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9158957" y="103032"/>
              <a:ext cx="3103809" cy="5430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  <a:spcBef>
                  <a:spcPts val="150"/>
                </a:spcBef>
                <a:spcAft>
                  <a:spcPts val="150"/>
                </a:spcAft>
              </a:pPr>
              <a:r>
                <a:rPr lang="zh-CN" altLang="en-US" sz="4000" b="1" baseline="-25000" smtClean="0">
                  <a:solidFill>
                    <a:schemeClr val="bg1"/>
                  </a:solidFill>
                  <a:cs typeface="+mn-ea"/>
                  <a:sym typeface="+mn-lt"/>
                </a:rPr>
                <a:t>目录</a:t>
              </a:r>
              <a:endParaRPr lang="zh-CN" altLang="en-US" sz="4000" b="1" baseline="-25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D446-4522-4263-A773-10FB5EE5D91E}" type="slidenum">
              <a:rPr lang="zh-CN" altLang="en-US" smtClean="0"/>
              <a:pPr/>
              <a:t>7</a:t>
            </a:fld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1498601" y="1651000"/>
            <a:ext cx="9791700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3200" b="1" dirty="0" smtClean="0"/>
              <a:t>教学</a:t>
            </a:r>
            <a:r>
              <a:rPr lang="zh-CN" altLang="en-US" sz="3200" b="1" dirty="0"/>
              <a:t>环境</a:t>
            </a:r>
            <a:r>
              <a:rPr lang="zh-CN" altLang="zh-CN" sz="3200" b="1" dirty="0" smtClean="0"/>
              <a:t>：</a:t>
            </a:r>
            <a:endParaRPr lang="en-US" altLang="zh-CN" sz="3200" b="1" dirty="0" smtClean="0"/>
          </a:p>
          <a:p>
            <a:r>
              <a:rPr lang="zh-CN" altLang="en-US" sz="2400" dirty="0" smtClean="0"/>
              <a:t>                       生</a:t>
            </a:r>
            <a:r>
              <a:rPr lang="zh-CN" altLang="zh-CN" sz="2400" dirty="0" smtClean="0"/>
              <a:t>物</a:t>
            </a:r>
            <a:r>
              <a:rPr lang="zh-CN" altLang="zh-CN" sz="2400" dirty="0"/>
              <a:t>实验室环境，网络环境</a:t>
            </a:r>
            <a:endParaRPr lang="en-US" altLang="zh-CN" sz="2400" dirty="0" smtClean="0"/>
          </a:p>
          <a:p>
            <a:endParaRPr lang="zh-CN" altLang="zh-CN" dirty="0"/>
          </a:p>
          <a:p>
            <a:r>
              <a:rPr lang="zh-CN" altLang="zh-CN" sz="3200" b="1" dirty="0" smtClean="0"/>
              <a:t>教学</a:t>
            </a:r>
            <a:r>
              <a:rPr lang="zh-CN" altLang="en-US" sz="3200" b="1" dirty="0"/>
              <a:t>材料</a:t>
            </a:r>
            <a:r>
              <a:rPr lang="zh-CN" altLang="zh-CN" sz="3200" b="1" dirty="0" smtClean="0"/>
              <a:t>：</a:t>
            </a:r>
            <a:endParaRPr lang="en-US" altLang="zh-CN" sz="3200" b="1" dirty="0" smtClean="0"/>
          </a:p>
          <a:p>
            <a:r>
              <a:rPr lang="en-US" altLang="zh-CN" sz="2400" dirty="0" smtClean="0"/>
              <a:t>                       </a:t>
            </a:r>
            <a:r>
              <a:rPr lang="zh-CN" altLang="zh-CN" sz="2400" dirty="0" smtClean="0"/>
              <a:t>高中</a:t>
            </a:r>
            <a:r>
              <a:rPr lang="zh-CN" altLang="zh-CN" sz="2400" dirty="0"/>
              <a:t>生物</a:t>
            </a:r>
            <a:r>
              <a:rPr lang="zh-CN" altLang="zh-CN" sz="2400" dirty="0" smtClean="0"/>
              <a:t>课本</a:t>
            </a:r>
            <a:endParaRPr lang="en-US" altLang="zh-CN" sz="2400" dirty="0" smtClean="0"/>
          </a:p>
          <a:p>
            <a:r>
              <a:rPr lang="en-US" altLang="zh-CN" sz="2400" dirty="0"/>
              <a:t> </a:t>
            </a:r>
            <a:r>
              <a:rPr lang="en-US" altLang="zh-CN" sz="2400" dirty="0" smtClean="0"/>
              <a:t>                      </a:t>
            </a:r>
            <a:r>
              <a:rPr lang="zh-CN" altLang="zh-CN" sz="2400" dirty="0" smtClean="0"/>
              <a:t>教学</a:t>
            </a:r>
            <a:r>
              <a:rPr lang="x-none" altLang="zh-CN" sz="2400" dirty="0" smtClean="0"/>
              <a:t>PPT</a:t>
            </a:r>
            <a:endParaRPr lang="en-US" altLang="zh-CN" sz="2400" dirty="0" smtClean="0"/>
          </a:p>
          <a:p>
            <a:r>
              <a:rPr lang="en-US" altLang="zh-CN" sz="2400" dirty="0"/>
              <a:t> </a:t>
            </a:r>
            <a:r>
              <a:rPr lang="en-US" altLang="zh-CN" sz="2400" dirty="0" smtClean="0"/>
              <a:t>                      </a:t>
            </a:r>
            <a:r>
              <a:rPr lang="zh-CN" altLang="zh-CN" sz="2400" dirty="0" smtClean="0"/>
              <a:t>显微镜</a:t>
            </a:r>
            <a:endParaRPr lang="en-US" altLang="zh-CN" sz="2400" dirty="0" smtClean="0"/>
          </a:p>
          <a:p>
            <a:r>
              <a:rPr lang="en-US" altLang="zh-CN" sz="2400" dirty="0"/>
              <a:t> </a:t>
            </a:r>
            <a:r>
              <a:rPr lang="en-US" altLang="zh-CN" sz="2400" dirty="0" smtClean="0"/>
              <a:t>                      </a:t>
            </a:r>
            <a:r>
              <a:rPr lang="zh-CN" altLang="en-US" sz="2400" dirty="0" smtClean="0"/>
              <a:t>马铃薯切片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82150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组合 30"/>
          <p:cNvGrpSpPr/>
          <p:nvPr/>
        </p:nvGrpSpPr>
        <p:grpSpPr>
          <a:xfrm>
            <a:off x="2351395" y="528435"/>
            <a:ext cx="2090732" cy="1018619"/>
            <a:chOff x="1948067" y="980662"/>
            <a:chExt cx="4328165" cy="1018619"/>
          </a:xfrm>
        </p:grpSpPr>
        <p:grpSp>
          <p:nvGrpSpPr>
            <p:cNvPr id="5" name="组合 4"/>
            <p:cNvGrpSpPr/>
            <p:nvPr/>
          </p:nvGrpSpPr>
          <p:grpSpPr>
            <a:xfrm>
              <a:off x="1948067" y="980662"/>
              <a:ext cx="4328165" cy="1018619"/>
              <a:chOff x="1948067" y="980662"/>
              <a:chExt cx="8627166" cy="1018619"/>
            </a:xfrm>
          </p:grpSpPr>
          <p:sp>
            <p:nvSpPr>
              <p:cNvPr id="4" name="矩形 3"/>
              <p:cNvSpPr/>
              <p:nvPr/>
            </p:nvSpPr>
            <p:spPr>
              <a:xfrm>
                <a:off x="2025557" y="1298377"/>
                <a:ext cx="8466794" cy="700904"/>
              </a:xfrm>
              <a:prstGeom prst="rect">
                <a:avLst/>
              </a:prstGeom>
              <a:gradFill flip="none" rotWithShape="1">
                <a:gsLst>
                  <a:gs pos="0">
                    <a:srgbClr val="019FE5"/>
                  </a:gs>
                  <a:gs pos="96330">
                    <a:schemeClr val="bg1">
                      <a:lumMod val="85000"/>
                    </a:schemeClr>
                  </a:gs>
                  <a:gs pos="0">
                    <a:schemeClr val="tx1">
                      <a:alpha val="7700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 w="12700" cap="flat" cmpd="sng" algn="ctr">
                <a:noFill/>
                <a:prstDash val="solid"/>
                <a:miter lim="800000"/>
              </a:ln>
              <a:effectLst>
                <a:softEdge rad="1270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20000"/>
                  </a:lnSpc>
                  <a:spcBef>
                    <a:spcPts val="150"/>
                  </a:spcBef>
                  <a:spcAft>
                    <a:spcPts val="150"/>
                  </a:spcAft>
                </a:pPr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" name="矩形 2"/>
              <p:cNvSpPr/>
              <p:nvPr/>
            </p:nvSpPr>
            <p:spPr>
              <a:xfrm>
                <a:off x="1948067" y="980662"/>
                <a:ext cx="8627166" cy="755373"/>
              </a:xfrm>
              <a:prstGeom prst="rect">
                <a:avLst/>
              </a:prstGeom>
              <a:solidFill>
                <a:srgbClr val="019FE5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20000"/>
                  </a:lnSpc>
                  <a:spcBef>
                    <a:spcPts val="150"/>
                  </a:spcBef>
                  <a:spcAft>
                    <a:spcPts val="150"/>
                  </a:spcAft>
                </a:pPr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6" name="文本框 5"/>
            <p:cNvSpPr txBox="1"/>
            <p:nvPr/>
          </p:nvSpPr>
          <p:spPr>
            <a:xfrm>
              <a:off x="2215570" y="1095200"/>
              <a:ext cx="3253684" cy="4979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ts val="150"/>
                </a:spcBef>
                <a:spcAft>
                  <a:spcPts val="150"/>
                </a:spcAft>
              </a:pPr>
              <a:r>
                <a:rPr lang="zh-CN" altLang="en-US" sz="2400" b="1" dirty="0" smtClean="0">
                  <a:solidFill>
                    <a:schemeClr val="bg1"/>
                  </a:solidFill>
                  <a:cs typeface="+mn-ea"/>
                  <a:sym typeface="+mn-lt"/>
                </a:rPr>
                <a:t>教学过程</a:t>
              </a:r>
              <a:endParaRPr lang="zh-CN" altLang="en-US" sz="24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33" name="灯片编号占位符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D446-4522-4263-A773-10FB5EE5D91E}" type="slidenum">
              <a:rPr lang="zh-CN" altLang="en-US" smtClean="0"/>
              <a:pPr/>
              <a:t>8</a:t>
            </a:fld>
            <a:endParaRPr lang="zh-CN" altLang="en-US"/>
          </a:p>
        </p:txBody>
      </p:sp>
      <p:grpSp>
        <p:nvGrpSpPr>
          <p:cNvPr id="15" name="组合 14"/>
          <p:cNvGrpSpPr/>
          <p:nvPr/>
        </p:nvGrpSpPr>
        <p:grpSpPr>
          <a:xfrm>
            <a:off x="283777" y="1701444"/>
            <a:ext cx="2770094" cy="2218764"/>
            <a:chOff x="242047" y="1750231"/>
            <a:chExt cx="2770094" cy="2218764"/>
          </a:xfrm>
        </p:grpSpPr>
        <p:grpSp>
          <p:nvGrpSpPr>
            <p:cNvPr id="10" name="组合 9"/>
            <p:cNvGrpSpPr/>
            <p:nvPr/>
          </p:nvGrpSpPr>
          <p:grpSpPr>
            <a:xfrm>
              <a:off x="242047" y="1750231"/>
              <a:ext cx="2770094" cy="2218764"/>
              <a:chOff x="376518" y="2689412"/>
              <a:chExt cx="2770094" cy="2218764"/>
            </a:xfr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7" name="椭圆形标注 6"/>
              <p:cNvSpPr/>
              <p:nvPr/>
            </p:nvSpPr>
            <p:spPr>
              <a:xfrm>
                <a:off x="376518" y="2689412"/>
                <a:ext cx="2770094" cy="2218764"/>
              </a:xfrm>
              <a:prstGeom prst="wedgeEllipseCallout">
                <a:avLst/>
              </a:prstGeom>
              <a:ln w="2857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" name="椭圆形标注 7"/>
              <p:cNvSpPr/>
              <p:nvPr/>
            </p:nvSpPr>
            <p:spPr>
              <a:xfrm>
                <a:off x="463924" y="2810435"/>
                <a:ext cx="2595282" cy="1949823"/>
              </a:xfrm>
              <a:prstGeom prst="wedgeEllipseCallout">
                <a:avLst/>
              </a:prstGeom>
              <a:ln w="28575">
                <a:solidFill>
                  <a:schemeClr val="bg1">
                    <a:lumMod val="50000"/>
                  </a:schemeClr>
                </a:solidFill>
                <a:prstDash val="lgDash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14" name="文本框 13"/>
            <p:cNvSpPr txBox="1"/>
            <p:nvPr/>
          </p:nvSpPr>
          <p:spPr>
            <a:xfrm>
              <a:off x="644874" y="2259448"/>
              <a:ext cx="220531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 smtClean="0">
                  <a:solidFill>
                    <a:schemeClr val="bg2">
                      <a:lumMod val="50000"/>
                    </a:schemeClr>
                  </a:solidFill>
                </a:rPr>
                <a:t>教学导入：教师利用模具或图片展示细胞内部结构，让同学观察</a:t>
              </a:r>
              <a:endParaRPr lang="zh-CN" altLang="en-US" b="1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2211028" y="3488857"/>
            <a:ext cx="2770094" cy="2218764"/>
            <a:chOff x="242047" y="1750231"/>
            <a:chExt cx="2770094" cy="2218764"/>
          </a:xfrm>
        </p:grpSpPr>
        <p:grpSp>
          <p:nvGrpSpPr>
            <p:cNvPr id="45" name="组合 44"/>
            <p:cNvGrpSpPr/>
            <p:nvPr/>
          </p:nvGrpSpPr>
          <p:grpSpPr>
            <a:xfrm>
              <a:off x="242047" y="1750231"/>
              <a:ext cx="2770094" cy="2218764"/>
              <a:chOff x="376518" y="2689412"/>
              <a:chExt cx="2770094" cy="2218764"/>
            </a:xfr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47" name="椭圆形标注 46"/>
              <p:cNvSpPr/>
              <p:nvPr/>
            </p:nvSpPr>
            <p:spPr>
              <a:xfrm>
                <a:off x="376518" y="2689412"/>
                <a:ext cx="2770094" cy="2218764"/>
              </a:xfrm>
              <a:prstGeom prst="wedgeEllipseCallout">
                <a:avLst/>
              </a:prstGeom>
              <a:ln w="2857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8" name="椭圆形标注 47"/>
              <p:cNvSpPr/>
              <p:nvPr/>
            </p:nvSpPr>
            <p:spPr>
              <a:xfrm>
                <a:off x="463924" y="2810435"/>
                <a:ext cx="2595282" cy="1949823"/>
              </a:xfrm>
              <a:prstGeom prst="wedgeEllipseCallout">
                <a:avLst/>
              </a:prstGeom>
              <a:ln w="28575">
                <a:solidFill>
                  <a:schemeClr val="bg1">
                    <a:lumMod val="50000"/>
                  </a:schemeClr>
                </a:solidFill>
                <a:prstDash val="lgDash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46" name="文本框 45"/>
            <p:cNvSpPr txBox="1"/>
            <p:nvPr/>
          </p:nvSpPr>
          <p:spPr>
            <a:xfrm>
              <a:off x="622179" y="2232552"/>
              <a:ext cx="220531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>
                  <a:solidFill>
                    <a:schemeClr val="bg2">
                      <a:lumMod val="50000"/>
                    </a:schemeClr>
                  </a:solidFill>
                </a:rPr>
                <a:t>分</a:t>
              </a:r>
              <a:r>
                <a:rPr lang="zh-CN" altLang="en-US" b="1" dirty="0" smtClean="0">
                  <a:solidFill>
                    <a:schemeClr val="bg2">
                      <a:lumMod val="50000"/>
                    </a:schemeClr>
                  </a:solidFill>
                </a:rPr>
                <a:t>小组让小组内部查询资料每人完成一种细胞器的制作，并认真总结</a:t>
              </a:r>
              <a:endParaRPr lang="zh-CN" altLang="en-US" b="1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4496628" y="1764236"/>
            <a:ext cx="2770094" cy="2218764"/>
            <a:chOff x="242047" y="1750231"/>
            <a:chExt cx="2770094" cy="2218764"/>
          </a:xfrm>
        </p:grpSpPr>
        <p:grpSp>
          <p:nvGrpSpPr>
            <p:cNvPr id="50" name="组合 49"/>
            <p:cNvGrpSpPr/>
            <p:nvPr/>
          </p:nvGrpSpPr>
          <p:grpSpPr>
            <a:xfrm>
              <a:off x="242047" y="1750231"/>
              <a:ext cx="2770094" cy="2218764"/>
              <a:chOff x="376518" y="2689412"/>
              <a:chExt cx="2770094" cy="2218764"/>
            </a:xfr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52" name="椭圆形标注 51"/>
              <p:cNvSpPr/>
              <p:nvPr/>
            </p:nvSpPr>
            <p:spPr>
              <a:xfrm>
                <a:off x="376518" y="2689412"/>
                <a:ext cx="2770094" cy="2218764"/>
              </a:xfrm>
              <a:prstGeom prst="wedgeEllipseCallout">
                <a:avLst/>
              </a:prstGeom>
              <a:ln w="2857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3" name="椭圆形标注 52"/>
              <p:cNvSpPr/>
              <p:nvPr/>
            </p:nvSpPr>
            <p:spPr>
              <a:xfrm>
                <a:off x="463924" y="2810435"/>
                <a:ext cx="2595282" cy="1949823"/>
              </a:xfrm>
              <a:prstGeom prst="wedgeEllipseCallout">
                <a:avLst/>
              </a:prstGeom>
              <a:ln w="28575">
                <a:solidFill>
                  <a:schemeClr val="bg1">
                    <a:lumMod val="50000"/>
                  </a:schemeClr>
                </a:solidFill>
                <a:prstDash val="lgDash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51" name="文本框 50"/>
            <p:cNvSpPr txBox="1"/>
            <p:nvPr/>
          </p:nvSpPr>
          <p:spPr>
            <a:xfrm>
              <a:off x="656598" y="2274523"/>
              <a:ext cx="220531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 smtClean="0">
                  <a:solidFill>
                    <a:schemeClr val="bg2">
                      <a:lumMod val="50000"/>
                    </a:schemeClr>
                  </a:solidFill>
                </a:rPr>
                <a:t>教师让每组制作相应细胞器的同学总结该细胞器的特点，教师进行相应补充</a:t>
              </a:r>
              <a:endParaRPr lang="zh-CN" altLang="en-US" b="1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6707735" y="3337093"/>
            <a:ext cx="2770094" cy="2218764"/>
            <a:chOff x="242047" y="1750231"/>
            <a:chExt cx="2770094" cy="2218764"/>
          </a:xfrm>
        </p:grpSpPr>
        <p:grpSp>
          <p:nvGrpSpPr>
            <p:cNvPr id="55" name="组合 54"/>
            <p:cNvGrpSpPr/>
            <p:nvPr/>
          </p:nvGrpSpPr>
          <p:grpSpPr>
            <a:xfrm>
              <a:off x="242047" y="1750231"/>
              <a:ext cx="2770094" cy="2218764"/>
              <a:chOff x="376518" y="2689412"/>
              <a:chExt cx="2770094" cy="2218764"/>
            </a:xfr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57" name="椭圆形标注 56"/>
              <p:cNvSpPr/>
              <p:nvPr/>
            </p:nvSpPr>
            <p:spPr>
              <a:xfrm>
                <a:off x="376518" y="2689412"/>
                <a:ext cx="2770094" cy="2218764"/>
              </a:xfrm>
              <a:prstGeom prst="wedgeEllipseCallout">
                <a:avLst/>
              </a:prstGeom>
              <a:ln w="2857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8" name="椭圆形标注 57"/>
              <p:cNvSpPr/>
              <p:nvPr/>
            </p:nvSpPr>
            <p:spPr>
              <a:xfrm>
                <a:off x="463924" y="2810435"/>
                <a:ext cx="2595282" cy="1949823"/>
              </a:xfrm>
              <a:prstGeom prst="wedgeEllipseCallout">
                <a:avLst/>
              </a:prstGeom>
              <a:ln w="28575">
                <a:solidFill>
                  <a:schemeClr val="bg1">
                    <a:lumMod val="50000"/>
                  </a:schemeClr>
                </a:solidFill>
                <a:prstDash val="lgDash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56" name="文本框 55"/>
            <p:cNvSpPr txBox="1"/>
            <p:nvPr/>
          </p:nvSpPr>
          <p:spPr>
            <a:xfrm>
              <a:off x="719418" y="2411396"/>
              <a:ext cx="220531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>
                  <a:solidFill>
                    <a:schemeClr val="bg2">
                      <a:lumMod val="50000"/>
                    </a:schemeClr>
                  </a:solidFill>
                </a:rPr>
                <a:t>分</a:t>
              </a:r>
              <a:r>
                <a:rPr lang="zh-CN" altLang="en-US" b="1" dirty="0" smtClean="0">
                  <a:solidFill>
                    <a:schemeClr val="bg2">
                      <a:lumMod val="50000"/>
                    </a:schemeClr>
                  </a:solidFill>
                </a:rPr>
                <a:t>小组上台展示作品，教师予以点评和鼓励</a:t>
              </a:r>
              <a:endParaRPr lang="zh-CN" altLang="en-US" b="1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  <p:grpSp>
        <p:nvGrpSpPr>
          <p:cNvPr id="59" name="组合 58"/>
          <p:cNvGrpSpPr/>
          <p:nvPr/>
        </p:nvGrpSpPr>
        <p:grpSpPr>
          <a:xfrm>
            <a:off x="8843109" y="1631576"/>
            <a:ext cx="2770094" cy="2218764"/>
            <a:chOff x="242047" y="1750231"/>
            <a:chExt cx="2770094" cy="2218764"/>
          </a:xfrm>
        </p:grpSpPr>
        <p:grpSp>
          <p:nvGrpSpPr>
            <p:cNvPr id="60" name="组合 59"/>
            <p:cNvGrpSpPr/>
            <p:nvPr/>
          </p:nvGrpSpPr>
          <p:grpSpPr>
            <a:xfrm>
              <a:off x="242047" y="1750231"/>
              <a:ext cx="2770094" cy="2218764"/>
              <a:chOff x="376518" y="2689412"/>
              <a:chExt cx="2770094" cy="2218764"/>
            </a:xfr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62" name="椭圆形标注 61"/>
              <p:cNvSpPr/>
              <p:nvPr/>
            </p:nvSpPr>
            <p:spPr>
              <a:xfrm>
                <a:off x="376518" y="2689412"/>
                <a:ext cx="2770094" cy="2218764"/>
              </a:xfrm>
              <a:prstGeom prst="wedgeEllipseCallout">
                <a:avLst/>
              </a:prstGeom>
              <a:ln w="2857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3" name="椭圆形标注 62"/>
              <p:cNvSpPr/>
              <p:nvPr/>
            </p:nvSpPr>
            <p:spPr>
              <a:xfrm>
                <a:off x="463924" y="2810435"/>
                <a:ext cx="2595282" cy="1949823"/>
              </a:xfrm>
              <a:prstGeom prst="wedgeEllipseCallout">
                <a:avLst/>
              </a:prstGeom>
              <a:ln w="28575">
                <a:solidFill>
                  <a:schemeClr val="bg1">
                    <a:lumMod val="50000"/>
                  </a:schemeClr>
                </a:solidFill>
                <a:prstDash val="lgDash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61" name="文本框 60"/>
            <p:cNvSpPr txBox="1"/>
            <p:nvPr/>
          </p:nvSpPr>
          <p:spPr>
            <a:xfrm>
              <a:off x="660137" y="2522999"/>
              <a:ext cx="220531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 smtClean="0">
                  <a:solidFill>
                    <a:schemeClr val="bg2">
                      <a:lumMod val="50000"/>
                    </a:schemeClr>
                  </a:solidFill>
                </a:rPr>
                <a:t>教师进行最后的归纳总结</a:t>
              </a:r>
              <a:endParaRPr lang="zh-CN" altLang="en-US" b="1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64676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D446-4522-4263-A773-10FB5EE5D91E}" type="slidenum">
              <a:rPr lang="zh-CN" altLang="en-US" smtClean="0"/>
              <a:pPr/>
              <a:t>9</a:t>
            </a:fld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3478696" y="325301"/>
            <a:ext cx="5234609" cy="69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Bef>
                <a:spcPts val="150"/>
              </a:spcBef>
              <a:spcAft>
                <a:spcPts val="150"/>
              </a:spcAft>
            </a:pPr>
            <a:r>
              <a:rPr lang="zh-CN" altLang="en-US" sz="3600" b="1" dirty="0" smtClean="0">
                <a:solidFill>
                  <a:srgbClr val="019FE5"/>
                </a:solidFill>
                <a:cs typeface="+mn-ea"/>
                <a:sym typeface="+mn-lt"/>
              </a:rPr>
              <a:t>教学反思</a:t>
            </a:r>
            <a:endParaRPr lang="zh-CN" altLang="en-US" sz="3600" b="1" dirty="0">
              <a:solidFill>
                <a:srgbClr val="019FE5"/>
              </a:solidFill>
              <a:cs typeface="+mn-ea"/>
              <a:sym typeface="+mn-lt"/>
            </a:endParaRPr>
          </a:p>
        </p:txBody>
      </p:sp>
      <p:sp>
        <p:nvSpPr>
          <p:cNvPr id="6" name="任意多边形 5"/>
          <p:cNvSpPr/>
          <p:nvPr/>
        </p:nvSpPr>
        <p:spPr>
          <a:xfrm>
            <a:off x="1143001" y="1052148"/>
            <a:ext cx="10160000" cy="4599352"/>
          </a:xfrm>
          <a:custGeom>
            <a:avLst/>
            <a:gdLst>
              <a:gd name="connsiteX0" fmla="*/ 418455 w 9248671"/>
              <a:gd name="connsiteY0" fmla="*/ 0 h 2009105"/>
              <a:gd name="connsiteX1" fmla="*/ 714348 w 9248671"/>
              <a:gd name="connsiteY1" fmla="*/ 122563 h 2009105"/>
              <a:gd name="connsiteX2" fmla="*/ 751055 w 9248671"/>
              <a:gd name="connsiteY2" fmla="*/ 167053 h 2009105"/>
              <a:gd name="connsiteX3" fmla="*/ 8941656 w 9248671"/>
              <a:gd name="connsiteY3" fmla="*/ 167053 h 2009105"/>
              <a:gd name="connsiteX4" fmla="*/ 9248671 w 9248671"/>
              <a:gd name="connsiteY4" fmla="*/ 474068 h 2009105"/>
              <a:gd name="connsiteX5" fmla="*/ 9248671 w 9248671"/>
              <a:gd name="connsiteY5" fmla="*/ 1702090 h 2009105"/>
              <a:gd name="connsiteX6" fmla="*/ 8941656 w 9248671"/>
              <a:gd name="connsiteY6" fmla="*/ 2009105 h 2009105"/>
              <a:gd name="connsiteX7" fmla="*/ 663478 w 9248671"/>
              <a:gd name="connsiteY7" fmla="*/ 2009105 h 2009105"/>
              <a:gd name="connsiteX8" fmla="*/ 356463 w 9248671"/>
              <a:gd name="connsiteY8" fmla="*/ 1702090 h 2009105"/>
              <a:gd name="connsiteX9" fmla="*/ 356463 w 9248671"/>
              <a:gd name="connsiteY9" fmla="*/ 830661 h 2009105"/>
              <a:gd name="connsiteX10" fmla="*/ 334122 w 9248671"/>
              <a:gd name="connsiteY10" fmla="*/ 828409 h 2009105"/>
              <a:gd name="connsiteX11" fmla="*/ 0 w 9248671"/>
              <a:gd name="connsiteY11" fmla="*/ 418455 h 2009105"/>
              <a:gd name="connsiteX12" fmla="*/ 418455 w 9248671"/>
              <a:gd name="connsiteY12" fmla="*/ 0 h 2009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248671" h="2009105">
                <a:moveTo>
                  <a:pt x="418455" y="0"/>
                </a:moveTo>
                <a:cubicBezTo>
                  <a:pt x="534008" y="0"/>
                  <a:pt x="638622" y="46837"/>
                  <a:pt x="714348" y="122563"/>
                </a:cubicBezTo>
                <a:lnTo>
                  <a:pt x="751055" y="167053"/>
                </a:lnTo>
                <a:lnTo>
                  <a:pt x="8941656" y="167053"/>
                </a:lnTo>
                <a:cubicBezTo>
                  <a:pt x="9111216" y="167053"/>
                  <a:pt x="9248671" y="304508"/>
                  <a:pt x="9248671" y="474068"/>
                </a:cubicBezTo>
                <a:lnTo>
                  <a:pt x="9248671" y="1702090"/>
                </a:lnTo>
                <a:cubicBezTo>
                  <a:pt x="9248671" y="1871650"/>
                  <a:pt x="9111216" y="2009105"/>
                  <a:pt x="8941656" y="2009105"/>
                </a:cubicBezTo>
                <a:lnTo>
                  <a:pt x="663478" y="2009105"/>
                </a:lnTo>
                <a:cubicBezTo>
                  <a:pt x="493918" y="2009105"/>
                  <a:pt x="356463" y="1871650"/>
                  <a:pt x="356463" y="1702090"/>
                </a:cubicBezTo>
                <a:lnTo>
                  <a:pt x="356463" y="830661"/>
                </a:lnTo>
                <a:lnTo>
                  <a:pt x="334122" y="828409"/>
                </a:lnTo>
                <a:cubicBezTo>
                  <a:pt x="143439" y="789389"/>
                  <a:pt x="0" y="620673"/>
                  <a:pt x="0" y="418455"/>
                </a:cubicBezTo>
                <a:cubicBezTo>
                  <a:pt x="0" y="187349"/>
                  <a:pt x="187349" y="0"/>
                  <a:pt x="418455" y="0"/>
                </a:cubicBezTo>
                <a:close/>
              </a:path>
            </a:pathLst>
          </a:custGeom>
          <a:solidFill>
            <a:schemeClr val="bg1"/>
          </a:solidFill>
          <a:ln w="0" cap="flat" cmpd="sng" algn="ctr">
            <a:solidFill>
              <a:schemeClr val="accent1">
                <a:shade val="50000"/>
              </a:schemeClr>
            </a:solidFill>
            <a:prstDash val="solid"/>
            <a:miter lim="800000"/>
          </a:ln>
          <a:effectLst>
            <a:outerShdw blurRad="50800" dist="635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  <a:spcBef>
                <a:spcPts val="150"/>
              </a:spcBef>
              <a:spcAft>
                <a:spcPts val="150"/>
              </a:spcAft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184400" y="2171700"/>
            <a:ext cx="84335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 dirty="0"/>
              <a:t>通过实验探究及应用多媒体课件辅助教学，把复杂的问题</a:t>
            </a:r>
            <a:r>
              <a:rPr lang="zh-CN" altLang="zh-CN" sz="2400" dirty="0">
                <a:solidFill>
                  <a:srgbClr val="FF0000"/>
                </a:solidFill>
              </a:rPr>
              <a:t>具体化</a:t>
            </a:r>
            <a:r>
              <a:rPr lang="zh-CN" altLang="zh-CN" sz="2400" dirty="0"/>
              <a:t>，把抽象的问题</a:t>
            </a:r>
            <a:r>
              <a:rPr lang="zh-CN" altLang="zh-CN" sz="2400" dirty="0">
                <a:solidFill>
                  <a:srgbClr val="FF0000"/>
                </a:solidFill>
              </a:rPr>
              <a:t>形象化</a:t>
            </a:r>
            <a:r>
              <a:rPr lang="zh-CN" altLang="zh-CN" sz="2400" dirty="0"/>
              <a:t>，动中有静，静中有动，能够最大限度地发挥学生的主动性和创造性，使学生的思维能力、观察能力和动手能力都有很大提高，使他们积极参与到教学中，从而大大提高了课堂教学效果。</a:t>
            </a:r>
            <a:r>
              <a:rPr lang="en-US" altLang="zh-CN" dirty="0"/>
              <a:t> </a:t>
            </a:r>
            <a:endParaRPr lang="zh-CN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513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p">
      <a:majorFont>
        <a:latin typeface="Arial" panose="020F0302020204030204"/>
        <a:ea typeface="微软雅黑"/>
        <a:cs typeface=""/>
      </a:majorFont>
      <a:minorFont>
        <a:latin typeface="Arial" panose="020F0502020204030204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1450</TotalTime>
  <Words>374</Words>
  <Application>Microsoft Office PowerPoint</Application>
  <PresentationFormat>宽屏</PresentationFormat>
  <Paragraphs>57</Paragraphs>
  <Slides>10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Calibri</vt:lpstr>
      <vt:lpstr>Arial</vt:lpstr>
      <vt:lpstr>微软雅黑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China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刘宇</dc:creator>
  <cp:lastModifiedBy>suiyue</cp:lastModifiedBy>
  <cp:revision>100</cp:revision>
  <dcterms:created xsi:type="dcterms:W3CDTF">2015-07-26T14:23:13Z</dcterms:created>
  <dcterms:modified xsi:type="dcterms:W3CDTF">2016-10-18T05:39:31Z</dcterms:modified>
</cp:coreProperties>
</file>