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8"/>
  </p:notesMasterIdLst>
  <p:handoutMasterIdLst>
    <p:handoutMasterId r:id="rId29"/>
  </p:handoutMasterIdLst>
  <p:sldIdLst>
    <p:sldId id="262" r:id="rId2"/>
    <p:sldId id="266" r:id="rId3"/>
    <p:sldId id="269" r:id="rId4"/>
    <p:sldId id="270" r:id="rId5"/>
    <p:sldId id="271" r:id="rId6"/>
    <p:sldId id="272" r:id="rId7"/>
    <p:sldId id="273" r:id="rId8"/>
    <p:sldId id="274" r:id="rId9"/>
    <p:sldId id="275" r:id="rId10"/>
    <p:sldId id="276" r:id="rId11"/>
    <p:sldId id="292"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91" r:id="rId25"/>
    <p:sldId id="290" r:id="rId26"/>
    <p:sldId id="293" r:id="rId27"/>
  </p:sldIdLst>
  <p:sldSz cx="9144000" cy="6858000" type="screen4x3"/>
  <p:notesSz cx="6858000" cy="9144000"/>
  <p:defaultTextStyle>
    <a:defPPr>
      <a:defRPr lang="en-GB"/>
    </a:defPPr>
    <a:lvl1pPr algn="ctr" rtl="0" fontAlgn="base">
      <a:spcBef>
        <a:spcPct val="0"/>
      </a:spcBef>
      <a:spcAft>
        <a:spcPct val="0"/>
      </a:spcAft>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1pPr>
    <a:lvl2pPr marL="457200" algn="ctr" rtl="0" fontAlgn="base">
      <a:spcBef>
        <a:spcPct val="0"/>
      </a:spcBef>
      <a:spcAft>
        <a:spcPct val="0"/>
      </a:spcAft>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2pPr>
    <a:lvl3pPr marL="914400" algn="ctr" rtl="0" fontAlgn="base">
      <a:spcBef>
        <a:spcPct val="0"/>
      </a:spcBef>
      <a:spcAft>
        <a:spcPct val="0"/>
      </a:spcAft>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3pPr>
    <a:lvl4pPr marL="1371600" algn="ctr" rtl="0" fontAlgn="base">
      <a:spcBef>
        <a:spcPct val="0"/>
      </a:spcBef>
      <a:spcAft>
        <a:spcPct val="0"/>
      </a:spcAft>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4pPr>
    <a:lvl5pPr marL="1828800" algn="ctr" rtl="0" fontAlgn="base">
      <a:spcBef>
        <a:spcPct val="0"/>
      </a:spcBef>
      <a:spcAft>
        <a:spcPct val="0"/>
      </a:spcAft>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5pPr>
    <a:lvl6pPr marL="2286000" algn="l" defTabSz="914400" rtl="0" eaLnBrk="1" latinLnBrk="0" hangingPunct="1">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6pPr>
    <a:lvl7pPr marL="2743200" algn="l" defTabSz="914400" rtl="0" eaLnBrk="1" latinLnBrk="0" hangingPunct="1">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7pPr>
    <a:lvl8pPr marL="3200400" algn="l" defTabSz="914400" rtl="0" eaLnBrk="1" latinLnBrk="0" hangingPunct="1">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8pPr>
    <a:lvl9pPr marL="3657600" algn="l" defTabSz="914400" rtl="0" eaLnBrk="1" latinLnBrk="0" hangingPunct="1">
      <a:defRPr sz="1400" kern="1200">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rnaa" initials="U" lastIdx="9" clrIdx="0">
    <p:extLst>
      <p:ext uri="{19B8F6BF-5375-455C-9EA6-DF929625EA0E}">
        <p15:presenceInfo xmlns:p15="http://schemas.microsoft.com/office/powerpoint/2012/main" userId="Urna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111"/>
    <a:srgbClr val="D0D505"/>
    <a:srgbClr val="2B7C02"/>
    <a:srgbClr val="328F03"/>
    <a:srgbClr val="4D4D4D"/>
    <a:srgbClr val="002164"/>
    <a:srgbClr val="005817"/>
    <a:srgbClr val="013B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60" autoAdjust="0"/>
    <p:restoredTop sz="94549" autoAdjust="0"/>
  </p:normalViewPr>
  <p:slideViewPr>
    <p:cSldViewPr snapToGrid="0">
      <p:cViewPr varScale="1">
        <p:scale>
          <a:sx n="74" d="100"/>
          <a:sy n="74" d="100"/>
        </p:scale>
        <p:origin x="786" y="7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9-25T13:36:35.108" idx="1">
    <p:pos x="10" y="10"/>
    <p:text>In the knowledge economy, memorization of facts and procedures is not enough for success.</p:text>
    <p:extLst>
      <p:ext uri="{C676402C-5697-4E1C-873F-D02D1690AC5C}">
        <p15:threadingInfo xmlns:p15="http://schemas.microsoft.com/office/powerpoint/2012/main" timeZoneBias="-540"/>
      </p:ext>
    </p:extLst>
  </p:cm>
  <p:cm authorId="1" dt="2016-09-25T13:51:07.853" idx="2">
    <p:pos x="146" y="146"/>
    <p:text>Educated graduates need a deep conceptual understanding of complex concepts and the ability to work with them creatively to generate new ideas, new theories, new products, and new knowledge.</p:text>
    <p:extLst>
      <p:ext uri="{C676402C-5697-4E1C-873F-D02D1690AC5C}">
        <p15:threadingInfo xmlns:p15="http://schemas.microsoft.com/office/powerpoint/2012/main" timeZoneBias="-5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6-09-25T15:37:58.116" idx="3">
    <p:pos x="10" y="10"/>
    <p:text>The traditional role of educational research has been to tell educators how to achieve their curriculum objectives, but not to help set those objectives.</p:text>
    <p:extLst mod="1">
      <p:ext uri="{C676402C-5697-4E1C-873F-D02D1690AC5C}">
        <p15:threadingInfo xmlns:p15="http://schemas.microsoft.com/office/powerpoint/2012/main" timeZoneBias="-540"/>
      </p:ext>
    </p:extLst>
  </p:cm>
  <p:cm authorId="1" dt="2016-09-25T15:49:03.332" idx="4">
    <p:pos x="10" y="146"/>
    <p:text>By the 1980, cognitive scientists had discovered that children retain material better-and are able to generalize and apply it to a broader range of contexts - when they learn deep knowledge rather than surface knowledge, and when they learn how to use that knowledge in real-world social and practical setting. SEE table1</p:text>
    <p:extLst mod="1">
      <p:ext uri="{C676402C-5697-4E1C-873F-D02D1690AC5C}">
        <p15:threadingInfo xmlns:p15="http://schemas.microsoft.com/office/powerpoint/2012/main" timeZoneBias="-540">
          <p15:parentCm authorId="1" idx="3"/>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6-09-27T15:34:07.820" idx="5">
    <p:pos x="2515" y="2450"/>
    <p:text>Some researchers work on specific components of the learning environment – software design, the roles that teachers should play, or the specific activities each student performs.</p:text>
    <p:extLst>
      <p:ext uri="{C676402C-5697-4E1C-873F-D02D1690AC5C}">
        <p15:threadingInfo xmlns:p15="http://schemas.microsoft.com/office/powerpoint/2012/main" timeZoneBias="-5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6-09-27T15:39:17.782" idx="6">
    <p:pos x="5418" y="761"/>
    <p:text>Students don’t enter the classroom as empty vessels; they enter the classroom with halfformed ideas and misconceptions about how the world works – sometimes called “naïve” physics, math, or biology.</p:text>
    <p:extLst>
      <p:ext uri="{C676402C-5697-4E1C-873F-D02D1690AC5C}">
        <p15:threadingInfo xmlns:p15="http://schemas.microsoft.com/office/powerpoint/2012/main" timeZoneBias="-5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6-09-27T16:30:51.674" idx="8">
    <p:pos x="10" y="10"/>
    <p:text>Many of the chapters in this handbook describe the next generation of educational software and technology – solidly based on the sciences of learning and designed in close collaboration with teachers and schools. Computers are used only as part of overall classroom reform and only where research shows they will have the most impact. Computer software is an important aspect of learning sciences research and practice because the graphics and the processing power of today’s computers support deep learning.</p:text>
    <p:extLst>
      <p:ext uri="{C676402C-5697-4E1C-873F-D02D1690AC5C}">
        <p15:threadingInfo xmlns:p15="http://schemas.microsoft.com/office/powerpoint/2012/main" timeZoneBias="-54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6-09-27T16:31:16.016" idx="9">
    <p:pos x="10" y="10"/>
    <p:text>But computer software is only one component of this handbook; various
chapters also propose new teaching strategies, alternative ways of bringing students together in collaborating groups, and new forms of curriculum that cross traditional grades and disciplines. Some chapters even propose radical new ways of thinking about schooling and learning</p:text>
    <p:extLst>
      <p:ext uri="{C676402C-5697-4E1C-873F-D02D1690AC5C}">
        <p15:threadingInfo xmlns:p15="http://schemas.microsoft.com/office/powerpoint/2012/main" timeZoneBias="-5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effectLst/>
                <a:latin typeface="Arial" panose="020B0604020202020204" pitchFamily="34" charset="0"/>
                <a:ea typeface="宋体" panose="02010600030101010101" pitchFamily="2" charset="-122"/>
              </a:defRPr>
            </a:lvl1pPr>
          </a:lstStyle>
          <a:p>
            <a:endParaRPr lang="zh-CN" altLang="en-US"/>
          </a:p>
        </p:txBody>
      </p:sp>
      <p:sp>
        <p:nvSpPr>
          <p:cNvPr id="5632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effectLst/>
                <a:latin typeface="Arial" panose="020B0604020202020204" pitchFamily="34" charset="0"/>
                <a:ea typeface="宋体" panose="02010600030101010101" pitchFamily="2" charset="-122"/>
              </a:defRPr>
            </a:lvl1pPr>
          </a:lstStyle>
          <a:p>
            <a:endParaRPr lang="en-US" altLang="zh-CN"/>
          </a:p>
        </p:txBody>
      </p:sp>
      <p:sp>
        <p:nvSpPr>
          <p:cNvPr id="5632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effectLst/>
                <a:latin typeface="Arial" panose="020B0604020202020204" pitchFamily="34" charset="0"/>
                <a:ea typeface="宋体" panose="02010600030101010101" pitchFamily="2" charset="-122"/>
              </a:defRPr>
            </a:lvl1pPr>
          </a:lstStyle>
          <a:p>
            <a:endParaRPr lang="en-US" altLang="zh-CN"/>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effectLst/>
                <a:latin typeface="Arial" panose="020B0604020202020204" pitchFamily="34" charset="0"/>
                <a:ea typeface="宋体" panose="02010600030101010101" pitchFamily="2" charset="-122"/>
              </a:defRPr>
            </a:lvl1pPr>
          </a:lstStyle>
          <a:p>
            <a:fld id="{4BDDF340-4EE5-405E-81CA-C47EB5C1D0FB}" type="slidenum">
              <a:rPr lang="zh-CN" altLang="en-US"/>
              <a:pPr/>
              <a:t>‹#›</a:t>
            </a:fld>
            <a:endParaRPr lang="en-US" altLang="zh-CN"/>
          </a:p>
        </p:txBody>
      </p:sp>
    </p:spTree>
    <p:extLst>
      <p:ext uri="{BB962C8B-B14F-4D97-AF65-F5344CB8AC3E}">
        <p14:creationId xmlns:p14="http://schemas.microsoft.com/office/powerpoint/2010/main" val="1700029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effectLst/>
                <a:latin typeface="Arial" panose="020B0604020202020204" pitchFamily="34" charset="0"/>
                <a:ea typeface="宋体" panose="02010600030101010101" pitchFamily="2" charset="-122"/>
              </a:defRPr>
            </a:lvl1pPr>
          </a:lstStyle>
          <a:p>
            <a:endParaRPr lang="zh-CN" altLang="en-US"/>
          </a:p>
        </p:txBody>
      </p:sp>
      <p:sp>
        <p:nvSpPr>
          <p:cNvPr id="552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effectLst/>
                <a:latin typeface="Arial" panose="020B0604020202020204" pitchFamily="34" charset="0"/>
                <a:ea typeface="宋体" panose="02010600030101010101" pitchFamily="2" charset="-122"/>
              </a:defRPr>
            </a:lvl1pPr>
          </a:lstStyle>
          <a:p>
            <a:endParaRPr lang="en-US" altLang="zh-CN"/>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effectLst/>
                <a:latin typeface="Arial" panose="020B0604020202020204" pitchFamily="34" charset="0"/>
                <a:ea typeface="宋体" panose="02010600030101010101" pitchFamily="2" charset="-122"/>
              </a:defRPr>
            </a:lvl1pPr>
          </a:lstStyle>
          <a:p>
            <a:endParaRPr lang="en-US" altLang="zh-CN"/>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effectLst/>
                <a:latin typeface="Arial" panose="020B0604020202020204" pitchFamily="34" charset="0"/>
                <a:ea typeface="宋体" panose="02010600030101010101" pitchFamily="2" charset="-122"/>
              </a:defRPr>
            </a:lvl1pPr>
          </a:lstStyle>
          <a:p>
            <a:fld id="{3FB39293-7E04-420F-8E7D-ECC08E293D43}" type="slidenum">
              <a:rPr lang="zh-CN" altLang="en-US"/>
              <a:pPr/>
              <a:t>‹#›</a:t>
            </a:fld>
            <a:endParaRPr lang="en-US" altLang="zh-CN"/>
          </a:p>
        </p:txBody>
      </p:sp>
    </p:spTree>
    <p:extLst>
      <p:ext uri="{BB962C8B-B14F-4D97-AF65-F5344CB8AC3E}">
        <p14:creationId xmlns:p14="http://schemas.microsoft.com/office/powerpoint/2010/main" val="3053968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35" name="Rectangle 23"/>
          <p:cNvSpPr>
            <a:spLocks noGrp="1" noChangeArrowheads="1"/>
          </p:cNvSpPr>
          <p:nvPr>
            <p:ph type="dt" sz="quarter" idx="2"/>
          </p:nvPr>
        </p:nvSpPr>
        <p:spPr bwMode="auto">
          <a:xfrm>
            <a:off x="457200" y="6524625"/>
            <a:ext cx="2133600" cy="1524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solidFill>
                  <a:schemeClr val="tx1"/>
                </a:solidFill>
                <a:effectLst>
                  <a:outerShdw blurRad="38100" dist="38100" dir="2700000" algn="tl">
                    <a:srgbClr val="C0C0C0"/>
                  </a:outerShdw>
                </a:effectLst>
              </a:defRPr>
            </a:lvl1pPr>
          </a:lstStyle>
          <a:p>
            <a:endParaRPr lang="en-US" altLang="ko-KR"/>
          </a:p>
        </p:txBody>
      </p:sp>
      <p:sp>
        <p:nvSpPr>
          <p:cNvPr id="13336" name="Rectangle 24"/>
          <p:cNvSpPr>
            <a:spLocks noGrp="1" noChangeArrowheads="1"/>
          </p:cNvSpPr>
          <p:nvPr>
            <p:ph type="ftr" sz="quarter" idx="3"/>
          </p:nvPr>
        </p:nvSpPr>
        <p:spPr>
          <a:xfrm>
            <a:off x="3452813" y="6494463"/>
            <a:ext cx="2895600" cy="152400"/>
          </a:xfrm>
        </p:spPr>
        <p:txBody>
          <a:bodyPr/>
          <a:lstStyle>
            <a:lvl1pPr algn="ctr">
              <a:defRPr sz="1400" b="0">
                <a:solidFill>
                  <a:schemeClr val="folHlink"/>
                </a:solidFill>
                <a:effectLst>
                  <a:outerShdw blurRad="38100" dist="38100" dir="2700000" algn="tl">
                    <a:srgbClr val="C0C0C0"/>
                  </a:outerShdw>
                </a:effectLst>
                <a:latin typeface="Times New Roman" panose="02020603050405020304" pitchFamily="18" charset="0"/>
              </a:defRPr>
            </a:lvl1pPr>
          </a:lstStyle>
          <a:p>
            <a:r>
              <a:rPr lang="en-US" altLang="zh-CN"/>
              <a:t>www.wondershare.com</a:t>
            </a:r>
            <a:endParaRPr lang="en-US" altLang="ko-KR"/>
          </a:p>
        </p:txBody>
      </p:sp>
      <p:sp>
        <p:nvSpPr>
          <p:cNvPr id="13341" name="Text Box 29"/>
          <p:cNvSpPr txBox="1">
            <a:spLocks noChangeArrowheads="1"/>
          </p:cNvSpPr>
          <p:nvPr/>
        </p:nvSpPr>
        <p:spPr bwMode="black">
          <a:xfrm>
            <a:off x="7473950" y="6121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ko-KR" sz="2400" b="1">
                <a:effectLst/>
                <a:latin typeface="Verdana" panose="020B0604030504040204" pitchFamily="34" charset="0"/>
              </a:rPr>
              <a:t>LOGO</a:t>
            </a:r>
          </a:p>
        </p:txBody>
      </p:sp>
      <p:sp>
        <p:nvSpPr>
          <p:cNvPr id="13489" name="Rectangle 177"/>
          <p:cNvSpPr>
            <a:spLocks noGrp="1" noChangeArrowheads="1"/>
          </p:cNvSpPr>
          <p:nvPr>
            <p:ph type="ctrTitle" sz="quarter"/>
          </p:nvPr>
        </p:nvSpPr>
        <p:spPr bwMode="auto">
          <a:xfrm>
            <a:off x="620713" y="1757363"/>
            <a:ext cx="6821487" cy="1470025"/>
          </a:xfrm>
        </p:spPr>
        <p:txBody>
          <a:bodyPr/>
          <a:lstStyle>
            <a:lvl1pPr algn="ctr">
              <a:defRPr sz="3600">
                <a:solidFill>
                  <a:srgbClr val="013B41"/>
                </a:solidFill>
              </a:defRPr>
            </a:lvl1pPr>
          </a:lstStyle>
          <a:p>
            <a:pPr lvl="0"/>
            <a:r>
              <a:rPr lang="en-US" altLang="zh-CN" noProof="0" smtClean="0"/>
              <a:t>Click to edit Master title style</a:t>
            </a:r>
            <a:endParaRPr lang="zh-CN" altLang="en-US" noProof="0" smtClean="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4245673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0563" y="128588"/>
            <a:ext cx="1993900" cy="5635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58863" y="128588"/>
            <a:ext cx="5829300" cy="5635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626143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2295837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3597659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58863" y="1209675"/>
            <a:ext cx="3484562" cy="4554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95825" y="1209675"/>
            <a:ext cx="3484563" cy="4554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1027404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167083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3869167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241927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2822585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ko-KR"/>
              <a:t>Company Logo</a:t>
            </a:r>
          </a:p>
        </p:txBody>
      </p:sp>
    </p:spTree>
    <p:extLst>
      <p:ext uri="{BB962C8B-B14F-4D97-AF65-F5344CB8AC3E}">
        <p14:creationId xmlns:p14="http://schemas.microsoft.com/office/powerpoint/2010/main" val="3141137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309" name="Rectangle 21"/>
          <p:cNvSpPr>
            <a:spLocks noGrp="1" noChangeArrowheads="1"/>
          </p:cNvSpPr>
          <p:nvPr>
            <p:ph type="title"/>
          </p:nvPr>
        </p:nvSpPr>
        <p:spPr bwMode="black">
          <a:xfrm>
            <a:off x="1185863" y="128588"/>
            <a:ext cx="7848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ko-KR" smtClean="0"/>
              <a:t>Click to edit Master title style</a:t>
            </a:r>
          </a:p>
        </p:txBody>
      </p:sp>
      <p:sp>
        <p:nvSpPr>
          <p:cNvPr id="12310" name="Rectangle 22"/>
          <p:cNvSpPr>
            <a:spLocks noGrp="1" noChangeArrowheads="1"/>
          </p:cNvSpPr>
          <p:nvPr>
            <p:ph type="body" idx="1"/>
          </p:nvPr>
        </p:nvSpPr>
        <p:spPr bwMode="auto">
          <a:xfrm>
            <a:off x="1058863" y="1209675"/>
            <a:ext cx="7121525" cy="455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p:txBody>
      </p:sp>
      <p:sp>
        <p:nvSpPr>
          <p:cNvPr id="12312" name="Rectangle 24"/>
          <p:cNvSpPr>
            <a:spLocks noGrp="1" noChangeArrowheads="1"/>
          </p:cNvSpPr>
          <p:nvPr>
            <p:ph type="ftr" sz="quarter" idx="3"/>
          </p:nvPr>
        </p:nvSpPr>
        <p:spPr bwMode="auto">
          <a:xfrm>
            <a:off x="177800" y="6365875"/>
            <a:ext cx="1946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600" b="1">
                <a:effectLst/>
                <a:latin typeface="+mn-lt"/>
              </a:defRPr>
            </a:lvl1pPr>
          </a:lstStyle>
          <a:p>
            <a:r>
              <a:rPr lang="en-US" altLang="ko-KR"/>
              <a:t>Company Logo</a:t>
            </a: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800" b="1" kern="1200">
          <a:solidFill>
            <a:schemeClr val="accent2"/>
          </a:solidFill>
          <a:latin typeface="+mj-lt"/>
          <a:ea typeface="+mj-ea"/>
          <a:cs typeface="+mj-cs"/>
        </a:defRPr>
      </a:lvl1pPr>
      <a:lvl2pPr algn="l" rtl="0" eaLnBrk="1" fontAlgn="base" hangingPunct="1">
        <a:spcBef>
          <a:spcPct val="0"/>
        </a:spcBef>
        <a:spcAft>
          <a:spcPct val="0"/>
        </a:spcAft>
        <a:defRPr sz="2800" b="1">
          <a:solidFill>
            <a:schemeClr val="accent2"/>
          </a:solidFill>
          <a:latin typeface="Verdana" panose="020B0604030504040204" pitchFamily="34" charset="0"/>
        </a:defRPr>
      </a:lvl2pPr>
      <a:lvl3pPr algn="l" rtl="0" eaLnBrk="1" fontAlgn="base" hangingPunct="1">
        <a:spcBef>
          <a:spcPct val="0"/>
        </a:spcBef>
        <a:spcAft>
          <a:spcPct val="0"/>
        </a:spcAft>
        <a:defRPr sz="2800" b="1">
          <a:solidFill>
            <a:schemeClr val="accent2"/>
          </a:solidFill>
          <a:latin typeface="Verdana" panose="020B0604030504040204" pitchFamily="34" charset="0"/>
        </a:defRPr>
      </a:lvl3pPr>
      <a:lvl4pPr algn="l" rtl="0" eaLnBrk="1" fontAlgn="base" hangingPunct="1">
        <a:spcBef>
          <a:spcPct val="0"/>
        </a:spcBef>
        <a:spcAft>
          <a:spcPct val="0"/>
        </a:spcAft>
        <a:defRPr sz="2800" b="1">
          <a:solidFill>
            <a:schemeClr val="accent2"/>
          </a:solidFill>
          <a:latin typeface="Verdana" panose="020B0604030504040204" pitchFamily="34" charset="0"/>
        </a:defRPr>
      </a:lvl4pPr>
      <a:lvl5pPr algn="l" rtl="0" eaLnBrk="1" fontAlgn="base" hangingPunct="1">
        <a:spcBef>
          <a:spcPct val="0"/>
        </a:spcBef>
        <a:spcAft>
          <a:spcPct val="0"/>
        </a:spcAft>
        <a:defRPr sz="2800" b="1">
          <a:solidFill>
            <a:schemeClr val="accent2"/>
          </a:solidFill>
          <a:latin typeface="Verdana" panose="020B0604030504040204" pitchFamily="34" charset="0"/>
        </a:defRPr>
      </a:lvl5pPr>
      <a:lvl6pPr marL="457200" algn="l" rtl="0" eaLnBrk="1" fontAlgn="base" hangingPunct="1">
        <a:spcBef>
          <a:spcPct val="0"/>
        </a:spcBef>
        <a:spcAft>
          <a:spcPct val="0"/>
        </a:spcAft>
        <a:defRPr sz="2800" b="1">
          <a:solidFill>
            <a:schemeClr val="accent2"/>
          </a:solidFill>
          <a:latin typeface="Verdana" panose="020B0604030504040204" pitchFamily="34" charset="0"/>
        </a:defRPr>
      </a:lvl6pPr>
      <a:lvl7pPr marL="914400" algn="l" rtl="0" eaLnBrk="1" fontAlgn="base" hangingPunct="1">
        <a:spcBef>
          <a:spcPct val="0"/>
        </a:spcBef>
        <a:spcAft>
          <a:spcPct val="0"/>
        </a:spcAft>
        <a:defRPr sz="2800" b="1">
          <a:solidFill>
            <a:schemeClr val="accent2"/>
          </a:solidFill>
          <a:latin typeface="Verdana" panose="020B0604030504040204" pitchFamily="34" charset="0"/>
        </a:defRPr>
      </a:lvl7pPr>
      <a:lvl8pPr marL="1371600" algn="l" rtl="0" eaLnBrk="1" fontAlgn="base" hangingPunct="1">
        <a:spcBef>
          <a:spcPct val="0"/>
        </a:spcBef>
        <a:spcAft>
          <a:spcPct val="0"/>
        </a:spcAft>
        <a:defRPr sz="2800" b="1">
          <a:solidFill>
            <a:schemeClr val="accent2"/>
          </a:solidFill>
          <a:latin typeface="Verdana" panose="020B0604030504040204" pitchFamily="34" charset="0"/>
        </a:defRPr>
      </a:lvl8pPr>
      <a:lvl9pPr marL="1828800" algn="l" rtl="0" eaLnBrk="1" fontAlgn="base" hangingPunct="1">
        <a:spcBef>
          <a:spcPct val="0"/>
        </a:spcBef>
        <a:spcAft>
          <a:spcPct val="0"/>
        </a:spcAft>
        <a:defRPr sz="2800" b="1">
          <a:solidFill>
            <a:schemeClr val="accent2"/>
          </a:solidFill>
          <a:latin typeface="Verdana" panose="020B0604030504040204" pitchFamily="34" charset="0"/>
        </a:defRPr>
      </a:lvl9pPr>
    </p:titleStyle>
    <p:body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4.xml"/><Relationship Id="rId7" Type="http://schemas.openxmlformats.org/officeDocument/2006/relationships/slide" Target="slide1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10.xml"/><Relationship Id="rId4" Type="http://schemas.openxmlformats.org/officeDocument/2006/relationships/slide" Target="slide8.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slide" Target="slide17.xml"/><Relationship Id="rId7" Type="http://schemas.openxmlformats.org/officeDocument/2006/relationships/slide" Target="slide22.xml"/><Relationship Id="rId2"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21.xml"/><Relationship Id="rId5" Type="http://schemas.openxmlformats.org/officeDocument/2006/relationships/slide" Target="slide19.xml"/><Relationship Id="rId4" Type="http://schemas.openxmlformats.org/officeDocument/2006/relationships/slide" Target="slide18.xml"/><Relationship Id="rId9" Type="http://schemas.openxmlformats.org/officeDocument/2006/relationships/slide" Target="slide24.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980" name="Rectangle 380"/>
          <p:cNvSpPr>
            <a:spLocks noChangeArrowheads="1"/>
          </p:cNvSpPr>
          <p:nvPr/>
        </p:nvSpPr>
        <p:spPr bwMode="auto">
          <a:xfrm>
            <a:off x="231820" y="3227055"/>
            <a:ext cx="3073281"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Font typeface="Wingdings" panose="05000000000000000000" pitchFamily="2" charset="2"/>
              <a:defRPr sz="1600">
                <a:solidFill>
                  <a:schemeClr val="tx1"/>
                </a:solidFill>
                <a:latin typeface="Verdana" panose="020B0604030504040204" pitchFamily="34" charset="0"/>
                <a:ea typeface="굴림" pitchFamily="34" charset="-127"/>
              </a:defRPr>
            </a:lvl1pPr>
            <a:lvl2pPr>
              <a:spcBef>
                <a:spcPct val="20000"/>
              </a:spcBef>
              <a:buClr>
                <a:schemeClr val="accent1"/>
              </a:buClr>
              <a:buSzPct val="60000"/>
              <a:buFont typeface="Wingdings" panose="05000000000000000000" pitchFamily="2" charset="2"/>
              <a:defRPr>
                <a:solidFill>
                  <a:schemeClr val="tx1"/>
                </a:solidFill>
                <a:latin typeface="Verdana" panose="020B0604030504040204" pitchFamily="34" charset="0"/>
              </a:defRPr>
            </a:lvl2pPr>
            <a:lvl3pPr>
              <a:spcBef>
                <a:spcPct val="20000"/>
              </a:spcBef>
              <a:buClr>
                <a:schemeClr val="folHlink"/>
              </a:buClr>
              <a:buSzPct val="60000"/>
              <a:buFont typeface="Wingdings" panose="05000000000000000000" pitchFamily="2" charset="2"/>
              <a:defRPr sz="1600">
                <a:solidFill>
                  <a:schemeClr val="tx1"/>
                </a:solidFill>
                <a:latin typeface="Verdana" panose="020B0604030504040204" pitchFamily="34" charset="0"/>
              </a:defRPr>
            </a:lvl3pPr>
            <a:lvl4pPr>
              <a:spcBef>
                <a:spcPct val="20000"/>
              </a:spcBef>
              <a:buClr>
                <a:schemeClr val="tx1"/>
              </a:buClr>
              <a:buSzPct val="60000"/>
              <a:buFont typeface="Wingdings" panose="05000000000000000000" pitchFamily="2" charset="2"/>
              <a:defRPr sz="1600">
                <a:solidFill>
                  <a:schemeClr val="tx1"/>
                </a:solidFill>
                <a:latin typeface="Verdana" panose="020B0604030504040204" pitchFamily="34" charset="0"/>
              </a:defRPr>
            </a:lvl4pPr>
            <a:lvl5pPr>
              <a:spcBef>
                <a:spcPct val="20000"/>
              </a:spcBef>
              <a:buClr>
                <a:schemeClr val="bg1"/>
              </a:buClr>
              <a:buSzPct val="60000"/>
              <a:buFont typeface="Wingdings" panose="05000000000000000000" pitchFamily="2" charset="2"/>
              <a:defRPr sz="1400">
                <a:solidFill>
                  <a:schemeClr val="tx1"/>
                </a:solidFill>
                <a:latin typeface="Verdana" panose="020B0604030504040204" pitchFamily="34" charset="0"/>
              </a:defRPr>
            </a:lvl5pPr>
            <a:lvl6pPr algn="ctr" fontAlgn="base">
              <a:spcBef>
                <a:spcPct val="20000"/>
              </a:spcBef>
              <a:spcAft>
                <a:spcPct val="0"/>
              </a:spcAft>
              <a:buClr>
                <a:schemeClr val="bg1"/>
              </a:buClr>
              <a:buSzPct val="60000"/>
              <a:buFont typeface="Wingdings" panose="05000000000000000000" pitchFamily="2" charset="2"/>
              <a:defRPr sz="1400">
                <a:solidFill>
                  <a:schemeClr val="tx1"/>
                </a:solidFill>
                <a:latin typeface="Verdana" panose="020B0604030504040204" pitchFamily="34" charset="0"/>
              </a:defRPr>
            </a:lvl6pPr>
            <a:lvl7pPr algn="ctr" fontAlgn="base">
              <a:spcBef>
                <a:spcPct val="20000"/>
              </a:spcBef>
              <a:spcAft>
                <a:spcPct val="0"/>
              </a:spcAft>
              <a:buClr>
                <a:schemeClr val="bg1"/>
              </a:buClr>
              <a:buSzPct val="60000"/>
              <a:buFont typeface="Wingdings" panose="05000000000000000000" pitchFamily="2" charset="2"/>
              <a:defRPr sz="1400">
                <a:solidFill>
                  <a:schemeClr val="tx1"/>
                </a:solidFill>
                <a:latin typeface="Verdana" panose="020B0604030504040204" pitchFamily="34" charset="0"/>
              </a:defRPr>
            </a:lvl7pPr>
            <a:lvl8pPr algn="ctr" fontAlgn="base">
              <a:spcBef>
                <a:spcPct val="20000"/>
              </a:spcBef>
              <a:spcAft>
                <a:spcPct val="0"/>
              </a:spcAft>
              <a:buClr>
                <a:schemeClr val="bg1"/>
              </a:buClr>
              <a:buSzPct val="60000"/>
              <a:buFont typeface="Wingdings" panose="05000000000000000000" pitchFamily="2" charset="2"/>
              <a:defRPr sz="1400">
                <a:solidFill>
                  <a:schemeClr val="tx1"/>
                </a:solidFill>
                <a:latin typeface="Verdana" panose="020B0604030504040204" pitchFamily="34" charset="0"/>
              </a:defRPr>
            </a:lvl8pPr>
            <a:lvl9pPr algn="ctr" fontAlgn="base">
              <a:spcBef>
                <a:spcPct val="20000"/>
              </a:spcBef>
              <a:spcAft>
                <a:spcPct val="0"/>
              </a:spcAft>
              <a:buClr>
                <a:schemeClr val="bg1"/>
              </a:buClr>
              <a:buSzPct val="60000"/>
              <a:buFont typeface="Wingdings" panose="05000000000000000000" pitchFamily="2" charset="2"/>
              <a:defRPr sz="1400">
                <a:solidFill>
                  <a:schemeClr val="tx1"/>
                </a:solidFill>
                <a:latin typeface="Verdana" panose="020B0604030504040204" pitchFamily="34" charset="0"/>
              </a:defRPr>
            </a:lvl9pPr>
          </a:lstStyle>
          <a:p>
            <a:pPr algn="r"/>
            <a:r>
              <a:rPr lang="en-GB" sz="3200" b="1" dirty="0" smtClean="0">
                <a:solidFill>
                  <a:srgbClr val="111111"/>
                </a:solidFill>
                <a:latin typeface="Times New Roman" pitchFamily="18"/>
                <a:cs typeface="Times New Roman" pitchFamily="18"/>
              </a:rPr>
              <a:t>Introduction</a:t>
            </a:r>
            <a:endParaRPr lang="en-US" altLang="ko-KR" sz="3200" dirty="0">
              <a:solidFill>
                <a:srgbClr val="111111"/>
              </a:solidFill>
              <a:effectLst/>
            </a:endParaRPr>
          </a:p>
        </p:txBody>
      </p:sp>
      <p:sp>
        <p:nvSpPr>
          <p:cNvPr id="25982" name="Rectangle 382"/>
          <p:cNvSpPr>
            <a:spLocks noGrp="1" noChangeArrowheads="1"/>
          </p:cNvSpPr>
          <p:nvPr>
            <p:ph type="ctrTitle" sz="quarter"/>
          </p:nvPr>
        </p:nvSpPr>
        <p:spPr bwMode="black">
          <a:xfrm>
            <a:off x="856274" y="1364256"/>
            <a:ext cx="8072437" cy="1652375"/>
          </a:xfrm>
          <a:noFill/>
          <a:ln/>
          <a:extLst>
            <a:ext uri="{91240B29-F687-4F45-9708-019B960494DF}">
              <a14:hiddenLine xmlns:a14="http://schemas.microsoft.com/office/drawing/2010/main" w="9525">
                <a:solidFill>
                  <a:schemeClr val="bg1"/>
                </a:solidFill>
                <a:miter lim="800000"/>
                <a:headEnd/>
                <a:tailEnd/>
              </a14:hiddenLine>
            </a:ext>
          </a:extLst>
        </p:spPr>
        <p:txBody>
          <a:bodyPr wrap="square">
            <a:spAutoFit/>
          </a:bodyPr>
          <a:lstStyle/>
          <a:p>
            <a:pPr>
              <a:lnSpc>
                <a:spcPct val="150000"/>
              </a:lnSpc>
            </a:pPr>
            <a:r>
              <a:rPr lang="en-GB" i="1" dirty="0" smtClean="0">
                <a:solidFill>
                  <a:schemeClr val="tx1">
                    <a:lumMod val="50000"/>
                  </a:schemeClr>
                </a:solidFill>
                <a:latin typeface="Times New Roman" pitchFamily="18"/>
                <a:cs typeface="Times New Roman" pitchFamily="18"/>
              </a:rPr>
              <a:t>THE CAMBRIDGE HANDBOOK OF THE LEARNING SCIENCES </a:t>
            </a:r>
            <a:endParaRPr lang="en-US" altLang="ko-KR" i="1" dirty="0">
              <a:solidFill>
                <a:schemeClr val="tx1">
                  <a:lumMod val="50000"/>
                </a:schemeClr>
              </a:solidFill>
              <a:ea typeface="굴림" pitchFamily="34" charset="-127"/>
            </a:endParaRPr>
          </a:p>
        </p:txBody>
      </p:sp>
      <p:sp>
        <p:nvSpPr>
          <p:cNvPr id="4" name="Rectangle 380"/>
          <p:cNvSpPr>
            <a:spLocks noChangeArrowheads="1"/>
          </p:cNvSpPr>
          <p:nvPr/>
        </p:nvSpPr>
        <p:spPr bwMode="auto">
          <a:xfrm>
            <a:off x="5587285" y="6032503"/>
            <a:ext cx="3073281"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folHlink"/>
              </a:buClr>
              <a:buFont typeface="Wingdings" panose="05000000000000000000" pitchFamily="2" charset="2"/>
              <a:defRPr sz="1600">
                <a:solidFill>
                  <a:schemeClr val="tx1"/>
                </a:solidFill>
                <a:latin typeface="Verdana" panose="020B0604030504040204" pitchFamily="34" charset="0"/>
                <a:ea typeface="굴림" pitchFamily="34" charset="-127"/>
              </a:defRPr>
            </a:lvl1pPr>
            <a:lvl2pPr>
              <a:spcBef>
                <a:spcPct val="20000"/>
              </a:spcBef>
              <a:buClr>
                <a:schemeClr val="accent1"/>
              </a:buClr>
              <a:buSzPct val="60000"/>
              <a:buFont typeface="Wingdings" panose="05000000000000000000" pitchFamily="2" charset="2"/>
              <a:defRPr>
                <a:solidFill>
                  <a:schemeClr val="tx1"/>
                </a:solidFill>
                <a:latin typeface="Verdana" panose="020B0604030504040204" pitchFamily="34" charset="0"/>
              </a:defRPr>
            </a:lvl2pPr>
            <a:lvl3pPr>
              <a:spcBef>
                <a:spcPct val="20000"/>
              </a:spcBef>
              <a:buClr>
                <a:schemeClr val="folHlink"/>
              </a:buClr>
              <a:buSzPct val="60000"/>
              <a:buFont typeface="Wingdings" panose="05000000000000000000" pitchFamily="2" charset="2"/>
              <a:defRPr sz="1600">
                <a:solidFill>
                  <a:schemeClr val="tx1"/>
                </a:solidFill>
                <a:latin typeface="Verdana" panose="020B0604030504040204" pitchFamily="34" charset="0"/>
              </a:defRPr>
            </a:lvl3pPr>
            <a:lvl4pPr>
              <a:spcBef>
                <a:spcPct val="20000"/>
              </a:spcBef>
              <a:buClr>
                <a:schemeClr val="tx1"/>
              </a:buClr>
              <a:buSzPct val="60000"/>
              <a:buFont typeface="Wingdings" panose="05000000000000000000" pitchFamily="2" charset="2"/>
              <a:defRPr sz="1600">
                <a:solidFill>
                  <a:schemeClr val="tx1"/>
                </a:solidFill>
                <a:latin typeface="Verdana" panose="020B0604030504040204" pitchFamily="34" charset="0"/>
              </a:defRPr>
            </a:lvl4pPr>
            <a:lvl5pPr>
              <a:spcBef>
                <a:spcPct val="20000"/>
              </a:spcBef>
              <a:buClr>
                <a:schemeClr val="bg1"/>
              </a:buClr>
              <a:buSzPct val="60000"/>
              <a:buFont typeface="Wingdings" panose="05000000000000000000" pitchFamily="2" charset="2"/>
              <a:defRPr sz="1400">
                <a:solidFill>
                  <a:schemeClr val="tx1"/>
                </a:solidFill>
                <a:latin typeface="Verdana" panose="020B0604030504040204" pitchFamily="34" charset="0"/>
              </a:defRPr>
            </a:lvl5pPr>
            <a:lvl6pPr algn="ctr" fontAlgn="base">
              <a:spcBef>
                <a:spcPct val="20000"/>
              </a:spcBef>
              <a:spcAft>
                <a:spcPct val="0"/>
              </a:spcAft>
              <a:buClr>
                <a:schemeClr val="bg1"/>
              </a:buClr>
              <a:buSzPct val="60000"/>
              <a:buFont typeface="Wingdings" panose="05000000000000000000" pitchFamily="2" charset="2"/>
              <a:defRPr sz="1400">
                <a:solidFill>
                  <a:schemeClr val="tx1"/>
                </a:solidFill>
                <a:latin typeface="Verdana" panose="020B0604030504040204" pitchFamily="34" charset="0"/>
              </a:defRPr>
            </a:lvl6pPr>
            <a:lvl7pPr algn="ctr" fontAlgn="base">
              <a:spcBef>
                <a:spcPct val="20000"/>
              </a:spcBef>
              <a:spcAft>
                <a:spcPct val="0"/>
              </a:spcAft>
              <a:buClr>
                <a:schemeClr val="bg1"/>
              </a:buClr>
              <a:buSzPct val="60000"/>
              <a:buFont typeface="Wingdings" panose="05000000000000000000" pitchFamily="2" charset="2"/>
              <a:defRPr sz="1400">
                <a:solidFill>
                  <a:schemeClr val="tx1"/>
                </a:solidFill>
                <a:latin typeface="Verdana" panose="020B0604030504040204" pitchFamily="34" charset="0"/>
              </a:defRPr>
            </a:lvl7pPr>
            <a:lvl8pPr algn="ctr" fontAlgn="base">
              <a:spcBef>
                <a:spcPct val="20000"/>
              </a:spcBef>
              <a:spcAft>
                <a:spcPct val="0"/>
              </a:spcAft>
              <a:buClr>
                <a:schemeClr val="bg1"/>
              </a:buClr>
              <a:buSzPct val="60000"/>
              <a:buFont typeface="Wingdings" panose="05000000000000000000" pitchFamily="2" charset="2"/>
              <a:defRPr sz="1400">
                <a:solidFill>
                  <a:schemeClr val="tx1"/>
                </a:solidFill>
                <a:latin typeface="Verdana" panose="020B0604030504040204" pitchFamily="34" charset="0"/>
              </a:defRPr>
            </a:lvl8pPr>
            <a:lvl9pPr algn="ctr" fontAlgn="base">
              <a:spcBef>
                <a:spcPct val="20000"/>
              </a:spcBef>
              <a:spcAft>
                <a:spcPct val="0"/>
              </a:spcAft>
              <a:buClr>
                <a:schemeClr val="bg1"/>
              </a:buClr>
              <a:buSzPct val="60000"/>
              <a:buFont typeface="Wingdings" panose="05000000000000000000" pitchFamily="2" charset="2"/>
              <a:defRPr sz="1400">
                <a:solidFill>
                  <a:schemeClr val="tx1"/>
                </a:solidFill>
                <a:latin typeface="Verdana" panose="020B0604030504040204" pitchFamily="34" charset="0"/>
              </a:defRPr>
            </a:lvl9pPr>
          </a:lstStyle>
          <a:p>
            <a:pPr algn="r"/>
            <a:r>
              <a:rPr lang="zh-CN" altLang="en-US" sz="3200" b="1" dirty="0">
                <a:solidFill>
                  <a:srgbClr val="111111"/>
                </a:solidFill>
                <a:latin typeface="Times New Roman" pitchFamily="18"/>
                <a:cs typeface="Times New Roman" pitchFamily="18"/>
              </a:rPr>
              <a:t>刘</a:t>
            </a:r>
            <a:r>
              <a:rPr lang="zh-CN" altLang="en-US" sz="3200" b="1" dirty="0" smtClean="0">
                <a:solidFill>
                  <a:srgbClr val="111111"/>
                </a:solidFill>
                <a:latin typeface="Times New Roman" pitchFamily="18"/>
                <a:cs typeface="Times New Roman" pitchFamily="18"/>
              </a:rPr>
              <a:t>倩</a:t>
            </a:r>
            <a:endParaRPr lang="en-US" altLang="ko-KR" sz="3200" dirty="0">
              <a:solidFill>
                <a:srgbClr val="111111"/>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itchFamily="18"/>
                <a:cs typeface="Times New Roman" pitchFamily="18"/>
              </a:rPr>
              <a:t>The Nature of Expert Knowledge</a:t>
            </a:r>
            <a:endParaRPr lang="en-GB"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374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Should we reduce auto emissions because of global warming</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Should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we avoid growing and eating genetically modified organisms (GMOs)?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Should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we allow stem cell research to proceed?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Are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market-based mechanisms capable of helping to address pressing social problems?</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699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itchFamily="18"/>
                <a:cs typeface="Times New Roman" pitchFamily="18"/>
              </a:rPr>
              <a:t>The Nature of Expert Knowledge</a:t>
            </a:r>
            <a:endParaRPr lang="en-GB"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3788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By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the early 1900s, major industrial countries had realized the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important role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that science and engineering played in their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rapid growth</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and many scholars began to </a:t>
            </a:r>
            <a:r>
              <a:rPr lang="en-GB" sz="2400" b="0" dirty="0" err="1">
                <a:solidFill>
                  <a:schemeClr val="bg2">
                    <a:lumMod val="10000"/>
                  </a:schemeClr>
                </a:solidFill>
                <a:effectLst/>
                <a:latin typeface="Times New Roman" panose="02020603050405020304" pitchFamily="18" charset="0"/>
                <a:cs typeface="Times New Roman" panose="02020603050405020304" pitchFamily="18" charset="0"/>
              </a:rPr>
              <a:t>analyze</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the nature of scientific knowledge.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In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the first half of the 20th century, philosophers came to a consensus on the nature of scientific knowledge: scientific knowledge consisted of statements about the world and of logical operations that could be applied to those statements. This consensus was known as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logical empiricism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(see McGuire</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1992; </a:t>
            </a:r>
            <a:r>
              <a:rPr lang="en-GB" sz="2400" b="0" dirty="0" err="1">
                <a:solidFill>
                  <a:schemeClr val="bg2">
                    <a:lumMod val="10000"/>
                  </a:schemeClr>
                </a:solidFill>
                <a:effectLst/>
                <a:latin typeface="Times New Roman" panose="02020603050405020304" pitchFamily="18" charset="0"/>
                <a:cs typeface="Times New Roman" panose="02020603050405020304" pitchFamily="18" charset="0"/>
              </a:rPr>
              <a:t>Suppe</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1974).  </a:t>
            </a: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689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itchFamily="18"/>
                <a:cs typeface="Times New Roman" pitchFamily="18"/>
              </a:rPr>
              <a:t>The Nature of Expert Knowledge</a:t>
            </a:r>
            <a:endParaRPr lang="en-GB"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300765"/>
            <a:ext cx="7980139" cy="3655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smtClean="0">
                <a:solidFill>
                  <a:schemeClr val="tx1">
                    <a:lumMod val="50000"/>
                  </a:schemeClr>
                </a:solidFill>
                <a:effectLst/>
                <a:latin typeface="Times New Roman" panose="02020603050405020304" pitchFamily="18" charset="0"/>
                <a:cs typeface="Times New Roman" panose="02020603050405020304" pitchFamily="18" charset="0"/>
              </a:rPr>
              <a:t>In </a:t>
            </a:r>
            <a:r>
              <a:rPr lang="en-GB" sz="2400" b="0" dirty="0">
                <a:solidFill>
                  <a:schemeClr val="tx1">
                    <a:lumMod val="50000"/>
                  </a:schemeClr>
                </a:solidFill>
                <a:effectLst/>
                <a:latin typeface="Times New Roman" panose="02020603050405020304" pitchFamily="18" charset="0"/>
                <a:cs typeface="Times New Roman" panose="02020603050405020304" pitchFamily="18" charset="0"/>
              </a:rPr>
              <a:t>this new view, scientific knowledge is situated, practiced, and collaboratively generated. </a:t>
            </a:r>
            <a:endParaRPr lang="en-GB" sz="2400" b="0" dirty="0" smtClean="0">
              <a:solidFill>
                <a:schemeClr val="tx1">
                  <a:lumMod val="5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a:solidFill>
                <a:schemeClr val="tx1">
                  <a:lumMod val="5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a:solidFill>
                  <a:schemeClr val="tx1">
                    <a:lumMod val="50000"/>
                  </a:schemeClr>
                </a:solidFill>
                <a:effectLst/>
                <a:latin typeface="Times New Roman" panose="02020603050405020304" pitchFamily="18" charset="0"/>
                <a:cs typeface="Times New Roman" panose="02020603050405020304" pitchFamily="18" charset="0"/>
              </a:rPr>
              <a:t>This new view of expert knowledge has extended beyond science to other forms of knowledge work. </a:t>
            </a:r>
          </a:p>
        </p:txBody>
      </p:sp>
    </p:spTree>
    <p:extLst>
      <p:ext uri="{BB962C8B-B14F-4D97-AF65-F5344CB8AC3E}">
        <p14:creationId xmlns:p14="http://schemas.microsoft.com/office/powerpoint/2010/main" val="1298550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01" y="98737"/>
            <a:ext cx="7848600" cy="609600"/>
          </a:xfrm>
        </p:spPr>
        <p:txBody>
          <a:bodyPr/>
          <a:lstStyle/>
          <a:p>
            <a:pPr algn="ctr"/>
            <a:r>
              <a:rPr lang="en-GB" dirty="0">
                <a:latin typeface="Times New Roman" pitchFamily="18"/>
                <a:cs typeface="Times New Roman" pitchFamily="18"/>
              </a:rPr>
              <a:t>Processes Involved in Learning</a:t>
            </a:r>
            <a:endParaRPr lang="en-GB"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420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The learning sciences are centrally concerned with exactly </a:t>
            </a:r>
            <a:r>
              <a:rPr lang="en-GB" sz="2400" b="0" i="1" u="sng" dirty="0">
                <a:solidFill>
                  <a:schemeClr val="bg2">
                    <a:lumMod val="10000"/>
                  </a:schemeClr>
                </a:solidFill>
                <a:effectLst/>
                <a:latin typeface="Times New Roman" panose="02020603050405020304" pitchFamily="18" charset="0"/>
                <a:cs typeface="Times New Roman" panose="02020603050405020304" pitchFamily="18" charset="0"/>
              </a:rPr>
              <a:t>what is going on in a learning environment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and exactly </a:t>
            </a:r>
            <a:r>
              <a:rPr lang="en-GB" sz="2400" b="0" i="1" u="sng" dirty="0">
                <a:solidFill>
                  <a:schemeClr val="bg2">
                    <a:lumMod val="10000"/>
                  </a:schemeClr>
                </a:solidFill>
                <a:effectLst/>
                <a:latin typeface="Times New Roman" panose="02020603050405020304" pitchFamily="18" charset="0"/>
                <a:cs typeface="Times New Roman" panose="02020603050405020304" pitchFamily="18" charset="0"/>
              </a:rPr>
              <a:t>how it is contributing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to improved student performance.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The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learning </a:t>
            </a:r>
            <a:r>
              <a:rPr lang="en-GB" sz="2400" b="0" i="1" u="sng" dirty="0">
                <a:solidFill>
                  <a:schemeClr val="bg2">
                    <a:lumMod val="10000"/>
                  </a:schemeClr>
                </a:solidFill>
                <a:effectLst/>
                <a:latin typeface="Times New Roman" panose="02020603050405020304" pitchFamily="18" charset="0"/>
                <a:cs typeface="Times New Roman" panose="02020603050405020304" pitchFamily="18" charset="0"/>
              </a:rPr>
              <a:t>environment includes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the people in the environment (teachers, learners, and others), the computers in the environment and the roles they play, the architecture and layout of the room and the physical objects in it, and the social and cultural environment.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How much support for the student should come from the teacher, the computer software, or from other students?</a:t>
            </a:r>
          </a:p>
          <a:p>
            <a:pPr marL="0" indent="0" algn="just">
              <a:buNone/>
            </a:pP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2576597"/>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000" dirty="0">
                <a:latin typeface="Times New Roman" pitchFamily="18"/>
                <a:cs typeface="Times New Roman" pitchFamily="18"/>
              </a:rPr>
              <a:t>How Does Learning Happen?: The Transition from Novice to Expert Performance</a:t>
            </a:r>
            <a:endParaRPr lang="en-GB" sz="2000"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420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Arial" panose="020B0604020202020204" pitchFamily="34" charset="0"/>
              <a:buChar char="•"/>
            </a:pPr>
            <a:r>
              <a:rPr lang="en-GB" sz="2400" dirty="0" smtClean="0">
                <a:solidFill>
                  <a:schemeClr val="bg2">
                    <a:lumMod val="10000"/>
                  </a:schemeClr>
                </a:solidFill>
                <a:effectLst/>
                <a:latin typeface="Times New Roman" panose="02020603050405020304" pitchFamily="18" charset="0"/>
                <a:cs typeface="Times New Roman" panose="02020603050405020304" pitchFamily="18" charset="0"/>
              </a:rPr>
              <a:t>How do experts acquire their expertise?</a:t>
            </a: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i="1" u="sng" dirty="0" smtClean="0">
                <a:solidFill>
                  <a:schemeClr val="bg2">
                    <a:lumMod val="10000"/>
                  </a:schemeClr>
                </a:solidFill>
                <a:effectLst/>
                <a:latin typeface="Times New Roman" panose="02020603050405020304" pitchFamily="18" charset="0"/>
                <a:cs typeface="Times New Roman" panose="02020603050405020304" pitchFamily="18" charset="0"/>
              </a:rPr>
              <a:t>Cognitive development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has been an important </a:t>
            </a:r>
            <a:r>
              <a:rPr lang="en-GB" sz="2400" b="0" i="1" u="sng" dirty="0" smtClean="0">
                <a:solidFill>
                  <a:schemeClr val="bg2">
                    <a:lumMod val="10000"/>
                  </a:schemeClr>
                </a:solidFill>
                <a:effectLst/>
                <a:latin typeface="Times New Roman" panose="02020603050405020304" pitchFamily="18" charset="0"/>
                <a:cs typeface="Times New Roman" panose="02020603050405020304" pitchFamily="18" charset="0"/>
              </a:rPr>
              <a:t>foundation</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for the learning science.</a:t>
            </a:r>
          </a:p>
          <a:p>
            <a:pPr marL="0" indent="0" algn="just">
              <a:buNone/>
            </a:pP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Because learning scientists focus on the </a:t>
            </a:r>
            <a:r>
              <a:rPr lang="en-GB" sz="2400" b="0" i="1" u="sng" dirty="0">
                <a:solidFill>
                  <a:schemeClr val="bg2">
                    <a:lumMod val="10000"/>
                  </a:schemeClr>
                </a:solidFill>
                <a:effectLst/>
                <a:latin typeface="Times New Roman" panose="02020603050405020304" pitchFamily="18" charset="0"/>
                <a:cs typeface="Times New Roman" panose="02020603050405020304" pitchFamily="18" charset="0"/>
              </a:rPr>
              <a:t>expert knowledge</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underlying knowledge work, they study how novices think and what misconceptions they have; then, they design curricula that leverage those misconceptions appropriately so that learners end up at the expert conception in the </a:t>
            </a:r>
            <a:r>
              <a:rPr lang="en-GB" sz="2400" b="0" i="1" u="sng" dirty="0">
                <a:solidFill>
                  <a:schemeClr val="bg2">
                    <a:lumMod val="10000"/>
                  </a:schemeClr>
                </a:solidFill>
                <a:effectLst/>
                <a:latin typeface="Times New Roman" panose="02020603050405020304" pitchFamily="18" charset="0"/>
                <a:cs typeface="Times New Roman" panose="02020603050405020304" pitchFamily="18" charset="0"/>
              </a:rPr>
              <a:t>most efficient </a:t>
            </a:r>
            <a:r>
              <a:rPr lang="en-GB" sz="2400" b="0" i="1" u="sng" dirty="0" smtClean="0">
                <a:solidFill>
                  <a:schemeClr val="bg2">
                    <a:lumMod val="10000"/>
                  </a:schemeClr>
                </a:solidFill>
                <a:effectLst/>
                <a:latin typeface="Times New Roman" panose="02020603050405020304" pitchFamily="18" charset="0"/>
                <a:cs typeface="Times New Roman" panose="02020603050405020304" pitchFamily="18" charset="0"/>
              </a:rPr>
              <a:t>way</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485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latin typeface="Times New Roman" pitchFamily="18"/>
                <a:cs typeface="Times New Roman" pitchFamily="18"/>
              </a:rPr>
              <a:t>How Does Learning Happen?: Using Prior Knowledge</a:t>
            </a:r>
            <a:endParaRPr lang="en-GB" sz="2400"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420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One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of the most important discoveries guiding learning sciences research is that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learning</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always takes place against a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backdrop of existing knowledge</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The basic knowledge about cognitive development that has resulted from this research is absolutely critical to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reforming</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schooling so that it is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based on the basic sciences of </a:t>
            </a:r>
            <a:r>
              <a:rPr lang="en-GB" sz="2400" i="1" u="sng" dirty="0" smtClean="0">
                <a:solidFill>
                  <a:schemeClr val="bg2">
                    <a:lumMod val="10000"/>
                  </a:schemeClr>
                </a:solidFill>
                <a:effectLst/>
                <a:latin typeface="Times New Roman" panose="02020603050405020304" pitchFamily="18" charset="0"/>
                <a:cs typeface="Times New Roman" panose="02020603050405020304" pitchFamily="18" charset="0"/>
              </a:rPr>
              <a:t>learning.</a:t>
            </a:r>
            <a:endParaRPr lang="en-GB" sz="2400" i="1" u="sng"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3370593"/>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latin typeface="Times New Roman" pitchFamily="18"/>
                <a:cs typeface="Times New Roman" pitchFamily="18"/>
              </a:rPr>
              <a:t>Promoting Better Learning: Scaffolding</a:t>
            </a:r>
            <a:endParaRPr lang="en-GB" sz="2400"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420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The learning sciences are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based on a foundation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of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constructivism.</a:t>
            </a: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p>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To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describe the support that promotes deep learning, learning scientists use the term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scaffolding</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Scaffolding</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is the help given to a learner that is tailored to that learner’s needs in achieving his or her goals of the moment. The best scaffolding provides this help in a way that contributes to learning.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(see Part I. Foundations, 3. Scaffolding)</a:t>
            </a: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6648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latin typeface="Times New Roman" pitchFamily="18"/>
                <a:cs typeface="Times New Roman" pitchFamily="18"/>
              </a:rPr>
              <a:t>Promoting Better Learning: Externalization and </a:t>
            </a:r>
            <a:r>
              <a:rPr lang="en-GB" sz="2400" dirty="0" smtClean="0">
                <a:latin typeface="Times New Roman" pitchFamily="18"/>
                <a:cs typeface="Times New Roman" pitchFamily="18"/>
              </a:rPr>
              <a:t>Articulation</a:t>
            </a:r>
            <a:endParaRPr lang="en-GB" sz="2400"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420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The learning sciences have discovered that when learners externalize and articulate their developing knowledge, they learn more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effectively. 	</a:t>
            </a:r>
          </a:p>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Articulating and learning go hand in hand, in a mutually reinforcing feedback loop.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The learning sciences have discovered that articulation is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more effective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if it is </a:t>
            </a:r>
            <a:r>
              <a:rPr lang="en-GB" sz="2400" b="0" dirty="0" err="1">
                <a:solidFill>
                  <a:schemeClr val="bg2">
                    <a:lumMod val="10000"/>
                  </a:schemeClr>
                </a:solidFill>
                <a:effectLst/>
                <a:latin typeface="Times New Roman" panose="02020603050405020304" pitchFamily="18" charset="0"/>
                <a:cs typeface="Times New Roman" panose="02020603050405020304" pitchFamily="18" charset="0"/>
              </a:rPr>
              <a:t>scaffolded</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 </a:t>
            </a:r>
            <a:r>
              <a:rPr lang="en-GB" sz="2400" b="0" dirty="0" err="1">
                <a:solidFill>
                  <a:schemeClr val="bg2">
                    <a:lumMod val="10000"/>
                  </a:schemeClr>
                </a:solidFill>
                <a:effectLst/>
                <a:latin typeface="Times New Roman" panose="02020603050405020304" pitchFamily="18" charset="0"/>
                <a:cs typeface="Times New Roman" panose="02020603050405020304" pitchFamily="18" charset="0"/>
              </a:rPr>
              <a:t>channeled</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so that certain kinds of knowledge are articulated, and in a certain form that is most likely to result in useful reflection</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(see the chapters in part 4 )</a:t>
            </a: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5963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latin typeface="Times New Roman" pitchFamily="18"/>
                <a:cs typeface="Times New Roman" pitchFamily="18"/>
              </a:rPr>
              <a:t>Promoting Better Learning: </a:t>
            </a:r>
            <a:r>
              <a:rPr lang="en-GB" sz="2400" dirty="0" smtClean="0">
                <a:latin typeface="Times New Roman" pitchFamily="18"/>
                <a:cs typeface="Times New Roman" pitchFamily="18"/>
              </a:rPr>
              <a:t>Reflection</a:t>
            </a:r>
            <a:endParaRPr lang="en-GB" sz="2400"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420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Learning scientists have repeatedly demonstrated the importance of reflection in learning for deeper understanding.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p>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Many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learning sciences classrooms are designed to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foster reflection</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and most of them foster reflection by providing students with tools that make it easier for them to articulate their developing understandings.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One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of the most central topics in learning sciences research is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how to support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students in educationally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beneficial reflection</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84618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latin typeface="Times New Roman" pitchFamily="18"/>
                <a:cs typeface="Times New Roman" pitchFamily="18"/>
              </a:rPr>
              <a:t>Promoting Better Learning: Building from Concrete to Abstract </a:t>
            </a:r>
            <a:r>
              <a:rPr lang="en-GB" sz="2400" dirty="0" smtClean="0">
                <a:latin typeface="Times New Roman" pitchFamily="18"/>
                <a:cs typeface="Times New Roman" pitchFamily="18"/>
              </a:rPr>
              <a:t>Knowledge</a:t>
            </a:r>
            <a:endParaRPr lang="en-GB" sz="2400"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184856"/>
            <a:ext cx="7980139" cy="420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The learning sciences have taken Piaget’s original insight and have developed computer software to visually represent a wide range of types of knowledge. Even very abstract disciplinary practices have been represented visually in the computer; the structure of scientific argument can be represented </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(see </a:t>
            </a:r>
            <a:r>
              <a:rPr lang="en-GB" sz="2400" b="0" dirty="0" err="1" smtClean="0">
                <a:solidFill>
                  <a:schemeClr val="bg2">
                    <a:lumMod val="10000"/>
                  </a:schemeClr>
                </a:solidFill>
                <a:effectLst/>
                <a:latin typeface="Times New Roman" panose="02020603050405020304" pitchFamily="18" charset="0"/>
                <a:cs typeface="Times New Roman" panose="02020603050405020304" pitchFamily="18" charset="0"/>
              </a:rPr>
              <a:t>Andriessen</a:t>
            </a:r>
            <a:r>
              <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&amp; Baker, Chapter 22, this volume), and the step-by-step process of scientific inquiry can be represented. </a:t>
            </a:r>
          </a:p>
        </p:txBody>
      </p:sp>
    </p:spTree>
    <p:extLst>
      <p:ext uri="{BB962C8B-B14F-4D97-AF65-F5344CB8AC3E}">
        <p14:creationId xmlns:p14="http://schemas.microsoft.com/office/powerpoint/2010/main" val="3537944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027113" y="101600"/>
            <a:ext cx="7848600" cy="609600"/>
          </a:xfrm>
        </p:spPr>
        <p:txBody>
          <a:bodyPr/>
          <a:lstStyle/>
          <a:p>
            <a:pPr algn="ctr"/>
            <a:r>
              <a:rPr lang="en-GB" dirty="0">
                <a:latin typeface="Times New Roman" pitchFamily="18"/>
                <a:ea typeface="宋体" pitchFamily="2"/>
                <a:cs typeface="Times New Roman" pitchFamily="18"/>
              </a:rPr>
              <a:t>Content</a:t>
            </a:r>
            <a:endParaRPr lang="zh-CN" altLang="en-US" dirty="0">
              <a:ea typeface="굴림" pitchFamily="34" charset="-127"/>
            </a:endParaRPr>
          </a:p>
        </p:txBody>
      </p:sp>
      <p:sp>
        <p:nvSpPr>
          <p:cNvPr id="50179" name="Rectangle 3"/>
          <p:cNvSpPr>
            <a:spLocks noGrp="1" noChangeArrowheads="1"/>
          </p:cNvSpPr>
          <p:nvPr>
            <p:ph type="body" idx="1"/>
          </p:nvPr>
        </p:nvSpPr>
        <p:spPr>
          <a:xfrm>
            <a:off x="1057275" y="1482724"/>
            <a:ext cx="6773740" cy="4390537"/>
          </a:xfrm>
        </p:spPr>
        <p:txBody>
          <a:bodyPr/>
          <a:lstStyle/>
          <a:p>
            <a:pPr marL="514350" lvl="0" indent="-514350">
              <a:lnSpc>
                <a:spcPct val="150000"/>
              </a:lnSpc>
              <a:buClr>
                <a:schemeClr val="bg2">
                  <a:lumMod val="10000"/>
                </a:schemeClr>
              </a:buClr>
              <a:buFont typeface="Calibri Light"/>
              <a:buAutoNum type="arabicPeriod"/>
            </a:pPr>
            <a:r>
              <a:rPr lang="en-GB" dirty="0" smtClean="0">
                <a:solidFill>
                  <a:srgbClr val="111111"/>
                </a:solidFill>
                <a:latin typeface="Times New Roman" pitchFamily="18"/>
                <a:cs typeface="Times New Roman" pitchFamily="18"/>
                <a:hlinkClick r:id="rId3" action="ppaction://hlinksldjump"/>
              </a:rPr>
              <a:t>The New Science of learning </a:t>
            </a:r>
            <a:endParaRPr lang="en-GB" dirty="0" smtClean="0">
              <a:solidFill>
                <a:srgbClr val="111111"/>
              </a:solidFill>
              <a:latin typeface="Times New Roman" pitchFamily="18"/>
              <a:cs typeface="Times New Roman" pitchFamily="18"/>
            </a:endParaRPr>
          </a:p>
          <a:p>
            <a:pPr marL="514350" lvl="0" indent="-514350">
              <a:lnSpc>
                <a:spcPct val="150000"/>
              </a:lnSpc>
              <a:buClr>
                <a:schemeClr val="bg2">
                  <a:lumMod val="10000"/>
                </a:schemeClr>
              </a:buClr>
              <a:buFont typeface="Calibri Light"/>
              <a:buAutoNum type="arabicPeriod"/>
            </a:pPr>
            <a:r>
              <a:rPr lang="en-GB" dirty="0" smtClean="0">
                <a:solidFill>
                  <a:srgbClr val="111111"/>
                </a:solidFill>
                <a:latin typeface="Times New Roman" pitchFamily="18"/>
                <a:cs typeface="Times New Roman" pitchFamily="18"/>
                <a:hlinkClick r:id="rId4" action="ppaction://hlinksldjump"/>
              </a:rPr>
              <a:t>The Goals of Education </a:t>
            </a:r>
            <a:endParaRPr lang="en-GB" dirty="0" smtClean="0">
              <a:solidFill>
                <a:srgbClr val="111111"/>
              </a:solidFill>
              <a:latin typeface="Times New Roman" pitchFamily="18"/>
              <a:cs typeface="Times New Roman" pitchFamily="18"/>
            </a:endParaRPr>
          </a:p>
          <a:p>
            <a:pPr marL="514350" lvl="0" indent="-514350">
              <a:lnSpc>
                <a:spcPct val="150000"/>
              </a:lnSpc>
              <a:buClr>
                <a:schemeClr val="bg2">
                  <a:lumMod val="10000"/>
                </a:schemeClr>
              </a:buClr>
              <a:buFont typeface="Calibri Light"/>
              <a:buAutoNum type="arabicPeriod"/>
            </a:pPr>
            <a:r>
              <a:rPr lang="en-GB" dirty="0" smtClean="0">
                <a:solidFill>
                  <a:srgbClr val="111111"/>
                </a:solidFill>
                <a:latin typeface="Times New Roman" pitchFamily="18"/>
                <a:cs typeface="Times New Roman" pitchFamily="18"/>
                <a:hlinkClick r:id="rId5" action="ppaction://hlinksldjump"/>
              </a:rPr>
              <a:t>The Nature</a:t>
            </a:r>
            <a:r>
              <a:rPr lang="mn-MN" dirty="0" smtClean="0">
                <a:solidFill>
                  <a:srgbClr val="111111"/>
                </a:solidFill>
                <a:latin typeface="Times New Roman" pitchFamily="18"/>
                <a:cs typeface="Times New Roman" pitchFamily="18"/>
                <a:hlinkClick r:id="rId5" action="ppaction://hlinksldjump"/>
              </a:rPr>
              <a:t> </a:t>
            </a:r>
            <a:r>
              <a:rPr lang="en-GB" dirty="0" smtClean="0">
                <a:solidFill>
                  <a:srgbClr val="111111"/>
                </a:solidFill>
                <a:latin typeface="Times New Roman" pitchFamily="18"/>
                <a:cs typeface="Times New Roman" pitchFamily="18"/>
                <a:hlinkClick r:id="rId5" action="ppaction://hlinksldjump"/>
              </a:rPr>
              <a:t>of Expert Knowledge</a:t>
            </a:r>
            <a:endParaRPr lang="en-GB" dirty="0" smtClean="0">
              <a:solidFill>
                <a:srgbClr val="111111"/>
              </a:solidFill>
              <a:latin typeface="Times New Roman" pitchFamily="18"/>
              <a:ea typeface="宋体" pitchFamily="2"/>
              <a:cs typeface="Times New Roman" pitchFamily="18"/>
            </a:endParaRPr>
          </a:p>
          <a:p>
            <a:pPr marL="514350" lvl="0" indent="-514350">
              <a:lnSpc>
                <a:spcPct val="150000"/>
              </a:lnSpc>
              <a:buClr>
                <a:schemeClr val="bg2">
                  <a:lumMod val="10000"/>
                </a:schemeClr>
              </a:buClr>
              <a:buFont typeface="Calibri Light"/>
              <a:buAutoNum type="arabicPeriod"/>
            </a:pPr>
            <a:r>
              <a:rPr lang="en-GB" dirty="0" smtClean="0">
                <a:solidFill>
                  <a:srgbClr val="111111"/>
                </a:solidFill>
                <a:latin typeface="Times New Roman" pitchFamily="18"/>
                <a:cs typeface="Times New Roman" pitchFamily="18"/>
                <a:hlinkClick r:id="rId6" action="ppaction://hlinksldjump"/>
              </a:rPr>
              <a:t>Processes Involved</a:t>
            </a:r>
            <a:r>
              <a:rPr lang="mn-MN" dirty="0" smtClean="0">
                <a:solidFill>
                  <a:srgbClr val="111111"/>
                </a:solidFill>
                <a:latin typeface="Times New Roman" pitchFamily="18"/>
                <a:cs typeface="Times New Roman" pitchFamily="18"/>
                <a:hlinkClick r:id="rId6" action="ppaction://hlinksldjump"/>
              </a:rPr>
              <a:t> </a:t>
            </a:r>
            <a:r>
              <a:rPr lang="en-GB" dirty="0" smtClean="0">
                <a:solidFill>
                  <a:srgbClr val="111111"/>
                </a:solidFill>
                <a:latin typeface="Times New Roman" pitchFamily="18"/>
                <a:cs typeface="Times New Roman" pitchFamily="18"/>
                <a:hlinkClick r:id="rId6" action="ppaction://hlinksldjump"/>
              </a:rPr>
              <a:t>in Learning</a:t>
            </a:r>
            <a:endParaRPr lang="en-GB" dirty="0" smtClean="0">
              <a:solidFill>
                <a:srgbClr val="111111"/>
              </a:solidFill>
              <a:latin typeface="Times New Roman" pitchFamily="18"/>
              <a:cs typeface="Times New Roman" pitchFamily="18"/>
            </a:endParaRPr>
          </a:p>
          <a:p>
            <a:pPr marL="514350" lvl="0" indent="-514350">
              <a:lnSpc>
                <a:spcPct val="150000"/>
              </a:lnSpc>
              <a:buClr>
                <a:schemeClr val="bg2">
                  <a:lumMod val="10000"/>
                </a:schemeClr>
              </a:buClr>
              <a:buFont typeface="Calibri Light"/>
              <a:buAutoNum type="arabicPeriod"/>
            </a:pPr>
            <a:r>
              <a:rPr lang="en-GB" dirty="0" smtClean="0">
                <a:solidFill>
                  <a:srgbClr val="111111"/>
                </a:solidFill>
                <a:latin typeface="Times New Roman" pitchFamily="18"/>
                <a:cs typeface="Times New Roman" pitchFamily="18"/>
                <a:hlinkClick r:id="rId7" action="ppaction://hlinksldjump"/>
              </a:rPr>
              <a:t>How Does Learning Happen?: The Transition from Novice to Expert Performance </a:t>
            </a:r>
            <a:endParaRPr lang="en-GB" dirty="0" smtClean="0">
              <a:solidFill>
                <a:srgbClr val="111111"/>
              </a:solidFill>
              <a:latin typeface="Times New Roman" pitchFamily="18"/>
              <a:cs typeface="Times New Roman" pitchFamily="18"/>
            </a:endParaRPr>
          </a:p>
          <a:p>
            <a:pPr marL="514350" lvl="0" indent="-514350">
              <a:lnSpc>
                <a:spcPct val="150000"/>
              </a:lnSpc>
              <a:buClr>
                <a:schemeClr val="bg2">
                  <a:lumMod val="10000"/>
                </a:schemeClr>
              </a:buClr>
              <a:buFont typeface="Calibri Light"/>
              <a:buAutoNum type="arabicPeriod"/>
            </a:pPr>
            <a:r>
              <a:rPr lang="en-GB" dirty="0" smtClean="0">
                <a:solidFill>
                  <a:srgbClr val="111111"/>
                </a:solidFill>
                <a:latin typeface="Times New Roman" pitchFamily="18"/>
                <a:cs typeface="Times New Roman" pitchFamily="18"/>
                <a:hlinkClick r:id="rId8" action="ppaction://hlinksldjump"/>
              </a:rPr>
              <a:t>How Does Learning Happen?: Using Prior Knowledge</a:t>
            </a:r>
            <a:endParaRPr lang="en-GB" dirty="0" smtClean="0">
              <a:solidFill>
                <a:srgbClr val="111111"/>
              </a:solidFill>
            </a:endParaRPr>
          </a:p>
          <a:p>
            <a:pPr marL="0" indent="0">
              <a:buNone/>
            </a:pPr>
            <a:endParaRPr lang="zh-CN" altLang="en-US" dirty="0">
              <a:solidFill>
                <a:srgbClr val="111111"/>
              </a:solidFill>
              <a:ea typeface="굴림" pitchFamily="34" charset="-127"/>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t>Educational Technology</a:t>
            </a:r>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530048" y="1481070"/>
            <a:ext cx="7980139" cy="3677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Computers only benefit learning when they are designed to take into account what we know about how children learn and are closely integrated with teacher and student interactions in the classroom.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By the 1990s, a strong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consensus</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had formed in many countries, among politicians, parents, and the business community, that it was essential to get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computers into schools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(Cuban, 2001) . </a:t>
            </a:r>
            <a:endParaRPr lang="en-GB" sz="2400" b="0" dirty="0" smtClean="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2347926"/>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t>Educational Technology</a:t>
            </a:r>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6"/>
            <a:ext cx="7980139" cy="4574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Arial" panose="020B0604020202020204" pitchFamily="34" charset="0"/>
              <a:buChar char="•"/>
            </a:pPr>
            <a:r>
              <a:rPr lang="en-GB" b="0" dirty="0" smtClean="0">
                <a:solidFill>
                  <a:schemeClr val="bg2">
                    <a:lumMod val="10000"/>
                  </a:schemeClr>
                </a:solidFill>
                <a:effectLst/>
                <a:latin typeface="Times New Roman" panose="02020603050405020304" pitchFamily="18" charset="0"/>
                <a:cs typeface="Times New Roman" panose="02020603050405020304" pitchFamily="18" charset="0"/>
              </a:rPr>
              <a:t>Computers </a:t>
            </a:r>
            <a:r>
              <a:rPr lang="en-GB" b="0" dirty="0">
                <a:solidFill>
                  <a:schemeClr val="bg2">
                    <a:lumMod val="10000"/>
                  </a:schemeClr>
                </a:solidFill>
                <a:effectLst/>
                <a:latin typeface="Times New Roman" panose="02020603050405020304" pitchFamily="18" charset="0"/>
                <a:cs typeface="Times New Roman" panose="02020603050405020304" pitchFamily="18" charset="0"/>
              </a:rPr>
              <a:t>can represent abstract knowledge in concrete form. </a:t>
            </a:r>
            <a:endParaRPr lang="en-GB"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GB" b="0" dirty="0" smtClean="0">
                <a:solidFill>
                  <a:schemeClr val="bg2">
                    <a:lumMod val="10000"/>
                  </a:schemeClr>
                </a:solidFill>
                <a:effectLst/>
                <a:latin typeface="Times New Roman" panose="02020603050405020304" pitchFamily="18" charset="0"/>
                <a:cs typeface="Times New Roman" panose="02020603050405020304" pitchFamily="18" charset="0"/>
              </a:rPr>
              <a:t>Computer </a:t>
            </a:r>
            <a:r>
              <a:rPr lang="en-GB" b="0" dirty="0">
                <a:solidFill>
                  <a:schemeClr val="bg2">
                    <a:lumMod val="10000"/>
                  </a:schemeClr>
                </a:solidFill>
                <a:effectLst/>
                <a:latin typeface="Times New Roman" panose="02020603050405020304" pitchFamily="18" charset="0"/>
                <a:cs typeface="Times New Roman" panose="02020603050405020304" pitchFamily="18" charset="0"/>
              </a:rPr>
              <a:t>tools allow learners to articulate their developing knowledge in a visual and verbal way. </a:t>
            </a:r>
            <a:endParaRPr lang="en-GB"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GB" b="0" dirty="0" smtClean="0">
                <a:solidFill>
                  <a:schemeClr val="bg2">
                    <a:lumMod val="10000"/>
                  </a:schemeClr>
                </a:solidFill>
                <a:effectLst/>
                <a:latin typeface="Times New Roman" panose="02020603050405020304" pitchFamily="18" charset="0"/>
                <a:cs typeface="Times New Roman" panose="02020603050405020304" pitchFamily="18" charset="0"/>
              </a:rPr>
              <a:t>Computers </a:t>
            </a:r>
            <a:r>
              <a:rPr lang="en-GB" b="0" dirty="0">
                <a:solidFill>
                  <a:schemeClr val="bg2">
                    <a:lumMod val="10000"/>
                  </a:schemeClr>
                </a:solidFill>
                <a:effectLst/>
                <a:latin typeface="Times New Roman" panose="02020603050405020304" pitchFamily="18" charset="0"/>
                <a:cs typeface="Times New Roman" panose="02020603050405020304" pitchFamily="18" charset="0"/>
              </a:rPr>
              <a:t>allow learners to manipulate and revise their developing knowledge via the user interface in a complex process of design that supports simultaneous articulation, reflection, and learning. </a:t>
            </a:r>
            <a:endParaRPr lang="en-GB"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GB" b="0" dirty="0" smtClean="0">
                <a:solidFill>
                  <a:schemeClr val="bg2">
                    <a:lumMod val="10000"/>
                  </a:schemeClr>
                </a:solidFill>
                <a:effectLst/>
                <a:latin typeface="Times New Roman" panose="02020603050405020304" pitchFamily="18" charset="0"/>
                <a:cs typeface="Times New Roman" panose="02020603050405020304" pitchFamily="18" charset="0"/>
              </a:rPr>
              <a:t>Computers </a:t>
            </a:r>
            <a:r>
              <a:rPr lang="en-GB" b="0" dirty="0">
                <a:solidFill>
                  <a:schemeClr val="bg2">
                    <a:lumMod val="10000"/>
                  </a:schemeClr>
                </a:solidFill>
                <a:effectLst/>
                <a:latin typeface="Times New Roman" panose="02020603050405020304" pitchFamily="18" charset="0"/>
                <a:cs typeface="Times New Roman" panose="02020603050405020304" pitchFamily="18" charset="0"/>
              </a:rPr>
              <a:t>support reflection in a combination of visual and verbal modes. </a:t>
            </a:r>
            <a:endParaRPr lang="en-GB" b="0" dirty="0" smtClean="0">
              <a:solidFill>
                <a:schemeClr val="bg2">
                  <a:lumMod val="10000"/>
                </a:schemeClr>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GB" b="0" dirty="0" smtClean="0">
                <a:solidFill>
                  <a:schemeClr val="bg2">
                    <a:lumMod val="10000"/>
                  </a:schemeClr>
                </a:solidFill>
                <a:effectLst/>
                <a:latin typeface="Times New Roman" panose="02020603050405020304" pitchFamily="18" charset="0"/>
                <a:cs typeface="Times New Roman" panose="02020603050405020304" pitchFamily="18" charset="0"/>
              </a:rPr>
              <a:t>Internet-based </a:t>
            </a:r>
            <a:r>
              <a:rPr lang="en-GB" b="0" dirty="0">
                <a:solidFill>
                  <a:schemeClr val="bg2">
                    <a:lumMod val="10000"/>
                  </a:schemeClr>
                </a:solidFill>
                <a:effectLst/>
                <a:latin typeface="Times New Roman" panose="02020603050405020304" pitchFamily="18" charset="0"/>
                <a:cs typeface="Times New Roman" panose="02020603050405020304" pitchFamily="18" charset="0"/>
              </a:rPr>
              <a:t>networks of learners can share and combine their developing understandings and benefit from the power of collaborative learning</a:t>
            </a:r>
            <a:r>
              <a:rPr lang="en-GB" b="0" dirty="0" smtClean="0">
                <a:solidFill>
                  <a:schemeClr val="bg2">
                    <a:lumMod val="10000"/>
                  </a:schemeClr>
                </a:solidFill>
                <a:effectLst/>
                <a:latin typeface="Times New Roman" panose="02020603050405020304" pitchFamily="18" charset="0"/>
                <a:cs typeface="Times New Roman" panose="02020603050405020304" pitchFamily="18" charset="0"/>
              </a:rPr>
              <a:t>.</a:t>
            </a:r>
            <a:endParaRPr lang="en-GB"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3667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t>A Design Science</a:t>
            </a:r>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2268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2800" b="0" dirty="0" smtClean="0">
                <a:solidFill>
                  <a:schemeClr val="bg2">
                    <a:lumMod val="10000"/>
                  </a:schemeClr>
                </a:solidFill>
                <a:effectLst/>
                <a:latin typeface="Times New Roman" panose="02020603050405020304" pitchFamily="18" charset="0"/>
                <a:cs typeface="Times New Roman" panose="02020603050405020304" pitchFamily="18" charset="0"/>
              </a:rPr>
              <a:t>The </a:t>
            </a:r>
            <a:r>
              <a:rPr lang="en-GB" sz="2800" b="0" dirty="0">
                <a:solidFill>
                  <a:schemeClr val="bg2">
                    <a:lumMod val="10000"/>
                  </a:schemeClr>
                </a:solidFill>
                <a:effectLst/>
                <a:latin typeface="Times New Roman" panose="02020603050405020304" pitchFamily="18" charset="0"/>
                <a:cs typeface="Times New Roman" panose="02020603050405020304" pitchFamily="18" charset="0"/>
              </a:rPr>
              <a:t>gold standard of scientific methodology is the experimental design, in which students are randomly assigned to different learning environments. Many education studies are also quasi-experimental – rather than randomly assigning students to environments, they identify two existing classrooms that seem identical in every way, and use one teaching method in one classroom and a different teaching method in the other classroom, and </a:t>
            </a:r>
            <a:r>
              <a:rPr lang="en-GB" sz="2800" b="0" dirty="0" err="1" smtClean="0">
                <a:solidFill>
                  <a:schemeClr val="bg2">
                    <a:lumMod val="10000"/>
                  </a:schemeClr>
                </a:solidFill>
                <a:effectLst/>
                <a:latin typeface="Times New Roman" panose="02020603050405020304" pitchFamily="18" charset="0"/>
                <a:cs typeface="Times New Roman" panose="02020603050405020304" pitchFamily="18" charset="0"/>
              </a:rPr>
              <a:t>analyze</a:t>
            </a:r>
            <a:r>
              <a:rPr lang="en-GB" sz="2800"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2800" b="0" dirty="0">
                <a:solidFill>
                  <a:schemeClr val="bg2">
                    <a:lumMod val="10000"/>
                  </a:schemeClr>
                </a:solidFill>
                <a:effectLst/>
                <a:latin typeface="Times New Roman" panose="02020603050405020304" pitchFamily="18" charset="0"/>
                <a:cs typeface="Times New Roman" panose="02020603050405020304" pitchFamily="18" charset="0"/>
              </a:rPr>
              <a:t>which students learn more and </a:t>
            </a:r>
            <a:r>
              <a:rPr lang="en-GB" sz="2800" b="0" dirty="0" smtClean="0">
                <a:solidFill>
                  <a:schemeClr val="bg2">
                    <a:lumMod val="10000"/>
                  </a:schemeClr>
                </a:solidFill>
                <a:effectLst/>
                <a:latin typeface="Times New Roman" panose="02020603050405020304" pitchFamily="18" charset="0"/>
                <a:cs typeface="Times New Roman" panose="02020603050405020304" pitchFamily="18" charset="0"/>
              </a:rPr>
              <a:t>better.</a:t>
            </a:r>
            <a:endParaRPr lang="en-GB" sz="28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8115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t>A Design Science</a:t>
            </a:r>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7"/>
            <a:ext cx="7980139" cy="2268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b="0" dirty="0">
                <a:solidFill>
                  <a:schemeClr val="bg2">
                    <a:lumMod val="10000"/>
                  </a:schemeClr>
                </a:solidFill>
                <a:effectLst/>
                <a:latin typeface="Times New Roman" panose="02020603050405020304" pitchFamily="18" charset="0"/>
                <a:cs typeface="Times New Roman" panose="02020603050405020304" pitchFamily="18" charset="0"/>
              </a:rPr>
              <a:t>	Learning scientists have discovered that deep learning is more likely to occur in complex social and technological environments. </a:t>
            </a:r>
            <a:endParaRPr lang="en-GB" sz="28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09765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t>Conclusion</a:t>
            </a:r>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6"/>
            <a:ext cx="7980139" cy="4007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b="0" dirty="0">
                <a:solidFill>
                  <a:schemeClr val="bg2">
                    <a:lumMod val="10000"/>
                  </a:schemeClr>
                </a:solidFill>
                <a:effectLst/>
                <a:latin typeface="Times New Roman" panose="02020603050405020304" pitchFamily="18" charset="0"/>
                <a:cs typeface="Times New Roman" panose="02020603050405020304" pitchFamily="18" charset="0"/>
              </a:rPr>
              <a:t>	Since the beginning of the modern institution of schools, there has been debate about whether education is a science or an art. The language of science makes some educators nervous. </a:t>
            </a:r>
            <a:r>
              <a:rPr lang="en-GB" i="1" u="sng" dirty="0">
                <a:solidFill>
                  <a:schemeClr val="bg2">
                    <a:lumMod val="10000"/>
                  </a:schemeClr>
                </a:solidFill>
                <a:effectLst/>
                <a:latin typeface="Times New Roman" panose="02020603050405020304" pitchFamily="18" charset="0"/>
                <a:cs typeface="Times New Roman" panose="02020603050405020304" pitchFamily="18" charset="0"/>
              </a:rPr>
              <a:t>Everyone can remember the artistry of a great teacher – a teacher </a:t>
            </a:r>
            <a:r>
              <a:rPr lang="en-GB" b="0" dirty="0">
                <a:solidFill>
                  <a:schemeClr val="bg2">
                    <a:lumMod val="10000"/>
                  </a:schemeClr>
                </a:solidFill>
                <a:effectLst/>
                <a:latin typeface="Times New Roman" panose="02020603050405020304" pitchFamily="18" charset="0"/>
                <a:cs typeface="Times New Roman" panose="02020603050405020304" pitchFamily="18" charset="0"/>
              </a:rPr>
              <a:t>who somehow against all odds got every student to perform better than they thought they could. </a:t>
            </a:r>
            <a:r>
              <a:rPr lang="en-GB" i="1" u="sng" dirty="0">
                <a:solidFill>
                  <a:schemeClr val="bg2">
                    <a:lumMod val="10000"/>
                  </a:schemeClr>
                </a:solidFill>
                <a:effectLst/>
                <a:latin typeface="Times New Roman" panose="02020603050405020304" pitchFamily="18" charset="0"/>
                <a:cs typeface="Times New Roman" panose="02020603050405020304" pitchFamily="18" charset="0"/>
              </a:rPr>
              <a:t>Teachers themselves know how complex their job is – every minute of every hour,</a:t>
            </a:r>
            <a:r>
              <a:rPr lang="en-GB" b="0" dirty="0">
                <a:solidFill>
                  <a:schemeClr val="bg2">
                    <a:lumMod val="10000"/>
                  </a:schemeClr>
                </a:solidFill>
                <a:effectLst/>
                <a:latin typeface="Times New Roman" panose="02020603050405020304" pitchFamily="18" charset="0"/>
                <a:cs typeface="Times New Roman" panose="02020603050405020304" pitchFamily="18" charset="0"/>
              </a:rPr>
              <a:t> a thousand different things are going on, and it can seem so unlikely that the cutting-and-slicing reductionist approach of science could ever help us understand what’s happening. </a:t>
            </a:r>
            <a:r>
              <a:rPr lang="en-GB" i="1" u="sng" dirty="0">
                <a:solidFill>
                  <a:schemeClr val="bg2">
                    <a:lumMod val="10000"/>
                  </a:schemeClr>
                </a:solidFill>
                <a:effectLst/>
                <a:latin typeface="Times New Roman" panose="02020603050405020304" pitchFamily="18" charset="0"/>
                <a:cs typeface="Times New Roman" panose="02020603050405020304" pitchFamily="18" charset="0"/>
              </a:rPr>
              <a:t>The history of scientific approaches to education is not promising; in the past, </a:t>
            </a:r>
            <a:r>
              <a:rPr lang="en-GB" b="0" dirty="0" smtClean="0">
                <a:solidFill>
                  <a:schemeClr val="bg2">
                    <a:lumMod val="10000"/>
                  </a:schemeClr>
                </a:solidFill>
                <a:effectLst/>
                <a:latin typeface="Times New Roman" panose="02020603050405020304" pitchFamily="18" charset="0"/>
                <a:cs typeface="Times New Roman" panose="02020603050405020304" pitchFamily="18" charset="0"/>
              </a:rPr>
              <a:t>scientists studied </a:t>
            </a:r>
            <a:r>
              <a:rPr lang="en-GB" b="0" dirty="0">
                <a:solidFill>
                  <a:schemeClr val="bg2">
                    <a:lumMod val="10000"/>
                  </a:schemeClr>
                </a:solidFill>
                <a:effectLst/>
                <a:latin typeface="Times New Roman" panose="02020603050405020304" pitchFamily="18" charset="0"/>
                <a:cs typeface="Times New Roman" panose="02020603050405020304" pitchFamily="18" charset="0"/>
              </a:rPr>
              <a:t>learning in a university laboratory and then delivered pronouncements from the Ivory Tower that teachers were expected to adopt unquestioningly (</a:t>
            </a:r>
            <a:r>
              <a:rPr lang="en-GB" b="0" dirty="0" err="1">
                <a:solidFill>
                  <a:schemeClr val="bg2">
                    <a:lumMod val="10000"/>
                  </a:schemeClr>
                </a:solidFill>
                <a:effectLst/>
                <a:latin typeface="Times New Roman" panose="02020603050405020304" pitchFamily="18" charset="0"/>
                <a:cs typeface="Times New Roman" panose="02020603050405020304" pitchFamily="18" charset="0"/>
              </a:rPr>
              <a:t>Cremin</a:t>
            </a:r>
            <a:r>
              <a:rPr lang="en-GB" b="0" dirty="0">
                <a:solidFill>
                  <a:schemeClr val="bg2">
                    <a:lumMod val="10000"/>
                  </a:schemeClr>
                </a:solidFill>
                <a:effectLst/>
                <a:latin typeface="Times New Roman" panose="02020603050405020304" pitchFamily="18" charset="0"/>
                <a:cs typeface="Times New Roman" panose="02020603050405020304" pitchFamily="18" charset="0"/>
              </a:rPr>
              <a:t>, 1961)</a:t>
            </a:r>
            <a:endParaRPr lang="en-GB" sz="28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endParaRPr lang="en-GB" sz="28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3530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044" y="0"/>
            <a:ext cx="7848600" cy="764148"/>
          </a:xfrm>
        </p:spPr>
        <p:txBody>
          <a:bodyPr/>
          <a:lstStyle/>
          <a:p>
            <a:pPr algn="ctr"/>
            <a:r>
              <a:rPr lang="en-GB" sz="2400" dirty="0"/>
              <a:t>Conclusion</a:t>
            </a:r>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1208466"/>
            <a:ext cx="7980139" cy="448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b="0" dirty="0">
                <a:solidFill>
                  <a:schemeClr val="bg2">
                    <a:lumMod val="10000"/>
                  </a:schemeClr>
                </a:solidFill>
                <a:effectLst/>
                <a:latin typeface="Times New Roman" panose="02020603050405020304" pitchFamily="18" charset="0"/>
                <a:cs typeface="Times New Roman" panose="02020603050405020304" pitchFamily="18" charset="0"/>
              </a:rPr>
              <a:t>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Unlike these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previous generations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of educational research, learning scientists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spend a lot of time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in schools – many of us were full-time teachers before we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became researchers. </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And learning scientists are committed to improving classroom teaching and learning – many are in schools every week, working directly with teachers and districts. Some even take time off from university duties and return to the classroom, teaching alongside teachers and learning </a:t>
            </a:r>
            <a:r>
              <a:rPr lang="en-GB" sz="2400" i="1" u="sng" dirty="0">
                <a:solidFill>
                  <a:schemeClr val="bg2">
                    <a:lumMod val="10000"/>
                  </a:schemeClr>
                </a:solidFill>
                <a:effectLst/>
                <a:latin typeface="Times New Roman" panose="02020603050405020304" pitchFamily="18" charset="0"/>
                <a:cs typeface="Times New Roman" panose="02020603050405020304" pitchFamily="18" charset="0"/>
              </a:rPr>
              <a:t>how to make theories work in the real world</a:t>
            </a:r>
            <a:r>
              <a:rPr lang="en-GB" sz="2400" b="0" dirty="0">
                <a:solidFill>
                  <a:schemeClr val="bg2">
                    <a:lumMod val="10000"/>
                  </a:schemeClr>
                </a:solidFill>
                <a:effectLst/>
                <a:latin typeface="Times New Roman" panose="02020603050405020304" pitchFamily="18" charset="0"/>
                <a:cs typeface="Times New Roman" panose="02020603050405020304" pitchFamily="18" charset="0"/>
              </a:rPr>
              <a:t>. This is a new kind of science, with the goal of providing a sound scientific foundation for educational innovations. </a:t>
            </a:r>
          </a:p>
          <a:p>
            <a:pPr marL="0" indent="0" algn="just">
              <a:buNone/>
            </a:pPr>
            <a:endParaRPr lang="en-GB" sz="28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407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8863" y="1841679"/>
            <a:ext cx="7121525" cy="3922534"/>
          </a:xfrm>
        </p:spPr>
        <p:txBody>
          <a:bodyPr/>
          <a:lstStyle/>
          <a:p>
            <a:pPr marL="0" indent="0" algn="ctr">
              <a:buNone/>
            </a:pPr>
            <a:endParaRPr lang="en-GB" sz="5400" dirty="0" smtClean="0"/>
          </a:p>
          <a:p>
            <a:pPr marL="0" indent="0" algn="ctr">
              <a:buNone/>
            </a:pPr>
            <a:r>
              <a:rPr lang="en-GB" sz="5400" dirty="0" smtClean="0"/>
              <a:t>Thank you!</a:t>
            </a:r>
            <a:endParaRPr lang="en-GB" sz="5400" dirty="0"/>
          </a:p>
        </p:txBody>
      </p:sp>
      <p:sp>
        <p:nvSpPr>
          <p:cNvPr id="4" name="Footer Placeholder 3"/>
          <p:cNvSpPr>
            <a:spLocks noGrp="1"/>
          </p:cNvSpPr>
          <p:nvPr>
            <p:ph type="ftr" sz="quarter" idx="10"/>
          </p:nvPr>
        </p:nvSpPr>
        <p:spPr/>
        <p:txBody>
          <a:bodyPr/>
          <a:lstStyle/>
          <a:p>
            <a:r>
              <a:rPr lang="en-US" altLang="ko-KR" smtClean="0"/>
              <a:t>Company Logo</a:t>
            </a:r>
            <a:endParaRPr lang="en-US" altLang="ko-KR"/>
          </a:p>
        </p:txBody>
      </p:sp>
    </p:spTree>
    <p:extLst>
      <p:ext uri="{BB962C8B-B14F-4D97-AF65-F5344CB8AC3E}">
        <p14:creationId xmlns:p14="http://schemas.microsoft.com/office/powerpoint/2010/main" val="28673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ko-KR" smtClean="0"/>
              <a:t>Company Logo</a:t>
            </a:r>
            <a:endParaRPr lang="en-US" altLang="ko-KR"/>
          </a:p>
        </p:txBody>
      </p:sp>
      <p:sp>
        <p:nvSpPr>
          <p:cNvPr id="5" name="Content Placeholder 2"/>
          <p:cNvSpPr txBox="1">
            <a:spLocks noGrp="1"/>
          </p:cNvSpPr>
          <p:nvPr>
            <p:ph idx="1"/>
          </p:nvPr>
        </p:nvSpPr>
        <p:spPr>
          <a:xfrm>
            <a:off x="685803" y="1242280"/>
            <a:ext cx="7813428" cy="4736489"/>
          </a:xfrm>
        </p:spPr>
        <p:txBody>
          <a:bodyPr/>
          <a:lstStyle/>
          <a:p>
            <a:pPr marL="514350" lvl="0" indent="-514350">
              <a:buClr>
                <a:schemeClr val="bg2">
                  <a:lumMod val="10000"/>
                </a:schemeClr>
              </a:buClr>
              <a:buFont typeface="Calibri Light"/>
              <a:buAutoNum type="arabicPeriod" startAt="6"/>
            </a:pPr>
            <a:r>
              <a:rPr lang="en-GB" sz="2600" dirty="0">
                <a:solidFill>
                  <a:srgbClr val="111111"/>
                </a:solidFill>
                <a:latin typeface="Times New Roman" pitchFamily="18"/>
                <a:cs typeface="Times New Roman" pitchFamily="18"/>
              </a:rPr>
              <a:t>Promoting Better Learning:</a:t>
            </a:r>
          </a:p>
          <a:p>
            <a:pPr marL="2343150" lvl="4" indent="-514350">
              <a:buClr>
                <a:schemeClr val="bg2">
                  <a:lumMod val="10000"/>
                </a:schemeClr>
              </a:buClr>
              <a:buSzPct val="100000"/>
              <a:buFont typeface="Calibri Light"/>
              <a:buAutoNum type="arabicPeriod"/>
            </a:pPr>
            <a:r>
              <a:rPr lang="en-GB" sz="2100" b="1" dirty="0">
                <a:solidFill>
                  <a:srgbClr val="111111"/>
                </a:solidFill>
                <a:latin typeface="Times New Roman" pitchFamily="18"/>
                <a:cs typeface="Times New Roman" pitchFamily="18"/>
                <a:hlinkClick r:id="rId2" action="ppaction://hlinksldjump"/>
              </a:rPr>
              <a:t>Scaffolding</a:t>
            </a:r>
            <a:endParaRPr lang="en-GB" sz="2100" b="1" dirty="0">
              <a:solidFill>
                <a:srgbClr val="111111"/>
              </a:solidFill>
              <a:latin typeface="Times New Roman" pitchFamily="18"/>
              <a:ea typeface="宋体" pitchFamily="2"/>
              <a:cs typeface="Times New Roman" pitchFamily="18"/>
            </a:endParaRPr>
          </a:p>
          <a:p>
            <a:pPr marL="2343150" lvl="4" indent="-514350">
              <a:buClr>
                <a:schemeClr val="bg2">
                  <a:lumMod val="10000"/>
                </a:schemeClr>
              </a:buClr>
              <a:buSzPct val="100000"/>
              <a:buFont typeface="Calibri Light"/>
              <a:buAutoNum type="arabicPeriod"/>
            </a:pPr>
            <a:r>
              <a:rPr lang="en-GB" sz="2100" b="1" dirty="0">
                <a:solidFill>
                  <a:srgbClr val="111111"/>
                </a:solidFill>
                <a:latin typeface="Times New Roman" pitchFamily="18"/>
                <a:cs typeface="Times New Roman" pitchFamily="18"/>
                <a:hlinkClick r:id="rId3" action="ppaction://hlinksldjump"/>
              </a:rPr>
              <a:t>Externalization and Articulation </a:t>
            </a:r>
            <a:endParaRPr lang="en-GB" sz="2100" b="1" dirty="0">
              <a:solidFill>
                <a:srgbClr val="111111"/>
              </a:solidFill>
              <a:latin typeface="Times New Roman" pitchFamily="18"/>
              <a:cs typeface="Times New Roman" pitchFamily="18"/>
            </a:endParaRPr>
          </a:p>
          <a:p>
            <a:pPr marL="2343150" lvl="4" indent="-514350">
              <a:buClr>
                <a:schemeClr val="bg2">
                  <a:lumMod val="10000"/>
                </a:schemeClr>
              </a:buClr>
              <a:buSzPct val="100000"/>
              <a:buFont typeface="Calibri Light"/>
              <a:buAutoNum type="arabicPeriod"/>
            </a:pPr>
            <a:r>
              <a:rPr lang="en-GB" sz="2100" b="1" dirty="0" smtClean="0">
                <a:solidFill>
                  <a:srgbClr val="111111"/>
                </a:solidFill>
                <a:latin typeface="Times New Roman" pitchFamily="18"/>
                <a:cs typeface="Times New Roman" pitchFamily="18"/>
                <a:hlinkClick r:id="rId4" action="ppaction://hlinksldjump"/>
              </a:rPr>
              <a:t>Reflection</a:t>
            </a:r>
            <a:endParaRPr lang="en-GB" sz="2100" b="1" dirty="0">
              <a:solidFill>
                <a:srgbClr val="111111"/>
              </a:solidFill>
              <a:latin typeface="Times New Roman" pitchFamily="18"/>
              <a:ea typeface="宋体" pitchFamily="2"/>
              <a:cs typeface="Times New Roman" pitchFamily="18"/>
            </a:endParaRPr>
          </a:p>
          <a:p>
            <a:pPr marL="2343150" lvl="4" indent="-514350">
              <a:buClr>
                <a:schemeClr val="bg2">
                  <a:lumMod val="10000"/>
                </a:schemeClr>
              </a:buClr>
              <a:buSzPct val="100000"/>
              <a:buFont typeface="Calibri Light"/>
              <a:buAutoNum type="arabicPeriod"/>
            </a:pPr>
            <a:r>
              <a:rPr lang="en-GB" sz="2100" b="1" dirty="0" smtClean="0">
                <a:solidFill>
                  <a:srgbClr val="111111"/>
                </a:solidFill>
                <a:latin typeface="Times New Roman" pitchFamily="18"/>
                <a:ea typeface="宋体" pitchFamily="2"/>
                <a:cs typeface="Times New Roman" pitchFamily="18"/>
                <a:hlinkClick r:id="rId5" action="ppaction://hlinksldjump"/>
              </a:rPr>
              <a:t>Building </a:t>
            </a:r>
            <a:r>
              <a:rPr lang="en-GB" sz="2100" b="1" dirty="0">
                <a:solidFill>
                  <a:srgbClr val="111111"/>
                </a:solidFill>
                <a:latin typeface="Times New Roman" pitchFamily="18"/>
                <a:ea typeface="宋体" pitchFamily="2"/>
                <a:cs typeface="Times New Roman" pitchFamily="18"/>
                <a:hlinkClick r:id="rId5" action="ppaction://hlinksldjump"/>
              </a:rPr>
              <a:t>from Concrete to Abstract Knowledge </a:t>
            </a:r>
            <a:endParaRPr lang="en-GB" sz="2100" b="1" dirty="0">
              <a:solidFill>
                <a:srgbClr val="111111"/>
              </a:solidFill>
              <a:latin typeface="Times New Roman" pitchFamily="18"/>
              <a:ea typeface="宋体" pitchFamily="2"/>
              <a:cs typeface="Times New Roman" pitchFamily="18"/>
            </a:endParaRPr>
          </a:p>
          <a:p>
            <a:pPr marL="514350" lvl="0" indent="-514350">
              <a:buClr>
                <a:schemeClr val="bg2">
                  <a:lumMod val="10000"/>
                </a:schemeClr>
              </a:buClr>
              <a:buFont typeface="Calibri Light"/>
              <a:buAutoNum type="arabicPeriod" startAt="6"/>
            </a:pPr>
            <a:r>
              <a:rPr lang="en-GB" sz="2600" dirty="0">
                <a:solidFill>
                  <a:srgbClr val="111111"/>
                </a:solidFill>
                <a:latin typeface="Times New Roman" pitchFamily="18"/>
                <a:cs typeface="Times New Roman" pitchFamily="18"/>
                <a:hlinkClick r:id="rId6" action="ppaction://hlinksldjump"/>
              </a:rPr>
              <a:t>Educational Technology</a:t>
            </a:r>
            <a:endParaRPr lang="en-GB" sz="2600" dirty="0">
              <a:solidFill>
                <a:srgbClr val="111111"/>
              </a:solidFill>
              <a:latin typeface="Times New Roman" pitchFamily="18"/>
              <a:ea typeface="宋体" pitchFamily="2"/>
              <a:cs typeface="Times New Roman" pitchFamily="18"/>
            </a:endParaRPr>
          </a:p>
          <a:p>
            <a:pPr marL="514350" lvl="0" indent="-514350">
              <a:buClr>
                <a:schemeClr val="bg2">
                  <a:lumMod val="10000"/>
                </a:schemeClr>
              </a:buClr>
              <a:buFont typeface="Calibri Light"/>
              <a:buAutoNum type="arabicPeriod" startAt="6"/>
            </a:pPr>
            <a:r>
              <a:rPr lang="en-GB" sz="2600" dirty="0">
                <a:solidFill>
                  <a:srgbClr val="111111"/>
                </a:solidFill>
                <a:latin typeface="Times New Roman" pitchFamily="18"/>
                <a:cs typeface="Times New Roman" pitchFamily="18"/>
                <a:hlinkClick r:id="rId7" action="ppaction://hlinksldjump"/>
              </a:rPr>
              <a:t>A Design Science </a:t>
            </a:r>
            <a:endParaRPr lang="en-GB" sz="2600" dirty="0">
              <a:solidFill>
                <a:srgbClr val="111111"/>
              </a:solidFill>
              <a:latin typeface="Times New Roman" pitchFamily="18"/>
              <a:cs typeface="Times New Roman" pitchFamily="18"/>
            </a:endParaRPr>
          </a:p>
          <a:p>
            <a:pPr marL="514350" lvl="0" indent="-514350">
              <a:buClr>
                <a:schemeClr val="bg2">
                  <a:lumMod val="10000"/>
                </a:schemeClr>
              </a:buClr>
              <a:buFont typeface="Calibri Light"/>
              <a:buAutoNum type="arabicPeriod" startAt="6"/>
            </a:pPr>
            <a:r>
              <a:rPr lang="en-GB" sz="2600" dirty="0">
                <a:solidFill>
                  <a:srgbClr val="111111"/>
                </a:solidFill>
                <a:latin typeface="Times New Roman" pitchFamily="18"/>
                <a:cs typeface="Times New Roman" pitchFamily="18"/>
                <a:hlinkClick r:id="rId8" action="ppaction://hlinksldjump"/>
              </a:rPr>
              <a:t>The Emergence of the Field of Learning Sciences</a:t>
            </a:r>
            <a:endParaRPr lang="en-GB" sz="2600" dirty="0">
              <a:solidFill>
                <a:srgbClr val="111111"/>
              </a:solidFill>
              <a:latin typeface="Times New Roman" pitchFamily="18"/>
              <a:ea typeface="宋体" pitchFamily="2"/>
              <a:cs typeface="Times New Roman" pitchFamily="18"/>
            </a:endParaRPr>
          </a:p>
          <a:p>
            <a:pPr marL="514350" lvl="0" indent="-514350">
              <a:buClr>
                <a:schemeClr val="bg2">
                  <a:lumMod val="10000"/>
                </a:schemeClr>
              </a:buClr>
              <a:buFont typeface="Calibri Light"/>
              <a:buAutoNum type="arabicPeriod" startAt="6"/>
            </a:pPr>
            <a:r>
              <a:rPr lang="en-GB" sz="2600" dirty="0">
                <a:solidFill>
                  <a:srgbClr val="111111"/>
                </a:solidFill>
                <a:latin typeface="Times New Roman" pitchFamily="18"/>
                <a:cs typeface="Times New Roman" pitchFamily="18"/>
                <a:hlinkClick r:id="rId9" action="ppaction://hlinksldjump"/>
              </a:rPr>
              <a:t>Conclusion</a:t>
            </a:r>
            <a:endParaRPr lang="en-GB" sz="2600" dirty="0">
              <a:solidFill>
                <a:srgbClr val="111111"/>
              </a:solidFill>
            </a:endParaRPr>
          </a:p>
          <a:p>
            <a:pPr marL="0" lvl="0" indent="0">
              <a:buClr>
                <a:schemeClr val="bg2">
                  <a:lumMod val="10000"/>
                </a:schemeClr>
              </a:buClr>
              <a:buNone/>
            </a:pPr>
            <a:endParaRPr lang="en-GB" sz="2600" dirty="0">
              <a:solidFill>
                <a:srgbClr val="111111"/>
              </a:solidFill>
            </a:endParaRPr>
          </a:p>
          <a:p>
            <a:pPr lvl="0">
              <a:buClr>
                <a:schemeClr val="bg2">
                  <a:lumMod val="10000"/>
                </a:schemeClr>
              </a:buClr>
            </a:pPr>
            <a:endParaRPr lang="en-GB" sz="2600" dirty="0">
              <a:solidFill>
                <a:srgbClr val="111111"/>
              </a:solidFill>
            </a:endParaRPr>
          </a:p>
          <a:p>
            <a:pPr lvl="0">
              <a:buClr>
                <a:schemeClr val="bg2">
                  <a:lumMod val="10000"/>
                </a:schemeClr>
              </a:buClr>
            </a:pPr>
            <a:endParaRPr lang="en-GB" sz="2600" dirty="0">
              <a:solidFill>
                <a:srgbClr val="111111"/>
              </a:solidFill>
            </a:endParaRPr>
          </a:p>
          <a:p>
            <a:pPr lvl="0">
              <a:buClr>
                <a:schemeClr val="bg2">
                  <a:lumMod val="10000"/>
                </a:schemeClr>
              </a:buClr>
            </a:pPr>
            <a:endParaRPr lang="en-US" sz="2600" dirty="0">
              <a:solidFill>
                <a:srgbClr val="111111"/>
              </a:solidFill>
              <a:ea typeface="宋体" pitchFamily="2"/>
            </a:endParaRPr>
          </a:p>
          <a:p>
            <a:pPr lvl="0">
              <a:buClr>
                <a:schemeClr val="bg2">
                  <a:lumMod val="10000"/>
                </a:schemeClr>
              </a:buClr>
            </a:pPr>
            <a:endParaRPr lang="en-GB" sz="2600" dirty="0">
              <a:solidFill>
                <a:srgbClr val="111111"/>
              </a:solidFill>
            </a:endParaRPr>
          </a:p>
        </p:txBody>
      </p:sp>
    </p:spTree>
    <p:extLst>
      <p:ext uri="{BB962C8B-B14F-4D97-AF65-F5344CB8AC3E}">
        <p14:creationId xmlns:p14="http://schemas.microsoft.com/office/powerpoint/2010/main" val="315061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itchFamily="18"/>
                <a:cs typeface="Times New Roman" pitchFamily="18"/>
              </a:rPr>
              <a:t>The </a:t>
            </a:r>
            <a:r>
              <a:rPr lang="en-GB" dirty="0">
                <a:latin typeface="Times New Roman" pitchFamily="18"/>
                <a:cs typeface="Times New Roman" pitchFamily="18"/>
              </a:rPr>
              <a:t>L</a:t>
            </a:r>
            <a:r>
              <a:rPr lang="en-GB" dirty="0" smtClean="0">
                <a:latin typeface="Times New Roman" pitchFamily="18"/>
                <a:cs typeface="Times New Roman" pitchFamily="18"/>
              </a:rPr>
              <a:t>earning Sciences</a:t>
            </a:r>
            <a:endParaRPr lang="en-GB" dirty="0"/>
          </a:p>
        </p:txBody>
      </p:sp>
      <p:sp>
        <p:nvSpPr>
          <p:cNvPr id="3" name="Content Placeholder 2"/>
          <p:cNvSpPr>
            <a:spLocks noGrp="1"/>
          </p:cNvSpPr>
          <p:nvPr>
            <p:ph idx="1"/>
          </p:nvPr>
        </p:nvSpPr>
        <p:spPr>
          <a:xfrm>
            <a:off x="721216" y="1558344"/>
            <a:ext cx="8062175" cy="4411930"/>
          </a:xfrm>
        </p:spPr>
        <p:txBody>
          <a:bodyPr/>
          <a:lstStyle/>
          <a:p>
            <a:pPr marL="0" indent="0" algn="just">
              <a:buNone/>
            </a:pPr>
            <a:r>
              <a:rPr lang="en-GB" b="0" dirty="0" smtClean="0">
                <a:latin typeface="Times New Roman" panose="02020603050405020304" pitchFamily="18" charset="0"/>
                <a:cs typeface="Times New Roman" panose="02020603050405020304" pitchFamily="18" charset="0"/>
              </a:rPr>
              <a:t>	</a:t>
            </a: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The </a:t>
            </a:r>
            <a:r>
              <a:rPr lang="en-GB" sz="2400" b="0" dirty="0">
                <a:solidFill>
                  <a:schemeClr val="bg2">
                    <a:lumMod val="10000"/>
                  </a:schemeClr>
                </a:solidFill>
                <a:latin typeface="Times New Roman" panose="02020603050405020304" pitchFamily="18" charset="0"/>
                <a:cs typeface="Times New Roman" panose="02020603050405020304" pitchFamily="18" charset="0"/>
              </a:rPr>
              <a:t>learning sciences is an interdisciplinary field that </a:t>
            </a:r>
            <a:r>
              <a:rPr lang="en-GB" sz="2400" b="0" i="1" u="sng" dirty="0">
                <a:solidFill>
                  <a:schemeClr val="bg2">
                    <a:lumMod val="10000"/>
                  </a:schemeClr>
                </a:solidFill>
                <a:latin typeface="Times New Roman" panose="02020603050405020304" pitchFamily="18" charset="0"/>
                <a:cs typeface="Times New Roman" panose="02020603050405020304" pitchFamily="18" charset="0"/>
              </a:rPr>
              <a:t>studies teaching </a:t>
            </a:r>
            <a:r>
              <a:rPr lang="en-GB" sz="2400" b="0" dirty="0">
                <a:solidFill>
                  <a:schemeClr val="bg2">
                    <a:lumMod val="10000"/>
                  </a:schemeClr>
                </a:solidFill>
                <a:latin typeface="Times New Roman" panose="02020603050405020304" pitchFamily="18" charset="0"/>
                <a:cs typeface="Times New Roman" panose="02020603050405020304" pitchFamily="18" charset="0"/>
              </a:rPr>
              <a:t>and </a:t>
            </a:r>
            <a:r>
              <a:rPr lang="en-GB" sz="2400" b="0" i="1" u="sng" dirty="0" smtClean="0">
                <a:solidFill>
                  <a:schemeClr val="bg2">
                    <a:lumMod val="10000"/>
                  </a:schemeClr>
                </a:solidFill>
                <a:latin typeface="Times New Roman" panose="02020603050405020304" pitchFamily="18" charset="0"/>
                <a:cs typeface="Times New Roman" panose="02020603050405020304" pitchFamily="18" charset="0"/>
              </a:rPr>
              <a:t>learning</a:t>
            </a: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  </a:t>
            </a:r>
          </a:p>
          <a:p>
            <a:pPr marL="0" indent="0" algn="just">
              <a:buNone/>
            </a:pPr>
            <a:endParaRPr lang="en-GB" sz="2400" b="0" dirty="0" smtClean="0">
              <a:solidFill>
                <a:schemeClr val="bg2">
                  <a:lumMod val="10000"/>
                </a:schemeClr>
              </a:solidFill>
              <a:latin typeface="Times New Roman" panose="02020603050405020304" pitchFamily="18" charset="0"/>
              <a:cs typeface="Times New Roman" panose="02020603050405020304" pitchFamily="18" charset="0"/>
            </a:endParaRPr>
          </a:p>
          <a:p>
            <a:pPr marL="0" indent="0" algn="just">
              <a:buNone/>
            </a:pPr>
            <a:endParaRPr lang="en-GB" sz="2400" b="0" dirty="0" smtClean="0">
              <a:solidFill>
                <a:schemeClr val="bg2">
                  <a:lumMod val="10000"/>
                </a:schemeClr>
              </a:solidFill>
              <a:latin typeface="Times New Roman" panose="02020603050405020304" pitchFamily="18" charset="0"/>
              <a:cs typeface="Times New Roman" panose="02020603050405020304" pitchFamily="18" charset="0"/>
            </a:endParaRPr>
          </a:p>
          <a:p>
            <a:pPr marL="0" indent="0" algn="just">
              <a:buNone/>
            </a:pP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	The </a:t>
            </a:r>
            <a:r>
              <a:rPr lang="en-GB" sz="2400" b="0" dirty="0">
                <a:solidFill>
                  <a:schemeClr val="bg2">
                    <a:lumMod val="10000"/>
                  </a:schemeClr>
                </a:solidFill>
                <a:latin typeface="Times New Roman" panose="02020603050405020304" pitchFamily="18" charset="0"/>
                <a:cs typeface="Times New Roman" panose="02020603050405020304" pitchFamily="18" charset="0"/>
              </a:rPr>
              <a:t>goal of the learning sciences is to </a:t>
            </a:r>
            <a:r>
              <a:rPr lang="en-GB" sz="2400" b="0" i="1" u="sng" dirty="0">
                <a:solidFill>
                  <a:schemeClr val="bg2">
                    <a:lumMod val="10000"/>
                  </a:schemeClr>
                </a:solidFill>
                <a:latin typeface="Times New Roman" panose="02020603050405020304" pitchFamily="18" charset="0"/>
                <a:cs typeface="Times New Roman" panose="02020603050405020304" pitchFamily="18" charset="0"/>
              </a:rPr>
              <a:t>better understand </a:t>
            </a:r>
            <a:r>
              <a:rPr lang="en-GB" sz="2400" b="0" dirty="0">
                <a:solidFill>
                  <a:schemeClr val="bg2">
                    <a:lumMod val="10000"/>
                  </a:schemeClr>
                </a:solidFill>
                <a:latin typeface="Times New Roman" panose="02020603050405020304" pitchFamily="18" charset="0"/>
                <a:cs typeface="Times New Roman" panose="02020603050405020304" pitchFamily="18" charset="0"/>
              </a:rPr>
              <a:t>the cognitive and social processes that result in the </a:t>
            </a:r>
            <a:r>
              <a:rPr lang="en-GB" sz="2400" b="0" i="1" u="sng" dirty="0">
                <a:solidFill>
                  <a:schemeClr val="bg2">
                    <a:lumMod val="10000"/>
                  </a:schemeClr>
                </a:solidFill>
                <a:latin typeface="Times New Roman" panose="02020603050405020304" pitchFamily="18" charset="0"/>
                <a:cs typeface="Times New Roman" panose="02020603050405020304" pitchFamily="18" charset="0"/>
              </a:rPr>
              <a:t>most effective learning</a:t>
            </a:r>
            <a:r>
              <a:rPr lang="en-GB" sz="2400" b="0" dirty="0">
                <a:solidFill>
                  <a:schemeClr val="bg2">
                    <a:lumMod val="10000"/>
                  </a:schemeClr>
                </a:solidFill>
                <a:latin typeface="Times New Roman" panose="02020603050405020304" pitchFamily="18" charset="0"/>
                <a:cs typeface="Times New Roman" panose="02020603050405020304" pitchFamily="18" charset="0"/>
              </a:rPr>
              <a:t> and to use this knowledge to redesign classrooms and other learning environments so that people </a:t>
            </a:r>
            <a:r>
              <a:rPr lang="en-GB" sz="2400" b="0" i="1" u="sng" dirty="0">
                <a:solidFill>
                  <a:schemeClr val="bg2">
                    <a:lumMod val="10000"/>
                  </a:schemeClr>
                </a:solidFill>
                <a:latin typeface="Times New Roman" panose="02020603050405020304" pitchFamily="18" charset="0"/>
                <a:cs typeface="Times New Roman" panose="02020603050405020304" pitchFamily="18" charset="0"/>
              </a:rPr>
              <a:t>learn more deeply and more effectively.</a:t>
            </a: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9" y="6065947"/>
            <a:ext cx="489397"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Tree>
    <p:extLst>
      <p:ext uri="{BB962C8B-B14F-4D97-AF65-F5344CB8AC3E}">
        <p14:creationId xmlns:p14="http://schemas.microsoft.com/office/powerpoint/2010/main" val="808412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itchFamily="18"/>
                <a:cs typeface="Times New Roman" pitchFamily="18"/>
              </a:rPr>
              <a:t>The Learning Sciences</a:t>
            </a:r>
            <a:endParaRPr lang="en-GB" dirty="0"/>
          </a:p>
        </p:txBody>
      </p:sp>
      <p:sp>
        <p:nvSpPr>
          <p:cNvPr id="3" name="Content Placeholder 2"/>
          <p:cNvSpPr>
            <a:spLocks noGrp="1"/>
          </p:cNvSpPr>
          <p:nvPr>
            <p:ph idx="1"/>
          </p:nvPr>
        </p:nvSpPr>
        <p:spPr>
          <a:xfrm>
            <a:off x="721216" y="953037"/>
            <a:ext cx="8062175" cy="4798296"/>
          </a:xfrm>
        </p:spPr>
        <p:txBody>
          <a:bodyPr/>
          <a:lstStyle/>
          <a:p>
            <a:pPr algn="just">
              <a:buFont typeface="Arial" panose="020B0604020202020204" pitchFamily="34" charset="0"/>
              <a:buChar char="•"/>
            </a:pP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Knowledge </a:t>
            </a:r>
            <a:r>
              <a:rPr lang="en-GB" sz="2400" b="0" dirty="0">
                <a:solidFill>
                  <a:schemeClr val="bg2">
                    <a:lumMod val="10000"/>
                  </a:schemeClr>
                </a:solidFill>
                <a:latin typeface="Times New Roman" panose="02020603050405020304" pitchFamily="18" charset="0"/>
                <a:cs typeface="Times New Roman" panose="02020603050405020304" pitchFamily="18" charset="0"/>
              </a:rPr>
              <a:t>is a collection of </a:t>
            </a:r>
            <a:r>
              <a:rPr lang="en-GB" sz="2400" b="0" i="1" u="sng" dirty="0">
                <a:solidFill>
                  <a:schemeClr val="bg2">
                    <a:lumMod val="10000"/>
                  </a:schemeClr>
                </a:solidFill>
                <a:latin typeface="Times New Roman" panose="02020603050405020304" pitchFamily="18" charset="0"/>
                <a:cs typeface="Times New Roman" panose="02020603050405020304" pitchFamily="18" charset="0"/>
              </a:rPr>
              <a:t>facts</a:t>
            </a:r>
            <a:r>
              <a:rPr lang="en-GB" sz="2400" b="0" dirty="0">
                <a:solidFill>
                  <a:schemeClr val="bg2">
                    <a:lumMod val="10000"/>
                  </a:schemeClr>
                </a:solidFill>
                <a:latin typeface="Times New Roman" panose="02020603050405020304" pitchFamily="18" charset="0"/>
                <a:cs typeface="Times New Roman" panose="02020603050405020304" pitchFamily="18" charset="0"/>
              </a:rPr>
              <a:t> </a:t>
            </a: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and </a:t>
            </a:r>
            <a:r>
              <a:rPr lang="en-GB" sz="2400" b="0" i="1" u="sng" dirty="0">
                <a:solidFill>
                  <a:schemeClr val="bg2">
                    <a:lumMod val="10000"/>
                  </a:schemeClr>
                </a:solidFill>
                <a:latin typeface="Times New Roman" panose="02020603050405020304" pitchFamily="18" charset="0"/>
                <a:cs typeface="Times New Roman" panose="02020603050405020304" pitchFamily="18" charset="0"/>
              </a:rPr>
              <a:t>procedures</a:t>
            </a:r>
            <a:r>
              <a:rPr lang="en-GB" sz="2400" b="0" dirty="0">
                <a:solidFill>
                  <a:schemeClr val="bg2">
                    <a:lumMod val="10000"/>
                  </a:schemeClr>
                </a:solidFill>
                <a:latin typeface="Times New Roman" panose="02020603050405020304" pitchFamily="18" charset="0"/>
                <a:cs typeface="Times New Roman" panose="02020603050405020304" pitchFamily="18" charset="0"/>
              </a:rPr>
              <a:t> for </a:t>
            </a:r>
            <a:r>
              <a:rPr lang="en-GB" sz="2400" i="1" u="sng" dirty="0">
                <a:solidFill>
                  <a:schemeClr val="bg2">
                    <a:lumMod val="10000"/>
                  </a:schemeClr>
                </a:solidFill>
                <a:latin typeface="Times New Roman" panose="02020603050405020304" pitchFamily="18" charset="0"/>
                <a:cs typeface="Times New Roman" panose="02020603050405020304" pitchFamily="18" charset="0"/>
              </a:rPr>
              <a:t>how to solve </a:t>
            </a:r>
            <a:r>
              <a:rPr lang="en-GB" sz="2400" i="1" u="sng" dirty="0" smtClean="0">
                <a:solidFill>
                  <a:schemeClr val="bg2">
                    <a:lumMod val="10000"/>
                  </a:schemeClr>
                </a:solidFill>
                <a:latin typeface="Times New Roman" panose="02020603050405020304" pitchFamily="18" charset="0"/>
                <a:cs typeface="Times New Roman" panose="02020603050405020304" pitchFamily="18" charset="0"/>
              </a:rPr>
              <a:t>problems</a:t>
            </a: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GB" sz="2400" b="0" dirty="0">
                <a:solidFill>
                  <a:schemeClr val="bg2">
                    <a:lumMod val="10000"/>
                  </a:schemeClr>
                </a:solidFill>
                <a:latin typeface="Times New Roman" panose="02020603050405020304" pitchFamily="18" charset="0"/>
                <a:cs typeface="Times New Roman" panose="02020603050405020304" pitchFamily="18" charset="0"/>
              </a:rPr>
              <a:t>The goal of schooling is to get these </a:t>
            </a:r>
            <a:r>
              <a:rPr lang="en-GB" sz="2400" b="0" i="1" u="sng" dirty="0">
                <a:solidFill>
                  <a:schemeClr val="bg2">
                    <a:lumMod val="10000"/>
                  </a:schemeClr>
                </a:solidFill>
                <a:latin typeface="Times New Roman" panose="02020603050405020304" pitchFamily="18" charset="0"/>
                <a:cs typeface="Times New Roman" panose="02020603050405020304" pitchFamily="18" charset="0"/>
              </a:rPr>
              <a:t>facts and procedures into students’ </a:t>
            </a:r>
            <a:r>
              <a:rPr lang="en-GB" sz="2400" b="0" i="1" u="sng" dirty="0" smtClean="0">
                <a:solidFill>
                  <a:schemeClr val="bg2">
                    <a:lumMod val="10000"/>
                  </a:schemeClr>
                </a:solidFill>
                <a:latin typeface="Times New Roman" panose="02020603050405020304" pitchFamily="18" charset="0"/>
                <a:cs typeface="Times New Roman" panose="02020603050405020304" pitchFamily="18" charset="0"/>
              </a:rPr>
              <a:t>heads</a:t>
            </a: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GB" sz="2400" b="0" dirty="0">
                <a:solidFill>
                  <a:schemeClr val="bg2">
                    <a:lumMod val="10000"/>
                  </a:schemeClr>
                </a:solidFill>
                <a:latin typeface="Times New Roman" panose="02020603050405020304" pitchFamily="18" charset="0"/>
                <a:cs typeface="Times New Roman" panose="02020603050405020304" pitchFamily="18" charset="0"/>
              </a:rPr>
              <a:t>Teachers </a:t>
            </a:r>
            <a:r>
              <a:rPr lang="en-GB" sz="2400" i="1" u="sng" dirty="0">
                <a:solidFill>
                  <a:schemeClr val="bg2">
                    <a:lumMod val="10000"/>
                  </a:schemeClr>
                </a:solidFill>
                <a:latin typeface="Times New Roman" panose="02020603050405020304" pitchFamily="18" charset="0"/>
                <a:cs typeface="Times New Roman" panose="02020603050405020304" pitchFamily="18" charset="0"/>
              </a:rPr>
              <a:t>know</a:t>
            </a:r>
            <a:r>
              <a:rPr lang="en-GB" sz="2400" b="0" dirty="0">
                <a:solidFill>
                  <a:schemeClr val="bg2">
                    <a:lumMod val="10000"/>
                  </a:schemeClr>
                </a:solidFill>
                <a:latin typeface="Times New Roman" panose="02020603050405020304" pitchFamily="18" charset="0"/>
                <a:cs typeface="Times New Roman" panose="02020603050405020304" pitchFamily="18" charset="0"/>
              </a:rPr>
              <a:t> these facts and procedures, and their </a:t>
            </a:r>
            <a:r>
              <a:rPr lang="en-GB" sz="2400" i="1" u="sng" dirty="0">
                <a:solidFill>
                  <a:schemeClr val="bg2">
                    <a:lumMod val="10000"/>
                  </a:schemeClr>
                </a:solidFill>
                <a:latin typeface="Times New Roman" panose="02020603050405020304" pitchFamily="18" charset="0"/>
                <a:cs typeface="Times New Roman" panose="02020603050405020304" pitchFamily="18" charset="0"/>
              </a:rPr>
              <a:t>job is to transmit them to </a:t>
            </a:r>
            <a:r>
              <a:rPr lang="en-GB" sz="2400" i="1" u="sng" dirty="0" smtClean="0">
                <a:solidFill>
                  <a:schemeClr val="bg2">
                    <a:lumMod val="10000"/>
                  </a:schemeClr>
                </a:solidFill>
                <a:latin typeface="Times New Roman" panose="02020603050405020304" pitchFamily="18" charset="0"/>
                <a:cs typeface="Times New Roman" panose="02020603050405020304" pitchFamily="18" charset="0"/>
              </a:rPr>
              <a:t>students</a:t>
            </a: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GB" sz="2400" b="0" dirty="0">
                <a:solidFill>
                  <a:schemeClr val="tx1">
                    <a:lumMod val="50000"/>
                  </a:schemeClr>
                </a:solidFill>
                <a:latin typeface="Times New Roman" panose="02020603050405020304" pitchFamily="18" charset="0"/>
                <a:cs typeface="Times New Roman" panose="02020603050405020304" pitchFamily="18" charset="0"/>
              </a:rPr>
              <a:t>Simpler facts and procedures should be </a:t>
            </a:r>
            <a:r>
              <a:rPr lang="en-GB" sz="2400" b="0" i="1" u="sng" dirty="0">
                <a:solidFill>
                  <a:schemeClr val="tx1">
                    <a:lumMod val="50000"/>
                  </a:schemeClr>
                </a:solidFill>
                <a:latin typeface="Times New Roman" panose="02020603050405020304" pitchFamily="18" charset="0"/>
                <a:cs typeface="Times New Roman" panose="02020603050405020304" pitchFamily="18" charset="0"/>
              </a:rPr>
              <a:t>learned first</a:t>
            </a:r>
            <a:r>
              <a:rPr lang="en-GB" sz="2400" b="0" dirty="0">
                <a:solidFill>
                  <a:schemeClr val="tx1">
                    <a:lumMod val="50000"/>
                  </a:schemeClr>
                </a:solidFill>
                <a:latin typeface="Times New Roman" panose="02020603050405020304" pitchFamily="18" charset="0"/>
                <a:cs typeface="Times New Roman" panose="02020603050405020304" pitchFamily="18" charset="0"/>
              </a:rPr>
              <a:t>, followed </a:t>
            </a:r>
            <a:r>
              <a:rPr lang="en-GB" sz="2400" b="0" dirty="0" smtClean="0">
                <a:solidFill>
                  <a:schemeClr val="tx1">
                    <a:lumMod val="50000"/>
                  </a:schemeClr>
                </a:solidFill>
                <a:latin typeface="Times New Roman" panose="02020603050405020304" pitchFamily="18" charset="0"/>
                <a:cs typeface="Times New Roman" panose="02020603050405020304" pitchFamily="18" charset="0"/>
              </a:rPr>
              <a:t>by </a:t>
            </a:r>
            <a:r>
              <a:rPr lang="en-GB" sz="2400" b="0" i="1" u="sng" dirty="0" smtClean="0">
                <a:solidFill>
                  <a:schemeClr val="tx1">
                    <a:lumMod val="50000"/>
                  </a:schemeClr>
                </a:solidFill>
                <a:latin typeface="Times New Roman" panose="02020603050405020304" pitchFamily="18" charset="0"/>
                <a:cs typeface="Times New Roman" panose="02020603050405020304" pitchFamily="18" charset="0"/>
              </a:rPr>
              <a:t>progressively </a:t>
            </a:r>
            <a:r>
              <a:rPr lang="en-GB" sz="2400" b="0" i="1" u="sng" dirty="0">
                <a:solidFill>
                  <a:schemeClr val="tx1">
                    <a:lumMod val="50000"/>
                  </a:schemeClr>
                </a:solidFill>
                <a:latin typeface="Times New Roman" panose="02020603050405020304" pitchFamily="18" charset="0"/>
                <a:cs typeface="Times New Roman" panose="02020603050405020304" pitchFamily="18" charset="0"/>
              </a:rPr>
              <a:t>more complex</a:t>
            </a:r>
            <a:r>
              <a:rPr lang="en-GB" sz="2400" b="0" dirty="0">
                <a:solidFill>
                  <a:schemeClr val="tx1">
                    <a:lumMod val="50000"/>
                  </a:schemeClr>
                </a:solidFill>
                <a:latin typeface="Times New Roman" panose="02020603050405020304" pitchFamily="18" charset="0"/>
                <a:cs typeface="Times New Roman" panose="02020603050405020304" pitchFamily="18" charset="0"/>
              </a:rPr>
              <a:t> facts and </a:t>
            </a:r>
            <a:r>
              <a:rPr lang="en-GB" sz="2400" b="0" dirty="0" smtClean="0">
                <a:solidFill>
                  <a:schemeClr val="tx1">
                    <a:lumMod val="50000"/>
                  </a:schemeClr>
                </a:solidFill>
                <a:latin typeface="Times New Roman" panose="02020603050405020304" pitchFamily="18" charset="0"/>
                <a:cs typeface="Times New Roman" panose="02020603050405020304" pitchFamily="18" charset="0"/>
              </a:rPr>
              <a:t>procedures.</a:t>
            </a:r>
          </a:p>
          <a:p>
            <a:pPr algn="just">
              <a:buFont typeface="Arial" panose="020B0604020202020204" pitchFamily="34" charset="0"/>
              <a:buChar char="•"/>
            </a:pPr>
            <a:r>
              <a:rPr lang="en-GB" sz="2400" b="0" dirty="0">
                <a:solidFill>
                  <a:schemeClr val="bg2">
                    <a:lumMod val="10000"/>
                  </a:schemeClr>
                </a:solidFill>
                <a:latin typeface="Times New Roman" panose="02020603050405020304" pitchFamily="18" charset="0"/>
                <a:cs typeface="Times New Roman" panose="02020603050405020304" pitchFamily="18" charset="0"/>
              </a:rPr>
              <a:t>The way to determine the </a:t>
            </a:r>
            <a:r>
              <a:rPr lang="en-GB" sz="2400" i="1" u="sng" dirty="0">
                <a:solidFill>
                  <a:schemeClr val="bg2">
                    <a:lumMod val="10000"/>
                  </a:schemeClr>
                </a:solidFill>
                <a:latin typeface="Times New Roman" panose="02020603050405020304" pitchFamily="18" charset="0"/>
                <a:cs typeface="Times New Roman" panose="02020603050405020304" pitchFamily="18" charset="0"/>
              </a:rPr>
              <a:t>success of schooling is</a:t>
            </a:r>
            <a:r>
              <a:rPr lang="en-GB" sz="2400" b="0" dirty="0">
                <a:solidFill>
                  <a:schemeClr val="bg2">
                    <a:lumMod val="10000"/>
                  </a:schemeClr>
                </a:solidFill>
                <a:latin typeface="Times New Roman" panose="02020603050405020304" pitchFamily="18" charset="0"/>
                <a:cs typeface="Times New Roman" panose="02020603050405020304" pitchFamily="18" charset="0"/>
              </a:rPr>
              <a:t> to </a:t>
            </a:r>
            <a:r>
              <a:rPr lang="en-GB" sz="2400" i="1" u="sng" dirty="0">
                <a:solidFill>
                  <a:schemeClr val="bg2">
                    <a:lumMod val="10000"/>
                  </a:schemeClr>
                </a:solidFill>
                <a:latin typeface="Times New Roman" panose="02020603050405020304" pitchFamily="18" charset="0"/>
                <a:cs typeface="Times New Roman" panose="02020603050405020304" pitchFamily="18" charset="0"/>
              </a:rPr>
              <a:t>test students</a:t>
            </a:r>
            <a:r>
              <a:rPr lang="en-GB" sz="2400" b="0" dirty="0">
                <a:solidFill>
                  <a:schemeClr val="bg2">
                    <a:lumMod val="10000"/>
                  </a:schemeClr>
                </a:solidFill>
                <a:latin typeface="Times New Roman" panose="02020603050405020304" pitchFamily="18" charset="0"/>
                <a:cs typeface="Times New Roman" panose="02020603050405020304" pitchFamily="18" charset="0"/>
              </a:rPr>
              <a:t> to see how many of these facts and procedures they have </a:t>
            </a:r>
            <a:r>
              <a:rPr lang="en-GB" sz="2400" i="1" u="sng" dirty="0">
                <a:solidFill>
                  <a:schemeClr val="bg2">
                    <a:lumMod val="10000"/>
                  </a:schemeClr>
                </a:solidFill>
                <a:latin typeface="Times New Roman" panose="02020603050405020304" pitchFamily="18" charset="0"/>
                <a:cs typeface="Times New Roman" panose="02020603050405020304" pitchFamily="18" charset="0"/>
              </a:rPr>
              <a:t>acquired.</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9" y="6065947"/>
            <a:ext cx="463639"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Tree>
    <p:extLst>
      <p:ext uri="{BB962C8B-B14F-4D97-AF65-F5344CB8AC3E}">
        <p14:creationId xmlns:p14="http://schemas.microsoft.com/office/powerpoint/2010/main" val="2790319918"/>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itchFamily="18"/>
                <a:cs typeface="Times New Roman" pitchFamily="18"/>
              </a:rPr>
              <a:t>The New Science of learning </a:t>
            </a:r>
            <a:endParaRPr lang="en-GB" dirty="0"/>
          </a:p>
        </p:txBody>
      </p:sp>
      <p:sp>
        <p:nvSpPr>
          <p:cNvPr id="3" name="Content Placeholder 2"/>
          <p:cNvSpPr>
            <a:spLocks noGrp="1"/>
          </p:cNvSpPr>
          <p:nvPr>
            <p:ph idx="1"/>
          </p:nvPr>
        </p:nvSpPr>
        <p:spPr>
          <a:xfrm>
            <a:off x="721216" y="953037"/>
            <a:ext cx="8062175" cy="2112135"/>
          </a:xfrm>
        </p:spPr>
        <p:txBody>
          <a:bodyPr/>
          <a:lstStyle/>
          <a:p>
            <a:pPr marL="0" indent="0" algn="just">
              <a:buNone/>
            </a:pPr>
            <a:r>
              <a:rPr lang="en-GB" sz="2400" b="0" dirty="0" smtClean="0">
                <a:solidFill>
                  <a:schemeClr val="bg2">
                    <a:lumMod val="10000"/>
                  </a:schemeClr>
                </a:solidFill>
                <a:latin typeface="Times New Roman" panose="02020603050405020304" pitchFamily="18" charset="0"/>
                <a:cs typeface="Times New Roman" panose="02020603050405020304" pitchFamily="18" charset="0"/>
              </a:rPr>
              <a:t>	In </a:t>
            </a:r>
            <a:r>
              <a:rPr lang="en-GB" sz="2400" b="0" dirty="0">
                <a:solidFill>
                  <a:schemeClr val="bg2">
                    <a:lumMod val="10000"/>
                  </a:schemeClr>
                </a:solidFill>
                <a:latin typeface="Times New Roman" panose="02020603050405020304" pitchFamily="18" charset="0"/>
                <a:cs typeface="Times New Roman" panose="02020603050405020304" pitchFamily="18" charset="0"/>
              </a:rPr>
              <a:t>the 1970s, a new science of learning was born – based on research emerging from psychology, computer science, philosophy, sociology, and other scientific disciplines. As they closely studied children’s learning, scientists discovered that </a:t>
            </a:r>
            <a:r>
              <a:rPr lang="en-GB" sz="2400" b="0" dirty="0" err="1">
                <a:solidFill>
                  <a:schemeClr val="bg2">
                    <a:lumMod val="10000"/>
                  </a:schemeClr>
                </a:solidFill>
                <a:latin typeface="Times New Roman" panose="02020603050405020304" pitchFamily="18" charset="0"/>
                <a:cs typeface="Times New Roman" panose="02020603050405020304" pitchFamily="18" charset="0"/>
              </a:rPr>
              <a:t>instructionism</a:t>
            </a:r>
            <a:r>
              <a:rPr lang="en-GB" sz="2400" b="0" dirty="0">
                <a:solidFill>
                  <a:schemeClr val="bg2">
                    <a:lumMod val="10000"/>
                  </a:schemeClr>
                </a:solidFill>
                <a:latin typeface="Times New Roman" panose="02020603050405020304" pitchFamily="18" charset="0"/>
                <a:cs typeface="Times New Roman" panose="02020603050405020304" pitchFamily="18" charset="0"/>
              </a:rPr>
              <a:t> was deeply flawed.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9"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620200" y="3065172"/>
            <a:ext cx="8062175" cy="216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Arial" panose="020B0604020202020204" pitchFamily="34" charset="0"/>
              <a:buChar char="•"/>
            </a:pPr>
            <a:r>
              <a:rPr lang="en-GB" sz="2400" b="0" i="1" dirty="0">
                <a:solidFill>
                  <a:schemeClr val="bg2">
                    <a:lumMod val="10000"/>
                  </a:schemeClr>
                </a:solidFill>
                <a:effectLst/>
                <a:latin typeface="Times New Roman" panose="02020603050405020304" pitchFamily="18" charset="0"/>
                <a:cs typeface="Times New Roman" panose="02020603050405020304" pitchFamily="18" charset="0"/>
              </a:rPr>
              <a:t>The importance of deeper conceptual </a:t>
            </a:r>
            <a:r>
              <a:rPr lang="en-GB" sz="2400" b="0" i="1" dirty="0" smtClean="0">
                <a:solidFill>
                  <a:schemeClr val="bg2">
                    <a:lumMod val="10000"/>
                  </a:schemeClr>
                </a:solidFill>
                <a:effectLst/>
                <a:latin typeface="Times New Roman" panose="02020603050405020304" pitchFamily="18" charset="0"/>
                <a:cs typeface="Times New Roman" panose="02020603050405020304" pitchFamily="18" charset="0"/>
              </a:rPr>
              <a:t>understanding.</a:t>
            </a:r>
          </a:p>
          <a:p>
            <a:pPr algn="just">
              <a:buFont typeface="Arial" panose="020B0604020202020204" pitchFamily="34" charset="0"/>
              <a:buChar char="•"/>
            </a:pPr>
            <a:r>
              <a:rPr lang="en-GB" sz="2400" b="0" i="1" dirty="0">
                <a:solidFill>
                  <a:schemeClr val="bg2">
                    <a:lumMod val="10000"/>
                  </a:schemeClr>
                </a:solidFill>
                <a:effectLst/>
                <a:latin typeface="Times New Roman" panose="02020603050405020304" pitchFamily="18" charset="0"/>
                <a:cs typeface="Times New Roman" panose="02020603050405020304" pitchFamily="18" charset="0"/>
              </a:rPr>
              <a:t>Focusing on learning in addition to </a:t>
            </a:r>
            <a:r>
              <a:rPr lang="en-GB" sz="2400" b="0" i="1" dirty="0" smtClean="0">
                <a:solidFill>
                  <a:schemeClr val="bg2">
                    <a:lumMod val="10000"/>
                  </a:schemeClr>
                </a:solidFill>
                <a:effectLst/>
                <a:latin typeface="Times New Roman" panose="02020603050405020304" pitchFamily="18" charset="0"/>
                <a:cs typeface="Times New Roman" panose="02020603050405020304" pitchFamily="18" charset="0"/>
              </a:rPr>
              <a:t>teaching.</a:t>
            </a:r>
          </a:p>
          <a:p>
            <a:pPr algn="just">
              <a:buFont typeface="Arial" panose="020B0604020202020204" pitchFamily="34" charset="0"/>
              <a:buChar char="•"/>
            </a:pPr>
            <a:r>
              <a:rPr lang="en-GB" sz="2400" b="0" i="1" dirty="0">
                <a:solidFill>
                  <a:schemeClr val="bg2">
                    <a:lumMod val="10000"/>
                  </a:schemeClr>
                </a:solidFill>
                <a:effectLst/>
                <a:latin typeface="Times New Roman" panose="02020603050405020304" pitchFamily="18" charset="0"/>
                <a:cs typeface="Times New Roman" panose="02020603050405020304" pitchFamily="18" charset="0"/>
              </a:rPr>
              <a:t>Creating learning </a:t>
            </a:r>
            <a:r>
              <a:rPr lang="en-GB" sz="2400" b="0" i="1" dirty="0" smtClean="0">
                <a:solidFill>
                  <a:schemeClr val="bg2">
                    <a:lumMod val="10000"/>
                  </a:schemeClr>
                </a:solidFill>
                <a:effectLst/>
                <a:latin typeface="Times New Roman" panose="02020603050405020304" pitchFamily="18" charset="0"/>
                <a:cs typeface="Times New Roman" panose="02020603050405020304" pitchFamily="18" charset="0"/>
              </a:rPr>
              <a:t>environments.</a:t>
            </a:r>
          </a:p>
          <a:p>
            <a:pPr algn="just">
              <a:buFont typeface="Arial" panose="020B0604020202020204" pitchFamily="34" charset="0"/>
              <a:buChar char="•"/>
            </a:pPr>
            <a:r>
              <a:rPr lang="en-GB" sz="2400" b="0" i="1" dirty="0">
                <a:solidFill>
                  <a:schemeClr val="bg2">
                    <a:lumMod val="10000"/>
                  </a:schemeClr>
                </a:solidFill>
                <a:effectLst/>
                <a:latin typeface="Times New Roman" panose="02020603050405020304" pitchFamily="18" charset="0"/>
                <a:cs typeface="Times New Roman" panose="02020603050405020304" pitchFamily="18" charset="0"/>
              </a:rPr>
              <a:t>The importance of building on a learner’s prior knowledge</a:t>
            </a:r>
            <a:r>
              <a:rPr lang="en-GB" sz="2400" b="0" i="1"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en-GB" sz="2400" b="0" i="1" dirty="0">
                <a:solidFill>
                  <a:schemeClr val="bg2">
                    <a:lumMod val="10000"/>
                  </a:schemeClr>
                </a:solidFill>
                <a:effectLst/>
                <a:latin typeface="Times New Roman" panose="02020603050405020304" pitchFamily="18" charset="0"/>
                <a:cs typeface="Times New Roman" panose="02020603050405020304" pitchFamily="18" charset="0"/>
              </a:rPr>
              <a:t>The importance of reflection.</a:t>
            </a:r>
          </a:p>
        </p:txBody>
      </p:sp>
    </p:spTree>
    <p:extLst>
      <p:ext uri="{BB962C8B-B14F-4D97-AF65-F5344CB8AC3E}">
        <p14:creationId xmlns:p14="http://schemas.microsoft.com/office/powerpoint/2010/main" val="608341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Times New Roman" pitchFamily="18"/>
                <a:cs typeface="Times New Roman" pitchFamily="18"/>
              </a:rPr>
              <a:t>The New Science of learning </a:t>
            </a:r>
            <a:endParaRPr lang="en-GB" dirty="0"/>
          </a:p>
        </p:txBody>
      </p:sp>
      <p:sp>
        <p:nvSpPr>
          <p:cNvPr id="3" name="Content Placeholder 2"/>
          <p:cNvSpPr>
            <a:spLocks noGrp="1"/>
          </p:cNvSpPr>
          <p:nvPr>
            <p:ph idx="1"/>
          </p:nvPr>
        </p:nvSpPr>
        <p:spPr>
          <a:xfrm>
            <a:off x="721216" y="1184856"/>
            <a:ext cx="8062175" cy="4481848"/>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r>
              <a:rPr lang="en-GB" sz="2400" b="0" dirty="0">
                <a:solidFill>
                  <a:schemeClr val="tx1">
                    <a:lumMod val="50000"/>
                  </a:schemeClr>
                </a:solidFill>
                <a:latin typeface="Times New Roman" panose="02020603050405020304" pitchFamily="18" charset="0"/>
                <a:cs typeface="Times New Roman" panose="02020603050405020304" pitchFamily="18" charset="0"/>
              </a:rPr>
              <a:t>This handbook is an introduction to this new science of learning and to </a:t>
            </a:r>
            <a:r>
              <a:rPr lang="en-GB" sz="2400" i="1" u="sng" dirty="0">
                <a:solidFill>
                  <a:schemeClr val="tx1">
                    <a:lumMod val="50000"/>
                  </a:schemeClr>
                </a:solidFill>
                <a:latin typeface="Times New Roman" panose="02020603050405020304" pitchFamily="18" charset="0"/>
                <a:cs typeface="Times New Roman" panose="02020603050405020304" pitchFamily="18" charset="0"/>
              </a:rPr>
              <a:t>how researchers are using this science </a:t>
            </a:r>
            <a:r>
              <a:rPr lang="en-GB" sz="2400" b="0" dirty="0">
                <a:solidFill>
                  <a:schemeClr val="tx1">
                    <a:lumMod val="50000"/>
                  </a:schemeClr>
                </a:solidFill>
                <a:latin typeface="Times New Roman" panose="02020603050405020304" pitchFamily="18" charset="0"/>
                <a:cs typeface="Times New Roman" panose="02020603050405020304" pitchFamily="18" charset="0"/>
              </a:rPr>
              <a:t>to lay the groundwork for the schools of the future. </a:t>
            </a:r>
            <a:endParaRPr lang="en-GB" sz="2400" b="0" dirty="0" smtClean="0">
              <a:solidFill>
                <a:schemeClr val="tx1">
                  <a:lumMod val="50000"/>
                </a:schemeClr>
              </a:solidFill>
              <a:latin typeface="Times New Roman" panose="02020603050405020304" pitchFamily="18" charset="0"/>
              <a:cs typeface="Times New Roman" panose="02020603050405020304" pitchFamily="18" charset="0"/>
            </a:endParaRPr>
          </a:p>
          <a:p>
            <a:pPr marL="0" indent="0" algn="just">
              <a:buNone/>
            </a:pPr>
            <a:endParaRPr lang="en-GB" sz="2400" b="0" dirty="0" smtClean="0">
              <a:solidFill>
                <a:schemeClr val="tx1">
                  <a:lumMod val="50000"/>
                </a:schemeClr>
              </a:solidFill>
              <a:latin typeface="Times New Roman" panose="02020603050405020304" pitchFamily="18" charset="0"/>
              <a:cs typeface="Times New Roman" panose="02020603050405020304" pitchFamily="18" charset="0"/>
            </a:endParaRPr>
          </a:p>
          <a:p>
            <a:pPr marL="0" indent="0" algn="just">
              <a:buNone/>
            </a:pPr>
            <a:r>
              <a:rPr lang="en-GB" sz="2400" b="0" dirty="0">
                <a:solidFill>
                  <a:schemeClr val="tx1">
                    <a:lumMod val="50000"/>
                  </a:schemeClr>
                </a:solidFill>
                <a:latin typeface="Times New Roman" panose="02020603050405020304" pitchFamily="18" charset="0"/>
                <a:cs typeface="Times New Roman" panose="02020603050405020304" pitchFamily="18" charset="0"/>
              </a:rPr>
              <a:t>	</a:t>
            </a:r>
            <a:r>
              <a:rPr lang="en-GB" sz="2400" b="0" dirty="0" smtClean="0">
                <a:solidFill>
                  <a:schemeClr val="tx1">
                    <a:lumMod val="50000"/>
                  </a:schemeClr>
                </a:solidFill>
                <a:latin typeface="Times New Roman" panose="02020603050405020304" pitchFamily="18" charset="0"/>
                <a:cs typeface="Times New Roman" panose="02020603050405020304" pitchFamily="18" charset="0"/>
              </a:rPr>
              <a:t>This </a:t>
            </a:r>
            <a:r>
              <a:rPr lang="en-GB" sz="2400" b="0" dirty="0">
                <a:solidFill>
                  <a:schemeClr val="tx1">
                    <a:lumMod val="50000"/>
                  </a:schemeClr>
                </a:solidFill>
                <a:latin typeface="Times New Roman" panose="02020603050405020304" pitchFamily="18" charset="0"/>
                <a:cs typeface="Times New Roman" panose="02020603050405020304" pitchFamily="18" charset="0"/>
              </a:rPr>
              <a:t>new science is called the </a:t>
            </a:r>
            <a:r>
              <a:rPr lang="en-GB" sz="2400" i="1" u="sng" dirty="0" smtClean="0">
                <a:solidFill>
                  <a:schemeClr val="tx1">
                    <a:lumMod val="50000"/>
                  </a:schemeClr>
                </a:solidFill>
                <a:latin typeface="Times New Roman" panose="02020603050405020304" pitchFamily="18" charset="0"/>
                <a:cs typeface="Times New Roman" panose="02020603050405020304" pitchFamily="18" charset="0"/>
              </a:rPr>
              <a:t>learning sciences </a:t>
            </a:r>
            <a:r>
              <a:rPr lang="en-GB" sz="2400" b="0" dirty="0" smtClean="0">
                <a:solidFill>
                  <a:schemeClr val="tx1">
                    <a:lumMod val="50000"/>
                  </a:schemeClr>
                </a:solidFill>
                <a:latin typeface="Times New Roman" panose="02020603050405020304" pitchFamily="18" charset="0"/>
                <a:cs typeface="Times New Roman" panose="02020603050405020304" pitchFamily="18" charset="0"/>
              </a:rPr>
              <a:t>because </a:t>
            </a:r>
            <a:r>
              <a:rPr lang="en-GB" sz="2400" b="0" dirty="0">
                <a:solidFill>
                  <a:schemeClr val="tx1">
                    <a:lumMod val="50000"/>
                  </a:schemeClr>
                </a:solidFill>
                <a:latin typeface="Times New Roman" panose="02020603050405020304" pitchFamily="18" charset="0"/>
                <a:cs typeface="Times New Roman" panose="02020603050405020304" pitchFamily="18" charset="0"/>
              </a:rPr>
              <a:t>it is an interdisciplinary science: it brings together researchers in psychology, education, computer science, and anthropology, among others, and the collaboration among these disciplines has resulted in new ideas, new methodologies, and </a:t>
            </a:r>
            <a:r>
              <a:rPr lang="en-GB" sz="2400" i="1" u="sng" dirty="0">
                <a:solidFill>
                  <a:schemeClr val="tx1">
                    <a:lumMod val="50000"/>
                  </a:schemeClr>
                </a:solidFill>
                <a:latin typeface="Times New Roman" panose="02020603050405020304" pitchFamily="18" charset="0"/>
                <a:cs typeface="Times New Roman" panose="02020603050405020304" pitchFamily="18" charset="0"/>
              </a:rPr>
              <a:t>new ways of thinking about </a:t>
            </a:r>
            <a:r>
              <a:rPr lang="en-GB" sz="2400" i="1" u="sng" dirty="0" smtClean="0">
                <a:solidFill>
                  <a:schemeClr val="tx1">
                    <a:lumMod val="50000"/>
                  </a:schemeClr>
                </a:solidFill>
                <a:latin typeface="Times New Roman" panose="02020603050405020304" pitchFamily="18" charset="0"/>
                <a:cs typeface="Times New Roman" panose="02020603050405020304" pitchFamily="18" charset="0"/>
              </a:rPr>
              <a:t>learning.</a:t>
            </a:r>
            <a:endParaRPr lang="en-GB" sz="2400" i="1" u="sng" dirty="0">
              <a:solidFill>
                <a:schemeClr val="tx1">
                  <a:lumMod val="50000"/>
                </a:schemeClr>
              </a:solidFill>
              <a:latin typeface="Times New Roman" panose="02020603050405020304" pitchFamily="18" charset="0"/>
              <a:cs typeface="Times New Roman" panose="02020603050405020304" pitchFamily="18" charset="0"/>
            </a:endParaRP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Tree>
    <p:extLst>
      <p:ext uri="{BB962C8B-B14F-4D97-AF65-F5344CB8AC3E}">
        <p14:creationId xmlns:p14="http://schemas.microsoft.com/office/powerpoint/2010/main" val="3119866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itchFamily="18"/>
                <a:cs typeface="Times New Roman" pitchFamily="18"/>
              </a:rPr>
              <a:t>The Goals of Education</a:t>
            </a:r>
            <a:endParaRPr lang="en-GB"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4432347" y="1208467"/>
            <a:ext cx="4167992" cy="4612784"/>
          </a:xfrm>
          <a:prstGeom prst="rect">
            <a:avLst/>
          </a:prstGeom>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1600" dirty="0" smtClean="0">
                <a:solidFill>
                  <a:schemeClr val="bg2">
                    <a:lumMod val="10000"/>
                  </a:schemeClr>
                </a:solidFill>
                <a:effectLst/>
                <a:latin typeface="Times New Roman" panose="02020603050405020304" pitchFamily="18" charset="0"/>
                <a:cs typeface="Times New Roman" panose="02020603050405020304" pitchFamily="18" charset="0"/>
              </a:rPr>
              <a:t>Traditional </a:t>
            </a:r>
            <a:r>
              <a:rPr lang="en-GB" sz="1600" dirty="0">
                <a:solidFill>
                  <a:schemeClr val="bg2">
                    <a:lumMod val="10000"/>
                  </a:schemeClr>
                </a:solidFill>
                <a:effectLst/>
                <a:latin typeface="Times New Roman" panose="02020603050405020304" pitchFamily="18" charset="0"/>
                <a:cs typeface="Times New Roman" panose="02020603050405020304" pitchFamily="18" charset="0"/>
              </a:rPr>
              <a:t>classroom practices (</a:t>
            </a:r>
            <a:r>
              <a:rPr lang="en-GB" sz="1600" dirty="0" err="1">
                <a:solidFill>
                  <a:schemeClr val="bg2">
                    <a:lumMod val="10000"/>
                  </a:schemeClr>
                </a:solidFill>
                <a:effectLst/>
                <a:latin typeface="Times New Roman" panose="02020603050405020304" pitchFamily="18" charset="0"/>
                <a:cs typeface="Times New Roman" panose="02020603050405020304" pitchFamily="18" charset="0"/>
              </a:rPr>
              <a:t>instructionism</a:t>
            </a:r>
            <a:r>
              <a:rPr lang="en-GB" sz="160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Learners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treat course material as unrelated to what they already know</a:t>
            </a: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Learners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treat course material as disconnected bits of knowledge</a:t>
            </a: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Learners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memorize facts and carry out procedures without understanding how or why</a:t>
            </a: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Learners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have difficulty making sense of new ideas that are different from what they encountered in the textbook.</a:t>
            </a:r>
          </a:p>
          <a:p>
            <a:pPr marL="0" indent="0" algn="just">
              <a:buFont typeface="Wingdings" panose="05000000000000000000" pitchFamily="2" charset="2"/>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	</a:t>
            </a: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
        <p:nvSpPr>
          <p:cNvPr id="11" name="Content Placeholder 2"/>
          <p:cNvSpPr txBox="1">
            <a:spLocks/>
          </p:cNvSpPr>
          <p:nvPr/>
        </p:nvSpPr>
        <p:spPr bwMode="auto">
          <a:xfrm>
            <a:off x="852019" y="1208467"/>
            <a:ext cx="3580328" cy="4612784"/>
          </a:xfrm>
          <a:prstGeom prst="rect">
            <a:avLst/>
          </a:prstGeom>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1600" dirty="0">
                <a:solidFill>
                  <a:schemeClr val="bg2">
                    <a:lumMod val="10000"/>
                  </a:schemeClr>
                </a:solidFill>
                <a:effectLst/>
                <a:latin typeface="Times New Roman" panose="02020603050405020304" pitchFamily="18" charset="0"/>
                <a:cs typeface="Times New Roman" panose="02020603050405020304" pitchFamily="18" charset="0"/>
              </a:rPr>
              <a:t>Learning knowledge deeply (findings from cognitive science</a:t>
            </a:r>
            <a:r>
              <a:rPr lang="en-GB" sz="160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Deep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learning requires that learners relate new ideas and concepts to previous knowledge and experience</a:t>
            </a: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Deep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learning requires that learners integrate their knowledge into </a:t>
            </a: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interrelated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conceptual systems</a:t>
            </a: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Deep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learning requires that learners look for patterns and underlying principles</a:t>
            </a: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a:t>
            </a:r>
          </a:p>
          <a:p>
            <a:pPr marL="0" indent="0" algn="just">
              <a:buNone/>
            </a:pP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a:p>
            <a:pPr marL="0" indent="0" algn="just">
              <a:buNone/>
            </a:pPr>
            <a:r>
              <a:rPr lang="en-GB" sz="1600" b="0" dirty="0" smtClean="0">
                <a:solidFill>
                  <a:schemeClr val="bg2">
                    <a:lumMod val="10000"/>
                  </a:schemeClr>
                </a:solidFill>
                <a:effectLst/>
                <a:latin typeface="Times New Roman" panose="02020603050405020304" pitchFamily="18" charset="0"/>
                <a:cs typeface="Times New Roman" panose="02020603050405020304" pitchFamily="18" charset="0"/>
              </a:rPr>
              <a:t>Deep </a:t>
            </a:r>
            <a:r>
              <a:rPr lang="en-GB" sz="1600" b="0" dirty="0">
                <a:solidFill>
                  <a:schemeClr val="bg2">
                    <a:lumMod val="10000"/>
                  </a:schemeClr>
                </a:solidFill>
                <a:effectLst/>
                <a:latin typeface="Times New Roman" panose="02020603050405020304" pitchFamily="18" charset="0"/>
                <a:cs typeface="Times New Roman" panose="02020603050405020304" pitchFamily="18" charset="0"/>
              </a:rPr>
              <a:t>learning requires that learners evaluate new ideas and relate them to conclusions.</a:t>
            </a:r>
          </a:p>
          <a:p>
            <a:pPr marL="0" indent="0" algn="just">
              <a:buNone/>
            </a:pPr>
            <a:endParaRPr lang="en-GB" sz="16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21425"/>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Times New Roman" pitchFamily="18"/>
                <a:cs typeface="Times New Roman" pitchFamily="18"/>
              </a:rPr>
              <a:t>The Goals of Education</a:t>
            </a:r>
            <a:endParaRPr lang="en-GB" dirty="0"/>
          </a:p>
        </p:txBody>
      </p:sp>
      <p:sp>
        <p:nvSpPr>
          <p:cNvPr id="3" name="Content Placeholder 2"/>
          <p:cNvSpPr>
            <a:spLocks noGrp="1"/>
          </p:cNvSpPr>
          <p:nvPr>
            <p:ph idx="1"/>
          </p:nvPr>
        </p:nvSpPr>
        <p:spPr>
          <a:xfrm>
            <a:off x="721217" y="1184856"/>
            <a:ext cx="3580328" cy="3747752"/>
          </a:xfrm>
        </p:spPr>
        <p:txBody>
          <a:bodyPr/>
          <a:lstStyle/>
          <a:p>
            <a:pPr marL="0" indent="0" algn="just">
              <a:buNone/>
            </a:pPr>
            <a:r>
              <a:rPr lang="en-GB" sz="2400" b="0" dirty="0">
                <a:solidFill>
                  <a:schemeClr val="bg2">
                    <a:lumMod val="10000"/>
                  </a:schemeClr>
                </a:solidFill>
                <a:latin typeface="Times New Roman" panose="02020603050405020304" pitchFamily="18" charset="0"/>
                <a:cs typeface="Times New Roman" panose="02020603050405020304" pitchFamily="18" charset="0"/>
              </a:rPr>
              <a:t>	</a:t>
            </a:r>
          </a:p>
        </p:txBody>
      </p:sp>
      <p:sp>
        <p:nvSpPr>
          <p:cNvPr id="8" name="Action Button: Back or Previous 7">
            <a:hlinkClick r:id="" action="ppaction://hlinkshowjump?jump=previousslide" highlightClick="1"/>
          </p:cNvPr>
          <p:cNvSpPr/>
          <p:nvPr/>
        </p:nvSpPr>
        <p:spPr bwMode="auto">
          <a:xfrm>
            <a:off x="620200" y="6065948"/>
            <a:ext cx="463639" cy="399245"/>
          </a:xfrm>
          <a:prstGeom prst="actionButtonBackPrevious">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9" name="Action Button: Forward or Next 8">
            <a:hlinkClick r:id="" action="ppaction://hlinkshowjump?jump=nextslide" highlightClick="1"/>
          </p:cNvPr>
          <p:cNvSpPr/>
          <p:nvPr/>
        </p:nvSpPr>
        <p:spPr bwMode="auto">
          <a:xfrm>
            <a:off x="1725768" y="6065947"/>
            <a:ext cx="450761" cy="399245"/>
          </a:xfrm>
          <a:prstGeom prst="actionButtonForwardNext">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10" name="Action Button: Home 9">
            <a:hlinkClick r:id="rId2" action="ppaction://hlinksldjump" highlightClick="1"/>
          </p:cNvPr>
          <p:cNvSpPr/>
          <p:nvPr/>
        </p:nvSpPr>
        <p:spPr bwMode="auto">
          <a:xfrm>
            <a:off x="1185863" y="6065949"/>
            <a:ext cx="437882" cy="399245"/>
          </a:xfrm>
          <a:prstGeom prst="actionButtonHome">
            <a:avLst/>
          </a:prstGeom>
          <a:solidFill>
            <a:srgbClr val="111111"/>
          </a:solidFill>
          <a:ln>
            <a:no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endParaRPr>
          </a:p>
        </p:txBody>
      </p:sp>
      <p:sp>
        <p:nvSpPr>
          <p:cNvPr id="7" name="Content Placeholder 2"/>
          <p:cNvSpPr txBox="1">
            <a:spLocks/>
          </p:cNvSpPr>
          <p:nvPr/>
        </p:nvSpPr>
        <p:spPr bwMode="auto">
          <a:xfrm>
            <a:off x="721217" y="1313643"/>
            <a:ext cx="7737454" cy="4159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Font typeface="Wingdings" panose="05000000000000000000" pitchFamily="2" charset="2"/>
              <a:buChar char="u"/>
              <a:defRPr sz="2000" b="1" kern="1200">
                <a:solidFill>
                  <a:schemeClr val="folHlink"/>
                </a:solidFill>
                <a:latin typeface="+mn-lt"/>
                <a:ea typeface="+mn-ea"/>
                <a:cs typeface="+mn-cs"/>
              </a:defRPr>
            </a:lvl1pPr>
            <a:lvl2pPr marL="742950" indent="-285750" algn="l" rtl="0" eaLnBrk="1" fontAlgn="base" hangingPunct="1">
              <a:spcBef>
                <a:spcPct val="20000"/>
              </a:spcBef>
              <a:spcAft>
                <a:spcPct val="0"/>
              </a:spcAft>
              <a:buClr>
                <a:schemeClr val="accent1"/>
              </a:buClr>
              <a:buSzPct val="60000"/>
              <a:buFont typeface="Wingdings" panose="05000000000000000000" pitchFamily="2" charset="2"/>
              <a:buChar char="n"/>
              <a:defRPr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16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1"/>
              </a:buClr>
              <a:buSzPct val="60000"/>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3200"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3200" b="0" dirty="0">
                <a:solidFill>
                  <a:schemeClr val="bg2">
                    <a:lumMod val="10000"/>
                  </a:schemeClr>
                </a:solidFill>
                <a:effectLst/>
                <a:latin typeface="Times New Roman" panose="02020603050405020304" pitchFamily="18" charset="0"/>
                <a:cs typeface="Times New Roman" panose="02020603050405020304" pitchFamily="18" charset="0"/>
              </a:rPr>
              <a:t> One of the most important goals of learning sciences research is to identify exactly </a:t>
            </a:r>
            <a:r>
              <a:rPr lang="en-GB" sz="3200" b="0" i="1" u="sng" dirty="0">
                <a:solidFill>
                  <a:schemeClr val="bg2">
                    <a:lumMod val="10000"/>
                  </a:schemeClr>
                </a:solidFill>
                <a:effectLst/>
                <a:latin typeface="Times New Roman" panose="02020603050405020304" pitchFamily="18" charset="0"/>
                <a:cs typeface="Times New Roman" panose="02020603050405020304" pitchFamily="18" charset="0"/>
              </a:rPr>
              <a:t>what practices </a:t>
            </a:r>
            <a:r>
              <a:rPr lang="en-GB" sz="3200" b="0" dirty="0">
                <a:solidFill>
                  <a:schemeClr val="bg2">
                    <a:lumMod val="10000"/>
                  </a:schemeClr>
                </a:solidFill>
                <a:effectLst/>
                <a:latin typeface="Times New Roman" panose="02020603050405020304" pitchFamily="18" charset="0"/>
                <a:cs typeface="Times New Roman" panose="02020603050405020304" pitchFamily="18" charset="0"/>
              </a:rPr>
              <a:t>are </a:t>
            </a:r>
            <a:r>
              <a:rPr lang="en-GB" sz="3200" b="0" i="1" u="sng" dirty="0">
                <a:solidFill>
                  <a:schemeClr val="bg2">
                    <a:lumMod val="10000"/>
                  </a:schemeClr>
                </a:solidFill>
                <a:effectLst/>
                <a:latin typeface="Times New Roman" panose="02020603050405020304" pitchFamily="18" charset="0"/>
                <a:cs typeface="Times New Roman" panose="02020603050405020304" pitchFamily="18" charset="0"/>
              </a:rPr>
              <a:t>appropriate</a:t>
            </a:r>
            <a:r>
              <a:rPr lang="en-GB" sz="3200" b="0" dirty="0">
                <a:solidFill>
                  <a:schemeClr val="bg2">
                    <a:lumMod val="10000"/>
                  </a:schemeClr>
                </a:solidFill>
                <a:effectLst/>
                <a:latin typeface="Times New Roman" panose="02020603050405020304" pitchFamily="18" charset="0"/>
                <a:cs typeface="Times New Roman" panose="02020603050405020304" pitchFamily="18" charset="0"/>
              </a:rPr>
              <a:t> for students to engage in and learn and </a:t>
            </a:r>
            <a:r>
              <a:rPr lang="en-GB" sz="3200" b="0" i="1" u="sng" dirty="0">
                <a:solidFill>
                  <a:schemeClr val="bg2">
                    <a:lumMod val="10000"/>
                  </a:schemeClr>
                </a:solidFill>
                <a:effectLst/>
                <a:latin typeface="Times New Roman" panose="02020603050405020304" pitchFamily="18" charset="0"/>
                <a:cs typeface="Times New Roman" panose="02020603050405020304" pitchFamily="18" charset="0"/>
              </a:rPr>
              <a:t>how to design </a:t>
            </a:r>
            <a:r>
              <a:rPr lang="en-GB" sz="3200" b="0" i="1" u="sng" dirty="0" smtClean="0">
                <a:solidFill>
                  <a:schemeClr val="bg2">
                    <a:lumMod val="10000"/>
                  </a:schemeClr>
                </a:solidFill>
                <a:effectLst/>
                <a:latin typeface="Times New Roman" panose="02020603050405020304" pitchFamily="18" charset="0"/>
                <a:cs typeface="Times New Roman" panose="02020603050405020304" pitchFamily="18" charset="0"/>
              </a:rPr>
              <a:t>age appropriate</a:t>
            </a:r>
            <a:r>
              <a:rPr lang="en-GB" sz="3200" b="0" dirty="0" smtClean="0">
                <a:solidFill>
                  <a:schemeClr val="bg2">
                    <a:lumMod val="10000"/>
                  </a:schemeClr>
                </a:solidFill>
                <a:effectLst/>
                <a:latin typeface="Times New Roman" panose="02020603050405020304" pitchFamily="18" charset="0"/>
                <a:cs typeface="Times New Roman" panose="02020603050405020304" pitchFamily="18" charset="0"/>
              </a:rPr>
              <a:t> </a:t>
            </a:r>
            <a:r>
              <a:rPr lang="en-GB" sz="3200" b="0" dirty="0">
                <a:solidFill>
                  <a:schemeClr val="bg2">
                    <a:lumMod val="10000"/>
                  </a:schemeClr>
                </a:solidFill>
                <a:effectLst/>
                <a:latin typeface="Times New Roman" panose="02020603050405020304" pitchFamily="18" charset="0"/>
                <a:cs typeface="Times New Roman" panose="02020603050405020304" pitchFamily="18" charset="0"/>
              </a:rPr>
              <a:t>learning environments without </a:t>
            </a:r>
            <a:r>
              <a:rPr lang="en-GB" sz="3200" b="0" i="1" u="sng" dirty="0">
                <a:solidFill>
                  <a:schemeClr val="bg2">
                    <a:lumMod val="10000"/>
                  </a:schemeClr>
                </a:solidFill>
                <a:effectLst/>
                <a:latin typeface="Times New Roman" panose="02020603050405020304" pitchFamily="18" charset="0"/>
                <a:cs typeface="Times New Roman" panose="02020603050405020304" pitchFamily="18" charset="0"/>
              </a:rPr>
              <a:t>losing the authenticity </a:t>
            </a:r>
            <a:r>
              <a:rPr lang="en-GB" sz="3200" b="0" dirty="0">
                <a:solidFill>
                  <a:schemeClr val="bg2">
                    <a:lumMod val="10000"/>
                  </a:schemeClr>
                </a:solidFill>
                <a:effectLst/>
                <a:latin typeface="Times New Roman" panose="02020603050405020304" pitchFamily="18" charset="0"/>
                <a:cs typeface="Times New Roman" panose="02020603050405020304" pitchFamily="18" charset="0"/>
              </a:rPr>
              <a:t>of professional practice.</a:t>
            </a:r>
          </a:p>
          <a:p>
            <a:pPr marL="0" indent="0" algn="just">
              <a:buFont typeface="Wingdings" panose="05000000000000000000" pitchFamily="2" charset="2"/>
              <a:buNone/>
            </a:pPr>
            <a:r>
              <a:rPr lang="en-GB" sz="3200" b="0" dirty="0" smtClean="0">
                <a:solidFill>
                  <a:schemeClr val="bg2">
                    <a:lumMod val="10000"/>
                  </a:schemeClr>
                </a:solidFill>
                <a:effectLst/>
                <a:latin typeface="Times New Roman" panose="02020603050405020304" pitchFamily="18" charset="0"/>
                <a:cs typeface="Times New Roman" panose="02020603050405020304" pitchFamily="18" charset="0"/>
              </a:rPr>
              <a:t>	</a:t>
            </a:r>
            <a:endParaRPr lang="en-GB" sz="3200" b="0" dirty="0">
              <a:solidFill>
                <a:schemeClr val="bg2">
                  <a:lumMod val="1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0236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ference_3">
  <a:themeElements>
    <a:clrScheme name="Conference_3 1">
      <a:dk1>
        <a:srgbClr val="4D4D4D"/>
      </a:dk1>
      <a:lt1>
        <a:srgbClr val="FFFFFF"/>
      </a:lt1>
      <a:dk2>
        <a:srgbClr val="F2EF62"/>
      </a:dk2>
      <a:lt2>
        <a:srgbClr val="DDDDDD"/>
      </a:lt2>
      <a:accent1>
        <a:srgbClr val="8FAD2F"/>
      </a:accent1>
      <a:accent2>
        <a:srgbClr val="DBE8B2"/>
      </a:accent2>
      <a:accent3>
        <a:srgbClr val="FFFFFF"/>
      </a:accent3>
      <a:accent4>
        <a:srgbClr val="404040"/>
      </a:accent4>
      <a:accent5>
        <a:srgbClr val="C6D3AD"/>
      </a:accent5>
      <a:accent6>
        <a:srgbClr val="C6D2A1"/>
      </a:accent6>
      <a:hlink>
        <a:srgbClr val="BAD16F"/>
      </a:hlink>
      <a:folHlink>
        <a:srgbClr val="507800"/>
      </a:folHlink>
    </a:clrScheme>
    <a:fontScheme name="Conference_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bg1"/>
            </a:solidFill>
            <a:effectLst>
              <a:outerShdw blurRad="38100" dist="38100" dir="2700000" algn="tl">
                <a:srgbClr val="000000">
                  <a:alpha val="43137"/>
                </a:srgbClr>
              </a:outerShdw>
            </a:effectLst>
            <a:latin typeface="Times New Roman" panose="02020603050405020304" pitchFamily="18" charset="0"/>
            <a:ea typeface="굴림" pitchFamily="34" charset="-127"/>
          </a:defRPr>
        </a:defPPr>
      </a:lstStyle>
    </a:lnDef>
  </a:objectDefaults>
  <a:extraClrSchemeLst>
    <a:extraClrScheme>
      <a:clrScheme name="Conference_3 1">
        <a:dk1>
          <a:srgbClr val="4D4D4D"/>
        </a:dk1>
        <a:lt1>
          <a:srgbClr val="FFFFFF"/>
        </a:lt1>
        <a:dk2>
          <a:srgbClr val="F2EF62"/>
        </a:dk2>
        <a:lt2>
          <a:srgbClr val="DDDDDD"/>
        </a:lt2>
        <a:accent1>
          <a:srgbClr val="8FAD2F"/>
        </a:accent1>
        <a:accent2>
          <a:srgbClr val="DBE8B2"/>
        </a:accent2>
        <a:accent3>
          <a:srgbClr val="FFFFFF"/>
        </a:accent3>
        <a:accent4>
          <a:srgbClr val="404040"/>
        </a:accent4>
        <a:accent5>
          <a:srgbClr val="C6D3AD"/>
        </a:accent5>
        <a:accent6>
          <a:srgbClr val="C6D2A1"/>
        </a:accent6>
        <a:hlink>
          <a:srgbClr val="BAD16F"/>
        </a:hlink>
        <a:folHlink>
          <a:srgbClr val="507800"/>
        </a:folHlink>
      </a:clrScheme>
      <a:clrMap bg1="lt1" tx1="dk1" bg2="lt2" tx2="dk2" accent1="accent1" accent2="accent2" accent3="accent3" accent4="accent4" accent5="accent5" accent6="accent6" hlink="hlink" folHlink="folHlink"/>
    </a:extraClrScheme>
    <a:extraClrScheme>
      <a:clrScheme name="Conference_3 2">
        <a:dk1>
          <a:srgbClr val="4D4D4D"/>
        </a:dk1>
        <a:lt1>
          <a:srgbClr val="FFFFFF"/>
        </a:lt1>
        <a:dk2>
          <a:srgbClr val="F4D18A"/>
        </a:dk2>
        <a:lt2>
          <a:srgbClr val="DDDDDD"/>
        </a:lt2>
        <a:accent1>
          <a:srgbClr val="B99633"/>
        </a:accent1>
        <a:accent2>
          <a:srgbClr val="EDE5D1"/>
        </a:accent2>
        <a:accent3>
          <a:srgbClr val="FFFFFF"/>
        </a:accent3>
        <a:accent4>
          <a:srgbClr val="404040"/>
        </a:accent4>
        <a:accent5>
          <a:srgbClr val="D9C9AD"/>
        </a:accent5>
        <a:accent6>
          <a:srgbClr val="D7CFBD"/>
        </a:accent6>
        <a:hlink>
          <a:srgbClr val="DAC896"/>
        </a:hlink>
        <a:folHlink>
          <a:srgbClr val="776101"/>
        </a:folHlink>
      </a:clrScheme>
      <a:clrMap bg1="lt1" tx1="dk1" bg2="lt2" tx2="dk2" accent1="accent1" accent2="accent2" accent3="accent3" accent4="accent4" accent5="accent5" accent6="accent6" hlink="hlink" folHlink="folHlink"/>
    </a:extraClrScheme>
    <a:extraClrScheme>
      <a:clrScheme name="Conference_3 3">
        <a:dk1>
          <a:srgbClr val="4D4D4D"/>
        </a:dk1>
        <a:lt1>
          <a:srgbClr val="FFFFFF"/>
        </a:lt1>
        <a:dk2>
          <a:srgbClr val="61C2F3"/>
        </a:dk2>
        <a:lt2>
          <a:srgbClr val="DDDDDD"/>
        </a:lt2>
        <a:accent1>
          <a:srgbClr val="5968D7"/>
        </a:accent1>
        <a:accent2>
          <a:srgbClr val="BECDEA"/>
        </a:accent2>
        <a:accent3>
          <a:srgbClr val="FFFFFF"/>
        </a:accent3>
        <a:accent4>
          <a:srgbClr val="404040"/>
        </a:accent4>
        <a:accent5>
          <a:srgbClr val="B5B9E8"/>
        </a:accent5>
        <a:accent6>
          <a:srgbClr val="ACBAD4"/>
        </a:accent6>
        <a:hlink>
          <a:srgbClr val="93A8EB"/>
        </a:hlink>
        <a:folHlink>
          <a:srgbClr val="1300A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864</TotalTime>
  <Words>573</Words>
  <Application>Microsoft Office PowerPoint</Application>
  <PresentationFormat>On-screen Show (4:3)</PresentationFormat>
  <Paragraphs>154</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굴림</vt:lpstr>
      <vt:lpstr>宋体</vt:lpstr>
      <vt:lpstr>Arial</vt:lpstr>
      <vt:lpstr>Calibri Light</vt:lpstr>
      <vt:lpstr>Times New Roman</vt:lpstr>
      <vt:lpstr>Verdana</vt:lpstr>
      <vt:lpstr>Wingdings</vt:lpstr>
      <vt:lpstr>Conference_3</vt:lpstr>
      <vt:lpstr>THE CAMBRIDGE HANDBOOK OF THE LEARNING SCIENCES </vt:lpstr>
      <vt:lpstr>Content</vt:lpstr>
      <vt:lpstr>PowerPoint Presentation</vt:lpstr>
      <vt:lpstr>The Learning Sciences</vt:lpstr>
      <vt:lpstr>The Learning Sciences</vt:lpstr>
      <vt:lpstr>The New Science of learning </vt:lpstr>
      <vt:lpstr>The New Science of learning </vt:lpstr>
      <vt:lpstr>The Goals of Education</vt:lpstr>
      <vt:lpstr>The Goals of Education</vt:lpstr>
      <vt:lpstr>The Nature of Expert Knowledge</vt:lpstr>
      <vt:lpstr>The Nature of Expert Knowledge</vt:lpstr>
      <vt:lpstr>The Nature of Expert Knowledge</vt:lpstr>
      <vt:lpstr>Processes Involved in Learning</vt:lpstr>
      <vt:lpstr>How Does Learning Happen?: The Transition from Novice to Expert Performance</vt:lpstr>
      <vt:lpstr>How Does Learning Happen?: Using Prior Knowledge</vt:lpstr>
      <vt:lpstr>Promoting Better Learning: Scaffolding</vt:lpstr>
      <vt:lpstr>Promoting Better Learning: Externalization and Articulation</vt:lpstr>
      <vt:lpstr>Promoting Better Learning: Reflection</vt:lpstr>
      <vt:lpstr>Promoting Better Learning: Building from Concrete to Abstract Knowledge</vt:lpstr>
      <vt:lpstr>Educational Technology</vt:lpstr>
      <vt:lpstr>Educational Technology</vt:lpstr>
      <vt:lpstr>A Design Science</vt:lpstr>
      <vt:lpstr>A Design Science</vt:lpstr>
      <vt:lpstr>Conclusion</vt:lpstr>
      <vt:lpstr>Conclusion</vt:lpstr>
      <vt:lpstr>PowerPoint Presentation</vt:lpstr>
    </vt:vector>
  </TitlesOfParts>
  <Company>WwW.YlmF.CoM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CAMBRIDGE HANDBOOK OF THE LEARNING SCIENCES </dc:title>
  <dc:creator>Urnaa</dc:creator>
  <cp:lastModifiedBy>Urnaa</cp:lastModifiedBy>
  <cp:revision>61</cp:revision>
  <dcterms:created xsi:type="dcterms:W3CDTF">2016-09-24T13:57:50Z</dcterms:created>
  <dcterms:modified xsi:type="dcterms:W3CDTF">2016-09-28T15:15:50Z</dcterms:modified>
</cp:coreProperties>
</file>