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notesMasterIdLst>
    <p:notesMasterId r:id="rId9"/>
  </p:notesMasterIdLst>
  <p:sldIdLst>
    <p:sldId id="285" r:id="rId7"/>
    <p:sldId id="392" r:id="rId8"/>
    <p:sldId id="414" r:id="rId10"/>
    <p:sldId id="396" r:id="rId11"/>
    <p:sldId id="389" r:id="rId12"/>
    <p:sldId id="386" r:id="rId13"/>
    <p:sldId id="387" r:id="rId14"/>
    <p:sldId id="388" r:id="rId15"/>
    <p:sldId id="397" r:id="rId16"/>
    <p:sldId id="419" r:id="rId17"/>
    <p:sldId id="420" r:id="rId18"/>
    <p:sldId id="421" r:id="rId19"/>
    <p:sldId id="422" r:id="rId20"/>
    <p:sldId id="423" r:id="rId21"/>
    <p:sldId id="418" r:id="rId22"/>
    <p:sldId id="405" r:id="rId23"/>
    <p:sldId id="409" r:id="rId24"/>
    <p:sldId id="425" r:id="rId25"/>
    <p:sldId id="410" r:id="rId26"/>
    <p:sldId id="424" r:id="rId27"/>
    <p:sldId id="411" r:id="rId28"/>
    <p:sldId id="426" r:id="rId29"/>
    <p:sldId id="416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00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33CCFF"/>
    <a:srgbClr val="CC0000"/>
    <a:srgbClr val="FFCC00"/>
    <a:srgbClr val="FF66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/>
    <p:restoredTop sz="93524"/>
  </p:normalViewPr>
  <p:slideViewPr>
    <p:cSldViewPr showGuide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9646D-8679-495D-8E70-B50BDE0E009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90BAB-931C-4370-AC93-B4A03728B6F3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905D3F-0241-4DCE-997D-5FC44D38EE19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34BEAB-E96A-47F5-AE88-6496274D9D54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E97E99-494D-474D-8AF6-2966872B2F27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7C6BB1-7D20-4682-8FA8-CAF5502159D2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797C35-55A2-4DCF-950F-36D99790050F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7EF357-440E-4995-A30E-8426CD8D5C9E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8199F5-DB1F-4785-96F9-EDA94982F0BF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86125-DA49-4AD1-9291-05174BFCD432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FCED01-835A-4688-8676-047832A6FE01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ahoma" panose="020B0604030504040204" pitchFamily="34" charset="0"/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C5AEDB-9B8C-4566-B9F2-558C534505CF}" type="slidenum">
              <a:rPr kumimoji="1" lang="zh-CN" altLang="en-US" b="1" i="0" kern="1200" cap="none" spc="0" normalizeH="0" baseline="0" noProof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b="1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C445498B-31AF-4783-ABF5-8E89F73AD32C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AC08B0A8-2689-4B8B-AC40-6D4B4A45C121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46BD63AB-488C-44C2-AC50-930BE6FA6A14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07137279-B49E-47CF-8390-3F88502A7B48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1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1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A3F09AF1-BD5B-4E29-AD64-36493B5EF4B7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4728CBCE-37C7-4E44-8242-C302A18E2E87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19097C20-AFDB-4561-89A8-1B5170477F90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7FE8379B-B580-43B3-97B8-58EFF45A025B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58EC547C-C41C-4B16-9616-D6FEF24DB12E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B4615213-90D4-40C6-9AFF-8CE77CCF85A6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90725B76-A34B-458F-B0A7-C55133B1E4FD}" type="slidenum">
              <a:rPr kumimoji="0" lang="en-US" altLang="zh-CN" b="1" i="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b="1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4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4A2FF-D07E-4468-8D27-A0245F69EDF5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 noRot="1"/>
          </p:cNvSpPr>
          <p:nvPr>
            <p:ph type="body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>
                <a:solidFill>
                  <a:srgbClr val="007A77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>
                <a:solidFill>
                  <a:srgbClr val="007A77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400">
                <a:solidFill>
                  <a:srgbClr val="007A77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8D4FFF-BE0A-41A4-A1D3-7664CAA4A5F6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843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8434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436" name="日期占位符 1843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Clr>
                <a:srgbClr val="000000"/>
              </a:buClr>
              <a:defRPr sz="1400" noProof="1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7" name="页脚占位符 1843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Clr>
                <a:srgbClr val="000000"/>
              </a:buClr>
              <a:defRPr sz="1400" noProof="1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zh-CN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8" name="灯片编号占位符 1843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Clr>
                <a:srgbClr val="000000"/>
              </a:buClr>
              <a:defRPr sz="1400" noProof="1">
                <a:latin typeface="Times New Roman" panose="02020603050405020304" pitchFamily="18" charset="0"/>
                <a:cs typeface="+mn-ea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fld id="{A3D73E6D-08CB-4549-959F-266E34D26E91}" type="slidenum"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9" name="图片 18438" descr="woxia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562225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9D28EC-BDC3-4A67-8900-E398751EF92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05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400" b="1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3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5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8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13.jpeg"/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2.xml"/><Relationship Id="rId3" Type="http://schemas.openxmlformats.org/officeDocument/2006/relationships/audio" Target="../media/audio1.wav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audio" Target="../media/audio1.wav"/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&#22235;&#23395;&#35838;&#25991;&#26391;&#35835;" TargetMode="Externa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755650" y="404813"/>
            <a:ext cx="47529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9600" b="1" dirty="0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9600" b="1" dirty="0">
                <a:latin typeface="楷体_GB2312" pitchFamily="1" charset="-122"/>
                <a:ea typeface="楷体_GB2312" pitchFamily="1" charset="-122"/>
              </a:rPr>
              <a:t>、四季</a:t>
            </a:r>
            <a:endParaRPr lang="zh-CN" altLang="en-US" sz="96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34817" descr="BJ1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0" y="-2071687"/>
            <a:ext cx="9550400" cy="1022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5" descr="ch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3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235825" y="4665663"/>
            <a:ext cx="18002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春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113" y="4424363"/>
            <a:ext cx="6624638" cy="19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          )   (           )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他（                ）说：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 我是（             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。”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34817" descr="BJ1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0" y="-298450"/>
            <a:ext cx="9442450" cy="845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4" descr="x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0"/>
            <a:ext cx="4140200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20637" y="246063"/>
            <a:ext cx="4906963" cy="316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          )   (           )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他（                ）说：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 我是（             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。”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9" name="文本框 5"/>
          <p:cNvSpPr txBox="1"/>
          <p:nvPr/>
        </p:nvSpPr>
        <p:spPr>
          <a:xfrm>
            <a:off x="1187450" y="4149725"/>
            <a:ext cx="2089150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1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</a:t>
            </a:r>
            <a:endParaRPr lang="zh-CN" altLang="en-US" sz="1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3" descr="qiu"/>
          <p:cNvPicPr>
            <a:picLocks noChangeAspect="1"/>
          </p:cNvPicPr>
          <p:nvPr/>
        </p:nvPicPr>
        <p:blipFill>
          <a:blip r:embed="rId1"/>
          <a:srcRect l="3085" t="6163" b="4741"/>
          <a:stretch>
            <a:fillRect/>
          </a:stretch>
        </p:blipFill>
        <p:spPr>
          <a:xfrm>
            <a:off x="-36512" y="-20637"/>
            <a:ext cx="4895850" cy="6878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859338" y="3933825"/>
            <a:ext cx="3889375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          )   (           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他（                ）说：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 我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是（            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。”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2" name="文本框 3"/>
          <p:cNvSpPr txBox="1"/>
          <p:nvPr/>
        </p:nvSpPr>
        <p:spPr>
          <a:xfrm>
            <a:off x="5746750" y="549275"/>
            <a:ext cx="2116138" cy="2400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1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</a:t>
            </a:r>
            <a:endParaRPr lang="zh-CN" altLang="en-US" sz="1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图片 34817" descr="BJ1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0" y="-298450"/>
            <a:ext cx="9550400" cy="845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2" descr="dong"/>
          <p:cNvPicPr>
            <a:picLocks noChangeAspect="1"/>
          </p:cNvPicPr>
          <p:nvPr/>
        </p:nvPicPr>
        <p:blipFill>
          <a:blip r:embed="rId2"/>
          <a:srcRect l="3928" t="5486" r="2403" b="2371"/>
          <a:stretch>
            <a:fillRect/>
          </a:stretch>
        </p:blipFill>
        <p:spPr>
          <a:xfrm>
            <a:off x="-271462" y="-292100"/>
            <a:ext cx="5348287" cy="732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572000" y="2798763"/>
            <a:ext cx="4572000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(                           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他（                ）说：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 我就是（            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。”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7" name="文本框 4"/>
          <p:cNvSpPr txBox="1"/>
          <p:nvPr/>
        </p:nvSpPr>
        <p:spPr>
          <a:xfrm>
            <a:off x="5724525" y="150813"/>
            <a:ext cx="2116138" cy="2400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1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冬</a:t>
            </a:r>
            <a:endParaRPr lang="zh-CN" altLang="en-US" sz="15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dong"/>
          <p:cNvPicPr>
            <a:picLocks noChangeAspect="1"/>
          </p:cNvPicPr>
          <p:nvPr/>
        </p:nvPicPr>
        <p:blipFill>
          <a:blip r:embed="rId1"/>
          <a:srcRect l="3928" t="5486" r="2403" b="2371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3" descr="qiu"/>
          <p:cNvPicPr>
            <a:picLocks noChangeAspect="1"/>
          </p:cNvPicPr>
          <p:nvPr/>
        </p:nvPicPr>
        <p:blipFill>
          <a:blip r:embed="rId2"/>
          <a:srcRect l="3085" t="6163" b="4741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4" descr="x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chu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3924300" y="2628900"/>
            <a:ext cx="122555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0" y="3854450"/>
            <a:ext cx="454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029075" y="2838450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春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500563" y="2852738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夏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029075" y="3414713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秋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533900" y="3414713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冬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文本框 4099"/>
          <p:cNvSpPr txBox="1"/>
          <p:nvPr/>
        </p:nvSpPr>
        <p:spPr>
          <a:xfrm>
            <a:off x="250825" y="296863"/>
            <a:ext cx="8210550" cy="6586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　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快乐阅读：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、必读：</a:t>
            </a:r>
            <a:r>
              <a:rPr kumimoji="0" lang="en-US" altLang="zh-CN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94</a:t>
            </a:r>
            <a:r>
              <a:rPr kumimoji="0" lang="zh-CN" altLang="zh-CN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页《四季的脚步》 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。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、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选读：</a:t>
            </a:r>
            <a:r>
              <a:rPr kumimoji="0" lang="en-US" altLang="zh-CN" sz="4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96—97</a:t>
            </a:r>
            <a:r>
              <a:rPr kumimoji="0" lang="zh-CN" altLang="zh-CN" sz="4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页的《冬爷爷的通知书》和《四季》</a:t>
            </a: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读书方法： 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认识字、直接读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             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不会读、拼音助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1" charset="-122"/>
                <a:cs typeface="+mn-cs"/>
              </a:rPr>
              <a:t>                   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拼一拼、再连读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47107" name="图片 4101" descr="小狗与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7925" y="26988"/>
            <a:ext cx="1570038" cy="150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图片 4102" descr="1146206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084763"/>
            <a:ext cx="1598613" cy="1598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newsflash/>
    <p:sndAc>
      <p:stSnd>
        <p:snd r:embed="rId3" name="Cartoon38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-1587"/>
            <a:ext cx="9144000" cy="738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文本框 1"/>
          <p:cNvSpPr txBox="1"/>
          <p:nvPr/>
        </p:nvSpPr>
        <p:spPr>
          <a:xfrm>
            <a:off x="5092700" y="115888"/>
            <a:ext cx="4046538" cy="1846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6000" b="1" dirty="0">
                <a:solidFill>
                  <a:srgbClr val="FF0000"/>
                </a:solidFill>
              </a:rPr>
              <a:t>挑战第三关</a:t>
            </a:r>
            <a:endParaRPr lang="en-US" altLang="zh-CN" sz="6000" b="1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</a:rPr>
              <a:t> 争做小诗人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1476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FF3300"/>
                </a:solidFill>
                <a:ea typeface="楷体_GB2312" pitchFamily="1" charset="-122"/>
              </a:rPr>
              <a:t>我会说</a:t>
            </a:r>
            <a:endParaRPr lang="zh-CN" altLang="en-US" b="1" dirty="0">
              <a:solidFill>
                <a:srgbClr val="FF3300"/>
              </a:solidFill>
              <a:ea typeface="楷体_GB2312" pitchFamily="1" charset="-122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508625" y="4724400"/>
            <a:ext cx="32400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    )(     ) </a:t>
            </a: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endParaRPr kumimoji="0" lang="zh-CN" altLang="en-US" sz="3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他对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     )</a:t>
            </a: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说：</a:t>
            </a:r>
            <a:endParaRPr kumimoji="0" lang="zh-CN" altLang="en-US" sz="3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“我是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      )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endParaRPr kumimoji="0" lang="zh-CN" altLang="en-US" sz="3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808163" y="8990013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绿绿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77050" y="4659313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红红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516688" y="5111750"/>
            <a:ext cx="1223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蜜蜂</a:t>
            </a:r>
            <a:endParaRPr kumimoji="0" lang="zh-CN" altLang="en-US" sz="30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019925" y="5595938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春天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50825" y="4652963"/>
            <a:ext cx="352742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柳树(    )，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他对(    )说：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“我是（    ）。”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724525" y="472440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桃花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244600" y="4719638"/>
            <a:ext cx="12239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绿绿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260475" y="5214938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燕子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763713" y="5661025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春天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378" name="Group 18"/>
          <p:cNvGrpSpPr>
            <a:grpSpLocks noChangeAspect="1"/>
          </p:cNvGrpSpPr>
          <p:nvPr/>
        </p:nvGrpSpPr>
        <p:grpSpPr>
          <a:xfrm>
            <a:off x="4513263" y="908050"/>
            <a:ext cx="4283075" cy="3529013"/>
            <a:chOff x="0" y="0"/>
            <a:chExt cx="1769" cy="1565"/>
          </a:xfrm>
        </p:grpSpPr>
        <p:pic>
          <p:nvPicPr>
            <p:cNvPr id="49167" name="Picture 19" descr="桃花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69" cy="1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68" name="Picture 20" descr="蜜蜂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4001" contrast="60000"/>
            </a:blip>
            <a:srcRect l="12619" t="16866" r="11166" b="34819"/>
            <a:stretch>
              <a:fillRect/>
            </a:stretch>
          </p:blipFill>
          <p:spPr>
            <a:xfrm>
              <a:off x="0" y="0"/>
              <a:ext cx="681" cy="7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971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9313"/>
            <a:ext cx="4305300" cy="358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8" grpId="0"/>
      <p:bldP spid="15369" grpId="0"/>
      <p:bldP spid="15370" grpId="0"/>
      <p:bldP spid="15372" grpId="0"/>
      <p:bldP spid="15373" grpId="0"/>
      <p:bldP spid="15375" grpId="0"/>
      <p:bldP spid="15376" grpId="0"/>
      <p:bldP spid="153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0012"/>
            <a:ext cx="9144000" cy="6507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0" y="0"/>
            <a:ext cx="9456738" cy="710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2" descr="西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887" y="115888"/>
            <a:ext cx="5688012" cy="522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4" name="Text Box 4"/>
          <p:cNvSpPr/>
          <p:nvPr>
            <p:ph type="body"/>
          </p:nvPr>
        </p:nvSpPr>
        <p:spPr>
          <a:xfrm>
            <a:off x="5437188" y="1498600"/>
            <a:ext cx="8229600" cy="4525963"/>
          </a:xfrm>
          <a:ln/>
        </p:spPr>
        <p:txBody>
          <a:bodyPr vert="horz" wrap="square" lIns="91440" tIns="45720" rIns="91440" bIns="45720" anchor="t"/>
          <a:p>
            <a:pPr lvl="0" eaLnBrk="1" hangingPunct="1">
              <a:buNone/>
            </a:pPr>
            <a:r>
              <a:rPr lang="zh-CN" altLang="en-US" b="1" dirty="0"/>
              <a:t>西瓜（        ），</a:t>
            </a:r>
            <a:endParaRPr lang="zh-CN" altLang="en-US" b="1" dirty="0"/>
          </a:p>
          <a:p>
            <a:pPr lvl="0" eaLnBrk="1" hangingPunct="1">
              <a:buNone/>
            </a:pPr>
            <a:r>
              <a:rPr lang="zh-CN" altLang="en-US" b="1" dirty="0"/>
              <a:t>      </a:t>
            </a:r>
            <a:endParaRPr lang="zh-CN" altLang="en-US" b="1" dirty="0"/>
          </a:p>
          <a:p>
            <a:pPr lvl="0" eaLnBrk="1" hangingPunct="1">
              <a:buNone/>
            </a:pPr>
            <a:r>
              <a:rPr lang="zh-CN" altLang="en-US" b="1" dirty="0"/>
              <a:t>他对（        ）说：</a:t>
            </a:r>
            <a:endParaRPr lang="zh-CN" altLang="en-US" b="1" dirty="0"/>
          </a:p>
          <a:p>
            <a:pPr lvl="0" eaLnBrk="1" hangingPunct="1">
              <a:buNone/>
            </a:pPr>
            <a:endParaRPr lang="zh-CN" altLang="en-US" b="1" dirty="0"/>
          </a:p>
          <a:p>
            <a:pPr lvl="0" eaLnBrk="1" hangingPunct="1">
              <a:buNone/>
            </a:pPr>
            <a:r>
              <a:rPr lang="zh-CN" altLang="en-US" b="1" dirty="0"/>
              <a:t>“我是（         ）。”</a:t>
            </a:r>
            <a:endParaRPr lang="zh-CN" altLang="en-US" b="1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16688" y="1458913"/>
            <a:ext cx="1439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圆圆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16688" y="2579688"/>
            <a:ext cx="1439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小熊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019925" y="3770313"/>
            <a:ext cx="1438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夏天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-1587"/>
            <a:ext cx="9144000" cy="738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文本框 2"/>
          <p:cNvSpPr txBox="1"/>
          <p:nvPr/>
        </p:nvSpPr>
        <p:spPr>
          <a:xfrm>
            <a:off x="4562475" y="-1587"/>
            <a:ext cx="6480175" cy="218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6600" b="1" dirty="0">
                <a:solidFill>
                  <a:srgbClr val="FF0000"/>
                </a:solidFill>
              </a:rPr>
              <a:t>挑战第一关</a:t>
            </a:r>
            <a:endParaRPr lang="en-US" altLang="zh-CN" sz="6600" b="1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7000" b="1" dirty="0">
                <a:solidFill>
                  <a:srgbClr val="FF0000"/>
                </a:solidFill>
              </a:rPr>
              <a:t>   </a:t>
            </a:r>
            <a:r>
              <a:rPr lang="zh-CN" altLang="en-US" sz="5400" b="1" dirty="0">
                <a:solidFill>
                  <a:srgbClr val="FF0000"/>
                </a:solidFill>
              </a:rPr>
              <a:t>助小猴过河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14" descr="猴子"/>
          <p:cNvPicPr>
            <a:picLocks noChangeAspect="1"/>
          </p:cNvPicPr>
          <p:nvPr/>
        </p:nvPicPr>
        <p:blipFill>
          <a:blip r:embed="rId2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1082675" y="4195763"/>
            <a:ext cx="638175" cy="79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6214E-6 C 0.00903 0.00416 0.01493 -0.00046 0.02448 -0.003 C 0.0342 -0.00162 0.04566 -0.00508 0.0533 0.00301 C 0.05538 0.00532 0.05573 0.00948 0.05782 0.01179 C 0.06927 0.0252 0.07952 0.02635 0.09323 0.0326 C 0.09393 0.0356 0.09549 0.04138 0.09549 0.04138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2737" y="-49212"/>
            <a:ext cx="9456737" cy="7100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pic>
        <p:nvPicPr>
          <p:cNvPr id="52228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737" y="-49212"/>
            <a:ext cx="9448800" cy="715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0"/>
            <a:ext cx="9099550" cy="429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文本框 3"/>
          <p:cNvSpPr txBox="1"/>
          <p:nvPr/>
        </p:nvSpPr>
        <p:spPr>
          <a:xfrm>
            <a:off x="900113" y="4508500"/>
            <a:ext cx="4989512" cy="212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400" b="1" dirty="0"/>
              <a:t>树叶（      ）</a:t>
            </a:r>
            <a:endParaRPr lang="en-US" altLang="zh-CN" sz="4400" b="1" dirty="0"/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4400" b="1" dirty="0"/>
              <a:t>他对（          ）说：</a:t>
            </a:r>
            <a:endParaRPr lang="en-US" altLang="zh-CN" sz="4400" b="1" dirty="0"/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4400" b="1" dirty="0"/>
              <a:t>“我是（      ）。”</a:t>
            </a:r>
            <a:endParaRPr lang="zh-CN" altLang="en-US" sz="4400" b="1" dirty="0"/>
          </a:p>
        </p:txBody>
      </p:sp>
      <p:sp>
        <p:nvSpPr>
          <p:cNvPr id="31749" name="文本框 4"/>
          <p:cNvSpPr txBox="1"/>
          <p:nvPr/>
        </p:nvSpPr>
        <p:spPr>
          <a:xfrm>
            <a:off x="2484438" y="4556125"/>
            <a:ext cx="1316037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飘飘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1750" name="文本框 5"/>
          <p:cNvSpPr txBox="1"/>
          <p:nvPr/>
        </p:nvSpPr>
        <p:spPr>
          <a:xfrm>
            <a:off x="2454275" y="5157788"/>
            <a:ext cx="1881188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小松鼠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1751" name="文本框 6"/>
          <p:cNvSpPr txBox="1"/>
          <p:nvPr/>
        </p:nvSpPr>
        <p:spPr>
          <a:xfrm>
            <a:off x="2987675" y="5805488"/>
            <a:ext cx="1316038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秋天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53256" name="图片 27650" descr="叶"/>
          <p:cNvPicPr>
            <a:picLocks noChangeAspect="1"/>
          </p:cNvPicPr>
          <p:nvPr/>
        </p:nvPicPr>
        <p:blipFill>
          <a:blip r:embed="rId3">
            <a:lum bright="-17999"/>
          </a:blip>
          <a:stretch>
            <a:fillRect/>
          </a:stretch>
        </p:blipFill>
        <p:spPr>
          <a:xfrm>
            <a:off x="315913" y="188913"/>
            <a:ext cx="8648700" cy="405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35475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9575"/>
            <a:ext cx="4392612" cy="230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3125788"/>
            <a:ext cx="5329238" cy="3992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5298" name="图片 79873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3429000"/>
            <a:ext cx="1752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图片 79875" descr="XS_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37"/>
            <a:ext cx="9144000" cy="447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9" name="图片 79878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676400"/>
            <a:ext cx="1295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79879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590800"/>
            <a:ext cx="1295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图片 79880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438400"/>
            <a:ext cx="1295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图片 79881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1524000"/>
            <a:ext cx="1295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图片 79882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371600"/>
            <a:ext cx="1295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5" name="图片 79883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10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6" name="图片 79884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1844675"/>
            <a:ext cx="1295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7" name="图片 79885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914400"/>
            <a:ext cx="1143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8" name="图片 79886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9" name="图片 79887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-3810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0" name="图片 79888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1" name="图片 79889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914400"/>
            <a:ext cx="2667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2" name="图片 79890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685800"/>
            <a:ext cx="2286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3" name="图片 79891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-4572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4" name="图片 79892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1295400"/>
            <a:ext cx="1752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5" name="图片 79893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2286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6" name="图片 79894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-3810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7" name="图片 79895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762000"/>
            <a:ext cx="1905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8" name="图片 79896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12192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9" name="图片 79897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304800"/>
            <a:ext cx="16192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20" name="图片 79898" descr="雪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0" y="1524000"/>
            <a:ext cx="161925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21" name="矩形 79902"/>
          <p:cNvSpPr/>
          <p:nvPr/>
        </p:nvSpPr>
        <p:spPr>
          <a:xfrm>
            <a:off x="1295400" y="4557713"/>
            <a:ext cx="6853238" cy="2586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（      ）（      ）</a:t>
            </a:r>
            <a:endParaRPr lang="en-US" altLang="zh-CN" sz="5400" b="1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他对（       ）说：</a:t>
            </a:r>
            <a:endParaRPr lang="en-US" altLang="zh-CN" sz="5400" b="1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“我是（       ）。”</a:t>
            </a:r>
            <a:endParaRPr lang="zh-CN" altLang="en-US" sz="5400" b="1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1975" y="4546600"/>
            <a:ext cx="1576388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</a:rPr>
              <a:t>雪花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5288" y="4529138"/>
            <a:ext cx="15748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</a:rPr>
              <a:t>白白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59113" y="5326063"/>
            <a:ext cx="204152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FF0000"/>
                </a:solidFill>
              </a:rPr>
              <a:t>小朋友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8750" y="6142038"/>
            <a:ext cx="1576388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</a:rPr>
              <a:t>冬天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过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7312" y="-74612"/>
            <a:ext cx="9144000" cy="690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343775" y="3052763"/>
            <a:ext cx="1111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冬天</a:t>
            </a:r>
            <a:endParaRPr lang="zh-CN" altLang="en-US" sz="3600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311775" y="5514975"/>
            <a:ext cx="21701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lvl="0" eaLnBrk="1" hangingPunct="1"/>
            <a:r>
              <a:rPr lang="en-US" altLang="zh-CN" sz="3200" dirty="0">
                <a:solidFill>
                  <a:srgbClr val="153FB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zh-CN" sz="3200" dirty="0">
                <a:solidFill>
                  <a:srgbClr val="153FB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3200" dirty="0">
                <a:solidFill>
                  <a:srgbClr val="153FB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endParaRPr lang="en-US" altLang="zh-CN" sz="3200" dirty="0">
              <a:solidFill>
                <a:srgbClr val="153FB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顽皮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地说</a:t>
            </a:r>
            <a:endParaRPr lang="zh-CN" altLang="en-US" sz="3600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508125" y="5364163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ea typeface="楷体_GB2312" pitchFamily="1" charset="-122"/>
              </a:rPr>
              <a:t>春天</a:t>
            </a:r>
            <a:endParaRPr lang="zh-CN" altLang="en-US" sz="3600" dirty="0">
              <a:solidFill>
                <a:srgbClr val="FF0000"/>
              </a:solidFill>
              <a:ea typeface="楷体_GB2312" pitchFamily="1" charset="-122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262688" y="357505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ea typeface="楷体_GB2312" pitchFamily="1" charset="-122"/>
              </a:rPr>
              <a:t>就是</a:t>
            </a:r>
            <a:endParaRPr lang="zh-CN" altLang="en-US" sz="3600" dirty="0">
              <a:solidFill>
                <a:srgbClr val="FF0000"/>
              </a:solidFill>
              <a:ea typeface="楷体_GB2312" pitchFamily="1" charset="-122"/>
            </a:endParaRPr>
          </a:p>
          <a:p>
            <a:pPr lvl="0" eaLnBrk="1" hangingPunct="1"/>
            <a:endParaRPr lang="zh-CN" altLang="en-US" sz="3600" dirty="0">
              <a:solidFill>
                <a:srgbClr val="FF0000"/>
              </a:solidFill>
              <a:ea typeface="楷体_GB2312" pitchFamily="1" charset="-122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291013" y="4129088"/>
            <a:ext cx="1316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lvl="0"/>
            <a:r>
              <a:rPr lang="zh-CN" altLang="en-US" sz="4400" dirty="0">
                <a:solidFill>
                  <a:srgbClr val="FF0000"/>
                </a:solidFill>
              </a:rPr>
              <a:t>夏天</a:t>
            </a:r>
            <a:endParaRPr lang="zh-CN" altLang="en-US" sz="4400" dirty="0">
              <a:solidFill>
                <a:srgbClr val="FF0000"/>
              </a:solidFill>
            </a:endParaRPr>
          </a:p>
          <a:p>
            <a:pPr lvl="0" eaLnBrk="1" hangingPunct="1"/>
            <a:endParaRPr lang="zh-CN" altLang="en-US" sz="3600" dirty="0">
              <a:solidFill>
                <a:srgbClr val="FF0000"/>
              </a:solidFill>
              <a:ea typeface="楷体_GB2312" pitchFamily="1" charset="-122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627313" y="4192588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ea typeface="楷体_GB2312" pitchFamily="1" charset="-122"/>
              </a:rPr>
              <a:t>青蛙</a:t>
            </a:r>
            <a:endParaRPr lang="zh-CN" altLang="en-US" sz="3600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2574925" y="5551488"/>
            <a:ext cx="2032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lvl="0" eaLnBrk="1" hangingPunct="1"/>
            <a:r>
              <a:rPr lang="en-US" altLang="zh-CN" sz="3200" dirty="0">
                <a:solidFill>
                  <a:srgbClr val="153FBA"/>
                </a:solidFill>
                <a:latin typeface="Arial Narrow" panose="020B0606020202030204" pitchFamily="34" charset="0"/>
              </a:rPr>
              <a:t>g</a:t>
            </a:r>
            <a:r>
              <a:rPr lang="zh-CN" altLang="zh-CN" sz="3200" b="0" dirty="0">
                <a:solidFill>
                  <a:srgbClr val="153FBA"/>
                </a:solidFill>
                <a:latin typeface="Arial Narrow" panose="020B0606020202030204" pitchFamily="34" charset="0"/>
              </a:rPr>
              <a:t>ǔ</a:t>
            </a:r>
            <a:r>
              <a:rPr lang="en-US" altLang="zh-CN" sz="3200" b="0" dirty="0">
                <a:solidFill>
                  <a:srgbClr val="153FBA"/>
                </a:solidFill>
                <a:latin typeface="Arial Narrow" panose="020B0606020202030204" pitchFamily="34" charset="0"/>
              </a:rPr>
              <a:t> su</a:t>
            </a:r>
            <a:r>
              <a:rPr lang="zh-CN" altLang="zh-CN" sz="3200" b="0" dirty="0">
                <a:solidFill>
                  <a:srgbClr val="153FBA"/>
                </a:solidFill>
                <a:latin typeface="Arial Narrow" panose="020B0606020202030204" pitchFamily="34" charset="0"/>
              </a:rPr>
              <a:t>ì</a:t>
            </a:r>
            <a:endParaRPr lang="en-US" altLang="zh-CN" sz="3200" b="0" dirty="0">
              <a:solidFill>
                <a:srgbClr val="153FBA"/>
              </a:solidFill>
              <a:latin typeface="Arial Narrow" panose="020B0606020202030204" pitchFamily="34" charset="0"/>
              <a:ea typeface="楷体_GB2312" pitchFamily="1" charset="-122"/>
            </a:endParaRPr>
          </a:p>
          <a:p>
            <a:pPr lvl="0" eaLnBrk="1" hangingPunct="1"/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谷穗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弯弯</a:t>
            </a:r>
            <a:endParaRPr lang="zh-CN" altLang="en-US" sz="3600" dirty="0">
              <a:solidFill>
                <a:srgbClr val="FF0000"/>
              </a:solidFill>
              <a:ea typeface="楷体_GB2312" pitchFamily="1" charset="-122"/>
            </a:endParaRPr>
          </a:p>
        </p:txBody>
      </p:sp>
      <p:pic>
        <p:nvPicPr>
          <p:cNvPr id="65546" name="Picture 10" descr="石头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7"/>
              </a:clrFrom>
              <a:clrTo>
                <a:srgbClr val="F3F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988" y="4776788"/>
            <a:ext cx="792162" cy="45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7" name="Picture 11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250825" y="4005263"/>
            <a:ext cx="609600" cy="757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90563" y="2909888"/>
            <a:ext cx="21320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eaLnBrk="1" hangingPunct="1"/>
            <a:r>
              <a:rPr lang="en-US" altLang="zh-CN" sz="4400" dirty="0">
                <a:solidFill>
                  <a:srgbClr val="153FBA"/>
                </a:solidFill>
                <a:latin typeface="宋体" panose="02010600030101010101" pitchFamily="2" charset="-122"/>
              </a:rPr>
              <a:t>y</a:t>
            </a:r>
            <a:r>
              <a:rPr lang="zh-CN" altLang="zh-CN" sz="4400" dirty="0">
                <a:solidFill>
                  <a:srgbClr val="153FBA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á</a:t>
            </a:r>
            <a:endParaRPr lang="en-US" altLang="zh-CN" sz="4400" dirty="0">
              <a:solidFill>
                <a:srgbClr val="153FBA"/>
              </a:solidFill>
              <a:latin typeface="宋体" panose="02010600030101010101" pitchFamily="2" charset="-122"/>
            </a:endParaRPr>
          </a:p>
          <a:p>
            <a:pPr lvl="0" eaLnBrk="1" hangingPunct="1"/>
            <a:r>
              <a:rPr lang="zh-CN" altLang="en-US" sz="3600" dirty="0">
                <a:solidFill>
                  <a:srgbClr val="000000"/>
                </a:solidFill>
                <a:ea typeface="楷体_GB2312" pitchFamily="1" charset="-122"/>
              </a:rPr>
              <a:t>草芽</a:t>
            </a:r>
            <a:r>
              <a:rPr lang="zh-CN" altLang="en-US" sz="3600" dirty="0">
                <a:solidFill>
                  <a:srgbClr val="FF0000"/>
                </a:solidFill>
                <a:ea typeface="楷体_GB2312" pitchFamily="1" charset="-122"/>
              </a:rPr>
              <a:t>尖尖</a:t>
            </a:r>
            <a:endParaRPr lang="zh-CN" altLang="en-US" sz="3600" dirty="0">
              <a:solidFill>
                <a:srgbClr val="FF0000"/>
              </a:solidFill>
              <a:ea typeface="楷体_GB2312" pitchFamily="1" charset="-122"/>
            </a:endParaRPr>
          </a:p>
        </p:txBody>
      </p:sp>
      <p:pic>
        <p:nvPicPr>
          <p:cNvPr id="65549" name="Picture 13" descr="石头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7"/>
              </a:clrFrom>
              <a:clrTo>
                <a:srgbClr val="F3F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0" y="4992688"/>
            <a:ext cx="792163" cy="45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0" name="Picture 14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1082675" y="4195763"/>
            <a:ext cx="638175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1" name="Picture 15" descr="石头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7"/>
              </a:clrFrom>
              <a:clrTo>
                <a:srgbClr val="F3F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338" y="5353050"/>
            <a:ext cx="792162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2" name="Picture 16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1874838" y="4437063"/>
            <a:ext cx="609600" cy="75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3" name="Picture 17" descr="石头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7"/>
              </a:clrFrom>
              <a:clrTo>
                <a:srgbClr val="F3F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9825" y="5526088"/>
            <a:ext cx="792163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4" name="Picture 18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2771775" y="4724400"/>
            <a:ext cx="609600" cy="75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5" name="Picture 19" descr="石头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7"/>
              </a:clrFrom>
              <a:clrTo>
                <a:srgbClr val="F3F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5497513"/>
            <a:ext cx="792162" cy="45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6" name="Picture 20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3730625" y="4868863"/>
            <a:ext cx="609600" cy="75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7" name="Picture 21" descr="石头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7"/>
              </a:clrFrom>
              <a:clrTo>
                <a:srgbClr val="F3F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1025" y="5311775"/>
            <a:ext cx="792163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8" name="Picture 22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4716463" y="4868863"/>
            <a:ext cx="609600" cy="75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59" name="Picture 23" descr="石头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7"/>
              </a:clrFrom>
              <a:clrTo>
                <a:srgbClr val="F3F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125" y="4797425"/>
            <a:ext cx="792163" cy="45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0" name="Picture 24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5653088" y="4614863"/>
            <a:ext cx="60960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61" name="Picture 25" descr="猴子"/>
          <p:cNvPicPr>
            <a:picLocks noChangeAspect="1"/>
          </p:cNvPicPr>
          <p:nvPr/>
        </p:nvPicPr>
        <p:blipFill>
          <a:blip r:embed="rId3">
            <a:clrChange>
              <a:clrFrom>
                <a:srgbClr val="CACD66"/>
              </a:clrFrom>
              <a:clrTo>
                <a:srgbClr val="CACD66">
                  <a:alpha val="0"/>
                </a:srgbClr>
              </a:clrTo>
            </a:clrChange>
          </a:blip>
          <a:srcRect l="43878" t="19426" r="7143"/>
          <a:stretch>
            <a:fillRect/>
          </a:stretch>
        </p:blipFill>
        <p:spPr>
          <a:xfrm>
            <a:off x="6588125" y="4162425"/>
            <a:ext cx="609600" cy="757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395288" y="333375"/>
            <a:ext cx="56165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0" lvl="0" indent="0" eaLnBrk="1" hangingPunct="1">
              <a:spcBef>
                <a:spcPct val="50000"/>
              </a:spcBef>
              <a:buClr>
                <a:srgbClr val="000000"/>
              </a:buClr>
              <a:buNone/>
            </a:pPr>
            <a:r>
              <a:rPr lang="zh-CN" altLang="en-US" sz="7200" b="1" dirty="0">
                <a:solidFill>
                  <a:srgbClr val="008000"/>
                </a:solidFill>
                <a:latin typeface="Tahoma" panose="020B0604030504040204" pitchFamily="34" charset="0"/>
                <a:ea typeface="楷体_GB2312" pitchFamily="1" charset="-122"/>
              </a:rPr>
              <a:t>小猴过河</a:t>
            </a:r>
            <a:endParaRPr lang="zh-CN" altLang="en-US" sz="7200" b="1" dirty="0">
              <a:solidFill>
                <a:srgbClr val="008000"/>
              </a:solidFill>
              <a:latin typeface="Tahoma" panose="020B060403050404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6214E-6 C 0.00903 0.00416 0.01493 -0.00046 0.02448 -0.003 C 0.0342 -0.00162 0.04566 -0.00508 0.0533 0.00301 C 0.05538 0.00532 0.05573 0.00948 0.05782 0.01179 C 0.06927 0.0252 0.07952 0.02635 0.09323 0.0326 C 0.09393 0.0356 0.09549 0.04138 0.09549 0.04138 " pathEditMode="relative" ptsTypes="fffffA">
                                      <p:cBhvr>
                                        <p:cTn id="15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6214E-6 C 0.00903 0.00416 0.01493 -0.00046 0.02448 -0.003 C 0.0342 -0.00162 0.04566 -0.00508 0.0533 0.00301 C 0.05538 0.00532 0.05573 0.00948 0.05782 0.01179 C 0.06927 0.0252 0.07952 0.02635 0.09323 0.0326 C 0.09393 0.0356 0.09549 0.04138 0.09549 0.04138 " pathEditMode="relative" ptsTypes="fffffA">
                                      <p:cBhvr>
                                        <p:cTn id="31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6214E-6 C 0.00903 0.00416 0.01493 -0.00046 0.02448 -0.003 C 0.0342 -0.00162 0.04566 -0.00508 0.0533 0.00301 C 0.05538 0.00532 0.05573 0.00948 0.05782 0.01179 C 0.06927 0.0252 0.07952 0.02635 0.09323 0.0326 C 0.09393 0.0356 0.09549 0.04138 0.09549 0.04138 " pathEditMode="relative" ptsTypes="fffffA">
                                      <p:cBhvr>
                                        <p:cTn id="49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6214E-6 C 0.00903 0.00416 0.01493 -0.00046 0.02448 -0.003 C 0.0342 -0.00162 0.04566 -0.00508 0.0533 0.00301 C 0.05538 0.00532 0.05573 0.00948 0.05782 0.01179 C 0.06927 0.0252 0.07952 0.02635 0.09323 0.0326 C 0.09393 0.0356 0.09549 0.04138 0.09549 0.04138 " pathEditMode="relative" ptsTypes="fffffA">
                                      <p:cBhvr>
                                        <p:cTn id="67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79427E-6 C 0.00903 0.00416 0.01493 -0.00047 0.02448 -0.00301 C 0.0342 -0.00162 0.04566 -0.00509 0.0533 0.003 C 0.05538 0.00531 0.05573 0.00947 0.05782 0.01178 C 0.06927 0.02519 0.06875 0.00208 0.08247 0.00832 C 0.08316 0.01132 0.10469 0.01988 0.10469 0.02011 " pathEditMode="relative" rAng="0" ptsTypes="ffffff">
                                      <p:cBhvr>
                                        <p:cTn id="85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672 C 0.00712 -0.00255 0.00938 -0.01412 0.01893 -0.01667 C 0.02865 -0.01528 0.01962 -0.03056 0.04948 -0.03611 C 0.05295 -0.04074 0.0599 -0.03843 0.06198 -0.03611 C 0.07344 -0.02269 0.06893 -0.03519 0.08143 -0.025 C 0.08212 -0.02199 0.10452 -0.00463 0.10452 -0.0044 " pathEditMode="relative" rAng="0" ptsTypes="ffffff">
                                      <p:cBhvr>
                                        <p:cTn id="103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1211E-6 C 0.00903 0.00416 0.01493 -0.00046 0.02448 -0.00301 C 0.0342 -0.00162 0.04566 -0.00509 0.0533 0.003 C 0.05538 0.00531 0.06858 -0.00994 0.07066 -0.00763 C 0.08212 0.00578 0.06407 -0.0282 0.08837 -0.01942 C 0.08907 -0.01642 0.10851 -0.04924 0.10851 -0.04901 " pathEditMode="relative" rAng="0" ptsTypes="ffffff">
                                      <p:cBhvr>
                                        <p:cTn id="121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0.00903 0.00417 0.01094 -0.01481 0.02049 -0.01736 C 0.03299 -0.02939 0.03299 -0.02476 0.04549 -0.03958 C 0.04757 -0.03726 0.05382 -0.05578 0.0559 -0.05347 C 0.07465 -0.0618 0.07187 -0.06921 0.09757 -0.07662 C 0.09826 -0.07361 0.1184 -0.08518 0.1184 -0.08495 " pathEditMode="relative" rAng="0" ptsTypes="ffffff">
                                      <p:cBhvr>
                                        <p:cTn id="135" dur="2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toon3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65541" grpId="0"/>
      <p:bldP spid="65542" grpId="0"/>
      <p:bldP spid="65543" grpId="0"/>
      <p:bldP spid="65544" grpId="0"/>
      <p:bldP spid="65545" grpId="0"/>
      <p:bldP spid="655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429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标题 2"/>
          <p:cNvSpPr>
            <a:spLocks noGrp="1"/>
          </p:cNvSpPr>
          <p:nvPr>
            <p:ph type="ctrTitle"/>
          </p:nvPr>
        </p:nvSpPr>
        <p:spPr>
          <a:xfrm>
            <a:off x="827088" y="4941888"/>
            <a:ext cx="7772400" cy="1470025"/>
          </a:xfrm>
          <a:ln/>
        </p:spPr>
        <p:txBody>
          <a:bodyPr vert="horz" wrap="square" lIns="91440" tIns="45720" rIns="91440" bIns="45720" anchor="ctr"/>
          <a:p>
            <a:pPr/>
            <a:r>
              <a:rPr lang="zh-CN" altLang="en-US" kern="1200" dirty="0">
                <a:hlinkClick r:id="rId3" action="ppaction://hlinkfile"/>
              </a:rPr>
              <a:t>四季课文朗读</a:t>
            </a:r>
            <a:endParaRPr lang="zh-CN" altLang="en-US" kern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6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Rectangle 5"/>
          <p:cNvSpPr/>
          <p:nvPr/>
        </p:nvSpPr>
        <p:spPr>
          <a:xfrm>
            <a:off x="4427538" y="836613"/>
            <a:ext cx="4716462" cy="5616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cǎo yá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jiān </a:t>
            </a:r>
            <a:r>
              <a:rPr lang="zh-CN" altLang="en-US" b="1" dirty="0">
                <a:latin typeface="宋体" panose="02010600030101010101" pitchFamily="2" charset="-122"/>
              </a:rPr>
              <a:t>jiān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草  芽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尖</a:t>
            </a:r>
            <a:r>
              <a:rPr lang="zh-CN" altLang="en-US" b="1" dirty="0">
                <a:latin typeface="宋体" panose="02010600030101010101" pitchFamily="2" charset="-122"/>
              </a:rPr>
              <a:t>   尖，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tā duì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xiǎo niǎo 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shuō</a:t>
            </a:r>
            <a:endParaRPr lang="zh-CN" altLang="en-US" b="1" dirty="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他  对  小   鸟   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说</a:t>
            </a:r>
            <a:r>
              <a:rPr lang="zh-CN" altLang="en-US" b="1" dirty="0">
                <a:latin typeface="宋体" panose="02010600030101010101" pitchFamily="2" charset="-122"/>
              </a:rPr>
              <a:t>：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w</a:t>
            </a:r>
            <a:r>
              <a:rPr lang="en-US" altLang="zh-CN" b="1" dirty="0">
                <a:latin typeface="宋体" panose="02010600030101010101" pitchFamily="2" charset="-122"/>
              </a:rPr>
              <a:t>ǒ</a:t>
            </a:r>
            <a:r>
              <a:rPr lang="zh-CN" altLang="en-US" b="1" dirty="0"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shì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ch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ū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r>
              <a:rPr lang="zh-CN" altLang="en-US" b="1" dirty="0">
                <a:latin typeface="宋体" panose="02010600030101010101" pitchFamily="2" charset="-122"/>
              </a:rPr>
              <a:t> tiān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“我  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是</a:t>
            </a:r>
            <a:r>
              <a:rPr lang="zh-CN" altLang="en-US" b="1" dirty="0"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春</a:t>
            </a:r>
            <a:r>
              <a:rPr lang="zh-CN" altLang="en-US" b="1" dirty="0">
                <a:latin typeface="宋体" panose="02010600030101010101" pitchFamily="2" charset="-122"/>
              </a:rPr>
              <a:t>   天。”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pic>
        <p:nvPicPr>
          <p:cNvPr id="34820" name="Picture 4" descr="ch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4663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7589" name="Group 5"/>
          <p:cNvGrpSpPr/>
          <p:nvPr/>
        </p:nvGrpSpPr>
        <p:grpSpPr>
          <a:xfrm>
            <a:off x="1908175" y="2997200"/>
            <a:ext cx="2303463" cy="1368425"/>
            <a:chOff x="0" y="0"/>
            <a:chExt cx="1451" cy="862"/>
          </a:xfrm>
        </p:grpSpPr>
        <p:pic>
          <p:nvPicPr>
            <p:cNvPr id="34829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165" t="11858" r="41772" b="56277"/>
            <a:stretch>
              <a:fillRect/>
            </a:stretch>
          </p:blipFill>
          <p:spPr>
            <a:xfrm>
              <a:off x="45" y="181"/>
              <a:ext cx="1406" cy="6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0" name="Oval 7"/>
            <p:cNvSpPr/>
            <p:nvPr/>
          </p:nvSpPr>
          <p:spPr>
            <a:xfrm>
              <a:off x="0" y="0"/>
              <a:ext cx="1315" cy="680"/>
            </a:xfrm>
            <a:prstGeom prst="ellipse">
              <a:avLst/>
            </a:prstGeom>
            <a:noFill/>
            <a:ln w="762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</p:grpSp>
      <p:grpSp>
        <p:nvGrpSpPr>
          <p:cNvPr id="67592" name="Group 8"/>
          <p:cNvGrpSpPr/>
          <p:nvPr/>
        </p:nvGrpSpPr>
        <p:grpSpPr>
          <a:xfrm>
            <a:off x="4643438" y="2781300"/>
            <a:ext cx="2809875" cy="146050"/>
            <a:chOff x="0" y="0"/>
            <a:chExt cx="1770" cy="92"/>
          </a:xfrm>
        </p:grpSpPr>
        <p:grpSp>
          <p:nvGrpSpPr>
            <p:cNvPr id="34824" name="Group 9"/>
            <p:cNvGrpSpPr/>
            <p:nvPr/>
          </p:nvGrpSpPr>
          <p:grpSpPr>
            <a:xfrm>
              <a:off x="0" y="0"/>
              <a:ext cx="1135" cy="92"/>
              <a:chOff x="0" y="0"/>
              <a:chExt cx="1135" cy="92"/>
            </a:xfrm>
          </p:grpSpPr>
          <p:sp>
            <p:nvSpPr>
              <p:cNvPr id="34826" name="Oval 10"/>
              <p:cNvSpPr/>
              <p:nvPr/>
            </p:nvSpPr>
            <p:spPr>
              <a:xfrm>
                <a:off x="0" y="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0000" b="1" dirty="0"/>
              </a:p>
            </p:txBody>
          </p:sp>
          <p:sp>
            <p:nvSpPr>
              <p:cNvPr id="34827" name="Oval 11"/>
              <p:cNvSpPr/>
              <p:nvPr/>
            </p:nvSpPr>
            <p:spPr>
              <a:xfrm>
                <a:off x="544" y="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0000" b="1" dirty="0"/>
              </a:p>
            </p:txBody>
          </p:sp>
          <p:sp>
            <p:nvSpPr>
              <p:cNvPr id="34828" name="Oval 12"/>
              <p:cNvSpPr/>
              <p:nvPr/>
            </p:nvSpPr>
            <p:spPr>
              <a:xfrm>
                <a:off x="1044" y="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0000" b="1" dirty="0"/>
              </a:p>
            </p:txBody>
          </p:sp>
        </p:grpSp>
        <p:sp>
          <p:nvSpPr>
            <p:cNvPr id="34825" name="Oval 13"/>
            <p:cNvSpPr/>
            <p:nvPr/>
          </p:nvSpPr>
          <p:spPr>
            <a:xfrm>
              <a:off x="1679" y="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</p:grpSp>
      <p:sp>
        <p:nvSpPr>
          <p:cNvPr id="67598" name="AutoShape 14"/>
          <p:cNvSpPr/>
          <p:nvPr/>
        </p:nvSpPr>
        <p:spPr>
          <a:xfrm>
            <a:off x="0" y="2205038"/>
            <a:ext cx="1692275" cy="863600"/>
          </a:xfrm>
          <a:prstGeom prst="wedgeEllipseCallout">
            <a:avLst>
              <a:gd name="adj1" fmla="val 61634"/>
              <a:gd name="adj2" fmla="val 110477"/>
            </a:avLst>
          </a:prstGeom>
          <a:solidFill>
            <a:schemeClr val="bg1">
              <a:alpha val="94901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3600" b="1" dirty="0"/>
              <a:t>草芽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5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6"/>
          <p:cNvSpPr/>
          <p:nvPr/>
        </p:nvSpPr>
        <p:spPr>
          <a:xfrm>
            <a:off x="4140200" y="1412875"/>
            <a:ext cx="5003800" cy="439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hé  yè  yuán  yuán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荷  叶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latin typeface="宋体" panose="02010600030101010101" pitchFamily="2" charset="-122"/>
              </a:rPr>
              <a:t>圆    圆，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tā  duì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  q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ī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ng  wā  </a:t>
            </a:r>
            <a:r>
              <a:rPr lang="zh-CN" altLang="en-US" b="1" dirty="0">
                <a:latin typeface="宋体" panose="02010600030101010101" pitchFamily="2" charset="-122"/>
              </a:rPr>
              <a:t>shuō </a:t>
            </a:r>
            <a:br>
              <a:rPr lang="zh-CN" altLang="en-US" b="1" dirty="0">
                <a:latin typeface="宋体" panose="02010600030101010101" pitchFamily="2" charset="-122"/>
              </a:rPr>
            </a:br>
            <a:r>
              <a:rPr lang="zh-CN" altLang="en-US" b="1" dirty="0">
                <a:latin typeface="宋体" panose="02010600030101010101" pitchFamily="2" charset="-122"/>
              </a:rPr>
              <a:t>他   对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青   蛙</a:t>
            </a:r>
            <a:r>
              <a:rPr lang="zh-CN" altLang="en-US" b="1" dirty="0">
                <a:latin typeface="宋体" panose="02010600030101010101" pitchFamily="2" charset="-122"/>
              </a:rPr>
              <a:t>   说：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w</a:t>
            </a:r>
            <a:r>
              <a:rPr lang="en-US" altLang="zh-CN" b="1" dirty="0">
                <a:latin typeface="宋体" panose="02010600030101010101" pitchFamily="2" charset="-122"/>
              </a:rPr>
              <a:t>ǒ</a:t>
            </a:r>
            <a:r>
              <a:rPr lang="zh-CN" altLang="en-US" b="1" dirty="0">
                <a:latin typeface="宋体" panose="02010600030101010101" pitchFamily="2" charset="-122"/>
              </a:rPr>
              <a:t>  shì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xi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à</a:t>
            </a:r>
            <a:r>
              <a:rPr lang="zh-CN" altLang="en-US" b="1" dirty="0">
                <a:latin typeface="宋体" panose="02010600030101010101" pitchFamily="2" charset="-122"/>
              </a:rPr>
              <a:t>  tiān </a:t>
            </a:r>
            <a:br>
              <a:rPr lang="zh-CN" altLang="en-US" b="1" dirty="0">
                <a:latin typeface="宋体" panose="02010600030101010101" pitchFamily="2" charset="-122"/>
              </a:rPr>
            </a:br>
            <a:r>
              <a:rPr lang="zh-CN" altLang="en-US" b="1" dirty="0">
                <a:latin typeface="宋体" panose="02010600030101010101" pitchFamily="2" charset="-122"/>
              </a:rPr>
              <a:t>“我  是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夏 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latin typeface="宋体" panose="02010600030101010101" pitchFamily="2" charset="-122"/>
              </a:rPr>
              <a:t>天”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pic>
        <p:nvPicPr>
          <p:cNvPr id="35844" name="Picture 4" descr="x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573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9" name="Group 5"/>
          <p:cNvGrpSpPr/>
          <p:nvPr/>
        </p:nvGrpSpPr>
        <p:grpSpPr>
          <a:xfrm>
            <a:off x="4427538" y="2779713"/>
            <a:ext cx="3168650" cy="146050"/>
            <a:chOff x="0" y="0"/>
            <a:chExt cx="1996" cy="92"/>
          </a:xfrm>
        </p:grpSpPr>
        <p:sp>
          <p:nvSpPr>
            <p:cNvPr id="35847" name="Oval 6"/>
            <p:cNvSpPr/>
            <p:nvPr/>
          </p:nvSpPr>
          <p:spPr>
            <a:xfrm>
              <a:off x="0" y="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  <p:sp>
          <p:nvSpPr>
            <p:cNvPr id="35848" name="Oval 7"/>
            <p:cNvSpPr/>
            <p:nvPr/>
          </p:nvSpPr>
          <p:spPr>
            <a:xfrm>
              <a:off x="499" y="0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  <p:sp>
          <p:nvSpPr>
            <p:cNvPr id="35849" name="Oval 8"/>
            <p:cNvSpPr/>
            <p:nvPr/>
          </p:nvSpPr>
          <p:spPr>
            <a:xfrm>
              <a:off x="1134" y="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  <p:sp>
          <p:nvSpPr>
            <p:cNvPr id="35850" name="Oval 9"/>
            <p:cNvSpPr/>
            <p:nvPr/>
          </p:nvSpPr>
          <p:spPr>
            <a:xfrm>
              <a:off x="1905" y="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</p:grpSp>
      <p:sp>
        <p:nvSpPr>
          <p:cNvPr id="35846" name="Text Box 10"/>
          <p:cNvSpPr txBox="1"/>
          <p:nvPr/>
        </p:nvSpPr>
        <p:spPr>
          <a:xfrm>
            <a:off x="4716463" y="5805488"/>
            <a:ext cx="40322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3" descr="qiu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rcRect l="3085" t="6163" b="4741"/>
          <a:stretch>
            <a:fillRect/>
          </a:stretch>
        </p:blipFill>
        <p:spPr>
          <a:xfrm>
            <a:off x="-11112" y="0"/>
            <a:ext cx="91551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9" descr="背景"/>
          <p:cNvPicPr>
            <a:picLocks noChangeAspect="1"/>
          </p:cNvPicPr>
          <p:nvPr>
            <p:ph type="body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7892" name="Rectangle 7"/>
          <p:cNvSpPr/>
          <p:nvPr/>
        </p:nvSpPr>
        <p:spPr>
          <a:xfrm>
            <a:off x="4067175" y="1341438"/>
            <a:ext cx="4573588" cy="4752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g</a:t>
            </a:r>
            <a:r>
              <a:rPr lang="en-US" altLang="zh-CN" b="1" dirty="0">
                <a:latin typeface="宋体" panose="02010600030101010101" pitchFamily="2" charset="-122"/>
              </a:rPr>
              <a:t>ǔ</a:t>
            </a:r>
            <a:r>
              <a:rPr lang="zh-CN" altLang="en-US" b="1" dirty="0">
                <a:latin typeface="宋体" panose="02010600030101010101" pitchFamily="2" charset="-122"/>
              </a:rPr>
              <a:t>  suì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wān</a:t>
            </a:r>
            <a:r>
              <a:rPr lang="zh-CN" altLang="en-US" b="1" dirty="0">
                <a:latin typeface="宋体" panose="02010600030101010101" pitchFamily="2" charset="-122"/>
              </a:rPr>
              <a:t>  wān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谷  穗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弯 </a:t>
            </a:r>
            <a:r>
              <a:rPr lang="zh-CN" altLang="en-US" b="1" dirty="0">
                <a:latin typeface="宋体" panose="02010600030101010101" pitchFamily="2" charset="-122"/>
              </a:rPr>
              <a:t>  弯，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tā  jū  zhe gōng shuō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他  鞠  着   躬   说：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w</a:t>
            </a:r>
            <a:r>
              <a:rPr lang="en-US" altLang="zh-CN" b="1" dirty="0">
                <a:latin typeface="宋体" panose="02010600030101010101" pitchFamily="2" charset="-122"/>
              </a:rPr>
              <a:t>ǒ</a:t>
            </a:r>
            <a:r>
              <a:rPr lang="zh-CN" altLang="en-US" b="1" dirty="0">
                <a:latin typeface="宋体" panose="02010600030101010101" pitchFamily="2" charset="-122"/>
              </a:rPr>
              <a:t> shì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qi</a:t>
            </a:r>
            <a:r>
              <a:rPr lang="en-US" altLang="zh-CN" b="1" dirty="0">
                <a:latin typeface="宋体" panose="02010600030101010101" pitchFamily="2" charset="-122"/>
              </a:rPr>
              <a:t>ū</a:t>
            </a:r>
            <a:r>
              <a:rPr lang="zh-CN" altLang="en-US" b="1" dirty="0">
                <a:latin typeface="宋体" panose="02010600030101010101" pitchFamily="2" charset="-122"/>
              </a:rPr>
              <a:t> tiān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“我 是   秋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latin typeface="宋体" panose="02010600030101010101" pitchFamily="2" charset="-122"/>
              </a:rPr>
              <a:t>天。”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grpSp>
        <p:nvGrpSpPr>
          <p:cNvPr id="18437" name="Group 5"/>
          <p:cNvGrpSpPr/>
          <p:nvPr/>
        </p:nvGrpSpPr>
        <p:grpSpPr>
          <a:xfrm>
            <a:off x="4284663" y="2851150"/>
            <a:ext cx="3024187" cy="146050"/>
            <a:chOff x="0" y="0"/>
            <a:chExt cx="1905" cy="92"/>
          </a:xfrm>
        </p:grpSpPr>
        <p:sp>
          <p:nvSpPr>
            <p:cNvPr id="37896" name="Oval 6"/>
            <p:cNvSpPr/>
            <p:nvPr/>
          </p:nvSpPr>
          <p:spPr>
            <a:xfrm>
              <a:off x="0" y="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  <p:sp>
          <p:nvSpPr>
            <p:cNvPr id="37897" name="Oval 7"/>
            <p:cNvSpPr/>
            <p:nvPr/>
          </p:nvSpPr>
          <p:spPr>
            <a:xfrm>
              <a:off x="499" y="0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  <p:sp>
          <p:nvSpPr>
            <p:cNvPr id="37898" name="Oval 8"/>
            <p:cNvSpPr/>
            <p:nvPr/>
          </p:nvSpPr>
          <p:spPr>
            <a:xfrm>
              <a:off x="1134" y="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  <p:sp>
          <p:nvSpPr>
            <p:cNvPr id="37899" name="Oval 9"/>
            <p:cNvSpPr/>
            <p:nvPr/>
          </p:nvSpPr>
          <p:spPr>
            <a:xfrm>
              <a:off x="1814" y="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0000" b="1" dirty="0"/>
            </a:p>
          </p:txBody>
        </p:sp>
      </p:grpSp>
      <p:pic>
        <p:nvPicPr>
          <p:cNvPr id="37894" name="Picture 3" descr="qiu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rcRect l="3085" t="6163" b="4741"/>
          <a:stretch>
            <a:fillRect/>
          </a:stretch>
        </p:blipFill>
        <p:spPr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9" descr="背景"/>
          <p:cNvPicPr>
            <a:picLocks noChangeAspect="1"/>
          </p:cNvPicPr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38915" name="Picture 3" descr="dong"/>
          <p:cNvPicPr>
            <a:picLocks noChangeAspect="1"/>
          </p:cNvPicPr>
          <p:nvPr/>
        </p:nvPicPr>
        <p:blipFill>
          <a:blip r:embed="rId2"/>
          <a:srcRect l="3928" t="5486" r="2403" b="2371"/>
          <a:stretch>
            <a:fillRect/>
          </a:stretch>
        </p:blipFill>
        <p:spPr>
          <a:xfrm>
            <a:off x="0" y="0"/>
            <a:ext cx="37798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Rectangle 8"/>
          <p:cNvSpPr/>
          <p:nvPr/>
        </p:nvSpPr>
        <p:spPr>
          <a:xfrm>
            <a:off x="3851275" y="1484313"/>
            <a:ext cx="5653088" cy="39608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xuě rén dà dù zi yì tǐng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雪  人 大 肚 子 一  挺，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br>
              <a:rPr lang="zh-CN" altLang="en-US" b="1" dirty="0">
                <a:latin typeface="宋体" panose="02010600030101010101" pitchFamily="2" charset="-122"/>
              </a:rPr>
            </a:br>
            <a:r>
              <a:rPr lang="zh-CN" altLang="en-US" b="1" dirty="0">
                <a:latin typeface="宋体" panose="02010600030101010101" pitchFamily="2" charset="-122"/>
              </a:rPr>
              <a:t>tā  wán  pí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de</a:t>
            </a:r>
            <a:r>
              <a:rPr lang="zh-CN" altLang="en-US" b="1" dirty="0">
                <a:latin typeface="宋体" panose="02010600030101010101" pitchFamily="2" charset="-122"/>
              </a:rPr>
              <a:t>  shuō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他   顽  皮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地</a:t>
            </a:r>
            <a:r>
              <a:rPr lang="zh-CN" altLang="en-US" b="1" dirty="0">
                <a:latin typeface="宋体" panose="02010600030101010101" pitchFamily="2" charset="-122"/>
              </a:rPr>
              <a:t>   说：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w</a:t>
            </a:r>
            <a:r>
              <a:rPr lang="en-US" altLang="zh-CN" b="1" dirty="0">
                <a:latin typeface="宋体" panose="02010600030101010101" pitchFamily="2" charset="-122"/>
              </a:rPr>
              <a:t>ǒ</a:t>
            </a:r>
            <a:r>
              <a:rPr lang="zh-CN" altLang="en-US" b="1" dirty="0"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jiù</a:t>
            </a:r>
            <a:r>
              <a:rPr lang="zh-CN" altLang="en-US" b="1" dirty="0"/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shì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rgbClr val="FF0000"/>
                </a:solidFill>
              </a:rPr>
              <a:t>ōng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tiān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“我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就</a:t>
            </a:r>
            <a:r>
              <a:rPr lang="zh-CN" altLang="en-US" b="1" dirty="0">
                <a:latin typeface="宋体" panose="02010600030101010101" pitchFamily="2" charset="-122"/>
              </a:rPr>
              <a:t> 是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冬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latin typeface="宋体" panose="02010600030101010101" pitchFamily="2" charset="-122"/>
              </a:rPr>
              <a:t>天”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-1587"/>
            <a:ext cx="9144000" cy="738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594225" y="188913"/>
            <a:ext cx="6480175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挑战第二关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背一背</a:t>
            </a:r>
            <a:endParaRPr kumimoji="0" lang="zh-CN" altLang="en-US" sz="7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0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0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_2">
  <a:themeElements>
    <a:clrScheme name="默认设计模板_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_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WPS 演示</Application>
  <PresentationFormat>全屏显示(4:3)</PresentationFormat>
  <Paragraphs>179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Tahoma</vt:lpstr>
      <vt:lpstr>楷体_GB2312</vt:lpstr>
      <vt:lpstr>黑体</vt:lpstr>
      <vt:lpstr>Arial Narrow</vt:lpstr>
      <vt:lpstr>楷体</vt:lpstr>
      <vt:lpstr>华文楷体</vt:lpstr>
      <vt:lpstr>新宋体</vt:lpstr>
      <vt:lpstr>微软雅黑</vt:lpstr>
      <vt:lpstr>默认设计模板</vt:lpstr>
      <vt:lpstr>1_诗情画意</vt:lpstr>
      <vt:lpstr>1_默认设计模板</vt:lpstr>
      <vt:lpstr>默认设计模板_2</vt:lpstr>
      <vt:lpstr>1_默认设计模板_2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203</cp:revision>
  <dcterms:created xsi:type="dcterms:W3CDTF">2012-10-26T09:17:17Z</dcterms:created>
  <dcterms:modified xsi:type="dcterms:W3CDTF">2016-10-21T10:31:56Z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