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7"/>
  </p:notesMasterIdLst>
  <p:sldIdLst>
    <p:sldId id="269" r:id="rId12"/>
    <p:sldId id="256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70" r:id="rId22"/>
    <p:sldId id="266" r:id="rId23"/>
    <p:sldId id="267" r:id="rId24"/>
    <p:sldId id="268" r:id="rId25"/>
    <p:sldId id="25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31D3-6880-4A1D-B22B-54368E106BF3}" type="datetimeFigureOut">
              <a:rPr lang="zh-CN" altLang="en-US" smtClean="0"/>
              <a:t>2015/12/28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4191D-0503-40E3-85ED-9B5300A9B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4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DF6DA-10D0-4D73-8499-3143CE183661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4212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A733918-DD45-49F1-966D-54603ADD687E}" type="slidenum">
              <a:rPr kumimoji="1" lang="en-US" altLang="zh-CN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1" lang="en-US" altLang="zh-CN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992-C083-45F2-9E11-1A84AE0FF9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2E70-8B62-46BC-B72E-BA3F21CFA6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1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B635-9335-4BFB-9DE9-C5536812C6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FD759-A0AC-4D7A-AA10-26CD67FE4E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064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4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741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93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47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45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21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85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55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2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A028-09C7-4AC9-8822-56463F38B0C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70A6-0E7E-47EB-9B41-1CEE859B78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3581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64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59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352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21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536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4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40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51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992-C083-45F2-9E11-1A84AE0FF9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2E70-8B62-46BC-B72E-BA3F21CFA6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0018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116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966A-0D6F-466B-93B3-52706EEDE5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38D8-F973-4B14-BD09-1D22A67D6E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06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D0D1-0F90-4AF7-9D08-F7E6D7A9FA2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2253-8244-4BAE-8EB5-861AC6EDFF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2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DAC2-1F87-470D-97A1-C0AFE69C17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32D2-5785-408D-A7EF-310D411048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57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811E-2B17-47CC-A0A5-2064535CFCC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3EEF-9DF1-43AC-B52E-E60C7A42B9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40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1CCD-F976-4E82-92A3-8160D30E79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4E90F-D003-4AD8-9D65-8991D62FDC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2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8826-102B-4801-97E3-89304230B8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9BB7-6F00-439C-B5EF-35186F3F03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60-30F3-4149-B258-BFBB22C5D4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817F-AEEA-44BC-8FF5-5BC206A65E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966A-0D6F-466B-93B3-52706EEDE5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38D8-F973-4B14-BD09-1D22A67D6E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63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4607-64F1-4717-B0E8-06AE75A71CA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A448-8D4B-4874-9B8F-CF214FEC3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544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B635-9335-4BFB-9DE9-C5536812C6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FD759-A0AC-4D7A-AA10-26CD67FE4E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29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A028-09C7-4AC9-8822-56463F38B0C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70A6-0E7E-47EB-9B41-1CEE859B78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5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0975-8489-4FD6-A881-929B878DFEF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56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8EF8-D968-40FA-9A6A-956B9E59B51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1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8112-2F62-4E96-A9A6-DDB1CCB78C1D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85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36D4-E3C2-4ABE-BB4C-4769E78CB62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9FBF-A880-49BB-9E23-CE3E7C570CC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E9D2-F91E-4D3A-B6C8-47ED9FF5CF5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9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A016-1B02-4672-9FA4-FA23F0F8430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D0D1-0F90-4AF7-9D08-F7E6D7A9FA2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2253-8244-4BAE-8EB5-861AC6EDFF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16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31C1-456A-4C5B-AE11-F157BA43C80C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7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691B-8146-4D0D-AC87-26D82262776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9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0E15-15C5-4AD2-AC75-92455D0E9463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0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8836-AECA-467A-B79F-9DEB90BCFDA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7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0975-8489-4FD6-A881-929B878DFEF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6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8EF8-D968-40FA-9A6A-956B9E59B51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8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8112-2F62-4E96-A9A6-DDB1CCB78C1D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68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36D4-E3C2-4ABE-BB4C-4769E78CB626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9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29FBF-A880-49BB-9E23-CE3E7C570CC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1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E9D2-F91E-4D3A-B6C8-47ED9FF5CF5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DAC2-1F87-470D-97A1-C0AFE69C17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32D2-5785-408D-A7EF-310D411048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66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A016-1B02-4672-9FA4-FA23F0F8430A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13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31C1-456A-4C5B-AE11-F157BA43C80C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25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691B-8146-4D0D-AC87-26D82262776B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6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0E15-15C5-4AD2-AC75-92455D0E9463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08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8836-AECA-467A-B79F-9DEB90BCFDA4}" type="slidenum">
              <a:rPr lang="zh-CN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88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7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06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811E-2B17-47CC-A0A5-2064535CFCC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3EEF-9DF1-43AC-B52E-E60C7A42B9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26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4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9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8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02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6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3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9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1CCD-F976-4E82-92A3-8160D30E79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4E90F-D003-4AD8-9D65-8991D62FDC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37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84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1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63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66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98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4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29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70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3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8826-102B-4801-97E3-89304230B8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9BB7-6F00-439C-B5EF-35186F3F03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89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81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9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9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40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34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3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61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93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60-30F3-4149-B258-BFBB22C5D4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817F-AEEA-44BC-8FF5-5BC206A65E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98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6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68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5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18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9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172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40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627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25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8E1F-74DC-4100-99B4-A071C8B6765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4607-64F1-4717-B0E8-06AE75A71CA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1A448-8D4B-4874-9B8F-CF214FEC3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774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E9A0-D9DA-4994-8EDC-BB36E32124C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6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A1AA-A9D9-4637-9B14-F68C3B34B1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9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F7C1B-397B-4D86-A3F2-470AF86DAD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46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C138-8EDF-4751-BBBC-91B869A195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B3E0-FF39-4EF3-AE08-EA356A65B96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744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F437-104E-47A5-AABE-B5B5F735368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90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8DE07-1218-4737-90F3-B0EEEDA2205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7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90EF-403B-4693-BBBF-F6E44384D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984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4D0F-B925-40AD-8684-870B2F3C4C9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81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28E-2809-4194-BB27-166211880D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9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65E08C-19D7-4128-BAAA-6B1E5BFD5D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DBEFD-1664-4E5D-A24E-C8F4B98BCF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65E08C-19D7-4128-BAAA-6B1E5BFD5D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DBEFD-1664-4E5D-A24E-C8F4B98BCF0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74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25338-E213-4E39-BEA9-5141D941055C}" type="slidenum">
              <a:rPr lang="zh-C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25338-E213-4E39-BEA9-5141D941055C}" type="slidenum">
              <a:rPr lang="zh-C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5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4B6442-3563-4075-B962-1BB82F3A202D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  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52" name="图片 3" descr="语文2年级上回声图片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507538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452794" y="1857364"/>
            <a:ext cx="535785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31  </a:t>
            </a:r>
            <a:r>
              <a:rPr lang="zh-CN" altLang="en-US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回声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68073" y="4777509"/>
            <a:ext cx="626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铭传中心校             何玉聪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88389" y="3625927"/>
            <a:ext cx="372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第二课时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3832977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Program Files\Microsoft Office\Clipart\WebArt\BD00364_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图片1广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9677400" cy="76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1524000" y="0"/>
            <a:ext cx="9348788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600" b="1">
                <a:solidFill>
                  <a:srgbClr val="292929"/>
                </a:solidFill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kumimoji="1" lang="en-US" altLang="zh-CN" sz="4800" b="1">
                <a:solidFill>
                  <a:srgbClr val="292929"/>
                </a:solidFill>
                <a:latin typeface="Times New Roman" panose="02020603050405020304" pitchFamily="18" charset="0"/>
                <a:ea typeface="楷体_GB2312" pitchFamily="49" charset="-122"/>
              </a:rPr>
              <a:t>5.</a:t>
            </a:r>
            <a:r>
              <a:rPr kumimoji="1" lang="zh-CN" altLang="en-US" sz="4800" b="1">
                <a:solidFill>
                  <a:srgbClr val="292929"/>
                </a:solidFill>
                <a:latin typeface="Times New Roman" panose="02020603050405020304" pitchFamily="18" charset="0"/>
                <a:ea typeface="楷体_GB2312" pitchFamily="49" charset="-122"/>
              </a:rPr>
              <a:t>青蛙妈妈说</a:t>
            </a:r>
            <a:r>
              <a:rPr kumimoji="1" lang="zh-CN" altLang="en-US" sz="4800" b="1" u="sng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：“</a:t>
            </a:r>
            <a:r>
              <a:rPr kumimoji="1" lang="en-US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4800" b="1" u="sng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孩子，你的叫声就像这水的波纹。水的波纹碰到河岸又荡回来。你在桥洞里叫，声音的波纹碰到桥洞的石壁，也要返回来，这样，你就听到自己的声</a:t>
            </a:r>
            <a:r>
              <a:rPr kumimoji="1" lang="zh-CN" altLang="en-US" sz="4000">
                <a:solidFill>
                  <a:srgbClr val="FF0000"/>
                </a:solidFill>
              </a:rPr>
              <a:t>音</a:t>
            </a:r>
            <a:r>
              <a:rPr kumimoji="1" lang="zh-CN" altLang="en-US" sz="4800" b="1" u="sng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啦。”</a:t>
            </a:r>
            <a:r>
              <a:rPr kumimoji="1" lang="zh-CN" altLang="en-US" sz="4800" b="1">
                <a:solidFill>
                  <a:srgbClr val="292929"/>
                </a:solidFill>
                <a:latin typeface="Times New Roman" panose="02020603050405020304" pitchFamily="18" charset="0"/>
                <a:ea typeface="楷体_GB2312" pitchFamily="49" charset="-122"/>
              </a:rPr>
              <a:t>　小青蛙高兴得一蹦老高，说：“妈妈，我明白了，这就是</a:t>
            </a:r>
            <a:r>
              <a:rPr kumimoji="1" lang="zh-CN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回声</a:t>
            </a:r>
            <a:r>
              <a:rPr kumimoji="1" lang="zh-CN" altLang="en-US" sz="4800" b="1">
                <a:solidFill>
                  <a:srgbClr val="292929"/>
                </a:solidFill>
                <a:latin typeface="Times New Roman" panose="02020603050405020304" pitchFamily="18" charset="0"/>
                <a:ea typeface="楷体_GB2312" pitchFamily="49" charset="-122"/>
              </a:rPr>
              <a:t>？”妈妈笑着点点头。　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876800" y="914401"/>
            <a:ext cx="184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4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0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5400" b="1" dirty="0" smtClean="0"/>
              <a:t>我会填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rgbClr val="002060"/>
                </a:solidFill>
              </a:rPr>
              <a:t>青蛙妈妈带着小青蛙跳到岸上。她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 ）</a:t>
            </a:r>
            <a:r>
              <a:rPr lang="zh-CN" altLang="en-US" sz="4000" dirty="0">
                <a:solidFill>
                  <a:srgbClr val="002060"/>
                </a:solidFill>
              </a:rPr>
              <a:t>一颗</a:t>
            </a:r>
            <a:r>
              <a:rPr lang="zh-CN" altLang="en-US" sz="4000" dirty="0" smtClean="0">
                <a:solidFill>
                  <a:srgbClr val="002060"/>
                </a:solidFill>
              </a:rPr>
              <a:t>石子，（     ）</a:t>
            </a:r>
            <a:r>
              <a:rPr lang="zh-CN" altLang="en-US" sz="4000" dirty="0">
                <a:solidFill>
                  <a:srgbClr val="002060"/>
                </a:solidFill>
              </a:rPr>
              <a:t>河里，河水被激起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）</a:t>
            </a:r>
            <a:r>
              <a:rPr lang="zh-CN" altLang="en-US" sz="4000" dirty="0">
                <a:solidFill>
                  <a:srgbClr val="002060"/>
                </a:solidFill>
              </a:rPr>
              <a:t>。</a:t>
            </a:r>
            <a:r>
              <a:rPr lang="zh-CN" altLang="en-US" sz="4000" dirty="0" smtClean="0">
                <a:solidFill>
                  <a:srgbClr val="002060"/>
                </a:solidFill>
              </a:rPr>
              <a:t>波纹（  ），</a:t>
            </a:r>
            <a:r>
              <a:rPr lang="zh-CN" altLang="en-US" sz="4000" dirty="0">
                <a:solidFill>
                  <a:srgbClr val="002060"/>
                </a:solidFill>
              </a:rPr>
              <a:t>又一圈圈地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）回来。</a:t>
            </a:r>
            <a:endParaRPr lang="en-US" altLang="zh-CN" sz="4000" dirty="0" smtClean="0">
              <a:solidFill>
                <a:srgbClr val="002060"/>
              </a:solidFill>
            </a:endParaRPr>
          </a:p>
          <a:p>
            <a:r>
              <a:rPr lang="zh-CN" altLang="en-US" sz="4000" dirty="0">
                <a:solidFill>
                  <a:srgbClr val="002060"/>
                </a:solidFill>
              </a:rPr>
              <a:t>声音的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）</a:t>
            </a:r>
            <a:r>
              <a:rPr lang="zh-CN" altLang="en-US" sz="4000" dirty="0">
                <a:solidFill>
                  <a:srgbClr val="002060"/>
                </a:solidFill>
              </a:rPr>
              <a:t>碰到桥洞的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），</a:t>
            </a:r>
            <a:r>
              <a:rPr lang="zh-CN" altLang="en-US" sz="4000" dirty="0">
                <a:solidFill>
                  <a:srgbClr val="002060"/>
                </a:solidFill>
              </a:rPr>
              <a:t>要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 ）</a:t>
            </a:r>
            <a:r>
              <a:rPr lang="zh-CN" altLang="en-US" sz="4000" dirty="0">
                <a:solidFill>
                  <a:srgbClr val="002060"/>
                </a:solidFill>
              </a:rPr>
              <a:t>回来。这样，小青蛙就能听到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 ）</a:t>
            </a:r>
            <a:r>
              <a:rPr lang="zh-CN" altLang="en-US" sz="4000" dirty="0">
                <a:solidFill>
                  <a:srgbClr val="002060"/>
                </a:solidFill>
              </a:rPr>
              <a:t>啦。这返回来的声音就是</a:t>
            </a:r>
            <a:r>
              <a:rPr lang="zh-CN" altLang="en-US" sz="4000" dirty="0" smtClean="0">
                <a:solidFill>
                  <a:srgbClr val="002060"/>
                </a:solidFill>
              </a:rPr>
              <a:t>（        ）</a:t>
            </a:r>
            <a:r>
              <a:rPr lang="zh-CN" altLang="en-US" sz="4000" dirty="0">
                <a:solidFill>
                  <a:srgbClr val="00206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0637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BD00374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828801" y="685801"/>
            <a:ext cx="80930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8400" b="1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8400" b="1">
                <a:solidFill>
                  <a:srgbClr val="00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　</a:t>
            </a:r>
            <a:r>
              <a:rPr kumimoji="1" lang="zh-CN" altLang="en-US" sz="84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指声波遇到障碍物反射回来再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840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度被听到的声音</a:t>
            </a:r>
            <a:endParaRPr kumimoji="1" lang="zh-CN" altLang="en-US" sz="8400">
              <a:solidFill>
                <a:srgbClr val="00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70126" y="479426"/>
            <a:ext cx="35417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8800" b="1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回声：</a:t>
            </a:r>
          </a:p>
        </p:txBody>
      </p:sp>
      <p:pic>
        <p:nvPicPr>
          <p:cNvPr id="79877" name="Picture 5" descr="AG0031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拓展阅读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生活中还有许多和回声有关的故事，下面请同学们看看阅读材料第</a:t>
            </a:r>
            <a:r>
              <a:rPr lang="en-US" altLang="zh-CN" dirty="0" smtClean="0">
                <a:solidFill>
                  <a:srgbClr val="C00000"/>
                </a:solidFill>
              </a:rPr>
              <a:t>125---127</a:t>
            </a:r>
            <a:r>
              <a:rPr lang="zh-CN" altLang="en-US" dirty="0" smtClean="0">
                <a:solidFill>
                  <a:srgbClr val="C00000"/>
                </a:solidFill>
              </a:rPr>
              <a:t>页：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选读：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</a:rPr>
              <a:t>我恨你，我爱你</a:t>
            </a:r>
            <a:r>
              <a:rPr lang="en-US" altLang="zh-CN" dirty="0" smtClean="0">
                <a:solidFill>
                  <a:srgbClr val="C00000"/>
                </a:solidFill>
              </a:rPr>
              <a:t>》4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</a:rPr>
              <a:t>谁可以看戏</a:t>
            </a:r>
            <a:r>
              <a:rPr lang="en-US" altLang="zh-CN" dirty="0" smtClean="0">
                <a:solidFill>
                  <a:srgbClr val="C00000"/>
                </a:solidFill>
              </a:rPr>
              <a:t>》</a:t>
            </a:r>
          </a:p>
          <a:p>
            <a:r>
              <a:rPr lang="zh-CN" altLang="en-US" dirty="0" smtClean="0">
                <a:solidFill>
                  <a:srgbClr val="C00000"/>
                </a:solidFill>
              </a:rPr>
              <a:t>选读：</a:t>
            </a:r>
            <a:r>
              <a:rPr lang="en-US" altLang="zh-CN" dirty="0" smtClean="0">
                <a:solidFill>
                  <a:srgbClr val="C00000"/>
                </a:solidFill>
              </a:rPr>
              <a:t>5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</a:rPr>
              <a:t>回声的结局</a:t>
            </a:r>
            <a:r>
              <a:rPr lang="en-US" altLang="zh-CN" dirty="0" smtClean="0">
                <a:solidFill>
                  <a:srgbClr val="C00000"/>
                </a:solidFill>
              </a:rPr>
              <a:t>》6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《</a:t>
            </a:r>
            <a:r>
              <a:rPr lang="zh-CN" altLang="en-US" dirty="0" smtClean="0">
                <a:solidFill>
                  <a:srgbClr val="C00000"/>
                </a:solidFill>
              </a:rPr>
              <a:t>生命的反射</a:t>
            </a:r>
            <a:r>
              <a:rPr lang="en-US" altLang="zh-CN" dirty="0" smtClean="0">
                <a:solidFill>
                  <a:srgbClr val="C00000"/>
                </a:solidFill>
              </a:rPr>
              <a:t>》</a:t>
            </a:r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读</a:t>
            </a:r>
            <a:r>
              <a:rPr lang="zh-CN" altLang="en-US" b="1" dirty="0" smtClean="0">
                <a:solidFill>
                  <a:srgbClr val="002060"/>
                </a:solidFill>
              </a:rPr>
              <a:t>过有什么感想，说一说。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说写训练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你们知道还有那些地方也有回声？</a:t>
            </a:r>
            <a:r>
              <a:rPr lang="zh-CN" altLang="en-US" b="1" dirty="0" smtClean="0">
                <a:solidFill>
                  <a:srgbClr val="0070C0"/>
                </a:solidFill>
              </a:rPr>
              <a:t>你</a:t>
            </a:r>
            <a:r>
              <a:rPr lang="zh-CN" altLang="en-US" b="1" dirty="0" smtClean="0">
                <a:solidFill>
                  <a:srgbClr val="0070C0"/>
                </a:solidFill>
              </a:rPr>
              <a:t>有没有有关回声的故事？请说一说，写一写。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未标题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/>
          <a:stretch>
            <a:fillRect/>
          </a:stretch>
        </p:blipFill>
        <p:spPr bwMode="auto">
          <a:xfrm>
            <a:off x="1560514" y="1"/>
            <a:ext cx="9145587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95776" y="1052514"/>
            <a:ext cx="60118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3900" b="1" dirty="0">
                <a:solidFill>
                  <a:srgbClr val="000000"/>
                </a:solidFill>
              </a:rPr>
              <a:t>       </a:t>
            </a:r>
            <a:r>
              <a:rPr lang="zh-CN" altLang="en-US" sz="3900" b="1" dirty="0">
                <a:solidFill>
                  <a:srgbClr val="000000"/>
                </a:solidFill>
              </a:rPr>
              <a:t>大自然还有很多像回声一样的知识等着我们去发现、去探索呢！衷心祝愿小朋友们学会观察、学会思考、学到更多知识。</a:t>
            </a:r>
          </a:p>
        </p:txBody>
      </p:sp>
    </p:spTree>
    <p:extLst>
      <p:ext uri="{BB962C8B-B14F-4D97-AF65-F5344CB8AC3E}">
        <p14:creationId xmlns:p14="http://schemas.microsoft.com/office/powerpoint/2010/main" val="1070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56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7278" name="爆炸形 2 8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514600" y="2590800"/>
              <a:ext cx="4065537" cy="163121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真棒！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-2178050"/>
            <a:ext cx="2438400" cy="2178050"/>
            <a:chOff x="144" y="144"/>
            <a:chExt cx="1536" cy="1372"/>
          </a:xfrm>
        </p:grpSpPr>
        <p:sp>
          <p:nvSpPr>
            <p:cNvPr id="7274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呱</a:t>
              </a:r>
            </a:p>
          </p:txBody>
        </p:sp>
        <p:grpSp>
          <p:nvGrpSpPr>
            <p:cNvPr id="7275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7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640013" y="-2178050"/>
            <a:ext cx="2438400" cy="2178050"/>
            <a:chOff x="144" y="144"/>
            <a:chExt cx="1536" cy="1372"/>
          </a:xfrm>
        </p:grpSpPr>
        <p:sp>
          <p:nvSpPr>
            <p:cNvPr id="7270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哩</a:t>
              </a:r>
            </a:p>
          </p:txBody>
        </p:sp>
        <p:grpSp>
          <p:nvGrpSpPr>
            <p:cNvPr id="7271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72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248525" y="-2474913"/>
            <a:ext cx="2438400" cy="2178050"/>
            <a:chOff x="144" y="144"/>
            <a:chExt cx="1536" cy="1372"/>
          </a:xfrm>
        </p:grpSpPr>
        <p:sp>
          <p:nvSpPr>
            <p:cNvPr id="7266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碰</a:t>
              </a:r>
            </a:p>
          </p:txBody>
        </p:sp>
        <p:grpSp>
          <p:nvGrpSpPr>
            <p:cNvPr id="7267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68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9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743700" y="-2178050"/>
            <a:ext cx="2438400" cy="2178050"/>
            <a:chOff x="144" y="144"/>
            <a:chExt cx="1536" cy="1372"/>
          </a:xfrm>
        </p:grpSpPr>
        <p:sp>
          <p:nvSpPr>
            <p:cNvPr id="7262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纹</a:t>
              </a:r>
            </a:p>
          </p:txBody>
        </p:sp>
        <p:grpSp>
          <p:nvGrpSpPr>
            <p:cNvPr id="7263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64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5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7535863" y="-2178050"/>
            <a:ext cx="2438400" cy="2178050"/>
            <a:chOff x="144" y="144"/>
            <a:chExt cx="1536" cy="1372"/>
          </a:xfrm>
        </p:grpSpPr>
        <p:sp>
          <p:nvSpPr>
            <p:cNvPr id="7258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圈</a:t>
              </a:r>
            </a:p>
          </p:txBody>
        </p:sp>
        <p:grpSp>
          <p:nvGrpSpPr>
            <p:cNvPr id="7259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60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1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7032625" y="-2178050"/>
            <a:ext cx="2438400" cy="2178050"/>
            <a:chOff x="144" y="144"/>
            <a:chExt cx="1536" cy="1372"/>
          </a:xfrm>
        </p:grpSpPr>
        <p:sp>
          <p:nvSpPr>
            <p:cNvPr id="7254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返</a:t>
              </a:r>
            </a:p>
          </p:txBody>
        </p:sp>
        <p:grpSp>
          <p:nvGrpSpPr>
            <p:cNvPr id="7255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5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5880100" y="-2178050"/>
            <a:ext cx="2438400" cy="2178050"/>
            <a:chOff x="144" y="144"/>
            <a:chExt cx="1536" cy="1372"/>
          </a:xfrm>
        </p:grpSpPr>
        <p:sp>
          <p:nvSpPr>
            <p:cNvPr id="7250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石桥</a:t>
              </a:r>
            </a:p>
          </p:txBody>
        </p:sp>
        <p:grpSp>
          <p:nvGrpSpPr>
            <p:cNvPr id="7251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52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600825" y="-2178050"/>
            <a:ext cx="2438400" cy="2178050"/>
            <a:chOff x="144" y="144"/>
            <a:chExt cx="1536" cy="1372"/>
          </a:xfrm>
        </p:grpSpPr>
        <p:sp>
          <p:nvSpPr>
            <p:cNvPr id="7246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半圆</a:t>
              </a:r>
            </a:p>
          </p:txBody>
        </p:sp>
        <p:grpSp>
          <p:nvGrpSpPr>
            <p:cNvPr id="7247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48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9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7248525" y="-2178050"/>
            <a:ext cx="2438400" cy="2178050"/>
            <a:chOff x="144" y="144"/>
            <a:chExt cx="1536" cy="1372"/>
          </a:xfrm>
        </p:grpSpPr>
        <p:sp>
          <p:nvSpPr>
            <p:cNvPr id="7242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底下</a:t>
              </a:r>
            </a:p>
          </p:txBody>
        </p:sp>
        <p:grpSp>
          <p:nvGrpSpPr>
            <p:cNvPr id="7243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44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5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7319963" y="-2178050"/>
            <a:ext cx="2438400" cy="2178050"/>
            <a:chOff x="144" y="144"/>
            <a:chExt cx="1536" cy="1372"/>
          </a:xfrm>
        </p:grpSpPr>
        <p:sp>
          <p:nvSpPr>
            <p:cNvPr id="7238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哪儿</a:t>
              </a:r>
            </a:p>
          </p:txBody>
        </p:sp>
        <p:grpSp>
          <p:nvGrpSpPr>
            <p:cNvPr id="7239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40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1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7680325" y="-2178050"/>
            <a:ext cx="2438400" cy="2178050"/>
            <a:chOff x="144" y="144"/>
            <a:chExt cx="1536" cy="1372"/>
          </a:xfrm>
        </p:grpSpPr>
        <p:sp>
          <p:nvSpPr>
            <p:cNvPr id="7234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呱呱</a:t>
              </a:r>
              <a:endParaRPr lang="en-US" altLang="zh-CN" sz="4800" b="1">
                <a:solidFill>
                  <a:prstClr val="black"/>
                </a:solidFill>
              </a:endParaRPr>
            </a:p>
          </p:txBody>
        </p:sp>
        <p:grpSp>
          <p:nvGrpSpPr>
            <p:cNvPr id="7235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3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2855913" y="-2178050"/>
            <a:ext cx="2438400" cy="2178050"/>
            <a:chOff x="144" y="144"/>
            <a:chExt cx="1536" cy="1372"/>
          </a:xfrm>
        </p:grpSpPr>
        <p:sp>
          <p:nvSpPr>
            <p:cNvPr id="7230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奇怪</a:t>
              </a:r>
            </a:p>
          </p:txBody>
        </p:sp>
        <p:grpSp>
          <p:nvGrpSpPr>
            <p:cNvPr id="7231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32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3143250" y="-2403475"/>
            <a:ext cx="2438400" cy="2178050"/>
            <a:chOff x="144" y="144"/>
            <a:chExt cx="1536" cy="1372"/>
          </a:xfrm>
        </p:grpSpPr>
        <p:sp>
          <p:nvSpPr>
            <p:cNvPr id="7226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藏着</a:t>
              </a:r>
            </a:p>
          </p:txBody>
        </p:sp>
        <p:grpSp>
          <p:nvGrpSpPr>
            <p:cNvPr id="7227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28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9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5808663" y="-2178050"/>
            <a:ext cx="2438400" cy="2178050"/>
            <a:chOff x="144" y="144"/>
            <a:chExt cx="1536" cy="1372"/>
          </a:xfrm>
        </p:grpSpPr>
        <p:sp>
          <p:nvSpPr>
            <p:cNvPr id="7222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岸上</a:t>
              </a:r>
            </a:p>
          </p:txBody>
        </p:sp>
        <p:grpSp>
          <p:nvGrpSpPr>
            <p:cNvPr id="7223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24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5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68" name="Group 22"/>
          <p:cNvGrpSpPr>
            <a:grpSpLocks/>
          </p:cNvGrpSpPr>
          <p:nvPr/>
        </p:nvGrpSpPr>
        <p:grpSpPr bwMode="auto">
          <a:xfrm>
            <a:off x="2351088" y="-2403475"/>
            <a:ext cx="2438400" cy="2178050"/>
            <a:chOff x="144" y="144"/>
            <a:chExt cx="1536" cy="1372"/>
          </a:xfrm>
        </p:grpSpPr>
        <p:sp>
          <p:nvSpPr>
            <p:cNvPr id="7218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石子</a:t>
              </a:r>
            </a:p>
          </p:txBody>
        </p:sp>
        <p:grpSp>
          <p:nvGrpSpPr>
            <p:cNvPr id="7219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20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1" name="Group 22"/>
          <p:cNvGrpSpPr>
            <a:grpSpLocks/>
          </p:cNvGrpSpPr>
          <p:nvPr/>
        </p:nvGrpSpPr>
        <p:grpSpPr bwMode="auto">
          <a:xfrm>
            <a:off x="5159375" y="-2403475"/>
            <a:ext cx="2438400" cy="2178050"/>
            <a:chOff x="144" y="144"/>
            <a:chExt cx="1536" cy="1372"/>
          </a:xfrm>
        </p:grpSpPr>
        <p:sp>
          <p:nvSpPr>
            <p:cNvPr id="7214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碰到</a:t>
              </a:r>
            </a:p>
          </p:txBody>
        </p:sp>
        <p:grpSp>
          <p:nvGrpSpPr>
            <p:cNvPr id="7215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1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3" name="Group 22"/>
          <p:cNvGrpSpPr>
            <a:grpSpLocks/>
          </p:cNvGrpSpPr>
          <p:nvPr/>
        </p:nvGrpSpPr>
        <p:grpSpPr bwMode="auto">
          <a:xfrm>
            <a:off x="7032625" y="-2178050"/>
            <a:ext cx="2438400" cy="2178050"/>
            <a:chOff x="144" y="144"/>
            <a:chExt cx="1536" cy="1372"/>
          </a:xfrm>
        </p:grpSpPr>
        <p:sp>
          <p:nvSpPr>
            <p:cNvPr id="7210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波纹</a:t>
              </a:r>
            </a:p>
          </p:txBody>
        </p:sp>
        <p:grpSp>
          <p:nvGrpSpPr>
            <p:cNvPr id="7211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12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5" name="Group 22"/>
          <p:cNvGrpSpPr>
            <a:grpSpLocks/>
          </p:cNvGrpSpPr>
          <p:nvPr/>
        </p:nvGrpSpPr>
        <p:grpSpPr bwMode="auto">
          <a:xfrm>
            <a:off x="4511675" y="-2332038"/>
            <a:ext cx="2438400" cy="2178050"/>
            <a:chOff x="144" y="144"/>
            <a:chExt cx="1536" cy="1372"/>
          </a:xfrm>
        </p:grpSpPr>
        <p:sp>
          <p:nvSpPr>
            <p:cNvPr id="7206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返回</a:t>
              </a:r>
            </a:p>
          </p:txBody>
        </p:sp>
        <p:grpSp>
          <p:nvGrpSpPr>
            <p:cNvPr id="7207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08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9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7" name="Group 22"/>
          <p:cNvGrpSpPr>
            <a:grpSpLocks/>
          </p:cNvGrpSpPr>
          <p:nvPr/>
        </p:nvGrpSpPr>
        <p:grpSpPr bwMode="auto">
          <a:xfrm>
            <a:off x="6959600" y="-2332038"/>
            <a:ext cx="2438400" cy="2178050"/>
            <a:chOff x="144" y="144"/>
            <a:chExt cx="1536" cy="1372"/>
          </a:xfrm>
        </p:grpSpPr>
        <p:sp>
          <p:nvSpPr>
            <p:cNvPr id="7202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回声</a:t>
              </a:r>
            </a:p>
          </p:txBody>
        </p:sp>
        <p:grpSp>
          <p:nvGrpSpPr>
            <p:cNvPr id="7203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04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9" name="Group 22"/>
          <p:cNvGrpSpPr>
            <a:grpSpLocks/>
          </p:cNvGrpSpPr>
          <p:nvPr/>
        </p:nvGrpSpPr>
        <p:grpSpPr bwMode="auto">
          <a:xfrm>
            <a:off x="4872038" y="-2178050"/>
            <a:ext cx="2438400" cy="2178050"/>
            <a:chOff x="144" y="144"/>
            <a:chExt cx="1536" cy="1372"/>
          </a:xfrm>
        </p:grpSpPr>
        <p:sp>
          <p:nvSpPr>
            <p:cNvPr id="7198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明白</a:t>
              </a:r>
              <a:endParaRPr lang="en-US" altLang="zh-CN" sz="4800" b="1">
                <a:solidFill>
                  <a:prstClr val="black"/>
                </a:solidFill>
              </a:endParaRPr>
            </a:p>
          </p:txBody>
        </p:sp>
        <p:grpSp>
          <p:nvGrpSpPr>
            <p:cNvPr id="7199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200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81" name="Group 22"/>
          <p:cNvGrpSpPr>
            <a:grpSpLocks/>
          </p:cNvGrpSpPr>
          <p:nvPr/>
        </p:nvGrpSpPr>
        <p:grpSpPr bwMode="auto">
          <a:xfrm>
            <a:off x="3216275" y="-2332038"/>
            <a:ext cx="2438400" cy="2178050"/>
            <a:chOff x="144" y="144"/>
            <a:chExt cx="1536" cy="1372"/>
          </a:xfrm>
        </p:grpSpPr>
        <p:sp>
          <p:nvSpPr>
            <p:cNvPr id="7194" name="Oval 23"/>
            <p:cNvSpPr>
              <a:spLocks noChangeArrowheads="1"/>
            </p:cNvSpPr>
            <p:nvPr/>
          </p:nvSpPr>
          <p:spPr bwMode="auto">
            <a:xfrm>
              <a:off x="144" y="144"/>
              <a:ext cx="1536" cy="6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prstClr val="black"/>
                  </a:solidFill>
                </a:rPr>
                <a:t>响起</a:t>
              </a:r>
              <a:endParaRPr lang="en-US" altLang="zh-CN" sz="4800" b="1">
                <a:solidFill>
                  <a:prstClr val="black"/>
                </a:solidFill>
              </a:endParaRPr>
            </a:p>
          </p:txBody>
        </p:sp>
        <p:grpSp>
          <p:nvGrpSpPr>
            <p:cNvPr id="7195" name="Group 24"/>
            <p:cNvGrpSpPr>
              <a:grpSpLocks/>
            </p:cNvGrpSpPr>
            <p:nvPr/>
          </p:nvGrpSpPr>
          <p:grpSpPr bwMode="auto">
            <a:xfrm>
              <a:off x="480" y="768"/>
              <a:ext cx="770" cy="748"/>
              <a:chOff x="2515" y="2362"/>
              <a:chExt cx="770" cy="748"/>
            </a:xfrm>
          </p:grpSpPr>
          <p:pic>
            <p:nvPicPr>
              <p:cNvPr id="719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592"/>
                <a:ext cx="7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" y="2362"/>
                <a:ext cx="73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矩形 112"/>
          <p:cNvSpPr/>
          <p:nvPr/>
        </p:nvSpPr>
        <p:spPr>
          <a:xfrm>
            <a:off x="4572448" y="3268776"/>
            <a:ext cx="29931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青蛙</a:t>
            </a:r>
            <a:r>
              <a:rPr lang="zh-CN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跳水</a:t>
            </a:r>
          </a:p>
        </p:txBody>
      </p:sp>
    </p:spTree>
    <p:extLst>
      <p:ext uri="{BB962C8B-B14F-4D97-AF65-F5344CB8AC3E}">
        <p14:creationId xmlns:p14="http://schemas.microsoft.com/office/powerpoint/2010/main" val="259857970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内容占位符 8" descr="青蛙湖水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667125" y="857251"/>
            <a:ext cx="6572250" cy="2714625"/>
          </a:xfrm>
          <a:prstGeom prst="wedgeRoundRectCallout">
            <a:avLst>
              <a:gd name="adj1" fmla="val -47731"/>
              <a:gd name="adj2" fmla="val 697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恭喜你们进入青蛙王国。</a:t>
            </a:r>
            <a:endParaRPr lang="en-US" altLang="zh-CN" sz="600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83677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8006" r="21507" b="552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0" y="692151"/>
            <a:ext cx="914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4100" b="1">
                <a:solidFill>
                  <a:srgbClr val="000000"/>
                </a:solidFill>
              </a:rPr>
              <a:t>       </a:t>
            </a:r>
            <a:r>
              <a:rPr lang="zh-CN" altLang="en-US" sz="4100" b="1">
                <a:solidFill>
                  <a:srgbClr val="000000"/>
                </a:solidFill>
              </a:rPr>
              <a:t>小河上有座石桥。半圆的桥洞和水里的倒影连起来，好像一个大月亮。</a:t>
            </a:r>
          </a:p>
        </p:txBody>
      </p:sp>
    </p:spTree>
    <p:extLst>
      <p:ext uri="{BB962C8B-B14F-4D97-AF65-F5344CB8AC3E}">
        <p14:creationId xmlns:p14="http://schemas.microsoft.com/office/powerpoint/2010/main" val="34782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zh-CN" altLang="en-US" sz="44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zh-CN" altLang="en-US" sz="3200"/>
          </a:p>
        </p:txBody>
      </p:sp>
      <p:pic>
        <p:nvPicPr>
          <p:cNvPr id="53252" name="Picture 4" descr="图片1广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9677400" cy="76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438400" y="4876801"/>
            <a:ext cx="6705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看，谁来了？读第二段，看看发生了什么事情？</a:t>
            </a:r>
          </a:p>
        </p:txBody>
      </p:sp>
    </p:spTree>
    <p:extLst>
      <p:ext uri="{BB962C8B-B14F-4D97-AF65-F5344CB8AC3E}">
        <p14:creationId xmlns:p14="http://schemas.microsoft.com/office/powerpoint/2010/main" val="40811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919288" y="-23941"/>
            <a:ext cx="84455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00000"/>
                </a:solidFill>
              </a:rPr>
              <a:t>       </a:t>
            </a:r>
            <a:r>
              <a:rPr lang="en-US" altLang="zh-CN" sz="3200">
                <a:solidFill>
                  <a:srgbClr val="000000"/>
                </a:solidFill>
              </a:rPr>
              <a:t>2.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小青蛙跟着妈妈游到桥洞底下，看到周围美丽的景色，高兴得叫起来</a:t>
            </a:r>
            <a:r>
              <a:rPr lang="zh-CN" altLang="en-US" sz="4000" b="1" u="sng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4000" b="1" u="sng">
                <a:solidFill>
                  <a:srgbClr val="0000CC"/>
                </a:solidFill>
                <a:ea typeface="楷体_GB2312" pitchFamily="49" charset="-122"/>
              </a:rPr>
              <a:t>“</a:t>
            </a:r>
            <a:r>
              <a:rPr lang="zh-CN" altLang="en-US" sz="4000" b="1" u="sng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呱呱呱，多好看哪！</a:t>
            </a:r>
            <a:r>
              <a:rPr lang="zh-CN" altLang="en-US" sz="4000" b="1" u="sng">
                <a:solidFill>
                  <a:srgbClr val="0000CC"/>
                </a:solidFill>
                <a:ea typeface="楷体_GB2312" pitchFamily="49" charset="-122"/>
              </a:rPr>
              <a:t>”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这时，不知哪儿有一只小青蛙也在叫起来：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呱呱呱，多好看啊！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”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小青蛙问</a:t>
            </a:r>
            <a:r>
              <a:rPr lang="zh-CN" altLang="en-US" sz="4000" b="1" u="sng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4000" b="1" u="sng">
                <a:solidFill>
                  <a:srgbClr val="0000CC"/>
                </a:solidFill>
                <a:ea typeface="楷体_GB2312" pitchFamily="49" charset="-122"/>
              </a:rPr>
              <a:t>“</a:t>
            </a:r>
            <a:r>
              <a:rPr lang="zh-CN" altLang="en-US" sz="4000" b="1" u="sng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你是谁？你在哪儿？</a:t>
            </a:r>
            <a:r>
              <a:rPr lang="zh-CN" altLang="en-US" sz="4000" b="1" u="sng">
                <a:solidFill>
                  <a:srgbClr val="0000CC"/>
                </a:solidFill>
                <a:ea typeface="楷体_GB2312" pitchFamily="49" charset="-122"/>
              </a:rPr>
              <a:t>”</a:t>
            </a:r>
            <a:r>
              <a:rPr lang="zh-CN" altLang="en-US" sz="4000" b="1" u="sng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那只看不见的小青蛙也在问：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你是谁？你在哪儿？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”</a:t>
            </a:r>
            <a:endParaRPr lang="zh-CN" altLang="en-US" sz="40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0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3"/>
            <a:ext cx="8286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19289" y="4149725"/>
            <a:ext cx="84978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</a:rPr>
              <a:t>    </a:t>
            </a:r>
            <a:r>
              <a:rPr lang="en-US" altLang="zh-CN" sz="3600">
                <a:solidFill>
                  <a:srgbClr val="000000"/>
                </a:solidFill>
              </a:rPr>
              <a:t>3. 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小青蛙奇怪极了，他问妈妈：“桥洞里藏着一只小青蛙吧？他在学我说话哩。”妈妈笑着说：“孩子，跟我来！”</a:t>
            </a:r>
          </a:p>
        </p:txBody>
      </p:sp>
    </p:spTree>
    <p:extLst>
      <p:ext uri="{BB962C8B-B14F-4D97-AF65-F5344CB8AC3E}">
        <p14:creationId xmlns:p14="http://schemas.microsoft.com/office/powerpoint/2010/main" val="41955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6" y="0"/>
            <a:ext cx="71278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847851" y="3933826"/>
            <a:ext cx="83169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</a:rPr>
              <a:t>     </a:t>
            </a:r>
            <a:r>
              <a:rPr lang="en-US" altLang="zh-CN" sz="4000" b="1">
                <a:solidFill>
                  <a:srgbClr val="000000"/>
                </a:solidFill>
              </a:rPr>
              <a:t>4.</a:t>
            </a: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青蛙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妈妈带着小青蛙跳到岸上</a:t>
            </a:r>
            <a:r>
              <a:rPr lang="zh-CN" altLang="en-US" sz="4000">
                <a:solidFill>
                  <a:srgbClr val="000000"/>
                </a:solidFill>
                <a:ea typeface="楷体_GB2312" pitchFamily="49" charset="-122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  <a:ea typeface="楷体_GB2312" pitchFamily="49" charset="-122"/>
              </a:rPr>
              <a:t>她捡起一颗石子，扔进河里，河</a:t>
            </a:r>
            <a:r>
              <a:rPr lang="zh-CN" altLang="en-US" sz="2400" b="1">
                <a:solidFill>
                  <a:srgbClr val="000000"/>
                </a:solidFill>
                <a:ea typeface="楷体_GB2312" pitchFamily="49" charset="-122"/>
              </a:rPr>
              <a:t>                                           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水被激起一圈圈波</a:t>
            </a:r>
            <a:r>
              <a:rPr lang="zh-CN" altLang="en-US" sz="4000" b="1">
                <a:solidFill>
                  <a:srgbClr val="0000CC"/>
                </a:solidFill>
                <a:ea typeface="楷体_GB2312" pitchFamily="49" charset="-122"/>
              </a:rPr>
              <a:t>纹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。波纹</a:t>
            </a:r>
            <a:r>
              <a:rPr lang="zh-CN" altLang="en-US" sz="4000" b="1">
                <a:solidFill>
                  <a:srgbClr val="0000CC"/>
                </a:solidFill>
                <a:ea typeface="楷体_GB2312" pitchFamily="49" charset="-122"/>
              </a:rPr>
              <a:t>碰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到河</a:t>
            </a:r>
            <a:r>
              <a:rPr lang="zh-CN" altLang="en-US" sz="2400" b="1">
                <a:solidFill>
                  <a:srgbClr val="000000"/>
                </a:solidFill>
                <a:ea typeface="楷体_GB2312" pitchFamily="49" charset="-122"/>
              </a:rPr>
              <a:t>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岸，又一</a:t>
            </a:r>
            <a:r>
              <a:rPr lang="zh-CN" altLang="en-US" sz="4000" b="1">
                <a:solidFill>
                  <a:srgbClr val="0000CC"/>
                </a:solidFill>
                <a:ea typeface="楷体_GB2312" pitchFamily="49" charset="-122"/>
              </a:rPr>
              <a:t>圈圈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地荡回来。</a:t>
            </a:r>
          </a:p>
        </p:txBody>
      </p:sp>
    </p:spTree>
    <p:extLst>
      <p:ext uri="{BB962C8B-B14F-4D97-AF65-F5344CB8AC3E}">
        <p14:creationId xmlns:p14="http://schemas.microsoft.com/office/powerpoint/2010/main" val="577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9144000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    青蛙妈妈</a:t>
            </a:r>
            <a:r>
              <a:rPr kumimoji="1" lang="zh-CN" altLang="en-US" sz="5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带着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小青蛙</a:t>
            </a:r>
            <a:r>
              <a:rPr kumimoji="1" lang="zh-CN" altLang="en-US" sz="5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跳到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5200" b="1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岸上</a:t>
            </a:r>
            <a:r>
              <a:rPr kumimoji="1" lang="en-US" altLang="zh-CN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它</a:t>
            </a:r>
            <a:r>
              <a:rPr kumimoji="1" lang="zh-CN" altLang="en-US" sz="5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捡起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一颗石子</a:t>
            </a:r>
            <a:r>
              <a:rPr kumimoji="1" lang="en-US" altLang="zh-CN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5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扔进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5200" b="1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里</a:t>
            </a:r>
            <a:r>
              <a:rPr kumimoji="1" lang="en-US" altLang="zh-CN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河水被激起一圈圈波纹</a:t>
            </a:r>
            <a:r>
              <a:rPr kumimoji="1" lang="en-US" altLang="zh-CN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波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5200" b="1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纹碰到河岸，又一圈圈地荡回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来</a:t>
            </a:r>
            <a:r>
              <a:rPr kumimoji="1" lang="en-US" altLang="zh-CN" sz="52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5200" b="1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5200" b="1">
              <a:solidFill>
                <a:srgbClr val="3366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5235" name="Picture 3" descr="BD1526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7700"/>
            <a:ext cx="7543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BD1526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7924800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9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0" name="Picture 8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26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85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92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3" name="Picture 11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26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BD145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560</Words>
  <Application>Microsoft Office PowerPoint</Application>
  <PresentationFormat>宽屏</PresentationFormat>
  <Paragraphs>63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华文行楷</vt:lpstr>
      <vt:lpstr>华文隶书</vt:lpstr>
      <vt:lpstr>楷体_GB2312</vt:lpstr>
      <vt:lpstr>宋体</vt:lpstr>
      <vt:lpstr>Arial</vt:lpstr>
      <vt:lpstr>Calibri</vt:lpstr>
      <vt:lpstr>Times New Roman</vt:lpstr>
      <vt:lpstr>1_Office 主题</vt:lpstr>
      <vt:lpstr>2_Office 主题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我会填</vt:lpstr>
      <vt:lpstr>PowerPoint 演示文稿</vt:lpstr>
      <vt:lpstr>拓展阅读</vt:lpstr>
      <vt:lpstr>说写训练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fg</dc:creator>
  <cp:lastModifiedBy>fg</cp:lastModifiedBy>
  <cp:revision>17</cp:revision>
  <dcterms:created xsi:type="dcterms:W3CDTF">2015-12-23T04:41:33Z</dcterms:created>
  <dcterms:modified xsi:type="dcterms:W3CDTF">2015-12-28T01:52:21Z</dcterms:modified>
</cp:coreProperties>
</file>