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77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76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865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134" y="3584575"/>
            <a:ext cx="828251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298" name="KSO_BT1"/>
          <p:cNvSpPr>
            <a:spLocks noGrp="1"/>
          </p:cNvSpPr>
          <p:nvPr>
            <p:ph type="ctrTitle"/>
          </p:nvPr>
        </p:nvSpPr>
        <p:spPr>
          <a:xfrm>
            <a:off x="2889251" y="2609851"/>
            <a:ext cx="8290983" cy="962025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5302" name="KSO_BC1"/>
          <p:cNvSpPr>
            <a:spLocks noGrp="1"/>
          </p:cNvSpPr>
          <p:nvPr>
            <p:ph type="subTitle" idx="1"/>
          </p:nvPr>
        </p:nvSpPr>
        <p:spPr>
          <a:xfrm>
            <a:off x="2893484" y="3581401"/>
            <a:ext cx="8263467" cy="460375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BDC03E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chemeClr val="bg2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1pPr>
          </a:lstStyle>
          <a:p>
            <a:pPr>
              <a:defRPr/>
            </a:pPr>
            <a:fld id="{7A8026EB-121C-444F-8959-C4FE542E3D6B}" type="datetimeFigureOut">
              <a:rPr lang="zh-CN" altLang="en-US">
                <a:solidFill>
                  <a:srgbClr val="FFFFFF"/>
                </a:solidFill>
              </a:rPr>
              <a:pPr>
                <a:defRPr/>
              </a:pPr>
              <a:t>2015/11/26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chemeClr val="bg2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1pPr>
          </a:lstStyle>
          <a:p>
            <a:pPr>
              <a:defRPr/>
            </a:pPr>
            <a:fld id="{8CFE1718-4172-43B4-B120-B52F4C7EA3C1}" type="slidenum">
              <a:rPr lang="zh-CN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85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3FFFB-1BDD-4A08-BB56-74BD6FB1683F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610D-2476-41B1-8F04-F034EF850B15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85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3351D-3006-4330-9BE4-398CC4A1E2CB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222F-A15B-428A-BDE8-5373479C7FB8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87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5951" y="949325"/>
            <a:ext cx="5391149" cy="47577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0301" y="949325"/>
            <a:ext cx="5391151" cy="47577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9BB80-6BFE-4607-8715-B4B02BEBC17B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8E068-9494-42AF-BF35-2E2A2A823354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802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C643A-D4CE-41E5-87D5-62374966E0A3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A3D1-7DEF-4EE0-BA9A-A712B9798E55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1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184E-06BE-44FC-9C90-A645B9686C13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11A79-2613-42AE-979F-FB6E516F6164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824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F57B5-372E-4926-909B-35B070FA7EAB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BDA6B-24EE-4003-94D5-674B891914BE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23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2A99E-419B-42AB-B0C2-1CC7066BCE15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01C6F-7172-4CAA-A0F0-0915FE588339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28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3061A-32A5-41DD-9F5A-6E1A5D1EFFF4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9372F-CC4A-426E-B1A2-1758EBEFC6E7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68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4B625-13A7-4153-B958-E69C47A0AC24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2D5C-9080-43A0-B791-967136AF4B4A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8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64601" y="101601"/>
            <a:ext cx="2749551" cy="56054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5952" y="101601"/>
            <a:ext cx="8045449" cy="56054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AAA14-2944-48AD-9500-FE1880F9EF93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37292-22D9-4B71-BF17-709EDB79690A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52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169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48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15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54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3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5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16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7396-827B-4C7B-A225-D3FF536D0C49}" type="datetimeFigureOut">
              <a:rPr lang="zh-CN" altLang="en-US" smtClean="0"/>
              <a:t>2015/11/26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CF13-5C7A-4821-8B52-E7BF6D16B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83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KSO_BT1"/>
          <p:cNvSpPr>
            <a:spLocks noGrp="1"/>
          </p:cNvSpPr>
          <p:nvPr>
            <p:ph type="title"/>
          </p:nvPr>
        </p:nvSpPr>
        <p:spPr bwMode="auto">
          <a:xfrm>
            <a:off x="615951" y="101600"/>
            <a:ext cx="109982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KSO_BC1"/>
          <p:cNvSpPr>
            <a:spLocks noGrp="1"/>
          </p:cNvSpPr>
          <p:nvPr>
            <p:ph type="body" idx="1"/>
          </p:nvPr>
        </p:nvSpPr>
        <p:spPr bwMode="auto">
          <a:xfrm>
            <a:off x="615951" y="949325"/>
            <a:ext cx="10985500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5984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A73EF7-9363-433B-B05C-1328DEA2BCD0}" type="datetimeFigureOut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2015/11/26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5984876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919293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latin typeface="Calibri" panose="020F0502020204030204" pitchFamily="34" charset="0"/>
              <a:ea typeface="幼圆" panose="02010509060101010101" pitchFamily="49" charset="-122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5984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A153859-9587-4CA9-8D83-451FD62FC8EF}" type="slidenum">
              <a:rPr lang="zh-CN" altLang="en-US">
                <a:solidFill>
                  <a:srgbClr val="3D3F41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3D3F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95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5D5F1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5D5F1F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444500" indent="-444500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rgbClr val="963B22"/>
        </a:buClr>
        <a:buSzPct val="80000"/>
        <a:buBlip>
          <a:blip r:embed="rId14"/>
        </a:buBlip>
        <a:defRPr sz="2000" kern="1200">
          <a:solidFill>
            <a:srgbClr val="8B8E2E"/>
          </a:solidFill>
          <a:latin typeface="+mn-lt"/>
          <a:ea typeface="+mn-ea"/>
          <a:cs typeface="+mn-cs"/>
        </a:defRPr>
      </a:lvl1pPr>
      <a:lvl2pPr marL="444500" indent="-444500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B1D19B"/>
        </a:buClr>
        <a:buFont typeface="幼圆" panose="02010509060101010101" pitchFamily="49" charset="-122"/>
        <a:buChar char=" "/>
        <a:defRPr sz="1600" kern="1200">
          <a:solidFill>
            <a:srgbClr val="727E6C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17409"/>
          <p:cNvSpPr>
            <a:spLocks noChangeArrowheads="1"/>
          </p:cNvSpPr>
          <p:nvPr/>
        </p:nvSpPr>
        <p:spPr bwMode="auto">
          <a:xfrm>
            <a:off x="4584700" y="549276"/>
            <a:ext cx="26597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963B22"/>
              </a:buClr>
              <a:buSzPct val="80000"/>
              <a:buBlip>
                <a:blip r:embed="rId2"/>
              </a:buBlip>
              <a:defRPr sz="2000">
                <a:solidFill>
                  <a:srgbClr val="8B8E2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B1D19B"/>
              </a:buClr>
              <a:buFont typeface="幼圆" panose="02010509060101010101" pitchFamily="49" charset="-122"/>
              <a:buChar char=" "/>
              <a:defRPr sz="1600">
                <a:solidFill>
                  <a:srgbClr val="727E6C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9pPr>
          </a:lstStyle>
          <a:p>
            <a:pPr algn="l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800" b="1">
                <a:solidFill>
                  <a:srgbClr val="3D3F41"/>
                </a:solidFill>
                <a:ea typeface="宋体" panose="02010600030101010101" pitchFamily="2" charset="-122"/>
              </a:rPr>
              <a:t>拓展阅读</a:t>
            </a:r>
          </a:p>
        </p:txBody>
      </p:sp>
      <p:sp>
        <p:nvSpPr>
          <p:cNvPr id="13315" name="矩形 17410"/>
          <p:cNvSpPr>
            <a:spLocks noChangeArrowheads="1"/>
          </p:cNvSpPr>
          <p:nvPr/>
        </p:nvSpPr>
        <p:spPr bwMode="auto">
          <a:xfrm>
            <a:off x="2135188" y="1701801"/>
            <a:ext cx="7777162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963B22"/>
              </a:buClr>
              <a:buSzPct val="80000"/>
              <a:buBlip>
                <a:blip r:embed="rId2"/>
              </a:buBlip>
              <a:defRPr sz="2000">
                <a:solidFill>
                  <a:srgbClr val="8B8E2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B1D19B"/>
              </a:buClr>
              <a:buFont typeface="幼圆" panose="02010509060101010101" pitchFamily="49" charset="-122"/>
              <a:buChar char=" "/>
              <a:defRPr sz="1600">
                <a:solidFill>
                  <a:srgbClr val="727E6C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幼圆" panose="02010509060101010101" pitchFamily="49" charset="-122"/>
              </a:defRPr>
            </a:lvl9pPr>
          </a:lstStyle>
          <a:p>
            <a:pPr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000" b="1">
                <a:solidFill>
                  <a:srgbClr val="3D3F41"/>
                </a:solidFill>
                <a:ea typeface="宋体" panose="02010600030101010101" pitchFamily="2" charset="-122"/>
              </a:rPr>
              <a:t>1</a:t>
            </a:r>
            <a:r>
              <a:rPr lang="zh-CN" altLang="en-US" sz="4000" b="1">
                <a:solidFill>
                  <a:srgbClr val="3D3F41"/>
                </a:solidFill>
                <a:ea typeface="宋体" panose="02010600030101010101" pitchFamily="2" charset="-122"/>
              </a:rPr>
              <a:t>、31页</a:t>
            </a:r>
            <a:r>
              <a:rPr lang="zh-CN" altLang="en-US" sz="4000" b="1">
                <a:solidFill>
                  <a:srgbClr val="FF0000"/>
                </a:solidFill>
                <a:ea typeface="宋体" panose="02010600030101010101" pitchFamily="2" charset="-122"/>
              </a:rPr>
              <a:t>“猜一猜”</a:t>
            </a:r>
          </a:p>
          <a:p>
            <a:pPr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b="1">
                <a:solidFill>
                  <a:srgbClr val="3D3F41"/>
                </a:solidFill>
                <a:ea typeface="宋体" panose="02010600030101010101" pitchFamily="2" charset="-122"/>
              </a:rPr>
              <a:t>2、31页“读一读”里的</a:t>
            </a:r>
            <a:r>
              <a:rPr lang="en-US" altLang="zh-CN" sz="4000" b="1">
                <a:solidFill>
                  <a:srgbClr val="FF0000"/>
                </a:solidFill>
                <a:ea typeface="宋体" panose="02010600030101010101" pitchFamily="2" charset="-122"/>
              </a:rPr>
              <a:t>《</a:t>
            </a:r>
            <a:r>
              <a:rPr lang="zh-CN" altLang="en-US" sz="4000" b="1">
                <a:solidFill>
                  <a:srgbClr val="FF0000"/>
                </a:solidFill>
                <a:ea typeface="宋体" panose="02010600030101010101" pitchFamily="2" charset="-122"/>
              </a:rPr>
              <a:t>新学期之歌</a:t>
            </a:r>
            <a:r>
              <a:rPr lang="en-US" altLang="zh-CN" sz="4000" b="1">
                <a:solidFill>
                  <a:srgbClr val="FF0000"/>
                </a:solidFill>
                <a:ea typeface="宋体" panose="02010600030101010101" pitchFamily="2" charset="-122"/>
              </a:rPr>
              <a:t>》</a:t>
            </a:r>
            <a:endParaRPr lang="zh-CN" altLang="en-US" sz="4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000" b="1">
                <a:solidFill>
                  <a:srgbClr val="3D3F41"/>
                </a:solidFill>
                <a:ea typeface="宋体" panose="02010600030101010101" pitchFamily="2" charset="-122"/>
              </a:rPr>
              <a:t>3</a:t>
            </a:r>
            <a:r>
              <a:rPr lang="zh-CN" altLang="en-US" sz="4000" b="1">
                <a:solidFill>
                  <a:srgbClr val="3D3F41"/>
                </a:solidFill>
                <a:ea typeface="宋体" panose="02010600030101010101" pitchFamily="2" charset="-122"/>
              </a:rPr>
              <a:t>、32页“资料城”中</a:t>
            </a:r>
            <a:r>
              <a:rPr lang="zh-CN" altLang="en-US" sz="4000" b="1">
                <a:solidFill>
                  <a:srgbClr val="FF0000"/>
                </a:solidFill>
                <a:ea typeface="宋体" panose="02010600030101010101" pitchFamily="2" charset="-122"/>
              </a:rPr>
              <a:t>《老鼠嗅着油豆香》</a:t>
            </a:r>
          </a:p>
          <a:p>
            <a:pPr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000" b="1">
                <a:solidFill>
                  <a:srgbClr val="3D3F41"/>
                </a:solidFill>
                <a:ea typeface="宋体" panose="02010600030101010101" pitchFamily="2" charset="-122"/>
              </a:rPr>
              <a:t>4</a:t>
            </a:r>
            <a:r>
              <a:rPr lang="zh-CN" altLang="zh-CN" sz="4000" b="1">
                <a:solidFill>
                  <a:srgbClr val="3D3F41"/>
                </a:solidFill>
                <a:ea typeface="宋体" panose="02010600030101010101" pitchFamily="2" charset="-122"/>
              </a:rPr>
              <a:t>、课外读读管家琪的《口水龙》</a:t>
            </a:r>
          </a:p>
        </p:txBody>
      </p:sp>
    </p:spTree>
    <p:extLst>
      <p:ext uri="{BB962C8B-B14F-4D97-AF65-F5344CB8AC3E}">
        <p14:creationId xmlns:p14="http://schemas.microsoft.com/office/powerpoint/2010/main" val="12575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843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919289" y="549275"/>
            <a:ext cx="6181725" cy="700088"/>
          </a:xfrm>
        </p:spPr>
        <p:txBody>
          <a:bodyPr anchor="ctr"/>
          <a:lstStyle/>
          <a:p>
            <a:pPr eaLnBrk="1" hangingPunct="1"/>
            <a:r>
              <a:rPr lang="zh-CN" altLang="en-US" sz="3600">
                <a:solidFill>
                  <a:srgbClr val="000000"/>
                </a:solidFill>
              </a:rPr>
              <a:t>写话练习</a:t>
            </a:r>
          </a:p>
        </p:txBody>
      </p:sp>
      <p:sp>
        <p:nvSpPr>
          <p:cNvPr id="14339" name="文本占位符 18434"/>
          <p:cNvSpPr>
            <a:spLocks noGrp="1" noRot="1" noChangeArrowheads="1"/>
          </p:cNvSpPr>
          <p:nvPr>
            <p:ph idx="4294967295"/>
          </p:nvPr>
        </p:nvSpPr>
        <p:spPr>
          <a:xfrm>
            <a:off x="2063750" y="1916113"/>
            <a:ext cx="8167688" cy="3822700"/>
          </a:xfrm>
        </p:spPr>
        <p:txBody>
          <a:bodyPr/>
          <a:lstStyle/>
          <a:p>
            <a:pPr eaLnBrk="1" hangingPunct="1"/>
            <a:r>
              <a:rPr lang="en-US" altLang="zh-CN" sz="3600" b="1"/>
              <a:t>1</a:t>
            </a:r>
            <a:r>
              <a:rPr lang="zh-CN" altLang="en-US" sz="3600" b="1"/>
              <a:t>、给本课的生字造句，编儿歌、编字谜。</a:t>
            </a:r>
          </a:p>
          <a:p>
            <a:pPr eaLnBrk="1" hangingPunct="1"/>
            <a:r>
              <a:rPr lang="en-US" altLang="zh-CN" sz="3600" b="1"/>
              <a:t>2</a:t>
            </a:r>
            <a:r>
              <a:rPr lang="zh-CN" altLang="en-US" sz="3600" b="1"/>
              <a:t>、试编一个故事，尽可能用上本课的生字、词。</a:t>
            </a:r>
            <a:endParaRPr lang="zh-CN" altLang="en-US" sz="3600" b="1">
              <a:solidFill>
                <a:srgbClr val="FF0000"/>
              </a:solidFill>
            </a:endParaRPr>
          </a:p>
          <a:p>
            <a:pPr eaLnBrk="1" hangingPunct="1"/>
            <a:r>
              <a:rPr lang="zh-CN" altLang="en-US" sz="3600" b="1">
                <a:solidFill>
                  <a:srgbClr val="FF0000"/>
                </a:solidFill>
              </a:rPr>
              <a:t>先说说，再写一写。</a:t>
            </a:r>
          </a:p>
        </p:txBody>
      </p:sp>
    </p:spTree>
    <p:extLst>
      <p:ext uri="{BB962C8B-B14F-4D97-AF65-F5344CB8AC3E}">
        <p14:creationId xmlns:p14="http://schemas.microsoft.com/office/powerpoint/2010/main" val="381944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40530B01PPBG">
  <a:themeElements>
    <a:clrScheme name="A000120140530B01PPBG 1">
      <a:dk1>
        <a:srgbClr val="3D3F41"/>
      </a:dk1>
      <a:lt1>
        <a:srgbClr val="FFFFFF"/>
      </a:lt1>
      <a:dk2>
        <a:srgbClr val="3D3F41"/>
      </a:dk2>
      <a:lt2>
        <a:srgbClr val="FFFFFF"/>
      </a:lt2>
      <a:accent1>
        <a:srgbClr val="BABD3D"/>
      </a:accent1>
      <a:accent2>
        <a:srgbClr val="7DB359"/>
      </a:accent2>
      <a:accent3>
        <a:srgbClr val="FFFFFF"/>
      </a:accent3>
      <a:accent4>
        <a:srgbClr val="333436"/>
      </a:accent4>
      <a:accent5>
        <a:srgbClr val="D9DBAF"/>
      </a:accent5>
      <a:accent6>
        <a:srgbClr val="71A250"/>
      </a:accent6>
      <a:hlink>
        <a:srgbClr val="00B0F0"/>
      </a:hlink>
      <a:folHlink>
        <a:srgbClr val="AFB2B4"/>
      </a:folHlink>
    </a:clrScheme>
    <a:fontScheme name="A000120140530B01PPBG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A000120140530B01PPBG 1">
        <a:dk1>
          <a:srgbClr val="3D3F41"/>
        </a:dk1>
        <a:lt1>
          <a:srgbClr val="FFFFFF"/>
        </a:lt1>
        <a:dk2>
          <a:srgbClr val="3D3F41"/>
        </a:dk2>
        <a:lt2>
          <a:srgbClr val="FFFFFF"/>
        </a:lt2>
        <a:accent1>
          <a:srgbClr val="BABD3D"/>
        </a:accent1>
        <a:accent2>
          <a:srgbClr val="7DB359"/>
        </a:accent2>
        <a:accent3>
          <a:srgbClr val="FFFFFF"/>
        </a:accent3>
        <a:accent4>
          <a:srgbClr val="333436"/>
        </a:accent4>
        <a:accent5>
          <a:srgbClr val="D9DBAF"/>
        </a:accent5>
        <a:accent6>
          <a:srgbClr val="71A250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宽屏</PresentationFormat>
  <Paragraphs>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宋体</vt:lpstr>
      <vt:lpstr>微软雅黑</vt:lpstr>
      <vt:lpstr>幼圆</vt:lpstr>
      <vt:lpstr>Arial</vt:lpstr>
      <vt:lpstr>Arial Black</vt:lpstr>
      <vt:lpstr>Calibri</vt:lpstr>
      <vt:lpstr>Calibri Light</vt:lpstr>
      <vt:lpstr>Office 主题</vt:lpstr>
      <vt:lpstr>A000120140530B01PPBG</vt:lpstr>
      <vt:lpstr>PowerPoint 演示文稿</vt:lpstr>
      <vt:lpstr>写话练习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y576r</dc:creator>
  <cp:lastModifiedBy>y576r</cp:lastModifiedBy>
  <cp:revision>1</cp:revision>
  <dcterms:created xsi:type="dcterms:W3CDTF">2015-11-26T04:50:53Z</dcterms:created>
  <dcterms:modified xsi:type="dcterms:W3CDTF">2015-11-26T04:51:25Z</dcterms:modified>
</cp:coreProperties>
</file>