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1" r:id="rId6"/>
    <p:sldId id="262" r:id="rId7"/>
    <p:sldId id="269" r:id="rId8"/>
    <p:sldId id="265" r:id="rId9"/>
    <p:sldId id="266" r:id="rId10"/>
    <p:sldId id="264" r:id="rId11"/>
    <p:sldId id="267" r:id="rId12"/>
    <p:sldId id="260" r:id="rId13"/>
    <p:sldId id="256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C8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60"/>
  </p:normalViewPr>
  <p:slideViewPr>
    <p:cSldViewPr>
      <p:cViewPr varScale="1">
        <p:scale>
          <a:sx n="65" d="100"/>
          <a:sy n="65" d="100"/>
        </p:scale>
        <p:origin x="-15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DC47F-7333-499C-9CA4-3165257F05D1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DEF46-F33D-4FD4-B4B4-5B93D02397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44754-2C9C-4BAA-BF82-ABF232A3E971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3E532-0755-4E45-8501-CCDA82BE3B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A0CDB-C426-4FDC-B408-4E9B027F6097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40AEF-9813-4C8C-B4EC-FB13DA7719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BCD5F-7188-423C-A681-3D2D6B3CE39D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F557-DD56-4EEC-A955-71556B4F47E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C4DF8-2DB7-4105-9286-01058311230A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CAA19-F667-4B7C-828B-45E5998CBD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75E0-D7BD-4B01-8617-D718038C91C5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729F0-A3FA-4A8E-A30C-286987A3C5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6E00-F271-498D-97FB-ED13BEBF02BA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499BB-4352-4E22-9126-D165D22FC3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BF9F-A904-47F9-BB1B-1F97AE9654E9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7D5FA-BDEB-4400-9378-970677B11F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4FFC-0A80-4321-8250-3959FBD0F2F3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2A6F1-47A3-411F-8ED6-30BBCE5B33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D807B-588C-4657-86D3-B871D0807318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EE40E-C537-45E6-A69A-F9AE9A022E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5E4B-BD99-4FB3-A524-1F8E3A2D2575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B62AC-4EDC-4B45-8983-B8F566D483F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CD82E-B708-4758-93D6-9141879D83CA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48EAD-BCB8-45FB-9F86-6EA0EF18BF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6876D-7BCE-4BEE-BFD0-87556EB8623E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E81EC-BEC1-47F4-92B9-9331DE6492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1A9C9-30B7-49C5-A3F2-4C422808CB5E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B3449-DBBB-4E5A-9E61-FAA7F057A20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DAA0-DAC7-41C9-A972-8076E8EC43B2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DEAF1-F422-46C0-BE27-913E6ACE15D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B261D-C219-4BD2-8446-D739EED354E7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1706B-0338-426B-B3EA-5430BBFEB7B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901F1-9E66-4F3C-B08F-3CE4A8715751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18735-EC58-4988-8E72-BAC48305C7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EB7BB-0651-45AF-A1D7-2A94D3A9DF56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5D31F-5A14-4F32-8061-015D2364F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38C6B-F6DC-49DE-A301-914797F96F3B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31D5-DA5E-4FF9-A6F7-68BC915A16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44849-A2C8-4ACB-B26D-C50D306CE570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6195B-C14A-486A-9490-00660827A9B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14250-F877-4328-947B-8D12B1E2CA01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FE4AA-100D-4293-AD9D-79157ACC2B5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E966E-6B7C-4EDE-BAAC-6BEB1A3DEDB4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D3700-E4F7-4CBA-93D4-18254FCA114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4FF4033C-D5C7-475B-802B-3DA2D6C08A67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8B57EFDC-7C12-4F69-B779-66DBDE8E63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98C6ED57-00EB-4AA5-9346-974D3ECC9876}" type="datetimeFigureOut">
              <a:rPr lang="zh-CN" altLang="en-US"/>
              <a:pPr>
                <a:defRPr/>
              </a:pPr>
              <a:t>2014/10/6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AE38EFAF-72C8-4CEC-B0B0-D95650C3E70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/>
          <p:cNvSpPr txBox="1">
            <a:spLocks noChangeArrowheads="1"/>
          </p:cNvSpPr>
          <p:nvPr/>
        </p:nvSpPr>
        <p:spPr bwMode="auto">
          <a:xfrm>
            <a:off x="1857375" y="5000625"/>
            <a:ext cx="5545138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500"/>
              </a:lnSpc>
            </a:pPr>
            <a:endParaRPr lang="en-US" altLang="zh-CN" sz="4800"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3500"/>
              </a:lnSpc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刘月</a:t>
            </a:r>
            <a:endParaRPr lang="en-US" altLang="zh-CN" sz="2800"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3500"/>
              </a:lnSpc>
            </a:pPr>
            <a:r>
              <a:rPr lang="en-US" altLang="zh-CN" sz="2800">
                <a:latin typeface="微软雅黑" pitchFamily="34" charset="-122"/>
                <a:ea typeface="微软雅黑" pitchFamily="34" charset="-122"/>
              </a:rPr>
              <a:t>201321010141</a:t>
            </a:r>
            <a:endParaRPr lang="zh-CN" altLang="en-US" sz="28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5500688" y="1928813"/>
            <a:ext cx="364331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认知工具</a:t>
            </a:r>
            <a:endParaRPr lang="en-US" altLang="zh-CN" sz="2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  <a:p>
            <a:pPr algn="ctr">
              <a:defRPr/>
            </a:pPr>
            <a:r>
              <a:rPr lang="zh-CN" altLang="en-US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之</a:t>
            </a:r>
            <a:endParaRPr lang="en-US" sz="2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286375" y="2786063"/>
            <a:ext cx="36433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54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285750" y="785813"/>
            <a:ext cx="865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chemeClr val="accent2"/>
                </a:solidFill>
              </a:rPr>
              <a:t>Tips:</a:t>
            </a:r>
            <a:endParaRPr lang="zh-CN" altLang="en-US" sz="2800">
              <a:solidFill>
                <a:schemeClr val="accent2"/>
              </a:solidFill>
            </a:endParaRP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428625" y="1285875"/>
            <a:ext cx="79295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sz="2400"/>
              <a:t>思维导图反映的是主观的想法，每个人的思维方式不同，无对错之分</a:t>
            </a:r>
            <a:endParaRPr lang="en-US" altLang="zh-CN" sz="2400"/>
          </a:p>
          <a:p>
            <a:pPr>
              <a:buFont typeface="Wingdings" pitchFamily="2" charset="2"/>
              <a:buChar char="l"/>
            </a:pPr>
            <a:r>
              <a:rPr lang="zh-CN" altLang="en-US" sz="2400"/>
              <a:t>思维导图是一种工具，他并没有提供“如何激发”和“如何整理”的思维框架。不同人使用思维导图的效果不一样，就是因为不同人的思维模式不同。</a:t>
            </a:r>
          </a:p>
          <a:p>
            <a:pPr>
              <a:buFont typeface="Wingdings" pitchFamily="2" charset="2"/>
              <a:buChar char="l"/>
            </a:pPr>
            <a:endParaRPr lang="zh-CN" altLang="en-US" sz="2400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230188" y="3548063"/>
            <a:ext cx="269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zh-CN" sz="2800" b="1">
                <a:solidFill>
                  <a:schemeClr val="accent2"/>
                </a:solidFill>
              </a:rPr>
              <a:t>思维指引框架：</a:t>
            </a:r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500063" y="4214813"/>
            <a:ext cx="86439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zh-CN" altLang="en-US" sz="2400" dirty="0"/>
              <a:t>思维训练专家爱德华</a:t>
            </a:r>
            <a:r>
              <a:rPr lang="en-US" altLang="zh-CN" sz="2400" dirty="0"/>
              <a:t>·</a:t>
            </a:r>
            <a:r>
              <a:rPr lang="zh-CN" altLang="en-US" sz="2400" dirty="0"/>
              <a:t>德</a:t>
            </a:r>
            <a:r>
              <a:rPr lang="en-US" altLang="zh-CN" sz="2400" dirty="0"/>
              <a:t>·</a:t>
            </a:r>
            <a:r>
              <a:rPr lang="zh-CN" altLang="en-US" sz="2400" dirty="0"/>
              <a:t>博诺的六顶思考</a:t>
            </a:r>
          </a:p>
          <a:p>
            <a:pPr>
              <a:buFont typeface="Arial" charset="0"/>
              <a:buChar char="•"/>
            </a:pPr>
            <a:r>
              <a:rPr lang="zh-CN" altLang="en-US" sz="2400" dirty="0"/>
              <a:t>柯尔特思维训练课程里的</a:t>
            </a:r>
            <a:r>
              <a:rPr lang="en-US" altLang="en-US" sz="2400" dirty="0"/>
              <a:t>60 </a:t>
            </a:r>
            <a:r>
              <a:rPr lang="zh-CN" altLang="en-US" sz="2400" dirty="0"/>
              <a:t>个思考工具</a:t>
            </a:r>
          </a:p>
          <a:p>
            <a:pPr>
              <a:buFont typeface="Arial" charset="0"/>
              <a:buChar char="•"/>
            </a:pPr>
            <a:r>
              <a:rPr lang="en-US" altLang="en-US" sz="2400" dirty="0"/>
              <a:t>SWOT </a:t>
            </a:r>
            <a:r>
              <a:rPr lang="zh-CN" altLang="en-US" sz="2400" dirty="0"/>
              <a:t>分析法</a:t>
            </a:r>
          </a:p>
          <a:p>
            <a:pPr>
              <a:buFont typeface="Arial" charset="0"/>
              <a:buChar char="•"/>
            </a:pPr>
            <a:r>
              <a:rPr lang="en-US" altLang="en-US" sz="2400" dirty="0"/>
              <a:t>PMI</a:t>
            </a:r>
            <a:r>
              <a:rPr lang="zh-CN" altLang="en-US" sz="2400" dirty="0"/>
              <a:t>（好处、不足、兴趣点）</a:t>
            </a:r>
          </a:p>
          <a:p>
            <a:pPr>
              <a:buFont typeface="Arial" charset="0"/>
              <a:buChar char="•"/>
            </a:pPr>
            <a:r>
              <a:rPr lang="en-US" altLang="en-US" sz="2400" dirty="0"/>
              <a:t>5W1H </a:t>
            </a:r>
            <a:r>
              <a:rPr lang="zh-CN" altLang="en-US" sz="2400" dirty="0"/>
              <a:t>（是什么”、“为什么”、“怎么办”、“会怎样” ）</a:t>
            </a:r>
          </a:p>
          <a:p>
            <a:pPr>
              <a:buFont typeface="Arial" charset="0"/>
              <a:buChar char="•"/>
            </a:pPr>
            <a:endParaRPr lang="zh-CN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357813" y="6345262"/>
            <a:ext cx="3643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  <a:endParaRPr lang="zh-CN" altLang="en-US" sz="3200" b="1" dirty="0">
              <a:solidFill>
                <a:srgbClr val="C8C8C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Angsana New" pitchFamily="18" charset="-34"/>
            </a:endParaRP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971550" y="28575"/>
            <a:ext cx="32273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参考文献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14313" y="1214438"/>
            <a:ext cx="8501062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b="1"/>
              <a:t>参考文献</a:t>
            </a:r>
            <a:r>
              <a:rPr lang="en-US" altLang="zh-CN" b="1"/>
              <a:t>:</a:t>
            </a:r>
            <a:endParaRPr lang="zh-CN" altLang="en-US"/>
          </a:p>
          <a:p>
            <a:r>
              <a:rPr lang="en-US" altLang="zh-CN"/>
              <a:t>[1] </a:t>
            </a:r>
            <a:r>
              <a:rPr lang="zh-CN" altLang="en-US"/>
              <a:t>李永健，何克抗</a:t>
            </a:r>
            <a:r>
              <a:rPr lang="en-US" altLang="zh-CN"/>
              <a:t>. </a:t>
            </a:r>
            <a:r>
              <a:rPr lang="zh-CN" altLang="en-US"/>
              <a:t>认知工具</a:t>
            </a:r>
            <a:r>
              <a:rPr lang="en-US" altLang="zh-CN"/>
              <a:t>——</a:t>
            </a:r>
            <a:r>
              <a:rPr lang="zh-CN" altLang="en-US"/>
              <a:t>一种以多媒体计算机为基础的学习环境教学设计的新思路</a:t>
            </a:r>
            <a:r>
              <a:rPr lang="en-US" altLang="zh-CN"/>
              <a:t>[J]. </a:t>
            </a:r>
            <a:r>
              <a:rPr lang="zh-CN" altLang="en-US"/>
              <a:t>北京师范大学学报</a:t>
            </a:r>
            <a:r>
              <a:rPr lang="en-US" altLang="zh-CN"/>
              <a:t>(</a:t>
            </a:r>
            <a:r>
              <a:rPr lang="zh-CN" altLang="en-US"/>
              <a:t>社会科学版</a:t>
            </a:r>
            <a:r>
              <a:rPr lang="en-US" altLang="zh-CN"/>
              <a:t>). 1997(02): 62-67.</a:t>
            </a:r>
            <a:endParaRPr lang="zh-CN" altLang="en-US"/>
          </a:p>
          <a:p>
            <a:r>
              <a:rPr lang="en-US" altLang="zh-CN"/>
              <a:t>[2] </a:t>
            </a:r>
            <a:r>
              <a:rPr lang="zh-CN" altLang="en-US"/>
              <a:t>张海森</a:t>
            </a:r>
            <a:r>
              <a:rPr lang="en-US" altLang="zh-CN"/>
              <a:t>. 2001-2010</a:t>
            </a:r>
            <a:r>
              <a:rPr lang="zh-CN" altLang="en-US"/>
              <a:t>年中外思维导图教育应用研究综述</a:t>
            </a:r>
            <a:r>
              <a:rPr lang="en-US" altLang="zh-CN"/>
              <a:t>[J]. </a:t>
            </a:r>
            <a:r>
              <a:rPr lang="zh-CN" altLang="en-US"/>
              <a:t>中国电化教育</a:t>
            </a:r>
            <a:r>
              <a:rPr lang="en-US" altLang="zh-CN"/>
              <a:t>. 2011(08): 120-124.</a:t>
            </a:r>
            <a:endParaRPr lang="zh-CN" altLang="en-US"/>
          </a:p>
          <a:p>
            <a:r>
              <a:rPr lang="en-US" altLang="zh-CN"/>
              <a:t>[3] </a:t>
            </a:r>
            <a:r>
              <a:rPr lang="zh-CN" altLang="en-US"/>
              <a:t>赵国庆</a:t>
            </a:r>
            <a:r>
              <a:rPr lang="en-US" altLang="zh-CN"/>
              <a:t>. </a:t>
            </a:r>
            <a:r>
              <a:rPr lang="zh-CN" altLang="en-US"/>
              <a:t>概念图、思维导图教学应用若干重要问题的探讨</a:t>
            </a:r>
            <a:r>
              <a:rPr lang="en-US" altLang="zh-CN"/>
              <a:t>[J]. </a:t>
            </a:r>
            <a:r>
              <a:rPr lang="zh-CN" altLang="en-US"/>
              <a:t>电化教育研究</a:t>
            </a:r>
            <a:r>
              <a:rPr lang="en-US" altLang="zh-CN"/>
              <a:t>. 2012(05): 78-84.</a:t>
            </a:r>
            <a:endParaRPr lang="zh-CN" altLang="en-US"/>
          </a:p>
          <a:p>
            <a:r>
              <a:rPr lang="en-US" altLang="zh-CN"/>
              <a:t>[4] </a:t>
            </a:r>
            <a:r>
              <a:rPr lang="zh-CN" altLang="en-US"/>
              <a:t>杨昌周，范蔚</a:t>
            </a:r>
            <a:r>
              <a:rPr lang="en-US" altLang="zh-CN"/>
              <a:t>. </a:t>
            </a:r>
            <a:r>
              <a:rPr lang="zh-CN" altLang="en-US"/>
              <a:t>试析思维导图的“伪放射”和“乱放射”</a:t>
            </a:r>
            <a:r>
              <a:rPr lang="en-US" altLang="zh-CN"/>
              <a:t>[J]. </a:t>
            </a:r>
            <a:r>
              <a:rPr lang="zh-CN" altLang="en-US"/>
              <a:t>中国电化教育</a:t>
            </a:r>
            <a:r>
              <a:rPr lang="en-US" altLang="zh-CN"/>
              <a:t>. 2011(09): 110-112.</a:t>
            </a:r>
            <a:endParaRPr lang="zh-CN" altLang="en-US"/>
          </a:p>
          <a:p>
            <a:r>
              <a:rPr lang="en-US" altLang="zh-CN"/>
              <a:t>[5] </a:t>
            </a:r>
            <a:r>
              <a:rPr lang="zh-CN" altLang="en-US"/>
              <a:t>吴志丹</a:t>
            </a:r>
            <a:r>
              <a:rPr lang="en-US" altLang="zh-CN"/>
              <a:t>. </a:t>
            </a:r>
            <a:r>
              <a:rPr lang="zh-CN" altLang="en-US"/>
              <a:t>协作建构思维导图在数学复习课中的应用探究</a:t>
            </a:r>
            <a:r>
              <a:rPr lang="en-US" altLang="zh-CN"/>
              <a:t>[J]. </a:t>
            </a:r>
            <a:r>
              <a:rPr lang="zh-CN" altLang="en-US"/>
              <a:t>电化教育研究</a:t>
            </a:r>
            <a:r>
              <a:rPr lang="en-US" altLang="zh-CN"/>
              <a:t>. 2010(07): 108-110.</a:t>
            </a:r>
            <a:endParaRPr lang="zh-CN" altLang="en-US"/>
          </a:p>
          <a:p>
            <a:r>
              <a:rPr lang="en-US" altLang="zh-CN"/>
              <a:t>[6] </a:t>
            </a:r>
            <a:r>
              <a:rPr lang="zh-CN" altLang="en-US"/>
              <a:t>何赛平</a:t>
            </a:r>
            <a:r>
              <a:rPr lang="en-US" altLang="zh-CN"/>
              <a:t>. </a:t>
            </a:r>
            <a:r>
              <a:rPr lang="zh-CN" altLang="en-US"/>
              <a:t>思维导图应用于信息技术复习课的实践探索</a:t>
            </a:r>
            <a:r>
              <a:rPr lang="en-US" altLang="zh-CN"/>
              <a:t>[J]. </a:t>
            </a:r>
            <a:r>
              <a:rPr lang="zh-CN" altLang="en-US"/>
              <a:t>中国电化教育</a:t>
            </a:r>
            <a:r>
              <a:rPr lang="en-US" altLang="zh-CN"/>
              <a:t>. 2009(07): 99-102.</a:t>
            </a:r>
          </a:p>
          <a:p>
            <a:r>
              <a:rPr lang="en-US" altLang="zh-CN"/>
              <a:t>[7] </a:t>
            </a:r>
            <a:r>
              <a:rPr lang="zh-CN" altLang="en-US"/>
              <a:t>张鸿军，王燕</a:t>
            </a:r>
            <a:r>
              <a:rPr lang="en-US" altLang="zh-CN"/>
              <a:t>. </a:t>
            </a:r>
            <a:r>
              <a:rPr lang="zh-CN" altLang="en-US"/>
              <a:t>思维导图在培养学生良好思维品质方面的实验研究</a:t>
            </a:r>
            <a:r>
              <a:rPr lang="en-US" altLang="zh-CN"/>
              <a:t>[J]. </a:t>
            </a:r>
            <a:r>
              <a:rPr lang="zh-CN" altLang="en-US"/>
              <a:t>中国电化教育</a:t>
            </a:r>
            <a:r>
              <a:rPr lang="en-US" altLang="zh-CN"/>
              <a:t>. 2007(05): 64-67.</a:t>
            </a:r>
            <a:endParaRPr lang="zh-CN" altLang="en-US"/>
          </a:p>
          <a:p>
            <a:r>
              <a:rPr lang="en-US" altLang="zh-CN"/>
              <a:t>[8] </a:t>
            </a:r>
            <a:r>
              <a:rPr lang="zh-CN" altLang="en-US"/>
              <a:t>林建才，董艳，郭巧云</a:t>
            </a:r>
            <a:r>
              <a:rPr lang="en-US" altLang="zh-CN"/>
              <a:t>. </a:t>
            </a:r>
            <a:r>
              <a:rPr lang="zh-CN" altLang="en-US"/>
              <a:t>思维导图在新加坡小学华文教学中的实验研究</a:t>
            </a:r>
            <a:r>
              <a:rPr lang="en-US" altLang="zh-CN"/>
              <a:t>[J]. </a:t>
            </a:r>
            <a:r>
              <a:rPr lang="zh-CN" altLang="en-US"/>
              <a:t>中国电化教育</a:t>
            </a:r>
            <a:r>
              <a:rPr lang="en-US" altLang="zh-CN"/>
              <a:t>. 2007(10): 65-68.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203575" y="5557838"/>
            <a:ext cx="2736850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3500"/>
              </a:lnSpc>
            </a:pPr>
            <a:r>
              <a:rPr lang="zh-CN" altLang="en-US" sz="3600">
                <a:latin typeface="微软雅黑" pitchFamily="34" charset="-122"/>
                <a:ea typeface="微软雅黑" pitchFamily="34" charset="-122"/>
              </a:rPr>
              <a:t>谢谢观看</a:t>
            </a:r>
            <a:endParaRPr lang="en-US" sz="3600"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35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THANKS</a:t>
            </a:r>
            <a:endParaRPr lang="zh-CN" altLang="en-US" sz="200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5429281" y="6345262"/>
            <a:ext cx="3643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认知工具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985838" y="28575"/>
            <a:ext cx="38004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</a:t>
            </a:r>
            <a:r>
              <a:rPr lang="en-US" altLang="zh-CN" sz="3000" baseline="30000">
                <a:latin typeface="微软雅黑" pitchFamily="34" charset="-122"/>
                <a:ea typeface="微软雅黑" pitchFamily="34" charset="-122"/>
              </a:rPr>
              <a:t>[1]</a:t>
            </a:r>
            <a:endParaRPr lang="zh-CN" altLang="en-US" sz="3000" baseline="3000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00" name="矩形 3"/>
          <p:cNvSpPr>
            <a:spLocks noChangeArrowheads="1"/>
          </p:cNvSpPr>
          <p:nvPr/>
        </p:nvSpPr>
        <p:spPr bwMode="auto">
          <a:xfrm>
            <a:off x="500063" y="642938"/>
            <a:ext cx="8001000" cy="56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zh-CN" altLang="en-US" sz="2800" b="1">
                <a:solidFill>
                  <a:schemeClr val="accent2"/>
                </a:solidFill>
              </a:rPr>
              <a:t>认知工具定义</a:t>
            </a:r>
            <a:r>
              <a:rPr lang="zh-CN" altLang="en-US" sz="2800">
                <a:solidFill>
                  <a:schemeClr val="accent2"/>
                </a:solidFill>
              </a:rPr>
              <a:t>：</a:t>
            </a:r>
            <a:endParaRPr lang="en-US" altLang="zh-CN" sz="2800">
              <a:solidFill>
                <a:schemeClr val="accent2"/>
              </a:solidFill>
            </a:endParaRPr>
          </a:p>
          <a:p>
            <a:r>
              <a:rPr lang="en-US" altLang="zh-CN" sz="2400"/>
              <a:t>          </a:t>
            </a:r>
            <a:r>
              <a:rPr lang="zh-CN" altLang="en-US" sz="2400"/>
              <a:t>认知工具是一种支持、指引、扩充使用者思维过程的心智模式和计算机设备（</a:t>
            </a:r>
            <a:r>
              <a:rPr lang="en-US" altLang="zh-CN" sz="2400"/>
              <a:t>Derry</a:t>
            </a:r>
            <a:r>
              <a:rPr lang="zh-CN" altLang="en-US" sz="2400"/>
              <a:t>，</a:t>
            </a:r>
            <a:r>
              <a:rPr lang="en-US" altLang="zh-CN" sz="2400"/>
              <a:t>1990</a:t>
            </a:r>
            <a:r>
              <a:rPr lang="zh-CN" altLang="en-US" sz="2400"/>
              <a:t>）</a:t>
            </a:r>
            <a:endParaRPr lang="en-US" altLang="zh-CN" sz="2400"/>
          </a:p>
          <a:p>
            <a:endParaRPr lang="en-US" altLang="zh-CN" sz="2400"/>
          </a:p>
          <a:p>
            <a:pPr>
              <a:buFont typeface="Arial" charset="0"/>
              <a:buChar char="•"/>
            </a:pPr>
            <a:r>
              <a:rPr lang="zh-CN" altLang="en-US" sz="2800" b="1">
                <a:solidFill>
                  <a:schemeClr val="accent2"/>
                </a:solidFill>
              </a:rPr>
              <a:t>简介：</a:t>
            </a:r>
            <a:endParaRPr lang="en-US" altLang="zh-CN" sz="2800" b="1">
              <a:solidFill>
                <a:schemeClr val="accent2"/>
              </a:solidFill>
            </a:endParaRPr>
          </a:p>
          <a:p>
            <a:r>
              <a:rPr lang="zh-CN" altLang="en-US" sz="2400"/>
              <a:t>         认知工具思想的提出是基于建构主义学习理论之上的。它的基本思想是将学生放在认知主体的地位上。</a:t>
            </a:r>
            <a:endParaRPr lang="en-US" altLang="zh-CN" sz="2400"/>
          </a:p>
          <a:p>
            <a:r>
              <a:rPr lang="en-US" altLang="zh-CN" sz="2400"/>
              <a:t>          </a:t>
            </a:r>
            <a:r>
              <a:rPr lang="zh-CN" altLang="en-US" sz="2400"/>
              <a:t>认知工具可以使学习者从事深层次的信息加工，它是一种智力资源，一种知识的构建工具，而且是学生自己控制的。</a:t>
            </a:r>
            <a:endParaRPr lang="en-US" altLang="zh-CN" sz="2400"/>
          </a:p>
          <a:p>
            <a:r>
              <a:rPr lang="en-US" altLang="zh-CN" sz="2400"/>
              <a:t>         </a:t>
            </a:r>
            <a:r>
              <a:rPr lang="zh-CN" altLang="en-US" sz="2400"/>
              <a:t>认知工具是从信息加工技术方面对思维过程加以模仿，帮助学习者使用恰当的信息处理和知识建构的方法，对新的内容构筑他们自己的体系。</a:t>
            </a:r>
            <a:endParaRPr lang="en-US" altLang="zh-CN" sz="2400"/>
          </a:p>
          <a:p>
            <a:endParaRPr lang="en-US" altLang="zh-CN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214313" y="1143000"/>
            <a:ext cx="269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思维导图定义：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500063" y="1785938"/>
            <a:ext cx="40719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/>
              <a:t>          思维导图是为促进思维激发和思维整理的可视化、非线性思维工具。</a:t>
            </a:r>
            <a:r>
              <a:rPr lang="en-US" altLang="zh-CN" sz="2400"/>
              <a:t>(</a:t>
            </a:r>
            <a:r>
              <a:rPr lang="zh-CN" altLang="en-US" sz="2400"/>
              <a:t>赵国庆，</a:t>
            </a:r>
            <a:r>
              <a:rPr lang="en-US" altLang="zh-CN" sz="2400"/>
              <a:t>2012</a:t>
            </a:r>
            <a:r>
              <a:rPr lang="zh-CN" altLang="en-US" sz="2400"/>
              <a:t>）</a:t>
            </a:r>
          </a:p>
        </p:txBody>
      </p:sp>
      <p:sp>
        <p:nvSpPr>
          <p:cNvPr id="5126" name="TextBox 3"/>
          <p:cNvSpPr txBox="1">
            <a:spLocks noChangeArrowheads="1"/>
          </p:cNvSpPr>
          <p:nvPr/>
        </p:nvSpPr>
        <p:spPr bwMode="auto">
          <a:xfrm>
            <a:off x="357188" y="3906838"/>
            <a:ext cx="1262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简介：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428625" y="4549775"/>
            <a:ext cx="785812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/>
              <a:t>       “</a:t>
            </a:r>
            <a:r>
              <a:rPr lang="zh-CN" altLang="en-US" sz="2400"/>
              <a:t>思维导图</a:t>
            </a:r>
            <a:r>
              <a:rPr lang="en-US" sz="2400"/>
              <a:t>”</a:t>
            </a:r>
            <a:r>
              <a:rPr lang="zh-CN" altLang="en-US" sz="2400"/>
              <a:t>是一种应用于记忆、学习、思考等的有效思维工具，利于人脑的扩散思维的展开。 </a:t>
            </a:r>
            <a:endParaRPr lang="en-US" altLang="zh-CN" sz="2400"/>
          </a:p>
          <a:p>
            <a:r>
              <a:rPr lang="zh-CN" altLang="en-US" sz="2400"/>
              <a:t>        发明人东尼</a:t>
            </a:r>
            <a:r>
              <a:rPr lang="en-US" altLang="zh-CN" sz="2400"/>
              <a:t>·</a:t>
            </a:r>
            <a:r>
              <a:rPr lang="zh-CN" altLang="en-US" sz="2400"/>
              <a:t>博赞（</a:t>
            </a:r>
            <a:r>
              <a:rPr lang="en-US" altLang="zh-CN" sz="2400"/>
              <a:t>Tony Buzan</a:t>
            </a:r>
            <a:r>
              <a:rPr lang="zh-CN" altLang="en-US" sz="2400"/>
              <a:t>）将思维导图定义为一种“笔记方法”，是指将自己的思想激发并整理出来，如写一篇论文，做一份讲稿等。</a:t>
            </a:r>
          </a:p>
          <a:p>
            <a:endParaRPr lang="zh-CN" altLang="en-US" sz="2400"/>
          </a:p>
        </p:txBody>
      </p:sp>
      <p:pic>
        <p:nvPicPr>
          <p:cNvPr id="5128" name="Picture 5" descr="C:\Users\Administrator\Desktop\71cf3bc79f3df8dcce25185dcc11728b461028e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714375"/>
            <a:ext cx="42862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Box 8"/>
          <p:cNvSpPr txBox="1">
            <a:spLocks noChangeArrowheads="1"/>
          </p:cNvSpPr>
          <p:nvPr/>
        </p:nvSpPr>
        <p:spPr bwMode="auto">
          <a:xfrm>
            <a:off x="7286625" y="3886200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/>
              <a:t>（百度文库）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14313" y="3714750"/>
            <a:ext cx="305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思维导图的功能：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428625" y="4429125"/>
            <a:ext cx="7500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/>
              <a:t>         用于信息处理，即将信息加以归纳和综合，辅助人们思考复杂问题和表征信息。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285750" y="1000125"/>
            <a:ext cx="3775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思维导图的理论依据：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357188" y="1643063"/>
            <a:ext cx="75009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/>
              <a:t>         思维导图以神经心理学为依据，认为思维是神经元及神经元之间的连接。思维导图注重颜色、线条、联想、想象，用节点、分枝、颜色、图标、代码等来描述。</a:t>
            </a:r>
          </a:p>
          <a:p>
            <a:endParaRPr lang="zh-CN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285750" y="1285875"/>
            <a:ext cx="307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思维导图的原理：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571500" y="2071688"/>
            <a:ext cx="8072438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dirty="0"/>
              <a:t>        思维导图是一种可视化认知工具。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        思维导图使用者将信息表征工具，包括图片、图形、词语等，加以组合运用，通过呈现概念之间的层次关系和思维顺序关系，实现概念表征的可视化。</a:t>
            </a:r>
          </a:p>
          <a:p>
            <a:r>
              <a:rPr lang="zh-CN" altLang="en-US" sz="2400" dirty="0"/>
              <a:t>         这种可视化能够使使用者从一种全局和整体的视角思考问题， 进而能够提高使用者的思维灵活性和发散思维能力。</a:t>
            </a:r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85750" y="1143000"/>
            <a:ext cx="449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2"/>
                </a:solidFill>
              </a:rPr>
              <a:t>思维导图在教育中的应用：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1930778"/>
            <a:ext cx="850112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2400" dirty="0" smtClean="0"/>
              <a:t>         思维</a:t>
            </a:r>
            <a:r>
              <a:rPr lang="zh-CN" altLang="en-US" sz="2400" dirty="0" smtClean="0"/>
              <a:t>导</a:t>
            </a:r>
            <a:r>
              <a:rPr lang="zh-CN" altLang="en-US" sz="2400" dirty="0" smtClean="0"/>
              <a:t>图的教育应用被认为有助于教师和学习者在思考过程中，以一种可视化的方式，创造性地探索、修正和总结某一学习问题的想法。</a:t>
            </a:r>
            <a:endParaRPr lang="en-US" altLang="zh-CN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400" dirty="0" smtClean="0"/>
              <a:t>         </a:t>
            </a:r>
            <a:r>
              <a:rPr lang="zh-CN" altLang="en-US" sz="2400" dirty="0" smtClean="0"/>
              <a:t>思维导图是教师和学习者，通过有助于视觉感官刺激的关键词、符号、颜色和联想意象等，增强记忆力，进而有助于提高教学和学习的效率。</a:t>
            </a:r>
            <a:endParaRPr lang="en-US" altLang="zh-CN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2400" dirty="0" smtClean="0"/>
              <a:t>          </a:t>
            </a:r>
            <a:r>
              <a:rPr lang="zh-CN" altLang="en-US" sz="2400" dirty="0" smtClean="0"/>
              <a:t>利用思维导图，可以有效的提高记笔记的效率、提升记忆力、增强创造力，并在工作、学习时充满乐趣。</a:t>
            </a:r>
            <a:endParaRPr lang="en-US" altLang="zh-CN" sz="2400" dirty="0" smtClean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285750" y="1143000"/>
            <a:ext cx="449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思维导图在教育中的应用：</a:t>
            </a:r>
          </a:p>
        </p:txBody>
      </p:sp>
      <p:pic>
        <p:nvPicPr>
          <p:cNvPr id="9221" name="Picture 4" descr="E:\2014硕\课件\学习科学\认知工具\思维导图在教育中的应用 (2)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85938"/>
            <a:ext cx="9144000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10244" name="矩形 3"/>
          <p:cNvSpPr>
            <a:spLocks noChangeArrowheads="1"/>
          </p:cNvSpPr>
          <p:nvPr/>
        </p:nvSpPr>
        <p:spPr bwMode="auto">
          <a:xfrm>
            <a:off x="214313" y="1000125"/>
            <a:ext cx="5233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思维导图在教育中的应用实例：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246" name="图片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571625"/>
            <a:ext cx="75723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-241300" y="5929313"/>
            <a:ext cx="9385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66700" eaLnBrk="0" hangingPunct="0"/>
            <a:r>
              <a:rPr lang="zh-CN" altLang="zh-CN" sz="2400">
                <a:cs typeface="Times New Roman" pitchFamily="18" charset="0"/>
              </a:rPr>
              <a:t>《</a:t>
            </a:r>
            <a:r>
              <a:rPr lang="zh-CN" sz="2400">
                <a:solidFill>
                  <a:srgbClr val="000000"/>
                </a:solidFill>
              </a:rPr>
              <a:t>思维导图应用于信息技术复习课的实践探索</a:t>
            </a:r>
            <a:r>
              <a:rPr lang="zh-CN" altLang="zh-CN" sz="2400">
                <a:solidFill>
                  <a:srgbClr val="000000"/>
                </a:solidFill>
              </a:rPr>
              <a:t>》</a:t>
            </a:r>
            <a:r>
              <a:rPr lang="zh-CN" altLang="en-US" sz="2400">
                <a:solidFill>
                  <a:srgbClr val="000000"/>
                </a:solidFill>
              </a:rPr>
              <a:t>（</a:t>
            </a:r>
            <a:r>
              <a:rPr lang="zh-CN" altLang="en-US" sz="2400"/>
              <a:t>何赛平，</a:t>
            </a:r>
            <a:r>
              <a:rPr lang="en-US" altLang="zh-CN" sz="2400"/>
              <a:t>2009</a:t>
            </a:r>
            <a:r>
              <a:rPr lang="zh-CN" altLang="en-US" sz="2400"/>
              <a:t>）</a:t>
            </a:r>
            <a:endParaRPr lang="zh-CN" altLang="zh-CN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7143768" y="6345262"/>
            <a:ext cx="1928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zh-CN" altLang="en-US" sz="3200" b="1" dirty="0">
                <a:solidFill>
                  <a:srgbClr val="C8C8C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Angsana New" pitchFamily="18" charset="-34"/>
              </a:rPr>
              <a:t>思维导图</a:t>
            </a: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985838" y="28575"/>
            <a:ext cx="60150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认知工具实例</a:t>
            </a:r>
            <a:r>
              <a:rPr lang="en-US" altLang="zh-CN" sz="3000">
                <a:latin typeface="微软雅黑" pitchFamily="34" charset="-122"/>
                <a:ea typeface="微软雅黑" pitchFamily="34" charset="-122"/>
              </a:rPr>
              <a:t>——</a:t>
            </a:r>
            <a:r>
              <a:rPr lang="zh-CN" altLang="en-US" sz="3000">
                <a:latin typeface="微软雅黑" pitchFamily="34" charset="-122"/>
                <a:ea typeface="微软雅黑" pitchFamily="34" charset="-122"/>
              </a:rPr>
              <a:t>思维导图</a:t>
            </a:r>
          </a:p>
        </p:txBody>
      </p:sp>
      <p:sp>
        <p:nvSpPr>
          <p:cNvPr id="11268" name="矩形 3"/>
          <p:cNvSpPr>
            <a:spLocks noChangeArrowheads="1"/>
          </p:cNvSpPr>
          <p:nvPr/>
        </p:nvSpPr>
        <p:spPr bwMode="auto">
          <a:xfrm>
            <a:off x="214313" y="785813"/>
            <a:ext cx="5233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chemeClr val="accent2"/>
                </a:solidFill>
              </a:rPr>
              <a:t>思维导图在教育中的应用研究：</a:t>
            </a:r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63" y="1404938"/>
            <a:ext cx="8382000" cy="2381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0563" y="3500438"/>
            <a:ext cx="8382000" cy="288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Pages>0</Pages>
  <Words>1012</Words>
  <Characters>0</Characters>
  <Application>Microsoft Office PowerPoint</Application>
  <DocSecurity>0</DocSecurity>
  <PresentationFormat>全屏显示(4:3)</PresentationFormat>
  <Lines>0</Lines>
  <Paragraphs>76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主题​​</vt:lpstr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</vt:vector>
  </TitlesOfParts>
  <Company>Hewlett-Packard Company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Frank</dc:creator>
  <cp:lastModifiedBy>Windows 用户</cp:lastModifiedBy>
  <cp:revision>62</cp:revision>
  <cp:lastPrinted>1899-12-30T00:00:00Z</cp:lastPrinted>
  <dcterms:created xsi:type="dcterms:W3CDTF">2011-08-18T05:58:31Z</dcterms:created>
  <dcterms:modified xsi:type="dcterms:W3CDTF">2014-10-06T12:07:54Z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2052-6.6.0.2877</vt:lpwstr>
  </property>
</Properties>
</file>