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sldIdLst>
    <p:sldId id="256" r:id="rId2"/>
    <p:sldId id="257" r:id="rId3"/>
    <p:sldId id="269" r:id="rId4"/>
    <p:sldId id="258" r:id="rId5"/>
    <p:sldId id="259" r:id="rId6"/>
    <p:sldId id="260" r:id="rId7"/>
    <p:sldId id="261" r:id="rId8"/>
    <p:sldId id="268" r:id="rId9"/>
    <p:sldId id="264" r:id="rId10"/>
    <p:sldId id="262" r:id="rId11"/>
    <p:sldId id="263" r:id="rId12"/>
    <p:sldId id="265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45" autoAdjust="0"/>
    <p:restoredTop sz="94660"/>
  </p:normalViewPr>
  <p:slideViewPr>
    <p:cSldViewPr>
      <p:cViewPr varScale="1">
        <p:scale>
          <a:sx n="84" d="100"/>
          <a:sy n="84" d="100"/>
        </p:scale>
        <p:origin x="-157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158170-DD0D-4195-9551-A6A83729F0C6}" type="datetimeFigureOut">
              <a:rPr lang="zh-CN" altLang="en-US" smtClean="0"/>
              <a:t>2014/10/4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D65008-B2C3-4F3E-AF25-20AA24E7EA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043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65008-B2C3-4F3E-AF25-20AA24E7EA2F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917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65008-B2C3-4F3E-AF25-20AA24E7EA2F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917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65008-B2C3-4F3E-AF25-20AA24E7EA2F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9178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65008-B2C3-4F3E-AF25-20AA24E7EA2F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917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标题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2" name="副标题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t>2014/10/4</a:t>
            </a:fld>
            <a:endParaRPr lang="zh-CN" altLang="en-US"/>
          </a:p>
        </p:txBody>
      </p:sp>
      <p:sp>
        <p:nvSpPr>
          <p:cNvPr id="20" name="页脚占位符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椭圆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t>2014/10/4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t>2014/10/4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t>2014/10/4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t>2014/10/4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椭圆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椭圆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t>2014/10/4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t>2014/10/4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t>2014/10/4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t>2014/10/4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t>2014/10/4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t>2014/10/4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9" name="流程图: 过程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流程图: 过程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饼形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椭圆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同心圆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标题占位符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文本占位符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24" name="日期占位符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30820CF-B880-4189-942D-D702A7CBA730}" type="datetimeFigureOut">
              <a:rPr lang="zh-CN" altLang="en-US" smtClean="0"/>
              <a:t>2014/10/4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0.jpeg"/><Relationship Id="rId3" Type="http://schemas.openxmlformats.org/officeDocument/2006/relationships/slide" Target="slide5.xml"/><Relationship Id="rId7" Type="http://schemas.openxmlformats.org/officeDocument/2006/relationships/image" Target="../media/image4.jpg"/><Relationship Id="rId12" Type="http://schemas.openxmlformats.org/officeDocument/2006/relationships/image" Target="../media/image9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jpeg"/><Relationship Id="rId11" Type="http://schemas.openxmlformats.org/officeDocument/2006/relationships/image" Target="../media/image8.jpeg"/><Relationship Id="rId5" Type="http://schemas.openxmlformats.org/officeDocument/2006/relationships/slide" Target="slide7.xml"/><Relationship Id="rId10" Type="http://schemas.openxmlformats.org/officeDocument/2006/relationships/image" Target="../media/image7.jpeg"/><Relationship Id="rId4" Type="http://schemas.openxmlformats.org/officeDocument/2006/relationships/slide" Target="slide6.xml"/><Relationship Id="rId9" Type="http://schemas.openxmlformats.org/officeDocument/2006/relationships/image" Target="../media/image6.jpg"/><Relationship Id="rId1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slide" Target="slide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slide" Target="slide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1331640" y="-14555"/>
            <a:ext cx="7812360" cy="646331"/>
            <a:chOff x="1331640" y="-14555"/>
            <a:chExt cx="7812360" cy="646331"/>
          </a:xfrm>
        </p:grpSpPr>
        <p:cxnSp>
          <p:nvCxnSpPr>
            <p:cNvPr id="6" name="直接连接符 5"/>
            <p:cNvCxnSpPr/>
            <p:nvPr/>
          </p:nvCxnSpPr>
          <p:spPr>
            <a:xfrm>
              <a:off x="1331640" y="631776"/>
              <a:ext cx="781236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7094821" y="-14555"/>
              <a:ext cx="203132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600" b="1" dirty="0" smtClean="0">
                  <a:solidFill>
                    <a:schemeClr val="accent3">
                      <a:lumMod val="60000"/>
                      <a:lumOff val="4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学习科学</a:t>
              </a:r>
              <a:endParaRPr lang="zh-CN" altLang="en-US" sz="3600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148064" y="260648"/>
              <a:ext cx="20313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solidFill>
                    <a:schemeClr val="accent3">
                      <a:lumMod val="60000"/>
                      <a:lumOff val="40000"/>
                    </a:schemeClr>
                  </a:solidFill>
                </a:rPr>
                <a:t>Learning Science</a:t>
              </a:r>
              <a:endParaRPr lang="zh-CN" altLang="en-US" dirty="0">
                <a:solidFill>
                  <a:schemeClr val="accent3">
                    <a:lumMod val="60000"/>
                    <a:lumOff val="40000"/>
                  </a:schemeClr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107468" y="3545140"/>
            <a:ext cx="807304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3D-Body</a:t>
            </a:r>
            <a:r>
              <a:rPr lang="zh-CN" altLang="en-US" sz="6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人体解剖软件</a:t>
            </a:r>
            <a:endParaRPr lang="zh-CN" altLang="en-US" sz="6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915558" y="6519446"/>
            <a:ext cx="1210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认知工具篇</a:t>
            </a:r>
            <a:endParaRPr lang="zh-CN" altLang="en-US" sz="1600" b="1" dirty="0">
              <a:solidFill>
                <a:schemeClr val="accent3">
                  <a:lumMod val="60000"/>
                  <a:lumOff val="40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7364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331640" y="-14555"/>
            <a:ext cx="7812360" cy="646331"/>
            <a:chOff x="1331640" y="-14555"/>
            <a:chExt cx="7812360" cy="646331"/>
          </a:xfrm>
        </p:grpSpPr>
        <p:cxnSp>
          <p:nvCxnSpPr>
            <p:cNvPr id="9" name="直接连接符 8"/>
            <p:cNvCxnSpPr/>
            <p:nvPr/>
          </p:nvCxnSpPr>
          <p:spPr>
            <a:xfrm>
              <a:off x="1331640" y="631776"/>
              <a:ext cx="781236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094821" y="-14555"/>
              <a:ext cx="203132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600" b="1" dirty="0" smtClean="0">
                  <a:solidFill>
                    <a:schemeClr val="accent3">
                      <a:lumMod val="60000"/>
                      <a:lumOff val="4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学习科学</a:t>
              </a:r>
              <a:endParaRPr lang="zh-CN" altLang="en-US" sz="3600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148064" y="260648"/>
              <a:ext cx="20313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solidFill>
                    <a:schemeClr val="accent3">
                      <a:lumMod val="60000"/>
                      <a:lumOff val="40000"/>
                    </a:schemeClr>
                  </a:solidFill>
                </a:rPr>
                <a:t>Learning Science</a:t>
              </a:r>
              <a:endParaRPr lang="zh-CN" altLang="en-US" dirty="0">
                <a:solidFill>
                  <a:schemeClr val="accent3">
                    <a:lumMod val="60000"/>
                    <a:lumOff val="40000"/>
                  </a:schemeClr>
                </a:solidFill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07504" y="168315"/>
            <a:ext cx="31101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chemeClr val="accent3">
                    <a:lumMod val="50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1</a:t>
            </a:r>
            <a:r>
              <a:rPr lang="zh-CN" altLang="en-US" sz="2400" b="1" dirty="0" smtClean="0">
                <a:solidFill>
                  <a:schemeClr val="accent3">
                    <a:lumMod val="50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、应用于医学的教学</a:t>
            </a:r>
            <a:endParaRPr lang="zh-CN" altLang="en-US" sz="2400" b="1" dirty="0">
              <a:solidFill>
                <a:schemeClr val="accent3">
                  <a:lumMod val="50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7544" y="1916832"/>
            <a:ext cx="8725466" cy="26161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rgbClr val="00B050"/>
                </a:solidFill>
              </a:rPr>
              <a:t>知识层面</a:t>
            </a:r>
            <a:r>
              <a:rPr lang="zh-CN" altLang="en-US" b="1" dirty="0" smtClean="0">
                <a:solidFill>
                  <a:srgbClr val="00B050"/>
                </a:solidFill>
              </a:rPr>
              <a:t>：</a:t>
            </a:r>
            <a:r>
              <a:rPr lang="zh-CN" altLang="en-US" dirty="0" smtClean="0"/>
              <a:t>很</a:t>
            </a:r>
            <a:r>
              <a:rPr lang="zh-CN" altLang="en-US" dirty="0"/>
              <a:t>清晰地</a:t>
            </a:r>
            <a:r>
              <a:rPr lang="zh-CN" altLang="en-US" dirty="0" smtClean="0"/>
              <a:t>显示不同冠</a:t>
            </a:r>
            <a:r>
              <a:rPr lang="zh-CN" altLang="en-US" dirty="0"/>
              <a:t>状</a:t>
            </a:r>
            <a:r>
              <a:rPr lang="zh-CN" altLang="en-US" dirty="0" smtClean="0"/>
              <a:t>面的物体</a:t>
            </a:r>
            <a:r>
              <a:rPr lang="en-US" altLang="zh-CN" baseline="30000" dirty="0" smtClean="0"/>
              <a:t>[</a:t>
            </a:r>
            <a:r>
              <a:rPr lang="en-US" altLang="zh-CN" baseline="30000" dirty="0"/>
              <a:t>1</a:t>
            </a:r>
            <a:r>
              <a:rPr lang="en-US" altLang="zh-CN" baseline="30000" dirty="0" smtClean="0"/>
              <a:t>] </a:t>
            </a:r>
          </a:p>
          <a:p>
            <a:endParaRPr lang="en-US" altLang="zh-CN" baseline="30000" dirty="0"/>
          </a:p>
          <a:p>
            <a:endParaRPr lang="en-US" altLang="zh-CN" baseline="30000" dirty="0" smtClean="0"/>
          </a:p>
          <a:p>
            <a:endParaRPr lang="en-US" altLang="zh-CN" baseline="30000" dirty="0" smtClean="0"/>
          </a:p>
          <a:p>
            <a:r>
              <a:rPr lang="zh-CN" altLang="en-US" b="1" dirty="0" smtClean="0">
                <a:solidFill>
                  <a:srgbClr val="00B050"/>
                </a:solidFill>
              </a:rPr>
              <a:t>学生层面：</a:t>
            </a:r>
            <a:r>
              <a:rPr lang="zh-CN" altLang="en-US" dirty="0" smtClean="0"/>
              <a:t>学生有了主人翁的感觉，所以学习起来就特别认真，学习效果明显提高</a:t>
            </a:r>
            <a:r>
              <a:rPr lang="en-US" altLang="zh-CN" baseline="30000" dirty="0" smtClean="0"/>
              <a:t>[1]</a:t>
            </a:r>
          </a:p>
          <a:p>
            <a:endParaRPr lang="en-US" altLang="zh-CN" b="1" baseline="30000" dirty="0">
              <a:solidFill>
                <a:srgbClr val="00B050"/>
              </a:solidFill>
            </a:endParaRPr>
          </a:p>
          <a:p>
            <a:endParaRPr lang="en-US" altLang="zh-CN" b="1" baseline="30000" dirty="0" smtClean="0">
              <a:solidFill>
                <a:srgbClr val="00B050"/>
              </a:solidFill>
            </a:endParaRPr>
          </a:p>
          <a:p>
            <a:endParaRPr lang="en-US" altLang="zh-CN" b="1" baseline="30000" dirty="0">
              <a:solidFill>
                <a:srgbClr val="00B050"/>
              </a:solidFill>
            </a:endParaRPr>
          </a:p>
          <a:p>
            <a:endParaRPr lang="en-US" altLang="zh-CN" b="1" baseline="30000" dirty="0" smtClean="0">
              <a:solidFill>
                <a:srgbClr val="00B050"/>
              </a:solidFill>
            </a:endParaRPr>
          </a:p>
          <a:p>
            <a:endParaRPr lang="en-US" altLang="zh-CN" b="1" baseline="30000" dirty="0">
              <a:solidFill>
                <a:srgbClr val="00B050"/>
              </a:solidFill>
            </a:endParaRPr>
          </a:p>
          <a:p>
            <a:endParaRPr lang="en-US" altLang="zh-CN" b="1" dirty="0" smtClean="0">
              <a:solidFill>
                <a:srgbClr val="00B050"/>
              </a:solidFill>
            </a:endParaRPr>
          </a:p>
          <a:p>
            <a:r>
              <a:rPr lang="en-US" altLang="zh-CN" sz="1400" dirty="0" smtClean="0">
                <a:solidFill>
                  <a:schemeClr val="bg2">
                    <a:lumMod val="50000"/>
                  </a:schemeClr>
                </a:solidFill>
              </a:rPr>
              <a:t>[1]</a:t>
            </a:r>
            <a:r>
              <a:rPr lang="zh-CN" altLang="en-US" sz="1400" dirty="0">
                <a:solidFill>
                  <a:schemeClr val="bg2">
                    <a:lumMod val="50000"/>
                  </a:schemeClr>
                </a:solidFill>
              </a:rPr>
              <a:t>刘</a:t>
            </a:r>
            <a:r>
              <a:rPr lang="zh-CN" altLang="en-US" sz="1400" dirty="0" smtClean="0">
                <a:solidFill>
                  <a:schemeClr val="bg2">
                    <a:lumMod val="50000"/>
                  </a:schemeClr>
                </a:solidFill>
              </a:rPr>
              <a:t>明</a:t>
            </a:r>
            <a:r>
              <a:rPr lang="en-US" altLang="zh-CN" sz="1400" dirty="0" smtClean="0">
                <a:solidFill>
                  <a:schemeClr val="bg2">
                    <a:lumMod val="50000"/>
                  </a:schemeClr>
                </a:solidFill>
              </a:rPr>
              <a:t>.3D</a:t>
            </a:r>
            <a:r>
              <a:rPr lang="zh-CN" altLang="en-US" sz="1400" dirty="0" smtClean="0">
                <a:solidFill>
                  <a:schemeClr val="bg2">
                    <a:lumMod val="50000"/>
                  </a:schemeClr>
                </a:solidFill>
              </a:rPr>
              <a:t>多媒体在人体解剖学教学中的应用</a:t>
            </a:r>
            <a:r>
              <a:rPr lang="en-US" altLang="zh-CN" sz="1400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r>
              <a:rPr lang="zh-CN" altLang="en-US" sz="1400" dirty="0" smtClean="0">
                <a:solidFill>
                  <a:schemeClr val="bg2">
                    <a:lumMod val="50000"/>
                  </a:schemeClr>
                </a:solidFill>
              </a:rPr>
              <a:t>解剖学的研究</a:t>
            </a:r>
            <a:r>
              <a:rPr lang="en-US" altLang="zh-CN" sz="1400" dirty="0" smtClean="0">
                <a:solidFill>
                  <a:schemeClr val="bg2">
                    <a:lumMod val="50000"/>
                  </a:schemeClr>
                </a:solidFill>
              </a:rPr>
              <a:t>[J],2012(02).</a:t>
            </a:r>
            <a:endParaRPr lang="zh-CN" alt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62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331640" y="-14555"/>
            <a:ext cx="7812360" cy="646331"/>
            <a:chOff x="1331640" y="-14555"/>
            <a:chExt cx="7812360" cy="646331"/>
          </a:xfrm>
        </p:grpSpPr>
        <p:cxnSp>
          <p:nvCxnSpPr>
            <p:cNvPr id="9" name="直接连接符 8"/>
            <p:cNvCxnSpPr/>
            <p:nvPr/>
          </p:nvCxnSpPr>
          <p:spPr>
            <a:xfrm>
              <a:off x="1331640" y="631776"/>
              <a:ext cx="781236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094821" y="-14555"/>
              <a:ext cx="203132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600" b="1" dirty="0" smtClean="0">
                  <a:solidFill>
                    <a:schemeClr val="accent3">
                      <a:lumMod val="60000"/>
                      <a:lumOff val="4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学习科学</a:t>
              </a:r>
              <a:endParaRPr lang="zh-CN" altLang="en-US" sz="3600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148064" y="260648"/>
              <a:ext cx="20313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solidFill>
                    <a:schemeClr val="accent3">
                      <a:lumMod val="60000"/>
                      <a:lumOff val="40000"/>
                    </a:schemeClr>
                  </a:solidFill>
                </a:rPr>
                <a:t>Learning Science</a:t>
              </a:r>
              <a:endParaRPr lang="zh-CN" altLang="en-US" dirty="0">
                <a:solidFill>
                  <a:schemeClr val="accent3">
                    <a:lumMod val="60000"/>
                    <a:lumOff val="40000"/>
                  </a:schemeClr>
                </a:solidFill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467544" y="1916832"/>
            <a:ext cx="8263801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    教师和学生基于实验室进行教学活动，教师和学生的电脑上安装</a:t>
            </a:r>
            <a:r>
              <a:rPr lang="en-US" altLang="zh-CN" dirty="0" smtClean="0"/>
              <a:t>3Dbody</a:t>
            </a:r>
            <a:r>
              <a:rPr lang="zh-CN" altLang="en-US" dirty="0" smtClean="0"/>
              <a:t>解剖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软件，教师通过大屏幕进行展示课程内容，相对于传统的教学而言，</a:t>
            </a:r>
            <a:r>
              <a:rPr lang="en-US" altLang="zh-CN" dirty="0" smtClean="0"/>
              <a:t>3D</a:t>
            </a:r>
            <a:r>
              <a:rPr lang="zh-CN" altLang="en-US" dirty="0" smtClean="0"/>
              <a:t>展示的效</a:t>
            </a:r>
            <a:endParaRPr lang="en-US" altLang="zh-CN" dirty="0" smtClean="0"/>
          </a:p>
          <a:p>
            <a:r>
              <a:rPr lang="zh-CN" altLang="en-US" dirty="0" smtClean="0"/>
              <a:t>果能够更加地生动，教师示教完以后，学生可以通过电脑使用鼠标进行</a:t>
            </a:r>
            <a:r>
              <a:rPr lang="en-US" altLang="zh-CN" dirty="0" smtClean="0"/>
              <a:t>3D</a:t>
            </a:r>
            <a:r>
              <a:rPr lang="zh-CN" altLang="en-US" dirty="0" smtClean="0"/>
              <a:t>模型的</a:t>
            </a:r>
            <a:endParaRPr lang="en-US" altLang="zh-CN" dirty="0" smtClean="0"/>
          </a:p>
          <a:p>
            <a:r>
              <a:rPr lang="zh-CN" altLang="en-US" dirty="0" smtClean="0"/>
              <a:t>控制。</a:t>
            </a:r>
            <a:endParaRPr lang="en-US" altLang="zh-CN" dirty="0"/>
          </a:p>
          <a:p>
            <a:endParaRPr lang="en-US" altLang="zh-CN" b="1" dirty="0" smtClean="0">
              <a:solidFill>
                <a:srgbClr val="00B050"/>
              </a:solidFill>
            </a:endParaRPr>
          </a:p>
          <a:p>
            <a:r>
              <a:rPr lang="en-US" altLang="zh-CN" sz="1400" dirty="0" smtClean="0">
                <a:solidFill>
                  <a:schemeClr val="bg2">
                    <a:lumMod val="50000"/>
                  </a:schemeClr>
                </a:solidFill>
              </a:rPr>
              <a:t>[1]</a:t>
            </a:r>
            <a:r>
              <a:rPr lang="zh-CN" altLang="en-US" sz="1400" dirty="0">
                <a:solidFill>
                  <a:schemeClr val="bg2">
                    <a:lumMod val="50000"/>
                  </a:schemeClr>
                </a:solidFill>
              </a:rPr>
              <a:t>刘</a:t>
            </a:r>
            <a:r>
              <a:rPr lang="zh-CN" altLang="en-US" sz="1400" dirty="0" smtClean="0">
                <a:solidFill>
                  <a:schemeClr val="bg2">
                    <a:lumMod val="50000"/>
                  </a:schemeClr>
                </a:solidFill>
              </a:rPr>
              <a:t>明</a:t>
            </a:r>
            <a:r>
              <a:rPr lang="en-US" altLang="zh-CN" sz="1400" dirty="0" smtClean="0">
                <a:solidFill>
                  <a:schemeClr val="bg2">
                    <a:lumMod val="50000"/>
                  </a:schemeClr>
                </a:solidFill>
              </a:rPr>
              <a:t>.3D</a:t>
            </a:r>
            <a:r>
              <a:rPr lang="zh-CN" altLang="en-US" sz="1400" dirty="0" smtClean="0">
                <a:solidFill>
                  <a:schemeClr val="bg2">
                    <a:lumMod val="50000"/>
                  </a:schemeClr>
                </a:solidFill>
              </a:rPr>
              <a:t>多媒体在人体解剖学教学中的应用</a:t>
            </a:r>
            <a:r>
              <a:rPr lang="en-US" altLang="zh-CN" sz="1400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r>
              <a:rPr lang="zh-CN" altLang="en-US" sz="1400" dirty="0" smtClean="0">
                <a:solidFill>
                  <a:schemeClr val="bg2">
                    <a:lumMod val="50000"/>
                  </a:schemeClr>
                </a:solidFill>
              </a:rPr>
              <a:t>解剖学的研究</a:t>
            </a:r>
            <a:r>
              <a:rPr lang="en-US" altLang="zh-CN" sz="1400" dirty="0" smtClean="0">
                <a:solidFill>
                  <a:schemeClr val="bg2">
                    <a:lumMod val="50000"/>
                  </a:schemeClr>
                </a:solidFill>
              </a:rPr>
              <a:t>[J],2012(02).</a:t>
            </a:r>
            <a:endParaRPr lang="zh-CN" alt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3641" y="3717032"/>
            <a:ext cx="3602360" cy="3043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07504" y="168315"/>
            <a:ext cx="31101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chemeClr val="accent3">
                    <a:lumMod val="50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1</a:t>
            </a:r>
            <a:r>
              <a:rPr lang="zh-CN" altLang="en-US" sz="2400" b="1" dirty="0" smtClean="0">
                <a:solidFill>
                  <a:schemeClr val="accent3">
                    <a:lumMod val="50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、应用于医学的教学</a:t>
            </a:r>
            <a:endParaRPr lang="zh-CN" altLang="en-US" sz="2400" b="1" dirty="0">
              <a:solidFill>
                <a:schemeClr val="accent3">
                  <a:lumMod val="50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11216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331640" y="-14555"/>
            <a:ext cx="7812360" cy="646331"/>
            <a:chOff x="1331640" y="-14555"/>
            <a:chExt cx="7812360" cy="646331"/>
          </a:xfrm>
        </p:grpSpPr>
        <p:cxnSp>
          <p:nvCxnSpPr>
            <p:cNvPr id="9" name="直接连接符 8"/>
            <p:cNvCxnSpPr/>
            <p:nvPr/>
          </p:nvCxnSpPr>
          <p:spPr>
            <a:xfrm>
              <a:off x="1331640" y="631776"/>
              <a:ext cx="781236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094821" y="-14555"/>
              <a:ext cx="203132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600" b="1" dirty="0" smtClean="0">
                  <a:solidFill>
                    <a:schemeClr val="accent3">
                      <a:lumMod val="60000"/>
                      <a:lumOff val="4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学习科学</a:t>
              </a:r>
              <a:endParaRPr lang="zh-CN" altLang="en-US" sz="3600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148064" y="260648"/>
              <a:ext cx="20313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solidFill>
                    <a:schemeClr val="accent3">
                      <a:lumMod val="60000"/>
                      <a:lumOff val="40000"/>
                    </a:schemeClr>
                  </a:solidFill>
                </a:rPr>
                <a:t>Learning Science</a:t>
              </a:r>
              <a:endParaRPr lang="zh-CN" altLang="en-US" dirty="0">
                <a:solidFill>
                  <a:schemeClr val="accent3">
                    <a:lumMod val="60000"/>
                    <a:lumOff val="40000"/>
                  </a:schemeClr>
                </a:solidFill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07504" y="168315"/>
            <a:ext cx="31101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chemeClr val="accent3">
                    <a:lumMod val="50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1</a:t>
            </a:r>
            <a:r>
              <a:rPr lang="zh-CN" altLang="en-US" sz="2400" b="1" dirty="0" smtClean="0">
                <a:solidFill>
                  <a:schemeClr val="accent3">
                    <a:lumMod val="50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、应用于医学的教学</a:t>
            </a:r>
            <a:endParaRPr lang="zh-CN" altLang="en-US" sz="2400" b="1" dirty="0">
              <a:solidFill>
                <a:schemeClr val="accent3">
                  <a:lumMod val="50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3528" y="825579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教学案例：介绍肩关节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1226768" y="1410770"/>
            <a:ext cx="6912768" cy="864096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b="1" dirty="0" smtClean="0"/>
              <a:t>Step1</a:t>
            </a:r>
            <a:r>
              <a:rPr lang="zh-CN" altLang="en-US" b="1" dirty="0" smtClean="0"/>
              <a:t>：</a:t>
            </a:r>
            <a:r>
              <a:rPr lang="zh-CN" altLang="en-US" b="1" dirty="0"/>
              <a:t> </a:t>
            </a:r>
            <a:r>
              <a:rPr lang="zh-CN" altLang="en-US" dirty="0"/>
              <a:t>在介绍肩关节时我们先介绍肩关节的组成，由两块</a:t>
            </a:r>
            <a:r>
              <a:rPr lang="zh-CN" altLang="en-US" dirty="0" smtClean="0"/>
              <a:t>骨头</a:t>
            </a:r>
            <a:r>
              <a:rPr lang="en-US" altLang="zh-CN" dirty="0" smtClean="0"/>
              <a:t>-     </a:t>
            </a:r>
            <a:r>
              <a:rPr lang="zh-CN" altLang="en-US" dirty="0" smtClean="0"/>
              <a:t>肩胛骨</a:t>
            </a:r>
            <a:r>
              <a:rPr lang="zh-CN" altLang="en-US" dirty="0"/>
              <a:t>和肱骨构成。</a:t>
            </a:r>
          </a:p>
        </p:txBody>
      </p:sp>
      <p:sp>
        <p:nvSpPr>
          <p:cNvPr id="14" name="矩形 13"/>
          <p:cNvSpPr/>
          <p:nvPr/>
        </p:nvSpPr>
        <p:spPr>
          <a:xfrm>
            <a:off x="1226768" y="2708920"/>
            <a:ext cx="6912768" cy="864096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b="1" dirty="0" smtClean="0"/>
              <a:t>Step2</a:t>
            </a:r>
            <a:r>
              <a:rPr lang="zh-CN" altLang="en-US" b="1" dirty="0" smtClean="0"/>
              <a:t>：</a:t>
            </a:r>
            <a:r>
              <a:rPr lang="zh-CN" altLang="en-US" dirty="0"/>
              <a:t>然后将肩胛骨的关节盂和肱骨的肱骨头进行组合。此时告诉学生肱骨头大</a:t>
            </a:r>
            <a:r>
              <a:rPr lang="zh-CN" altLang="en-US" dirty="0" smtClean="0"/>
              <a:t>，而</a:t>
            </a:r>
            <a:r>
              <a:rPr lang="zh-CN" altLang="en-US" dirty="0"/>
              <a:t>关节盂较小。构成的肩关节不稳固。</a:t>
            </a:r>
          </a:p>
        </p:txBody>
      </p:sp>
      <p:sp>
        <p:nvSpPr>
          <p:cNvPr id="15" name="矩形 14"/>
          <p:cNvSpPr/>
          <p:nvPr/>
        </p:nvSpPr>
        <p:spPr>
          <a:xfrm>
            <a:off x="1226547" y="3933056"/>
            <a:ext cx="6912768" cy="864096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b="1" dirty="0" smtClean="0"/>
              <a:t>Step3</a:t>
            </a:r>
            <a:r>
              <a:rPr lang="zh-CN" altLang="en-US" b="1" dirty="0" smtClean="0"/>
              <a:t>：最</a:t>
            </a:r>
            <a:r>
              <a:rPr lang="zh-CN" altLang="en-US" dirty="0" smtClean="0"/>
              <a:t>后</a:t>
            </a:r>
            <a:r>
              <a:rPr lang="zh-CN" altLang="en-US" dirty="0"/>
              <a:t>我们利用软件可以对肩关节进行各种运动，如屈伸、收展、旋内、旋</a:t>
            </a:r>
            <a:r>
              <a:rPr lang="zh-CN" altLang="en-US" dirty="0" smtClean="0"/>
              <a:t>外及</a:t>
            </a:r>
            <a:r>
              <a:rPr lang="zh-CN" altLang="en-US" dirty="0"/>
              <a:t>环转运动。</a:t>
            </a:r>
          </a:p>
        </p:txBody>
      </p:sp>
      <p:sp>
        <p:nvSpPr>
          <p:cNvPr id="5" name="矩形 4"/>
          <p:cNvSpPr/>
          <p:nvPr/>
        </p:nvSpPr>
        <p:spPr>
          <a:xfrm>
            <a:off x="1226768" y="2274866"/>
            <a:ext cx="6912768" cy="2232248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dirty="0" smtClean="0"/>
              <a:t>     在</a:t>
            </a:r>
            <a:r>
              <a:rPr lang="zh-CN" altLang="en-US" dirty="0"/>
              <a:t>三维软件上实时地展示这两块骨头的</a:t>
            </a:r>
            <a:r>
              <a:rPr lang="en-US" altLang="zh-CN" dirty="0"/>
              <a:t>360</a:t>
            </a:r>
            <a:r>
              <a:rPr lang="zh-CN" altLang="en-US" dirty="0"/>
              <a:t>度任意角度旋转</a:t>
            </a:r>
            <a:r>
              <a:rPr lang="en-US" altLang="zh-CN" dirty="0"/>
              <a:t>(</a:t>
            </a:r>
            <a:r>
              <a:rPr lang="zh-CN" altLang="en-US" dirty="0"/>
              <a:t>放大、缩小的图），</a:t>
            </a:r>
            <a:endParaRPr lang="en-US" altLang="zh-CN" dirty="0"/>
          </a:p>
          <a:p>
            <a:r>
              <a:rPr lang="zh-CN" altLang="en-US" dirty="0" smtClean="0"/>
              <a:t>     使</a:t>
            </a:r>
            <a:r>
              <a:rPr lang="zh-CN" altLang="en-US" dirty="0"/>
              <a:t>同学们对这两块骨头的形态、骨性标志、肌肉附着点都有了形象的认识。</a:t>
            </a:r>
            <a:endParaRPr lang="en-US" altLang="zh-CN" dirty="0"/>
          </a:p>
          <a:p>
            <a:pPr algn="ctr"/>
            <a:endParaRPr lang="zh-CN" alt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1226546" y="3573016"/>
            <a:ext cx="6912769" cy="216024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dirty="0"/>
              <a:t> 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zh-CN" altLang="en-US" dirty="0"/>
              <a:t>这时再在解剖软件上调入关节盂唇、</a:t>
            </a:r>
            <a:r>
              <a:rPr lang="zh-CN" altLang="en-US" dirty="0" smtClean="0"/>
              <a:t>关节囊</a:t>
            </a:r>
            <a:r>
              <a:rPr lang="zh-CN" altLang="en-US" dirty="0"/>
              <a:t>和喙肩韧带等起到加固肩关节稳定的韧带，这样就组成了肩关节。</a:t>
            </a:r>
            <a:endParaRPr lang="en-US" altLang="zh-CN" dirty="0"/>
          </a:p>
          <a:p>
            <a:pPr algn="ctr"/>
            <a:endParaRPr lang="zh-CN" altLang="en-US" dirty="0"/>
          </a:p>
        </p:txBody>
      </p:sp>
      <p:sp>
        <p:nvSpPr>
          <p:cNvPr id="16" name="矩形 15"/>
          <p:cNvSpPr/>
          <p:nvPr/>
        </p:nvSpPr>
        <p:spPr>
          <a:xfrm>
            <a:off x="755576" y="5969646"/>
            <a:ext cx="82331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 smtClean="0">
                <a:solidFill>
                  <a:schemeClr val="bg2">
                    <a:lumMod val="50000"/>
                  </a:schemeClr>
                </a:solidFill>
              </a:rPr>
              <a:t>[2]</a:t>
            </a:r>
            <a:r>
              <a:rPr lang="zh-CN" altLang="en-US" sz="1600" dirty="0" smtClean="0">
                <a:solidFill>
                  <a:schemeClr val="bg2">
                    <a:lumMod val="50000"/>
                  </a:schemeClr>
                </a:solidFill>
              </a:rPr>
              <a:t>董传明</a:t>
            </a:r>
            <a:r>
              <a:rPr lang="en-US" altLang="zh-CN" sz="1600" dirty="0" smtClean="0">
                <a:solidFill>
                  <a:schemeClr val="bg2">
                    <a:lumMod val="50000"/>
                  </a:schemeClr>
                </a:solidFill>
              </a:rPr>
              <a:t>,</a:t>
            </a:r>
            <a:r>
              <a:rPr lang="zh-CN" altLang="en-US" sz="1600" dirty="0" smtClean="0">
                <a:solidFill>
                  <a:schemeClr val="bg2">
                    <a:lumMod val="50000"/>
                  </a:schemeClr>
                </a:solidFill>
              </a:rPr>
              <a:t>金国华</a:t>
            </a:r>
            <a:r>
              <a:rPr lang="en-US" altLang="zh-CN" sz="1600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r>
              <a:rPr lang="zh-CN" altLang="en-US" sz="1600" dirty="0">
                <a:solidFill>
                  <a:schemeClr val="bg2">
                    <a:lumMod val="50000"/>
                  </a:schemeClr>
                </a:solidFill>
              </a:rPr>
              <a:t>三维解剖软件在人体解剖学教学中的</a:t>
            </a:r>
            <a:r>
              <a:rPr lang="zh-CN" altLang="en-US" sz="1600" dirty="0" smtClean="0">
                <a:solidFill>
                  <a:schemeClr val="bg2">
                    <a:lumMod val="50000"/>
                  </a:schemeClr>
                </a:solidFill>
              </a:rPr>
              <a:t>应用</a:t>
            </a:r>
            <a:r>
              <a:rPr lang="en-US" altLang="zh-CN" sz="1600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r>
              <a:rPr lang="zh-CN" altLang="en-US" sz="1600" dirty="0" smtClean="0">
                <a:solidFill>
                  <a:schemeClr val="bg2">
                    <a:lumMod val="50000"/>
                  </a:schemeClr>
                </a:solidFill>
              </a:rPr>
              <a:t>思创解剖学杂志</a:t>
            </a:r>
            <a:r>
              <a:rPr lang="en-US" altLang="zh-CN" sz="1600" dirty="0" smtClean="0">
                <a:solidFill>
                  <a:schemeClr val="bg2">
                    <a:lumMod val="50000"/>
                  </a:schemeClr>
                </a:solidFill>
              </a:rPr>
              <a:t>[</a:t>
            </a:r>
            <a:r>
              <a:rPr lang="en-US" altLang="zh-CN" sz="1600" dirty="0">
                <a:solidFill>
                  <a:schemeClr val="bg2">
                    <a:lumMod val="50000"/>
                  </a:schemeClr>
                </a:solidFill>
              </a:rPr>
              <a:t>J],</a:t>
            </a:r>
            <a:r>
              <a:rPr lang="en-US" altLang="zh-CN" sz="1600" dirty="0" smtClean="0">
                <a:solidFill>
                  <a:schemeClr val="bg2">
                    <a:lumMod val="50000"/>
                  </a:schemeClr>
                </a:solidFill>
              </a:rPr>
              <a:t>2013(02):50-51.</a:t>
            </a:r>
            <a:endParaRPr lang="zh-CN" alt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368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 animBg="1"/>
      <p:bldP spid="15" grpId="0" animBg="1"/>
      <p:bldP spid="5" grpId="0" animBg="1"/>
      <p:bldP spid="5" grpId="1" animBg="1"/>
      <p:bldP spid="7" grpId="0" animBg="1"/>
      <p:bldP spid="7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40152" y="1196752"/>
            <a:ext cx="2743200" cy="1981200"/>
          </a:xfrm>
        </p:spPr>
        <p:txBody>
          <a:bodyPr/>
          <a:lstStyle/>
          <a:p>
            <a:r>
              <a:rPr lang="zh-CN" altLang="en-US" sz="4800" dirty="0" smtClean="0"/>
              <a:t>软件介绍</a:t>
            </a:r>
            <a:r>
              <a:rPr lang="en-US" altLang="zh-CN" sz="1400" dirty="0"/>
              <a:t/>
            </a:r>
            <a:br>
              <a:rPr lang="en-US" altLang="zh-CN" sz="1400" dirty="0"/>
            </a:br>
            <a:r>
              <a:rPr lang="en-US" altLang="zh-CN" sz="1400" dirty="0" smtClean="0"/>
              <a:t/>
            </a:r>
            <a:br>
              <a:rPr lang="en-US" altLang="zh-CN" sz="1400" dirty="0" smtClean="0"/>
            </a:br>
            <a:r>
              <a:rPr lang="zh-CN" altLang="en-US" sz="1400" dirty="0"/>
              <a:t/>
            </a:r>
            <a:br>
              <a:rPr lang="zh-CN" altLang="en-US" sz="1400" dirty="0"/>
            </a:b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/>
              <a:t/>
            </a:r>
            <a:br>
              <a:rPr lang="en-US" altLang="zh-CN" dirty="0"/>
            </a:b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25000" lnSpcReduction="20000"/>
          </a:bodyPr>
          <a:lstStyle/>
          <a:p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zh-CN" altLang="en-US" sz="6400" dirty="0" smtClean="0">
                <a:solidFill>
                  <a:srgbClr val="666666"/>
                </a:solidFill>
              </a:rPr>
              <a:t>一款</a:t>
            </a:r>
            <a:r>
              <a:rPr lang="en-US" altLang="zh-CN" sz="6400" dirty="0" smtClean="0">
                <a:solidFill>
                  <a:srgbClr val="666666"/>
                </a:solidFill>
              </a:rPr>
              <a:t>3D</a:t>
            </a:r>
            <a:r>
              <a:rPr lang="zh-CN" altLang="en-US" sz="6400" dirty="0" smtClean="0">
                <a:solidFill>
                  <a:srgbClr val="666666"/>
                </a:solidFill>
              </a:rPr>
              <a:t>解剖学习软件，是目前最完整全面的解剖学数据，涵盖了人体所有系统。</a:t>
            </a:r>
            <a:br>
              <a:rPr lang="zh-CN" altLang="en-US" sz="6400" dirty="0" smtClean="0">
                <a:solidFill>
                  <a:srgbClr val="666666"/>
                </a:solidFill>
              </a:rPr>
            </a:br>
            <a:r>
              <a:rPr lang="zh-CN" altLang="en-US" sz="4000" dirty="0">
                <a:solidFill>
                  <a:srgbClr val="666666"/>
                </a:solidFill>
              </a:rPr>
              <a:t/>
            </a:r>
            <a:br>
              <a:rPr lang="zh-CN" altLang="en-US" sz="4000" dirty="0">
                <a:solidFill>
                  <a:srgbClr val="666666"/>
                </a:solidFill>
              </a:rPr>
            </a:br>
            <a:endParaRPr lang="zh-CN" altLang="en-US" dirty="0"/>
          </a:p>
        </p:txBody>
      </p:sp>
      <p:pic>
        <p:nvPicPr>
          <p:cNvPr id="8" name="图片占位符 7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1" r="751"/>
          <a:stretch>
            <a:fillRect/>
          </a:stretch>
        </p:blipFill>
        <p:spPr/>
      </p:pic>
      <p:cxnSp>
        <p:nvCxnSpPr>
          <p:cNvPr id="9" name="直接连接符 8"/>
          <p:cNvCxnSpPr/>
          <p:nvPr/>
        </p:nvCxnSpPr>
        <p:spPr>
          <a:xfrm>
            <a:off x="1331640" y="631776"/>
            <a:ext cx="781236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0" name="组合 9"/>
          <p:cNvGrpSpPr/>
          <p:nvPr/>
        </p:nvGrpSpPr>
        <p:grpSpPr>
          <a:xfrm>
            <a:off x="1331640" y="-14555"/>
            <a:ext cx="7812360" cy="646331"/>
            <a:chOff x="1331640" y="-14555"/>
            <a:chExt cx="7812360" cy="646331"/>
          </a:xfrm>
        </p:grpSpPr>
        <p:cxnSp>
          <p:nvCxnSpPr>
            <p:cNvPr id="11" name="直接连接符 10"/>
            <p:cNvCxnSpPr/>
            <p:nvPr/>
          </p:nvCxnSpPr>
          <p:spPr>
            <a:xfrm>
              <a:off x="1331640" y="631776"/>
              <a:ext cx="781236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7094821" y="-14555"/>
              <a:ext cx="203132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600" b="1" dirty="0" smtClean="0">
                  <a:solidFill>
                    <a:schemeClr val="accent3">
                      <a:lumMod val="60000"/>
                      <a:lumOff val="4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学习科学</a:t>
              </a:r>
              <a:endParaRPr lang="zh-CN" altLang="en-US" sz="3600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148064" y="260648"/>
              <a:ext cx="20313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solidFill>
                    <a:schemeClr val="accent3">
                      <a:lumMod val="60000"/>
                      <a:lumOff val="40000"/>
                    </a:schemeClr>
                  </a:solidFill>
                </a:rPr>
                <a:t>Learning Science</a:t>
              </a:r>
              <a:endParaRPr lang="zh-CN" altLang="en-US" dirty="0">
                <a:solidFill>
                  <a:schemeClr val="accent3">
                    <a:lumMod val="60000"/>
                    <a:lumOff val="4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24306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1331640" y="-14555"/>
            <a:ext cx="7812360" cy="646331"/>
            <a:chOff x="1331640" y="-14555"/>
            <a:chExt cx="7812360" cy="646331"/>
          </a:xfrm>
        </p:grpSpPr>
        <p:cxnSp>
          <p:nvCxnSpPr>
            <p:cNvPr id="6" name="直接连接符 5"/>
            <p:cNvCxnSpPr/>
            <p:nvPr/>
          </p:nvCxnSpPr>
          <p:spPr>
            <a:xfrm>
              <a:off x="1331640" y="631776"/>
              <a:ext cx="781236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7094821" y="-14555"/>
              <a:ext cx="203132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600" b="1" dirty="0" smtClean="0">
                  <a:solidFill>
                    <a:schemeClr val="accent3">
                      <a:lumMod val="60000"/>
                      <a:lumOff val="4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学习科学</a:t>
              </a:r>
              <a:endParaRPr lang="zh-CN" altLang="en-US" sz="3600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148064" y="260648"/>
              <a:ext cx="20313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solidFill>
                    <a:schemeClr val="accent3">
                      <a:lumMod val="60000"/>
                      <a:lumOff val="40000"/>
                    </a:schemeClr>
                  </a:solidFill>
                </a:rPr>
                <a:t>Learning Science</a:t>
              </a:r>
              <a:endParaRPr lang="zh-CN" altLang="en-US" dirty="0">
                <a:solidFill>
                  <a:schemeClr val="accent3">
                    <a:lumMod val="60000"/>
                    <a:lumOff val="40000"/>
                  </a:schemeClr>
                </a:solidFill>
              </a:endParaRPr>
            </a:p>
          </p:txBody>
        </p:sp>
      </p:grpSp>
      <p:sp>
        <p:nvSpPr>
          <p:cNvPr id="13" name="矩形 12"/>
          <p:cNvSpPr/>
          <p:nvPr/>
        </p:nvSpPr>
        <p:spPr>
          <a:xfrm>
            <a:off x="755576" y="2132856"/>
            <a:ext cx="800297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/>
              <a:t>    一</a:t>
            </a:r>
            <a:r>
              <a:rPr lang="zh-CN" altLang="en-US" dirty="0"/>
              <a:t>款</a:t>
            </a:r>
            <a:r>
              <a:rPr lang="en-US" altLang="zh-CN" dirty="0"/>
              <a:t>3D</a:t>
            </a:r>
            <a:r>
              <a:rPr lang="zh-CN" altLang="en-US" dirty="0"/>
              <a:t>解剖学习软件，提供了男女二套全三维的数字模型，每套</a:t>
            </a:r>
            <a:r>
              <a:rPr lang="en-US" altLang="zh-CN" dirty="0"/>
              <a:t>5000</a:t>
            </a:r>
            <a:r>
              <a:rPr lang="zh-CN" altLang="en-US" dirty="0"/>
              <a:t>多个人体结构，是目前最完整全面的解剖学数据，涵盖了人体所有系统，不仅包括系统解剖，也包括局部解剖，同时提供了文字解释、骨性标志图、肌肉动作动画、肌肉起止点、针灸穴位、触发点（扳机点）、断层解剖等信息。</a:t>
            </a:r>
          </a:p>
          <a:p>
            <a:r>
              <a:rPr lang="en-US" altLang="zh-CN" dirty="0" smtClean="0"/>
              <a:t>    3DBody</a:t>
            </a:r>
            <a:r>
              <a:rPr lang="zh-CN" altLang="en-US" dirty="0"/>
              <a:t>作为集大成者，不仅数据详实，而且操作功能强大，国内外高度领先，通过本软件实时三维操作，轻易获得层层解剖人体的机会。</a:t>
            </a:r>
          </a:p>
        </p:txBody>
      </p:sp>
    </p:spTree>
    <p:extLst>
      <p:ext uri="{BB962C8B-B14F-4D97-AF65-F5344CB8AC3E}">
        <p14:creationId xmlns:p14="http://schemas.microsoft.com/office/powerpoint/2010/main" val="236321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331640" y="-14555"/>
            <a:ext cx="7812360" cy="646331"/>
            <a:chOff x="1331640" y="-14555"/>
            <a:chExt cx="7812360" cy="646331"/>
          </a:xfrm>
        </p:grpSpPr>
        <p:cxnSp>
          <p:nvCxnSpPr>
            <p:cNvPr id="5" name="直接连接符 4"/>
            <p:cNvCxnSpPr/>
            <p:nvPr/>
          </p:nvCxnSpPr>
          <p:spPr>
            <a:xfrm>
              <a:off x="1331640" y="631776"/>
              <a:ext cx="781236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7094821" y="-14555"/>
              <a:ext cx="203132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600" b="1" dirty="0" smtClean="0">
                  <a:solidFill>
                    <a:schemeClr val="accent3">
                      <a:lumMod val="60000"/>
                      <a:lumOff val="4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学习科学</a:t>
              </a:r>
              <a:endParaRPr lang="zh-CN" altLang="en-US" sz="3600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148064" y="260648"/>
              <a:ext cx="20313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solidFill>
                    <a:schemeClr val="accent3">
                      <a:lumMod val="60000"/>
                      <a:lumOff val="40000"/>
                    </a:schemeClr>
                  </a:solidFill>
                </a:rPr>
                <a:t>Learning Science</a:t>
              </a:r>
              <a:endParaRPr lang="zh-CN" altLang="en-US" dirty="0">
                <a:solidFill>
                  <a:schemeClr val="accent3">
                    <a:lumMod val="60000"/>
                    <a:lumOff val="40000"/>
                  </a:schemeClr>
                </a:solidFill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7812360" y="155679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hlinkClick r:id="rId3" action="ppaction://hlinksldjump"/>
              </a:rPr>
              <a:t>系统解剖</a:t>
            </a:r>
            <a:endParaRPr lang="zh-CN" alt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12360" y="328498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hlinkClick r:id="rId4" action="ppaction://hlinksldjump"/>
              </a:rPr>
              <a:t>局部解剖</a:t>
            </a:r>
            <a:endParaRPr lang="zh-CN" alt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12360" y="501317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hlinkClick r:id="rId5" action="ppaction://hlinksldjump"/>
              </a:rPr>
              <a:t>其他模块</a:t>
            </a:r>
            <a:endParaRPr lang="zh-CN" alt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1519" y="4075697"/>
            <a:ext cx="1398793" cy="977994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1519" y="2996952"/>
            <a:ext cx="1385691" cy="977994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1519" y="1916832"/>
            <a:ext cx="1385691" cy="977994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4451" y="2996952"/>
            <a:ext cx="1398793" cy="977994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2284" y="4075698"/>
            <a:ext cx="1398793" cy="977994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4453" y="1916832"/>
            <a:ext cx="1398792" cy="977994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4452" y="4075698"/>
            <a:ext cx="1398793" cy="977994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2284" y="2996952"/>
            <a:ext cx="1404156" cy="977994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9064" y="1916832"/>
            <a:ext cx="1397376" cy="977994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sp>
        <p:nvSpPr>
          <p:cNvPr id="26" name="矩形 25"/>
          <p:cNvSpPr/>
          <p:nvPr/>
        </p:nvSpPr>
        <p:spPr>
          <a:xfrm>
            <a:off x="683568" y="1454623"/>
            <a:ext cx="1187624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6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软件组成</a:t>
            </a:r>
            <a:r>
              <a:rPr lang="en-US" altLang="zh-CN" sz="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altLang="zh-CN" sz="800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zh-CN" alt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293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331640" y="-14555"/>
            <a:ext cx="7812360" cy="646331"/>
            <a:chOff x="1331640" y="-14555"/>
            <a:chExt cx="7812360" cy="646331"/>
          </a:xfrm>
        </p:grpSpPr>
        <p:cxnSp>
          <p:nvCxnSpPr>
            <p:cNvPr id="5" name="直接连接符 4"/>
            <p:cNvCxnSpPr/>
            <p:nvPr/>
          </p:nvCxnSpPr>
          <p:spPr>
            <a:xfrm>
              <a:off x="1331640" y="631776"/>
              <a:ext cx="781236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7094821" y="-14555"/>
              <a:ext cx="203132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600" b="1" dirty="0" smtClean="0">
                  <a:solidFill>
                    <a:schemeClr val="accent3">
                      <a:lumMod val="60000"/>
                      <a:lumOff val="4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学习科学</a:t>
              </a:r>
              <a:endParaRPr lang="zh-CN" altLang="en-US" sz="3600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148064" y="260648"/>
              <a:ext cx="20313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solidFill>
                    <a:schemeClr val="accent3">
                      <a:lumMod val="60000"/>
                      <a:lumOff val="40000"/>
                    </a:schemeClr>
                  </a:solidFill>
                </a:rPr>
                <a:t>Learning Science</a:t>
              </a:r>
              <a:endParaRPr lang="zh-CN" altLang="en-US" dirty="0">
                <a:solidFill>
                  <a:schemeClr val="accent3">
                    <a:lumMod val="60000"/>
                    <a:lumOff val="40000"/>
                  </a:schemeClr>
                </a:solidFill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7812360" y="155679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系统解剖</a:t>
            </a:r>
            <a:endParaRPr lang="zh-CN" alt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12360" y="328498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hlinkClick r:id="rId3" action="ppaction://hlinksldjump"/>
              </a:rPr>
              <a:t>局部解剖</a:t>
            </a:r>
            <a:endParaRPr lang="zh-CN" alt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12360" y="501317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hlinkClick r:id="rId4" action="ppaction://hlinksldjump"/>
              </a:rPr>
              <a:t>其他模块</a:t>
            </a:r>
            <a:endParaRPr lang="zh-CN" alt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909580" y="1297942"/>
            <a:ext cx="5783870" cy="4712748"/>
            <a:chOff x="909580" y="1297942"/>
            <a:chExt cx="5783870" cy="4712748"/>
          </a:xfrm>
        </p:grpSpPr>
        <p:sp>
          <p:nvSpPr>
            <p:cNvPr id="11" name="圆角矩形标注 10"/>
            <p:cNvSpPr/>
            <p:nvPr/>
          </p:nvSpPr>
          <p:spPr>
            <a:xfrm rot="16200000">
              <a:off x="1445141" y="762381"/>
              <a:ext cx="4712748" cy="5783870"/>
            </a:xfrm>
            <a:prstGeom prst="wedgeRoundRectCallout">
              <a:avLst>
                <a:gd name="adj1" fmla="val 38573"/>
                <a:gd name="adj2" fmla="val 69331"/>
                <a:gd name="adj3" fmla="val 16667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187624" y="1700808"/>
              <a:ext cx="5256584" cy="40626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行楷" panose="02010800040101010101" pitchFamily="2" charset="-122"/>
                  <a:ea typeface="华文行楷" panose="02010800040101010101" pitchFamily="2" charset="-122"/>
                </a:rPr>
                <a:t>男女各</a:t>
              </a:r>
              <a:r>
                <a:rPr lang="en-US" altLang="zh-CN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行楷" panose="02010800040101010101" pitchFamily="2" charset="-122"/>
                  <a:ea typeface="华文行楷" panose="02010800040101010101" pitchFamily="2" charset="-122"/>
                </a:rPr>
                <a:t>12</a:t>
              </a:r>
              <a:r>
                <a:rPr lang="zh-CN" altLang="en-US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行楷" panose="02010800040101010101" pitchFamily="2" charset="-122"/>
                  <a:ea typeface="华文行楷" panose="02010800040101010101" pitchFamily="2" charset="-122"/>
                </a:rPr>
                <a:t>个系统</a:t>
              </a:r>
              <a:endParaRPr lang="en-US" altLang="zh-CN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endParaRPr>
            </a:p>
            <a:p>
              <a:endParaRPr lang="en-US" altLang="zh-CN" dirty="0" smtClean="0">
                <a:solidFill>
                  <a:schemeClr val="bg1"/>
                </a:solidFill>
              </a:endParaRPr>
            </a:p>
            <a:p>
              <a:r>
                <a:rPr lang="zh-CN" altLang="en-US" dirty="0" smtClean="0">
                  <a:solidFill>
                    <a:schemeClr val="bg1"/>
                  </a:solidFill>
                  <a:latin typeface="Simsun"/>
                </a:rPr>
                <a:t>循环系统 </a:t>
              </a:r>
              <a:r>
                <a:rPr lang="en-US" altLang="zh-CN" dirty="0" smtClean="0">
                  <a:solidFill>
                    <a:schemeClr val="bg1"/>
                  </a:solidFill>
                  <a:latin typeface="Simsun"/>
                </a:rPr>
                <a:t>Circulatory(cardiovascular)system </a:t>
              </a:r>
              <a:r>
                <a:rPr lang="en-US" altLang="zh-CN" dirty="0" smtClean="0">
                  <a:solidFill>
                    <a:schemeClr val="bg1"/>
                  </a:solidFill>
                </a:rPr>
                <a:t/>
              </a:r>
              <a:br>
                <a:rPr lang="en-US" altLang="zh-CN" dirty="0" smtClean="0">
                  <a:solidFill>
                    <a:schemeClr val="bg1"/>
                  </a:solidFill>
                </a:rPr>
              </a:br>
              <a:r>
                <a:rPr lang="zh-CN" altLang="en-US" dirty="0" smtClean="0">
                  <a:solidFill>
                    <a:schemeClr val="bg1"/>
                  </a:solidFill>
                  <a:latin typeface="Simsun"/>
                </a:rPr>
                <a:t>消化系统 </a:t>
              </a:r>
              <a:r>
                <a:rPr lang="en-US" altLang="zh-CN" dirty="0" smtClean="0">
                  <a:solidFill>
                    <a:schemeClr val="bg1"/>
                  </a:solidFill>
                  <a:latin typeface="Simsun"/>
                </a:rPr>
                <a:t>Digestive system </a:t>
              </a:r>
              <a:r>
                <a:rPr lang="en-US" altLang="zh-CN" dirty="0" smtClean="0">
                  <a:solidFill>
                    <a:schemeClr val="bg1"/>
                  </a:solidFill>
                </a:rPr>
                <a:t/>
              </a:r>
              <a:br>
                <a:rPr lang="en-US" altLang="zh-CN" dirty="0" smtClean="0">
                  <a:solidFill>
                    <a:schemeClr val="bg1"/>
                  </a:solidFill>
                </a:rPr>
              </a:br>
              <a:r>
                <a:rPr lang="zh-CN" altLang="en-US" dirty="0" smtClean="0">
                  <a:solidFill>
                    <a:schemeClr val="bg1"/>
                  </a:solidFill>
                  <a:latin typeface="Simsun"/>
                </a:rPr>
                <a:t>内分泌系统 </a:t>
              </a:r>
              <a:r>
                <a:rPr lang="en-US" altLang="zh-CN" dirty="0" smtClean="0">
                  <a:solidFill>
                    <a:schemeClr val="bg1"/>
                  </a:solidFill>
                  <a:latin typeface="Simsun"/>
                </a:rPr>
                <a:t>Endocrine system </a:t>
              </a:r>
              <a:r>
                <a:rPr lang="en-US" altLang="zh-CN" dirty="0" smtClean="0">
                  <a:solidFill>
                    <a:schemeClr val="bg1"/>
                  </a:solidFill>
                </a:rPr>
                <a:t/>
              </a:r>
              <a:br>
                <a:rPr lang="en-US" altLang="zh-CN" dirty="0" smtClean="0">
                  <a:solidFill>
                    <a:schemeClr val="bg1"/>
                  </a:solidFill>
                </a:rPr>
              </a:br>
              <a:r>
                <a:rPr lang="zh-CN" altLang="en-US" dirty="0" smtClean="0">
                  <a:solidFill>
                    <a:schemeClr val="bg1"/>
                  </a:solidFill>
                  <a:latin typeface="Simsun"/>
                </a:rPr>
                <a:t>皮肤系统 </a:t>
              </a:r>
              <a:r>
                <a:rPr lang="en-US" altLang="zh-CN" dirty="0" smtClean="0">
                  <a:solidFill>
                    <a:schemeClr val="bg1"/>
                  </a:solidFill>
                  <a:latin typeface="Simsun"/>
                </a:rPr>
                <a:t>Integumentary system </a:t>
              </a:r>
              <a:r>
                <a:rPr lang="en-US" altLang="zh-CN" dirty="0" smtClean="0">
                  <a:solidFill>
                    <a:schemeClr val="bg1"/>
                  </a:solidFill>
                </a:rPr>
                <a:t/>
              </a:r>
              <a:br>
                <a:rPr lang="en-US" altLang="zh-CN" dirty="0" smtClean="0">
                  <a:solidFill>
                    <a:schemeClr val="bg1"/>
                  </a:solidFill>
                </a:rPr>
              </a:br>
              <a:r>
                <a:rPr lang="zh-CN" altLang="en-US" dirty="0" smtClean="0">
                  <a:solidFill>
                    <a:schemeClr val="bg1"/>
                  </a:solidFill>
                  <a:latin typeface="Simsun"/>
                </a:rPr>
                <a:t>淋巴系统 </a:t>
              </a:r>
              <a:r>
                <a:rPr lang="en-US" altLang="zh-CN" dirty="0" smtClean="0">
                  <a:solidFill>
                    <a:schemeClr val="bg1"/>
                  </a:solidFill>
                  <a:latin typeface="Simsun"/>
                </a:rPr>
                <a:t>Lymphatic system </a:t>
              </a:r>
              <a:r>
                <a:rPr lang="en-US" altLang="zh-CN" dirty="0" smtClean="0">
                  <a:solidFill>
                    <a:schemeClr val="bg1"/>
                  </a:solidFill>
                </a:rPr>
                <a:t/>
              </a:r>
              <a:br>
                <a:rPr lang="en-US" altLang="zh-CN" dirty="0" smtClean="0">
                  <a:solidFill>
                    <a:schemeClr val="bg1"/>
                  </a:solidFill>
                </a:rPr>
              </a:br>
              <a:r>
                <a:rPr lang="zh-CN" altLang="en-US" dirty="0" smtClean="0">
                  <a:solidFill>
                    <a:schemeClr val="bg1"/>
                  </a:solidFill>
                  <a:latin typeface="Simsun"/>
                </a:rPr>
                <a:t>肌肉系统 </a:t>
              </a:r>
              <a:r>
                <a:rPr lang="en-US" altLang="zh-CN" dirty="0" smtClean="0">
                  <a:solidFill>
                    <a:schemeClr val="bg1"/>
                  </a:solidFill>
                  <a:latin typeface="Simsun"/>
                </a:rPr>
                <a:t>Muscular system </a:t>
              </a:r>
              <a:r>
                <a:rPr lang="en-US" altLang="zh-CN" dirty="0" smtClean="0">
                  <a:solidFill>
                    <a:schemeClr val="bg1"/>
                  </a:solidFill>
                </a:rPr>
                <a:t/>
              </a:r>
              <a:br>
                <a:rPr lang="en-US" altLang="zh-CN" dirty="0" smtClean="0">
                  <a:solidFill>
                    <a:schemeClr val="bg1"/>
                  </a:solidFill>
                </a:rPr>
              </a:br>
              <a:r>
                <a:rPr lang="zh-CN" altLang="en-US" dirty="0" smtClean="0">
                  <a:solidFill>
                    <a:schemeClr val="bg1"/>
                  </a:solidFill>
                  <a:latin typeface="Simsun"/>
                </a:rPr>
                <a:t>神经系统 </a:t>
              </a:r>
              <a:r>
                <a:rPr lang="en-US" altLang="zh-CN" dirty="0" smtClean="0">
                  <a:solidFill>
                    <a:schemeClr val="bg1"/>
                  </a:solidFill>
                  <a:latin typeface="Simsun"/>
                </a:rPr>
                <a:t>Nervous system </a:t>
              </a:r>
              <a:r>
                <a:rPr lang="en-US" altLang="zh-CN" dirty="0" smtClean="0">
                  <a:solidFill>
                    <a:schemeClr val="bg1"/>
                  </a:solidFill>
                </a:rPr>
                <a:t/>
              </a:r>
              <a:br>
                <a:rPr lang="en-US" altLang="zh-CN" dirty="0" smtClean="0">
                  <a:solidFill>
                    <a:schemeClr val="bg1"/>
                  </a:solidFill>
                </a:rPr>
              </a:br>
              <a:r>
                <a:rPr lang="zh-CN" altLang="en-US" dirty="0" smtClean="0">
                  <a:solidFill>
                    <a:schemeClr val="bg1"/>
                  </a:solidFill>
                  <a:latin typeface="Simsun"/>
                </a:rPr>
                <a:t>生殖系统 </a:t>
              </a:r>
              <a:r>
                <a:rPr lang="en-US" altLang="zh-CN" dirty="0" smtClean="0">
                  <a:solidFill>
                    <a:schemeClr val="bg1"/>
                  </a:solidFill>
                  <a:latin typeface="Simsun"/>
                </a:rPr>
                <a:t>Reproductive system </a:t>
              </a:r>
              <a:r>
                <a:rPr lang="en-US" altLang="zh-CN" dirty="0" smtClean="0">
                  <a:solidFill>
                    <a:schemeClr val="bg1"/>
                  </a:solidFill>
                </a:rPr>
                <a:t/>
              </a:r>
              <a:br>
                <a:rPr lang="en-US" altLang="zh-CN" dirty="0" smtClean="0">
                  <a:solidFill>
                    <a:schemeClr val="bg1"/>
                  </a:solidFill>
                </a:rPr>
              </a:br>
              <a:r>
                <a:rPr lang="zh-CN" altLang="en-US" dirty="0" smtClean="0">
                  <a:solidFill>
                    <a:schemeClr val="bg1"/>
                  </a:solidFill>
                  <a:latin typeface="Simsun"/>
                </a:rPr>
                <a:t>泌尿系统 </a:t>
              </a:r>
              <a:r>
                <a:rPr lang="en-US" altLang="zh-CN" dirty="0" smtClean="0">
                  <a:solidFill>
                    <a:schemeClr val="bg1"/>
                  </a:solidFill>
                  <a:latin typeface="Simsun"/>
                </a:rPr>
                <a:t>Urinary system </a:t>
              </a:r>
              <a:r>
                <a:rPr lang="en-US" altLang="zh-CN" dirty="0" smtClean="0">
                  <a:solidFill>
                    <a:schemeClr val="bg1"/>
                  </a:solidFill>
                </a:rPr>
                <a:t/>
              </a:r>
              <a:br>
                <a:rPr lang="en-US" altLang="zh-CN" dirty="0" smtClean="0">
                  <a:solidFill>
                    <a:schemeClr val="bg1"/>
                  </a:solidFill>
                </a:rPr>
              </a:br>
              <a:r>
                <a:rPr lang="zh-CN" altLang="en-US" dirty="0" smtClean="0">
                  <a:solidFill>
                    <a:schemeClr val="bg1"/>
                  </a:solidFill>
                  <a:latin typeface="Simsun"/>
                </a:rPr>
                <a:t>呼吸系统 </a:t>
              </a:r>
              <a:r>
                <a:rPr lang="en-US" altLang="zh-CN" dirty="0" smtClean="0">
                  <a:solidFill>
                    <a:schemeClr val="bg1"/>
                  </a:solidFill>
                  <a:latin typeface="Simsun"/>
                </a:rPr>
                <a:t>Respiratory system </a:t>
              </a:r>
              <a:r>
                <a:rPr lang="en-US" altLang="zh-CN" dirty="0" smtClean="0">
                  <a:solidFill>
                    <a:schemeClr val="bg1"/>
                  </a:solidFill>
                </a:rPr>
                <a:t/>
              </a:r>
              <a:br>
                <a:rPr lang="en-US" altLang="zh-CN" dirty="0" smtClean="0">
                  <a:solidFill>
                    <a:schemeClr val="bg1"/>
                  </a:solidFill>
                </a:rPr>
              </a:br>
              <a:r>
                <a:rPr lang="zh-CN" altLang="en-US" dirty="0" smtClean="0">
                  <a:solidFill>
                    <a:schemeClr val="bg1"/>
                  </a:solidFill>
                  <a:latin typeface="Simsun"/>
                </a:rPr>
                <a:t>骨骼系统 </a:t>
              </a:r>
              <a:r>
                <a:rPr lang="en-US" altLang="zh-CN" dirty="0" smtClean="0">
                  <a:solidFill>
                    <a:schemeClr val="bg1"/>
                  </a:solidFill>
                  <a:latin typeface="Simsun"/>
                </a:rPr>
                <a:t>Skeletal system</a:t>
              </a:r>
              <a:r>
                <a:rPr lang="en-US" altLang="zh-CN" dirty="0" smtClean="0">
                  <a:solidFill>
                    <a:schemeClr val="bg1"/>
                  </a:solidFill>
                </a:rPr>
                <a:t/>
              </a:r>
              <a:br>
                <a:rPr lang="en-US" altLang="zh-CN" dirty="0" smtClean="0">
                  <a:solidFill>
                    <a:schemeClr val="bg1"/>
                  </a:solidFill>
                </a:rPr>
              </a:br>
              <a:r>
                <a:rPr lang="zh-CN" altLang="en-US" dirty="0" smtClean="0">
                  <a:solidFill>
                    <a:schemeClr val="bg1"/>
                  </a:solidFill>
                  <a:latin typeface="Simsun"/>
                </a:rPr>
                <a:t>骨连接</a:t>
              </a:r>
              <a:r>
                <a:rPr lang="en-US" altLang="zh-CN" dirty="0" smtClean="0">
                  <a:solidFill>
                    <a:schemeClr val="bg1"/>
                  </a:solidFill>
                  <a:latin typeface="Simsun"/>
                </a:rPr>
                <a:t>/</a:t>
              </a:r>
              <a:r>
                <a:rPr lang="zh-CN" altLang="en-US" dirty="0" smtClean="0">
                  <a:solidFill>
                    <a:schemeClr val="bg1"/>
                  </a:solidFill>
                  <a:latin typeface="Simsun"/>
                </a:rPr>
                <a:t>韧带系统 </a:t>
              </a:r>
              <a:r>
                <a:rPr lang="en-US" altLang="zh-CN" dirty="0" smtClean="0">
                  <a:solidFill>
                    <a:schemeClr val="bg1"/>
                  </a:solidFill>
                  <a:latin typeface="Simsun"/>
                </a:rPr>
                <a:t>Connective tissues system </a:t>
              </a:r>
              <a:endParaRPr lang="zh-CN" alt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2340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331640" y="-14555"/>
            <a:ext cx="7812360" cy="646331"/>
            <a:chOff x="1331640" y="-14555"/>
            <a:chExt cx="7812360" cy="646331"/>
          </a:xfrm>
        </p:grpSpPr>
        <p:cxnSp>
          <p:nvCxnSpPr>
            <p:cNvPr id="5" name="直接连接符 4"/>
            <p:cNvCxnSpPr/>
            <p:nvPr/>
          </p:nvCxnSpPr>
          <p:spPr>
            <a:xfrm>
              <a:off x="1331640" y="631776"/>
              <a:ext cx="781236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7094821" y="-14555"/>
              <a:ext cx="203132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600" b="1" dirty="0" smtClean="0">
                  <a:solidFill>
                    <a:schemeClr val="accent3">
                      <a:lumMod val="60000"/>
                      <a:lumOff val="4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学习科学</a:t>
              </a:r>
              <a:endParaRPr lang="zh-CN" altLang="en-US" sz="3600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148064" y="260648"/>
              <a:ext cx="20313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solidFill>
                    <a:schemeClr val="accent3">
                      <a:lumMod val="60000"/>
                      <a:lumOff val="40000"/>
                    </a:schemeClr>
                  </a:solidFill>
                </a:rPr>
                <a:t>Learning Science</a:t>
              </a:r>
              <a:endParaRPr lang="zh-CN" altLang="en-US" dirty="0">
                <a:solidFill>
                  <a:schemeClr val="accent3">
                    <a:lumMod val="60000"/>
                    <a:lumOff val="40000"/>
                  </a:schemeClr>
                </a:solidFill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7812360" y="155679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hlinkClick r:id="rId3" action="ppaction://hlinksldjump"/>
              </a:rPr>
              <a:t>系统解剖</a:t>
            </a:r>
            <a:endParaRPr lang="zh-CN" alt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12360" y="328498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局部解剖</a:t>
            </a:r>
            <a:endParaRPr lang="zh-CN" alt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12360" y="501317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hlinkClick r:id="rId4" action="ppaction://hlinksldjump"/>
              </a:rPr>
              <a:t>其他模块</a:t>
            </a:r>
            <a:endParaRPr lang="zh-CN" alt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圆角矩形标注 10"/>
          <p:cNvSpPr/>
          <p:nvPr/>
        </p:nvSpPr>
        <p:spPr>
          <a:xfrm rot="16200000">
            <a:off x="1445141" y="762381"/>
            <a:ext cx="4712748" cy="5783870"/>
          </a:xfrm>
          <a:prstGeom prst="wedgeRoundRectCallout">
            <a:avLst>
              <a:gd name="adj1" fmla="val -472"/>
              <a:gd name="adj2" fmla="val 70502"/>
              <a:gd name="adj3" fmla="val 16667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1515514" y="1997469"/>
            <a:ext cx="4572000" cy="350865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altLang="zh-CN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sun"/>
              </a:rPr>
              <a:t>11</a:t>
            </a:r>
            <a:r>
              <a:rPr lang="zh-CN" alt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sun"/>
              </a:rPr>
              <a:t>个模块</a:t>
            </a:r>
            <a:endParaRPr lang="en-US" altLang="zh-CN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sun"/>
            </a:endParaRPr>
          </a:p>
          <a:p>
            <a:endParaRPr lang="en-US" altLang="zh-CN" dirty="0">
              <a:solidFill>
                <a:schemeClr val="bg1"/>
              </a:solidFill>
              <a:latin typeface="Simsun"/>
            </a:endParaRPr>
          </a:p>
          <a:p>
            <a:r>
              <a:rPr lang="zh-CN" altLang="en-US" dirty="0" smtClean="0">
                <a:solidFill>
                  <a:schemeClr val="bg1"/>
                </a:solidFill>
                <a:latin typeface="Simsun"/>
              </a:rPr>
              <a:t>头颈</a:t>
            </a:r>
            <a:r>
              <a:rPr lang="zh-CN" altLang="en-US" dirty="0">
                <a:solidFill>
                  <a:schemeClr val="bg1"/>
                </a:solidFill>
                <a:latin typeface="Simsun"/>
              </a:rPr>
              <a:t>部</a:t>
            </a:r>
            <a:r>
              <a:rPr lang="en-US" altLang="zh-CN" dirty="0">
                <a:solidFill>
                  <a:schemeClr val="bg1"/>
                </a:solidFill>
                <a:latin typeface="Simsun"/>
              </a:rPr>
              <a:t>Head and Neck</a:t>
            </a:r>
            <a:r>
              <a:rPr lang="en-US" altLang="zh-CN" dirty="0">
                <a:solidFill>
                  <a:schemeClr val="bg1"/>
                </a:solidFill>
              </a:rPr>
              <a:t/>
            </a:r>
            <a:br>
              <a:rPr lang="en-US" altLang="zh-CN" dirty="0">
                <a:solidFill>
                  <a:schemeClr val="bg1"/>
                </a:solidFill>
              </a:rPr>
            </a:br>
            <a:r>
              <a:rPr lang="zh-CN" altLang="en-US" dirty="0">
                <a:solidFill>
                  <a:schemeClr val="bg1"/>
                </a:solidFill>
                <a:latin typeface="Simsun"/>
              </a:rPr>
              <a:t>脊柱区</a:t>
            </a:r>
            <a:r>
              <a:rPr lang="en-US" altLang="zh-CN" dirty="0">
                <a:solidFill>
                  <a:schemeClr val="bg1"/>
                </a:solidFill>
                <a:latin typeface="Simsun"/>
              </a:rPr>
              <a:t>Spine</a:t>
            </a:r>
            <a:r>
              <a:rPr lang="en-US" altLang="zh-CN" dirty="0">
                <a:solidFill>
                  <a:schemeClr val="bg1"/>
                </a:solidFill>
              </a:rPr>
              <a:t/>
            </a:r>
            <a:br>
              <a:rPr lang="en-US" altLang="zh-CN" dirty="0">
                <a:solidFill>
                  <a:schemeClr val="bg1"/>
                </a:solidFill>
              </a:rPr>
            </a:br>
            <a:r>
              <a:rPr lang="zh-CN" altLang="en-US" dirty="0">
                <a:solidFill>
                  <a:schemeClr val="bg1"/>
                </a:solidFill>
                <a:latin typeface="Simsun"/>
              </a:rPr>
              <a:t>肩部</a:t>
            </a:r>
            <a:r>
              <a:rPr lang="en-US" altLang="zh-CN" dirty="0">
                <a:solidFill>
                  <a:schemeClr val="bg1"/>
                </a:solidFill>
                <a:latin typeface="Simsun"/>
              </a:rPr>
              <a:t>Shoulder</a:t>
            </a:r>
            <a:r>
              <a:rPr lang="en-US" altLang="zh-CN" dirty="0">
                <a:solidFill>
                  <a:schemeClr val="bg1"/>
                </a:solidFill>
              </a:rPr>
              <a:t/>
            </a:r>
            <a:br>
              <a:rPr lang="en-US" altLang="zh-CN" dirty="0">
                <a:solidFill>
                  <a:schemeClr val="bg1"/>
                </a:solidFill>
              </a:rPr>
            </a:br>
            <a:r>
              <a:rPr lang="zh-CN" altLang="en-US" dirty="0">
                <a:solidFill>
                  <a:schemeClr val="bg1"/>
                </a:solidFill>
                <a:latin typeface="Simsun"/>
              </a:rPr>
              <a:t>手部</a:t>
            </a:r>
            <a:r>
              <a:rPr lang="en-US" altLang="zh-CN" dirty="0">
                <a:solidFill>
                  <a:schemeClr val="bg1"/>
                </a:solidFill>
                <a:latin typeface="Simsun"/>
              </a:rPr>
              <a:t>Hand</a:t>
            </a:r>
            <a:r>
              <a:rPr lang="en-US" altLang="zh-CN" dirty="0">
                <a:solidFill>
                  <a:schemeClr val="bg1"/>
                </a:solidFill>
              </a:rPr>
              <a:t/>
            </a:r>
            <a:br>
              <a:rPr lang="en-US" altLang="zh-CN" dirty="0">
                <a:solidFill>
                  <a:schemeClr val="bg1"/>
                </a:solidFill>
              </a:rPr>
            </a:br>
            <a:r>
              <a:rPr lang="zh-CN" altLang="en-US" dirty="0">
                <a:solidFill>
                  <a:schemeClr val="bg1"/>
                </a:solidFill>
                <a:latin typeface="Simsun"/>
              </a:rPr>
              <a:t>胸部</a:t>
            </a:r>
            <a:r>
              <a:rPr lang="en-US" altLang="zh-CN" dirty="0">
                <a:solidFill>
                  <a:schemeClr val="bg1"/>
                </a:solidFill>
                <a:latin typeface="Simsun"/>
              </a:rPr>
              <a:t>Thorax</a:t>
            </a:r>
            <a:r>
              <a:rPr lang="en-US" altLang="zh-CN" dirty="0">
                <a:solidFill>
                  <a:schemeClr val="bg1"/>
                </a:solidFill>
              </a:rPr>
              <a:t/>
            </a:r>
            <a:br>
              <a:rPr lang="en-US" altLang="zh-CN" dirty="0">
                <a:solidFill>
                  <a:schemeClr val="bg1"/>
                </a:solidFill>
              </a:rPr>
            </a:br>
            <a:r>
              <a:rPr lang="zh-CN" altLang="en-US" dirty="0">
                <a:solidFill>
                  <a:schemeClr val="bg1"/>
                </a:solidFill>
                <a:latin typeface="Simsun"/>
              </a:rPr>
              <a:t>腹部</a:t>
            </a:r>
            <a:r>
              <a:rPr lang="en-US" altLang="zh-CN" dirty="0">
                <a:solidFill>
                  <a:schemeClr val="bg1"/>
                </a:solidFill>
                <a:latin typeface="Simsun"/>
              </a:rPr>
              <a:t>Abdomen</a:t>
            </a:r>
            <a:r>
              <a:rPr lang="en-US" altLang="zh-CN" dirty="0">
                <a:solidFill>
                  <a:schemeClr val="bg1"/>
                </a:solidFill>
              </a:rPr>
              <a:t/>
            </a:r>
            <a:br>
              <a:rPr lang="en-US" altLang="zh-CN" dirty="0">
                <a:solidFill>
                  <a:schemeClr val="bg1"/>
                </a:solidFill>
              </a:rPr>
            </a:br>
            <a:r>
              <a:rPr lang="zh-CN" altLang="en-US" dirty="0">
                <a:solidFill>
                  <a:schemeClr val="bg1"/>
                </a:solidFill>
                <a:latin typeface="Simsun"/>
              </a:rPr>
              <a:t>男</a:t>
            </a:r>
            <a:r>
              <a:rPr lang="en-US" altLang="zh-CN" dirty="0">
                <a:solidFill>
                  <a:schemeClr val="bg1"/>
                </a:solidFill>
                <a:latin typeface="Simsun"/>
              </a:rPr>
              <a:t>/</a:t>
            </a:r>
            <a:r>
              <a:rPr lang="zh-CN" altLang="en-US" dirty="0">
                <a:solidFill>
                  <a:schemeClr val="bg1"/>
                </a:solidFill>
                <a:latin typeface="Simsun"/>
              </a:rPr>
              <a:t>女盆部</a:t>
            </a:r>
            <a:r>
              <a:rPr lang="en-US" altLang="zh-CN" dirty="0">
                <a:solidFill>
                  <a:schemeClr val="bg1"/>
                </a:solidFill>
                <a:latin typeface="Simsun"/>
              </a:rPr>
              <a:t>Pelvis</a:t>
            </a:r>
            <a:r>
              <a:rPr lang="en-US" altLang="zh-CN" dirty="0">
                <a:solidFill>
                  <a:schemeClr val="bg1"/>
                </a:solidFill>
              </a:rPr>
              <a:t/>
            </a:r>
            <a:br>
              <a:rPr lang="en-US" altLang="zh-CN" dirty="0">
                <a:solidFill>
                  <a:schemeClr val="bg1"/>
                </a:solidFill>
              </a:rPr>
            </a:br>
            <a:r>
              <a:rPr lang="zh-CN" altLang="en-US" dirty="0">
                <a:solidFill>
                  <a:schemeClr val="bg1"/>
                </a:solidFill>
                <a:latin typeface="Simsun"/>
              </a:rPr>
              <a:t>髋部</a:t>
            </a:r>
            <a:r>
              <a:rPr lang="en-US" altLang="zh-CN" dirty="0">
                <a:solidFill>
                  <a:schemeClr val="bg1"/>
                </a:solidFill>
                <a:latin typeface="Simsun"/>
              </a:rPr>
              <a:t>Hip</a:t>
            </a:r>
            <a:r>
              <a:rPr lang="en-US" altLang="zh-CN" dirty="0">
                <a:solidFill>
                  <a:schemeClr val="bg1"/>
                </a:solidFill>
              </a:rPr>
              <a:t/>
            </a:r>
            <a:br>
              <a:rPr lang="en-US" altLang="zh-CN" dirty="0">
                <a:solidFill>
                  <a:schemeClr val="bg1"/>
                </a:solidFill>
              </a:rPr>
            </a:br>
            <a:r>
              <a:rPr lang="zh-CN" altLang="en-US" dirty="0">
                <a:solidFill>
                  <a:schemeClr val="bg1"/>
                </a:solidFill>
                <a:latin typeface="Simsun"/>
              </a:rPr>
              <a:t>膝部</a:t>
            </a:r>
            <a:r>
              <a:rPr lang="en-US" altLang="zh-CN" dirty="0">
                <a:solidFill>
                  <a:schemeClr val="bg1"/>
                </a:solidFill>
                <a:latin typeface="Simsun"/>
              </a:rPr>
              <a:t>Knee</a:t>
            </a:r>
            <a:r>
              <a:rPr lang="en-US" altLang="zh-CN" dirty="0">
                <a:solidFill>
                  <a:schemeClr val="bg1"/>
                </a:solidFill>
              </a:rPr>
              <a:t/>
            </a:r>
            <a:br>
              <a:rPr lang="en-US" altLang="zh-CN" dirty="0">
                <a:solidFill>
                  <a:schemeClr val="bg1"/>
                </a:solidFill>
              </a:rPr>
            </a:br>
            <a:r>
              <a:rPr lang="zh-CN" altLang="en-US" dirty="0">
                <a:solidFill>
                  <a:schemeClr val="bg1"/>
                </a:solidFill>
                <a:latin typeface="Simsun"/>
              </a:rPr>
              <a:t>足部</a:t>
            </a:r>
            <a:r>
              <a:rPr lang="en-US" altLang="zh-CN" dirty="0">
                <a:solidFill>
                  <a:schemeClr val="bg1"/>
                </a:solidFill>
                <a:latin typeface="Simsun"/>
              </a:rPr>
              <a:t>Foot</a:t>
            </a:r>
            <a:endParaRPr lang="zh-CN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40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331640" y="-14555"/>
            <a:ext cx="7812360" cy="646331"/>
            <a:chOff x="1331640" y="-14555"/>
            <a:chExt cx="7812360" cy="646331"/>
          </a:xfrm>
        </p:grpSpPr>
        <p:cxnSp>
          <p:nvCxnSpPr>
            <p:cNvPr id="5" name="直接连接符 4"/>
            <p:cNvCxnSpPr/>
            <p:nvPr/>
          </p:nvCxnSpPr>
          <p:spPr>
            <a:xfrm>
              <a:off x="1331640" y="631776"/>
              <a:ext cx="781236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7094821" y="-14555"/>
              <a:ext cx="203132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600" b="1" dirty="0" smtClean="0">
                  <a:solidFill>
                    <a:schemeClr val="accent3">
                      <a:lumMod val="60000"/>
                      <a:lumOff val="4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学习科学</a:t>
              </a:r>
              <a:endParaRPr lang="zh-CN" altLang="en-US" sz="3600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148064" y="260648"/>
              <a:ext cx="20313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solidFill>
                    <a:schemeClr val="accent3">
                      <a:lumMod val="60000"/>
                      <a:lumOff val="40000"/>
                    </a:schemeClr>
                  </a:solidFill>
                </a:rPr>
                <a:t>Learning Science</a:t>
              </a:r>
              <a:endParaRPr lang="zh-CN" altLang="en-US" dirty="0">
                <a:solidFill>
                  <a:schemeClr val="accent3">
                    <a:lumMod val="60000"/>
                    <a:lumOff val="40000"/>
                  </a:schemeClr>
                </a:solidFill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7812360" y="155679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hlinkClick r:id="rId3" action="ppaction://hlinksldjump"/>
              </a:rPr>
              <a:t>系统解剖</a:t>
            </a:r>
            <a:endParaRPr lang="zh-CN" alt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12360" y="328498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hlinkClick r:id="rId4" action="ppaction://hlinksldjump"/>
              </a:rPr>
              <a:t>局部解剖</a:t>
            </a:r>
            <a:endParaRPr lang="zh-CN" alt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12360" y="501317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其他模块</a:t>
            </a:r>
            <a:endParaRPr lang="zh-CN" alt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圆角矩形标注 10"/>
          <p:cNvSpPr/>
          <p:nvPr/>
        </p:nvSpPr>
        <p:spPr>
          <a:xfrm rot="16200000">
            <a:off x="1445141" y="762381"/>
            <a:ext cx="4712748" cy="5783870"/>
          </a:xfrm>
          <a:prstGeom prst="wedgeRoundRectCallout">
            <a:avLst>
              <a:gd name="adj1" fmla="val -32331"/>
              <a:gd name="adj2" fmla="val 70307"/>
              <a:gd name="adj3" fmla="val 16667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" name="矩形 1"/>
          <p:cNvSpPr/>
          <p:nvPr/>
        </p:nvSpPr>
        <p:spPr>
          <a:xfrm>
            <a:off x="2748454" y="2145088"/>
            <a:ext cx="7728202" cy="4596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</a:rPr>
              <a:t>骨性标志图 </a:t>
            </a:r>
            <a:endParaRPr lang="en-US" altLang="zh-CN" dirty="0" smtClean="0">
              <a:solidFill>
                <a:schemeClr val="bg1"/>
              </a:solidFill>
            </a:endParaRPr>
          </a:p>
          <a:p>
            <a:r>
              <a:rPr lang="zh-CN" altLang="en-US" dirty="0">
                <a:solidFill>
                  <a:schemeClr val="bg1"/>
                </a:solidFill>
              </a:rPr>
              <a:t/>
            </a:r>
            <a:br>
              <a:rPr lang="zh-CN" altLang="en-US" dirty="0">
                <a:solidFill>
                  <a:schemeClr val="bg1"/>
                </a:solidFill>
              </a:rPr>
            </a:br>
            <a:r>
              <a:rPr lang="zh-CN" altLang="en-US" dirty="0">
                <a:solidFill>
                  <a:schemeClr val="bg1"/>
                </a:solidFill>
              </a:rPr>
              <a:t>肌肉附着点</a:t>
            </a:r>
            <a:r>
              <a:rPr lang="en-US" altLang="zh-CN" dirty="0">
                <a:solidFill>
                  <a:schemeClr val="bg1"/>
                </a:solidFill>
              </a:rPr>
              <a:t>(</a:t>
            </a:r>
            <a:r>
              <a:rPr lang="zh-CN" altLang="en-US" dirty="0">
                <a:solidFill>
                  <a:schemeClr val="bg1"/>
                </a:solidFill>
              </a:rPr>
              <a:t>起止点</a:t>
            </a:r>
            <a:r>
              <a:rPr lang="en-US" altLang="zh-CN" dirty="0" smtClean="0">
                <a:solidFill>
                  <a:schemeClr val="bg1"/>
                </a:solidFill>
              </a:rPr>
              <a:t>)</a:t>
            </a:r>
          </a:p>
          <a:p>
            <a:r>
              <a:rPr lang="zh-CN" altLang="en-US" dirty="0">
                <a:solidFill>
                  <a:schemeClr val="bg1"/>
                </a:solidFill>
              </a:rPr>
              <a:t/>
            </a:r>
            <a:br>
              <a:rPr lang="zh-CN" altLang="en-US" dirty="0">
                <a:solidFill>
                  <a:schemeClr val="bg1"/>
                </a:solidFill>
              </a:rPr>
            </a:br>
            <a:r>
              <a:rPr lang="zh-CN" altLang="en-US" dirty="0">
                <a:solidFill>
                  <a:schemeClr val="bg1"/>
                </a:solidFill>
              </a:rPr>
              <a:t>肌肉动作</a:t>
            </a:r>
            <a:r>
              <a:rPr lang="zh-CN" altLang="en-US" dirty="0" smtClean="0">
                <a:solidFill>
                  <a:schemeClr val="bg1"/>
                </a:solidFill>
              </a:rPr>
              <a:t>动画</a:t>
            </a:r>
            <a:endParaRPr lang="en-US" altLang="zh-CN" dirty="0" smtClean="0">
              <a:solidFill>
                <a:schemeClr val="bg1"/>
              </a:solidFill>
            </a:endParaRPr>
          </a:p>
          <a:p>
            <a:r>
              <a:rPr lang="zh-CN" altLang="en-US" dirty="0">
                <a:solidFill>
                  <a:schemeClr val="bg1"/>
                </a:solidFill>
              </a:rPr>
              <a:t/>
            </a:r>
            <a:br>
              <a:rPr lang="zh-CN" altLang="en-US" dirty="0">
                <a:solidFill>
                  <a:schemeClr val="bg1"/>
                </a:solidFill>
              </a:rPr>
            </a:br>
            <a:r>
              <a:rPr lang="zh-CN" altLang="en-US" dirty="0">
                <a:solidFill>
                  <a:schemeClr val="bg1"/>
                </a:solidFill>
              </a:rPr>
              <a:t>触发点（扳机点</a:t>
            </a:r>
            <a:r>
              <a:rPr lang="zh-CN" altLang="en-US" dirty="0" smtClean="0">
                <a:solidFill>
                  <a:schemeClr val="bg1"/>
                </a:solidFill>
              </a:rPr>
              <a:t>）</a:t>
            </a:r>
            <a:endParaRPr lang="en-US" altLang="zh-CN" dirty="0" smtClean="0">
              <a:solidFill>
                <a:schemeClr val="bg1"/>
              </a:solidFill>
            </a:endParaRPr>
          </a:p>
          <a:p>
            <a:r>
              <a:rPr lang="zh-CN" altLang="en-US" dirty="0">
                <a:solidFill>
                  <a:schemeClr val="bg1"/>
                </a:solidFill>
              </a:rPr>
              <a:t/>
            </a:r>
            <a:br>
              <a:rPr lang="zh-CN" altLang="en-US" dirty="0">
                <a:solidFill>
                  <a:schemeClr val="bg1"/>
                </a:solidFill>
              </a:rPr>
            </a:br>
            <a:r>
              <a:rPr lang="en-US" altLang="zh-CN" dirty="0">
                <a:solidFill>
                  <a:schemeClr val="bg1"/>
                </a:solidFill>
              </a:rPr>
              <a:t>3D</a:t>
            </a:r>
            <a:r>
              <a:rPr lang="zh-CN" altLang="en-US" dirty="0">
                <a:solidFill>
                  <a:schemeClr val="bg1"/>
                </a:solidFill>
              </a:rPr>
              <a:t>针灸</a:t>
            </a:r>
            <a:r>
              <a:rPr lang="zh-CN" altLang="en-US" dirty="0" smtClean="0">
                <a:solidFill>
                  <a:schemeClr val="bg1"/>
                </a:solidFill>
              </a:rPr>
              <a:t>穴位</a:t>
            </a:r>
            <a:endParaRPr lang="en-US" altLang="zh-CN" dirty="0" smtClean="0">
              <a:solidFill>
                <a:schemeClr val="bg1"/>
              </a:solidFill>
            </a:endParaRPr>
          </a:p>
          <a:p>
            <a:r>
              <a:rPr lang="zh-CN" altLang="en-US" dirty="0">
                <a:solidFill>
                  <a:schemeClr val="bg1"/>
                </a:solidFill>
              </a:rPr>
              <a:t/>
            </a:r>
            <a:br>
              <a:rPr lang="zh-CN" altLang="en-US" dirty="0">
                <a:solidFill>
                  <a:schemeClr val="bg1"/>
                </a:solidFill>
              </a:rPr>
            </a:br>
            <a:r>
              <a:rPr lang="zh-CN" altLang="en-US" dirty="0">
                <a:solidFill>
                  <a:schemeClr val="bg1"/>
                </a:solidFill>
              </a:rPr>
              <a:t>断层解剖图 </a:t>
            </a:r>
            <a:endParaRPr lang="zh-CN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40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763748"/>
            <a:ext cx="7762215" cy="508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2339752" y="1412776"/>
            <a:ext cx="2088232" cy="43204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右箭头 5"/>
          <p:cNvSpPr/>
          <p:nvPr/>
        </p:nvSpPr>
        <p:spPr>
          <a:xfrm rot="20205882">
            <a:off x="974925" y="4970934"/>
            <a:ext cx="1764196" cy="744611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3D</a:t>
            </a:r>
            <a:r>
              <a:rPr lang="zh-CN" altLang="en-US" dirty="0" smtClean="0"/>
              <a:t>模型呈现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6444208" y="1052736"/>
            <a:ext cx="1929567" cy="25202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下箭头 9"/>
          <p:cNvSpPr/>
          <p:nvPr/>
        </p:nvSpPr>
        <p:spPr>
          <a:xfrm>
            <a:off x="6998607" y="152636"/>
            <a:ext cx="1101785" cy="180020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11</a:t>
            </a:r>
          </a:p>
          <a:p>
            <a:pPr algn="ctr"/>
            <a:r>
              <a:rPr lang="zh-CN" altLang="en-US" dirty="0"/>
              <a:t>模块</a:t>
            </a:r>
            <a:endParaRPr lang="en-US" altLang="zh-CN" dirty="0" smtClean="0"/>
          </a:p>
        </p:txBody>
      </p:sp>
      <p:sp>
        <p:nvSpPr>
          <p:cNvPr id="11" name="矩形 10"/>
          <p:cNvSpPr/>
          <p:nvPr/>
        </p:nvSpPr>
        <p:spPr>
          <a:xfrm>
            <a:off x="4716016" y="836712"/>
            <a:ext cx="1728192" cy="381642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右箭头 11"/>
          <p:cNvSpPr/>
          <p:nvPr/>
        </p:nvSpPr>
        <p:spPr>
          <a:xfrm>
            <a:off x="683568" y="1952836"/>
            <a:ext cx="3809099" cy="2484276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功能界面：隐藏、透明、缩放、移动、恢复原始、背景改变等</a:t>
            </a:r>
            <a:endParaRPr lang="zh-CN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79512" y="44624"/>
            <a:ext cx="30026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操作界面</a:t>
            </a:r>
            <a:endParaRPr lang="zh-CN" altLang="en-US" sz="280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4835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1" grpId="2" animBg="1"/>
      <p:bldP spid="12" grpId="0" animBg="1"/>
      <p:bldP spid="12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3D-Body</a:t>
            </a:r>
            <a:r>
              <a:rPr lang="zh-CN" altLang="en-US" dirty="0" smtClean="0"/>
              <a:t>解剖学软件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/>
              <a:t> </a:t>
            </a:r>
            <a:r>
              <a:rPr lang="en-US" altLang="zh-CN" dirty="0" smtClean="0"/>
              <a:t>                  </a:t>
            </a:r>
            <a:r>
              <a:rPr lang="zh-CN" altLang="en-US" dirty="0" smtClean="0"/>
              <a:t>教学篇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783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205</TotalTime>
  <Words>511</Words>
  <Application>Microsoft Office PowerPoint</Application>
  <PresentationFormat>全屏显示(4:3)</PresentationFormat>
  <Paragraphs>89</Paragraphs>
  <Slides>12</Slides>
  <Notes>4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3" baseType="lpstr">
      <vt:lpstr>夏至</vt:lpstr>
      <vt:lpstr>PowerPoint 演示文稿</vt:lpstr>
      <vt:lpstr>软件介绍    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3D-Body解剖学软件                      教学篇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anco</dc:creator>
  <cp:lastModifiedBy>anco</cp:lastModifiedBy>
  <cp:revision>46</cp:revision>
  <dcterms:created xsi:type="dcterms:W3CDTF">2014-10-04T06:25:08Z</dcterms:created>
  <dcterms:modified xsi:type="dcterms:W3CDTF">2014-10-04T10:01:19Z</dcterms:modified>
</cp:coreProperties>
</file>