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8" r:id="rId9"/>
    <p:sldId id="264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660"/>
  </p:normalViewPr>
  <p:slideViewPr>
    <p:cSldViewPr>
      <p:cViewPr varScale="1">
        <p:scale>
          <a:sx n="84" d="100"/>
          <a:sy n="84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58170-DD0D-4195-9551-A6A83729F0C6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65008-B2C3-4F3E-AF25-20AA24E7EA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4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5008-B2C3-4F3E-AF25-20AA24E7EA2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1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5008-B2C3-4F3E-AF25-20AA24E7EA2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1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5008-B2C3-4F3E-AF25-20AA24E7EA2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1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5008-B2C3-4F3E-AF25-20AA24E7EA2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1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2014/10/4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slide" Target="slide5.xml"/><Relationship Id="rId7" Type="http://schemas.openxmlformats.org/officeDocument/2006/relationships/image" Target="../media/image4.jpg"/><Relationship Id="rId12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slide" Target="slide7.xml"/><Relationship Id="rId10" Type="http://schemas.openxmlformats.org/officeDocument/2006/relationships/image" Target="../media/image7.jpeg"/><Relationship Id="rId4" Type="http://schemas.openxmlformats.org/officeDocument/2006/relationships/slide" Target="slide6.xml"/><Relationship Id="rId9" Type="http://schemas.openxmlformats.org/officeDocument/2006/relationships/image" Target="../media/image6.jpg"/><Relationship Id="rId1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107468" y="3545140"/>
            <a:ext cx="80730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3D-Body</a:t>
            </a:r>
            <a:r>
              <a:rPr lang="zh-CN" altLang="en-US" sz="6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人体解剖软件</a:t>
            </a:r>
            <a:endParaRPr lang="zh-CN" altLang="en-US" sz="6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5558" y="651944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认知工具篇</a:t>
            </a:r>
            <a:endParaRPr lang="zh-CN" altLang="en-US" sz="1600" b="1" dirty="0">
              <a:solidFill>
                <a:schemeClr val="accent3">
                  <a:lumMod val="60000"/>
                  <a:lumOff val="40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36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504" y="168315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、应用于医学的教学</a:t>
            </a:r>
            <a:endParaRPr lang="zh-CN" altLang="en-US" sz="2400" b="1" dirty="0">
              <a:solidFill>
                <a:schemeClr val="accent3">
                  <a:lumMod val="50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1916832"/>
            <a:ext cx="872546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B050"/>
                </a:solidFill>
              </a:rPr>
              <a:t>知识层面</a:t>
            </a:r>
            <a:r>
              <a:rPr lang="zh-CN" altLang="en-US" b="1" dirty="0" smtClean="0">
                <a:solidFill>
                  <a:srgbClr val="00B050"/>
                </a:solidFill>
              </a:rPr>
              <a:t>：</a:t>
            </a:r>
            <a:r>
              <a:rPr lang="zh-CN" altLang="en-US" dirty="0" smtClean="0"/>
              <a:t>很</a:t>
            </a:r>
            <a:r>
              <a:rPr lang="zh-CN" altLang="en-US" dirty="0"/>
              <a:t>清晰地</a:t>
            </a:r>
            <a:r>
              <a:rPr lang="zh-CN" altLang="en-US" dirty="0" smtClean="0"/>
              <a:t>显示不同冠</a:t>
            </a:r>
            <a:r>
              <a:rPr lang="zh-CN" altLang="en-US" dirty="0"/>
              <a:t>状</a:t>
            </a:r>
            <a:r>
              <a:rPr lang="zh-CN" altLang="en-US" dirty="0" smtClean="0"/>
              <a:t>面的物体</a:t>
            </a:r>
            <a:r>
              <a:rPr lang="en-US" altLang="zh-CN" baseline="30000" dirty="0" smtClean="0"/>
              <a:t>[</a:t>
            </a:r>
            <a:r>
              <a:rPr lang="en-US" altLang="zh-CN" baseline="30000" dirty="0"/>
              <a:t>1</a:t>
            </a:r>
            <a:r>
              <a:rPr lang="en-US" altLang="zh-CN" baseline="30000" dirty="0" smtClean="0"/>
              <a:t>] 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 smtClean="0"/>
          </a:p>
          <a:p>
            <a:r>
              <a:rPr lang="zh-CN" altLang="en-US" b="1" dirty="0" smtClean="0">
                <a:solidFill>
                  <a:srgbClr val="00B050"/>
                </a:solidFill>
              </a:rPr>
              <a:t>学生层面：</a:t>
            </a:r>
            <a:r>
              <a:rPr lang="zh-CN" altLang="en-US" dirty="0" smtClean="0"/>
              <a:t>学生有了主人翁的感觉，所以学习起来就特别认真，学习效果明显提高</a:t>
            </a:r>
            <a:r>
              <a:rPr lang="en-US" altLang="zh-CN" baseline="30000" dirty="0" smtClean="0"/>
              <a:t>[1]</a:t>
            </a:r>
          </a:p>
          <a:p>
            <a:endParaRPr lang="en-US" altLang="zh-CN" b="1" baseline="30000" dirty="0">
              <a:solidFill>
                <a:srgbClr val="00B050"/>
              </a:solidFill>
            </a:endParaRPr>
          </a:p>
          <a:p>
            <a:endParaRPr lang="en-US" altLang="zh-CN" b="1" baseline="30000" dirty="0" smtClean="0">
              <a:solidFill>
                <a:srgbClr val="00B050"/>
              </a:solidFill>
            </a:endParaRPr>
          </a:p>
          <a:p>
            <a:endParaRPr lang="en-US" altLang="zh-CN" b="1" baseline="30000" dirty="0">
              <a:solidFill>
                <a:srgbClr val="00B050"/>
              </a:solidFill>
            </a:endParaRPr>
          </a:p>
          <a:p>
            <a:endParaRPr lang="en-US" altLang="zh-CN" b="1" baseline="30000" dirty="0" smtClean="0">
              <a:solidFill>
                <a:srgbClr val="00B050"/>
              </a:solidFill>
            </a:endParaRPr>
          </a:p>
          <a:p>
            <a:endParaRPr lang="en-US" altLang="zh-CN" b="1" baseline="30000" dirty="0">
              <a:solidFill>
                <a:srgbClr val="00B050"/>
              </a:solidFill>
            </a:endParaRPr>
          </a:p>
          <a:p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[1]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</a:rPr>
              <a:t>刘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明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.3D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多媒体在人体解剖学教学中的应用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解剖学的研究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[J],2012(02).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2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7544" y="1916832"/>
            <a:ext cx="826380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    教师和学生基于实验室进行教学活动，教师和学生的电脑上安装</a:t>
            </a:r>
            <a:r>
              <a:rPr lang="en-US" altLang="zh-CN" dirty="0" smtClean="0"/>
              <a:t>3Dbody</a:t>
            </a:r>
            <a:r>
              <a:rPr lang="zh-CN" altLang="en-US" dirty="0" smtClean="0"/>
              <a:t>解剖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软件，教师通过大屏幕进行展示课程内容，相对于传统的教学而言，</a:t>
            </a:r>
            <a:r>
              <a:rPr lang="en-US" altLang="zh-CN" dirty="0" smtClean="0"/>
              <a:t>3D</a:t>
            </a:r>
            <a:r>
              <a:rPr lang="zh-CN" altLang="en-US" dirty="0" smtClean="0"/>
              <a:t>展示的效</a:t>
            </a:r>
            <a:endParaRPr lang="en-US" altLang="zh-CN" dirty="0" smtClean="0"/>
          </a:p>
          <a:p>
            <a:r>
              <a:rPr lang="zh-CN" altLang="en-US" dirty="0" smtClean="0"/>
              <a:t>果能够更加地生动，教师示教完以后，学生可以通过电脑使用鼠标进行</a:t>
            </a:r>
            <a:r>
              <a:rPr lang="en-US" altLang="zh-CN" dirty="0" smtClean="0"/>
              <a:t>3D</a:t>
            </a:r>
            <a:r>
              <a:rPr lang="zh-CN" altLang="en-US" dirty="0" smtClean="0"/>
              <a:t>模型的</a:t>
            </a:r>
            <a:endParaRPr lang="en-US" altLang="zh-CN" dirty="0" smtClean="0"/>
          </a:p>
          <a:p>
            <a:r>
              <a:rPr lang="zh-CN" altLang="en-US" dirty="0" smtClean="0"/>
              <a:t>控制。</a:t>
            </a:r>
            <a:endParaRPr lang="en-US" altLang="zh-CN" dirty="0"/>
          </a:p>
          <a:p>
            <a:endParaRPr lang="en-US" altLang="zh-CN" b="1" dirty="0" smtClean="0">
              <a:solidFill>
                <a:srgbClr val="00B050"/>
              </a:solidFill>
            </a:endParaRPr>
          </a:p>
          <a:p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[1]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</a:rPr>
              <a:t>刘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明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.3D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多媒体在人体解剖学教学中的应用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zh-CN" altLang="en-US" sz="1400" dirty="0" smtClean="0">
                <a:solidFill>
                  <a:schemeClr val="bg2">
                    <a:lumMod val="50000"/>
                  </a:schemeClr>
                </a:solidFill>
              </a:rPr>
              <a:t>解剖学的研究</a:t>
            </a:r>
            <a:r>
              <a:rPr lang="en-US" altLang="zh-CN" sz="1400" dirty="0" smtClean="0">
                <a:solidFill>
                  <a:schemeClr val="bg2">
                    <a:lumMod val="50000"/>
                  </a:schemeClr>
                </a:solidFill>
              </a:rPr>
              <a:t>[J],2012(02).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41" y="3717032"/>
            <a:ext cx="3602360" cy="3043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7504" y="168315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、应用于医学的教学</a:t>
            </a:r>
            <a:endParaRPr lang="zh-CN" altLang="en-US" sz="2400" b="1" dirty="0">
              <a:solidFill>
                <a:schemeClr val="accent3">
                  <a:lumMod val="50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121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504" y="168315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2400" b="1" dirty="0" smtClean="0">
                <a:solidFill>
                  <a:schemeClr val="accent3">
                    <a:lumMod val="5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、应用于医学的教学</a:t>
            </a:r>
            <a:endParaRPr lang="zh-CN" altLang="en-US" sz="2400" b="1" dirty="0">
              <a:solidFill>
                <a:schemeClr val="accent3">
                  <a:lumMod val="50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82557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教学案例：介绍肩关节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26768" y="1410770"/>
            <a:ext cx="6912768" cy="86409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 dirty="0" smtClean="0"/>
              <a:t>Step1</a:t>
            </a:r>
            <a:r>
              <a:rPr lang="zh-CN" altLang="en-US" b="1" dirty="0" smtClean="0"/>
              <a:t>：</a:t>
            </a:r>
            <a:r>
              <a:rPr lang="zh-CN" altLang="en-US" b="1" dirty="0"/>
              <a:t> </a:t>
            </a:r>
            <a:r>
              <a:rPr lang="zh-CN" altLang="en-US" dirty="0"/>
              <a:t>在介绍肩关节时我们先介绍肩关节的组成，由两块</a:t>
            </a:r>
            <a:r>
              <a:rPr lang="zh-CN" altLang="en-US" dirty="0" smtClean="0"/>
              <a:t>骨头</a:t>
            </a:r>
            <a:r>
              <a:rPr lang="en-US" altLang="zh-CN" dirty="0" smtClean="0"/>
              <a:t>-     </a:t>
            </a:r>
            <a:r>
              <a:rPr lang="zh-CN" altLang="en-US" dirty="0" smtClean="0"/>
              <a:t>肩胛骨</a:t>
            </a:r>
            <a:r>
              <a:rPr lang="zh-CN" altLang="en-US" dirty="0"/>
              <a:t>和肱骨构成。</a:t>
            </a:r>
          </a:p>
        </p:txBody>
      </p:sp>
      <p:sp>
        <p:nvSpPr>
          <p:cNvPr id="14" name="矩形 13"/>
          <p:cNvSpPr/>
          <p:nvPr/>
        </p:nvSpPr>
        <p:spPr>
          <a:xfrm>
            <a:off x="1226768" y="2708920"/>
            <a:ext cx="6912768" cy="86409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 dirty="0" smtClean="0"/>
              <a:t>Step2</a:t>
            </a:r>
            <a:r>
              <a:rPr lang="zh-CN" altLang="en-US" b="1" dirty="0" smtClean="0"/>
              <a:t>：</a:t>
            </a:r>
            <a:r>
              <a:rPr lang="zh-CN" altLang="en-US" dirty="0"/>
              <a:t>然后将肩胛骨的关节盂和肱骨的肱骨头进行组合。此时告诉学生肱骨头大</a:t>
            </a:r>
            <a:r>
              <a:rPr lang="zh-CN" altLang="en-US" dirty="0" smtClean="0"/>
              <a:t>，而</a:t>
            </a:r>
            <a:r>
              <a:rPr lang="zh-CN" altLang="en-US" dirty="0"/>
              <a:t>关节盂较小。构成的肩关节不稳固。</a:t>
            </a:r>
          </a:p>
        </p:txBody>
      </p:sp>
      <p:sp>
        <p:nvSpPr>
          <p:cNvPr id="15" name="矩形 14"/>
          <p:cNvSpPr/>
          <p:nvPr/>
        </p:nvSpPr>
        <p:spPr>
          <a:xfrm>
            <a:off x="1226547" y="3933056"/>
            <a:ext cx="6912768" cy="86409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 dirty="0" smtClean="0"/>
              <a:t>Step3</a:t>
            </a:r>
            <a:r>
              <a:rPr lang="zh-CN" altLang="en-US" b="1" dirty="0" smtClean="0"/>
              <a:t>：最</a:t>
            </a:r>
            <a:r>
              <a:rPr lang="zh-CN" altLang="en-US" dirty="0" smtClean="0"/>
              <a:t>后</a:t>
            </a:r>
            <a:r>
              <a:rPr lang="zh-CN" altLang="en-US" dirty="0"/>
              <a:t>我们利用软件可以对肩关节进行各种运动，如屈伸、收展、旋内、旋</a:t>
            </a:r>
            <a:r>
              <a:rPr lang="zh-CN" altLang="en-US" dirty="0" smtClean="0"/>
              <a:t>外及</a:t>
            </a:r>
            <a:r>
              <a:rPr lang="zh-CN" altLang="en-US" dirty="0"/>
              <a:t>环转运动。</a:t>
            </a:r>
          </a:p>
        </p:txBody>
      </p:sp>
      <p:sp>
        <p:nvSpPr>
          <p:cNvPr id="5" name="矩形 4"/>
          <p:cNvSpPr/>
          <p:nvPr/>
        </p:nvSpPr>
        <p:spPr>
          <a:xfrm>
            <a:off x="1226768" y="2274866"/>
            <a:ext cx="6912768" cy="223224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 smtClean="0"/>
              <a:t>     在</a:t>
            </a:r>
            <a:r>
              <a:rPr lang="zh-CN" altLang="en-US" dirty="0"/>
              <a:t>三维软件上实时地展示这两块骨头的</a:t>
            </a:r>
            <a:r>
              <a:rPr lang="en-US" altLang="zh-CN" dirty="0"/>
              <a:t>360</a:t>
            </a:r>
            <a:r>
              <a:rPr lang="zh-CN" altLang="en-US" dirty="0"/>
              <a:t>度任意角度旋转</a:t>
            </a:r>
            <a:r>
              <a:rPr lang="en-US" altLang="zh-CN" dirty="0"/>
              <a:t>(</a:t>
            </a:r>
            <a:r>
              <a:rPr lang="zh-CN" altLang="en-US" dirty="0"/>
              <a:t>放大、缩小的图），</a:t>
            </a:r>
            <a:endParaRPr lang="en-US" altLang="zh-CN" dirty="0"/>
          </a:p>
          <a:p>
            <a:r>
              <a:rPr lang="zh-CN" altLang="en-US" dirty="0" smtClean="0"/>
              <a:t>     使</a:t>
            </a:r>
            <a:r>
              <a:rPr lang="zh-CN" altLang="en-US" dirty="0"/>
              <a:t>同学们对这两块骨头的形态、骨性标志、肌肉附着点都有了形象的认识。</a:t>
            </a:r>
            <a:endParaRPr lang="en-US" altLang="zh-CN" dirty="0"/>
          </a:p>
          <a:p>
            <a:pPr algn="ctr"/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26546" y="3573016"/>
            <a:ext cx="6912769" cy="216024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这时再在解剖软件上调入关节盂唇、</a:t>
            </a:r>
            <a:r>
              <a:rPr lang="zh-CN" altLang="en-US" dirty="0" smtClean="0"/>
              <a:t>关节囊</a:t>
            </a:r>
            <a:r>
              <a:rPr lang="zh-CN" altLang="en-US" dirty="0"/>
              <a:t>和喙肩韧带等起到加固肩关节稳定的韧带，这样就组成了肩关节。</a:t>
            </a:r>
            <a:endParaRPr lang="en-US" altLang="zh-CN" dirty="0"/>
          </a:p>
          <a:p>
            <a:pPr algn="ctr"/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755576" y="5969646"/>
            <a:ext cx="8233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[2]</a:t>
            </a: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</a:rPr>
              <a:t>董传明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</a:rPr>
              <a:t>金国华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</a:rPr>
              <a:t>三维解剖软件在人体解剖学教学中的</a:t>
            </a: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</a:rPr>
              <a:t>应用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</a:rPr>
              <a:t>思创解剖学杂志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[</a:t>
            </a: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</a:rPr>
              <a:t>J],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</a:rPr>
              <a:t>2013(02):50-51.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6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5" grpId="0" animBg="1"/>
      <p:bldP spid="5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152" y="1196752"/>
            <a:ext cx="2743200" cy="1981200"/>
          </a:xfrm>
        </p:spPr>
        <p:txBody>
          <a:bodyPr/>
          <a:lstStyle/>
          <a:p>
            <a:r>
              <a:rPr lang="zh-CN" altLang="en-US" sz="4800" dirty="0" smtClean="0"/>
              <a:t>软件介绍</a:t>
            </a:r>
            <a:r>
              <a:rPr lang="en-US" altLang="zh-CN" sz="1400" dirty="0"/>
              <a:t/>
            </a:r>
            <a:br>
              <a:rPr lang="en-US" altLang="zh-CN" sz="1400" dirty="0"/>
            </a:br>
            <a:r>
              <a:rPr lang="en-US" altLang="zh-CN" sz="1400" dirty="0" smtClean="0"/>
              <a:t/>
            </a:r>
            <a:br>
              <a:rPr lang="en-US" altLang="zh-CN" sz="1400" dirty="0" smtClean="0"/>
            </a:br>
            <a:r>
              <a:rPr lang="zh-CN" altLang="en-US" sz="1400" dirty="0"/>
              <a:t/>
            </a:r>
            <a:br>
              <a:rPr lang="zh-CN" altLang="en-US" sz="1400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sz="6400" dirty="0" smtClean="0">
                <a:solidFill>
                  <a:srgbClr val="666666"/>
                </a:solidFill>
              </a:rPr>
              <a:t>一款</a:t>
            </a:r>
            <a:r>
              <a:rPr lang="en-US" altLang="zh-CN" sz="6400" dirty="0" smtClean="0">
                <a:solidFill>
                  <a:srgbClr val="666666"/>
                </a:solidFill>
              </a:rPr>
              <a:t>3D</a:t>
            </a:r>
            <a:r>
              <a:rPr lang="zh-CN" altLang="en-US" sz="6400" dirty="0" smtClean="0">
                <a:solidFill>
                  <a:srgbClr val="666666"/>
                </a:solidFill>
              </a:rPr>
              <a:t>解剖学习软件，是目前最完整全面的解剖学数据，涵盖了人体所有系统。</a:t>
            </a:r>
            <a:br>
              <a:rPr lang="zh-CN" altLang="en-US" sz="6400" dirty="0" smtClean="0">
                <a:solidFill>
                  <a:srgbClr val="666666"/>
                </a:solidFill>
              </a:rPr>
            </a:br>
            <a:r>
              <a:rPr lang="zh-CN" altLang="en-US" sz="4000" dirty="0">
                <a:solidFill>
                  <a:srgbClr val="666666"/>
                </a:solidFill>
              </a:rPr>
              <a:t/>
            </a:r>
            <a:br>
              <a:rPr lang="zh-CN" altLang="en-US" sz="4000" dirty="0">
                <a:solidFill>
                  <a:srgbClr val="666666"/>
                </a:solidFill>
              </a:rPr>
            </a:br>
            <a:endParaRPr lang="zh-CN" altLang="en-US" dirty="0"/>
          </a:p>
        </p:txBody>
      </p:sp>
      <p:pic>
        <p:nvPicPr>
          <p:cNvPr id="8" name="图片占位符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" r="751"/>
          <a:stretch>
            <a:fillRect/>
          </a:stretch>
        </p:blipFill>
        <p:spPr/>
      </p:pic>
      <p:cxnSp>
        <p:nvCxnSpPr>
          <p:cNvPr id="9" name="直接连接符 8"/>
          <p:cNvCxnSpPr/>
          <p:nvPr/>
        </p:nvCxnSpPr>
        <p:spPr>
          <a:xfrm>
            <a:off x="1331640" y="631776"/>
            <a:ext cx="78123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430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55576" y="2132856"/>
            <a:ext cx="80029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    一</a:t>
            </a:r>
            <a:r>
              <a:rPr lang="zh-CN" altLang="en-US" dirty="0"/>
              <a:t>款</a:t>
            </a:r>
            <a:r>
              <a:rPr lang="en-US" altLang="zh-CN" dirty="0"/>
              <a:t>3D</a:t>
            </a:r>
            <a:r>
              <a:rPr lang="zh-CN" altLang="en-US" dirty="0"/>
              <a:t>解剖学习软件，提供了男女二套全三维的数字模型，每套</a:t>
            </a:r>
            <a:r>
              <a:rPr lang="en-US" altLang="zh-CN" dirty="0"/>
              <a:t>5000</a:t>
            </a:r>
            <a:r>
              <a:rPr lang="zh-CN" altLang="en-US" dirty="0"/>
              <a:t>多个人体结构，是目前最完整全面的解剖学数据，涵盖了人体所有系统，不仅包括系统解剖，也包括局部解剖，同时提供了文字解释、骨性标志图、肌肉动作动画、肌肉起止点、针灸穴位、触发点（扳机点）、断层解剖等信息。</a:t>
            </a:r>
          </a:p>
          <a:p>
            <a:r>
              <a:rPr lang="en-US" altLang="zh-CN" dirty="0" smtClean="0"/>
              <a:t>    3DBody</a:t>
            </a:r>
            <a:r>
              <a:rPr lang="zh-CN" altLang="en-US" dirty="0"/>
              <a:t>作为集大成者，不仅数据详实，而且操作功能强大，国内外高度领先，通过本软件实时三维操作，轻易获得层层解剖人体的机会。</a:t>
            </a:r>
          </a:p>
        </p:txBody>
      </p:sp>
    </p:spTree>
    <p:extLst>
      <p:ext uri="{BB962C8B-B14F-4D97-AF65-F5344CB8AC3E}">
        <p14:creationId xmlns:p14="http://schemas.microsoft.com/office/powerpoint/2010/main" val="23632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812360" y="15567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action="ppaction://hlinksldjump"/>
              </a:rPr>
              <a:t>系统解剖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2360" y="32849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4" action="ppaction://hlinksldjump"/>
              </a:rPr>
              <a:t>局部解剖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50131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5" action="ppaction://hlinksldjump"/>
              </a:rPr>
              <a:t>其他模块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519" y="4075697"/>
            <a:ext cx="1398793" cy="97799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519" y="2996952"/>
            <a:ext cx="1385691" cy="97799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519" y="1916832"/>
            <a:ext cx="1385691" cy="97799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451" y="2996952"/>
            <a:ext cx="1398793" cy="97799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84" y="4075698"/>
            <a:ext cx="1398793" cy="97799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453" y="1916832"/>
            <a:ext cx="1398792" cy="977994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452" y="4075698"/>
            <a:ext cx="1398793" cy="97799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284" y="2996952"/>
            <a:ext cx="1404156" cy="97799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064" y="1916832"/>
            <a:ext cx="1397376" cy="977994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6" name="矩形 25"/>
          <p:cNvSpPr/>
          <p:nvPr/>
        </p:nvSpPr>
        <p:spPr>
          <a:xfrm>
            <a:off x="683568" y="1454623"/>
            <a:ext cx="118762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软件组成</a:t>
            </a:r>
            <a:r>
              <a:rPr lang="en-US" altLang="zh-CN"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CN" sz="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9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812360" y="15567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系统解剖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2360" y="32849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action="ppaction://hlinksldjump"/>
              </a:rPr>
              <a:t>局部解剖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50131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4" action="ppaction://hlinksldjump"/>
              </a:rPr>
              <a:t>其他模块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09580" y="1297942"/>
            <a:ext cx="5783870" cy="4712748"/>
            <a:chOff x="909580" y="1297942"/>
            <a:chExt cx="5783870" cy="4712748"/>
          </a:xfrm>
        </p:grpSpPr>
        <p:sp>
          <p:nvSpPr>
            <p:cNvPr id="11" name="圆角矩形标注 10"/>
            <p:cNvSpPr/>
            <p:nvPr/>
          </p:nvSpPr>
          <p:spPr>
            <a:xfrm rot="16200000">
              <a:off x="1445141" y="762381"/>
              <a:ext cx="4712748" cy="5783870"/>
            </a:xfrm>
            <a:prstGeom prst="wedgeRoundRectCallout">
              <a:avLst>
                <a:gd name="adj1" fmla="val 38573"/>
                <a:gd name="adj2" fmla="val 69331"/>
                <a:gd name="adj3" fmla="val 16667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87624" y="1700808"/>
              <a:ext cx="5256584" cy="4062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anose="02010800040101010101" pitchFamily="2" charset="-122"/>
                  <a:ea typeface="华文行楷" panose="02010800040101010101" pitchFamily="2" charset="-122"/>
                </a:rPr>
                <a:t>男女各</a:t>
              </a:r>
              <a:r>
                <a:rPr lang="en-US" altLang="zh-CN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anose="02010800040101010101" pitchFamily="2" charset="-122"/>
                  <a:ea typeface="华文行楷" panose="02010800040101010101" pitchFamily="2" charset="-122"/>
                </a:rPr>
                <a:t>12</a:t>
              </a:r>
              <a:r>
                <a:rPr lang="zh-CN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行楷" panose="02010800040101010101" pitchFamily="2" charset="-122"/>
                  <a:ea typeface="华文行楷" panose="02010800040101010101" pitchFamily="2" charset="-122"/>
                </a:rPr>
                <a:t>个系统</a:t>
              </a:r>
              <a:endPara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  <a:p>
              <a:endParaRPr lang="en-US" altLang="zh-CN" dirty="0" smtClean="0">
                <a:solidFill>
                  <a:schemeClr val="bg1"/>
                </a:solidFill>
              </a:endParaRPr>
            </a:p>
            <a:p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循环系统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Circulatory(cardiovascular)system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消化系统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Digestive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内分泌系统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Endocrine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皮肤系统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Integumentary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淋巴系统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Lymphatic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肌肉系统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Muscular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神经系统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Nervous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生殖系统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Reproductive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泌尿系统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Urinary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呼吸系统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Respiratory system 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骨骼系统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Skeletal system</a:t>
              </a:r>
              <a:r>
                <a:rPr lang="en-US" altLang="zh-CN" dirty="0" smtClean="0">
                  <a:solidFill>
                    <a:schemeClr val="bg1"/>
                  </a:solidFill>
                </a:rPr>
                <a:t/>
              </a:r>
              <a:br>
                <a:rPr lang="en-US" altLang="zh-CN" dirty="0" smtClean="0">
                  <a:solidFill>
                    <a:schemeClr val="bg1"/>
                  </a:solidFill>
                </a:rPr>
              </a:b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骨连接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/</a:t>
              </a:r>
              <a:r>
                <a:rPr lang="zh-CN" altLang="en-US" dirty="0" smtClean="0">
                  <a:solidFill>
                    <a:schemeClr val="bg1"/>
                  </a:solidFill>
                  <a:latin typeface="Simsun"/>
                </a:rPr>
                <a:t>韧带系统 </a:t>
              </a:r>
              <a:r>
                <a:rPr lang="en-US" altLang="zh-CN" dirty="0" smtClean="0">
                  <a:solidFill>
                    <a:schemeClr val="bg1"/>
                  </a:solidFill>
                  <a:latin typeface="Simsun"/>
                </a:rPr>
                <a:t>Connective tissues system 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34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812360" y="15567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action="ppaction://hlinksldjump"/>
              </a:rPr>
              <a:t>系统解剖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2360" y="32849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局部解剖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50131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4" action="ppaction://hlinksldjump"/>
              </a:rPr>
              <a:t>其他模块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 rot="16200000">
            <a:off x="1445141" y="762381"/>
            <a:ext cx="4712748" cy="5783870"/>
          </a:xfrm>
          <a:prstGeom prst="wedgeRoundRectCallout">
            <a:avLst>
              <a:gd name="adj1" fmla="val -472"/>
              <a:gd name="adj2" fmla="val 7050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15514" y="1997469"/>
            <a:ext cx="4572000" cy="35086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sun"/>
              </a:rPr>
              <a:t>11</a:t>
            </a:r>
            <a:r>
              <a:rPr lang="zh-CN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sun"/>
              </a:rPr>
              <a:t>个模块</a:t>
            </a:r>
            <a:endParaRPr lang="en-US" altLang="zh-CN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/>
            </a:endParaRPr>
          </a:p>
          <a:p>
            <a:endParaRPr lang="en-US" altLang="zh-CN" dirty="0">
              <a:solidFill>
                <a:schemeClr val="bg1"/>
              </a:solidFill>
              <a:latin typeface="Simsun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Simsun"/>
              </a:rPr>
              <a:t>头颈</a:t>
            </a:r>
            <a:r>
              <a:rPr lang="zh-CN" altLang="en-US" dirty="0">
                <a:solidFill>
                  <a:schemeClr val="bg1"/>
                </a:solidFill>
                <a:latin typeface="Simsun"/>
              </a:rPr>
              <a:t>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Head and Neck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脊柱区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Spine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肩部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Shoulder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手部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Hand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胸部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Thorax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腹部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Abdomen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男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/</a:t>
            </a:r>
            <a:r>
              <a:rPr lang="zh-CN" altLang="en-US" dirty="0">
                <a:solidFill>
                  <a:schemeClr val="bg1"/>
                </a:solidFill>
                <a:latin typeface="Simsun"/>
              </a:rPr>
              <a:t>女盆部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Pelvis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髋部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Hip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膝部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Knee</a:t>
            </a:r>
            <a:r>
              <a:rPr lang="en-US" altLang="zh-CN" dirty="0">
                <a:solidFill>
                  <a:schemeClr val="bg1"/>
                </a:solidFill>
              </a:rPr>
              <a:t/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  <a:latin typeface="Simsun"/>
              </a:rPr>
              <a:t>足部</a:t>
            </a:r>
            <a:r>
              <a:rPr lang="en-US" altLang="zh-CN" dirty="0">
                <a:solidFill>
                  <a:schemeClr val="bg1"/>
                </a:solidFill>
                <a:latin typeface="Simsun"/>
              </a:rPr>
              <a:t>Foot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331640" y="-14555"/>
            <a:ext cx="7812360" cy="646331"/>
            <a:chOff x="1331640" y="-14555"/>
            <a:chExt cx="7812360" cy="646331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331640" y="631776"/>
              <a:ext cx="7812360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094821" y="-14555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学习科学</a:t>
              </a:r>
              <a:endParaRPr lang="zh-CN" alt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48064" y="260648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Learning Science</a:t>
              </a:r>
              <a:endPara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812360" y="15567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 action="ppaction://hlinksldjump"/>
              </a:rPr>
              <a:t>系统解剖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2360" y="32849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4" action="ppaction://hlinksldjump"/>
              </a:rPr>
              <a:t>局部解剖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50131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其他模块</a:t>
            </a:r>
            <a:endParaRPr lang="zh-CN" alt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 rot="16200000">
            <a:off x="1445141" y="762381"/>
            <a:ext cx="4712748" cy="5783870"/>
          </a:xfrm>
          <a:prstGeom prst="wedgeRoundRectCallout">
            <a:avLst>
              <a:gd name="adj1" fmla="val -32331"/>
              <a:gd name="adj2" fmla="val 70307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2748454" y="2145088"/>
            <a:ext cx="7728202" cy="4596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骨性标志图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肌肉附着点</a:t>
            </a:r>
            <a:r>
              <a:rPr lang="en-US" altLang="zh-CN" dirty="0">
                <a:solidFill>
                  <a:schemeClr val="bg1"/>
                </a:solidFill>
              </a:rPr>
              <a:t>(</a:t>
            </a:r>
            <a:r>
              <a:rPr lang="zh-CN" altLang="en-US" dirty="0">
                <a:solidFill>
                  <a:schemeClr val="bg1"/>
                </a:solidFill>
              </a:rPr>
              <a:t>起止点</a:t>
            </a:r>
            <a:r>
              <a:rPr lang="en-US" altLang="zh-CN" dirty="0" smtClean="0">
                <a:solidFill>
                  <a:schemeClr val="bg1"/>
                </a:solidFill>
              </a:rPr>
              <a:t>)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肌肉动作</a:t>
            </a:r>
            <a:r>
              <a:rPr lang="zh-CN" altLang="en-US" dirty="0" smtClean="0">
                <a:solidFill>
                  <a:schemeClr val="bg1"/>
                </a:solidFill>
              </a:rPr>
              <a:t>动画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触发点（扳机点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en-US" altLang="zh-CN" dirty="0">
                <a:solidFill>
                  <a:schemeClr val="bg1"/>
                </a:solidFill>
              </a:rPr>
              <a:t>3D</a:t>
            </a:r>
            <a:r>
              <a:rPr lang="zh-CN" altLang="en-US" dirty="0">
                <a:solidFill>
                  <a:schemeClr val="bg1"/>
                </a:solidFill>
              </a:rPr>
              <a:t>针灸</a:t>
            </a:r>
            <a:r>
              <a:rPr lang="zh-CN" altLang="en-US" dirty="0" smtClean="0">
                <a:solidFill>
                  <a:schemeClr val="bg1"/>
                </a:solidFill>
              </a:rPr>
              <a:t>穴位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zh-CN" altLang="en-US" dirty="0">
                <a:solidFill>
                  <a:schemeClr val="bg1"/>
                </a:solidFill>
              </a:rPr>
              <a:t>断层解剖图 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3748"/>
            <a:ext cx="7762215" cy="508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339752" y="1412776"/>
            <a:ext cx="2088232" cy="43204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右箭头 5"/>
          <p:cNvSpPr/>
          <p:nvPr/>
        </p:nvSpPr>
        <p:spPr>
          <a:xfrm rot="20205882">
            <a:off x="974925" y="4970934"/>
            <a:ext cx="1764196" cy="74461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3D</a:t>
            </a:r>
            <a:r>
              <a:rPr lang="zh-CN" altLang="en-US" dirty="0" smtClean="0"/>
              <a:t>模型呈现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44208" y="1052736"/>
            <a:ext cx="1929567" cy="2520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>
            <a:off x="6998607" y="152636"/>
            <a:ext cx="1101785" cy="18002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11</a:t>
            </a:r>
          </a:p>
          <a:p>
            <a:pPr algn="ctr"/>
            <a:r>
              <a:rPr lang="zh-CN" altLang="en-US" dirty="0"/>
              <a:t>模块</a:t>
            </a:r>
            <a:endParaRPr lang="en-US" altLang="zh-CN" dirty="0" smtClean="0"/>
          </a:p>
        </p:txBody>
      </p:sp>
      <p:sp>
        <p:nvSpPr>
          <p:cNvPr id="11" name="矩形 10"/>
          <p:cNvSpPr/>
          <p:nvPr/>
        </p:nvSpPr>
        <p:spPr>
          <a:xfrm>
            <a:off x="4716016" y="836712"/>
            <a:ext cx="1728192" cy="3816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683568" y="1952836"/>
            <a:ext cx="3809099" cy="248427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功能界面：隐藏、透明、缩放、移动、恢复原始、背景改变等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44624"/>
            <a:ext cx="3002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操作界面</a:t>
            </a:r>
            <a:endParaRPr lang="zh-CN" altLang="en-US"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3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1" grpId="2" animBg="1"/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3D-Body</a:t>
            </a:r>
            <a:r>
              <a:rPr lang="zh-CN" altLang="en-US" dirty="0" smtClean="0"/>
              <a:t>解剖学软件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教学篇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8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205</TotalTime>
  <Words>511</Words>
  <Application>Microsoft Office PowerPoint</Application>
  <PresentationFormat>全屏显示(4:3)</PresentationFormat>
  <Paragraphs>89</Paragraphs>
  <Slides>12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夏至</vt:lpstr>
      <vt:lpstr>PowerPoint 演示文稿</vt:lpstr>
      <vt:lpstr>软件介绍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3D-Body解剖学软件                      教学篇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anco</dc:creator>
  <cp:lastModifiedBy>anco</cp:lastModifiedBy>
  <cp:revision>46</cp:revision>
  <dcterms:created xsi:type="dcterms:W3CDTF">2014-10-04T06:25:08Z</dcterms:created>
  <dcterms:modified xsi:type="dcterms:W3CDTF">2014-10-04T10:01:19Z</dcterms:modified>
</cp:coreProperties>
</file>