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19"/>
  </p:notesMasterIdLst>
  <p:handoutMasterIdLst>
    <p:handoutMasterId r:id="rId20"/>
  </p:handoutMasterIdLst>
  <p:sldIdLst>
    <p:sldId id="278" r:id="rId3"/>
    <p:sldId id="269" r:id="rId4"/>
    <p:sldId id="270" r:id="rId5"/>
    <p:sldId id="279" r:id="rId6"/>
    <p:sldId id="280" r:id="rId7"/>
    <p:sldId id="271" r:id="rId8"/>
    <p:sldId id="281" r:id="rId9"/>
    <p:sldId id="282" r:id="rId10"/>
    <p:sldId id="283" r:id="rId11"/>
    <p:sldId id="284" r:id="rId12"/>
    <p:sldId id="286" r:id="rId13"/>
    <p:sldId id="285" r:id="rId14"/>
    <p:sldId id="287" r:id="rId15"/>
    <p:sldId id="288" r:id="rId16"/>
    <p:sldId id="289" r:id="rId17"/>
    <p:sldId id="290" r:id="rId18"/>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7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00D200"/>
    <a:srgbClr val="00FF00"/>
    <a:srgbClr val="00CC99"/>
    <a:srgbClr val="1E8C16"/>
    <a:srgbClr val="69881A"/>
    <a:srgbClr val="FFCC00"/>
    <a:srgbClr val="FF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8657" autoAdjust="0"/>
  </p:normalViewPr>
  <p:slideViewPr>
    <p:cSldViewPr snapToGrid="0">
      <p:cViewPr varScale="1">
        <p:scale>
          <a:sx n="74" d="100"/>
          <a:sy n="74" d="100"/>
        </p:scale>
        <p:origin x="1290" y="66"/>
      </p:cViewPr>
      <p:guideLst>
        <p:guide orient="horz" pos="2160"/>
        <p:guide pos="2880"/>
        <p:guide pos="7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1E1A98-1FDC-4069-A549-108C524DA00B}" type="datetimeFigureOut">
              <a:rPr lang="en-US" smtClean="0"/>
              <a:pPr/>
              <a:t>4/17/2015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77194-D090-47CB-A252-F02355B118C3}" type="slidenum">
              <a:rPr lang="en-US" smtClean="0"/>
              <a:pPr/>
              <a:t>‹#›</a:t>
            </a:fld>
            <a:endParaRPr lang="en-US" dirty="0"/>
          </a:p>
        </p:txBody>
      </p:sp>
    </p:spTree>
    <p:extLst>
      <p:ext uri="{BB962C8B-B14F-4D97-AF65-F5344CB8AC3E}">
        <p14:creationId xmlns:p14="http://schemas.microsoft.com/office/powerpoint/2010/main" val="4058293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F48AF-06F8-4945-9F42-661BBF80F64A}" type="datetimeFigureOut">
              <a:rPr lang="en-US" smtClean="0"/>
              <a:pPr/>
              <a:t>4/17/2015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C13A5-511F-4D4F-B778-6AB878583413}" type="slidenum">
              <a:rPr lang="en-US" smtClean="0"/>
              <a:pPr/>
              <a:t>‹#›</a:t>
            </a:fld>
            <a:endParaRPr lang="en-US"/>
          </a:p>
        </p:txBody>
      </p:sp>
    </p:spTree>
    <p:extLst>
      <p:ext uri="{BB962C8B-B14F-4D97-AF65-F5344CB8AC3E}">
        <p14:creationId xmlns:p14="http://schemas.microsoft.com/office/powerpoint/2010/main" val="129542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algn="l" defTabSz="914400">
              <a:buNone/>
            </a:pPr>
            <a:r>
              <a:rPr lang="zh-CN" altLang="en-US" sz="1200" b="1" i="0" noProof="0" smtClean="0">
                <a:solidFill>
                  <a:schemeClr val="tx1"/>
                </a:solidFill>
                <a:latin typeface="Microsoft YaHei" pitchFamily="34" charset="-122"/>
                <a:ea typeface="Microsoft YaHei" pitchFamily="34" charset="-122"/>
                <a:cs typeface="+mn-cs"/>
              </a:rPr>
              <a:t>动画</a:t>
            </a:r>
          </a:p>
          <a:p>
            <a:pPr marL="0" algn="l" defTabSz="914400">
              <a:buNone/>
            </a:pPr>
            <a:r>
              <a:rPr lang="zh-CN" altLang="en-US" sz="1200" b="0" i="0" noProof="0" smtClean="0">
                <a:solidFill>
                  <a:schemeClr val="tx1"/>
                </a:solidFill>
                <a:latin typeface="Microsoft YaHei" pitchFamily="34" charset="-122"/>
                <a:ea typeface="Microsoft YaHei" pitchFamily="34" charset="-122"/>
                <a:cs typeface="+mn-cs"/>
              </a:rPr>
              <a:t>（基本）</a:t>
            </a:r>
          </a:p>
          <a:p>
            <a:pPr marL="0" algn="l" defTabSz="914400">
              <a:buNone/>
            </a:pPr>
            <a:endParaRPr lang="zh-CN" altLang="en-US" noProof="0" smtClean="0">
              <a:latin typeface="Microsoft YaHei" pitchFamily="34" charset="-122"/>
              <a:ea typeface="Microsoft YaHei" pitchFamily="34" charset="-122"/>
            </a:endParaRPr>
          </a:p>
          <a:p>
            <a:pPr marL="0" indent="0" algn="l" defTabSz="914400">
              <a:buNone/>
            </a:pPr>
            <a:r>
              <a:rPr lang="zh-CN" altLang="en-US" sz="1200" b="1" i="0" noProof="0" smtClean="0">
                <a:solidFill>
                  <a:schemeClr val="tx1"/>
                </a:solidFill>
                <a:latin typeface="Microsoft YaHei" pitchFamily="34" charset="-122"/>
                <a:ea typeface="Microsoft YaHei" pitchFamily="34" charset="-122"/>
                <a:cs typeface="+mn-cs"/>
              </a:rPr>
              <a:t>注意：</a:t>
            </a:r>
            <a:r>
              <a:rPr lang="zh-CN" altLang="en-US" sz="1200" b="0" i="0" noProof="0" smtClean="0">
                <a:solidFill>
                  <a:schemeClr val="tx1"/>
                </a:solidFill>
                <a:latin typeface="Microsoft YaHei" pitchFamily="34" charset="-122"/>
                <a:ea typeface="Microsoft YaHei" pitchFamily="34" charset="-122"/>
                <a:cs typeface="+mn-cs"/>
              </a:rPr>
              <a:t>此视频模板针对 </a:t>
            </a:r>
            <a:r>
              <a:rPr lang="en-US" altLang="zh-CN" sz="1200" b="0" i="0" noProof="0" smtClean="0">
                <a:solidFill>
                  <a:schemeClr val="tx1"/>
                </a:solidFill>
                <a:latin typeface="Microsoft YaHei" pitchFamily="34" charset="-122"/>
                <a:ea typeface="Microsoft YaHei" pitchFamily="34" charset="-122"/>
                <a:cs typeface="+mn-cs"/>
              </a:rPr>
              <a:t>Microsoft PowerPoint 2010 </a:t>
            </a:r>
            <a:r>
              <a:rPr lang="zh-CN" altLang="en-US" sz="1200" b="0" i="0" noProof="0" smtClean="0">
                <a:solidFill>
                  <a:schemeClr val="tx1"/>
                </a:solidFill>
                <a:latin typeface="Microsoft YaHei" pitchFamily="34" charset="-122"/>
                <a:ea typeface="Microsoft YaHei" pitchFamily="34" charset="-122"/>
                <a:cs typeface="+mn-cs"/>
              </a:rPr>
              <a:t>进行了优化</a:t>
            </a:r>
            <a:r>
              <a:rPr lang="zh-CN" altLang="en-US" sz="1200" b="0" i="0" baseline="0" noProof="0" smtClean="0">
                <a:solidFill>
                  <a:schemeClr val="tx1"/>
                </a:solidFill>
                <a:latin typeface="Microsoft YaHei" pitchFamily="34" charset="-122"/>
                <a:ea typeface="Microsoft YaHei" pitchFamily="34" charset="-122"/>
                <a:cs typeface="+mn-cs"/>
              </a:rPr>
              <a:t>。</a:t>
            </a:r>
          </a:p>
          <a:p>
            <a:pPr marL="685800" lvl="1" indent="-228600" algn="l" defTabSz="914400">
              <a:buClr>
                <a:schemeClr val="tx1"/>
              </a:buClr>
              <a:buFont typeface="Arial"/>
              <a:buChar char="•"/>
            </a:pPr>
            <a:r>
              <a:rPr lang="zh-CN" altLang="en-US" sz="1200" b="0" i="0" noProof="0" smtClean="0">
                <a:solidFill>
                  <a:schemeClr val="tx1"/>
                </a:solidFill>
                <a:latin typeface="Microsoft YaHei" pitchFamily="34" charset="-122"/>
                <a:ea typeface="Microsoft YaHei" pitchFamily="34" charset="-122"/>
                <a:cs typeface="+mn-cs"/>
              </a:rPr>
              <a:t>在 </a:t>
            </a:r>
            <a:r>
              <a:rPr lang="en-US" altLang="zh-CN" sz="1200" b="0" i="0" noProof="0" smtClean="0">
                <a:solidFill>
                  <a:schemeClr val="tx1"/>
                </a:solidFill>
                <a:latin typeface="Microsoft YaHei" pitchFamily="34" charset="-122"/>
                <a:ea typeface="Microsoft YaHei" pitchFamily="34" charset="-122"/>
                <a:cs typeface="+mn-cs"/>
              </a:rPr>
              <a:t>PowerPoint 2007 </a:t>
            </a:r>
            <a:r>
              <a:rPr lang="zh-CN" altLang="en-US" sz="1200" b="0" i="0" noProof="0" smtClean="0">
                <a:solidFill>
                  <a:schemeClr val="tx1"/>
                </a:solidFill>
                <a:latin typeface="Microsoft YaHei" pitchFamily="34" charset="-122"/>
                <a:ea typeface="Microsoft YaHei" pitchFamily="34" charset="-122"/>
                <a:cs typeface="+mn-cs"/>
              </a:rPr>
              <a:t>中，视频元素将会播放，但与视频栏重叠的任何内容都将在幻灯片放映模式下被视频覆盖。</a:t>
            </a:r>
          </a:p>
          <a:p>
            <a:pPr marL="685800" lvl="1" indent="-228600" algn="l" defTabSz="914400">
              <a:buClr>
                <a:schemeClr val="tx1"/>
              </a:buClr>
              <a:buFont typeface="Arial"/>
              <a:buChar char="•"/>
            </a:pPr>
            <a:r>
              <a:rPr lang="zh-CN" altLang="en-US" sz="1200" b="0" i="0" noProof="0" smtClean="0">
                <a:solidFill>
                  <a:schemeClr val="tx1"/>
                </a:solidFill>
                <a:latin typeface="Microsoft YaHei" pitchFamily="34" charset="-122"/>
                <a:ea typeface="Microsoft YaHei" pitchFamily="34" charset="-122"/>
                <a:cs typeface="+mn-cs"/>
              </a:rPr>
              <a:t>在 </a:t>
            </a:r>
            <a:r>
              <a:rPr lang="en-US" altLang="zh-CN" sz="1200" b="0" i="0" noProof="0" smtClean="0">
                <a:solidFill>
                  <a:schemeClr val="tx1"/>
                </a:solidFill>
                <a:latin typeface="Microsoft YaHei" pitchFamily="34" charset="-122"/>
                <a:ea typeface="Microsoft YaHei" pitchFamily="34" charset="-122"/>
                <a:cs typeface="+mn-cs"/>
              </a:rPr>
              <a:t>PowerPoint 2003 </a:t>
            </a:r>
            <a:r>
              <a:rPr lang="zh-CN" altLang="en-US" sz="1200" b="0" i="0" noProof="0" smtClean="0">
                <a:solidFill>
                  <a:schemeClr val="tx1"/>
                </a:solidFill>
                <a:latin typeface="Microsoft YaHei" pitchFamily="34" charset="-122"/>
                <a:ea typeface="Microsoft YaHei" pitchFamily="34" charset="-122"/>
                <a:cs typeface="+mn-cs"/>
              </a:rPr>
              <a:t>中，视频将不会播放，但视频的标牌框架将保持不变，就像</a:t>
            </a:r>
            <a:r>
              <a:rPr lang="zh-CN" altLang="en-US" sz="1200" b="0" i="0" baseline="0" noProof="0" smtClean="0">
                <a:solidFill>
                  <a:schemeClr val="tx1"/>
                </a:solidFill>
                <a:latin typeface="Microsoft YaHei" pitchFamily="34" charset="-122"/>
                <a:ea typeface="Microsoft YaHei" pitchFamily="34" charset="-122"/>
                <a:cs typeface="+mn-cs"/>
              </a:rPr>
              <a:t>静态</a:t>
            </a:r>
            <a:r>
              <a:rPr lang="zh-CN" altLang="en-US" sz="1200" b="0" i="0" noProof="0" smtClean="0">
                <a:solidFill>
                  <a:schemeClr val="tx1"/>
                </a:solidFill>
                <a:latin typeface="Microsoft YaHei" pitchFamily="34" charset="-122"/>
                <a:ea typeface="Microsoft YaHei" pitchFamily="34" charset="-122"/>
                <a:cs typeface="+mn-cs"/>
              </a:rPr>
              <a:t>图像一样。 </a:t>
            </a:r>
            <a:br>
              <a:rPr lang="zh-CN" altLang="en-US" sz="1200" b="0" i="0" noProof="0" smtClean="0">
                <a:solidFill>
                  <a:schemeClr val="tx1"/>
                </a:solidFill>
                <a:latin typeface="Microsoft YaHei" pitchFamily="34" charset="-122"/>
                <a:ea typeface="Microsoft YaHei" pitchFamily="34" charset="-122"/>
                <a:cs typeface="+mn-cs"/>
              </a:rPr>
            </a:br>
            <a:endParaRPr lang="zh-CN" altLang="en-US" sz="1200" b="0" i="0" noProof="0" smtClean="0">
              <a:solidFill>
                <a:schemeClr val="tx1"/>
              </a:solidFill>
              <a:latin typeface="Microsoft YaHei" pitchFamily="34" charset="-122"/>
              <a:ea typeface="Microsoft YaHei" pitchFamily="34" charset="-122"/>
              <a:cs typeface="+mn-cs"/>
            </a:endParaRPr>
          </a:p>
          <a:p>
            <a:pPr marL="228600" indent="-228600" algn="l" defTabSz="914400">
              <a:buFont typeface="Calibri"/>
              <a:buAutoNum type="arabicPeriod"/>
            </a:pPr>
            <a:r>
              <a:rPr lang="zh-CN" altLang="en-US" sz="1200" b="0" i="0" noProof="0" smtClean="0">
                <a:solidFill>
                  <a:schemeClr val="tx1"/>
                </a:solidFill>
                <a:latin typeface="Microsoft YaHei" pitchFamily="34" charset="-122"/>
                <a:ea typeface="Microsoft YaHei" pitchFamily="34" charset="-122"/>
                <a:cs typeface="+mn-cs"/>
              </a:rPr>
              <a:t>视频：</a:t>
            </a:r>
          </a:p>
          <a:p>
            <a:pPr marL="685800" lvl="1" indent="-228600" algn="l" defTabSz="914400">
              <a:buFont typeface="Calibri"/>
              <a:buAutoNum type="arabicPeriod"/>
            </a:pPr>
            <a:r>
              <a:rPr lang="zh-CN" altLang="en-US" sz="1200" b="0" i="0" baseline="0" noProof="0" smtClean="0">
                <a:solidFill>
                  <a:schemeClr val="tx1"/>
                </a:solidFill>
                <a:latin typeface="Microsoft YaHei" pitchFamily="34" charset="-122"/>
                <a:ea typeface="Microsoft YaHei" pitchFamily="34" charset="-122"/>
                <a:cs typeface="+mn-cs"/>
              </a:rPr>
              <a:t>在每次切换幻灯片后自动播放。</a:t>
            </a:r>
          </a:p>
          <a:p>
            <a:pPr marL="685800" marR="0" lvl="1" indent="-228600" algn="l" defTabSz="914400">
              <a:lnSpc>
                <a:spcPct val="100000"/>
              </a:lnSpc>
              <a:spcBef>
                <a:spcPts val="0"/>
              </a:spcBef>
              <a:spcAft>
                <a:spcPts val="0"/>
              </a:spcAft>
              <a:buFont typeface="Calibri"/>
              <a:buAutoNum type="arabicPeriod"/>
            </a:pPr>
            <a:r>
              <a:rPr lang="zh-CN" altLang="en-US" sz="1200" b="0" i="0" baseline="0" noProof="0" smtClean="0">
                <a:solidFill>
                  <a:schemeClr val="tx1"/>
                </a:solidFill>
                <a:latin typeface="Microsoft YaHei" pitchFamily="34" charset="-122"/>
                <a:ea typeface="Microsoft YaHei" pitchFamily="34" charset="-122"/>
                <a:cs typeface="+mn-cs"/>
              </a:rPr>
              <a:t>时长 </a:t>
            </a:r>
            <a:r>
              <a:rPr lang="en-US" altLang="zh-CN" sz="1200" b="0" i="0" baseline="0" noProof="0" smtClean="0">
                <a:solidFill>
                  <a:schemeClr val="tx1"/>
                </a:solidFill>
                <a:latin typeface="Microsoft YaHei" pitchFamily="34" charset="-122"/>
                <a:ea typeface="Microsoft YaHei" pitchFamily="34" charset="-122"/>
                <a:cs typeface="+mn-cs"/>
              </a:rPr>
              <a:t>15 </a:t>
            </a:r>
            <a:r>
              <a:rPr lang="zh-CN" altLang="en-US" sz="1200" b="0" i="0" baseline="0" noProof="0" smtClean="0">
                <a:solidFill>
                  <a:schemeClr val="tx1"/>
                </a:solidFill>
                <a:latin typeface="Microsoft YaHei" pitchFamily="34" charset="-122"/>
                <a:ea typeface="Microsoft YaHei" pitchFamily="34" charset="-122"/>
                <a:cs typeface="+mn-cs"/>
              </a:rPr>
              <a:t>秒。</a:t>
            </a:r>
          </a:p>
          <a:p>
            <a:pPr marL="685800" lvl="1" indent="-228600" algn="l" defTabSz="914400">
              <a:buFont typeface="Calibri"/>
              <a:buAutoNum type="arabicPeriod"/>
            </a:pPr>
            <a:r>
              <a:rPr lang="zh-CN" altLang="en-US" sz="1200" b="0" i="0" baseline="0" noProof="0" smtClean="0">
                <a:solidFill>
                  <a:schemeClr val="tx1"/>
                </a:solidFill>
                <a:latin typeface="Microsoft YaHei" pitchFamily="34" charset="-122"/>
                <a:ea typeface="Microsoft YaHei" pitchFamily="34" charset="-122"/>
                <a:cs typeface="+mn-cs"/>
              </a:rPr>
              <a:t>无缝地无限循环播放。</a:t>
            </a:r>
            <a:br>
              <a:rPr lang="zh-CN" altLang="en-US" sz="1200" b="0" i="0" baseline="0" noProof="0" smtClean="0">
                <a:solidFill>
                  <a:schemeClr val="tx1"/>
                </a:solidFill>
                <a:latin typeface="Microsoft YaHei" pitchFamily="34" charset="-122"/>
                <a:ea typeface="Microsoft YaHei" pitchFamily="34" charset="-122"/>
                <a:cs typeface="+mn-cs"/>
              </a:rPr>
            </a:br>
            <a:endParaRPr lang="zh-CN" altLang="en-US" sz="1200" b="0" i="0" baseline="0" noProof="0" smtClean="0">
              <a:solidFill>
                <a:schemeClr val="tx1"/>
              </a:solidFill>
              <a:latin typeface="Microsoft YaHei" pitchFamily="34" charset="-122"/>
              <a:ea typeface="Microsoft YaHei" pitchFamily="34" charset="-122"/>
              <a:cs typeface="+mn-cs"/>
            </a:endParaRPr>
          </a:p>
          <a:p>
            <a:pPr marL="228600" indent="-228600" algn="l" defTabSz="914400">
              <a:buFont typeface="Calibri"/>
              <a:buAutoNum type="arabicPeriod"/>
            </a:pPr>
            <a:r>
              <a:rPr lang="zh-CN" altLang="en-US" sz="1200" b="0" i="0" baseline="0" noProof="0" smtClean="0">
                <a:solidFill>
                  <a:schemeClr val="tx1"/>
                </a:solidFill>
                <a:latin typeface="Microsoft YaHei" pitchFamily="34" charset="-122"/>
                <a:ea typeface="Microsoft YaHei" pitchFamily="34" charset="-122"/>
                <a:cs typeface="+mn-cs"/>
              </a:rPr>
              <a:t>若要添加幻灯片或更改版式：</a:t>
            </a:r>
          </a:p>
          <a:p>
            <a:pPr marL="685800" lvl="1" indent="-228600" algn="l" defTabSz="914400">
              <a:buFont typeface="Calibri"/>
              <a:buAutoNum type="arabicPeriod"/>
            </a:pPr>
            <a:r>
              <a:rPr lang="zh-CN" altLang="en-US" sz="1200" b="0" i="0" noProof="0" smtClean="0">
                <a:solidFill>
                  <a:schemeClr val="tx1"/>
                </a:solidFill>
                <a:latin typeface="Microsoft YaHei" pitchFamily="34" charset="-122"/>
                <a:ea typeface="Microsoft YaHei" pitchFamily="34" charset="-122"/>
                <a:cs typeface="+mn-cs"/>
              </a:rPr>
              <a:t>若要添加新的幻灯片，请在“开始”选项卡上的“幻灯片”组中，单击“新建幻灯片”下方的箭头，在“动画背景主题”下方单击，然后选择所需版式。</a:t>
            </a:r>
          </a:p>
          <a:p>
            <a:pPr marL="685800" lvl="1" indent="-228600" algn="l" defTabSz="914400">
              <a:buFont typeface="Calibri"/>
              <a:buAutoNum type="arabicPeriod"/>
            </a:pPr>
            <a:r>
              <a:rPr lang="zh-CN" altLang="en-US" sz="1200" b="0" i="0" noProof="0" smtClean="0">
                <a:solidFill>
                  <a:schemeClr val="tx1"/>
                </a:solidFill>
                <a:effectLst/>
                <a:latin typeface="Microsoft YaHei" pitchFamily="34" charset="-122"/>
                <a:ea typeface="Microsoft YaHei" pitchFamily="34" charset="-122"/>
                <a:cs typeface="+mn-cs"/>
              </a:rPr>
              <a:t>若要更改现有幻灯片的版式，请在“开始”选项卡的“幻灯片”组中，单击“版式”，然后选择所需版式。</a:t>
            </a:r>
            <a:br>
              <a:rPr lang="zh-CN" altLang="en-US" sz="1200" b="0" i="0" noProof="0" smtClean="0">
                <a:solidFill>
                  <a:schemeClr val="tx1"/>
                </a:solidFill>
                <a:effectLst/>
                <a:latin typeface="Microsoft YaHei" pitchFamily="34" charset="-122"/>
                <a:ea typeface="Microsoft YaHei" pitchFamily="34" charset="-122"/>
                <a:cs typeface="+mn-cs"/>
              </a:rPr>
            </a:br>
            <a:endParaRPr lang="zh-CN" altLang="en-US" sz="1200" b="0" i="0" noProof="0" smtClean="0">
              <a:solidFill>
                <a:schemeClr val="tx1"/>
              </a:solidFill>
              <a:effectLst/>
              <a:latin typeface="Microsoft YaHei" pitchFamily="34" charset="-122"/>
              <a:ea typeface="Microsoft YaHei" pitchFamily="34" charset="-122"/>
              <a:cs typeface="+mn-cs"/>
            </a:endParaRPr>
          </a:p>
          <a:p>
            <a:pPr marL="228600" indent="-228600" algn="l" defTabSz="914400">
              <a:buFont typeface="Calibri"/>
              <a:buAutoNum type="arabicPeriod"/>
            </a:pPr>
            <a:r>
              <a:rPr lang="zh-CN" altLang="en-US" sz="1200" b="0" i="0" baseline="0" noProof="0" smtClean="0">
                <a:solidFill>
                  <a:schemeClr val="tx1"/>
                </a:solidFill>
                <a:effectLst/>
                <a:latin typeface="Microsoft YaHei" pitchFamily="34" charset="-122"/>
                <a:ea typeface="Microsoft YaHei" pitchFamily="34" charset="-122"/>
                <a:cs typeface="+mn-cs"/>
              </a:rPr>
              <a:t>其他动画元素：</a:t>
            </a:r>
          </a:p>
          <a:p>
            <a:pPr marL="685800" lvl="1" indent="-228600" algn="l" defTabSz="914400">
              <a:buClr>
                <a:schemeClr val="tx1"/>
              </a:buClr>
              <a:buFont typeface="Arial"/>
              <a:buChar char="•"/>
            </a:pPr>
            <a:r>
              <a:rPr lang="zh-CN" altLang="en-US" sz="1200" b="0" i="0" baseline="0" noProof="0" smtClean="0">
                <a:solidFill>
                  <a:schemeClr val="tx1"/>
                </a:solidFill>
                <a:effectLst/>
                <a:latin typeface="Microsoft YaHei" pitchFamily="34" charset="-122"/>
                <a:ea typeface="Microsoft YaHei" pitchFamily="34" charset="-122"/>
                <a:cs typeface="+mn-cs"/>
              </a:rPr>
              <a:t>您插入的任何动画元素都将从切换幻灯片并且背景视频开始播放后开始。</a:t>
            </a:r>
          </a:p>
          <a:p>
            <a:pPr marL="228600" indent="-228600" algn="l" defTabSz="914400">
              <a:buFont typeface="Calibri"/>
              <a:buAutoNum type="arabicPeriod"/>
            </a:pPr>
            <a:endParaRPr lang="zh-CN" altLang="en-US" noProof="0" smtClean="0">
              <a:latin typeface="Microsoft YaHei" pitchFamily="34" charset="-122"/>
              <a:ea typeface="Microsoft YaHei" pitchFamily="34" charset="-122"/>
            </a:endParaRPr>
          </a:p>
          <a:p>
            <a:pPr marL="0" algn="l" defTabSz="914400">
              <a:buNone/>
            </a:pPr>
            <a:endParaRPr lang="zh-CN" altLang="en-US" noProof="0" smtClean="0">
              <a:latin typeface="Microsoft YaHei" pitchFamily="34" charset="-122"/>
              <a:ea typeface="Microsoft YaHei" pitchFamily="34" charset="-122"/>
            </a:endParaRPr>
          </a:p>
        </p:txBody>
      </p:sp>
      <p:sp>
        <p:nvSpPr>
          <p:cNvPr id="4" name="Slide Number Placeholder 3"/>
          <p:cNvSpPr>
            <a:spLocks noGrp="1"/>
          </p:cNvSpPr>
          <p:nvPr>
            <p:ph type="sldNum" sz="quarter" idx="10"/>
          </p:nvPr>
        </p:nvSpPr>
        <p:spPr/>
        <p:txBody>
          <a:bodyPr/>
          <a:lstStyle/>
          <a:p>
            <a:fld id="{649C13A5-511F-4D4F-B778-6AB878583413}" type="slidenum">
              <a:rPr lang="en-US" smtClean="0"/>
              <a:pPr/>
              <a:t>1</a:t>
            </a:fld>
            <a:endParaRPr lang="en-US"/>
          </a:p>
        </p:txBody>
      </p:sp>
    </p:spTree>
    <p:extLst>
      <p:ext uri="{BB962C8B-B14F-4D97-AF65-F5344CB8AC3E}">
        <p14:creationId xmlns:p14="http://schemas.microsoft.com/office/powerpoint/2010/main" val="275012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CD668AD-F2B6-4F0B-9AA4-ADA0D10AE62E}" type="slidenum">
              <a:rPr lang="en-US" smtClean="0"/>
              <a:pPr/>
              <a:t>15</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3901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CD668AD-F2B6-4F0B-9AA4-ADA0D10AE62E}" type="slidenum">
              <a:rPr lang="en-US" smtClean="0"/>
              <a:pPr/>
              <a:t>16</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8037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CD668AD-F2B6-4F0B-9AA4-ADA0D10AE62E}" type="slidenum">
              <a:rPr lang="en-US" smtClean="0"/>
              <a:pPr/>
              <a:t>6</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9090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CD668AD-F2B6-4F0B-9AA4-ADA0D10AE62E}" type="slidenum">
              <a:rPr lang="en-US" smtClean="0"/>
              <a:pPr/>
              <a:t>7</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4606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CD668AD-F2B6-4F0B-9AA4-ADA0D10AE62E}" type="slidenum">
              <a:rPr lang="en-US" smtClean="0"/>
              <a:pPr/>
              <a:t>8</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621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CD668AD-F2B6-4F0B-9AA4-ADA0D10AE62E}" type="slidenum">
              <a:rPr lang="en-US" smtClean="0"/>
              <a:pPr/>
              <a:t>9</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197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CD668AD-F2B6-4F0B-9AA4-ADA0D10AE62E}" type="slidenum">
              <a:rPr lang="en-US" smtClean="0"/>
              <a:pPr/>
              <a:t>11</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76336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CD668AD-F2B6-4F0B-9AA4-ADA0D10AE62E}" type="slidenum">
              <a:rPr lang="en-US" smtClean="0"/>
              <a:pPr/>
              <a:t>12</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4513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CD668AD-F2B6-4F0B-9AA4-ADA0D10AE62E}" type="slidenum">
              <a:rPr lang="en-US" smtClean="0"/>
              <a:pPr/>
              <a:t>13</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6089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CD668AD-F2B6-4F0B-9AA4-ADA0D10AE62E}" type="slidenum">
              <a:rPr lang="en-US" smtClean="0"/>
              <a:pPr/>
              <a:t>14</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3652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userDrawn="1"/>
        </p:nvSpPr>
        <p:spPr>
          <a:xfrm>
            <a:off x="188118" y="1894284"/>
            <a:ext cx="8955881" cy="3256992"/>
          </a:xfrm>
          <a:prstGeom prst="rect">
            <a:avLst/>
          </a:prstGeom>
          <a:ln>
            <a:noFill/>
          </a:ln>
          <a:effectLst>
            <a:outerShdw blurRad="190500" dist="63500" dir="15600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
        <p:nvSpPr>
          <p:cNvPr id="2" name="Title 1"/>
          <p:cNvSpPr>
            <a:spLocks noGrp="1"/>
          </p:cNvSpPr>
          <p:nvPr>
            <p:ph type="ctrTitle"/>
          </p:nvPr>
        </p:nvSpPr>
        <p:spPr>
          <a:xfrm>
            <a:off x="1483744" y="1753292"/>
            <a:ext cx="7582198" cy="1927753"/>
          </a:xfrm>
        </p:spPr>
        <p:txBody>
          <a:bodyPr lIns="0" tIns="0" rIns="0" bIns="0" anchor="b"/>
          <a:lstStyle>
            <a:lvl1pPr algn="ctr">
              <a:defRPr b="1"/>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483744" y="3721252"/>
            <a:ext cx="7582198" cy="1377404"/>
          </a:xfrm>
        </p:spPr>
        <p:txBody>
          <a:bodyPr lIns="0" tIns="0" rIns="0" bIns="0"/>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lvl1pPr>
              <a:defRPr sz="900"/>
            </a:lvl1pPr>
          </a:lstStyle>
          <a:p>
            <a:fld id="{08A7F96F-1D34-4AD8-A324-DDD9B7126D3B}" type="slidenum">
              <a:rPr lang="en-US" smtClean="0"/>
              <a:pPr/>
              <a:t>‹#›</a:t>
            </a:fld>
            <a:endParaRPr lang="en-US"/>
          </a:p>
        </p:txBody>
      </p:sp>
      <p:sp>
        <p:nvSpPr>
          <p:cNvPr id="9" name="Hexagon 9"/>
          <p:cNvSpPr/>
          <p:nvPr userDrawn="1"/>
        </p:nvSpPr>
        <p:spPr>
          <a:xfrm rot="16200000">
            <a:off x="-918482" y="2799525"/>
            <a:ext cx="3260786" cy="1440148"/>
          </a:xfrm>
          <a:custGeom>
            <a:avLst/>
            <a:gdLst>
              <a:gd name="connsiteX0" fmla="*/ 0 w 1583473"/>
              <a:gd name="connsiteY0" fmla="*/ 674649 h 1349298"/>
              <a:gd name="connsiteX1" fmla="*/ 337325 w 1583473"/>
              <a:gd name="connsiteY1" fmla="*/ 0 h 1349298"/>
              <a:gd name="connsiteX2" fmla="*/ 1246149 w 1583473"/>
              <a:gd name="connsiteY2" fmla="*/ 0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467202 w 1583473"/>
              <a:gd name="connsiteY1" fmla="*/ 448091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80366 w 1583473"/>
              <a:gd name="connsiteY1" fmla="*/ 54096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77202 w 1583473"/>
              <a:gd name="connsiteY0" fmla="*/ 11234 h 818841"/>
              <a:gd name="connsiteX1" fmla="*/ 1495724 w 1583473"/>
              <a:gd name="connsiteY1" fmla="*/ 22409 h 818841"/>
              <a:gd name="connsiteX2" fmla="*/ 1583473 w 1583473"/>
              <a:gd name="connsiteY2" fmla="*/ 144192 h 818841"/>
              <a:gd name="connsiteX3" fmla="*/ 1246149 w 1583473"/>
              <a:gd name="connsiteY3" fmla="*/ 818841 h 818841"/>
              <a:gd name="connsiteX4" fmla="*/ 337325 w 1583473"/>
              <a:gd name="connsiteY4" fmla="*/ 818841 h 818841"/>
              <a:gd name="connsiteX5" fmla="*/ 0 w 1583473"/>
              <a:gd name="connsiteY5" fmla="*/ 144192 h 818841"/>
              <a:gd name="connsiteX6" fmla="*/ 77202 w 1583473"/>
              <a:gd name="connsiteY6" fmla="*/ 11234 h 818841"/>
              <a:gd name="connsiteX0" fmla="*/ 77202 w 1583473"/>
              <a:gd name="connsiteY0" fmla="*/ 13990 h 821597"/>
              <a:gd name="connsiteX1" fmla="*/ 1495724 w 1583473"/>
              <a:gd name="connsiteY1" fmla="*/ 18021 h 821597"/>
              <a:gd name="connsiteX2" fmla="*/ 1583473 w 1583473"/>
              <a:gd name="connsiteY2" fmla="*/ 146948 h 821597"/>
              <a:gd name="connsiteX3" fmla="*/ 1246149 w 1583473"/>
              <a:gd name="connsiteY3" fmla="*/ 821597 h 821597"/>
              <a:gd name="connsiteX4" fmla="*/ 337325 w 1583473"/>
              <a:gd name="connsiteY4" fmla="*/ 821597 h 821597"/>
              <a:gd name="connsiteX5" fmla="*/ 0 w 1583473"/>
              <a:gd name="connsiteY5" fmla="*/ 146948 h 821597"/>
              <a:gd name="connsiteX6" fmla="*/ 77202 w 1583473"/>
              <a:gd name="connsiteY6" fmla="*/ 13990 h 821597"/>
              <a:gd name="connsiteX0" fmla="*/ 77202 w 1583473"/>
              <a:gd name="connsiteY0" fmla="*/ 7184 h 814791"/>
              <a:gd name="connsiteX1" fmla="*/ 1495724 w 1583473"/>
              <a:gd name="connsiteY1" fmla="*/ 11215 h 814791"/>
              <a:gd name="connsiteX2" fmla="*/ 1583473 w 1583473"/>
              <a:gd name="connsiteY2" fmla="*/ 140142 h 814791"/>
              <a:gd name="connsiteX3" fmla="*/ 1246149 w 1583473"/>
              <a:gd name="connsiteY3" fmla="*/ 814791 h 814791"/>
              <a:gd name="connsiteX4" fmla="*/ 337325 w 1583473"/>
              <a:gd name="connsiteY4" fmla="*/ 814791 h 814791"/>
              <a:gd name="connsiteX5" fmla="*/ 0 w 1583473"/>
              <a:gd name="connsiteY5" fmla="*/ 140142 h 814791"/>
              <a:gd name="connsiteX6" fmla="*/ 77202 w 1583473"/>
              <a:gd name="connsiteY6" fmla="*/ 7184 h 814791"/>
              <a:gd name="connsiteX0" fmla="*/ 77202 w 1583473"/>
              <a:gd name="connsiteY0" fmla="*/ 9572 h 817179"/>
              <a:gd name="connsiteX1" fmla="*/ 1495724 w 1583473"/>
              <a:gd name="connsiteY1" fmla="*/ 13603 h 817179"/>
              <a:gd name="connsiteX2" fmla="*/ 1583473 w 1583473"/>
              <a:gd name="connsiteY2" fmla="*/ 142530 h 817179"/>
              <a:gd name="connsiteX3" fmla="*/ 1246149 w 1583473"/>
              <a:gd name="connsiteY3" fmla="*/ 817179 h 817179"/>
              <a:gd name="connsiteX4" fmla="*/ 337325 w 1583473"/>
              <a:gd name="connsiteY4" fmla="*/ 817179 h 817179"/>
              <a:gd name="connsiteX5" fmla="*/ 0 w 1583473"/>
              <a:gd name="connsiteY5" fmla="*/ 142530 h 817179"/>
              <a:gd name="connsiteX6" fmla="*/ 77202 w 1583473"/>
              <a:gd name="connsiteY6" fmla="*/ 9572 h 817179"/>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11036 h 818643"/>
              <a:gd name="connsiteX1" fmla="*/ 1491337 w 1583473"/>
              <a:gd name="connsiteY1" fmla="*/ 10428 h 818643"/>
              <a:gd name="connsiteX2" fmla="*/ 1583473 w 1583473"/>
              <a:gd name="connsiteY2" fmla="*/ 143994 h 818643"/>
              <a:gd name="connsiteX3" fmla="*/ 1246149 w 1583473"/>
              <a:gd name="connsiteY3" fmla="*/ 818643 h 818643"/>
              <a:gd name="connsiteX4" fmla="*/ 337325 w 1583473"/>
              <a:gd name="connsiteY4" fmla="*/ 818643 h 818643"/>
              <a:gd name="connsiteX5" fmla="*/ 0 w 1583473"/>
              <a:gd name="connsiteY5" fmla="*/ 143994 h 818643"/>
              <a:gd name="connsiteX6" fmla="*/ 77202 w 1583473"/>
              <a:gd name="connsiteY6" fmla="*/ 11036 h 818643"/>
              <a:gd name="connsiteX0" fmla="*/ 77202 w 1583473"/>
              <a:gd name="connsiteY0" fmla="*/ 4519 h 812126"/>
              <a:gd name="connsiteX1" fmla="*/ 1491337 w 1583473"/>
              <a:gd name="connsiteY1" fmla="*/ 3911 h 812126"/>
              <a:gd name="connsiteX2" fmla="*/ 1583473 w 1583473"/>
              <a:gd name="connsiteY2" fmla="*/ 137477 h 812126"/>
              <a:gd name="connsiteX3" fmla="*/ 1246149 w 1583473"/>
              <a:gd name="connsiteY3" fmla="*/ 812126 h 812126"/>
              <a:gd name="connsiteX4" fmla="*/ 337325 w 1583473"/>
              <a:gd name="connsiteY4" fmla="*/ 812126 h 812126"/>
              <a:gd name="connsiteX5" fmla="*/ 0 w 1583473"/>
              <a:gd name="connsiteY5" fmla="*/ 137477 h 812126"/>
              <a:gd name="connsiteX6" fmla="*/ 77202 w 1583473"/>
              <a:gd name="connsiteY6" fmla="*/ 4519 h 812126"/>
              <a:gd name="connsiteX0" fmla="*/ 79394 w 1583473"/>
              <a:gd name="connsiteY0" fmla="*/ 7751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79394 w 1583473"/>
              <a:gd name="connsiteY6" fmla="*/ 7751 h 808215"/>
              <a:gd name="connsiteX0" fmla="*/ 68425 w 1583473"/>
              <a:gd name="connsiteY0" fmla="*/ 10132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68425 w 1583473"/>
              <a:gd name="connsiteY6" fmla="*/ 10132 h 808215"/>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8 h 798091"/>
              <a:gd name="connsiteX1" fmla="*/ 1514046 w 1583473"/>
              <a:gd name="connsiteY1" fmla="*/ 19245 h 798091"/>
              <a:gd name="connsiteX2" fmla="*/ 1583473 w 1583473"/>
              <a:gd name="connsiteY2" fmla="*/ 123442 h 798091"/>
              <a:gd name="connsiteX3" fmla="*/ 1246149 w 1583473"/>
              <a:gd name="connsiteY3" fmla="*/ 798091 h 798091"/>
              <a:gd name="connsiteX4" fmla="*/ 337325 w 1583473"/>
              <a:gd name="connsiteY4" fmla="*/ 798091 h 798091"/>
              <a:gd name="connsiteX5" fmla="*/ 0 w 1583473"/>
              <a:gd name="connsiteY5" fmla="*/ 123442 h 798091"/>
              <a:gd name="connsiteX6" fmla="*/ 68425 w 1583473"/>
              <a:gd name="connsiteY6" fmla="*/ 8 h 798091"/>
              <a:gd name="connsiteX0" fmla="*/ 70887 w 1583473"/>
              <a:gd name="connsiteY0" fmla="*/ 11 h 781426"/>
              <a:gd name="connsiteX1" fmla="*/ 1514046 w 1583473"/>
              <a:gd name="connsiteY1" fmla="*/ 2580 h 781426"/>
              <a:gd name="connsiteX2" fmla="*/ 1583473 w 1583473"/>
              <a:gd name="connsiteY2" fmla="*/ 106777 h 781426"/>
              <a:gd name="connsiteX3" fmla="*/ 1246149 w 1583473"/>
              <a:gd name="connsiteY3" fmla="*/ 781426 h 781426"/>
              <a:gd name="connsiteX4" fmla="*/ 337325 w 1583473"/>
              <a:gd name="connsiteY4" fmla="*/ 781426 h 781426"/>
              <a:gd name="connsiteX5" fmla="*/ 0 w 1583473"/>
              <a:gd name="connsiteY5" fmla="*/ 106777 h 781426"/>
              <a:gd name="connsiteX6" fmla="*/ 70887 w 1583473"/>
              <a:gd name="connsiteY6" fmla="*/ 11 h 781426"/>
              <a:gd name="connsiteX0" fmla="*/ 56108 w 1583473"/>
              <a:gd name="connsiteY0" fmla="*/ 11 h 781426"/>
              <a:gd name="connsiteX1" fmla="*/ 1514046 w 1583473"/>
              <a:gd name="connsiteY1" fmla="*/ 2580 h 781426"/>
              <a:gd name="connsiteX2" fmla="*/ 1583473 w 1583473"/>
              <a:gd name="connsiteY2" fmla="*/ 106777 h 781426"/>
              <a:gd name="connsiteX3" fmla="*/ 1246149 w 1583473"/>
              <a:gd name="connsiteY3" fmla="*/ 781426 h 781426"/>
              <a:gd name="connsiteX4" fmla="*/ 337325 w 1583473"/>
              <a:gd name="connsiteY4" fmla="*/ 781426 h 781426"/>
              <a:gd name="connsiteX5" fmla="*/ 0 w 1583473"/>
              <a:gd name="connsiteY5" fmla="*/ 106777 h 781426"/>
              <a:gd name="connsiteX6" fmla="*/ 56108 w 1583473"/>
              <a:gd name="connsiteY6" fmla="*/ 11 h 7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473" h="781426">
                <a:moveTo>
                  <a:pt x="56108" y="11"/>
                </a:moveTo>
                <a:lnTo>
                  <a:pt x="1514046" y="2580"/>
                </a:lnTo>
                <a:cubicBezTo>
                  <a:pt x="1557920" y="63471"/>
                  <a:pt x="1538137" y="40783"/>
                  <a:pt x="1583473" y="106777"/>
                </a:cubicBezTo>
                <a:lnTo>
                  <a:pt x="1246149" y="781426"/>
                </a:lnTo>
                <a:lnTo>
                  <a:pt x="337325" y="781426"/>
                </a:lnTo>
                <a:lnTo>
                  <a:pt x="0" y="106777"/>
                </a:lnTo>
                <a:cubicBezTo>
                  <a:pt x="25734" y="62458"/>
                  <a:pt x="54185" y="-914"/>
                  <a:pt x="56108" y="11"/>
                </a:cubicBezTo>
                <a:close/>
              </a:path>
            </a:pathLst>
          </a:custGeom>
          <a:gradFill>
            <a:gsLst>
              <a:gs pos="0">
                <a:schemeClr val="bg2">
                  <a:lumMod val="25000"/>
                </a:schemeClr>
              </a:gs>
              <a:gs pos="80000">
                <a:schemeClr val="accent3">
                  <a:shade val="93000"/>
                  <a:satMod val="130000"/>
                </a:schemeClr>
              </a:gs>
              <a:gs pos="100000">
                <a:schemeClr val="accent3">
                  <a:shade val="94000"/>
                  <a:satMod val="135000"/>
                </a:schemeClr>
              </a:gs>
            </a:gsLst>
            <a:lin ang="8400000" scaled="0"/>
          </a:gradFill>
          <a:ln/>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err="1" smtClean="0">
              <a:solidFill>
                <a:schemeClr val="tx1"/>
              </a:solidFill>
            </a:endParaRPr>
          </a:p>
        </p:txBody>
      </p:sp>
      <p:sp>
        <p:nvSpPr>
          <p:cNvPr id="4" name="Date Placeholder 3"/>
          <p:cNvSpPr>
            <a:spLocks noGrp="1"/>
          </p:cNvSpPr>
          <p:nvPr>
            <p:ph type="dt" sz="half" idx="10"/>
          </p:nvPr>
        </p:nvSpPr>
        <p:spPr/>
        <p:txBody>
          <a:bodyPr/>
          <a:lstStyle>
            <a:lvl1pPr>
              <a:defRPr sz="900"/>
            </a:lvl1pPr>
          </a:lstStyle>
          <a:p>
            <a:fld id="{ACF4D067-4ADC-4E44-A8E1-EC6D134DA828}" type="datetimeFigureOut">
              <a:rPr lang="en-US" smtClean="0"/>
              <a:pPr/>
              <a:t>4/17/2015</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F4D067-4ADC-4E44-A8E1-EC6D134DA828}" type="datetimeFigureOut">
              <a:rPr lang="en-US" smtClean="0"/>
              <a:pPr/>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sp>
        <p:nvSpPr>
          <p:cNvPr id="9" name="Rectangle 8"/>
          <p:cNvSpPr/>
          <p:nvPr userDrawn="1"/>
        </p:nvSpPr>
        <p:spPr>
          <a:xfrm>
            <a:off x="102393" y="1"/>
            <a:ext cx="9041607" cy="1349298"/>
          </a:xfrm>
          <a:prstGeom prst="rect">
            <a:avLst/>
          </a:prstGeom>
          <a:ln>
            <a:noFill/>
          </a:ln>
          <a:effectLst>
            <a:outerShdw blurRad="101600" dist="63500" dir="36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
        <p:nvSpPr>
          <p:cNvPr id="10" name="Hexagon 9"/>
          <p:cNvSpPr/>
          <p:nvPr userDrawn="1"/>
        </p:nvSpPr>
        <p:spPr>
          <a:xfrm rot="16200000">
            <a:off x="-344873" y="336611"/>
            <a:ext cx="1345725" cy="672494"/>
          </a:xfrm>
          <a:custGeom>
            <a:avLst/>
            <a:gdLst>
              <a:gd name="connsiteX0" fmla="*/ 0 w 1583473"/>
              <a:gd name="connsiteY0" fmla="*/ 674649 h 1349298"/>
              <a:gd name="connsiteX1" fmla="*/ 337325 w 1583473"/>
              <a:gd name="connsiteY1" fmla="*/ 0 h 1349298"/>
              <a:gd name="connsiteX2" fmla="*/ 1246149 w 1583473"/>
              <a:gd name="connsiteY2" fmla="*/ 0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467202 w 1583473"/>
              <a:gd name="connsiteY1" fmla="*/ 448091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80366 w 1583473"/>
              <a:gd name="connsiteY1" fmla="*/ 54096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77202 w 1583473"/>
              <a:gd name="connsiteY0" fmla="*/ 11234 h 818841"/>
              <a:gd name="connsiteX1" fmla="*/ 1495724 w 1583473"/>
              <a:gd name="connsiteY1" fmla="*/ 22409 h 818841"/>
              <a:gd name="connsiteX2" fmla="*/ 1583473 w 1583473"/>
              <a:gd name="connsiteY2" fmla="*/ 144192 h 818841"/>
              <a:gd name="connsiteX3" fmla="*/ 1246149 w 1583473"/>
              <a:gd name="connsiteY3" fmla="*/ 818841 h 818841"/>
              <a:gd name="connsiteX4" fmla="*/ 337325 w 1583473"/>
              <a:gd name="connsiteY4" fmla="*/ 818841 h 818841"/>
              <a:gd name="connsiteX5" fmla="*/ 0 w 1583473"/>
              <a:gd name="connsiteY5" fmla="*/ 144192 h 818841"/>
              <a:gd name="connsiteX6" fmla="*/ 77202 w 1583473"/>
              <a:gd name="connsiteY6" fmla="*/ 11234 h 818841"/>
              <a:gd name="connsiteX0" fmla="*/ 77202 w 1583473"/>
              <a:gd name="connsiteY0" fmla="*/ 13990 h 821597"/>
              <a:gd name="connsiteX1" fmla="*/ 1495724 w 1583473"/>
              <a:gd name="connsiteY1" fmla="*/ 18021 h 821597"/>
              <a:gd name="connsiteX2" fmla="*/ 1583473 w 1583473"/>
              <a:gd name="connsiteY2" fmla="*/ 146948 h 821597"/>
              <a:gd name="connsiteX3" fmla="*/ 1246149 w 1583473"/>
              <a:gd name="connsiteY3" fmla="*/ 821597 h 821597"/>
              <a:gd name="connsiteX4" fmla="*/ 337325 w 1583473"/>
              <a:gd name="connsiteY4" fmla="*/ 821597 h 821597"/>
              <a:gd name="connsiteX5" fmla="*/ 0 w 1583473"/>
              <a:gd name="connsiteY5" fmla="*/ 146948 h 821597"/>
              <a:gd name="connsiteX6" fmla="*/ 77202 w 1583473"/>
              <a:gd name="connsiteY6" fmla="*/ 13990 h 821597"/>
              <a:gd name="connsiteX0" fmla="*/ 77202 w 1583473"/>
              <a:gd name="connsiteY0" fmla="*/ 7184 h 814791"/>
              <a:gd name="connsiteX1" fmla="*/ 1495724 w 1583473"/>
              <a:gd name="connsiteY1" fmla="*/ 11215 h 814791"/>
              <a:gd name="connsiteX2" fmla="*/ 1583473 w 1583473"/>
              <a:gd name="connsiteY2" fmla="*/ 140142 h 814791"/>
              <a:gd name="connsiteX3" fmla="*/ 1246149 w 1583473"/>
              <a:gd name="connsiteY3" fmla="*/ 814791 h 814791"/>
              <a:gd name="connsiteX4" fmla="*/ 337325 w 1583473"/>
              <a:gd name="connsiteY4" fmla="*/ 814791 h 814791"/>
              <a:gd name="connsiteX5" fmla="*/ 0 w 1583473"/>
              <a:gd name="connsiteY5" fmla="*/ 140142 h 814791"/>
              <a:gd name="connsiteX6" fmla="*/ 77202 w 1583473"/>
              <a:gd name="connsiteY6" fmla="*/ 7184 h 814791"/>
              <a:gd name="connsiteX0" fmla="*/ 77202 w 1583473"/>
              <a:gd name="connsiteY0" fmla="*/ 9572 h 817179"/>
              <a:gd name="connsiteX1" fmla="*/ 1495724 w 1583473"/>
              <a:gd name="connsiteY1" fmla="*/ 13603 h 817179"/>
              <a:gd name="connsiteX2" fmla="*/ 1583473 w 1583473"/>
              <a:gd name="connsiteY2" fmla="*/ 142530 h 817179"/>
              <a:gd name="connsiteX3" fmla="*/ 1246149 w 1583473"/>
              <a:gd name="connsiteY3" fmla="*/ 817179 h 817179"/>
              <a:gd name="connsiteX4" fmla="*/ 337325 w 1583473"/>
              <a:gd name="connsiteY4" fmla="*/ 817179 h 817179"/>
              <a:gd name="connsiteX5" fmla="*/ 0 w 1583473"/>
              <a:gd name="connsiteY5" fmla="*/ 142530 h 817179"/>
              <a:gd name="connsiteX6" fmla="*/ 77202 w 1583473"/>
              <a:gd name="connsiteY6" fmla="*/ 9572 h 817179"/>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11036 h 818643"/>
              <a:gd name="connsiteX1" fmla="*/ 1491337 w 1583473"/>
              <a:gd name="connsiteY1" fmla="*/ 10428 h 818643"/>
              <a:gd name="connsiteX2" fmla="*/ 1583473 w 1583473"/>
              <a:gd name="connsiteY2" fmla="*/ 143994 h 818643"/>
              <a:gd name="connsiteX3" fmla="*/ 1246149 w 1583473"/>
              <a:gd name="connsiteY3" fmla="*/ 818643 h 818643"/>
              <a:gd name="connsiteX4" fmla="*/ 337325 w 1583473"/>
              <a:gd name="connsiteY4" fmla="*/ 818643 h 818643"/>
              <a:gd name="connsiteX5" fmla="*/ 0 w 1583473"/>
              <a:gd name="connsiteY5" fmla="*/ 143994 h 818643"/>
              <a:gd name="connsiteX6" fmla="*/ 77202 w 1583473"/>
              <a:gd name="connsiteY6" fmla="*/ 11036 h 818643"/>
              <a:gd name="connsiteX0" fmla="*/ 77202 w 1583473"/>
              <a:gd name="connsiteY0" fmla="*/ 4519 h 812126"/>
              <a:gd name="connsiteX1" fmla="*/ 1491337 w 1583473"/>
              <a:gd name="connsiteY1" fmla="*/ 3911 h 812126"/>
              <a:gd name="connsiteX2" fmla="*/ 1583473 w 1583473"/>
              <a:gd name="connsiteY2" fmla="*/ 137477 h 812126"/>
              <a:gd name="connsiteX3" fmla="*/ 1246149 w 1583473"/>
              <a:gd name="connsiteY3" fmla="*/ 812126 h 812126"/>
              <a:gd name="connsiteX4" fmla="*/ 337325 w 1583473"/>
              <a:gd name="connsiteY4" fmla="*/ 812126 h 812126"/>
              <a:gd name="connsiteX5" fmla="*/ 0 w 1583473"/>
              <a:gd name="connsiteY5" fmla="*/ 137477 h 812126"/>
              <a:gd name="connsiteX6" fmla="*/ 77202 w 1583473"/>
              <a:gd name="connsiteY6" fmla="*/ 4519 h 812126"/>
              <a:gd name="connsiteX0" fmla="*/ 79394 w 1583473"/>
              <a:gd name="connsiteY0" fmla="*/ 7751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79394 w 1583473"/>
              <a:gd name="connsiteY6" fmla="*/ 7751 h 808215"/>
              <a:gd name="connsiteX0" fmla="*/ 68425 w 1583473"/>
              <a:gd name="connsiteY0" fmla="*/ 10132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68425 w 1583473"/>
              <a:gd name="connsiteY6" fmla="*/ 10132 h 808215"/>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3 w 1583473"/>
              <a:gd name="connsiteY0" fmla="*/ 7 h 807485"/>
              <a:gd name="connsiteX1" fmla="*/ 1486950 w 1583473"/>
              <a:gd name="connsiteY1" fmla="*/ 6414 h 807485"/>
              <a:gd name="connsiteX2" fmla="*/ 1583473 w 1583473"/>
              <a:gd name="connsiteY2" fmla="*/ 132836 h 807485"/>
              <a:gd name="connsiteX3" fmla="*/ 1246149 w 1583473"/>
              <a:gd name="connsiteY3" fmla="*/ 807485 h 807485"/>
              <a:gd name="connsiteX4" fmla="*/ 337325 w 1583473"/>
              <a:gd name="connsiteY4" fmla="*/ 807485 h 807485"/>
              <a:gd name="connsiteX5" fmla="*/ 0 w 1583473"/>
              <a:gd name="connsiteY5" fmla="*/ 132836 h 807485"/>
              <a:gd name="connsiteX6" fmla="*/ 68423 w 1583473"/>
              <a:gd name="connsiteY6" fmla="*/ 7 h 80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473" h="807485">
                <a:moveTo>
                  <a:pt x="68423" y="7"/>
                </a:moveTo>
                <a:lnTo>
                  <a:pt x="1486950" y="6414"/>
                </a:lnTo>
                <a:cubicBezTo>
                  <a:pt x="1530824" y="67305"/>
                  <a:pt x="1538137" y="66842"/>
                  <a:pt x="1583473" y="132836"/>
                </a:cubicBezTo>
                <a:lnTo>
                  <a:pt x="1246149" y="807485"/>
                </a:lnTo>
                <a:lnTo>
                  <a:pt x="337325" y="807485"/>
                </a:lnTo>
                <a:lnTo>
                  <a:pt x="0" y="132836"/>
                </a:lnTo>
                <a:cubicBezTo>
                  <a:pt x="25734" y="88517"/>
                  <a:pt x="66500" y="-918"/>
                  <a:pt x="68423" y="7"/>
                </a:cubicBezTo>
                <a:close/>
              </a:path>
            </a:pathLst>
          </a:custGeom>
          <a:gradFill>
            <a:gsLst>
              <a:gs pos="0">
                <a:schemeClr val="bg2">
                  <a:lumMod val="25000"/>
                </a:schemeClr>
              </a:gs>
              <a:gs pos="80000">
                <a:schemeClr val="accent3">
                  <a:shade val="93000"/>
                  <a:satMod val="130000"/>
                </a:schemeClr>
              </a:gs>
              <a:gs pos="100000">
                <a:schemeClr val="accent3">
                  <a:shade val="94000"/>
                  <a:satMod val="135000"/>
                </a:schemeClr>
              </a:gs>
            </a:gsLst>
            <a:lin ang="8400000" scaled="0"/>
          </a:gradFill>
          <a:ln/>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err="1" smtClean="0">
              <a:solidFill>
                <a:schemeClr val="tx1"/>
              </a:solidFill>
            </a:endParaRPr>
          </a:p>
        </p:txBody>
      </p:sp>
      <p:sp>
        <p:nvSpPr>
          <p:cNvPr id="3" name="Content Placeholder 2"/>
          <p:cNvSpPr>
            <a:spLocks noGrp="1"/>
          </p:cNvSpPr>
          <p:nvPr>
            <p:ph idx="1"/>
          </p:nvPr>
        </p:nvSpPr>
        <p:spPr>
          <a:xfrm>
            <a:off x="301083" y="1613140"/>
            <a:ext cx="8664497" cy="4943777"/>
          </a:xfrm>
        </p:spPr>
        <p:txBody>
          <a:bodyPr/>
          <a:lstStyle>
            <a:lvl1pPr marL="342900" indent="-342900">
              <a:buFontTx/>
              <a:buBlip>
                <a:blip r:embed="rId2"/>
              </a:buBlip>
              <a:defRPr/>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Title Placeholder 1"/>
          <p:cNvSpPr>
            <a:spLocks noGrp="1"/>
          </p:cNvSpPr>
          <p:nvPr>
            <p:ph type="title"/>
          </p:nvPr>
        </p:nvSpPr>
        <p:spPr>
          <a:xfrm>
            <a:off x="759125" y="163128"/>
            <a:ext cx="8239909" cy="1143000"/>
          </a:xfrm>
          <a:prstGeom prst="rect">
            <a:avLst/>
          </a:prstGeom>
        </p:spPr>
        <p:txBody>
          <a:bodyPr vert="horz" lIns="91440" tIns="45720" rIns="91440" bIns="45720" rtlCol="0" anchor="ctr">
            <a:normAutofit/>
          </a:bodyPr>
          <a:lstStyle>
            <a:lvl1pPr>
              <a:defRPr sz="4000"/>
            </a:lvl1pPr>
          </a:lstStyle>
          <a:p>
            <a:r>
              <a:rPr lang="zh-CN" altLang="en-US" smtClean="0"/>
              <a:t>单击此处编辑母版标题样式</a:t>
            </a:r>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userDrawn="1"/>
        </p:nvSpPr>
        <p:spPr>
          <a:xfrm>
            <a:off x="0" y="3623310"/>
            <a:ext cx="9144000" cy="2140198"/>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
        <p:nvSpPr>
          <p:cNvPr id="2" name="Title 1"/>
          <p:cNvSpPr>
            <a:spLocks noGrp="1"/>
          </p:cNvSpPr>
          <p:nvPr>
            <p:ph type="title"/>
          </p:nvPr>
        </p:nvSpPr>
        <p:spPr>
          <a:xfrm>
            <a:off x="1756205" y="4406900"/>
            <a:ext cx="6837363" cy="1362075"/>
          </a:xfrm>
        </p:spPr>
        <p:txBody>
          <a:bodyPr anchor="t"/>
          <a:lstStyle>
            <a:lvl1pPr algn="l">
              <a:defRPr sz="4000" b="1"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756205" y="3579541"/>
            <a:ext cx="6837363" cy="827359"/>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CF4D067-4ADC-4E44-A8E1-EC6D134DA828}" type="datetimeFigureOut">
              <a:rPr lang="en-US" smtClean="0"/>
              <a:pPr/>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sp>
        <p:nvSpPr>
          <p:cNvPr id="9" name="Hexagon 9"/>
          <p:cNvSpPr/>
          <p:nvPr userDrawn="1"/>
        </p:nvSpPr>
        <p:spPr>
          <a:xfrm rot="16200000">
            <a:off x="-1051350" y="3854274"/>
            <a:ext cx="3739658" cy="1669909"/>
          </a:xfrm>
          <a:custGeom>
            <a:avLst/>
            <a:gdLst>
              <a:gd name="connsiteX0" fmla="*/ 0 w 1583473"/>
              <a:gd name="connsiteY0" fmla="*/ 674649 h 1349298"/>
              <a:gd name="connsiteX1" fmla="*/ 337325 w 1583473"/>
              <a:gd name="connsiteY1" fmla="*/ 0 h 1349298"/>
              <a:gd name="connsiteX2" fmla="*/ 1246149 w 1583473"/>
              <a:gd name="connsiteY2" fmla="*/ 0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467202 w 1583473"/>
              <a:gd name="connsiteY1" fmla="*/ 448091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80366 w 1583473"/>
              <a:gd name="connsiteY1" fmla="*/ 54096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77202 w 1583473"/>
              <a:gd name="connsiteY0" fmla="*/ 11234 h 818841"/>
              <a:gd name="connsiteX1" fmla="*/ 1495724 w 1583473"/>
              <a:gd name="connsiteY1" fmla="*/ 22409 h 818841"/>
              <a:gd name="connsiteX2" fmla="*/ 1583473 w 1583473"/>
              <a:gd name="connsiteY2" fmla="*/ 144192 h 818841"/>
              <a:gd name="connsiteX3" fmla="*/ 1246149 w 1583473"/>
              <a:gd name="connsiteY3" fmla="*/ 818841 h 818841"/>
              <a:gd name="connsiteX4" fmla="*/ 337325 w 1583473"/>
              <a:gd name="connsiteY4" fmla="*/ 818841 h 818841"/>
              <a:gd name="connsiteX5" fmla="*/ 0 w 1583473"/>
              <a:gd name="connsiteY5" fmla="*/ 144192 h 818841"/>
              <a:gd name="connsiteX6" fmla="*/ 77202 w 1583473"/>
              <a:gd name="connsiteY6" fmla="*/ 11234 h 818841"/>
              <a:gd name="connsiteX0" fmla="*/ 77202 w 1583473"/>
              <a:gd name="connsiteY0" fmla="*/ 13990 h 821597"/>
              <a:gd name="connsiteX1" fmla="*/ 1495724 w 1583473"/>
              <a:gd name="connsiteY1" fmla="*/ 18021 h 821597"/>
              <a:gd name="connsiteX2" fmla="*/ 1583473 w 1583473"/>
              <a:gd name="connsiteY2" fmla="*/ 146948 h 821597"/>
              <a:gd name="connsiteX3" fmla="*/ 1246149 w 1583473"/>
              <a:gd name="connsiteY3" fmla="*/ 821597 h 821597"/>
              <a:gd name="connsiteX4" fmla="*/ 337325 w 1583473"/>
              <a:gd name="connsiteY4" fmla="*/ 821597 h 821597"/>
              <a:gd name="connsiteX5" fmla="*/ 0 w 1583473"/>
              <a:gd name="connsiteY5" fmla="*/ 146948 h 821597"/>
              <a:gd name="connsiteX6" fmla="*/ 77202 w 1583473"/>
              <a:gd name="connsiteY6" fmla="*/ 13990 h 821597"/>
              <a:gd name="connsiteX0" fmla="*/ 77202 w 1583473"/>
              <a:gd name="connsiteY0" fmla="*/ 7184 h 814791"/>
              <a:gd name="connsiteX1" fmla="*/ 1495724 w 1583473"/>
              <a:gd name="connsiteY1" fmla="*/ 11215 h 814791"/>
              <a:gd name="connsiteX2" fmla="*/ 1583473 w 1583473"/>
              <a:gd name="connsiteY2" fmla="*/ 140142 h 814791"/>
              <a:gd name="connsiteX3" fmla="*/ 1246149 w 1583473"/>
              <a:gd name="connsiteY3" fmla="*/ 814791 h 814791"/>
              <a:gd name="connsiteX4" fmla="*/ 337325 w 1583473"/>
              <a:gd name="connsiteY4" fmla="*/ 814791 h 814791"/>
              <a:gd name="connsiteX5" fmla="*/ 0 w 1583473"/>
              <a:gd name="connsiteY5" fmla="*/ 140142 h 814791"/>
              <a:gd name="connsiteX6" fmla="*/ 77202 w 1583473"/>
              <a:gd name="connsiteY6" fmla="*/ 7184 h 814791"/>
              <a:gd name="connsiteX0" fmla="*/ 77202 w 1583473"/>
              <a:gd name="connsiteY0" fmla="*/ 9572 h 817179"/>
              <a:gd name="connsiteX1" fmla="*/ 1495724 w 1583473"/>
              <a:gd name="connsiteY1" fmla="*/ 13603 h 817179"/>
              <a:gd name="connsiteX2" fmla="*/ 1583473 w 1583473"/>
              <a:gd name="connsiteY2" fmla="*/ 142530 h 817179"/>
              <a:gd name="connsiteX3" fmla="*/ 1246149 w 1583473"/>
              <a:gd name="connsiteY3" fmla="*/ 817179 h 817179"/>
              <a:gd name="connsiteX4" fmla="*/ 337325 w 1583473"/>
              <a:gd name="connsiteY4" fmla="*/ 817179 h 817179"/>
              <a:gd name="connsiteX5" fmla="*/ 0 w 1583473"/>
              <a:gd name="connsiteY5" fmla="*/ 142530 h 817179"/>
              <a:gd name="connsiteX6" fmla="*/ 77202 w 1583473"/>
              <a:gd name="connsiteY6" fmla="*/ 9572 h 817179"/>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11036 h 818643"/>
              <a:gd name="connsiteX1" fmla="*/ 1491337 w 1583473"/>
              <a:gd name="connsiteY1" fmla="*/ 10428 h 818643"/>
              <a:gd name="connsiteX2" fmla="*/ 1583473 w 1583473"/>
              <a:gd name="connsiteY2" fmla="*/ 143994 h 818643"/>
              <a:gd name="connsiteX3" fmla="*/ 1246149 w 1583473"/>
              <a:gd name="connsiteY3" fmla="*/ 818643 h 818643"/>
              <a:gd name="connsiteX4" fmla="*/ 337325 w 1583473"/>
              <a:gd name="connsiteY4" fmla="*/ 818643 h 818643"/>
              <a:gd name="connsiteX5" fmla="*/ 0 w 1583473"/>
              <a:gd name="connsiteY5" fmla="*/ 143994 h 818643"/>
              <a:gd name="connsiteX6" fmla="*/ 77202 w 1583473"/>
              <a:gd name="connsiteY6" fmla="*/ 11036 h 818643"/>
              <a:gd name="connsiteX0" fmla="*/ 77202 w 1583473"/>
              <a:gd name="connsiteY0" fmla="*/ 4519 h 812126"/>
              <a:gd name="connsiteX1" fmla="*/ 1491337 w 1583473"/>
              <a:gd name="connsiteY1" fmla="*/ 3911 h 812126"/>
              <a:gd name="connsiteX2" fmla="*/ 1583473 w 1583473"/>
              <a:gd name="connsiteY2" fmla="*/ 137477 h 812126"/>
              <a:gd name="connsiteX3" fmla="*/ 1246149 w 1583473"/>
              <a:gd name="connsiteY3" fmla="*/ 812126 h 812126"/>
              <a:gd name="connsiteX4" fmla="*/ 337325 w 1583473"/>
              <a:gd name="connsiteY4" fmla="*/ 812126 h 812126"/>
              <a:gd name="connsiteX5" fmla="*/ 0 w 1583473"/>
              <a:gd name="connsiteY5" fmla="*/ 137477 h 812126"/>
              <a:gd name="connsiteX6" fmla="*/ 77202 w 1583473"/>
              <a:gd name="connsiteY6" fmla="*/ 4519 h 812126"/>
              <a:gd name="connsiteX0" fmla="*/ 79394 w 1583473"/>
              <a:gd name="connsiteY0" fmla="*/ 7751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79394 w 1583473"/>
              <a:gd name="connsiteY6" fmla="*/ 7751 h 808215"/>
              <a:gd name="connsiteX0" fmla="*/ 68425 w 1583473"/>
              <a:gd name="connsiteY0" fmla="*/ 10132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68425 w 1583473"/>
              <a:gd name="connsiteY6" fmla="*/ 10132 h 808215"/>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8 h 798091"/>
              <a:gd name="connsiteX1" fmla="*/ 1514046 w 1583473"/>
              <a:gd name="connsiteY1" fmla="*/ 19245 h 798091"/>
              <a:gd name="connsiteX2" fmla="*/ 1583473 w 1583473"/>
              <a:gd name="connsiteY2" fmla="*/ 123442 h 798091"/>
              <a:gd name="connsiteX3" fmla="*/ 1246149 w 1583473"/>
              <a:gd name="connsiteY3" fmla="*/ 798091 h 798091"/>
              <a:gd name="connsiteX4" fmla="*/ 337325 w 1583473"/>
              <a:gd name="connsiteY4" fmla="*/ 798091 h 798091"/>
              <a:gd name="connsiteX5" fmla="*/ 0 w 1583473"/>
              <a:gd name="connsiteY5" fmla="*/ 123442 h 798091"/>
              <a:gd name="connsiteX6" fmla="*/ 68425 w 1583473"/>
              <a:gd name="connsiteY6" fmla="*/ 8 h 798091"/>
              <a:gd name="connsiteX0" fmla="*/ 70887 w 1583473"/>
              <a:gd name="connsiteY0" fmla="*/ 11 h 781426"/>
              <a:gd name="connsiteX1" fmla="*/ 1514046 w 1583473"/>
              <a:gd name="connsiteY1" fmla="*/ 2580 h 781426"/>
              <a:gd name="connsiteX2" fmla="*/ 1583473 w 1583473"/>
              <a:gd name="connsiteY2" fmla="*/ 106777 h 781426"/>
              <a:gd name="connsiteX3" fmla="*/ 1246149 w 1583473"/>
              <a:gd name="connsiteY3" fmla="*/ 781426 h 781426"/>
              <a:gd name="connsiteX4" fmla="*/ 337325 w 1583473"/>
              <a:gd name="connsiteY4" fmla="*/ 781426 h 781426"/>
              <a:gd name="connsiteX5" fmla="*/ 0 w 1583473"/>
              <a:gd name="connsiteY5" fmla="*/ 106777 h 781426"/>
              <a:gd name="connsiteX6" fmla="*/ 70887 w 1583473"/>
              <a:gd name="connsiteY6" fmla="*/ 11 h 781426"/>
              <a:gd name="connsiteX0" fmla="*/ 56108 w 1583473"/>
              <a:gd name="connsiteY0" fmla="*/ 11 h 781426"/>
              <a:gd name="connsiteX1" fmla="*/ 1514046 w 1583473"/>
              <a:gd name="connsiteY1" fmla="*/ 2580 h 781426"/>
              <a:gd name="connsiteX2" fmla="*/ 1583473 w 1583473"/>
              <a:gd name="connsiteY2" fmla="*/ 106777 h 781426"/>
              <a:gd name="connsiteX3" fmla="*/ 1246149 w 1583473"/>
              <a:gd name="connsiteY3" fmla="*/ 781426 h 781426"/>
              <a:gd name="connsiteX4" fmla="*/ 337325 w 1583473"/>
              <a:gd name="connsiteY4" fmla="*/ 781426 h 781426"/>
              <a:gd name="connsiteX5" fmla="*/ 0 w 1583473"/>
              <a:gd name="connsiteY5" fmla="*/ 106777 h 781426"/>
              <a:gd name="connsiteX6" fmla="*/ 56108 w 1583473"/>
              <a:gd name="connsiteY6" fmla="*/ 11 h 7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473" h="781426">
                <a:moveTo>
                  <a:pt x="56108" y="11"/>
                </a:moveTo>
                <a:lnTo>
                  <a:pt x="1514046" y="2580"/>
                </a:lnTo>
                <a:cubicBezTo>
                  <a:pt x="1557920" y="63471"/>
                  <a:pt x="1538137" y="40783"/>
                  <a:pt x="1583473" y="106777"/>
                </a:cubicBezTo>
                <a:lnTo>
                  <a:pt x="1246149" y="781426"/>
                </a:lnTo>
                <a:lnTo>
                  <a:pt x="337325" y="781426"/>
                </a:lnTo>
                <a:lnTo>
                  <a:pt x="0" y="106777"/>
                </a:lnTo>
                <a:cubicBezTo>
                  <a:pt x="25734" y="62458"/>
                  <a:pt x="54185" y="-914"/>
                  <a:pt x="56108" y="11"/>
                </a:cubicBezTo>
                <a:close/>
              </a:path>
            </a:pathLst>
          </a:custGeom>
          <a:gradFill>
            <a:gsLst>
              <a:gs pos="0">
                <a:schemeClr val="bg2">
                  <a:lumMod val="25000"/>
                </a:schemeClr>
              </a:gs>
              <a:gs pos="80000">
                <a:schemeClr val="accent3">
                  <a:shade val="93000"/>
                  <a:satMod val="130000"/>
                </a:schemeClr>
              </a:gs>
              <a:gs pos="100000">
                <a:schemeClr val="accent3">
                  <a:shade val="94000"/>
                  <a:satMod val="135000"/>
                </a:schemeClr>
              </a:gs>
            </a:gsLst>
            <a:lin ang="8400000" scaled="0"/>
          </a:gradFill>
          <a:ln/>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err="1" smtClean="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 name="Rectangle 9"/>
          <p:cNvSpPr/>
          <p:nvPr userDrawn="1"/>
        </p:nvSpPr>
        <p:spPr>
          <a:xfrm>
            <a:off x="102393" y="1"/>
            <a:ext cx="9041607" cy="1349298"/>
          </a:xfrm>
          <a:prstGeom prst="rect">
            <a:avLst/>
          </a:prstGeom>
          <a:ln>
            <a:noFill/>
          </a:ln>
          <a:effectLst>
            <a:outerShdw blurRad="101600" dist="63500" dir="36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
        <p:nvSpPr>
          <p:cNvPr id="3" name="Content Placeholder 2"/>
          <p:cNvSpPr>
            <a:spLocks noGrp="1"/>
          </p:cNvSpPr>
          <p:nvPr>
            <p:ph sz="half" idx="1"/>
          </p:nvPr>
        </p:nvSpPr>
        <p:spPr>
          <a:xfrm>
            <a:off x="457200" y="1600200"/>
            <a:ext cx="4038600" cy="48274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48200" y="1600200"/>
            <a:ext cx="4038600" cy="48274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ACF4D067-4ADC-4E44-A8E1-EC6D134DA828}" type="datetimeFigureOut">
              <a:rPr lang="en-US" smtClean="0"/>
              <a:pPr/>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
        <p:nvSpPr>
          <p:cNvPr id="2" name="Title 1"/>
          <p:cNvSpPr>
            <a:spLocks noGrp="1"/>
          </p:cNvSpPr>
          <p:nvPr>
            <p:ph type="title"/>
          </p:nvPr>
        </p:nvSpPr>
        <p:spPr/>
        <p:txBody>
          <a:bodyPr/>
          <a:lstStyle/>
          <a:p>
            <a:r>
              <a:rPr lang="zh-CN" altLang="en-US" smtClean="0"/>
              <a:t>单击此处编辑母版标题样式</a:t>
            </a:r>
            <a:endParaRPr lang="en-US"/>
          </a:p>
        </p:txBody>
      </p:sp>
      <p:sp>
        <p:nvSpPr>
          <p:cNvPr id="11" name="Hexagon 9"/>
          <p:cNvSpPr/>
          <p:nvPr userDrawn="1"/>
        </p:nvSpPr>
        <p:spPr>
          <a:xfrm rot="16200000">
            <a:off x="-344873" y="336611"/>
            <a:ext cx="1345725" cy="672494"/>
          </a:xfrm>
          <a:custGeom>
            <a:avLst/>
            <a:gdLst>
              <a:gd name="connsiteX0" fmla="*/ 0 w 1583473"/>
              <a:gd name="connsiteY0" fmla="*/ 674649 h 1349298"/>
              <a:gd name="connsiteX1" fmla="*/ 337325 w 1583473"/>
              <a:gd name="connsiteY1" fmla="*/ 0 h 1349298"/>
              <a:gd name="connsiteX2" fmla="*/ 1246149 w 1583473"/>
              <a:gd name="connsiteY2" fmla="*/ 0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467202 w 1583473"/>
              <a:gd name="connsiteY1" fmla="*/ 448091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80366 w 1583473"/>
              <a:gd name="connsiteY1" fmla="*/ 54096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77202 w 1583473"/>
              <a:gd name="connsiteY0" fmla="*/ 11234 h 818841"/>
              <a:gd name="connsiteX1" fmla="*/ 1495724 w 1583473"/>
              <a:gd name="connsiteY1" fmla="*/ 22409 h 818841"/>
              <a:gd name="connsiteX2" fmla="*/ 1583473 w 1583473"/>
              <a:gd name="connsiteY2" fmla="*/ 144192 h 818841"/>
              <a:gd name="connsiteX3" fmla="*/ 1246149 w 1583473"/>
              <a:gd name="connsiteY3" fmla="*/ 818841 h 818841"/>
              <a:gd name="connsiteX4" fmla="*/ 337325 w 1583473"/>
              <a:gd name="connsiteY4" fmla="*/ 818841 h 818841"/>
              <a:gd name="connsiteX5" fmla="*/ 0 w 1583473"/>
              <a:gd name="connsiteY5" fmla="*/ 144192 h 818841"/>
              <a:gd name="connsiteX6" fmla="*/ 77202 w 1583473"/>
              <a:gd name="connsiteY6" fmla="*/ 11234 h 818841"/>
              <a:gd name="connsiteX0" fmla="*/ 77202 w 1583473"/>
              <a:gd name="connsiteY0" fmla="*/ 13990 h 821597"/>
              <a:gd name="connsiteX1" fmla="*/ 1495724 w 1583473"/>
              <a:gd name="connsiteY1" fmla="*/ 18021 h 821597"/>
              <a:gd name="connsiteX2" fmla="*/ 1583473 w 1583473"/>
              <a:gd name="connsiteY2" fmla="*/ 146948 h 821597"/>
              <a:gd name="connsiteX3" fmla="*/ 1246149 w 1583473"/>
              <a:gd name="connsiteY3" fmla="*/ 821597 h 821597"/>
              <a:gd name="connsiteX4" fmla="*/ 337325 w 1583473"/>
              <a:gd name="connsiteY4" fmla="*/ 821597 h 821597"/>
              <a:gd name="connsiteX5" fmla="*/ 0 w 1583473"/>
              <a:gd name="connsiteY5" fmla="*/ 146948 h 821597"/>
              <a:gd name="connsiteX6" fmla="*/ 77202 w 1583473"/>
              <a:gd name="connsiteY6" fmla="*/ 13990 h 821597"/>
              <a:gd name="connsiteX0" fmla="*/ 77202 w 1583473"/>
              <a:gd name="connsiteY0" fmla="*/ 7184 h 814791"/>
              <a:gd name="connsiteX1" fmla="*/ 1495724 w 1583473"/>
              <a:gd name="connsiteY1" fmla="*/ 11215 h 814791"/>
              <a:gd name="connsiteX2" fmla="*/ 1583473 w 1583473"/>
              <a:gd name="connsiteY2" fmla="*/ 140142 h 814791"/>
              <a:gd name="connsiteX3" fmla="*/ 1246149 w 1583473"/>
              <a:gd name="connsiteY3" fmla="*/ 814791 h 814791"/>
              <a:gd name="connsiteX4" fmla="*/ 337325 w 1583473"/>
              <a:gd name="connsiteY4" fmla="*/ 814791 h 814791"/>
              <a:gd name="connsiteX5" fmla="*/ 0 w 1583473"/>
              <a:gd name="connsiteY5" fmla="*/ 140142 h 814791"/>
              <a:gd name="connsiteX6" fmla="*/ 77202 w 1583473"/>
              <a:gd name="connsiteY6" fmla="*/ 7184 h 814791"/>
              <a:gd name="connsiteX0" fmla="*/ 77202 w 1583473"/>
              <a:gd name="connsiteY0" fmla="*/ 9572 h 817179"/>
              <a:gd name="connsiteX1" fmla="*/ 1495724 w 1583473"/>
              <a:gd name="connsiteY1" fmla="*/ 13603 h 817179"/>
              <a:gd name="connsiteX2" fmla="*/ 1583473 w 1583473"/>
              <a:gd name="connsiteY2" fmla="*/ 142530 h 817179"/>
              <a:gd name="connsiteX3" fmla="*/ 1246149 w 1583473"/>
              <a:gd name="connsiteY3" fmla="*/ 817179 h 817179"/>
              <a:gd name="connsiteX4" fmla="*/ 337325 w 1583473"/>
              <a:gd name="connsiteY4" fmla="*/ 817179 h 817179"/>
              <a:gd name="connsiteX5" fmla="*/ 0 w 1583473"/>
              <a:gd name="connsiteY5" fmla="*/ 142530 h 817179"/>
              <a:gd name="connsiteX6" fmla="*/ 77202 w 1583473"/>
              <a:gd name="connsiteY6" fmla="*/ 9572 h 817179"/>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11036 h 818643"/>
              <a:gd name="connsiteX1" fmla="*/ 1491337 w 1583473"/>
              <a:gd name="connsiteY1" fmla="*/ 10428 h 818643"/>
              <a:gd name="connsiteX2" fmla="*/ 1583473 w 1583473"/>
              <a:gd name="connsiteY2" fmla="*/ 143994 h 818643"/>
              <a:gd name="connsiteX3" fmla="*/ 1246149 w 1583473"/>
              <a:gd name="connsiteY3" fmla="*/ 818643 h 818643"/>
              <a:gd name="connsiteX4" fmla="*/ 337325 w 1583473"/>
              <a:gd name="connsiteY4" fmla="*/ 818643 h 818643"/>
              <a:gd name="connsiteX5" fmla="*/ 0 w 1583473"/>
              <a:gd name="connsiteY5" fmla="*/ 143994 h 818643"/>
              <a:gd name="connsiteX6" fmla="*/ 77202 w 1583473"/>
              <a:gd name="connsiteY6" fmla="*/ 11036 h 818643"/>
              <a:gd name="connsiteX0" fmla="*/ 77202 w 1583473"/>
              <a:gd name="connsiteY0" fmla="*/ 4519 h 812126"/>
              <a:gd name="connsiteX1" fmla="*/ 1491337 w 1583473"/>
              <a:gd name="connsiteY1" fmla="*/ 3911 h 812126"/>
              <a:gd name="connsiteX2" fmla="*/ 1583473 w 1583473"/>
              <a:gd name="connsiteY2" fmla="*/ 137477 h 812126"/>
              <a:gd name="connsiteX3" fmla="*/ 1246149 w 1583473"/>
              <a:gd name="connsiteY3" fmla="*/ 812126 h 812126"/>
              <a:gd name="connsiteX4" fmla="*/ 337325 w 1583473"/>
              <a:gd name="connsiteY4" fmla="*/ 812126 h 812126"/>
              <a:gd name="connsiteX5" fmla="*/ 0 w 1583473"/>
              <a:gd name="connsiteY5" fmla="*/ 137477 h 812126"/>
              <a:gd name="connsiteX6" fmla="*/ 77202 w 1583473"/>
              <a:gd name="connsiteY6" fmla="*/ 4519 h 812126"/>
              <a:gd name="connsiteX0" fmla="*/ 79394 w 1583473"/>
              <a:gd name="connsiteY0" fmla="*/ 7751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79394 w 1583473"/>
              <a:gd name="connsiteY6" fmla="*/ 7751 h 808215"/>
              <a:gd name="connsiteX0" fmla="*/ 68425 w 1583473"/>
              <a:gd name="connsiteY0" fmla="*/ 10132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68425 w 1583473"/>
              <a:gd name="connsiteY6" fmla="*/ 10132 h 808215"/>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3 w 1583473"/>
              <a:gd name="connsiteY0" fmla="*/ 7 h 807485"/>
              <a:gd name="connsiteX1" fmla="*/ 1486950 w 1583473"/>
              <a:gd name="connsiteY1" fmla="*/ 6414 h 807485"/>
              <a:gd name="connsiteX2" fmla="*/ 1583473 w 1583473"/>
              <a:gd name="connsiteY2" fmla="*/ 132836 h 807485"/>
              <a:gd name="connsiteX3" fmla="*/ 1246149 w 1583473"/>
              <a:gd name="connsiteY3" fmla="*/ 807485 h 807485"/>
              <a:gd name="connsiteX4" fmla="*/ 337325 w 1583473"/>
              <a:gd name="connsiteY4" fmla="*/ 807485 h 807485"/>
              <a:gd name="connsiteX5" fmla="*/ 0 w 1583473"/>
              <a:gd name="connsiteY5" fmla="*/ 132836 h 807485"/>
              <a:gd name="connsiteX6" fmla="*/ 68423 w 1583473"/>
              <a:gd name="connsiteY6" fmla="*/ 7 h 80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473" h="807485">
                <a:moveTo>
                  <a:pt x="68423" y="7"/>
                </a:moveTo>
                <a:lnTo>
                  <a:pt x="1486950" y="6414"/>
                </a:lnTo>
                <a:cubicBezTo>
                  <a:pt x="1530824" y="67305"/>
                  <a:pt x="1538137" y="66842"/>
                  <a:pt x="1583473" y="132836"/>
                </a:cubicBezTo>
                <a:lnTo>
                  <a:pt x="1246149" y="807485"/>
                </a:lnTo>
                <a:lnTo>
                  <a:pt x="337325" y="807485"/>
                </a:lnTo>
                <a:lnTo>
                  <a:pt x="0" y="132836"/>
                </a:lnTo>
                <a:cubicBezTo>
                  <a:pt x="25734" y="88517"/>
                  <a:pt x="66500" y="-918"/>
                  <a:pt x="68423" y="7"/>
                </a:cubicBezTo>
                <a:close/>
              </a:path>
            </a:pathLst>
          </a:custGeom>
          <a:gradFill>
            <a:gsLst>
              <a:gs pos="0">
                <a:schemeClr val="bg2">
                  <a:lumMod val="25000"/>
                </a:schemeClr>
              </a:gs>
              <a:gs pos="80000">
                <a:schemeClr val="accent3">
                  <a:shade val="93000"/>
                  <a:satMod val="130000"/>
                </a:schemeClr>
              </a:gs>
              <a:gs pos="100000">
                <a:schemeClr val="accent3">
                  <a:shade val="94000"/>
                  <a:satMod val="135000"/>
                </a:schemeClr>
              </a:gs>
            </a:gsLst>
            <a:lin ang="8400000" scaled="0"/>
          </a:gradFill>
          <a:ln/>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err="1" smtClean="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2" name="Rectangle 11"/>
          <p:cNvSpPr/>
          <p:nvPr userDrawn="1"/>
        </p:nvSpPr>
        <p:spPr>
          <a:xfrm>
            <a:off x="102393" y="1"/>
            <a:ext cx="9041607" cy="1349298"/>
          </a:xfrm>
          <a:prstGeom prst="rect">
            <a:avLst/>
          </a:prstGeom>
          <a:ln>
            <a:noFill/>
          </a:ln>
          <a:effectLst>
            <a:outerShdw blurRad="101600" dist="63500" dir="36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4"/>
            <a:ext cx="4040188" cy="42528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4"/>
            <a:ext cx="4041775" cy="42528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ACF4D067-4ADC-4E44-A8E1-EC6D134DA828}" type="datetimeFigureOut">
              <a:rPr lang="en-US" smtClean="0"/>
              <a:pPr/>
              <a:t>4/17/2015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7F96F-1D34-4AD8-A324-DDD9B7126D3B}" type="slidenum">
              <a:rPr lang="en-US" smtClean="0"/>
              <a:pPr/>
              <a:t>‹#›</a:t>
            </a:fld>
            <a:endParaRPr lang="en-US"/>
          </a:p>
        </p:txBody>
      </p:sp>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13" name="Hexagon 9"/>
          <p:cNvSpPr/>
          <p:nvPr userDrawn="1"/>
        </p:nvSpPr>
        <p:spPr>
          <a:xfrm rot="16200000">
            <a:off x="-344873" y="336611"/>
            <a:ext cx="1345725" cy="672494"/>
          </a:xfrm>
          <a:custGeom>
            <a:avLst/>
            <a:gdLst>
              <a:gd name="connsiteX0" fmla="*/ 0 w 1583473"/>
              <a:gd name="connsiteY0" fmla="*/ 674649 h 1349298"/>
              <a:gd name="connsiteX1" fmla="*/ 337325 w 1583473"/>
              <a:gd name="connsiteY1" fmla="*/ 0 h 1349298"/>
              <a:gd name="connsiteX2" fmla="*/ 1246149 w 1583473"/>
              <a:gd name="connsiteY2" fmla="*/ 0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467202 w 1583473"/>
              <a:gd name="connsiteY1" fmla="*/ 448091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80366 w 1583473"/>
              <a:gd name="connsiteY1" fmla="*/ 54096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77202 w 1583473"/>
              <a:gd name="connsiteY0" fmla="*/ 11234 h 818841"/>
              <a:gd name="connsiteX1" fmla="*/ 1495724 w 1583473"/>
              <a:gd name="connsiteY1" fmla="*/ 22409 h 818841"/>
              <a:gd name="connsiteX2" fmla="*/ 1583473 w 1583473"/>
              <a:gd name="connsiteY2" fmla="*/ 144192 h 818841"/>
              <a:gd name="connsiteX3" fmla="*/ 1246149 w 1583473"/>
              <a:gd name="connsiteY3" fmla="*/ 818841 h 818841"/>
              <a:gd name="connsiteX4" fmla="*/ 337325 w 1583473"/>
              <a:gd name="connsiteY4" fmla="*/ 818841 h 818841"/>
              <a:gd name="connsiteX5" fmla="*/ 0 w 1583473"/>
              <a:gd name="connsiteY5" fmla="*/ 144192 h 818841"/>
              <a:gd name="connsiteX6" fmla="*/ 77202 w 1583473"/>
              <a:gd name="connsiteY6" fmla="*/ 11234 h 818841"/>
              <a:gd name="connsiteX0" fmla="*/ 77202 w 1583473"/>
              <a:gd name="connsiteY0" fmla="*/ 13990 h 821597"/>
              <a:gd name="connsiteX1" fmla="*/ 1495724 w 1583473"/>
              <a:gd name="connsiteY1" fmla="*/ 18021 h 821597"/>
              <a:gd name="connsiteX2" fmla="*/ 1583473 w 1583473"/>
              <a:gd name="connsiteY2" fmla="*/ 146948 h 821597"/>
              <a:gd name="connsiteX3" fmla="*/ 1246149 w 1583473"/>
              <a:gd name="connsiteY3" fmla="*/ 821597 h 821597"/>
              <a:gd name="connsiteX4" fmla="*/ 337325 w 1583473"/>
              <a:gd name="connsiteY4" fmla="*/ 821597 h 821597"/>
              <a:gd name="connsiteX5" fmla="*/ 0 w 1583473"/>
              <a:gd name="connsiteY5" fmla="*/ 146948 h 821597"/>
              <a:gd name="connsiteX6" fmla="*/ 77202 w 1583473"/>
              <a:gd name="connsiteY6" fmla="*/ 13990 h 821597"/>
              <a:gd name="connsiteX0" fmla="*/ 77202 w 1583473"/>
              <a:gd name="connsiteY0" fmla="*/ 7184 h 814791"/>
              <a:gd name="connsiteX1" fmla="*/ 1495724 w 1583473"/>
              <a:gd name="connsiteY1" fmla="*/ 11215 h 814791"/>
              <a:gd name="connsiteX2" fmla="*/ 1583473 w 1583473"/>
              <a:gd name="connsiteY2" fmla="*/ 140142 h 814791"/>
              <a:gd name="connsiteX3" fmla="*/ 1246149 w 1583473"/>
              <a:gd name="connsiteY3" fmla="*/ 814791 h 814791"/>
              <a:gd name="connsiteX4" fmla="*/ 337325 w 1583473"/>
              <a:gd name="connsiteY4" fmla="*/ 814791 h 814791"/>
              <a:gd name="connsiteX5" fmla="*/ 0 w 1583473"/>
              <a:gd name="connsiteY5" fmla="*/ 140142 h 814791"/>
              <a:gd name="connsiteX6" fmla="*/ 77202 w 1583473"/>
              <a:gd name="connsiteY6" fmla="*/ 7184 h 814791"/>
              <a:gd name="connsiteX0" fmla="*/ 77202 w 1583473"/>
              <a:gd name="connsiteY0" fmla="*/ 9572 h 817179"/>
              <a:gd name="connsiteX1" fmla="*/ 1495724 w 1583473"/>
              <a:gd name="connsiteY1" fmla="*/ 13603 h 817179"/>
              <a:gd name="connsiteX2" fmla="*/ 1583473 w 1583473"/>
              <a:gd name="connsiteY2" fmla="*/ 142530 h 817179"/>
              <a:gd name="connsiteX3" fmla="*/ 1246149 w 1583473"/>
              <a:gd name="connsiteY3" fmla="*/ 817179 h 817179"/>
              <a:gd name="connsiteX4" fmla="*/ 337325 w 1583473"/>
              <a:gd name="connsiteY4" fmla="*/ 817179 h 817179"/>
              <a:gd name="connsiteX5" fmla="*/ 0 w 1583473"/>
              <a:gd name="connsiteY5" fmla="*/ 142530 h 817179"/>
              <a:gd name="connsiteX6" fmla="*/ 77202 w 1583473"/>
              <a:gd name="connsiteY6" fmla="*/ 9572 h 817179"/>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11036 h 818643"/>
              <a:gd name="connsiteX1" fmla="*/ 1491337 w 1583473"/>
              <a:gd name="connsiteY1" fmla="*/ 10428 h 818643"/>
              <a:gd name="connsiteX2" fmla="*/ 1583473 w 1583473"/>
              <a:gd name="connsiteY2" fmla="*/ 143994 h 818643"/>
              <a:gd name="connsiteX3" fmla="*/ 1246149 w 1583473"/>
              <a:gd name="connsiteY3" fmla="*/ 818643 h 818643"/>
              <a:gd name="connsiteX4" fmla="*/ 337325 w 1583473"/>
              <a:gd name="connsiteY4" fmla="*/ 818643 h 818643"/>
              <a:gd name="connsiteX5" fmla="*/ 0 w 1583473"/>
              <a:gd name="connsiteY5" fmla="*/ 143994 h 818643"/>
              <a:gd name="connsiteX6" fmla="*/ 77202 w 1583473"/>
              <a:gd name="connsiteY6" fmla="*/ 11036 h 818643"/>
              <a:gd name="connsiteX0" fmla="*/ 77202 w 1583473"/>
              <a:gd name="connsiteY0" fmla="*/ 4519 h 812126"/>
              <a:gd name="connsiteX1" fmla="*/ 1491337 w 1583473"/>
              <a:gd name="connsiteY1" fmla="*/ 3911 h 812126"/>
              <a:gd name="connsiteX2" fmla="*/ 1583473 w 1583473"/>
              <a:gd name="connsiteY2" fmla="*/ 137477 h 812126"/>
              <a:gd name="connsiteX3" fmla="*/ 1246149 w 1583473"/>
              <a:gd name="connsiteY3" fmla="*/ 812126 h 812126"/>
              <a:gd name="connsiteX4" fmla="*/ 337325 w 1583473"/>
              <a:gd name="connsiteY4" fmla="*/ 812126 h 812126"/>
              <a:gd name="connsiteX5" fmla="*/ 0 w 1583473"/>
              <a:gd name="connsiteY5" fmla="*/ 137477 h 812126"/>
              <a:gd name="connsiteX6" fmla="*/ 77202 w 1583473"/>
              <a:gd name="connsiteY6" fmla="*/ 4519 h 812126"/>
              <a:gd name="connsiteX0" fmla="*/ 79394 w 1583473"/>
              <a:gd name="connsiteY0" fmla="*/ 7751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79394 w 1583473"/>
              <a:gd name="connsiteY6" fmla="*/ 7751 h 808215"/>
              <a:gd name="connsiteX0" fmla="*/ 68425 w 1583473"/>
              <a:gd name="connsiteY0" fmla="*/ 10132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68425 w 1583473"/>
              <a:gd name="connsiteY6" fmla="*/ 10132 h 808215"/>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3 w 1583473"/>
              <a:gd name="connsiteY0" fmla="*/ 7 h 807485"/>
              <a:gd name="connsiteX1" fmla="*/ 1486950 w 1583473"/>
              <a:gd name="connsiteY1" fmla="*/ 6414 h 807485"/>
              <a:gd name="connsiteX2" fmla="*/ 1583473 w 1583473"/>
              <a:gd name="connsiteY2" fmla="*/ 132836 h 807485"/>
              <a:gd name="connsiteX3" fmla="*/ 1246149 w 1583473"/>
              <a:gd name="connsiteY3" fmla="*/ 807485 h 807485"/>
              <a:gd name="connsiteX4" fmla="*/ 337325 w 1583473"/>
              <a:gd name="connsiteY4" fmla="*/ 807485 h 807485"/>
              <a:gd name="connsiteX5" fmla="*/ 0 w 1583473"/>
              <a:gd name="connsiteY5" fmla="*/ 132836 h 807485"/>
              <a:gd name="connsiteX6" fmla="*/ 68423 w 1583473"/>
              <a:gd name="connsiteY6" fmla="*/ 7 h 80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473" h="807485">
                <a:moveTo>
                  <a:pt x="68423" y="7"/>
                </a:moveTo>
                <a:lnTo>
                  <a:pt x="1486950" y="6414"/>
                </a:lnTo>
                <a:cubicBezTo>
                  <a:pt x="1530824" y="67305"/>
                  <a:pt x="1538137" y="66842"/>
                  <a:pt x="1583473" y="132836"/>
                </a:cubicBezTo>
                <a:lnTo>
                  <a:pt x="1246149" y="807485"/>
                </a:lnTo>
                <a:lnTo>
                  <a:pt x="337325" y="807485"/>
                </a:lnTo>
                <a:lnTo>
                  <a:pt x="0" y="132836"/>
                </a:lnTo>
                <a:cubicBezTo>
                  <a:pt x="25734" y="88517"/>
                  <a:pt x="66500" y="-918"/>
                  <a:pt x="68423" y="7"/>
                </a:cubicBezTo>
                <a:close/>
              </a:path>
            </a:pathLst>
          </a:custGeom>
          <a:gradFill>
            <a:gsLst>
              <a:gs pos="0">
                <a:schemeClr val="bg2">
                  <a:lumMod val="25000"/>
                </a:schemeClr>
              </a:gs>
              <a:gs pos="80000">
                <a:schemeClr val="accent3">
                  <a:shade val="93000"/>
                  <a:satMod val="130000"/>
                </a:schemeClr>
              </a:gs>
              <a:gs pos="100000">
                <a:schemeClr val="accent3">
                  <a:shade val="94000"/>
                  <a:satMod val="135000"/>
                </a:schemeClr>
              </a:gs>
            </a:gsLst>
            <a:lin ang="8400000" scaled="0"/>
          </a:gradFill>
          <a:ln/>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err="1" smtClean="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Rectangle 7"/>
          <p:cNvSpPr/>
          <p:nvPr userDrawn="1"/>
        </p:nvSpPr>
        <p:spPr>
          <a:xfrm>
            <a:off x="102393" y="1"/>
            <a:ext cx="9041607" cy="1349298"/>
          </a:xfrm>
          <a:prstGeom prst="rect">
            <a:avLst/>
          </a:prstGeom>
          <a:ln>
            <a:noFill/>
          </a:ln>
          <a:effectLst>
            <a:outerShdw blurRad="101600" dist="63500" dir="36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
        <p:nvSpPr>
          <p:cNvPr id="3" name="Date Placeholder 2"/>
          <p:cNvSpPr>
            <a:spLocks noGrp="1"/>
          </p:cNvSpPr>
          <p:nvPr>
            <p:ph type="dt" sz="half" idx="10"/>
          </p:nvPr>
        </p:nvSpPr>
        <p:spPr/>
        <p:txBody>
          <a:bodyPr/>
          <a:lstStyle/>
          <a:p>
            <a:fld id="{ACF4D067-4ADC-4E44-A8E1-EC6D134DA828}" type="datetimeFigureOut">
              <a:rPr lang="en-US" smtClean="0"/>
              <a:pPr/>
              <a:t>4/17/2015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7F96F-1D34-4AD8-A324-DDD9B7126D3B}" type="slidenum">
              <a:rPr lang="en-US" smtClean="0"/>
              <a:pPr/>
              <a:t>‹#›</a:t>
            </a:fld>
            <a:endParaRPr lang="en-US"/>
          </a:p>
        </p:txBody>
      </p:sp>
      <p:sp>
        <p:nvSpPr>
          <p:cNvPr id="2" name="Title 1"/>
          <p:cNvSpPr>
            <a:spLocks noGrp="1"/>
          </p:cNvSpPr>
          <p:nvPr>
            <p:ph type="title"/>
          </p:nvPr>
        </p:nvSpPr>
        <p:spPr/>
        <p:txBody>
          <a:bodyPr/>
          <a:lstStyle/>
          <a:p>
            <a:r>
              <a:rPr lang="zh-CN" altLang="en-US" smtClean="0"/>
              <a:t>单击此处编辑母版标题样式</a:t>
            </a:r>
            <a:endParaRPr lang="en-US"/>
          </a:p>
        </p:txBody>
      </p:sp>
      <p:sp>
        <p:nvSpPr>
          <p:cNvPr id="9" name="Hexagon 9"/>
          <p:cNvSpPr/>
          <p:nvPr userDrawn="1"/>
        </p:nvSpPr>
        <p:spPr>
          <a:xfrm rot="16200000">
            <a:off x="-344873" y="336611"/>
            <a:ext cx="1345725" cy="672494"/>
          </a:xfrm>
          <a:custGeom>
            <a:avLst/>
            <a:gdLst>
              <a:gd name="connsiteX0" fmla="*/ 0 w 1583473"/>
              <a:gd name="connsiteY0" fmla="*/ 674649 h 1349298"/>
              <a:gd name="connsiteX1" fmla="*/ 337325 w 1583473"/>
              <a:gd name="connsiteY1" fmla="*/ 0 h 1349298"/>
              <a:gd name="connsiteX2" fmla="*/ 1246149 w 1583473"/>
              <a:gd name="connsiteY2" fmla="*/ 0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246149 w 1583473"/>
              <a:gd name="connsiteY1" fmla="*/ 0 h 1349298"/>
              <a:gd name="connsiteX2" fmla="*/ 1467202 w 1583473"/>
              <a:gd name="connsiteY2" fmla="*/ 448091 h 1349298"/>
              <a:gd name="connsiteX3" fmla="*/ 1583473 w 1583473"/>
              <a:gd name="connsiteY3" fmla="*/ 674649 h 1349298"/>
              <a:gd name="connsiteX4" fmla="*/ 1246149 w 1583473"/>
              <a:gd name="connsiteY4" fmla="*/ 1349298 h 1349298"/>
              <a:gd name="connsiteX5" fmla="*/ 337325 w 1583473"/>
              <a:gd name="connsiteY5" fmla="*/ 1349298 h 1349298"/>
              <a:gd name="connsiteX6" fmla="*/ 0 w 1583473"/>
              <a:gd name="connsiteY6" fmla="*/ 674649 h 1349298"/>
              <a:gd name="connsiteX7" fmla="*/ 77202 w 1583473"/>
              <a:gd name="connsiteY7" fmla="*/ 541691 h 1349298"/>
              <a:gd name="connsiteX8" fmla="*/ 337325 w 1583473"/>
              <a:gd name="connsiteY8" fmla="*/ 0 h 1349298"/>
              <a:gd name="connsiteX0" fmla="*/ 337325 w 1583473"/>
              <a:gd name="connsiteY0" fmla="*/ 0 h 1349298"/>
              <a:gd name="connsiteX1" fmla="*/ 1467202 w 1583473"/>
              <a:gd name="connsiteY1" fmla="*/ 448091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80366 w 1583473"/>
              <a:gd name="connsiteY1" fmla="*/ 540960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337325 w 1583473"/>
              <a:gd name="connsiteY0" fmla="*/ 0 h 1349298"/>
              <a:gd name="connsiteX1" fmla="*/ 1495724 w 1583473"/>
              <a:gd name="connsiteY1" fmla="*/ 552866 h 1349298"/>
              <a:gd name="connsiteX2" fmla="*/ 1583473 w 1583473"/>
              <a:gd name="connsiteY2" fmla="*/ 674649 h 1349298"/>
              <a:gd name="connsiteX3" fmla="*/ 1246149 w 1583473"/>
              <a:gd name="connsiteY3" fmla="*/ 1349298 h 1349298"/>
              <a:gd name="connsiteX4" fmla="*/ 337325 w 1583473"/>
              <a:gd name="connsiteY4" fmla="*/ 1349298 h 1349298"/>
              <a:gd name="connsiteX5" fmla="*/ 0 w 1583473"/>
              <a:gd name="connsiteY5" fmla="*/ 674649 h 1349298"/>
              <a:gd name="connsiteX6" fmla="*/ 77202 w 1583473"/>
              <a:gd name="connsiteY6" fmla="*/ 541691 h 1349298"/>
              <a:gd name="connsiteX7" fmla="*/ 337325 w 1583473"/>
              <a:gd name="connsiteY7" fmla="*/ 0 h 1349298"/>
              <a:gd name="connsiteX0" fmla="*/ 77202 w 1583473"/>
              <a:gd name="connsiteY0" fmla="*/ 11234 h 818841"/>
              <a:gd name="connsiteX1" fmla="*/ 1495724 w 1583473"/>
              <a:gd name="connsiteY1" fmla="*/ 22409 h 818841"/>
              <a:gd name="connsiteX2" fmla="*/ 1583473 w 1583473"/>
              <a:gd name="connsiteY2" fmla="*/ 144192 h 818841"/>
              <a:gd name="connsiteX3" fmla="*/ 1246149 w 1583473"/>
              <a:gd name="connsiteY3" fmla="*/ 818841 h 818841"/>
              <a:gd name="connsiteX4" fmla="*/ 337325 w 1583473"/>
              <a:gd name="connsiteY4" fmla="*/ 818841 h 818841"/>
              <a:gd name="connsiteX5" fmla="*/ 0 w 1583473"/>
              <a:gd name="connsiteY5" fmla="*/ 144192 h 818841"/>
              <a:gd name="connsiteX6" fmla="*/ 77202 w 1583473"/>
              <a:gd name="connsiteY6" fmla="*/ 11234 h 818841"/>
              <a:gd name="connsiteX0" fmla="*/ 77202 w 1583473"/>
              <a:gd name="connsiteY0" fmla="*/ 13990 h 821597"/>
              <a:gd name="connsiteX1" fmla="*/ 1495724 w 1583473"/>
              <a:gd name="connsiteY1" fmla="*/ 18021 h 821597"/>
              <a:gd name="connsiteX2" fmla="*/ 1583473 w 1583473"/>
              <a:gd name="connsiteY2" fmla="*/ 146948 h 821597"/>
              <a:gd name="connsiteX3" fmla="*/ 1246149 w 1583473"/>
              <a:gd name="connsiteY3" fmla="*/ 821597 h 821597"/>
              <a:gd name="connsiteX4" fmla="*/ 337325 w 1583473"/>
              <a:gd name="connsiteY4" fmla="*/ 821597 h 821597"/>
              <a:gd name="connsiteX5" fmla="*/ 0 w 1583473"/>
              <a:gd name="connsiteY5" fmla="*/ 146948 h 821597"/>
              <a:gd name="connsiteX6" fmla="*/ 77202 w 1583473"/>
              <a:gd name="connsiteY6" fmla="*/ 13990 h 821597"/>
              <a:gd name="connsiteX0" fmla="*/ 77202 w 1583473"/>
              <a:gd name="connsiteY0" fmla="*/ 7184 h 814791"/>
              <a:gd name="connsiteX1" fmla="*/ 1495724 w 1583473"/>
              <a:gd name="connsiteY1" fmla="*/ 11215 h 814791"/>
              <a:gd name="connsiteX2" fmla="*/ 1583473 w 1583473"/>
              <a:gd name="connsiteY2" fmla="*/ 140142 h 814791"/>
              <a:gd name="connsiteX3" fmla="*/ 1246149 w 1583473"/>
              <a:gd name="connsiteY3" fmla="*/ 814791 h 814791"/>
              <a:gd name="connsiteX4" fmla="*/ 337325 w 1583473"/>
              <a:gd name="connsiteY4" fmla="*/ 814791 h 814791"/>
              <a:gd name="connsiteX5" fmla="*/ 0 w 1583473"/>
              <a:gd name="connsiteY5" fmla="*/ 140142 h 814791"/>
              <a:gd name="connsiteX6" fmla="*/ 77202 w 1583473"/>
              <a:gd name="connsiteY6" fmla="*/ 7184 h 814791"/>
              <a:gd name="connsiteX0" fmla="*/ 77202 w 1583473"/>
              <a:gd name="connsiteY0" fmla="*/ 9572 h 817179"/>
              <a:gd name="connsiteX1" fmla="*/ 1495724 w 1583473"/>
              <a:gd name="connsiteY1" fmla="*/ 13603 h 817179"/>
              <a:gd name="connsiteX2" fmla="*/ 1583473 w 1583473"/>
              <a:gd name="connsiteY2" fmla="*/ 142530 h 817179"/>
              <a:gd name="connsiteX3" fmla="*/ 1246149 w 1583473"/>
              <a:gd name="connsiteY3" fmla="*/ 817179 h 817179"/>
              <a:gd name="connsiteX4" fmla="*/ 337325 w 1583473"/>
              <a:gd name="connsiteY4" fmla="*/ 817179 h 817179"/>
              <a:gd name="connsiteX5" fmla="*/ 0 w 1583473"/>
              <a:gd name="connsiteY5" fmla="*/ 142530 h 817179"/>
              <a:gd name="connsiteX6" fmla="*/ 77202 w 1583473"/>
              <a:gd name="connsiteY6" fmla="*/ 9572 h 817179"/>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8920 h 816527"/>
              <a:gd name="connsiteX1" fmla="*/ 1495724 w 1583473"/>
              <a:gd name="connsiteY1" fmla="*/ 15456 h 816527"/>
              <a:gd name="connsiteX2" fmla="*/ 1583473 w 1583473"/>
              <a:gd name="connsiteY2" fmla="*/ 141878 h 816527"/>
              <a:gd name="connsiteX3" fmla="*/ 1246149 w 1583473"/>
              <a:gd name="connsiteY3" fmla="*/ 816527 h 816527"/>
              <a:gd name="connsiteX4" fmla="*/ 337325 w 1583473"/>
              <a:gd name="connsiteY4" fmla="*/ 816527 h 816527"/>
              <a:gd name="connsiteX5" fmla="*/ 0 w 1583473"/>
              <a:gd name="connsiteY5" fmla="*/ 141878 h 816527"/>
              <a:gd name="connsiteX6" fmla="*/ 77202 w 1583473"/>
              <a:gd name="connsiteY6" fmla="*/ 8920 h 816527"/>
              <a:gd name="connsiteX0" fmla="*/ 77202 w 1583473"/>
              <a:gd name="connsiteY0" fmla="*/ 11036 h 818643"/>
              <a:gd name="connsiteX1" fmla="*/ 1491337 w 1583473"/>
              <a:gd name="connsiteY1" fmla="*/ 10428 h 818643"/>
              <a:gd name="connsiteX2" fmla="*/ 1583473 w 1583473"/>
              <a:gd name="connsiteY2" fmla="*/ 143994 h 818643"/>
              <a:gd name="connsiteX3" fmla="*/ 1246149 w 1583473"/>
              <a:gd name="connsiteY3" fmla="*/ 818643 h 818643"/>
              <a:gd name="connsiteX4" fmla="*/ 337325 w 1583473"/>
              <a:gd name="connsiteY4" fmla="*/ 818643 h 818643"/>
              <a:gd name="connsiteX5" fmla="*/ 0 w 1583473"/>
              <a:gd name="connsiteY5" fmla="*/ 143994 h 818643"/>
              <a:gd name="connsiteX6" fmla="*/ 77202 w 1583473"/>
              <a:gd name="connsiteY6" fmla="*/ 11036 h 818643"/>
              <a:gd name="connsiteX0" fmla="*/ 77202 w 1583473"/>
              <a:gd name="connsiteY0" fmla="*/ 4519 h 812126"/>
              <a:gd name="connsiteX1" fmla="*/ 1491337 w 1583473"/>
              <a:gd name="connsiteY1" fmla="*/ 3911 h 812126"/>
              <a:gd name="connsiteX2" fmla="*/ 1583473 w 1583473"/>
              <a:gd name="connsiteY2" fmla="*/ 137477 h 812126"/>
              <a:gd name="connsiteX3" fmla="*/ 1246149 w 1583473"/>
              <a:gd name="connsiteY3" fmla="*/ 812126 h 812126"/>
              <a:gd name="connsiteX4" fmla="*/ 337325 w 1583473"/>
              <a:gd name="connsiteY4" fmla="*/ 812126 h 812126"/>
              <a:gd name="connsiteX5" fmla="*/ 0 w 1583473"/>
              <a:gd name="connsiteY5" fmla="*/ 137477 h 812126"/>
              <a:gd name="connsiteX6" fmla="*/ 77202 w 1583473"/>
              <a:gd name="connsiteY6" fmla="*/ 4519 h 812126"/>
              <a:gd name="connsiteX0" fmla="*/ 79394 w 1583473"/>
              <a:gd name="connsiteY0" fmla="*/ 7751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79394 w 1583473"/>
              <a:gd name="connsiteY6" fmla="*/ 7751 h 808215"/>
              <a:gd name="connsiteX0" fmla="*/ 68425 w 1583473"/>
              <a:gd name="connsiteY0" fmla="*/ 10132 h 808215"/>
              <a:gd name="connsiteX1" fmla="*/ 1491337 w 1583473"/>
              <a:gd name="connsiteY1" fmla="*/ 0 h 808215"/>
              <a:gd name="connsiteX2" fmla="*/ 1583473 w 1583473"/>
              <a:gd name="connsiteY2" fmla="*/ 133566 h 808215"/>
              <a:gd name="connsiteX3" fmla="*/ 1246149 w 1583473"/>
              <a:gd name="connsiteY3" fmla="*/ 808215 h 808215"/>
              <a:gd name="connsiteX4" fmla="*/ 337325 w 1583473"/>
              <a:gd name="connsiteY4" fmla="*/ 808215 h 808215"/>
              <a:gd name="connsiteX5" fmla="*/ 0 w 1583473"/>
              <a:gd name="connsiteY5" fmla="*/ 133566 h 808215"/>
              <a:gd name="connsiteX6" fmla="*/ 68425 w 1583473"/>
              <a:gd name="connsiteY6" fmla="*/ 10132 h 808215"/>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5 w 1583473"/>
              <a:gd name="connsiteY0" fmla="*/ 2988 h 801071"/>
              <a:gd name="connsiteX1" fmla="*/ 1486950 w 1583473"/>
              <a:gd name="connsiteY1" fmla="*/ 0 h 801071"/>
              <a:gd name="connsiteX2" fmla="*/ 1583473 w 1583473"/>
              <a:gd name="connsiteY2" fmla="*/ 126422 h 801071"/>
              <a:gd name="connsiteX3" fmla="*/ 1246149 w 1583473"/>
              <a:gd name="connsiteY3" fmla="*/ 801071 h 801071"/>
              <a:gd name="connsiteX4" fmla="*/ 337325 w 1583473"/>
              <a:gd name="connsiteY4" fmla="*/ 801071 h 801071"/>
              <a:gd name="connsiteX5" fmla="*/ 0 w 1583473"/>
              <a:gd name="connsiteY5" fmla="*/ 126422 h 801071"/>
              <a:gd name="connsiteX6" fmla="*/ 68425 w 1583473"/>
              <a:gd name="connsiteY6" fmla="*/ 2988 h 801071"/>
              <a:gd name="connsiteX0" fmla="*/ 68423 w 1583473"/>
              <a:gd name="connsiteY0" fmla="*/ 7 h 807485"/>
              <a:gd name="connsiteX1" fmla="*/ 1486950 w 1583473"/>
              <a:gd name="connsiteY1" fmla="*/ 6414 h 807485"/>
              <a:gd name="connsiteX2" fmla="*/ 1583473 w 1583473"/>
              <a:gd name="connsiteY2" fmla="*/ 132836 h 807485"/>
              <a:gd name="connsiteX3" fmla="*/ 1246149 w 1583473"/>
              <a:gd name="connsiteY3" fmla="*/ 807485 h 807485"/>
              <a:gd name="connsiteX4" fmla="*/ 337325 w 1583473"/>
              <a:gd name="connsiteY4" fmla="*/ 807485 h 807485"/>
              <a:gd name="connsiteX5" fmla="*/ 0 w 1583473"/>
              <a:gd name="connsiteY5" fmla="*/ 132836 h 807485"/>
              <a:gd name="connsiteX6" fmla="*/ 68423 w 1583473"/>
              <a:gd name="connsiteY6" fmla="*/ 7 h 80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473" h="807485">
                <a:moveTo>
                  <a:pt x="68423" y="7"/>
                </a:moveTo>
                <a:lnTo>
                  <a:pt x="1486950" y="6414"/>
                </a:lnTo>
                <a:cubicBezTo>
                  <a:pt x="1530824" y="67305"/>
                  <a:pt x="1538137" y="66842"/>
                  <a:pt x="1583473" y="132836"/>
                </a:cubicBezTo>
                <a:lnTo>
                  <a:pt x="1246149" y="807485"/>
                </a:lnTo>
                <a:lnTo>
                  <a:pt x="337325" y="807485"/>
                </a:lnTo>
                <a:lnTo>
                  <a:pt x="0" y="132836"/>
                </a:lnTo>
                <a:cubicBezTo>
                  <a:pt x="25734" y="88517"/>
                  <a:pt x="66500" y="-918"/>
                  <a:pt x="68423" y="7"/>
                </a:cubicBezTo>
                <a:close/>
              </a:path>
            </a:pathLst>
          </a:custGeom>
          <a:gradFill>
            <a:gsLst>
              <a:gs pos="0">
                <a:schemeClr val="bg2">
                  <a:lumMod val="25000"/>
                </a:schemeClr>
              </a:gs>
              <a:gs pos="80000">
                <a:schemeClr val="accent3">
                  <a:shade val="93000"/>
                  <a:satMod val="130000"/>
                </a:schemeClr>
              </a:gs>
              <a:gs pos="100000">
                <a:schemeClr val="accent3">
                  <a:shade val="94000"/>
                  <a:satMod val="135000"/>
                </a:schemeClr>
              </a:gs>
            </a:gsLst>
            <a:lin ang="8400000" scaled="0"/>
          </a:gradFill>
          <a:ln/>
          <a:scene3d>
            <a:camera prst="orthographicFront"/>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err="1" smtClean="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540674"/>
            <a:ext cx="3008313" cy="1162050"/>
          </a:xfrm>
        </p:spPr>
        <p:txBody>
          <a:bodyPr anchor="b"/>
          <a:lstStyle>
            <a:lvl1pPr algn="l">
              <a:defRPr sz="2000" b="1"/>
            </a:lvl1pPr>
          </a:lstStyle>
          <a:p>
            <a:r>
              <a:rPr lang="zh-CN" altLang="en-US" smtClean="0"/>
              <a:t>单击此处编辑母版标题样式</a:t>
            </a:r>
            <a:endParaRPr lang="en-US"/>
          </a:p>
        </p:txBody>
      </p:sp>
      <p:sp>
        <p:nvSpPr>
          <p:cNvPr id="3" name="Content Placeholder 2"/>
          <p:cNvSpPr>
            <a:spLocks noGrp="1"/>
          </p:cNvSpPr>
          <p:nvPr>
            <p:ph idx="1"/>
          </p:nvPr>
        </p:nvSpPr>
        <p:spPr>
          <a:xfrm>
            <a:off x="3575050" y="5406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457200" y="170272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CF4D067-4ADC-4E44-A8E1-EC6D134DA828}" type="datetimeFigureOut">
              <a:rPr lang="en-US" smtClean="0"/>
              <a:pPr/>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
        <p:nvSpPr>
          <p:cNvPr id="8" name="Rectangle 7"/>
          <p:cNvSpPr/>
          <p:nvPr userDrawn="1"/>
        </p:nvSpPr>
        <p:spPr>
          <a:xfrm>
            <a:off x="0" y="1"/>
            <a:ext cx="9144000" cy="234175"/>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912110"/>
            <a:ext cx="5486400" cy="566738"/>
          </a:xfrm>
        </p:spPr>
        <p:txBody>
          <a:bodyPr anchor="b"/>
          <a:lstStyle>
            <a:lvl1pPr algn="l">
              <a:defRPr sz="2000"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792288" y="72428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1792288" y="547884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CF4D067-4ADC-4E44-A8E1-EC6D134DA828}" type="datetimeFigureOut">
              <a:rPr lang="en-US" smtClean="0"/>
              <a:pPr/>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
        <p:nvSpPr>
          <p:cNvPr id="9" name="Rectangle 8"/>
          <p:cNvSpPr/>
          <p:nvPr userDrawn="1"/>
        </p:nvSpPr>
        <p:spPr>
          <a:xfrm>
            <a:off x="0" y="1"/>
            <a:ext cx="9144000" cy="234175"/>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chemeClr val="tx1"/>
              </a:solidFill>
            </a:endParaRPr>
          </a:p>
        </p:txBody>
      </p:sp>
    </p:spTree>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ideo" Target="../media/media1.wmv"/><Relationship Id="rId5" Type="http://schemas.openxmlformats.org/officeDocument/2006/relationships/slideLayout" Target="../slideLayouts/slideLayout5.xml"/><Relationship Id="rId10" Type="http://schemas.microsoft.com/office/2007/relationships/media" Target="../media/media1.wmv"/><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Hexagon BG.wmv">
            <a:hlinkClick r:id="" action="ppaction://media"/>
          </p:cNvPr>
          <p:cNvPicPr>
            <a:picLocks noChangeAspect="1"/>
          </p:cNvPicPr>
          <p:nvPr>
            <a:videoFile r:link="rId11"/>
            <p:extLst>
              <p:ext uri="{DAA4B4D4-6D71-4841-9C94-3DE7FCFB9230}">
                <p14:media xmlns:p14="http://schemas.microsoft.com/office/powerpoint/2010/main" r:embed="rId10"/>
              </p:ext>
            </p:extLst>
          </p:nvPr>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852854" y="163128"/>
            <a:ext cx="8146180" cy="1143000"/>
          </a:xfrm>
          <a:prstGeom prst="rect">
            <a:avLst/>
          </a:prstGeom>
        </p:spPr>
        <p:txBody>
          <a:bodyPr vert="horz" lIns="91440" tIns="45720" rIns="91440" bIns="45720" rtlCol="0" anchor="ctr">
            <a:normAutofit/>
          </a:bodyPr>
          <a:lstStyle/>
          <a:p>
            <a:pPr lvl="0"/>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01083" y="1625600"/>
            <a:ext cx="8664497" cy="4931317"/>
          </a:xfrm>
          <a:prstGeom prst="rect">
            <a:avLst/>
          </a:prstGeom>
        </p:spPr>
        <p:txBody>
          <a:bodyPr vert="horz" lIns="91440" tIns="45720" rIns="91440" bIns="45720" rtlCol="0">
            <a:no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0" y="6598025"/>
            <a:ext cx="1143000" cy="304800"/>
          </a:xfrm>
          <a:prstGeom prst="rect">
            <a:avLst/>
          </a:prstGeom>
        </p:spPr>
        <p:txBody>
          <a:bodyPr vert="horz" lIns="91440" tIns="45720" rIns="91440" bIns="45720" rtlCol="0" anchor="b"/>
          <a:lstStyle>
            <a:lvl1pPr algn="l">
              <a:defRPr sz="900">
                <a:solidFill>
                  <a:schemeClr val="tx1">
                    <a:tint val="75000"/>
                  </a:schemeClr>
                </a:solidFill>
              </a:defRPr>
            </a:lvl1pPr>
          </a:lstStyle>
          <a:p>
            <a:fld id="{ACF4D067-4ADC-4E44-A8E1-EC6D134DA828}" type="datetimeFigureOut">
              <a:rPr lang="en-US" smtClean="0"/>
              <a:pPr/>
              <a:t>4/17/2015</a:t>
            </a:fld>
            <a:endParaRPr lang="en-US"/>
          </a:p>
        </p:txBody>
      </p:sp>
      <p:sp>
        <p:nvSpPr>
          <p:cNvPr id="5" name="Footer Placeholder 4"/>
          <p:cNvSpPr>
            <a:spLocks noGrp="1"/>
          </p:cNvSpPr>
          <p:nvPr>
            <p:ph type="ftr" sz="quarter" idx="3"/>
          </p:nvPr>
        </p:nvSpPr>
        <p:spPr>
          <a:xfrm>
            <a:off x="1219200" y="6598025"/>
            <a:ext cx="6705600" cy="304800"/>
          </a:xfrm>
          <a:prstGeom prst="rect">
            <a:avLst/>
          </a:prstGeom>
        </p:spPr>
        <p:txBody>
          <a:bodyPr vert="horz" lIns="91440" tIns="45720" rIns="91440" bIns="45720" rtlCol="0" anchor="b"/>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58200" y="6598025"/>
            <a:ext cx="609600" cy="304800"/>
          </a:xfrm>
          <a:prstGeom prst="rect">
            <a:avLst/>
          </a:prstGeom>
        </p:spPr>
        <p:txBody>
          <a:bodyPr vert="horz" lIns="91440" tIns="45720" rIns="91440" bIns="45720" rtlCol="0" anchor="b"/>
          <a:lstStyle>
            <a:lvl1pPr algn="r">
              <a:defRPr sz="900">
                <a:solidFill>
                  <a:schemeClr val="tx1">
                    <a:tint val="75000"/>
                  </a:schemeClr>
                </a:solidFill>
              </a:defRPr>
            </a:lvl1pPr>
          </a:lstStyle>
          <a:p>
            <a:fld id="{08A7F96F-1D34-4AD8-A324-DDD9B7126D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01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childTnLst>
        </p:cTn>
      </p:par>
    </p:tnLst>
  </p:timing>
  <p:txStyles>
    <p:titleStyle>
      <a:lvl1pPr algn="l" defTabSz="914400" rtl="0" eaLnBrk="1" latinLnBrk="0" hangingPunct="1">
        <a:lnSpc>
          <a:spcPct val="80000"/>
        </a:lnSpc>
        <a:spcBef>
          <a:spcPct val="0"/>
        </a:spcBef>
        <a:buNone/>
        <a:defRPr lang="en-US" sz="4000" b="1" kern="1200" dirty="0">
          <a:solidFill>
            <a:schemeClr val="bg1"/>
          </a:solidFill>
          <a:latin typeface="+mj-lt"/>
          <a:ea typeface="+mj-ea"/>
          <a:cs typeface="+mj-cs"/>
        </a:defRPr>
      </a:lvl1pPr>
    </p:titleStyle>
    <p:bodyStyle>
      <a:lvl1pPr marL="342900" indent="-342900" algn="l" defTabSz="914400" rtl="0" eaLnBrk="1" latinLnBrk="0" hangingPunct="1">
        <a:lnSpc>
          <a:spcPct val="85000"/>
        </a:lnSpc>
        <a:spcBef>
          <a:spcPts val="400"/>
        </a:spcBef>
        <a:buFontTx/>
        <a:buBlip>
          <a:blip r:embed="rId13"/>
        </a:buBlip>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0188" y="1712295"/>
            <a:ext cx="7803812" cy="1927753"/>
          </a:xfrm>
        </p:spPr>
        <p:txBody>
          <a:bodyPr>
            <a:normAutofit/>
          </a:bodyPr>
          <a:lstStyle/>
          <a:p>
            <a:r>
              <a:rPr lang="zh-CN" altLang="en-US" sz="3400" dirty="0" smtClean="0">
                <a:latin typeface="Microsoft YaHei" pitchFamily="34" charset="-122"/>
                <a:ea typeface="Microsoft YaHei" pitchFamily="34" charset="-122"/>
              </a:rPr>
              <a:t>信息技术与语文学科整合原理文献调研</a:t>
            </a:r>
            <a:endParaRPr lang="zh-CN" altLang="en-US" sz="3400" dirty="0">
              <a:latin typeface="Microsoft YaHei" pitchFamily="34" charset="-122"/>
              <a:ea typeface="Microsoft YaHei" pitchFamily="34" charset="-122"/>
            </a:endParaRPr>
          </a:p>
        </p:txBody>
      </p:sp>
      <p:sp>
        <p:nvSpPr>
          <p:cNvPr id="3" name="Subtitle 2"/>
          <p:cNvSpPr>
            <a:spLocks noGrp="1"/>
          </p:cNvSpPr>
          <p:nvPr>
            <p:ph type="subTitle" idx="1"/>
          </p:nvPr>
        </p:nvSpPr>
        <p:spPr>
          <a:xfrm>
            <a:off x="1483744" y="3736492"/>
            <a:ext cx="7582198" cy="1377404"/>
          </a:xfrm>
        </p:spPr>
        <p:txBody>
          <a:bodyPr/>
          <a:lstStyle/>
          <a:p>
            <a:r>
              <a:rPr lang="en-US" altLang="zh-CN" dirty="0" smtClean="0">
                <a:latin typeface="Microsoft YaHei" pitchFamily="34" charset="-122"/>
                <a:ea typeface="Microsoft YaHei" pitchFamily="34" charset="-122"/>
              </a:rPr>
              <a:t>                                      </a:t>
            </a:r>
            <a:r>
              <a:rPr lang="en-US" altLang="zh-CN" sz="2400" dirty="0" smtClean="0">
                <a:latin typeface="Microsoft YaHei" pitchFamily="34" charset="-122"/>
                <a:ea typeface="Microsoft YaHei" pitchFamily="34" charset="-122"/>
              </a:rPr>
              <a:t>201211012901  </a:t>
            </a:r>
            <a:r>
              <a:rPr lang="zh-CN" altLang="en-US" sz="2400" dirty="0" smtClean="0">
                <a:latin typeface="Microsoft YaHei" pitchFamily="34" charset="-122"/>
                <a:ea typeface="Microsoft YaHei" pitchFamily="34" charset="-122"/>
              </a:rPr>
              <a:t>张晓敏</a:t>
            </a:r>
            <a:endParaRPr lang="zh-CN" altLang="en-US" sz="2400" dirty="0">
              <a:latin typeface="Microsoft YaHei" pitchFamily="34" charset="-122"/>
              <a:ea typeface="Microsoft YaHei" pitchFamily="34" charset="-122"/>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91810" y="3700924"/>
            <a:ext cx="7452190" cy="652136"/>
          </a:xfrm>
        </p:spPr>
        <p:txBody>
          <a:bodyPr>
            <a:normAutofit/>
          </a:bodyPr>
          <a:lstStyle/>
          <a:p>
            <a:r>
              <a:rPr lang="zh-CN" altLang="en-US" dirty="0">
                <a:latin typeface="Microsoft YaHei" pitchFamily="34" charset="-122"/>
                <a:ea typeface="Microsoft YaHei" pitchFamily="34" charset="-122"/>
              </a:rPr>
              <a:t>信息技术与课程整合的基本原理</a:t>
            </a:r>
          </a:p>
        </p:txBody>
      </p:sp>
      <p:sp>
        <p:nvSpPr>
          <p:cNvPr id="6" name="Text Placeholder 5"/>
          <p:cNvSpPr>
            <a:spLocks noGrp="1"/>
          </p:cNvSpPr>
          <p:nvPr>
            <p:ph type="body" idx="1"/>
          </p:nvPr>
        </p:nvSpPr>
        <p:spPr>
          <a:xfrm>
            <a:off x="1781963" y="4026992"/>
            <a:ext cx="6837363" cy="1611461"/>
          </a:xfrm>
        </p:spPr>
        <p:txBody>
          <a:bodyPr/>
          <a:lstStyle/>
          <a:p>
            <a:r>
              <a:rPr lang="zh-CN" altLang="en-US" dirty="0" smtClean="0">
                <a:latin typeface="Microsoft YaHei" pitchFamily="34" charset="-122"/>
                <a:ea typeface="Microsoft YaHei" pitchFamily="34" charset="-122"/>
              </a:rPr>
              <a:t>知识的整合             经验</a:t>
            </a:r>
            <a:r>
              <a:rPr lang="zh-CN" altLang="en-US" dirty="0">
                <a:latin typeface="Microsoft YaHei" pitchFamily="34" charset="-122"/>
                <a:ea typeface="Microsoft YaHei" pitchFamily="34" charset="-122"/>
              </a:rPr>
              <a:t>的</a:t>
            </a:r>
            <a:r>
              <a:rPr lang="zh-CN" altLang="en-US" dirty="0" smtClean="0">
                <a:latin typeface="Microsoft YaHei" pitchFamily="34" charset="-122"/>
                <a:ea typeface="Microsoft YaHei" pitchFamily="34" charset="-122"/>
              </a:rPr>
              <a:t>整合</a:t>
            </a:r>
            <a:endParaRPr lang="en-US" altLang="zh-CN" dirty="0" smtClean="0">
              <a:latin typeface="Microsoft YaHei" pitchFamily="34" charset="-122"/>
              <a:ea typeface="Microsoft YaHei" pitchFamily="34" charset="-122"/>
            </a:endParaRPr>
          </a:p>
          <a:p>
            <a:endParaRPr lang="en-US" altLang="zh-CN" dirty="0" smtClean="0">
              <a:latin typeface="Microsoft YaHei" pitchFamily="34" charset="-122"/>
              <a:ea typeface="Microsoft YaHei" pitchFamily="34" charset="-122"/>
            </a:endParaRPr>
          </a:p>
          <a:p>
            <a:r>
              <a:rPr lang="zh-CN" altLang="en-US" dirty="0">
                <a:latin typeface="Microsoft YaHei" pitchFamily="34" charset="-122"/>
                <a:ea typeface="Microsoft YaHei" pitchFamily="34" charset="-122"/>
              </a:rPr>
              <a:t>价值的</a:t>
            </a:r>
            <a:r>
              <a:rPr lang="zh-CN" altLang="en-US" dirty="0" smtClean="0">
                <a:latin typeface="Microsoft YaHei" pitchFamily="34" charset="-122"/>
                <a:ea typeface="Microsoft YaHei" pitchFamily="34" charset="-122"/>
              </a:rPr>
              <a:t>整合             课程研制的整合</a:t>
            </a:r>
          </a:p>
        </p:txBody>
      </p:sp>
    </p:spTree>
    <p:extLst>
      <p:ext uri="{BB962C8B-B14F-4D97-AF65-F5344CB8AC3E}">
        <p14:creationId xmlns:p14="http://schemas.microsoft.com/office/powerpoint/2010/main" val="2241506818"/>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1508125" y="6284913"/>
            <a:ext cx="184150" cy="366712"/>
          </a:xfrm>
          <a:prstGeom prst="rect">
            <a:avLst/>
          </a:prstGeom>
          <a:noFill/>
          <a:ln w="9525">
            <a:noFill/>
            <a:miter lim="800000"/>
            <a:headEnd/>
            <a:tailEnd/>
          </a:ln>
        </p:spPr>
        <p:txBody>
          <a:bodyPr wrap="none">
            <a:spAutoFit/>
          </a:bodyPr>
          <a:lstStyle/>
          <a:p>
            <a:endParaRPr lang="en-US"/>
          </a:p>
        </p:txBody>
      </p:sp>
      <p:sp>
        <p:nvSpPr>
          <p:cNvPr id="2" name="标题 1"/>
          <p:cNvSpPr>
            <a:spLocks noGrp="1"/>
          </p:cNvSpPr>
          <p:nvPr>
            <p:ph type="title"/>
          </p:nvPr>
        </p:nvSpPr>
        <p:spPr/>
        <p:txBody>
          <a:bodyPr>
            <a:normAutofit/>
          </a:bodyPr>
          <a:lstStyle/>
          <a:p>
            <a:r>
              <a:rPr lang="zh-CN" altLang="en-US" sz="3200" dirty="0">
                <a:latin typeface="Microsoft YaHei" pitchFamily="34" charset="-122"/>
                <a:ea typeface="Microsoft YaHei" pitchFamily="34" charset="-122"/>
              </a:rPr>
              <a:t>信息技术与课程整合</a:t>
            </a:r>
            <a:r>
              <a:rPr lang="zh-CN" altLang="en-US" sz="3200" dirty="0" smtClean="0">
                <a:latin typeface="Microsoft YaHei" pitchFamily="34" charset="-122"/>
                <a:ea typeface="Microsoft YaHei" pitchFamily="34" charset="-122"/>
              </a:rPr>
              <a:t>的</a:t>
            </a:r>
            <a:r>
              <a:rPr lang="zh-CN" altLang="en-US" sz="3200" dirty="0">
                <a:latin typeface="Microsoft YaHei" pitchFamily="34" charset="-122"/>
                <a:ea typeface="Microsoft YaHei" pitchFamily="34" charset="-122"/>
              </a:rPr>
              <a:t>基本原理</a:t>
            </a:r>
            <a:endParaRPr lang="en-US" altLang="zh-CN" sz="3200" dirty="0">
              <a:latin typeface="Microsoft YaHei" pitchFamily="34" charset="-122"/>
              <a:ea typeface="Microsoft YaHei" pitchFamily="34" charset="-122"/>
            </a:endParaRPr>
          </a:p>
        </p:txBody>
      </p:sp>
      <p:sp>
        <p:nvSpPr>
          <p:cNvPr id="6" name="Content Placeholder 2"/>
          <p:cNvSpPr txBox="1">
            <a:spLocks/>
          </p:cNvSpPr>
          <p:nvPr/>
        </p:nvSpPr>
        <p:spPr>
          <a:xfrm>
            <a:off x="244384" y="1857839"/>
            <a:ext cx="8664497" cy="3911895"/>
          </a:xfrm>
          <a:prstGeom prst="rect">
            <a:avLst/>
          </a:prstGeom>
        </p:spPr>
        <p:txBody>
          <a:bodyPr/>
          <a:lstStyle>
            <a:lvl1pPr marL="342900" indent="-342900" algn="l" defTabSz="914400" rtl="0" eaLnBrk="1" latinLnBrk="0" hangingPunct="1">
              <a:lnSpc>
                <a:spcPct val="85000"/>
              </a:lnSpc>
              <a:spcBef>
                <a:spcPts val="400"/>
              </a:spcBef>
              <a:buFontTx/>
              <a:buBlip>
                <a:blip r:embed="rId3"/>
              </a:buBlip>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a:buClr>
                <a:schemeClr val="tx1"/>
              </a:buClr>
            </a:pPr>
            <a:r>
              <a:rPr lang="zh-CN" altLang="en-US" dirty="0">
                <a:latin typeface="Microsoft YaHei" pitchFamily="34" charset="-122"/>
                <a:ea typeface="Microsoft YaHei" pitchFamily="34" charset="-122"/>
              </a:rPr>
              <a:t>知识的整合</a:t>
            </a:r>
            <a:endParaRPr lang="en-US" altLang="zh-CN" dirty="0" smtClean="0">
              <a:latin typeface="Microsoft YaHei" pitchFamily="34" charset="-122"/>
              <a:ea typeface="Microsoft YaHei" pitchFamily="34" charset="-122"/>
            </a:endParaRPr>
          </a:p>
          <a:p>
            <a:pPr marL="0" indent="0">
              <a:buClr>
                <a:schemeClr val="tx1"/>
              </a:buClr>
              <a:buNone/>
            </a:pPr>
            <a:endParaRPr lang="en-US" altLang="zh-CN" sz="2000" dirty="0">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a:latin typeface="Microsoft YaHei" pitchFamily="34" charset="-122"/>
                <a:ea typeface="Microsoft YaHei" pitchFamily="34" charset="-122"/>
              </a:rPr>
              <a:t>知识的学习包括三个</a:t>
            </a:r>
            <a:r>
              <a:rPr lang="zh-CN" altLang="en-US" sz="2000" dirty="0" smtClean="0">
                <a:latin typeface="Microsoft YaHei" pitchFamily="34" charset="-122"/>
                <a:ea typeface="Microsoft YaHei" pitchFamily="34" charset="-122"/>
              </a:rPr>
              <a:t>方面：</a:t>
            </a:r>
            <a:endParaRPr lang="en-US" altLang="zh-CN" sz="2000" dirty="0" smtClean="0">
              <a:latin typeface="Microsoft YaHei" pitchFamily="34" charset="-122"/>
              <a:ea typeface="Microsoft YaHei" pitchFamily="34" charset="-122"/>
            </a:endParaRPr>
          </a:p>
          <a:p>
            <a:pPr marL="0" indent="0">
              <a:buClr>
                <a:schemeClr val="tx1"/>
              </a:buClr>
              <a:buNone/>
            </a:pPr>
            <a:endParaRPr lang="en-US" altLang="zh-CN" sz="2000" dirty="0" smtClean="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     </a:t>
            </a:r>
            <a:r>
              <a:rPr lang="zh-CN" altLang="en-US" sz="1800" b="1" dirty="0" smtClean="0">
                <a:latin typeface="Microsoft YaHei" pitchFamily="34" charset="-122"/>
                <a:ea typeface="Microsoft YaHei" pitchFamily="34" charset="-122"/>
              </a:rPr>
              <a:t>分</a:t>
            </a:r>
            <a:r>
              <a:rPr lang="zh-CN" altLang="en-US" sz="1800" b="1" dirty="0">
                <a:latin typeface="Microsoft YaHei" pitchFamily="34" charset="-122"/>
                <a:ea typeface="Microsoft YaHei" pitchFamily="34" charset="-122"/>
              </a:rPr>
              <a:t>科知识的</a:t>
            </a:r>
            <a:r>
              <a:rPr lang="zh-CN" altLang="en-US" sz="1800" b="1" dirty="0" smtClean="0">
                <a:latin typeface="Microsoft YaHei" pitchFamily="34" charset="-122"/>
                <a:ea typeface="Microsoft YaHei" pitchFamily="34" charset="-122"/>
              </a:rPr>
              <a:t>学习</a:t>
            </a:r>
            <a:endParaRPr lang="en-US" altLang="zh-CN" sz="1800" b="1" dirty="0" smtClean="0">
              <a:latin typeface="Microsoft YaHei" pitchFamily="34" charset="-122"/>
              <a:ea typeface="Microsoft YaHei" pitchFamily="34" charset="-122"/>
            </a:endParaRPr>
          </a:p>
          <a:p>
            <a:pPr marL="0" indent="0">
              <a:buClr>
                <a:schemeClr val="tx1"/>
              </a:buClr>
              <a:buNone/>
            </a:pPr>
            <a:endParaRPr lang="en-US" altLang="zh-CN" sz="1800" b="1" dirty="0" smtClean="0">
              <a:latin typeface="Microsoft YaHei" pitchFamily="34" charset="-122"/>
              <a:ea typeface="Microsoft YaHei" pitchFamily="34" charset="-122"/>
            </a:endParaRPr>
          </a:p>
          <a:p>
            <a:pPr marL="0" indent="0">
              <a:buClr>
                <a:schemeClr val="tx1"/>
              </a:buClr>
              <a:buNone/>
            </a:pPr>
            <a:r>
              <a:rPr lang="zh-CN" altLang="en-US" sz="1800" b="1" dirty="0" smtClean="0">
                <a:latin typeface="Microsoft YaHei" pitchFamily="34" charset="-122"/>
                <a:ea typeface="Microsoft YaHei" pitchFamily="34" charset="-122"/>
              </a:rPr>
              <a:t>     知识</a:t>
            </a:r>
            <a:r>
              <a:rPr lang="zh-CN" altLang="en-US" sz="1800" b="1" dirty="0">
                <a:latin typeface="Microsoft YaHei" pitchFamily="34" charset="-122"/>
                <a:ea typeface="Microsoft YaHei" pitchFamily="34" charset="-122"/>
              </a:rPr>
              <a:t>之间联系的</a:t>
            </a:r>
            <a:r>
              <a:rPr lang="zh-CN" altLang="en-US" sz="1800" b="1" dirty="0" smtClean="0">
                <a:latin typeface="Microsoft YaHei" pitchFamily="34" charset="-122"/>
                <a:ea typeface="Microsoft YaHei" pitchFamily="34" charset="-122"/>
              </a:rPr>
              <a:t>学习</a:t>
            </a:r>
            <a:endParaRPr lang="en-US" altLang="zh-CN" sz="1800" b="1" dirty="0" smtClean="0">
              <a:latin typeface="Microsoft YaHei" pitchFamily="34" charset="-122"/>
              <a:ea typeface="Microsoft YaHei" pitchFamily="34" charset="-122"/>
            </a:endParaRPr>
          </a:p>
          <a:p>
            <a:pPr marL="0" indent="0">
              <a:buClr>
                <a:schemeClr val="tx1"/>
              </a:buClr>
              <a:buNone/>
            </a:pPr>
            <a:endParaRPr lang="en-US" altLang="zh-CN" sz="1800" b="1" dirty="0" smtClean="0">
              <a:latin typeface="Microsoft YaHei" pitchFamily="34" charset="-122"/>
              <a:ea typeface="Microsoft YaHei" pitchFamily="34" charset="-122"/>
            </a:endParaRPr>
          </a:p>
          <a:p>
            <a:pPr marL="0" indent="0">
              <a:buClr>
                <a:schemeClr val="tx1"/>
              </a:buClr>
              <a:buNone/>
            </a:pPr>
            <a:r>
              <a:rPr lang="zh-CN" altLang="en-US" sz="1800" b="1" dirty="0" smtClean="0">
                <a:latin typeface="Microsoft YaHei" pitchFamily="34" charset="-122"/>
                <a:ea typeface="Microsoft YaHei" pitchFamily="34" charset="-122"/>
              </a:rPr>
              <a:t>     获取</a:t>
            </a:r>
            <a:r>
              <a:rPr lang="zh-CN" altLang="en-US" sz="1800" b="1" dirty="0">
                <a:latin typeface="Microsoft YaHei" pitchFamily="34" charset="-122"/>
                <a:ea typeface="Microsoft YaHei" pitchFamily="34" charset="-122"/>
              </a:rPr>
              <a:t>新知识的“学习能力”的</a:t>
            </a:r>
            <a:r>
              <a:rPr lang="zh-CN" altLang="en-US" sz="1800" b="1" dirty="0" smtClean="0">
                <a:latin typeface="Microsoft YaHei" pitchFamily="34" charset="-122"/>
                <a:ea typeface="Microsoft YaHei" pitchFamily="34" charset="-122"/>
              </a:rPr>
              <a:t>学习</a:t>
            </a:r>
            <a:endParaRPr lang="en-US" altLang="zh-CN" sz="1800" b="1" dirty="0" smtClean="0">
              <a:latin typeface="Microsoft YaHei" pitchFamily="34" charset="-122"/>
              <a:ea typeface="Microsoft YaHei" pitchFamily="34" charset="-122"/>
            </a:endParaRPr>
          </a:p>
          <a:p>
            <a:pPr marL="0" indent="0">
              <a:buClr>
                <a:schemeClr val="tx1"/>
              </a:buClr>
              <a:buNone/>
            </a:pPr>
            <a:endParaRPr lang="en-US" altLang="zh-CN" sz="2000" dirty="0">
              <a:latin typeface="Microsoft YaHei" pitchFamily="34" charset="-122"/>
              <a:ea typeface="Microsoft YaHei" pitchFamily="34" charset="-122"/>
            </a:endParaRPr>
          </a:p>
          <a:p>
            <a:pPr marL="0" indent="0">
              <a:buClr>
                <a:schemeClr val="tx1"/>
              </a:buClr>
              <a:buNone/>
            </a:pPr>
            <a:endParaRPr lang="zh-CN" altLang="en-US" sz="2000" dirty="0">
              <a:latin typeface="Microsoft YaHei" pitchFamily="34" charset="-122"/>
              <a:ea typeface="Microsoft YaHei" pitchFamily="34" charset="-122"/>
            </a:endParaRPr>
          </a:p>
          <a:p>
            <a:pPr marL="0" indent="0">
              <a:buClr>
                <a:schemeClr val="tx1"/>
              </a:buClr>
              <a:buNone/>
            </a:pPr>
            <a:endParaRPr lang="en-US" altLang="zh-CN" dirty="0">
              <a:latin typeface="Microsoft YaHei" pitchFamily="34" charset="-122"/>
              <a:ea typeface="Microsoft YaHei" pitchFamily="34" charset="-122"/>
            </a:endParaRPr>
          </a:p>
        </p:txBody>
      </p:sp>
    </p:spTree>
    <p:extLst>
      <p:ext uri="{BB962C8B-B14F-4D97-AF65-F5344CB8AC3E}">
        <p14:creationId xmlns:p14="http://schemas.microsoft.com/office/powerpoint/2010/main" val="3745808323"/>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1508125" y="6284913"/>
            <a:ext cx="184150" cy="366712"/>
          </a:xfrm>
          <a:prstGeom prst="rect">
            <a:avLst/>
          </a:prstGeom>
          <a:noFill/>
          <a:ln w="9525">
            <a:noFill/>
            <a:miter lim="800000"/>
            <a:headEnd/>
            <a:tailEnd/>
          </a:ln>
        </p:spPr>
        <p:txBody>
          <a:bodyPr wrap="none">
            <a:spAutoFit/>
          </a:bodyPr>
          <a:lstStyle/>
          <a:p>
            <a:endParaRPr lang="en-US"/>
          </a:p>
        </p:txBody>
      </p:sp>
      <p:sp>
        <p:nvSpPr>
          <p:cNvPr id="2" name="标题 1"/>
          <p:cNvSpPr>
            <a:spLocks noGrp="1"/>
          </p:cNvSpPr>
          <p:nvPr>
            <p:ph type="title"/>
          </p:nvPr>
        </p:nvSpPr>
        <p:spPr/>
        <p:txBody>
          <a:bodyPr>
            <a:normAutofit/>
          </a:bodyPr>
          <a:lstStyle/>
          <a:p>
            <a:r>
              <a:rPr lang="zh-CN" altLang="en-US" sz="3200" dirty="0">
                <a:latin typeface="Microsoft YaHei" pitchFamily="34" charset="-122"/>
                <a:ea typeface="Microsoft YaHei" pitchFamily="34" charset="-122"/>
              </a:rPr>
              <a:t>信息技术与课程整合</a:t>
            </a:r>
            <a:r>
              <a:rPr lang="zh-CN" altLang="en-US" sz="3200" dirty="0" smtClean="0">
                <a:latin typeface="Microsoft YaHei" pitchFamily="34" charset="-122"/>
                <a:ea typeface="Microsoft YaHei" pitchFamily="34" charset="-122"/>
              </a:rPr>
              <a:t>的</a:t>
            </a:r>
            <a:r>
              <a:rPr lang="zh-CN" altLang="en-US" sz="3200" dirty="0">
                <a:latin typeface="Microsoft YaHei" pitchFamily="34" charset="-122"/>
                <a:ea typeface="Microsoft YaHei" pitchFamily="34" charset="-122"/>
              </a:rPr>
              <a:t>基本原理</a:t>
            </a:r>
            <a:endParaRPr lang="en-US" altLang="zh-CN" sz="3200" dirty="0">
              <a:latin typeface="Microsoft YaHei" pitchFamily="34" charset="-122"/>
              <a:ea typeface="Microsoft YaHei" pitchFamily="34" charset="-122"/>
            </a:endParaRPr>
          </a:p>
        </p:txBody>
      </p:sp>
      <p:sp>
        <p:nvSpPr>
          <p:cNvPr id="6" name="Content Placeholder 2"/>
          <p:cNvSpPr txBox="1">
            <a:spLocks/>
          </p:cNvSpPr>
          <p:nvPr/>
        </p:nvSpPr>
        <p:spPr>
          <a:xfrm>
            <a:off x="179990" y="1716171"/>
            <a:ext cx="8664497" cy="4568742"/>
          </a:xfrm>
          <a:prstGeom prst="rect">
            <a:avLst/>
          </a:prstGeom>
        </p:spPr>
        <p:txBody>
          <a:bodyPr/>
          <a:lstStyle>
            <a:lvl1pPr marL="342900" indent="-342900" algn="l" defTabSz="914400" rtl="0" eaLnBrk="1" latinLnBrk="0" hangingPunct="1">
              <a:lnSpc>
                <a:spcPct val="85000"/>
              </a:lnSpc>
              <a:spcBef>
                <a:spcPts val="400"/>
              </a:spcBef>
              <a:buFontTx/>
              <a:buBlip>
                <a:blip r:embed="rId3"/>
              </a:buBlip>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a:buClr>
                <a:schemeClr val="tx1"/>
              </a:buClr>
            </a:pPr>
            <a:r>
              <a:rPr lang="zh-CN" altLang="en-US" dirty="0">
                <a:latin typeface="Microsoft YaHei" pitchFamily="34" charset="-122"/>
                <a:ea typeface="Microsoft YaHei" pitchFamily="34" charset="-122"/>
              </a:rPr>
              <a:t>知识的</a:t>
            </a:r>
            <a:r>
              <a:rPr lang="zh-CN" altLang="en-US" dirty="0" smtClean="0">
                <a:latin typeface="Microsoft YaHei" pitchFamily="34" charset="-122"/>
                <a:ea typeface="Microsoft YaHei" pitchFamily="34" charset="-122"/>
              </a:rPr>
              <a:t>整合</a:t>
            </a:r>
            <a:endParaRPr lang="en-US" altLang="zh-CN" sz="2000" dirty="0">
              <a:latin typeface="Microsoft YaHei" pitchFamily="34" charset="-122"/>
              <a:ea typeface="Microsoft YaHei" pitchFamily="34" charset="-122"/>
            </a:endParaRPr>
          </a:p>
          <a:p>
            <a:pPr marL="0" indent="0">
              <a:buClr>
                <a:schemeClr val="tx1"/>
              </a:buClr>
              <a:buNone/>
            </a:pPr>
            <a:endParaRPr lang="en-US" altLang="zh-CN" sz="2000" dirty="0">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a:latin typeface="Microsoft YaHei" pitchFamily="34" charset="-122"/>
                <a:ea typeface="Microsoft YaHei" pitchFamily="34" charset="-122"/>
              </a:rPr>
              <a:t>在信息文化背景</a:t>
            </a:r>
            <a:r>
              <a:rPr lang="zh-CN" altLang="en-US" sz="2000" dirty="0" smtClean="0">
                <a:latin typeface="Microsoft YaHei" pitchFamily="34" charset="-122"/>
                <a:ea typeface="Microsoft YaHei" pitchFamily="34" charset="-122"/>
              </a:rPr>
              <a:t>里，信息技术</a:t>
            </a:r>
            <a:r>
              <a:rPr lang="zh-CN" altLang="en-US" sz="2000" dirty="0">
                <a:latin typeface="Microsoft YaHei" pitchFamily="34" charset="-122"/>
                <a:ea typeface="Microsoft YaHei" pitchFamily="34" charset="-122"/>
              </a:rPr>
              <a:t>与课程知识</a:t>
            </a:r>
            <a:r>
              <a:rPr lang="zh-CN" altLang="en-US" sz="2000" dirty="0" smtClean="0">
                <a:latin typeface="Microsoft YaHei" pitchFamily="34" charset="-122"/>
                <a:ea typeface="Microsoft YaHei" pitchFamily="34" charset="-122"/>
              </a:rPr>
              <a:t>的整合原理</a:t>
            </a:r>
            <a:r>
              <a:rPr lang="zh-CN" altLang="en-US" sz="2000" dirty="0">
                <a:latin typeface="Microsoft YaHei" pitchFamily="34" charset="-122"/>
                <a:ea typeface="Microsoft YaHei" pitchFamily="34" charset="-122"/>
              </a:rPr>
              <a:t>的</a:t>
            </a:r>
            <a:r>
              <a:rPr lang="zh-CN" altLang="en-US" sz="2000" dirty="0" smtClean="0">
                <a:latin typeface="Microsoft YaHei" pitchFamily="34" charset="-122"/>
                <a:ea typeface="Microsoft YaHei" pitchFamily="34" charset="-122"/>
              </a:rPr>
              <a:t>三</a:t>
            </a:r>
            <a:r>
              <a:rPr lang="zh-CN" altLang="en-US" sz="2000" dirty="0">
                <a:latin typeface="Microsoft YaHei" pitchFamily="34" charset="-122"/>
                <a:ea typeface="Microsoft YaHei" pitchFamily="34" charset="-122"/>
              </a:rPr>
              <a:t>个</a:t>
            </a:r>
            <a:r>
              <a:rPr lang="zh-CN" altLang="en-US" sz="2000" dirty="0" smtClean="0">
                <a:latin typeface="Microsoft YaHei" pitchFamily="34" charset="-122"/>
                <a:ea typeface="Microsoft YaHei" pitchFamily="34" charset="-122"/>
              </a:rPr>
              <a:t>含义：</a:t>
            </a:r>
            <a:endParaRPr lang="en-US" altLang="zh-CN" sz="2000" dirty="0" smtClean="0">
              <a:latin typeface="Microsoft YaHei" pitchFamily="34" charset="-122"/>
              <a:ea typeface="Microsoft YaHei" pitchFamily="34" charset="-122"/>
            </a:endParaRPr>
          </a:p>
          <a:p>
            <a:pPr>
              <a:buClr>
                <a:schemeClr val="tx1"/>
              </a:buClr>
              <a:buFont typeface="Wingdings" panose="05000000000000000000" pitchFamily="2" charset="2"/>
              <a:buChar char="Ø"/>
            </a:pPr>
            <a:endParaRPr lang="en-US" altLang="zh-CN" sz="2000" dirty="0" smtClean="0">
              <a:latin typeface="Microsoft YaHei" pitchFamily="34" charset="-122"/>
              <a:ea typeface="Microsoft YaHei" pitchFamily="34" charset="-122"/>
            </a:endParaRPr>
          </a:p>
          <a:p>
            <a:pPr marL="457200" indent="-457200">
              <a:buClr>
                <a:schemeClr val="tx1"/>
              </a:buClr>
              <a:buAutoNum type="arabicPeriod"/>
            </a:pPr>
            <a:r>
              <a:rPr lang="zh-CN" altLang="en-US" sz="2000" dirty="0" smtClean="0">
                <a:latin typeface="Microsoft YaHei" pitchFamily="34" charset="-122"/>
                <a:ea typeface="Microsoft YaHei" pitchFamily="34" charset="-122"/>
              </a:rPr>
              <a:t>作为</a:t>
            </a:r>
            <a:r>
              <a:rPr lang="zh-CN" altLang="en-US" sz="2000" dirty="0">
                <a:latin typeface="Microsoft YaHei" pitchFamily="34" charset="-122"/>
                <a:ea typeface="Microsoft YaHei" pitchFamily="34" charset="-122"/>
              </a:rPr>
              <a:t>课程的</a:t>
            </a:r>
            <a:r>
              <a:rPr lang="zh-CN" altLang="en-US" sz="2000" dirty="0" smtClean="0">
                <a:latin typeface="Microsoft YaHei" pitchFamily="34" charset="-122"/>
                <a:ea typeface="Microsoft YaHei" pitchFamily="34" charset="-122"/>
              </a:rPr>
              <a:t>信息技术</a:t>
            </a:r>
            <a:r>
              <a:rPr lang="zh-CN" altLang="en-US" sz="2000" dirty="0">
                <a:latin typeface="Microsoft YaHei" pitchFamily="34" charset="-122"/>
                <a:ea typeface="Microsoft YaHei" pitchFamily="34" charset="-122"/>
              </a:rPr>
              <a:t>自身的知识</a:t>
            </a:r>
            <a:r>
              <a:rPr lang="zh-CN" altLang="en-US" sz="2000" dirty="0" smtClean="0">
                <a:latin typeface="Microsoft YaHei" pitchFamily="34" charset="-122"/>
                <a:ea typeface="Microsoft YaHei" pitchFamily="34" charset="-122"/>
              </a:rPr>
              <a:t>整合，包括</a:t>
            </a:r>
            <a:r>
              <a:rPr lang="zh-CN" altLang="en-US" sz="2000" dirty="0">
                <a:latin typeface="Microsoft YaHei" pitchFamily="34" charset="-122"/>
                <a:ea typeface="Microsoft YaHei" pitchFamily="34" charset="-122"/>
              </a:rPr>
              <a:t>信息技术课程</a:t>
            </a:r>
            <a:r>
              <a:rPr lang="zh-CN" altLang="en-US" sz="2000" dirty="0" smtClean="0">
                <a:latin typeface="Microsoft YaHei" pitchFamily="34" charset="-122"/>
                <a:ea typeface="Microsoft YaHei" pitchFamily="34" charset="-122"/>
              </a:rPr>
              <a:t>各种知识之间</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联系</a:t>
            </a:r>
            <a:r>
              <a:rPr lang="zh-CN" altLang="en-US" sz="2000" dirty="0">
                <a:latin typeface="Microsoft YaHei" pitchFamily="34" charset="-122"/>
                <a:ea typeface="Microsoft YaHei" pitchFamily="34" charset="-122"/>
              </a:rPr>
              <a:t>的</a:t>
            </a:r>
            <a:r>
              <a:rPr lang="zh-CN" altLang="en-US" sz="2000" dirty="0" smtClean="0">
                <a:latin typeface="Microsoft YaHei" pitchFamily="34" charset="-122"/>
                <a:ea typeface="Microsoft YaHei" pitchFamily="34" charset="-122"/>
              </a:rPr>
              <a:t>沟通，信息技术</a:t>
            </a:r>
            <a:r>
              <a:rPr lang="zh-CN" altLang="en-US" sz="2000" dirty="0">
                <a:latin typeface="Microsoft YaHei" pitchFamily="34" charset="-122"/>
                <a:ea typeface="Microsoft YaHei" pitchFamily="34" charset="-122"/>
              </a:rPr>
              <a:t>的知识与其他</a:t>
            </a:r>
            <a:r>
              <a:rPr lang="zh-CN" altLang="en-US" sz="2000" dirty="0" smtClean="0">
                <a:latin typeface="Microsoft YaHei" pitchFamily="34" charset="-122"/>
                <a:ea typeface="Microsoft YaHei" pitchFamily="34" charset="-122"/>
              </a:rPr>
              <a:t>课程</a:t>
            </a:r>
            <a:r>
              <a:rPr lang="zh-CN" altLang="en-US" sz="2000" dirty="0">
                <a:latin typeface="Microsoft YaHei" pitchFamily="34" charset="-122"/>
                <a:ea typeface="Microsoft YaHei" pitchFamily="34" charset="-122"/>
              </a:rPr>
              <a:t>所含知识之间联系的沟通和</a:t>
            </a:r>
            <a:r>
              <a:rPr lang="zh-CN" altLang="en-US" sz="2000" dirty="0" smtClean="0">
                <a:latin typeface="Microsoft YaHei" pitchFamily="34" charset="-122"/>
                <a:ea typeface="Microsoft YaHei" pitchFamily="34" charset="-122"/>
              </a:rPr>
              <a:t>呈</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现。</a:t>
            </a:r>
            <a:endParaRPr lang="en-US" altLang="zh-CN" sz="2000" dirty="0" smtClean="0">
              <a:latin typeface="Microsoft YaHei" pitchFamily="34" charset="-122"/>
              <a:ea typeface="Microsoft YaHei" pitchFamily="34" charset="-122"/>
            </a:endParaRPr>
          </a:p>
          <a:p>
            <a:pPr marL="457200" indent="-457200">
              <a:buClr>
                <a:schemeClr val="tx1"/>
              </a:buClr>
              <a:buAutoNum type="arabicPeriod"/>
            </a:pPr>
            <a:endParaRPr lang="en-US" altLang="zh-CN" sz="2000" dirty="0" smtClean="0">
              <a:latin typeface="Microsoft YaHei" pitchFamily="34" charset="-122"/>
              <a:ea typeface="Microsoft YaHei" pitchFamily="34" charset="-122"/>
            </a:endParaRPr>
          </a:p>
          <a:p>
            <a:pPr marL="457200" indent="-457200">
              <a:buClr>
                <a:schemeClr val="tx1"/>
              </a:buClr>
              <a:buAutoNum type="arabicPeriod" startAt="2"/>
            </a:pPr>
            <a:r>
              <a:rPr lang="zh-CN" altLang="en-US" sz="2000" dirty="0" smtClean="0">
                <a:latin typeface="Microsoft YaHei" pitchFamily="34" charset="-122"/>
                <a:ea typeface="Microsoft YaHei" pitchFamily="34" charset="-122"/>
              </a:rPr>
              <a:t>把信息技术</a:t>
            </a:r>
            <a:r>
              <a:rPr lang="zh-CN" altLang="en-US" sz="2000" dirty="0">
                <a:latin typeface="Microsoft YaHei" pitchFamily="34" charset="-122"/>
                <a:ea typeface="Microsoft YaHei" pitchFamily="34" charset="-122"/>
              </a:rPr>
              <a:t>作为一种主导媒体渗透到各种课程领域</a:t>
            </a:r>
            <a:r>
              <a:rPr lang="zh-CN" altLang="en-US" sz="2000" dirty="0" smtClean="0">
                <a:latin typeface="Microsoft YaHei" pitchFamily="34" charset="-122"/>
                <a:ea typeface="Microsoft YaHei" pitchFamily="34" charset="-122"/>
              </a:rPr>
              <a:t>之中，淡化</a:t>
            </a:r>
            <a:r>
              <a:rPr lang="zh-CN" altLang="en-US" sz="2000" dirty="0">
                <a:latin typeface="Microsoft YaHei" pitchFamily="34" charset="-122"/>
                <a:ea typeface="Microsoft YaHei" pitchFamily="34" charset="-122"/>
              </a:rPr>
              <a:t>科目</a:t>
            </a:r>
            <a:r>
              <a:rPr lang="zh-CN" altLang="en-US" sz="2000" dirty="0" smtClean="0">
                <a:latin typeface="Microsoft YaHei" pitchFamily="34" charset="-122"/>
                <a:ea typeface="Microsoft YaHei" pitchFamily="34" charset="-122"/>
              </a:rPr>
              <a:t>界限，</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通过多媒体</a:t>
            </a:r>
            <a:r>
              <a:rPr lang="zh-CN" altLang="en-US" sz="2000" dirty="0">
                <a:latin typeface="Microsoft YaHei" pitchFamily="34" charset="-122"/>
                <a:ea typeface="Microsoft YaHei" pitchFamily="34" charset="-122"/>
              </a:rPr>
              <a:t>和</a:t>
            </a:r>
            <a:r>
              <a:rPr lang="zh-CN" altLang="en-US" sz="2000" dirty="0" smtClean="0">
                <a:latin typeface="Microsoft YaHei" pitchFamily="34" charset="-122"/>
                <a:ea typeface="Microsoft YaHei" pitchFamily="34" charset="-122"/>
              </a:rPr>
              <a:t>网络，将</a:t>
            </a:r>
            <a:r>
              <a:rPr lang="zh-CN" altLang="en-US" sz="2000" dirty="0">
                <a:latin typeface="Microsoft YaHei" pitchFamily="34" charset="-122"/>
                <a:ea typeface="Microsoft YaHei" pitchFamily="34" charset="-122"/>
              </a:rPr>
              <a:t>知识</a:t>
            </a:r>
            <a:r>
              <a:rPr lang="zh-CN" altLang="en-US" sz="2000" dirty="0" smtClean="0">
                <a:latin typeface="Microsoft YaHei" pitchFamily="34" charset="-122"/>
                <a:ea typeface="Microsoft YaHei" pitchFamily="34" charset="-122"/>
              </a:rPr>
              <a:t>置于</a:t>
            </a:r>
            <a:r>
              <a:rPr lang="zh-CN" altLang="en-US" sz="2000" dirty="0">
                <a:latin typeface="Microsoft YaHei" pitchFamily="34" charset="-122"/>
                <a:ea typeface="Microsoft YaHei" pitchFamily="34" charset="-122"/>
              </a:rPr>
              <a:t>“虚拟”的真实情景</a:t>
            </a:r>
            <a:r>
              <a:rPr lang="zh-CN" altLang="en-US" sz="2000" dirty="0" smtClean="0">
                <a:latin typeface="Microsoft YaHei" pitchFamily="34" charset="-122"/>
                <a:ea typeface="Microsoft YaHei" pitchFamily="34" charset="-122"/>
              </a:rPr>
              <a:t>中，将</a:t>
            </a:r>
            <a:r>
              <a:rPr lang="zh-CN" altLang="en-US" sz="2000" dirty="0">
                <a:latin typeface="Microsoft YaHei" pitchFamily="34" charset="-122"/>
                <a:ea typeface="Microsoft YaHei" pitchFamily="34" charset="-122"/>
              </a:rPr>
              <a:t>不同科目</a:t>
            </a:r>
            <a:r>
              <a:rPr lang="zh-CN" altLang="en-US" sz="2000" dirty="0" smtClean="0">
                <a:latin typeface="Microsoft YaHei" pitchFamily="34" charset="-122"/>
                <a:ea typeface="Microsoft YaHei" pitchFamily="34" charset="-122"/>
              </a:rPr>
              <a:t>不</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同</a:t>
            </a:r>
            <a:r>
              <a:rPr lang="zh-CN" altLang="en-US" sz="2000" dirty="0">
                <a:latin typeface="Microsoft YaHei" pitchFamily="34" charset="-122"/>
                <a:ea typeface="Microsoft YaHei" pitchFamily="34" charset="-122"/>
              </a:rPr>
              <a:t>系列</a:t>
            </a:r>
            <a:r>
              <a:rPr lang="zh-CN" altLang="en-US" sz="2000" dirty="0" smtClean="0">
                <a:latin typeface="Microsoft YaHei" pitchFamily="34" charset="-122"/>
                <a:ea typeface="Microsoft YaHei" pitchFamily="34" charset="-122"/>
              </a:rPr>
              <a:t>知识</a:t>
            </a:r>
            <a:r>
              <a:rPr lang="zh-CN" altLang="en-US" sz="2000" dirty="0">
                <a:latin typeface="Microsoft YaHei" pitchFamily="34" charset="-122"/>
                <a:ea typeface="Microsoft YaHei" pitchFamily="34" charset="-122"/>
              </a:rPr>
              <a:t>之间的有机联系揭示和呈现</a:t>
            </a:r>
            <a:r>
              <a:rPr lang="zh-CN" altLang="en-US" sz="2000" dirty="0" smtClean="0">
                <a:latin typeface="Microsoft YaHei" pitchFamily="34" charset="-122"/>
                <a:ea typeface="Microsoft YaHei" pitchFamily="34" charset="-122"/>
              </a:rPr>
              <a:t>出来，让</a:t>
            </a:r>
            <a:r>
              <a:rPr lang="zh-CN" altLang="en-US" sz="2000" dirty="0">
                <a:latin typeface="Microsoft YaHei" pitchFamily="34" charset="-122"/>
                <a:ea typeface="Microsoft YaHei" pitchFamily="34" charset="-122"/>
              </a:rPr>
              <a:t>学习者</a:t>
            </a:r>
            <a:r>
              <a:rPr lang="zh-CN" altLang="en-US" sz="2000" dirty="0" smtClean="0">
                <a:latin typeface="Microsoft YaHei" pitchFamily="34" charset="-122"/>
                <a:ea typeface="Microsoft YaHei" pitchFamily="34" charset="-122"/>
              </a:rPr>
              <a:t>在应用信息技术</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学习</a:t>
            </a:r>
            <a:r>
              <a:rPr lang="zh-CN" altLang="en-US" sz="2000" dirty="0">
                <a:latin typeface="Microsoft YaHei" pitchFamily="34" charset="-122"/>
                <a:ea typeface="Microsoft YaHei" pitchFamily="34" charset="-122"/>
              </a:rPr>
              <a:t>知识的</a:t>
            </a:r>
            <a:r>
              <a:rPr lang="zh-CN" altLang="en-US" sz="2000" dirty="0" smtClean="0">
                <a:latin typeface="Microsoft YaHei" pitchFamily="34" charset="-122"/>
                <a:ea typeface="Microsoft YaHei" pitchFamily="34" charset="-122"/>
              </a:rPr>
              <a:t>同时，完成</a:t>
            </a:r>
            <a:r>
              <a:rPr lang="zh-CN" altLang="en-US" sz="2000" dirty="0">
                <a:latin typeface="Microsoft YaHei" pitchFamily="34" charset="-122"/>
                <a:ea typeface="Microsoft YaHei" pitchFamily="34" charset="-122"/>
              </a:rPr>
              <a:t>对“知识</a:t>
            </a:r>
            <a:r>
              <a:rPr lang="zh-CN" altLang="en-US" sz="2000" dirty="0" smtClean="0">
                <a:latin typeface="Microsoft YaHei" pitchFamily="34" charset="-122"/>
                <a:ea typeface="Microsoft YaHei" pitchFamily="34" charset="-122"/>
              </a:rPr>
              <a:t>之间联系</a:t>
            </a:r>
            <a:r>
              <a:rPr lang="zh-CN" altLang="en-US" sz="2000" dirty="0">
                <a:latin typeface="Microsoft YaHei" pitchFamily="34" charset="-122"/>
                <a:ea typeface="Microsoft YaHei" pitchFamily="34" charset="-122"/>
              </a:rPr>
              <a:t>”的学习</a:t>
            </a:r>
            <a:r>
              <a:rPr lang="zh-CN" altLang="en-US" sz="2000" dirty="0" smtClean="0">
                <a:latin typeface="Microsoft YaHei" pitchFamily="34" charset="-122"/>
                <a:ea typeface="Microsoft YaHei" pitchFamily="34" charset="-122"/>
              </a:rPr>
              <a:t>。</a:t>
            </a:r>
            <a:endParaRPr lang="en-US" altLang="zh-CN" sz="2000" dirty="0" smtClean="0">
              <a:latin typeface="Microsoft YaHei" pitchFamily="34" charset="-122"/>
              <a:ea typeface="Microsoft YaHei" pitchFamily="34" charset="-122"/>
            </a:endParaRPr>
          </a:p>
          <a:p>
            <a:pPr marL="457200" indent="-457200">
              <a:buClr>
                <a:schemeClr val="tx1"/>
              </a:buClr>
              <a:buAutoNum type="arabicPeriod"/>
            </a:pPr>
            <a:endParaRPr lang="en-US" altLang="zh-CN" sz="2000" dirty="0" smtClean="0">
              <a:latin typeface="Microsoft YaHei" pitchFamily="34" charset="-122"/>
              <a:ea typeface="Microsoft YaHei" pitchFamily="34" charset="-122"/>
            </a:endParaRPr>
          </a:p>
          <a:p>
            <a:pPr marL="0" indent="0">
              <a:buClr>
                <a:schemeClr val="tx1"/>
              </a:buClr>
              <a:buNone/>
            </a:pPr>
            <a:endParaRPr lang="zh-CN" altLang="en-US" sz="2000" dirty="0">
              <a:latin typeface="Microsoft YaHei" pitchFamily="34" charset="-122"/>
              <a:ea typeface="Microsoft YaHei" pitchFamily="34" charset="-122"/>
            </a:endParaRPr>
          </a:p>
          <a:p>
            <a:pPr marL="0" indent="0">
              <a:buClr>
                <a:schemeClr val="tx1"/>
              </a:buClr>
              <a:buNone/>
            </a:pPr>
            <a:endParaRPr lang="en-US" altLang="zh-CN" dirty="0">
              <a:latin typeface="Microsoft YaHei" pitchFamily="34" charset="-122"/>
              <a:ea typeface="Microsoft YaHei" pitchFamily="34" charset="-122"/>
            </a:endParaRPr>
          </a:p>
        </p:txBody>
      </p:sp>
    </p:spTree>
    <p:extLst>
      <p:ext uri="{BB962C8B-B14F-4D97-AF65-F5344CB8AC3E}">
        <p14:creationId xmlns:p14="http://schemas.microsoft.com/office/powerpoint/2010/main" val="2663574554"/>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1508125" y="6284913"/>
            <a:ext cx="184150" cy="366712"/>
          </a:xfrm>
          <a:prstGeom prst="rect">
            <a:avLst/>
          </a:prstGeom>
          <a:noFill/>
          <a:ln w="9525">
            <a:noFill/>
            <a:miter lim="800000"/>
            <a:headEnd/>
            <a:tailEnd/>
          </a:ln>
        </p:spPr>
        <p:txBody>
          <a:bodyPr wrap="none">
            <a:spAutoFit/>
          </a:bodyPr>
          <a:lstStyle/>
          <a:p>
            <a:endParaRPr lang="en-US"/>
          </a:p>
        </p:txBody>
      </p:sp>
      <p:sp>
        <p:nvSpPr>
          <p:cNvPr id="2" name="标题 1"/>
          <p:cNvSpPr>
            <a:spLocks noGrp="1"/>
          </p:cNvSpPr>
          <p:nvPr>
            <p:ph type="title"/>
          </p:nvPr>
        </p:nvSpPr>
        <p:spPr/>
        <p:txBody>
          <a:bodyPr>
            <a:normAutofit/>
          </a:bodyPr>
          <a:lstStyle/>
          <a:p>
            <a:r>
              <a:rPr lang="zh-CN" altLang="en-US" sz="3200" dirty="0">
                <a:latin typeface="Microsoft YaHei" pitchFamily="34" charset="-122"/>
                <a:ea typeface="Microsoft YaHei" pitchFamily="34" charset="-122"/>
              </a:rPr>
              <a:t>信息技术与课程整合</a:t>
            </a:r>
            <a:r>
              <a:rPr lang="zh-CN" altLang="en-US" sz="3200" dirty="0" smtClean="0">
                <a:latin typeface="Microsoft YaHei" pitchFamily="34" charset="-122"/>
                <a:ea typeface="Microsoft YaHei" pitchFamily="34" charset="-122"/>
              </a:rPr>
              <a:t>的</a:t>
            </a:r>
            <a:r>
              <a:rPr lang="zh-CN" altLang="en-US" sz="3200" dirty="0">
                <a:latin typeface="Microsoft YaHei" pitchFamily="34" charset="-122"/>
                <a:ea typeface="Microsoft YaHei" pitchFamily="34" charset="-122"/>
              </a:rPr>
              <a:t>基本原理</a:t>
            </a:r>
            <a:endParaRPr lang="en-US" altLang="zh-CN" sz="3200" dirty="0">
              <a:latin typeface="Microsoft YaHei" pitchFamily="34" charset="-122"/>
              <a:ea typeface="Microsoft YaHei" pitchFamily="34" charset="-122"/>
            </a:endParaRPr>
          </a:p>
        </p:txBody>
      </p:sp>
      <p:sp>
        <p:nvSpPr>
          <p:cNvPr id="6" name="Content Placeholder 2"/>
          <p:cNvSpPr txBox="1">
            <a:spLocks/>
          </p:cNvSpPr>
          <p:nvPr/>
        </p:nvSpPr>
        <p:spPr>
          <a:xfrm>
            <a:off x="179990" y="1716171"/>
            <a:ext cx="8664497" cy="4568742"/>
          </a:xfrm>
          <a:prstGeom prst="rect">
            <a:avLst/>
          </a:prstGeom>
        </p:spPr>
        <p:txBody>
          <a:bodyPr/>
          <a:lstStyle>
            <a:lvl1pPr marL="342900" indent="-342900" algn="l" defTabSz="914400" rtl="0" eaLnBrk="1" latinLnBrk="0" hangingPunct="1">
              <a:lnSpc>
                <a:spcPct val="85000"/>
              </a:lnSpc>
              <a:spcBef>
                <a:spcPts val="400"/>
              </a:spcBef>
              <a:buFontTx/>
              <a:buBlip>
                <a:blip r:embed="rId3"/>
              </a:buBlip>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a:buClr>
                <a:schemeClr val="tx1"/>
              </a:buClr>
            </a:pPr>
            <a:r>
              <a:rPr lang="zh-CN" altLang="en-US" dirty="0">
                <a:latin typeface="Microsoft YaHei" pitchFamily="34" charset="-122"/>
                <a:ea typeface="Microsoft YaHei" pitchFamily="34" charset="-122"/>
              </a:rPr>
              <a:t>知识的</a:t>
            </a:r>
            <a:r>
              <a:rPr lang="zh-CN" altLang="en-US" dirty="0" smtClean="0">
                <a:latin typeface="Microsoft YaHei" pitchFamily="34" charset="-122"/>
                <a:ea typeface="Microsoft YaHei" pitchFamily="34" charset="-122"/>
              </a:rPr>
              <a:t>整合</a:t>
            </a:r>
            <a:endParaRPr lang="en-US" altLang="zh-CN" sz="2000" dirty="0">
              <a:latin typeface="Microsoft YaHei" pitchFamily="34" charset="-122"/>
              <a:ea typeface="Microsoft YaHei" pitchFamily="34" charset="-122"/>
            </a:endParaRPr>
          </a:p>
          <a:p>
            <a:pPr marL="0" indent="0">
              <a:buClr>
                <a:schemeClr val="tx1"/>
              </a:buClr>
              <a:buNone/>
            </a:pPr>
            <a:endParaRPr lang="en-US" altLang="zh-CN" sz="2000" dirty="0">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a:latin typeface="Microsoft YaHei" pitchFamily="34" charset="-122"/>
                <a:ea typeface="Microsoft YaHei" pitchFamily="34" charset="-122"/>
              </a:rPr>
              <a:t>在信息文化背景</a:t>
            </a:r>
            <a:r>
              <a:rPr lang="zh-CN" altLang="en-US" sz="2000" dirty="0" smtClean="0">
                <a:latin typeface="Microsoft YaHei" pitchFamily="34" charset="-122"/>
                <a:ea typeface="Microsoft YaHei" pitchFamily="34" charset="-122"/>
              </a:rPr>
              <a:t>里，信息技术</a:t>
            </a:r>
            <a:r>
              <a:rPr lang="zh-CN" altLang="en-US" sz="2000" dirty="0">
                <a:latin typeface="Microsoft YaHei" pitchFamily="34" charset="-122"/>
                <a:ea typeface="Microsoft YaHei" pitchFamily="34" charset="-122"/>
              </a:rPr>
              <a:t>与课程知识</a:t>
            </a:r>
            <a:r>
              <a:rPr lang="zh-CN" altLang="en-US" sz="2000" dirty="0" smtClean="0">
                <a:latin typeface="Microsoft YaHei" pitchFamily="34" charset="-122"/>
                <a:ea typeface="Microsoft YaHei" pitchFamily="34" charset="-122"/>
              </a:rPr>
              <a:t>的整合原理</a:t>
            </a:r>
            <a:r>
              <a:rPr lang="zh-CN" altLang="en-US" sz="2000" dirty="0">
                <a:latin typeface="Microsoft YaHei" pitchFamily="34" charset="-122"/>
                <a:ea typeface="Microsoft YaHei" pitchFamily="34" charset="-122"/>
              </a:rPr>
              <a:t>的</a:t>
            </a:r>
            <a:r>
              <a:rPr lang="zh-CN" altLang="en-US" sz="2000" dirty="0" smtClean="0">
                <a:latin typeface="Microsoft YaHei" pitchFamily="34" charset="-122"/>
                <a:ea typeface="Microsoft YaHei" pitchFamily="34" charset="-122"/>
              </a:rPr>
              <a:t>三</a:t>
            </a:r>
            <a:r>
              <a:rPr lang="zh-CN" altLang="en-US" sz="2000" dirty="0">
                <a:latin typeface="Microsoft YaHei" pitchFamily="34" charset="-122"/>
                <a:ea typeface="Microsoft YaHei" pitchFamily="34" charset="-122"/>
              </a:rPr>
              <a:t>个</a:t>
            </a:r>
            <a:r>
              <a:rPr lang="zh-CN" altLang="en-US" sz="2000" dirty="0" smtClean="0">
                <a:latin typeface="Microsoft YaHei" pitchFamily="34" charset="-122"/>
                <a:ea typeface="Microsoft YaHei" pitchFamily="34" charset="-122"/>
              </a:rPr>
              <a:t>含义：</a:t>
            </a:r>
            <a:endParaRPr lang="en-US" altLang="zh-CN" sz="2000" dirty="0" smtClean="0">
              <a:latin typeface="Microsoft YaHei" pitchFamily="34" charset="-122"/>
              <a:ea typeface="Microsoft YaHei" pitchFamily="34" charset="-122"/>
            </a:endParaRPr>
          </a:p>
          <a:p>
            <a:pPr>
              <a:buClr>
                <a:schemeClr val="tx1"/>
              </a:buClr>
              <a:buFont typeface="Wingdings" panose="05000000000000000000" pitchFamily="2" charset="2"/>
              <a:buChar char="Ø"/>
            </a:pPr>
            <a:endParaRPr lang="en-US" altLang="zh-CN" sz="2000" dirty="0" smtClean="0">
              <a:latin typeface="Microsoft YaHei" pitchFamily="34" charset="-122"/>
              <a:ea typeface="Microsoft YaHei" pitchFamily="34" charset="-122"/>
            </a:endParaRPr>
          </a:p>
          <a:p>
            <a:pPr marL="457200" indent="-457200">
              <a:buClr>
                <a:schemeClr val="tx1"/>
              </a:buClr>
              <a:buAutoNum type="arabicPeriod" startAt="3"/>
            </a:pPr>
            <a:r>
              <a:rPr lang="zh-CN" altLang="en-US" sz="2000" dirty="0" smtClean="0">
                <a:latin typeface="Microsoft YaHei" pitchFamily="34" charset="-122"/>
                <a:ea typeface="Microsoft YaHei" pitchFamily="34" charset="-122"/>
              </a:rPr>
              <a:t>充分</a:t>
            </a:r>
            <a:r>
              <a:rPr lang="zh-CN" altLang="en-US" sz="2000" dirty="0">
                <a:latin typeface="Microsoft YaHei" pitchFamily="34" charset="-122"/>
                <a:ea typeface="Microsoft YaHei" pitchFamily="34" charset="-122"/>
              </a:rPr>
              <a:t>开发和应用信息技术，创造出信息化学习环境，让学生置身于</a:t>
            </a:r>
            <a:r>
              <a:rPr lang="zh-CN" altLang="en-US" sz="2000" dirty="0" smtClean="0">
                <a:latin typeface="Microsoft YaHei" pitchFamily="34" charset="-122"/>
                <a:ea typeface="Microsoft YaHei" pitchFamily="34" charset="-122"/>
              </a:rPr>
              <a:t>信息</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化</a:t>
            </a:r>
            <a:r>
              <a:rPr lang="zh-CN" altLang="en-US" sz="2000" dirty="0">
                <a:latin typeface="Microsoft YaHei" pitchFamily="34" charset="-122"/>
                <a:ea typeface="Microsoft YaHei" pitchFamily="34" charset="-122"/>
              </a:rPr>
              <a:t>社会之中</a:t>
            </a:r>
            <a:r>
              <a:rPr lang="en-US" altLang="zh-CN" sz="2000" dirty="0">
                <a:latin typeface="Microsoft YaHei" pitchFamily="34" charset="-122"/>
                <a:ea typeface="Microsoft YaHei" pitchFamily="34" charset="-122"/>
              </a:rPr>
              <a:t>,</a:t>
            </a:r>
            <a:r>
              <a:rPr lang="zh-CN" altLang="en-US" sz="2000" dirty="0">
                <a:latin typeface="Microsoft YaHei" pitchFamily="34" charset="-122"/>
                <a:ea typeface="Microsoft YaHei" pitchFamily="34" charset="-122"/>
              </a:rPr>
              <a:t>深切感受应用信息技术寻找或创新以及应用必要的新知识</a:t>
            </a:r>
            <a:r>
              <a:rPr lang="zh-CN" altLang="en-US" sz="2000" dirty="0" smtClean="0">
                <a:latin typeface="Microsoft YaHei" pitchFamily="34" charset="-122"/>
                <a:ea typeface="Microsoft YaHei" pitchFamily="34" charset="-122"/>
              </a:rPr>
              <a:t>的</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信息</a:t>
            </a:r>
            <a:r>
              <a:rPr lang="zh-CN" altLang="en-US" sz="2000" dirty="0">
                <a:latin typeface="Microsoft YaHei" pitchFamily="34" charset="-122"/>
                <a:ea typeface="Microsoft YaHei" pitchFamily="34" charset="-122"/>
              </a:rPr>
              <a:t>文化生活</a:t>
            </a:r>
            <a:r>
              <a:rPr lang="en-US" altLang="zh-CN" sz="2000" dirty="0">
                <a:latin typeface="Microsoft YaHei" pitchFamily="34" charset="-122"/>
                <a:ea typeface="Microsoft YaHei" pitchFamily="34" charset="-122"/>
              </a:rPr>
              <a:t>,</a:t>
            </a:r>
            <a:r>
              <a:rPr lang="zh-CN" altLang="en-US" sz="2000" dirty="0">
                <a:latin typeface="Microsoft YaHei" pitchFamily="34" charset="-122"/>
                <a:ea typeface="Microsoft YaHei" pitchFamily="34" charset="-122"/>
              </a:rPr>
              <a:t>激发学习掌握新知识的内在动机和需要</a:t>
            </a:r>
            <a:r>
              <a:rPr lang="en-US" altLang="zh-CN" sz="2000" dirty="0">
                <a:latin typeface="Microsoft YaHei" pitchFamily="34" charset="-122"/>
                <a:ea typeface="Microsoft YaHei" pitchFamily="34" charset="-122"/>
              </a:rPr>
              <a:t>,</a:t>
            </a:r>
            <a:r>
              <a:rPr lang="zh-CN" altLang="en-US" sz="2000" dirty="0">
                <a:latin typeface="Microsoft YaHei" pitchFamily="34" charset="-122"/>
                <a:ea typeface="Microsoft YaHei" pitchFamily="34" charset="-122"/>
              </a:rPr>
              <a:t>并逐步培养和</a:t>
            </a:r>
            <a:r>
              <a:rPr lang="zh-CN" altLang="en-US" sz="2000" dirty="0" smtClean="0">
                <a:latin typeface="Microsoft YaHei" pitchFamily="34" charset="-122"/>
                <a:ea typeface="Microsoft YaHei" pitchFamily="34" charset="-122"/>
              </a:rPr>
              <a:t>提高</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利用</a:t>
            </a:r>
            <a:r>
              <a:rPr lang="zh-CN" altLang="en-US" sz="2000" dirty="0">
                <a:latin typeface="Microsoft YaHei" pitchFamily="34" charset="-122"/>
                <a:ea typeface="Microsoft YaHei" pitchFamily="34" charset="-122"/>
              </a:rPr>
              <a:t>信息技术寻找和学习新知识的能力。</a:t>
            </a:r>
          </a:p>
          <a:p>
            <a:pPr marL="457200" indent="-457200">
              <a:buClr>
                <a:schemeClr val="tx1"/>
              </a:buClr>
              <a:buAutoNum type="arabicPeriod"/>
            </a:pPr>
            <a:endParaRPr lang="en-US" altLang="zh-CN" sz="2000" dirty="0" smtClean="0">
              <a:latin typeface="Microsoft YaHei" pitchFamily="34" charset="-122"/>
              <a:ea typeface="Microsoft YaHei" pitchFamily="34" charset="-122"/>
            </a:endParaRPr>
          </a:p>
          <a:p>
            <a:pPr marL="0" indent="0">
              <a:buClr>
                <a:schemeClr val="tx1"/>
              </a:buClr>
              <a:buNone/>
            </a:pPr>
            <a:endParaRPr lang="zh-CN" altLang="en-US" sz="2000" dirty="0" smtClean="0">
              <a:latin typeface="Microsoft YaHei" pitchFamily="34" charset="-122"/>
              <a:ea typeface="Microsoft YaHei" pitchFamily="34" charset="-122"/>
            </a:endParaRPr>
          </a:p>
          <a:p>
            <a:pPr marL="0" indent="0">
              <a:buClr>
                <a:schemeClr val="tx1"/>
              </a:buClr>
              <a:buNone/>
            </a:pPr>
            <a:endParaRPr lang="en-US" altLang="zh-CN" dirty="0">
              <a:latin typeface="Microsoft YaHei" pitchFamily="34" charset="-122"/>
              <a:ea typeface="Microsoft YaHei" pitchFamily="34" charset="-122"/>
            </a:endParaRPr>
          </a:p>
        </p:txBody>
      </p:sp>
    </p:spTree>
    <p:extLst>
      <p:ext uri="{BB962C8B-B14F-4D97-AF65-F5344CB8AC3E}">
        <p14:creationId xmlns:p14="http://schemas.microsoft.com/office/powerpoint/2010/main" val="1960461767"/>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1508125" y="6284913"/>
            <a:ext cx="184150" cy="366712"/>
          </a:xfrm>
          <a:prstGeom prst="rect">
            <a:avLst/>
          </a:prstGeom>
          <a:noFill/>
          <a:ln w="9525">
            <a:noFill/>
            <a:miter lim="800000"/>
            <a:headEnd/>
            <a:tailEnd/>
          </a:ln>
        </p:spPr>
        <p:txBody>
          <a:bodyPr wrap="none">
            <a:spAutoFit/>
          </a:bodyPr>
          <a:lstStyle/>
          <a:p>
            <a:endParaRPr lang="en-US"/>
          </a:p>
        </p:txBody>
      </p:sp>
      <p:sp>
        <p:nvSpPr>
          <p:cNvPr id="2" name="标题 1"/>
          <p:cNvSpPr>
            <a:spLocks noGrp="1"/>
          </p:cNvSpPr>
          <p:nvPr>
            <p:ph type="title"/>
          </p:nvPr>
        </p:nvSpPr>
        <p:spPr/>
        <p:txBody>
          <a:bodyPr>
            <a:normAutofit/>
          </a:bodyPr>
          <a:lstStyle/>
          <a:p>
            <a:r>
              <a:rPr lang="zh-CN" altLang="en-US" sz="3200" dirty="0">
                <a:latin typeface="Microsoft YaHei" pitchFamily="34" charset="-122"/>
                <a:ea typeface="Microsoft YaHei" pitchFamily="34" charset="-122"/>
              </a:rPr>
              <a:t>信息技术与课程整合</a:t>
            </a:r>
            <a:r>
              <a:rPr lang="zh-CN" altLang="en-US" sz="3200" dirty="0" smtClean="0">
                <a:latin typeface="Microsoft YaHei" pitchFamily="34" charset="-122"/>
                <a:ea typeface="Microsoft YaHei" pitchFamily="34" charset="-122"/>
              </a:rPr>
              <a:t>的</a:t>
            </a:r>
            <a:r>
              <a:rPr lang="zh-CN" altLang="en-US" sz="3200" dirty="0">
                <a:latin typeface="Microsoft YaHei" pitchFamily="34" charset="-122"/>
                <a:ea typeface="Microsoft YaHei" pitchFamily="34" charset="-122"/>
              </a:rPr>
              <a:t>基本原理</a:t>
            </a:r>
            <a:endParaRPr lang="en-US" altLang="zh-CN" sz="3200" dirty="0">
              <a:latin typeface="Microsoft YaHei" pitchFamily="34" charset="-122"/>
              <a:ea typeface="Microsoft YaHei" pitchFamily="34" charset="-122"/>
            </a:endParaRPr>
          </a:p>
        </p:txBody>
      </p:sp>
      <p:sp>
        <p:nvSpPr>
          <p:cNvPr id="6" name="Content Placeholder 2"/>
          <p:cNvSpPr txBox="1">
            <a:spLocks/>
          </p:cNvSpPr>
          <p:nvPr/>
        </p:nvSpPr>
        <p:spPr>
          <a:xfrm>
            <a:off x="179990" y="1716171"/>
            <a:ext cx="8664497" cy="4568742"/>
          </a:xfrm>
          <a:prstGeom prst="rect">
            <a:avLst/>
          </a:prstGeom>
        </p:spPr>
        <p:txBody>
          <a:bodyPr/>
          <a:lstStyle>
            <a:lvl1pPr marL="342900" indent="-342900" algn="l" defTabSz="914400" rtl="0" eaLnBrk="1" latinLnBrk="0" hangingPunct="1">
              <a:lnSpc>
                <a:spcPct val="85000"/>
              </a:lnSpc>
              <a:spcBef>
                <a:spcPts val="400"/>
              </a:spcBef>
              <a:buFontTx/>
              <a:buBlip>
                <a:blip r:embed="rId3"/>
              </a:buBlip>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a:buClr>
                <a:schemeClr val="tx1"/>
              </a:buClr>
            </a:pPr>
            <a:r>
              <a:rPr lang="zh-CN" altLang="en-US" dirty="0">
                <a:latin typeface="Microsoft YaHei" pitchFamily="34" charset="-122"/>
                <a:ea typeface="Microsoft YaHei" pitchFamily="34" charset="-122"/>
              </a:rPr>
              <a:t>经验</a:t>
            </a:r>
            <a:r>
              <a:rPr lang="zh-CN" altLang="en-US" dirty="0" smtClean="0">
                <a:latin typeface="Microsoft YaHei" pitchFamily="34" charset="-122"/>
                <a:ea typeface="Microsoft YaHei" pitchFamily="34" charset="-122"/>
              </a:rPr>
              <a:t>的整合</a:t>
            </a:r>
            <a:r>
              <a:rPr lang="zh-CN" altLang="en-US" sz="1800" dirty="0" smtClean="0">
                <a:solidFill>
                  <a:schemeClr val="accent1">
                    <a:lumMod val="75000"/>
                  </a:schemeClr>
                </a:solidFill>
                <a:latin typeface="Microsoft YaHei" pitchFamily="34" charset="-122"/>
                <a:ea typeface="Microsoft YaHei" pitchFamily="34" charset="-122"/>
              </a:rPr>
              <a:t>（非感性的经验，指哲学一元论意义上的经验）</a:t>
            </a:r>
            <a:endParaRPr lang="en-US" altLang="zh-CN" sz="1800" dirty="0">
              <a:solidFill>
                <a:schemeClr val="accent1">
                  <a:lumMod val="75000"/>
                </a:schemeClr>
              </a:solidFill>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smtClean="0">
                <a:latin typeface="Microsoft YaHei" pitchFamily="34" charset="-122"/>
                <a:ea typeface="Microsoft YaHei" pitchFamily="34" charset="-122"/>
              </a:rPr>
              <a:t>包括空间的</a:t>
            </a:r>
            <a:r>
              <a:rPr lang="zh-CN" altLang="en-US" sz="2000" dirty="0">
                <a:latin typeface="Microsoft YaHei" pitchFamily="34" charset="-122"/>
                <a:ea typeface="Microsoft YaHei" pitchFamily="34" charset="-122"/>
              </a:rPr>
              <a:t>、时间的和时空统一的整合</a:t>
            </a:r>
            <a:r>
              <a:rPr lang="zh-CN" altLang="en-US" sz="2000" dirty="0" smtClean="0">
                <a:latin typeface="Microsoft YaHei" pitchFamily="34" charset="-122"/>
                <a:ea typeface="Microsoft YaHei" pitchFamily="34" charset="-122"/>
              </a:rPr>
              <a:t>。</a:t>
            </a:r>
            <a:endParaRPr lang="en-US" altLang="zh-CN" sz="2000" dirty="0" smtClean="0">
              <a:latin typeface="Microsoft YaHei" pitchFamily="34" charset="-122"/>
              <a:ea typeface="Microsoft YaHei" pitchFamily="34" charset="-122"/>
            </a:endParaRPr>
          </a:p>
          <a:p>
            <a:pPr marL="0" indent="0">
              <a:buClr>
                <a:schemeClr val="tx1"/>
              </a:buClr>
              <a:buNone/>
            </a:pPr>
            <a:endParaRPr lang="en-US" altLang="zh-CN" sz="2000" dirty="0" smtClean="0">
              <a:latin typeface="Microsoft YaHei" pitchFamily="34" charset="-122"/>
              <a:ea typeface="Microsoft YaHei" pitchFamily="34" charset="-122"/>
            </a:endParaRPr>
          </a:p>
          <a:p>
            <a:pPr marL="457200" indent="-457200">
              <a:buClr>
                <a:schemeClr val="tx1"/>
              </a:buClr>
              <a:buAutoNum type="arabicPeriod"/>
            </a:pPr>
            <a:r>
              <a:rPr lang="zh-CN" altLang="en-US" sz="2000" dirty="0" smtClean="0">
                <a:latin typeface="Microsoft YaHei" pitchFamily="34" charset="-122"/>
                <a:ea typeface="Microsoft YaHei" pitchFamily="34" charset="-122"/>
              </a:rPr>
              <a:t>应用信息技术设计</a:t>
            </a:r>
            <a:r>
              <a:rPr lang="zh-CN" altLang="en-US" sz="2000" dirty="0">
                <a:latin typeface="Microsoft YaHei" pitchFamily="34" charset="-122"/>
                <a:ea typeface="Microsoft YaHei" pitchFamily="34" charset="-122"/>
              </a:rPr>
              <a:t>和创新学习</a:t>
            </a:r>
            <a:r>
              <a:rPr lang="zh-CN" altLang="en-US" sz="2000" dirty="0" smtClean="0">
                <a:latin typeface="Microsoft YaHei" pitchFamily="34" charset="-122"/>
                <a:ea typeface="Microsoft YaHei" pitchFamily="34" charset="-122"/>
              </a:rPr>
              <a:t>环境，通过</a:t>
            </a:r>
            <a:r>
              <a:rPr lang="zh-CN" altLang="en-US" sz="2000" dirty="0">
                <a:latin typeface="Microsoft YaHei" pitchFamily="34" charset="-122"/>
                <a:ea typeface="Microsoft YaHei" pitchFamily="34" charset="-122"/>
              </a:rPr>
              <a:t>精选有时代价值的</a:t>
            </a:r>
            <a:r>
              <a:rPr lang="zh-CN" altLang="en-US" sz="2000" dirty="0" smtClean="0">
                <a:latin typeface="Microsoft YaHei" pitchFamily="34" charset="-122"/>
                <a:ea typeface="Microsoft YaHei" pitchFamily="34" charset="-122"/>
              </a:rPr>
              <a:t>教育</a:t>
            </a:r>
            <a:r>
              <a:rPr lang="zh-CN" altLang="en-US" sz="2000" dirty="0">
                <a:latin typeface="Microsoft YaHei" pitchFamily="34" charset="-122"/>
                <a:ea typeface="Microsoft YaHei" pitchFamily="34" charset="-122"/>
              </a:rPr>
              <a:t>内容</a:t>
            </a:r>
            <a:r>
              <a:rPr lang="zh-CN" altLang="en-US" sz="2000" dirty="0" smtClean="0">
                <a:latin typeface="Microsoft YaHei" pitchFamily="34" charset="-122"/>
                <a:ea typeface="Microsoft YaHei" pitchFamily="34" charset="-122"/>
              </a:rPr>
              <a:t>并</a:t>
            </a:r>
            <a:endParaRPr lang="en-US" altLang="zh-CN" sz="2000" dirty="0" smtClean="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      将其</a:t>
            </a:r>
            <a:r>
              <a:rPr lang="zh-CN" altLang="en-US" sz="2000" dirty="0">
                <a:latin typeface="Microsoft YaHei" pitchFamily="34" charset="-122"/>
                <a:ea typeface="Microsoft YaHei" pitchFamily="34" charset="-122"/>
              </a:rPr>
              <a:t>转化为学生学习的经验</a:t>
            </a:r>
            <a:r>
              <a:rPr lang="zh-CN" altLang="en-US" sz="2000" dirty="0" smtClean="0">
                <a:latin typeface="Microsoft YaHei" pitchFamily="34" charset="-122"/>
                <a:ea typeface="Microsoft YaHei" pitchFamily="34" charset="-122"/>
              </a:rPr>
              <a:t>世界</a:t>
            </a:r>
            <a:r>
              <a:rPr lang="zh-CN" altLang="en-US" sz="2000" dirty="0">
                <a:latin typeface="Microsoft YaHei" pitchFamily="34" charset="-122"/>
                <a:ea typeface="Microsoft YaHei" pitchFamily="34" charset="-122"/>
              </a:rPr>
              <a:t>，</a:t>
            </a:r>
            <a:r>
              <a:rPr lang="zh-CN" altLang="en-US" sz="2000" dirty="0" smtClean="0">
                <a:latin typeface="Microsoft YaHei" pitchFamily="34" charset="-122"/>
                <a:ea typeface="Microsoft YaHei" pitchFamily="34" charset="-122"/>
              </a:rPr>
              <a:t>创设出具</a:t>
            </a:r>
            <a:r>
              <a:rPr lang="zh-CN" altLang="en-US" sz="2000" dirty="0">
                <a:latin typeface="Microsoft YaHei" pitchFamily="34" charset="-122"/>
                <a:ea typeface="Microsoft YaHei" pitchFamily="34" charset="-122"/>
              </a:rPr>
              <a:t>有信息文化的典型性和</a:t>
            </a:r>
            <a:r>
              <a:rPr lang="zh-CN" altLang="en-US" sz="2000" dirty="0" smtClean="0">
                <a:latin typeface="Microsoft YaHei" pitchFamily="34" charset="-122"/>
                <a:ea typeface="Microsoft YaHei" pitchFamily="34" charset="-122"/>
              </a:rPr>
              <a:t>全息</a:t>
            </a:r>
            <a:endParaRPr lang="en-US" altLang="zh-CN" sz="2000" dirty="0" smtClean="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      性的</a:t>
            </a:r>
            <a:r>
              <a:rPr lang="zh-CN" altLang="en-US" sz="2000" dirty="0">
                <a:latin typeface="Microsoft YaHei" pitchFamily="34" charset="-122"/>
                <a:ea typeface="Microsoft YaHei" pitchFamily="34" charset="-122"/>
              </a:rPr>
              <a:t>学习</a:t>
            </a:r>
            <a:r>
              <a:rPr lang="zh-CN" altLang="en-US" sz="2000" dirty="0" smtClean="0">
                <a:latin typeface="Microsoft YaHei" pitchFamily="34" charset="-122"/>
                <a:ea typeface="Microsoft YaHei" pitchFamily="34" charset="-122"/>
              </a:rPr>
              <a:t>环境</a:t>
            </a:r>
            <a:r>
              <a:rPr lang="zh-CN" altLang="en-US" sz="2000" dirty="0">
                <a:latin typeface="Microsoft YaHei" pitchFamily="34" charset="-122"/>
                <a:ea typeface="Microsoft YaHei" pitchFamily="34" charset="-122"/>
              </a:rPr>
              <a:t>，</a:t>
            </a:r>
            <a:r>
              <a:rPr lang="zh-CN" altLang="en-US" sz="2000" dirty="0" smtClean="0">
                <a:latin typeface="Microsoft YaHei" pitchFamily="34" charset="-122"/>
                <a:ea typeface="Microsoft YaHei" pitchFamily="34" charset="-122"/>
              </a:rPr>
              <a:t>使</a:t>
            </a:r>
            <a:r>
              <a:rPr lang="zh-CN" altLang="en-US" sz="2000" dirty="0">
                <a:latin typeface="Microsoft YaHei" pitchFamily="34" charset="-122"/>
                <a:ea typeface="Microsoft YaHei" pitchFamily="34" charset="-122"/>
              </a:rPr>
              <a:t>之具备学生学习反应的敏感性。这是对不同</a:t>
            </a:r>
            <a:r>
              <a:rPr lang="zh-CN" altLang="en-US" sz="2000" dirty="0" smtClean="0">
                <a:latin typeface="Microsoft YaHei" pitchFamily="34" charset="-122"/>
                <a:ea typeface="Microsoft YaHei" pitchFamily="34" charset="-122"/>
              </a:rPr>
              <a:t>空间</a:t>
            </a:r>
            <a:r>
              <a:rPr lang="zh-CN" altLang="en-US" sz="2000" dirty="0">
                <a:latin typeface="Microsoft YaHei" pitchFamily="34" charset="-122"/>
                <a:ea typeface="Microsoft YaHei" pitchFamily="34" charset="-122"/>
              </a:rPr>
              <a:t>里</a:t>
            </a:r>
            <a:r>
              <a:rPr lang="zh-CN" altLang="en-US" sz="2000" dirty="0" smtClean="0">
                <a:latin typeface="Microsoft YaHei" pitchFamily="34" charset="-122"/>
                <a:ea typeface="Microsoft YaHei" pitchFamily="34" charset="-122"/>
              </a:rPr>
              <a:t>的</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学习资源</a:t>
            </a:r>
            <a:r>
              <a:rPr lang="zh-CN" altLang="en-US" sz="2000" dirty="0">
                <a:latin typeface="Microsoft YaHei" pitchFamily="34" charset="-122"/>
                <a:ea typeface="Microsoft YaHei" pitchFamily="34" charset="-122"/>
              </a:rPr>
              <a:t>的整合</a:t>
            </a:r>
            <a:r>
              <a:rPr lang="zh-CN" altLang="en-US" sz="2000" dirty="0" smtClean="0">
                <a:latin typeface="Microsoft YaHei" pitchFamily="34" charset="-122"/>
                <a:ea typeface="Microsoft YaHei" pitchFamily="34" charset="-122"/>
              </a:rPr>
              <a:t>。</a:t>
            </a:r>
            <a:endParaRPr lang="en-US" altLang="zh-CN" sz="2000" dirty="0" smtClean="0">
              <a:latin typeface="Microsoft YaHei" pitchFamily="34" charset="-122"/>
              <a:ea typeface="Microsoft YaHei" pitchFamily="34" charset="-122"/>
            </a:endParaRPr>
          </a:p>
          <a:p>
            <a:pPr marL="0" indent="0">
              <a:buClr>
                <a:schemeClr val="tx1"/>
              </a:buClr>
              <a:buNone/>
            </a:pPr>
            <a:endParaRPr lang="en-US" altLang="zh-CN" sz="2000" dirty="0" smtClean="0">
              <a:latin typeface="Microsoft YaHei" pitchFamily="34" charset="-122"/>
              <a:ea typeface="Microsoft YaHei" pitchFamily="34" charset="-122"/>
            </a:endParaRPr>
          </a:p>
          <a:p>
            <a:pPr marL="457200" indent="-457200">
              <a:buClr>
                <a:schemeClr val="tx1"/>
              </a:buClr>
              <a:buAutoNum type="arabicPeriod" startAt="2"/>
            </a:pPr>
            <a:r>
              <a:rPr lang="zh-CN" altLang="en-US" sz="2000" dirty="0" smtClean="0">
                <a:latin typeface="Microsoft YaHei" pitchFamily="34" charset="-122"/>
                <a:ea typeface="Microsoft YaHei" pitchFamily="34" charset="-122"/>
              </a:rPr>
              <a:t>使</a:t>
            </a:r>
            <a:r>
              <a:rPr lang="zh-CN" altLang="en-US" sz="2000" dirty="0">
                <a:latin typeface="Microsoft YaHei" pitchFamily="34" charset="-122"/>
                <a:ea typeface="Microsoft YaHei" pitchFamily="34" charset="-122"/>
              </a:rPr>
              <a:t>信息技术成为</a:t>
            </a:r>
            <a:r>
              <a:rPr lang="zh-CN" altLang="en-US" sz="2000" dirty="0" smtClean="0">
                <a:latin typeface="Microsoft YaHei" pitchFamily="34" charset="-122"/>
                <a:ea typeface="Microsoft YaHei" pitchFamily="34" charset="-122"/>
              </a:rPr>
              <a:t>学生</a:t>
            </a:r>
            <a:r>
              <a:rPr lang="zh-CN" altLang="en-US" sz="2000" dirty="0">
                <a:latin typeface="Microsoft YaHei" pitchFamily="34" charset="-122"/>
                <a:ea typeface="Microsoft YaHei" pitchFamily="34" charset="-122"/>
              </a:rPr>
              <a:t>学习的</a:t>
            </a:r>
            <a:r>
              <a:rPr lang="zh-CN" altLang="en-US" sz="2000" dirty="0" smtClean="0">
                <a:latin typeface="Microsoft YaHei" pitchFamily="34" charset="-122"/>
                <a:ea typeface="Microsoft YaHei" pitchFamily="34" charset="-122"/>
              </a:rPr>
              <a:t>工具，使</a:t>
            </a:r>
            <a:r>
              <a:rPr lang="zh-CN" altLang="en-US" sz="2000" dirty="0">
                <a:latin typeface="Microsoft YaHei" pitchFamily="34" charset="-122"/>
                <a:ea typeface="Microsoft YaHei" pitchFamily="34" charset="-122"/>
              </a:rPr>
              <a:t>内化的新经验以多媒体为</a:t>
            </a:r>
            <a:r>
              <a:rPr lang="zh-CN" altLang="en-US" sz="2000" dirty="0" smtClean="0">
                <a:latin typeface="Microsoft YaHei" pitchFamily="34" charset="-122"/>
                <a:ea typeface="Microsoft YaHei" pitchFamily="34" charset="-122"/>
              </a:rPr>
              <a:t>载体</a:t>
            </a:r>
            <a:r>
              <a:rPr lang="zh-CN" altLang="en-US" sz="2000" dirty="0">
                <a:latin typeface="Microsoft YaHei" pitchFamily="34" charset="-122"/>
                <a:ea typeface="Microsoft YaHei" pitchFamily="34" charset="-122"/>
              </a:rPr>
              <a:t>，</a:t>
            </a:r>
            <a:r>
              <a:rPr lang="zh-CN" altLang="en-US" sz="2000" dirty="0" smtClean="0">
                <a:latin typeface="Microsoft YaHei" pitchFamily="34" charset="-122"/>
                <a:ea typeface="Microsoft YaHei" pitchFamily="34" charset="-122"/>
              </a:rPr>
              <a:t>成</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为</a:t>
            </a:r>
            <a:r>
              <a:rPr lang="zh-CN" altLang="en-US" sz="2000" dirty="0">
                <a:latin typeface="Microsoft YaHei" pitchFamily="34" charset="-122"/>
                <a:ea typeface="Microsoft YaHei" pitchFamily="34" charset="-122"/>
              </a:rPr>
              <a:t>融合了知情意的活经验</a:t>
            </a:r>
            <a:r>
              <a:rPr lang="en-US" altLang="zh-CN" sz="2000" dirty="0">
                <a:latin typeface="Microsoft YaHei" pitchFamily="34" charset="-122"/>
                <a:ea typeface="Microsoft YaHei" pitchFamily="34" charset="-122"/>
              </a:rPr>
              <a:t>,</a:t>
            </a:r>
            <a:r>
              <a:rPr lang="zh-CN" altLang="en-US" sz="2000" dirty="0">
                <a:latin typeface="Microsoft YaHei" pitchFamily="34" charset="-122"/>
                <a:ea typeface="Microsoft YaHei" pitchFamily="34" charset="-122"/>
              </a:rPr>
              <a:t>顺畅地融会到已</a:t>
            </a:r>
            <a:r>
              <a:rPr lang="zh-CN" altLang="en-US" sz="2000" dirty="0" smtClean="0">
                <a:latin typeface="Microsoft YaHei" pitchFamily="34" charset="-122"/>
                <a:ea typeface="Microsoft YaHei" pitchFamily="34" charset="-122"/>
              </a:rPr>
              <a:t>有经验</a:t>
            </a:r>
            <a:r>
              <a:rPr lang="zh-CN" altLang="en-US" sz="2000" dirty="0">
                <a:latin typeface="Microsoft YaHei" pitchFamily="34" charset="-122"/>
                <a:ea typeface="Microsoft YaHei" pitchFamily="34" charset="-122"/>
              </a:rPr>
              <a:t>的意义系统之中。这</a:t>
            </a:r>
            <a:r>
              <a:rPr lang="zh-CN" altLang="en-US" sz="2000" dirty="0" smtClean="0">
                <a:latin typeface="Microsoft YaHei" pitchFamily="34" charset="-122"/>
                <a:ea typeface="Microsoft YaHei" pitchFamily="34" charset="-122"/>
              </a:rPr>
              <a:t>是</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学习</a:t>
            </a:r>
            <a:r>
              <a:rPr lang="zh-CN" altLang="en-US" sz="2000" dirty="0">
                <a:latin typeface="Microsoft YaHei" pitchFamily="34" charset="-122"/>
                <a:ea typeface="Microsoft YaHei" pitchFamily="34" charset="-122"/>
              </a:rPr>
              <a:t>中已有经验与</a:t>
            </a:r>
            <a:r>
              <a:rPr lang="zh-CN" altLang="en-US" sz="2000" dirty="0" smtClean="0">
                <a:latin typeface="Microsoft YaHei" pitchFamily="34" charset="-122"/>
                <a:ea typeface="Microsoft YaHei" pitchFamily="34" charset="-122"/>
              </a:rPr>
              <a:t>现在</a:t>
            </a:r>
            <a:r>
              <a:rPr lang="zh-CN" altLang="en-US" sz="2000" dirty="0">
                <a:latin typeface="Microsoft YaHei" pitchFamily="34" charset="-122"/>
                <a:ea typeface="Microsoft YaHei" pitchFamily="34" charset="-122"/>
              </a:rPr>
              <a:t>经验</a:t>
            </a:r>
            <a:r>
              <a:rPr lang="en-US" altLang="zh-CN" sz="2000" dirty="0">
                <a:latin typeface="Microsoft YaHei" pitchFamily="34" charset="-122"/>
                <a:ea typeface="Microsoft YaHei" pitchFamily="34" charset="-122"/>
              </a:rPr>
              <a:t>,</a:t>
            </a:r>
            <a:r>
              <a:rPr lang="zh-CN" altLang="en-US" sz="2000" dirty="0">
                <a:latin typeface="Microsoft YaHei" pitchFamily="34" charset="-122"/>
                <a:ea typeface="Microsoft YaHei" pitchFamily="34" charset="-122"/>
              </a:rPr>
              <a:t>在时间进程上的整合</a:t>
            </a:r>
            <a:r>
              <a:rPr lang="zh-CN" altLang="en-US" sz="2000" dirty="0" smtClean="0">
                <a:latin typeface="Microsoft YaHei" pitchFamily="34" charset="-122"/>
                <a:ea typeface="Microsoft YaHei" pitchFamily="34" charset="-122"/>
              </a:rPr>
              <a:t>。</a:t>
            </a:r>
            <a:endParaRPr lang="en-US" altLang="zh-CN" sz="2000" dirty="0" smtClean="0">
              <a:latin typeface="Microsoft YaHei" pitchFamily="34" charset="-122"/>
              <a:ea typeface="Microsoft YaHei" pitchFamily="34" charset="-122"/>
            </a:endParaRPr>
          </a:p>
          <a:p>
            <a:pPr marL="457200" indent="-457200">
              <a:buClr>
                <a:schemeClr val="tx1"/>
              </a:buClr>
              <a:buAutoNum type="arabicPeriod" startAt="2"/>
            </a:pPr>
            <a:endParaRPr lang="en-US" altLang="zh-CN" sz="2000" dirty="0">
              <a:latin typeface="Microsoft YaHei" pitchFamily="34" charset="-122"/>
              <a:ea typeface="Microsoft YaHei" pitchFamily="34" charset="-122"/>
            </a:endParaRPr>
          </a:p>
          <a:p>
            <a:pPr marL="0" indent="0">
              <a:buClr>
                <a:schemeClr val="tx1"/>
              </a:buClr>
              <a:buNone/>
            </a:pPr>
            <a:r>
              <a:rPr lang="en-US" altLang="zh-CN" sz="2000" dirty="0" smtClean="0">
                <a:latin typeface="Microsoft YaHei" pitchFamily="34" charset="-122"/>
                <a:ea typeface="Microsoft YaHei" pitchFamily="34" charset="-122"/>
              </a:rPr>
              <a:t>3.   </a:t>
            </a:r>
            <a:r>
              <a:rPr lang="zh-CN" altLang="en-US" sz="2000" dirty="0" smtClean="0">
                <a:latin typeface="Microsoft YaHei" pitchFamily="34" charset="-122"/>
                <a:ea typeface="Microsoft YaHei" pitchFamily="34" charset="-122"/>
              </a:rPr>
              <a:t>应用</a:t>
            </a:r>
            <a:r>
              <a:rPr lang="zh-CN" altLang="en-US" sz="2000" dirty="0">
                <a:latin typeface="Microsoft YaHei" pitchFamily="34" charset="-122"/>
                <a:ea typeface="Microsoft YaHei" pitchFamily="34" charset="-122"/>
              </a:rPr>
              <a:t>多媒体</a:t>
            </a:r>
            <a:r>
              <a:rPr lang="zh-CN" altLang="en-US" sz="2000" dirty="0" smtClean="0">
                <a:latin typeface="Microsoft YaHei" pitchFamily="34" charset="-122"/>
                <a:ea typeface="Microsoft YaHei" pitchFamily="34" charset="-122"/>
              </a:rPr>
              <a:t>网络技术，在</a:t>
            </a:r>
            <a:r>
              <a:rPr lang="zh-CN" altLang="en-US" sz="2000" dirty="0">
                <a:latin typeface="Microsoft YaHei" pitchFamily="34" charset="-122"/>
                <a:ea typeface="Microsoft YaHei" pitchFamily="34" charset="-122"/>
              </a:rPr>
              <a:t>已有经验与现在经验的时间整合</a:t>
            </a:r>
            <a:r>
              <a:rPr lang="zh-CN" altLang="en-US" sz="2000" dirty="0" smtClean="0">
                <a:latin typeface="Microsoft YaHei" pitchFamily="34" charset="-122"/>
                <a:ea typeface="Microsoft YaHei" pitchFamily="34" charset="-122"/>
              </a:rPr>
              <a:t>基础上，开辟</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未来</a:t>
            </a:r>
            <a:r>
              <a:rPr lang="zh-CN" altLang="en-US" sz="2000" dirty="0">
                <a:latin typeface="Microsoft YaHei" pitchFamily="34" charset="-122"/>
                <a:ea typeface="Microsoft YaHei" pitchFamily="34" charset="-122"/>
              </a:rPr>
              <a:t>的时间向</a:t>
            </a:r>
            <a:r>
              <a:rPr lang="zh-CN" altLang="en-US" sz="2000" dirty="0" smtClean="0">
                <a:latin typeface="Microsoft YaHei" pitchFamily="34" charset="-122"/>
                <a:ea typeface="Microsoft YaHei" pitchFamily="34" charset="-122"/>
              </a:rPr>
              <a:t>度，促使</a:t>
            </a:r>
            <a:r>
              <a:rPr lang="zh-CN" altLang="en-US" sz="2000" dirty="0">
                <a:latin typeface="Microsoft YaHei" pitchFamily="34" charset="-122"/>
                <a:ea typeface="Microsoft YaHei" pitchFamily="34" charset="-122"/>
              </a:rPr>
              <a:t>内在经验的再</a:t>
            </a:r>
            <a:r>
              <a:rPr lang="zh-CN" altLang="en-US" sz="2000" dirty="0" smtClean="0">
                <a:latin typeface="Microsoft YaHei" pitchFamily="34" charset="-122"/>
                <a:ea typeface="Microsoft YaHei" pitchFamily="34" charset="-122"/>
              </a:rPr>
              <a:t>组织，去</a:t>
            </a:r>
            <a:r>
              <a:rPr lang="zh-CN" altLang="en-US" sz="2000" dirty="0">
                <a:latin typeface="Microsoft YaHei" pitchFamily="34" charset="-122"/>
                <a:ea typeface="Microsoft YaHei" pitchFamily="34" charset="-122"/>
              </a:rPr>
              <a:t>主动寻找和应对外在的</a:t>
            </a:r>
            <a:r>
              <a:rPr lang="zh-CN" altLang="en-US" sz="2000" dirty="0" smtClean="0">
                <a:latin typeface="Microsoft YaHei" pitchFamily="34" charset="-122"/>
                <a:ea typeface="Microsoft YaHei" pitchFamily="34" charset="-122"/>
              </a:rPr>
              <a:t>新</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问题情境，将源于外部</a:t>
            </a:r>
            <a:r>
              <a:rPr lang="zh-CN" altLang="en-US" sz="2000" dirty="0">
                <a:latin typeface="Microsoft YaHei" pitchFamily="34" charset="-122"/>
                <a:ea typeface="Microsoft YaHei" pitchFamily="34" charset="-122"/>
              </a:rPr>
              <a:t>空间的新经验整合到内在的经验系统之中</a:t>
            </a:r>
            <a:r>
              <a:rPr lang="zh-CN" altLang="en-US" sz="2000" dirty="0" smtClean="0">
                <a:latin typeface="Microsoft YaHei" pitchFamily="34" charset="-122"/>
                <a:ea typeface="Microsoft YaHei" pitchFamily="34" charset="-122"/>
              </a:rPr>
              <a:t>。</a:t>
            </a:r>
          </a:p>
          <a:p>
            <a:pPr marL="0" indent="0">
              <a:buClr>
                <a:schemeClr val="tx1"/>
              </a:buClr>
              <a:buNone/>
            </a:pPr>
            <a:endParaRPr lang="en-US" altLang="zh-CN" dirty="0">
              <a:latin typeface="Microsoft YaHei" pitchFamily="34" charset="-122"/>
              <a:ea typeface="Microsoft YaHei" pitchFamily="34" charset="-122"/>
            </a:endParaRPr>
          </a:p>
        </p:txBody>
      </p:sp>
    </p:spTree>
    <p:extLst>
      <p:ext uri="{BB962C8B-B14F-4D97-AF65-F5344CB8AC3E}">
        <p14:creationId xmlns:p14="http://schemas.microsoft.com/office/powerpoint/2010/main" val="825243383"/>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1508125" y="6284913"/>
            <a:ext cx="184150" cy="366712"/>
          </a:xfrm>
          <a:prstGeom prst="rect">
            <a:avLst/>
          </a:prstGeom>
          <a:noFill/>
          <a:ln w="9525">
            <a:noFill/>
            <a:miter lim="800000"/>
            <a:headEnd/>
            <a:tailEnd/>
          </a:ln>
        </p:spPr>
        <p:txBody>
          <a:bodyPr wrap="none">
            <a:spAutoFit/>
          </a:bodyPr>
          <a:lstStyle/>
          <a:p>
            <a:endParaRPr lang="en-US"/>
          </a:p>
        </p:txBody>
      </p:sp>
      <p:sp>
        <p:nvSpPr>
          <p:cNvPr id="2" name="标题 1"/>
          <p:cNvSpPr>
            <a:spLocks noGrp="1"/>
          </p:cNvSpPr>
          <p:nvPr>
            <p:ph type="title"/>
          </p:nvPr>
        </p:nvSpPr>
        <p:spPr/>
        <p:txBody>
          <a:bodyPr>
            <a:normAutofit/>
          </a:bodyPr>
          <a:lstStyle/>
          <a:p>
            <a:r>
              <a:rPr lang="zh-CN" altLang="en-US" sz="3200" dirty="0">
                <a:latin typeface="Microsoft YaHei" pitchFamily="34" charset="-122"/>
                <a:ea typeface="Microsoft YaHei" pitchFamily="34" charset="-122"/>
              </a:rPr>
              <a:t>信息技术与课程整合</a:t>
            </a:r>
            <a:r>
              <a:rPr lang="zh-CN" altLang="en-US" sz="3200" dirty="0" smtClean="0">
                <a:latin typeface="Microsoft YaHei" pitchFamily="34" charset="-122"/>
                <a:ea typeface="Microsoft YaHei" pitchFamily="34" charset="-122"/>
              </a:rPr>
              <a:t>的</a:t>
            </a:r>
            <a:r>
              <a:rPr lang="zh-CN" altLang="en-US" sz="3200" dirty="0">
                <a:latin typeface="Microsoft YaHei" pitchFamily="34" charset="-122"/>
                <a:ea typeface="Microsoft YaHei" pitchFamily="34" charset="-122"/>
              </a:rPr>
              <a:t>基本原理</a:t>
            </a:r>
            <a:endParaRPr lang="en-US" altLang="zh-CN" sz="3200" dirty="0">
              <a:latin typeface="Microsoft YaHei" pitchFamily="34" charset="-122"/>
              <a:ea typeface="Microsoft YaHei" pitchFamily="34" charset="-122"/>
            </a:endParaRPr>
          </a:p>
        </p:txBody>
      </p:sp>
      <p:sp>
        <p:nvSpPr>
          <p:cNvPr id="6" name="Content Placeholder 2"/>
          <p:cNvSpPr txBox="1">
            <a:spLocks/>
          </p:cNvSpPr>
          <p:nvPr/>
        </p:nvSpPr>
        <p:spPr>
          <a:xfrm>
            <a:off x="179990" y="1716171"/>
            <a:ext cx="8664497" cy="4568742"/>
          </a:xfrm>
          <a:prstGeom prst="rect">
            <a:avLst/>
          </a:prstGeom>
        </p:spPr>
        <p:txBody>
          <a:bodyPr/>
          <a:lstStyle>
            <a:lvl1pPr marL="342900" indent="-342900" algn="l" defTabSz="914400" rtl="0" eaLnBrk="1" latinLnBrk="0" hangingPunct="1">
              <a:lnSpc>
                <a:spcPct val="85000"/>
              </a:lnSpc>
              <a:spcBef>
                <a:spcPts val="400"/>
              </a:spcBef>
              <a:buFontTx/>
              <a:buBlip>
                <a:blip r:embed="rId3"/>
              </a:buBlip>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a:buClr>
                <a:schemeClr val="tx1"/>
              </a:buClr>
            </a:pPr>
            <a:r>
              <a:rPr lang="zh-CN" altLang="en-US" dirty="0">
                <a:latin typeface="Microsoft YaHei" pitchFamily="34" charset="-122"/>
                <a:ea typeface="Microsoft YaHei" pitchFamily="34" charset="-122"/>
              </a:rPr>
              <a:t>价值</a:t>
            </a:r>
            <a:r>
              <a:rPr lang="zh-CN" altLang="en-US" dirty="0" smtClean="0">
                <a:latin typeface="Microsoft YaHei" pitchFamily="34" charset="-122"/>
                <a:ea typeface="Microsoft YaHei" pitchFamily="34" charset="-122"/>
              </a:rPr>
              <a:t>的整合</a:t>
            </a:r>
            <a:endParaRPr lang="en-US" altLang="zh-CN" sz="1800" dirty="0" smtClean="0">
              <a:solidFill>
                <a:schemeClr val="accent1">
                  <a:lumMod val="75000"/>
                </a:schemeClr>
              </a:solidFill>
              <a:latin typeface="Microsoft YaHei" pitchFamily="34" charset="-122"/>
              <a:ea typeface="Microsoft YaHei" pitchFamily="34" charset="-122"/>
            </a:endParaRPr>
          </a:p>
          <a:p>
            <a:pPr marL="0" indent="0">
              <a:buClr>
                <a:schemeClr val="tx1"/>
              </a:buClr>
              <a:buNone/>
            </a:pPr>
            <a:r>
              <a:rPr lang="zh-CN" altLang="en-US" sz="1800" dirty="0" smtClean="0">
                <a:solidFill>
                  <a:schemeClr val="accent1">
                    <a:lumMod val="75000"/>
                  </a:schemeClr>
                </a:solidFill>
                <a:latin typeface="Microsoft YaHei" pitchFamily="34" charset="-122"/>
                <a:ea typeface="Microsoft YaHei" pitchFamily="34" charset="-122"/>
              </a:rPr>
              <a:t>（遵循</a:t>
            </a:r>
            <a:r>
              <a:rPr lang="zh-CN" altLang="en-US" sz="1800" dirty="0">
                <a:solidFill>
                  <a:schemeClr val="accent1">
                    <a:lumMod val="75000"/>
                  </a:schemeClr>
                </a:solidFill>
                <a:latin typeface="Microsoft YaHei" pitchFamily="34" charset="-122"/>
                <a:ea typeface="Microsoft YaHei" pitchFamily="34" charset="-122"/>
              </a:rPr>
              <a:t>价值观发展的选择性和过程性来充分</a:t>
            </a:r>
            <a:r>
              <a:rPr lang="zh-CN" altLang="en-US" sz="1800" dirty="0" smtClean="0">
                <a:solidFill>
                  <a:schemeClr val="accent1">
                    <a:lumMod val="75000"/>
                  </a:schemeClr>
                </a:solidFill>
                <a:latin typeface="Microsoft YaHei" pitchFamily="34" charset="-122"/>
                <a:ea typeface="Microsoft YaHei" pitchFamily="34" charset="-122"/>
              </a:rPr>
              <a:t>开发和</a:t>
            </a:r>
            <a:r>
              <a:rPr lang="zh-CN" altLang="en-US" sz="1800" dirty="0">
                <a:solidFill>
                  <a:schemeClr val="accent1">
                    <a:lumMod val="75000"/>
                  </a:schemeClr>
                </a:solidFill>
                <a:latin typeface="Microsoft YaHei" pitchFamily="34" charset="-122"/>
                <a:ea typeface="Microsoft YaHei" pitchFamily="34" charset="-122"/>
              </a:rPr>
              <a:t>超越信息技术课程化的“虚拟”</a:t>
            </a:r>
            <a:r>
              <a:rPr lang="zh-CN" altLang="en-US" sz="1800" dirty="0" smtClean="0">
                <a:solidFill>
                  <a:schemeClr val="accent1">
                    <a:lumMod val="75000"/>
                  </a:schemeClr>
                </a:solidFill>
                <a:latin typeface="Microsoft YaHei" pitchFamily="34" charset="-122"/>
                <a:ea typeface="Microsoft YaHei" pitchFamily="34" charset="-122"/>
              </a:rPr>
              <a:t>价值。）</a:t>
            </a:r>
            <a:endParaRPr lang="en-US" altLang="zh-CN" sz="1800" dirty="0" smtClean="0">
              <a:solidFill>
                <a:schemeClr val="accent1">
                  <a:lumMod val="75000"/>
                </a:schemeClr>
              </a:solidFill>
              <a:latin typeface="Microsoft YaHei" pitchFamily="34" charset="-122"/>
              <a:ea typeface="Microsoft YaHei" pitchFamily="34" charset="-122"/>
            </a:endParaRPr>
          </a:p>
          <a:p>
            <a:pPr marL="0" indent="0">
              <a:buClr>
                <a:schemeClr val="tx1"/>
              </a:buClr>
              <a:buNone/>
            </a:pPr>
            <a:endParaRPr lang="en-US" altLang="zh-CN" sz="1800" dirty="0">
              <a:solidFill>
                <a:schemeClr val="accent1">
                  <a:lumMod val="75000"/>
                </a:schemeClr>
              </a:solidFill>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 价值</a:t>
            </a:r>
            <a:r>
              <a:rPr lang="zh-CN" altLang="en-US" sz="2000" dirty="0">
                <a:latin typeface="Microsoft YaHei" pitchFamily="34" charset="-122"/>
                <a:ea typeface="Microsoft YaHei" pitchFamily="34" charset="-122"/>
              </a:rPr>
              <a:t>的整合就是建构价值学习的自由</a:t>
            </a:r>
            <a:r>
              <a:rPr lang="zh-CN" altLang="en-US" sz="2000" dirty="0" smtClean="0">
                <a:latin typeface="Microsoft YaHei" pitchFamily="34" charset="-122"/>
                <a:ea typeface="Microsoft YaHei" pitchFamily="34" charset="-122"/>
              </a:rPr>
              <a:t>选择</a:t>
            </a:r>
            <a:r>
              <a:rPr lang="zh-CN" altLang="en-US" sz="2000" dirty="0">
                <a:latin typeface="Microsoft YaHei" pitchFamily="34" charset="-122"/>
                <a:ea typeface="Microsoft YaHei" pitchFamily="34" charset="-122"/>
              </a:rPr>
              <a:t>机制</a:t>
            </a:r>
            <a:r>
              <a:rPr lang="en-US" altLang="zh-CN" sz="2000" dirty="0">
                <a:latin typeface="Microsoft YaHei" pitchFamily="34" charset="-122"/>
                <a:ea typeface="Microsoft YaHei" pitchFamily="34" charset="-122"/>
              </a:rPr>
              <a:t>,</a:t>
            </a:r>
            <a:r>
              <a:rPr lang="zh-CN" altLang="en-US" sz="2000" dirty="0">
                <a:latin typeface="Microsoft YaHei" pitchFamily="34" charset="-122"/>
                <a:ea typeface="Microsoft YaHei" pitchFamily="34" charset="-122"/>
              </a:rPr>
              <a:t>这种选择机制必须贯通</a:t>
            </a:r>
            <a:r>
              <a:rPr lang="zh-CN" altLang="en-US" sz="2000" dirty="0" smtClean="0">
                <a:latin typeface="Microsoft YaHei" pitchFamily="34" charset="-122"/>
                <a:ea typeface="Microsoft YaHei" pitchFamily="34" charset="-122"/>
              </a:rPr>
              <a:t>学习</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者</a:t>
            </a:r>
            <a:r>
              <a:rPr lang="zh-CN" altLang="en-US" sz="2000" dirty="0">
                <a:latin typeface="Microsoft YaHei" pitchFamily="34" charset="-122"/>
                <a:ea typeface="Microsoft YaHei" pitchFamily="34" charset="-122"/>
              </a:rPr>
              <a:t>的价值</a:t>
            </a:r>
            <a:r>
              <a:rPr lang="zh-CN" altLang="en-US" sz="2000" dirty="0" smtClean="0">
                <a:latin typeface="Microsoft YaHei" pitchFamily="34" charset="-122"/>
                <a:ea typeface="Microsoft YaHei" pitchFamily="34" charset="-122"/>
              </a:rPr>
              <a:t>认识</a:t>
            </a:r>
            <a:r>
              <a:rPr lang="zh-CN" altLang="en-US" sz="2000" dirty="0">
                <a:latin typeface="Microsoft YaHei" pitchFamily="34" charset="-122"/>
                <a:ea typeface="Microsoft YaHei" pitchFamily="34" charset="-122"/>
              </a:rPr>
              <a:t>、价值理解和价值体验的全</a:t>
            </a:r>
            <a:r>
              <a:rPr lang="zh-CN" altLang="en-US" sz="2000" dirty="0" smtClean="0">
                <a:latin typeface="Microsoft YaHei" pitchFamily="34" charset="-122"/>
                <a:ea typeface="Microsoft YaHei" pitchFamily="34" charset="-122"/>
              </a:rPr>
              <a:t>过程。</a:t>
            </a:r>
            <a:endParaRPr lang="en-US" altLang="zh-CN" sz="2000" dirty="0" smtClean="0">
              <a:latin typeface="Microsoft YaHei" pitchFamily="34" charset="-122"/>
              <a:ea typeface="Microsoft YaHei" pitchFamily="34" charset="-122"/>
            </a:endParaRPr>
          </a:p>
          <a:p>
            <a:pPr marL="0" indent="0">
              <a:buClr>
                <a:schemeClr val="tx1"/>
              </a:buClr>
              <a:buNone/>
            </a:pPr>
            <a:endParaRPr lang="en-US" altLang="zh-CN" sz="2000" dirty="0" smtClean="0">
              <a:latin typeface="Microsoft YaHei" pitchFamily="34" charset="-122"/>
              <a:ea typeface="Microsoft YaHei" pitchFamily="34" charset="-122"/>
            </a:endParaRPr>
          </a:p>
          <a:p>
            <a:pPr marL="457200" indent="-457200">
              <a:buClr>
                <a:schemeClr val="tx1"/>
              </a:buClr>
              <a:buAutoNum type="arabicPeriod"/>
            </a:pPr>
            <a:r>
              <a:rPr lang="zh-CN" altLang="en-US" sz="2000" dirty="0" smtClean="0">
                <a:latin typeface="Microsoft YaHei" pitchFamily="34" charset="-122"/>
                <a:ea typeface="Microsoft YaHei" pitchFamily="34" charset="-122"/>
              </a:rPr>
              <a:t>在</a:t>
            </a:r>
            <a:r>
              <a:rPr lang="zh-CN" altLang="en-US" sz="2000" dirty="0">
                <a:latin typeface="Microsoft YaHei" pitchFamily="34" charset="-122"/>
                <a:ea typeface="Microsoft YaHei" pitchFamily="34" charset="-122"/>
              </a:rPr>
              <a:t>课程体系</a:t>
            </a:r>
            <a:r>
              <a:rPr lang="zh-CN" altLang="en-US" sz="2000" dirty="0" smtClean="0">
                <a:latin typeface="Microsoft YaHei" pitchFamily="34" charset="-122"/>
                <a:ea typeface="Microsoft YaHei" pitchFamily="34" charset="-122"/>
              </a:rPr>
              <a:t>中，全方位</a:t>
            </a:r>
            <a:r>
              <a:rPr lang="zh-CN" altLang="en-US" sz="2000" dirty="0">
                <a:latin typeface="Microsoft YaHei" pitchFamily="34" charset="-122"/>
                <a:ea typeface="Microsoft YaHei" pitchFamily="34" charset="-122"/>
              </a:rPr>
              <a:t>地研制</a:t>
            </a:r>
            <a:r>
              <a:rPr lang="zh-CN" altLang="en-US" sz="2000" dirty="0" smtClean="0">
                <a:latin typeface="Microsoft YaHei" pitchFamily="34" charset="-122"/>
                <a:ea typeface="Microsoft YaHei" pitchFamily="34" charset="-122"/>
              </a:rPr>
              <a:t>多媒体课程</a:t>
            </a:r>
            <a:r>
              <a:rPr lang="zh-CN" altLang="en-US" sz="2000" dirty="0">
                <a:latin typeface="Microsoft YaHei" pitchFamily="34" charset="-122"/>
                <a:ea typeface="Microsoft YaHei" pitchFamily="34" charset="-122"/>
              </a:rPr>
              <a:t>和网络</a:t>
            </a:r>
            <a:r>
              <a:rPr lang="zh-CN" altLang="en-US" sz="2000" dirty="0" smtClean="0">
                <a:latin typeface="Microsoft YaHei" pitchFamily="34" charset="-122"/>
                <a:ea typeface="Microsoft YaHei" pitchFamily="34" charset="-122"/>
              </a:rPr>
              <a:t>课程，使关涉德育</a:t>
            </a:r>
            <a:r>
              <a:rPr lang="zh-CN" altLang="en-US" sz="2000" dirty="0">
                <a:latin typeface="Microsoft YaHei" pitchFamily="34" charset="-122"/>
                <a:ea typeface="Microsoft YaHei" pitchFamily="34" charset="-122"/>
              </a:rPr>
              <a:t>、</a:t>
            </a:r>
            <a:r>
              <a:rPr lang="zh-CN" altLang="en-US" sz="2000" dirty="0" smtClean="0">
                <a:latin typeface="Microsoft YaHei" pitchFamily="34" charset="-122"/>
                <a:ea typeface="Microsoft YaHei" pitchFamily="34" charset="-122"/>
              </a:rPr>
              <a:t>智</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育、体育</a:t>
            </a:r>
            <a:r>
              <a:rPr lang="zh-CN" altLang="en-US" sz="2000" dirty="0">
                <a:latin typeface="Microsoft YaHei" pitchFamily="34" charset="-122"/>
                <a:ea typeface="Microsoft YaHei" pitchFamily="34" charset="-122"/>
              </a:rPr>
              <a:t>和</a:t>
            </a:r>
            <a:r>
              <a:rPr lang="zh-CN" altLang="en-US" sz="2000" dirty="0" smtClean="0">
                <a:latin typeface="Microsoft YaHei" pitchFamily="34" charset="-122"/>
                <a:ea typeface="Microsoft YaHei" pitchFamily="34" charset="-122"/>
              </a:rPr>
              <a:t>美育等</a:t>
            </a:r>
            <a:r>
              <a:rPr lang="zh-CN" altLang="en-US" sz="2000" dirty="0">
                <a:latin typeface="Microsoft YaHei" pitchFamily="34" charset="-122"/>
                <a:ea typeface="Microsoft YaHei" pitchFamily="34" charset="-122"/>
              </a:rPr>
              <a:t>的所有课程领域或课程门类都充分运用</a:t>
            </a:r>
            <a:r>
              <a:rPr lang="zh-CN" altLang="en-US" sz="2000" dirty="0" smtClean="0">
                <a:latin typeface="Microsoft YaHei" pitchFamily="34" charset="-122"/>
                <a:ea typeface="Microsoft YaHei" pitchFamily="34" charset="-122"/>
              </a:rPr>
              <a:t>信息技术，创</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新</a:t>
            </a:r>
            <a:r>
              <a:rPr lang="zh-CN" altLang="en-US" sz="2000" dirty="0">
                <a:latin typeface="Microsoft YaHei" pitchFamily="34" charset="-122"/>
                <a:ea typeface="Microsoft YaHei" pitchFamily="34" charset="-122"/>
              </a:rPr>
              <a:t>出一个异彩纷呈的学习生活</a:t>
            </a:r>
            <a:r>
              <a:rPr lang="zh-CN" altLang="en-US" sz="2000" dirty="0" smtClean="0">
                <a:latin typeface="Microsoft YaHei" pitchFamily="34" charset="-122"/>
                <a:ea typeface="Microsoft YaHei" pitchFamily="34" charset="-122"/>
              </a:rPr>
              <a:t>世界，它</a:t>
            </a:r>
            <a:r>
              <a:rPr lang="zh-CN" altLang="en-US" sz="2000" dirty="0">
                <a:latin typeface="Microsoft YaHei" pitchFamily="34" charset="-122"/>
                <a:ea typeface="Microsoft YaHei" pitchFamily="34" charset="-122"/>
              </a:rPr>
              <a:t>是</a:t>
            </a:r>
            <a:r>
              <a:rPr lang="zh-CN" altLang="en-US" sz="2000" dirty="0" smtClean="0">
                <a:latin typeface="Microsoft YaHei" pitchFamily="34" charset="-122"/>
                <a:ea typeface="Microsoft YaHei" pitchFamily="34" charset="-122"/>
              </a:rPr>
              <a:t>虚拟</a:t>
            </a:r>
            <a:r>
              <a:rPr lang="zh-CN" altLang="en-US" sz="2000" dirty="0">
                <a:latin typeface="Microsoft YaHei" pitchFamily="34" charset="-122"/>
                <a:ea typeface="Microsoft YaHei" pitchFamily="34" charset="-122"/>
              </a:rPr>
              <a:t>的生活</a:t>
            </a:r>
            <a:r>
              <a:rPr lang="zh-CN" altLang="en-US" sz="2000" dirty="0" smtClean="0">
                <a:latin typeface="Microsoft YaHei" pitchFamily="34" charset="-122"/>
                <a:ea typeface="Microsoft YaHei" pitchFamily="34" charset="-122"/>
              </a:rPr>
              <a:t>世界，从而</a:t>
            </a:r>
            <a:r>
              <a:rPr lang="zh-CN" altLang="en-US" sz="2000" dirty="0">
                <a:latin typeface="Microsoft YaHei" pitchFamily="34" charset="-122"/>
                <a:ea typeface="Microsoft YaHei" pitchFamily="34" charset="-122"/>
              </a:rPr>
              <a:t>使</a:t>
            </a:r>
            <a:r>
              <a:rPr lang="zh-CN" altLang="en-US" sz="2000" dirty="0" smtClean="0">
                <a:latin typeface="Microsoft YaHei" pitchFamily="34" charset="-122"/>
                <a:ea typeface="Microsoft YaHei" pitchFamily="34" charset="-122"/>
              </a:rPr>
              <a:t>学习</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者</a:t>
            </a:r>
            <a:r>
              <a:rPr lang="zh-CN" altLang="en-US" sz="2000" dirty="0">
                <a:latin typeface="Microsoft YaHei" pitchFamily="34" charset="-122"/>
                <a:ea typeface="Microsoft YaHei" pitchFamily="34" charset="-122"/>
              </a:rPr>
              <a:t>在虚拟的生活</a:t>
            </a:r>
            <a:r>
              <a:rPr lang="zh-CN" altLang="en-US" sz="2000" dirty="0" smtClean="0">
                <a:latin typeface="Microsoft YaHei" pitchFamily="34" charset="-122"/>
                <a:ea typeface="Microsoft YaHei" pitchFamily="34" charset="-122"/>
              </a:rPr>
              <a:t>世界里</a:t>
            </a:r>
            <a:r>
              <a:rPr lang="zh-CN" altLang="en-US" sz="2000" dirty="0">
                <a:latin typeface="Microsoft YaHei" pitchFamily="34" charset="-122"/>
                <a:ea typeface="Microsoft YaHei" pitchFamily="34" charset="-122"/>
              </a:rPr>
              <a:t>通过充分自由的</a:t>
            </a:r>
            <a:r>
              <a:rPr lang="zh-CN" altLang="en-US" sz="2000" dirty="0" smtClean="0">
                <a:latin typeface="Microsoft YaHei" pitchFamily="34" charset="-122"/>
                <a:ea typeface="Microsoft YaHei" pitchFamily="34" charset="-122"/>
              </a:rPr>
              <a:t>选择，简捷</a:t>
            </a:r>
            <a:r>
              <a:rPr lang="zh-CN" altLang="en-US" sz="2000" dirty="0">
                <a:latin typeface="Microsoft YaHei" pitchFamily="34" charset="-122"/>
                <a:ea typeface="Microsoft YaHei" pitchFamily="34" charset="-122"/>
              </a:rPr>
              <a:t>而高效地实现</a:t>
            </a:r>
            <a:r>
              <a:rPr lang="zh-CN" altLang="en-US" sz="2000" dirty="0" smtClean="0">
                <a:latin typeface="Microsoft YaHei" pitchFamily="34" charset="-122"/>
                <a:ea typeface="Microsoft YaHei" pitchFamily="34" charset="-122"/>
              </a:rPr>
              <a:t>价值感</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知</a:t>
            </a:r>
            <a:r>
              <a:rPr lang="zh-CN" altLang="en-US" sz="2000" dirty="0">
                <a:latin typeface="Microsoft YaHei" pitchFamily="34" charset="-122"/>
                <a:ea typeface="Microsoft YaHei" pitchFamily="34" charset="-122"/>
              </a:rPr>
              <a:t>和价值理解</a:t>
            </a:r>
            <a:r>
              <a:rPr lang="zh-CN" altLang="en-US" sz="2000" dirty="0" smtClean="0">
                <a:latin typeface="Microsoft YaHei" pitchFamily="34" charset="-122"/>
                <a:ea typeface="Microsoft YaHei" pitchFamily="34" charset="-122"/>
              </a:rPr>
              <a:t>。</a:t>
            </a:r>
            <a:endParaRPr lang="en-US" altLang="zh-CN" sz="2000" dirty="0" smtClean="0">
              <a:latin typeface="Microsoft YaHei" pitchFamily="34" charset="-122"/>
              <a:ea typeface="Microsoft YaHei" pitchFamily="34" charset="-122"/>
            </a:endParaRPr>
          </a:p>
          <a:p>
            <a:pPr marL="0" indent="0">
              <a:buClr>
                <a:schemeClr val="tx1"/>
              </a:buClr>
              <a:buNone/>
            </a:pPr>
            <a:endParaRPr lang="en-US" altLang="zh-CN" sz="2000" dirty="0">
              <a:latin typeface="Microsoft YaHei" pitchFamily="34" charset="-122"/>
              <a:ea typeface="Microsoft YaHei" pitchFamily="34" charset="-122"/>
            </a:endParaRPr>
          </a:p>
          <a:p>
            <a:pPr marL="457200" indent="-457200">
              <a:buClr>
                <a:schemeClr val="tx1"/>
              </a:buClr>
              <a:buAutoNum type="arabicPeriod" startAt="2"/>
            </a:pPr>
            <a:r>
              <a:rPr lang="zh-CN" altLang="en-US" sz="2000" dirty="0" smtClean="0">
                <a:latin typeface="Microsoft YaHei" pitchFamily="34" charset="-122"/>
                <a:ea typeface="Microsoft YaHei" pitchFamily="34" charset="-122"/>
              </a:rPr>
              <a:t>在</a:t>
            </a:r>
            <a:r>
              <a:rPr lang="zh-CN" altLang="en-US" sz="2000" dirty="0">
                <a:latin typeface="Microsoft YaHei" pitchFamily="34" charset="-122"/>
                <a:ea typeface="Microsoft YaHei" pitchFamily="34" charset="-122"/>
              </a:rPr>
              <a:t>课程体系</a:t>
            </a:r>
            <a:r>
              <a:rPr lang="zh-CN" altLang="en-US" sz="2000" dirty="0" smtClean="0">
                <a:latin typeface="Microsoft YaHei" pitchFamily="34" charset="-122"/>
                <a:ea typeface="Microsoft YaHei" pitchFamily="34" charset="-122"/>
              </a:rPr>
              <a:t>中，超越信息技术</a:t>
            </a:r>
            <a:r>
              <a:rPr lang="zh-CN" altLang="en-US" sz="2000" dirty="0">
                <a:latin typeface="Microsoft YaHei" pitchFamily="34" charset="-122"/>
                <a:ea typeface="Microsoft YaHei" pitchFamily="34" charset="-122"/>
              </a:rPr>
              <a:t>的虚拟限定</a:t>
            </a:r>
            <a:r>
              <a:rPr lang="en-US" altLang="zh-CN" sz="2000" dirty="0">
                <a:latin typeface="Microsoft YaHei" pitchFamily="34" charset="-122"/>
                <a:ea typeface="Microsoft YaHei" pitchFamily="34" charset="-122"/>
              </a:rPr>
              <a:t>,</a:t>
            </a:r>
            <a:r>
              <a:rPr lang="zh-CN" altLang="en-US" sz="2000" dirty="0">
                <a:latin typeface="Microsoft YaHei" pitchFamily="34" charset="-122"/>
                <a:ea typeface="Microsoft YaHei" pitchFamily="34" charset="-122"/>
              </a:rPr>
              <a:t>开发信息化的社会性</a:t>
            </a:r>
            <a:r>
              <a:rPr lang="zh-CN" altLang="en-US" sz="2000" dirty="0" smtClean="0">
                <a:latin typeface="Microsoft YaHei" pitchFamily="34" charset="-122"/>
                <a:ea typeface="Microsoft YaHei" pitchFamily="34" charset="-122"/>
              </a:rPr>
              <a:t>议题和</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实践</a:t>
            </a:r>
            <a:r>
              <a:rPr lang="zh-CN" altLang="en-US" sz="2000" dirty="0">
                <a:latin typeface="Microsoft YaHei" pitchFamily="34" charset="-122"/>
                <a:ea typeface="Microsoft YaHei" pitchFamily="34" charset="-122"/>
              </a:rPr>
              <a:t>活动</a:t>
            </a:r>
            <a:r>
              <a:rPr lang="zh-CN" altLang="en-US" sz="2000" dirty="0" smtClean="0">
                <a:latin typeface="Microsoft YaHei" pitchFamily="34" charset="-122"/>
                <a:ea typeface="Microsoft YaHei" pitchFamily="34" charset="-122"/>
              </a:rPr>
              <a:t>形式，使</a:t>
            </a:r>
            <a:r>
              <a:rPr lang="zh-CN" altLang="en-US" sz="2000" dirty="0">
                <a:latin typeface="Microsoft YaHei" pitchFamily="34" charset="-122"/>
                <a:ea typeface="Microsoft YaHei" pitchFamily="34" charset="-122"/>
              </a:rPr>
              <a:t>学习者在可选择的</a:t>
            </a:r>
            <a:r>
              <a:rPr lang="zh-CN" altLang="en-US" sz="2000" dirty="0" smtClean="0">
                <a:latin typeface="Microsoft YaHei" pitchFamily="34" charset="-122"/>
                <a:ea typeface="Microsoft YaHei" pitchFamily="34" charset="-122"/>
              </a:rPr>
              <a:t>丰富多彩的</a:t>
            </a:r>
            <a:r>
              <a:rPr lang="zh-CN" altLang="en-US" sz="2000" dirty="0">
                <a:latin typeface="Microsoft YaHei" pitchFamily="34" charset="-122"/>
                <a:ea typeface="Microsoft YaHei" pitchFamily="34" charset="-122"/>
              </a:rPr>
              <a:t>实践活动中通过亲自</a:t>
            </a:r>
            <a:r>
              <a:rPr lang="zh-CN" altLang="en-US" sz="2000" dirty="0" smtClean="0">
                <a:latin typeface="Microsoft YaHei" pitchFamily="34" charset="-122"/>
                <a:ea typeface="Microsoft YaHei" pitchFamily="34" charset="-122"/>
              </a:rPr>
              <a:t>尝</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试</a:t>
            </a:r>
            <a:r>
              <a:rPr lang="zh-CN" altLang="en-US" sz="2000" dirty="0">
                <a:latin typeface="Microsoft YaHei" pitchFamily="34" charset="-122"/>
                <a:ea typeface="Microsoft YaHei" pitchFamily="34" charset="-122"/>
              </a:rPr>
              <a:t>社会问题的</a:t>
            </a:r>
            <a:r>
              <a:rPr lang="zh-CN" altLang="en-US" sz="2000" dirty="0" smtClean="0">
                <a:latin typeface="Microsoft YaHei" pitchFamily="34" charset="-122"/>
                <a:ea typeface="Microsoft YaHei" pitchFamily="34" charset="-122"/>
              </a:rPr>
              <a:t>解决，真正</a:t>
            </a:r>
            <a:r>
              <a:rPr lang="zh-CN" altLang="en-US" sz="2000" dirty="0">
                <a:latin typeface="Microsoft YaHei" pitchFamily="34" charset="-122"/>
                <a:ea typeface="Microsoft YaHei" pitchFamily="34" charset="-122"/>
              </a:rPr>
              <a:t>地实现价值体验。</a:t>
            </a:r>
          </a:p>
          <a:p>
            <a:pPr marL="0" indent="0">
              <a:buClr>
                <a:schemeClr val="tx1"/>
              </a:buClr>
              <a:buNone/>
            </a:pPr>
            <a:endParaRPr lang="zh-CN" altLang="en-US" sz="2000" dirty="0">
              <a:latin typeface="Microsoft YaHei" pitchFamily="34" charset="-122"/>
              <a:ea typeface="Microsoft YaHei" pitchFamily="34" charset="-122"/>
            </a:endParaRPr>
          </a:p>
        </p:txBody>
      </p:sp>
    </p:spTree>
    <p:extLst>
      <p:ext uri="{BB962C8B-B14F-4D97-AF65-F5344CB8AC3E}">
        <p14:creationId xmlns:p14="http://schemas.microsoft.com/office/powerpoint/2010/main" val="1459802067"/>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1508125" y="6284913"/>
            <a:ext cx="184150" cy="366712"/>
          </a:xfrm>
          <a:prstGeom prst="rect">
            <a:avLst/>
          </a:prstGeom>
          <a:noFill/>
          <a:ln w="9525">
            <a:noFill/>
            <a:miter lim="800000"/>
            <a:headEnd/>
            <a:tailEnd/>
          </a:ln>
        </p:spPr>
        <p:txBody>
          <a:bodyPr wrap="none">
            <a:spAutoFit/>
          </a:bodyPr>
          <a:lstStyle/>
          <a:p>
            <a:endParaRPr lang="en-US"/>
          </a:p>
        </p:txBody>
      </p:sp>
      <p:sp>
        <p:nvSpPr>
          <p:cNvPr id="2" name="标题 1"/>
          <p:cNvSpPr>
            <a:spLocks noGrp="1"/>
          </p:cNvSpPr>
          <p:nvPr>
            <p:ph type="title"/>
          </p:nvPr>
        </p:nvSpPr>
        <p:spPr/>
        <p:txBody>
          <a:bodyPr>
            <a:normAutofit/>
          </a:bodyPr>
          <a:lstStyle/>
          <a:p>
            <a:r>
              <a:rPr lang="zh-CN" altLang="en-US" sz="3200" dirty="0">
                <a:latin typeface="Microsoft YaHei" pitchFamily="34" charset="-122"/>
                <a:ea typeface="Microsoft YaHei" pitchFamily="34" charset="-122"/>
              </a:rPr>
              <a:t>信息技术与课程整合</a:t>
            </a:r>
            <a:r>
              <a:rPr lang="zh-CN" altLang="en-US" sz="3200" dirty="0" smtClean="0">
                <a:latin typeface="Microsoft YaHei" pitchFamily="34" charset="-122"/>
                <a:ea typeface="Microsoft YaHei" pitchFamily="34" charset="-122"/>
              </a:rPr>
              <a:t>的</a:t>
            </a:r>
            <a:r>
              <a:rPr lang="zh-CN" altLang="en-US" sz="3200" dirty="0">
                <a:latin typeface="Microsoft YaHei" pitchFamily="34" charset="-122"/>
                <a:ea typeface="Microsoft YaHei" pitchFamily="34" charset="-122"/>
              </a:rPr>
              <a:t>基本原理</a:t>
            </a:r>
            <a:endParaRPr lang="en-US" altLang="zh-CN" sz="3200" dirty="0">
              <a:latin typeface="Microsoft YaHei" pitchFamily="34" charset="-122"/>
              <a:ea typeface="Microsoft YaHei" pitchFamily="34" charset="-122"/>
            </a:endParaRPr>
          </a:p>
        </p:txBody>
      </p:sp>
      <p:sp>
        <p:nvSpPr>
          <p:cNvPr id="6" name="Content Placeholder 2"/>
          <p:cNvSpPr txBox="1">
            <a:spLocks/>
          </p:cNvSpPr>
          <p:nvPr/>
        </p:nvSpPr>
        <p:spPr>
          <a:xfrm>
            <a:off x="179990" y="1716170"/>
            <a:ext cx="8664497" cy="5045237"/>
          </a:xfrm>
          <a:prstGeom prst="rect">
            <a:avLst/>
          </a:prstGeom>
        </p:spPr>
        <p:txBody>
          <a:bodyPr/>
          <a:lstStyle>
            <a:lvl1pPr marL="342900" indent="-342900" algn="l" defTabSz="914400" rtl="0" eaLnBrk="1" latinLnBrk="0" hangingPunct="1">
              <a:lnSpc>
                <a:spcPct val="85000"/>
              </a:lnSpc>
              <a:spcBef>
                <a:spcPts val="400"/>
              </a:spcBef>
              <a:buFontTx/>
              <a:buBlip>
                <a:blip r:embed="rId3"/>
              </a:buBlip>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a:buClr>
                <a:schemeClr val="tx1"/>
              </a:buClr>
            </a:pPr>
            <a:r>
              <a:rPr lang="zh-CN" altLang="en-US" dirty="0" smtClean="0">
                <a:latin typeface="Microsoft YaHei" pitchFamily="34" charset="-122"/>
                <a:ea typeface="Microsoft YaHei" pitchFamily="34" charset="-122"/>
              </a:rPr>
              <a:t>课程研制的整合</a:t>
            </a:r>
            <a:endParaRPr lang="en-US" altLang="zh-CN" sz="1800" dirty="0" smtClean="0">
              <a:solidFill>
                <a:schemeClr val="accent1">
                  <a:lumMod val="75000"/>
                </a:schemeClr>
              </a:solidFill>
              <a:latin typeface="Microsoft YaHei" pitchFamily="34" charset="-122"/>
              <a:ea typeface="Microsoft YaHei" pitchFamily="34" charset="-122"/>
            </a:endParaRPr>
          </a:p>
          <a:p>
            <a:pPr marL="0" indent="0">
              <a:buClr>
                <a:schemeClr val="tx1"/>
              </a:buClr>
              <a:buNone/>
            </a:pPr>
            <a:r>
              <a:rPr lang="zh-CN" altLang="en-US" sz="1800" dirty="0">
                <a:solidFill>
                  <a:schemeClr val="accent1">
                    <a:lumMod val="75000"/>
                  </a:schemeClr>
                </a:solidFill>
                <a:latin typeface="Microsoft YaHei" pitchFamily="34" charset="-122"/>
                <a:ea typeface="Microsoft YaHei" pitchFamily="34" charset="-122"/>
              </a:rPr>
              <a:t>（信息技术与课程整合通过基于</a:t>
            </a:r>
            <a:r>
              <a:rPr lang="zh-CN" altLang="en-US" sz="1800" dirty="0" smtClean="0">
                <a:solidFill>
                  <a:schemeClr val="accent1">
                    <a:lumMod val="75000"/>
                  </a:schemeClr>
                </a:solidFill>
                <a:latin typeface="Microsoft YaHei" pitchFamily="34" charset="-122"/>
                <a:ea typeface="Microsoft YaHei" pitchFamily="34" charset="-122"/>
              </a:rPr>
              <a:t>信息技术</a:t>
            </a:r>
            <a:r>
              <a:rPr lang="zh-CN" altLang="en-US" sz="1800" dirty="0">
                <a:solidFill>
                  <a:schemeClr val="accent1">
                    <a:lumMod val="75000"/>
                  </a:schemeClr>
                </a:solidFill>
                <a:latin typeface="Microsoft YaHei" pitchFamily="34" charset="-122"/>
                <a:ea typeface="Microsoft YaHei" pitchFamily="34" charset="-122"/>
              </a:rPr>
              <a:t>的课程</a:t>
            </a:r>
            <a:r>
              <a:rPr lang="zh-CN" altLang="en-US" sz="1800" dirty="0" smtClean="0">
                <a:solidFill>
                  <a:schemeClr val="accent1">
                    <a:lumMod val="75000"/>
                  </a:schemeClr>
                </a:solidFill>
                <a:latin typeface="Microsoft YaHei" pitchFamily="34" charset="-122"/>
                <a:ea typeface="Microsoft YaHei" pitchFamily="34" charset="-122"/>
              </a:rPr>
              <a:t>研制，创</a:t>
            </a:r>
            <a:r>
              <a:rPr lang="zh-CN" altLang="en-US" sz="1800" dirty="0">
                <a:solidFill>
                  <a:schemeClr val="accent1">
                    <a:lumMod val="75000"/>
                  </a:schemeClr>
                </a:solidFill>
                <a:latin typeface="Microsoft YaHei" pitchFamily="34" charset="-122"/>
                <a:ea typeface="Microsoft YaHei" pitchFamily="34" charset="-122"/>
              </a:rPr>
              <a:t>生出信息化课程</a:t>
            </a:r>
            <a:r>
              <a:rPr lang="zh-CN" altLang="en-US" sz="1800" dirty="0" smtClean="0">
                <a:solidFill>
                  <a:schemeClr val="accent1">
                    <a:lumMod val="75000"/>
                  </a:schemeClr>
                </a:solidFill>
                <a:latin typeface="Microsoft YaHei" pitchFamily="34" charset="-122"/>
                <a:ea typeface="Microsoft YaHei" pitchFamily="34" charset="-122"/>
              </a:rPr>
              <a:t>文化）</a:t>
            </a:r>
            <a:endParaRPr lang="en-US" altLang="zh-CN" sz="1800" dirty="0" smtClean="0">
              <a:solidFill>
                <a:schemeClr val="accent1">
                  <a:lumMod val="75000"/>
                </a:schemeClr>
              </a:solidFill>
              <a:latin typeface="Microsoft YaHei" pitchFamily="34" charset="-122"/>
              <a:ea typeface="Microsoft YaHei" pitchFamily="34" charset="-122"/>
            </a:endParaRPr>
          </a:p>
          <a:p>
            <a:pPr marL="0" indent="0">
              <a:buClr>
                <a:schemeClr val="tx1"/>
              </a:buClr>
              <a:buNone/>
            </a:pPr>
            <a:endParaRPr lang="en-US" altLang="zh-CN" sz="1800" dirty="0">
              <a:solidFill>
                <a:schemeClr val="accent1">
                  <a:lumMod val="75000"/>
                </a:schemeClr>
              </a:solidFill>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a:latin typeface="Microsoft YaHei" pitchFamily="34" charset="-122"/>
                <a:ea typeface="Microsoft YaHei" pitchFamily="34" charset="-122"/>
              </a:rPr>
              <a:t>课程规划</a:t>
            </a:r>
            <a:r>
              <a:rPr lang="zh-CN" altLang="en-US" sz="2000" dirty="0" smtClean="0">
                <a:latin typeface="Microsoft YaHei" pitchFamily="34" charset="-122"/>
                <a:ea typeface="Microsoft YaHei" pitchFamily="34" charset="-122"/>
              </a:rPr>
              <a:t>阶段    </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信息技术</a:t>
            </a:r>
            <a:r>
              <a:rPr lang="zh-CN" altLang="en-US" sz="2000" dirty="0">
                <a:latin typeface="Microsoft YaHei" pitchFamily="34" charset="-122"/>
                <a:ea typeface="Microsoft YaHei" pitchFamily="34" charset="-122"/>
              </a:rPr>
              <a:t>与</a:t>
            </a:r>
            <a:r>
              <a:rPr lang="zh-CN" altLang="en-US" sz="2000" dirty="0" smtClean="0">
                <a:latin typeface="Microsoft YaHei" pitchFamily="34" charset="-122"/>
                <a:ea typeface="Microsoft YaHei" pitchFamily="34" charset="-122"/>
              </a:rPr>
              <a:t>课程整合，要</a:t>
            </a:r>
            <a:r>
              <a:rPr lang="zh-CN" altLang="en-US" sz="2000" dirty="0">
                <a:latin typeface="Microsoft YaHei" pitchFamily="34" charset="-122"/>
                <a:ea typeface="Microsoft YaHei" pitchFamily="34" charset="-122"/>
              </a:rPr>
              <a:t>确定信息化的理论取向、目标</a:t>
            </a:r>
            <a:r>
              <a:rPr lang="zh-CN" altLang="en-US" sz="2000" dirty="0" smtClean="0">
                <a:latin typeface="Microsoft YaHei" pitchFamily="34" charset="-122"/>
                <a:ea typeface="Microsoft YaHei" pitchFamily="34" charset="-122"/>
              </a:rPr>
              <a:t>取向</a:t>
            </a:r>
            <a:r>
              <a:rPr lang="zh-CN" altLang="en-US" sz="2000" dirty="0">
                <a:latin typeface="Microsoft YaHei" pitchFamily="34" charset="-122"/>
                <a:ea typeface="Microsoft YaHei" pitchFamily="34" charset="-122"/>
              </a:rPr>
              <a:t>、内容</a:t>
            </a:r>
            <a:r>
              <a:rPr lang="zh-CN" altLang="en-US" sz="2000" dirty="0" smtClean="0">
                <a:latin typeface="Microsoft YaHei" pitchFamily="34" charset="-122"/>
                <a:ea typeface="Microsoft YaHei" pitchFamily="34" charset="-122"/>
              </a:rPr>
              <a:t>选择</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和组织形式</a:t>
            </a:r>
            <a:r>
              <a:rPr lang="zh-CN" altLang="en-US" sz="2000" dirty="0">
                <a:latin typeface="Microsoft YaHei" pitchFamily="34" charset="-122"/>
                <a:ea typeface="Microsoft YaHei" pitchFamily="34" charset="-122"/>
              </a:rPr>
              <a:t>、经验的选择和组织</a:t>
            </a:r>
            <a:r>
              <a:rPr lang="zh-CN" altLang="en-US" sz="2000" dirty="0" smtClean="0">
                <a:latin typeface="Microsoft YaHei" pitchFamily="34" charset="-122"/>
                <a:ea typeface="Microsoft YaHei" pitchFamily="34" charset="-122"/>
              </a:rPr>
              <a:t>方式等，设计</a:t>
            </a:r>
            <a:r>
              <a:rPr lang="zh-CN" altLang="en-US" sz="2000" dirty="0">
                <a:latin typeface="Microsoft YaHei" pitchFamily="34" charset="-122"/>
                <a:ea typeface="Microsoft YaHei" pitchFamily="34" charset="-122"/>
              </a:rPr>
              <a:t>出信息化的新课程</a:t>
            </a:r>
            <a:r>
              <a:rPr lang="zh-CN" altLang="en-US" sz="2000" dirty="0" smtClean="0">
                <a:latin typeface="Microsoft YaHei" pitchFamily="34" charset="-122"/>
                <a:ea typeface="Microsoft YaHei" pitchFamily="34" charset="-122"/>
              </a:rPr>
              <a:t>方案</a:t>
            </a:r>
            <a:endParaRPr lang="en-US" altLang="zh-CN" sz="2000" dirty="0" smtClean="0">
              <a:latin typeface="Microsoft YaHei" pitchFamily="34" charset="-122"/>
              <a:ea typeface="Microsoft YaHei" pitchFamily="34" charset="-122"/>
            </a:endParaRPr>
          </a:p>
          <a:p>
            <a:pPr marL="0" indent="0">
              <a:buClr>
                <a:schemeClr val="tx1"/>
              </a:buClr>
              <a:buNone/>
            </a:pPr>
            <a:endParaRPr lang="en-US" altLang="zh-CN" sz="2000" dirty="0" smtClean="0">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smtClean="0">
                <a:latin typeface="Microsoft YaHei" pitchFamily="34" charset="-122"/>
                <a:ea typeface="Microsoft YaHei" pitchFamily="34" charset="-122"/>
              </a:rPr>
              <a:t>课程</a:t>
            </a:r>
            <a:r>
              <a:rPr lang="zh-CN" altLang="en-US" sz="2000" dirty="0">
                <a:latin typeface="Microsoft YaHei" pitchFamily="34" charset="-122"/>
                <a:ea typeface="Microsoft YaHei" pitchFamily="34" charset="-122"/>
              </a:rPr>
              <a:t>实施</a:t>
            </a:r>
            <a:r>
              <a:rPr lang="zh-CN" altLang="en-US" sz="2000" dirty="0" smtClean="0">
                <a:latin typeface="Microsoft YaHei" pitchFamily="34" charset="-122"/>
                <a:ea typeface="Microsoft YaHei" pitchFamily="34" charset="-122"/>
              </a:rPr>
              <a:t>阶段     </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采取</a:t>
            </a:r>
            <a:r>
              <a:rPr lang="zh-CN" altLang="en-US" sz="2000" dirty="0">
                <a:latin typeface="Microsoft YaHei" pitchFamily="34" charset="-122"/>
                <a:ea typeface="Microsoft YaHei" pitchFamily="34" charset="-122"/>
              </a:rPr>
              <a:t>适宜的多种教育活动</a:t>
            </a:r>
            <a:r>
              <a:rPr lang="zh-CN" altLang="en-US" sz="2000" dirty="0" smtClean="0">
                <a:latin typeface="Microsoft YaHei" pitchFamily="34" charset="-122"/>
                <a:ea typeface="Microsoft YaHei" pitchFamily="34" charset="-122"/>
              </a:rPr>
              <a:t>样式，教师</a:t>
            </a:r>
            <a:r>
              <a:rPr lang="zh-CN" altLang="en-US" sz="2000" dirty="0">
                <a:latin typeface="Microsoft YaHei" pitchFamily="34" charset="-122"/>
                <a:ea typeface="Microsoft YaHei" pitchFamily="34" charset="-122"/>
              </a:rPr>
              <a:t>组织</a:t>
            </a:r>
            <a:r>
              <a:rPr lang="zh-CN" altLang="en-US" sz="2000" dirty="0" smtClean="0">
                <a:latin typeface="Microsoft YaHei" pitchFamily="34" charset="-122"/>
                <a:ea typeface="Microsoft YaHei" pitchFamily="34" charset="-122"/>
              </a:rPr>
              <a:t>引导学生，以</a:t>
            </a:r>
            <a:r>
              <a:rPr lang="zh-CN" altLang="en-US" sz="2000" dirty="0">
                <a:latin typeface="Microsoft YaHei" pitchFamily="34" charset="-122"/>
                <a:ea typeface="Microsoft YaHei" pitchFamily="34" charset="-122"/>
              </a:rPr>
              <a:t>信息化新课程</a:t>
            </a:r>
            <a:r>
              <a:rPr lang="zh-CN" altLang="en-US" sz="2000" dirty="0" smtClean="0">
                <a:latin typeface="Microsoft YaHei" pitchFamily="34" charset="-122"/>
                <a:ea typeface="Microsoft YaHei" pitchFamily="34" charset="-122"/>
              </a:rPr>
              <a:t>方</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案为根据，开展</a:t>
            </a:r>
            <a:r>
              <a:rPr lang="zh-CN" altLang="en-US" sz="2000" dirty="0">
                <a:latin typeface="Microsoft YaHei" pitchFamily="34" charset="-122"/>
                <a:ea typeface="Microsoft YaHei" pitchFamily="34" charset="-122"/>
              </a:rPr>
              <a:t>信息化</a:t>
            </a:r>
            <a:r>
              <a:rPr lang="zh-CN" altLang="en-US" sz="2000" dirty="0" smtClean="0">
                <a:latin typeface="Microsoft YaHei" pitchFamily="34" charset="-122"/>
                <a:ea typeface="Microsoft YaHei" pitchFamily="34" charset="-122"/>
              </a:rPr>
              <a:t>的知识</a:t>
            </a:r>
            <a:r>
              <a:rPr lang="zh-CN" altLang="en-US" sz="2000" dirty="0">
                <a:latin typeface="Microsoft YaHei" pitchFamily="34" charset="-122"/>
                <a:ea typeface="Microsoft YaHei" pitchFamily="34" charset="-122"/>
              </a:rPr>
              <a:t>、经验和价值</a:t>
            </a:r>
            <a:r>
              <a:rPr lang="zh-CN" altLang="en-US" sz="2000" dirty="0" smtClean="0">
                <a:latin typeface="Microsoft YaHei" pitchFamily="34" charset="-122"/>
                <a:ea typeface="Microsoft YaHei" pitchFamily="34" charset="-122"/>
              </a:rPr>
              <a:t>学习，让</a:t>
            </a:r>
            <a:r>
              <a:rPr lang="zh-CN" altLang="en-US" sz="2000" dirty="0">
                <a:latin typeface="Microsoft YaHei" pitchFamily="34" charset="-122"/>
                <a:ea typeface="Microsoft YaHei" pitchFamily="34" charset="-122"/>
              </a:rPr>
              <a:t>一定的知识、</a:t>
            </a:r>
            <a:r>
              <a:rPr lang="zh-CN" altLang="en-US" sz="2000" dirty="0" smtClean="0">
                <a:latin typeface="Microsoft YaHei" pitchFamily="34" charset="-122"/>
                <a:ea typeface="Microsoft YaHei" pitchFamily="34" charset="-122"/>
              </a:rPr>
              <a:t>经验</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和价值内化为</a:t>
            </a:r>
            <a:r>
              <a:rPr lang="zh-CN" altLang="en-US" sz="2000" dirty="0">
                <a:latin typeface="Microsoft YaHei" pitchFamily="34" charset="-122"/>
                <a:ea typeface="Microsoft YaHei" pitchFamily="34" charset="-122"/>
              </a:rPr>
              <a:t>学生的自身发展</a:t>
            </a:r>
            <a:r>
              <a:rPr lang="zh-CN" altLang="en-US" sz="2000" dirty="0" smtClean="0">
                <a:latin typeface="Microsoft YaHei" pitchFamily="34" charset="-122"/>
                <a:ea typeface="Microsoft YaHei" pitchFamily="34" charset="-122"/>
              </a:rPr>
              <a:t>成果</a:t>
            </a:r>
            <a:endParaRPr lang="en-US" altLang="zh-CN" sz="2000" dirty="0" smtClean="0">
              <a:latin typeface="Microsoft YaHei" pitchFamily="34" charset="-122"/>
              <a:ea typeface="Microsoft YaHei" pitchFamily="34" charset="-122"/>
            </a:endParaRPr>
          </a:p>
          <a:p>
            <a:pPr marL="0" indent="0">
              <a:buClr>
                <a:schemeClr val="tx1"/>
              </a:buClr>
              <a:buNone/>
            </a:pPr>
            <a:endParaRPr lang="en-US" altLang="zh-CN" sz="2000" dirty="0" smtClean="0">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smtClean="0">
                <a:latin typeface="Microsoft YaHei" pitchFamily="34" charset="-122"/>
                <a:ea typeface="Microsoft YaHei" pitchFamily="34" charset="-122"/>
              </a:rPr>
              <a:t>课程</a:t>
            </a:r>
            <a:r>
              <a:rPr lang="zh-CN" altLang="en-US" sz="2000" dirty="0">
                <a:latin typeface="Microsoft YaHei" pitchFamily="34" charset="-122"/>
                <a:ea typeface="Microsoft YaHei" pitchFamily="34" charset="-122"/>
              </a:rPr>
              <a:t>评价</a:t>
            </a:r>
            <a:r>
              <a:rPr lang="zh-CN" altLang="en-US" sz="2000" dirty="0" smtClean="0">
                <a:latin typeface="Microsoft YaHei" pitchFamily="34" charset="-122"/>
                <a:ea typeface="Microsoft YaHei" pitchFamily="34" charset="-122"/>
              </a:rPr>
              <a:t>阶段</a:t>
            </a:r>
            <a:endParaRPr lang="en-US" altLang="zh-CN" sz="2000" dirty="0" smtClean="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     建构</a:t>
            </a:r>
            <a:r>
              <a:rPr lang="zh-CN" altLang="en-US" sz="2000" dirty="0">
                <a:latin typeface="Microsoft YaHei" pitchFamily="34" charset="-122"/>
                <a:ea typeface="Microsoft YaHei" pitchFamily="34" charset="-122"/>
              </a:rPr>
              <a:t>起信息化的课程评价</a:t>
            </a:r>
            <a:r>
              <a:rPr lang="zh-CN" altLang="en-US" sz="2000" dirty="0" smtClean="0">
                <a:latin typeface="Microsoft YaHei" pitchFamily="34" charset="-122"/>
                <a:ea typeface="Microsoft YaHei" pitchFamily="34" charset="-122"/>
              </a:rPr>
              <a:t>体系，对</a:t>
            </a:r>
            <a:r>
              <a:rPr lang="zh-CN" altLang="en-US" sz="2000" dirty="0">
                <a:latin typeface="Microsoft YaHei" pitchFamily="34" charset="-122"/>
                <a:ea typeface="Microsoft YaHei" pitchFamily="34" charset="-122"/>
              </a:rPr>
              <a:t>课程研制</a:t>
            </a:r>
            <a:r>
              <a:rPr lang="zh-CN" altLang="en-US" sz="2000" dirty="0" smtClean="0">
                <a:latin typeface="Microsoft YaHei" pitchFamily="34" charset="-122"/>
                <a:ea typeface="Microsoft YaHei" pitchFamily="34" charset="-122"/>
              </a:rPr>
              <a:t>过程的状态，特别是</a:t>
            </a:r>
            <a:r>
              <a:rPr lang="zh-CN" altLang="en-US" sz="2000" dirty="0">
                <a:latin typeface="Microsoft YaHei" pitchFamily="34" charset="-122"/>
                <a:ea typeface="Microsoft YaHei" pitchFamily="34" charset="-122"/>
              </a:rPr>
              <a:t>对</a:t>
            </a:r>
            <a:r>
              <a:rPr lang="zh-CN" altLang="en-US" sz="2000" dirty="0" smtClean="0">
                <a:latin typeface="Microsoft YaHei" pitchFamily="34" charset="-122"/>
                <a:ea typeface="Microsoft YaHei" pitchFamily="34" charset="-122"/>
              </a:rPr>
              <a:t>课程</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实施结果</a:t>
            </a:r>
            <a:r>
              <a:rPr lang="zh-CN" altLang="en-US" sz="2000" dirty="0">
                <a:latin typeface="Microsoft YaHei" pitchFamily="34" charset="-122"/>
                <a:ea typeface="Microsoft YaHei" pitchFamily="34" charset="-122"/>
              </a:rPr>
              <a:t>进行测量和</a:t>
            </a:r>
            <a:r>
              <a:rPr lang="zh-CN" altLang="en-US" sz="2000" dirty="0" smtClean="0">
                <a:latin typeface="Microsoft YaHei" pitchFamily="34" charset="-122"/>
                <a:ea typeface="Microsoft YaHei" pitchFamily="34" charset="-122"/>
              </a:rPr>
              <a:t>评估，以</a:t>
            </a:r>
            <a:r>
              <a:rPr lang="zh-CN" altLang="en-US" sz="2000" dirty="0">
                <a:latin typeface="Microsoft YaHei" pitchFamily="34" charset="-122"/>
                <a:ea typeface="Microsoft YaHei" pitchFamily="34" charset="-122"/>
              </a:rPr>
              <a:t>确认和推进信息化课程文化。</a:t>
            </a:r>
          </a:p>
        </p:txBody>
      </p:sp>
    </p:spTree>
    <p:extLst>
      <p:ext uri="{BB962C8B-B14F-4D97-AF65-F5344CB8AC3E}">
        <p14:creationId xmlns:p14="http://schemas.microsoft.com/office/powerpoint/2010/main" val="335609697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91810" y="3700924"/>
            <a:ext cx="7452190" cy="652136"/>
          </a:xfrm>
        </p:spPr>
        <p:txBody>
          <a:bodyPr>
            <a:normAutofit/>
          </a:bodyPr>
          <a:lstStyle/>
          <a:p>
            <a:r>
              <a:rPr lang="zh-CN" altLang="en-US" sz="3400" dirty="0" smtClean="0">
                <a:latin typeface="Microsoft YaHei" pitchFamily="34" charset="-122"/>
                <a:ea typeface="Microsoft YaHei" pitchFamily="34" charset="-122"/>
              </a:rPr>
              <a:t>信息技术与课程整合的两个层面</a:t>
            </a:r>
            <a:endParaRPr lang="zh-CN" altLang="en-US" sz="3400" dirty="0">
              <a:latin typeface="Microsoft YaHei" pitchFamily="34" charset="-122"/>
              <a:ea typeface="Microsoft YaHei" pitchFamily="34" charset="-122"/>
            </a:endParaRPr>
          </a:p>
        </p:txBody>
      </p:sp>
      <p:sp>
        <p:nvSpPr>
          <p:cNvPr id="6" name="Text Placeholder 5"/>
          <p:cNvSpPr>
            <a:spLocks noGrp="1"/>
          </p:cNvSpPr>
          <p:nvPr>
            <p:ph type="body" idx="1"/>
          </p:nvPr>
        </p:nvSpPr>
        <p:spPr>
          <a:xfrm>
            <a:off x="1872115" y="5048518"/>
            <a:ext cx="6837363" cy="465241"/>
          </a:xfrm>
        </p:spPr>
        <p:txBody>
          <a:bodyPr/>
          <a:lstStyle/>
          <a:p>
            <a:r>
              <a:rPr lang="zh-CN" altLang="en-US" dirty="0" smtClean="0">
                <a:latin typeface="Microsoft YaHei" pitchFamily="34" charset="-122"/>
                <a:ea typeface="Microsoft YaHei" pitchFamily="34" charset="-122"/>
              </a:rPr>
              <a:t>信息技术与课程的单向整合</a:t>
            </a:r>
            <a:endParaRPr lang="en-US" altLang="zh-CN" dirty="0" smtClean="0">
              <a:latin typeface="Microsoft YaHei" pitchFamily="34" charset="-122"/>
              <a:ea typeface="Microsoft YaHei" pitchFamily="34" charset="-122"/>
            </a:endParaRPr>
          </a:p>
          <a:p>
            <a:endParaRPr lang="en-US" altLang="zh-CN" dirty="0" smtClean="0">
              <a:latin typeface="Microsoft YaHei" pitchFamily="34" charset="-122"/>
              <a:ea typeface="Microsoft YaHei" pitchFamily="34" charset="-122"/>
            </a:endParaRPr>
          </a:p>
          <a:p>
            <a:r>
              <a:rPr lang="zh-CN" altLang="en-US" dirty="0" smtClean="0">
                <a:latin typeface="Microsoft YaHei" pitchFamily="34" charset="-122"/>
                <a:ea typeface="Microsoft YaHei" pitchFamily="34" charset="-122"/>
              </a:rPr>
              <a:t>信息技术与课程互动性双向整合</a:t>
            </a:r>
            <a:endParaRPr lang="zh-CN" altLang="en-US" dirty="0">
              <a:latin typeface="Microsoft YaHei" pitchFamily="34" charset="-122"/>
              <a:ea typeface="Microsoft YaHei" pitchFamily="34" charset="-122"/>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12" y="304794"/>
            <a:ext cx="5139850" cy="802787"/>
          </a:xfrm>
        </p:spPr>
        <p:txBody>
          <a:bodyPr>
            <a:normAutofit/>
          </a:bodyPr>
          <a:lstStyle/>
          <a:p>
            <a:r>
              <a:rPr lang="zh-CN" altLang="en-US" sz="3200" dirty="0" smtClean="0">
                <a:latin typeface="Microsoft YaHei" pitchFamily="34" charset="-122"/>
                <a:ea typeface="Microsoft YaHei" pitchFamily="34" charset="-122"/>
              </a:rPr>
              <a:t>信息技术与课程单向整合</a:t>
            </a:r>
            <a:endParaRPr lang="zh-CN" altLang="en-US" sz="3200" dirty="0">
              <a:latin typeface="Microsoft YaHei" pitchFamily="34" charset="-122"/>
              <a:ea typeface="Microsoft YaHei" pitchFamily="34" charset="-122"/>
            </a:endParaRPr>
          </a:p>
        </p:txBody>
      </p:sp>
      <p:sp>
        <p:nvSpPr>
          <p:cNvPr id="3" name="Content Placeholder 2"/>
          <p:cNvSpPr>
            <a:spLocks noGrp="1"/>
          </p:cNvSpPr>
          <p:nvPr>
            <p:ph idx="1"/>
          </p:nvPr>
        </p:nvSpPr>
        <p:spPr>
          <a:xfrm>
            <a:off x="301083" y="1613140"/>
            <a:ext cx="8664497" cy="4117959"/>
          </a:xfrm>
        </p:spPr>
        <p:txBody>
          <a:bodyPr/>
          <a:lstStyle/>
          <a:p>
            <a:pPr marL="347472" indent="-347472">
              <a:buClr>
                <a:schemeClr val="tx1"/>
              </a:buClr>
            </a:pPr>
            <a:r>
              <a:rPr lang="zh-CN" altLang="en-US" dirty="0">
                <a:latin typeface="Microsoft YaHei" pitchFamily="34" charset="-122"/>
                <a:ea typeface="Microsoft YaHei" pitchFamily="34" charset="-122"/>
              </a:rPr>
              <a:t>第</a:t>
            </a:r>
            <a:r>
              <a:rPr lang="zh-CN" altLang="en-US" dirty="0" smtClean="0">
                <a:latin typeface="Microsoft YaHei" pitchFamily="34" charset="-122"/>
                <a:ea typeface="Microsoft YaHei" pitchFamily="34" charset="-122"/>
              </a:rPr>
              <a:t>一类</a:t>
            </a:r>
            <a:r>
              <a:rPr lang="zh-CN" altLang="en-US" dirty="0">
                <a:latin typeface="Microsoft YaHei" pitchFamily="34" charset="-122"/>
                <a:ea typeface="Microsoft YaHei" pitchFamily="34" charset="-122"/>
              </a:rPr>
              <a:t>课</a:t>
            </a:r>
            <a:r>
              <a:rPr lang="zh-CN" altLang="en-US" dirty="0" smtClean="0">
                <a:latin typeface="Microsoft YaHei" pitchFamily="34" charset="-122"/>
                <a:ea typeface="Microsoft YaHei" pitchFamily="34" charset="-122"/>
              </a:rPr>
              <a:t>题：信息技术如何改造和创新课程</a:t>
            </a:r>
            <a:endParaRPr lang="en-US" altLang="zh-CN" dirty="0" smtClean="0">
              <a:latin typeface="Microsoft YaHei" pitchFamily="34" charset="-122"/>
              <a:ea typeface="Microsoft YaHei" pitchFamily="34" charset="-122"/>
            </a:endParaRPr>
          </a:p>
          <a:p>
            <a:pPr marL="0" indent="0">
              <a:buClr>
                <a:schemeClr val="tx1"/>
              </a:buClr>
              <a:buNone/>
            </a:pPr>
            <a:endParaRPr lang="en-US" altLang="zh-CN" dirty="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       实质：就是</a:t>
            </a:r>
            <a:r>
              <a:rPr lang="zh-CN" altLang="en-US" sz="2000" dirty="0">
                <a:latin typeface="Microsoft YaHei" pitchFamily="34" charset="-122"/>
                <a:ea typeface="Microsoft YaHei" pitchFamily="34" charset="-122"/>
              </a:rPr>
              <a:t>课程</a:t>
            </a:r>
            <a:r>
              <a:rPr lang="zh-CN" altLang="en-US" sz="2000" dirty="0" smtClean="0">
                <a:latin typeface="Microsoft YaHei" pitchFamily="34" charset="-122"/>
                <a:ea typeface="Microsoft YaHei" pitchFamily="34" charset="-122"/>
              </a:rPr>
              <a:t>信息化，它</a:t>
            </a:r>
            <a:r>
              <a:rPr lang="zh-CN" altLang="en-US" sz="2000" dirty="0">
                <a:latin typeface="Microsoft YaHei" pitchFamily="34" charset="-122"/>
                <a:ea typeface="Microsoft YaHei" pitchFamily="34" charset="-122"/>
              </a:rPr>
              <a:t>是</a:t>
            </a:r>
            <a:r>
              <a:rPr lang="zh-CN" altLang="en-US" sz="2000" dirty="0" smtClean="0">
                <a:latin typeface="Microsoft YaHei" pitchFamily="34" charset="-122"/>
                <a:ea typeface="Microsoft YaHei" pitchFamily="34" charset="-122"/>
              </a:rPr>
              <a:t>教育</a:t>
            </a:r>
            <a:r>
              <a:rPr lang="zh-CN" altLang="en-US" sz="2000" dirty="0">
                <a:latin typeface="Microsoft YaHei" pitchFamily="34" charset="-122"/>
                <a:ea typeface="Microsoft YaHei" pitchFamily="34" charset="-122"/>
              </a:rPr>
              <a:t>技术专家们站在信息技术</a:t>
            </a:r>
            <a:r>
              <a:rPr lang="zh-CN" altLang="en-US" sz="2000" dirty="0" smtClean="0">
                <a:latin typeface="Microsoft YaHei" pitchFamily="34" charset="-122"/>
                <a:ea typeface="Microsoft YaHei" pitchFamily="34" charset="-122"/>
              </a:rPr>
              <a:t>发</a:t>
            </a:r>
            <a:endParaRPr lang="en-US" altLang="zh-CN" sz="2000" dirty="0" smtClean="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   展应用</a:t>
            </a:r>
            <a:r>
              <a:rPr lang="zh-CN" altLang="en-US" sz="2000" dirty="0">
                <a:latin typeface="Microsoft YaHei" pitchFamily="34" charset="-122"/>
                <a:ea typeface="Microsoft YaHei" pitchFamily="34" charset="-122"/>
              </a:rPr>
              <a:t>的立场上</a:t>
            </a:r>
            <a:r>
              <a:rPr lang="zh-CN" altLang="en-US" sz="2000" dirty="0" smtClean="0">
                <a:latin typeface="Microsoft YaHei" pitchFamily="34" charset="-122"/>
                <a:ea typeface="Microsoft YaHei" pitchFamily="34" charset="-122"/>
              </a:rPr>
              <a:t>所特别</a:t>
            </a:r>
            <a:r>
              <a:rPr lang="zh-CN" altLang="en-US" sz="2000" dirty="0">
                <a:latin typeface="Microsoft YaHei" pitchFamily="34" charset="-122"/>
                <a:ea typeface="Microsoft YaHei" pitchFamily="34" charset="-122"/>
              </a:rPr>
              <a:t>关注的</a:t>
            </a:r>
            <a:r>
              <a:rPr lang="zh-CN" altLang="en-US" sz="2000" dirty="0" smtClean="0">
                <a:latin typeface="Microsoft YaHei" pitchFamily="34" charset="-122"/>
                <a:ea typeface="Microsoft YaHei" pitchFamily="34" charset="-122"/>
              </a:rPr>
              <a:t>问题，追求</a:t>
            </a:r>
            <a:r>
              <a:rPr lang="zh-CN" altLang="en-US" sz="2000" dirty="0">
                <a:latin typeface="Microsoft YaHei" pitchFamily="34" charset="-122"/>
                <a:ea typeface="Microsoft YaHei" pitchFamily="34" charset="-122"/>
              </a:rPr>
              <a:t>的</a:t>
            </a:r>
            <a:r>
              <a:rPr lang="zh-CN" altLang="en-US" sz="2000" dirty="0" smtClean="0">
                <a:latin typeface="Microsoft YaHei" pitchFamily="34" charset="-122"/>
                <a:ea typeface="Microsoft YaHei" pitchFamily="34" charset="-122"/>
              </a:rPr>
              <a:t>是“信息技术→课程”</a:t>
            </a:r>
            <a:endParaRPr lang="en-US" altLang="zh-CN" sz="2000" dirty="0" smtClean="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   的单向</a:t>
            </a:r>
            <a:r>
              <a:rPr lang="zh-CN" altLang="en-US" sz="2000" dirty="0">
                <a:latin typeface="Microsoft YaHei" pitchFamily="34" charset="-122"/>
                <a:ea typeface="Microsoft YaHei" pitchFamily="34" charset="-122"/>
              </a:rPr>
              <a:t>整合</a:t>
            </a:r>
          </a:p>
          <a:p>
            <a:pPr marL="0" indent="0">
              <a:buClr>
                <a:schemeClr val="tx1"/>
              </a:buClr>
              <a:buNone/>
            </a:pPr>
            <a:endParaRPr lang="en-US" altLang="zh-CN" dirty="0" smtClean="0">
              <a:latin typeface="Microsoft YaHei" pitchFamily="34" charset="-122"/>
              <a:ea typeface="Microsoft YaHei" pitchFamily="34" charset="-122"/>
            </a:endParaRPr>
          </a:p>
          <a:p>
            <a:pPr marL="347472" indent="-347472">
              <a:buClr>
                <a:schemeClr val="tx1"/>
              </a:buClr>
            </a:pPr>
            <a:r>
              <a:rPr lang="zh-CN" altLang="en-US" dirty="0">
                <a:latin typeface="Microsoft YaHei" pitchFamily="34" charset="-122"/>
                <a:ea typeface="Microsoft YaHei" pitchFamily="34" charset="-122"/>
              </a:rPr>
              <a:t>第二</a:t>
            </a:r>
            <a:r>
              <a:rPr lang="zh-CN" altLang="en-US" dirty="0" smtClean="0">
                <a:latin typeface="Microsoft YaHei" pitchFamily="34" charset="-122"/>
                <a:ea typeface="Microsoft YaHei" pitchFamily="34" charset="-122"/>
              </a:rPr>
              <a:t>类课题：课程创新中如何开发和利用技术</a:t>
            </a:r>
            <a:endParaRPr lang="en-US" altLang="zh-CN" dirty="0" smtClean="0">
              <a:latin typeface="Microsoft YaHei" pitchFamily="34" charset="-122"/>
              <a:ea typeface="Microsoft YaHei" pitchFamily="34" charset="-122"/>
            </a:endParaRPr>
          </a:p>
          <a:p>
            <a:pPr marL="0" indent="0">
              <a:buClr>
                <a:schemeClr val="tx1"/>
              </a:buClr>
              <a:buNone/>
            </a:pPr>
            <a:endParaRPr lang="en-US" altLang="zh-CN" dirty="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       实质：是</a:t>
            </a:r>
            <a:r>
              <a:rPr lang="zh-CN" altLang="en-US" sz="2000" dirty="0">
                <a:latin typeface="Microsoft YaHei" pitchFamily="34" charset="-122"/>
                <a:ea typeface="Microsoft YaHei" pitchFamily="34" charset="-122"/>
              </a:rPr>
              <a:t>信息技术</a:t>
            </a:r>
            <a:r>
              <a:rPr lang="zh-CN" altLang="en-US" sz="2000" dirty="0" smtClean="0">
                <a:latin typeface="Microsoft YaHei" pitchFamily="34" charset="-122"/>
                <a:ea typeface="Microsoft YaHei" pitchFamily="34" charset="-122"/>
              </a:rPr>
              <a:t>课程化，它</a:t>
            </a:r>
            <a:r>
              <a:rPr lang="zh-CN" altLang="en-US" sz="2000" dirty="0">
                <a:latin typeface="Microsoft YaHei" pitchFamily="34" charset="-122"/>
                <a:ea typeface="Microsoft YaHei" pitchFamily="34" charset="-122"/>
              </a:rPr>
              <a:t>是课程专家们站在课程变迁创新</a:t>
            </a:r>
            <a:r>
              <a:rPr lang="zh-CN" altLang="en-US" sz="2000" dirty="0" smtClean="0">
                <a:latin typeface="Microsoft YaHei" pitchFamily="34" charset="-122"/>
                <a:ea typeface="Microsoft YaHei" pitchFamily="34" charset="-122"/>
              </a:rPr>
              <a:t>立</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场上所</a:t>
            </a:r>
            <a:r>
              <a:rPr lang="zh-CN" altLang="en-US" sz="2000" dirty="0">
                <a:latin typeface="Microsoft YaHei" pitchFamily="34" charset="-122"/>
                <a:ea typeface="Microsoft YaHei" pitchFamily="34" charset="-122"/>
              </a:rPr>
              <a:t>格外重视的问题</a:t>
            </a:r>
            <a:r>
              <a:rPr lang="en-US" altLang="zh-CN" sz="2000" dirty="0">
                <a:latin typeface="Microsoft YaHei" pitchFamily="34" charset="-122"/>
                <a:ea typeface="Microsoft YaHei" pitchFamily="34" charset="-122"/>
              </a:rPr>
              <a:t>,</a:t>
            </a:r>
            <a:r>
              <a:rPr lang="zh-CN" altLang="en-US" sz="2000" dirty="0">
                <a:latin typeface="Microsoft YaHei" pitchFamily="34" charset="-122"/>
                <a:ea typeface="Microsoft YaHei" pitchFamily="34" charset="-122"/>
              </a:rPr>
              <a:t>追求的</a:t>
            </a:r>
            <a:r>
              <a:rPr lang="zh-CN" altLang="en-US" sz="2000" dirty="0" smtClean="0">
                <a:latin typeface="Microsoft YaHei" pitchFamily="34" charset="-122"/>
                <a:ea typeface="Microsoft YaHei" pitchFamily="34" charset="-122"/>
              </a:rPr>
              <a:t>是</a:t>
            </a:r>
            <a:r>
              <a:rPr lang="zh-CN" altLang="en-US" sz="2000" dirty="0">
                <a:latin typeface="Microsoft YaHei" pitchFamily="34" charset="-122"/>
                <a:ea typeface="Microsoft YaHei" pitchFamily="34" charset="-122"/>
              </a:rPr>
              <a:t>“</a:t>
            </a:r>
            <a:r>
              <a:rPr lang="zh-CN" altLang="en-US" sz="2000" dirty="0" smtClean="0">
                <a:latin typeface="Microsoft YaHei" pitchFamily="34" charset="-122"/>
                <a:ea typeface="Microsoft YaHei" pitchFamily="34" charset="-122"/>
              </a:rPr>
              <a:t>课程→信息技术”的</a:t>
            </a:r>
            <a:r>
              <a:rPr lang="zh-CN" altLang="en-US" sz="2000" dirty="0">
                <a:latin typeface="Microsoft YaHei" pitchFamily="34" charset="-122"/>
                <a:ea typeface="Microsoft YaHei" pitchFamily="34" charset="-122"/>
              </a:rPr>
              <a:t>单向整合</a:t>
            </a:r>
          </a:p>
          <a:p>
            <a:pPr marL="0" indent="0">
              <a:buClr>
                <a:schemeClr val="tx1"/>
              </a:buClr>
              <a:buNone/>
            </a:pPr>
            <a:endParaRPr lang="en-US" altLang="zh-CN" dirty="0" smtClean="0">
              <a:latin typeface="Microsoft YaHei" pitchFamily="34" charset="-122"/>
              <a:ea typeface="Microsoft YaHei" pitchFamily="34" charset="-122"/>
            </a:endParaRPr>
          </a:p>
          <a:p>
            <a:pPr marL="0" indent="0">
              <a:buClr>
                <a:schemeClr val="tx1"/>
              </a:buClr>
              <a:buNone/>
            </a:pPr>
            <a:endParaRPr lang="en-US" altLang="zh-CN" dirty="0">
              <a:latin typeface="Microsoft YaHei" pitchFamily="34" charset="-122"/>
              <a:ea typeface="Microsoft YaHei" pitchFamily="34" charset="-122"/>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12" y="304794"/>
            <a:ext cx="5577730" cy="802787"/>
          </a:xfrm>
        </p:spPr>
        <p:txBody>
          <a:bodyPr>
            <a:normAutofit fontScale="90000"/>
          </a:bodyPr>
          <a:lstStyle/>
          <a:p>
            <a:r>
              <a:rPr lang="zh-CN" altLang="en-US" sz="3200" dirty="0" smtClean="0">
                <a:latin typeface="Microsoft YaHei" pitchFamily="34" charset="-122"/>
                <a:ea typeface="Microsoft YaHei" pitchFamily="34" charset="-122"/>
              </a:rPr>
              <a:t>信息技术与课程互动性双向整合</a:t>
            </a:r>
            <a:endParaRPr lang="zh-CN" altLang="en-US" sz="3200" dirty="0">
              <a:latin typeface="Microsoft YaHei" pitchFamily="34" charset="-122"/>
              <a:ea typeface="Microsoft YaHei" pitchFamily="34" charset="-122"/>
            </a:endParaRPr>
          </a:p>
        </p:txBody>
      </p:sp>
      <p:sp>
        <p:nvSpPr>
          <p:cNvPr id="3" name="Content Placeholder 2"/>
          <p:cNvSpPr>
            <a:spLocks noGrp="1"/>
          </p:cNvSpPr>
          <p:nvPr>
            <p:ph idx="1"/>
          </p:nvPr>
        </p:nvSpPr>
        <p:spPr>
          <a:xfrm>
            <a:off x="301083" y="1613140"/>
            <a:ext cx="8664497" cy="4117959"/>
          </a:xfrm>
        </p:spPr>
        <p:txBody>
          <a:bodyPr/>
          <a:lstStyle/>
          <a:p>
            <a:pPr marL="347472" indent="-347472">
              <a:buClr>
                <a:schemeClr val="tx1"/>
              </a:buClr>
            </a:pPr>
            <a:r>
              <a:rPr lang="zh-CN" altLang="en-US" dirty="0" smtClean="0">
                <a:latin typeface="Microsoft YaHei" pitchFamily="34" charset="-122"/>
                <a:ea typeface="Microsoft YaHei" pitchFamily="34" charset="-122"/>
              </a:rPr>
              <a:t>课题</a:t>
            </a:r>
            <a:endParaRPr lang="en-US" altLang="zh-CN" dirty="0" smtClean="0">
              <a:latin typeface="Microsoft YaHei" pitchFamily="34" charset="-122"/>
              <a:ea typeface="Microsoft YaHei" pitchFamily="34" charset="-122"/>
            </a:endParaRPr>
          </a:p>
          <a:p>
            <a:pPr marL="0" indent="0">
              <a:buClr>
                <a:schemeClr val="tx1"/>
              </a:buClr>
              <a:buNone/>
            </a:pPr>
            <a:endParaRPr lang="en-US" altLang="zh-CN" dirty="0" smtClean="0">
              <a:latin typeface="Microsoft YaHei" pitchFamily="34" charset="-122"/>
              <a:ea typeface="Microsoft YaHei" pitchFamily="34" charset="-122"/>
            </a:endParaRPr>
          </a:p>
          <a:p>
            <a:pPr marL="0" indent="0">
              <a:buClr>
                <a:schemeClr val="tx1"/>
              </a:buClr>
              <a:buNone/>
            </a:pPr>
            <a:r>
              <a:rPr lang="zh-CN" altLang="en-US" dirty="0" smtClean="0">
                <a:latin typeface="Microsoft YaHei" pitchFamily="34" charset="-122"/>
                <a:ea typeface="Microsoft YaHei" pitchFamily="34" charset="-122"/>
              </a:rPr>
              <a:t>    </a:t>
            </a:r>
            <a:r>
              <a:rPr lang="zh-CN" altLang="en-US" sz="2400" dirty="0" smtClean="0">
                <a:latin typeface="Microsoft YaHei" pitchFamily="34" charset="-122"/>
                <a:ea typeface="Microsoft YaHei" pitchFamily="34" charset="-122"/>
              </a:rPr>
              <a:t>怎样</a:t>
            </a:r>
            <a:r>
              <a:rPr lang="zh-CN" altLang="en-US" sz="2400" dirty="0">
                <a:latin typeface="Microsoft YaHei" pitchFamily="34" charset="-122"/>
                <a:ea typeface="Microsoft YaHei" pitchFamily="34" charset="-122"/>
              </a:rPr>
              <a:t>在信息技术与课程互动性双向整合过程中实现两者的整体化和</a:t>
            </a:r>
            <a:r>
              <a:rPr lang="zh-CN" altLang="en-US" sz="2400" dirty="0" smtClean="0">
                <a:latin typeface="Microsoft YaHei" pitchFamily="34" charset="-122"/>
                <a:ea typeface="Microsoft YaHei" pitchFamily="34" charset="-122"/>
              </a:rPr>
              <a:t>一体化</a:t>
            </a:r>
            <a:endParaRPr lang="en-US" altLang="zh-CN" sz="2400" dirty="0" smtClean="0">
              <a:latin typeface="Microsoft YaHei" pitchFamily="34" charset="-122"/>
              <a:ea typeface="Microsoft YaHei" pitchFamily="34" charset="-122"/>
            </a:endParaRPr>
          </a:p>
          <a:p>
            <a:pPr marL="0" indent="0">
              <a:buClr>
                <a:schemeClr val="tx1"/>
              </a:buClr>
              <a:buNone/>
            </a:pPr>
            <a:endParaRPr lang="en-US" altLang="zh-CN" dirty="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      实质：建构</a:t>
            </a:r>
            <a:r>
              <a:rPr lang="zh-CN" altLang="en-US" sz="2000" dirty="0">
                <a:latin typeface="Microsoft YaHei" pitchFamily="34" charset="-122"/>
                <a:ea typeface="Microsoft YaHei" pitchFamily="34" charset="-122"/>
              </a:rPr>
              <a:t>信息文化背景里整合</a:t>
            </a:r>
            <a:r>
              <a:rPr lang="zh-CN" altLang="en-US" sz="2000" dirty="0" smtClean="0">
                <a:latin typeface="Microsoft YaHei" pitchFamily="34" charset="-122"/>
                <a:ea typeface="Microsoft YaHei" pitchFamily="34" charset="-122"/>
              </a:rPr>
              <a:t>型的</a:t>
            </a:r>
            <a:r>
              <a:rPr lang="zh-CN" altLang="en-US" sz="2000" dirty="0">
                <a:latin typeface="Microsoft YaHei" pitchFamily="34" charset="-122"/>
                <a:ea typeface="Microsoft YaHei" pitchFamily="34" charset="-122"/>
              </a:rPr>
              <a:t>信息化课程新</a:t>
            </a:r>
            <a:r>
              <a:rPr lang="zh-CN" altLang="en-US" sz="2000" dirty="0" smtClean="0">
                <a:latin typeface="Microsoft YaHei" pitchFamily="34" charset="-122"/>
                <a:ea typeface="Microsoft YaHei" pitchFamily="34" charset="-122"/>
              </a:rPr>
              <a:t>形态，它</a:t>
            </a:r>
            <a:r>
              <a:rPr lang="zh-CN" altLang="en-US" sz="2000" dirty="0">
                <a:latin typeface="Microsoft YaHei" pitchFamily="34" charset="-122"/>
                <a:ea typeface="Microsoft YaHei" pitchFamily="34" charset="-122"/>
              </a:rPr>
              <a:t>是人们</a:t>
            </a:r>
            <a:r>
              <a:rPr lang="zh-CN" altLang="en-US" sz="2000" dirty="0" smtClean="0">
                <a:latin typeface="Microsoft YaHei" pitchFamily="34" charset="-122"/>
                <a:ea typeface="Microsoft YaHei" pitchFamily="34" charset="-122"/>
              </a:rPr>
              <a:t>立足</a:t>
            </a:r>
            <a:endParaRPr lang="en-US" altLang="zh-CN" sz="2000" dirty="0" smtClean="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于旨在实现人</a:t>
            </a:r>
            <a:r>
              <a:rPr lang="zh-CN" altLang="en-US" sz="2000" dirty="0">
                <a:latin typeface="Microsoft YaHei" pitchFamily="34" charset="-122"/>
                <a:ea typeface="Microsoft YaHei" pitchFamily="34" charset="-122"/>
              </a:rPr>
              <a:t>与文化整合同一的当代文化哲学立场上所</a:t>
            </a:r>
            <a:r>
              <a:rPr lang="zh-CN" altLang="en-US" sz="2000" dirty="0" smtClean="0">
                <a:latin typeface="Microsoft YaHei" pitchFamily="34" charset="-122"/>
                <a:ea typeface="Microsoft YaHei" pitchFamily="34" charset="-122"/>
              </a:rPr>
              <a:t>深入探究</a:t>
            </a:r>
            <a:r>
              <a:rPr lang="zh-CN" altLang="en-US" sz="2000" dirty="0">
                <a:latin typeface="Microsoft YaHei" pitchFamily="34" charset="-122"/>
                <a:ea typeface="Microsoft YaHei" pitchFamily="34" charset="-122"/>
              </a:rPr>
              <a:t>的</a:t>
            </a:r>
            <a:r>
              <a:rPr lang="zh-CN" altLang="en-US" sz="2000" dirty="0" smtClean="0">
                <a:latin typeface="Microsoft YaHei" pitchFamily="34" charset="-122"/>
                <a:ea typeface="Microsoft YaHei" pitchFamily="34" charset="-122"/>
              </a:rPr>
              <a:t>问题，追</a:t>
            </a:r>
            <a:endParaRPr lang="en-US" altLang="zh-CN" sz="2000" dirty="0" smtClean="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求的是</a:t>
            </a:r>
            <a:r>
              <a:rPr lang="zh-CN" altLang="en-US" sz="2000" dirty="0">
                <a:latin typeface="Microsoft YaHei" pitchFamily="34" charset="-122"/>
                <a:ea typeface="Microsoft YaHei" pitchFamily="34" charset="-122"/>
              </a:rPr>
              <a:t>以教育情境中人的学习</a:t>
            </a:r>
            <a:r>
              <a:rPr lang="zh-CN" altLang="en-US" sz="2000" dirty="0" smtClean="0">
                <a:latin typeface="Microsoft YaHei" pitchFamily="34" charset="-122"/>
                <a:ea typeface="Microsoft YaHei" pitchFamily="34" charset="-122"/>
              </a:rPr>
              <a:t>为本</a:t>
            </a:r>
            <a:r>
              <a:rPr lang="zh-CN" altLang="en-US" sz="2000" dirty="0">
                <a:latin typeface="Microsoft YaHei" pitchFamily="34" charset="-122"/>
                <a:ea typeface="Microsoft YaHei" pitchFamily="34" charset="-122"/>
              </a:rPr>
              <a:t>的信息技术与课程的双向整合</a:t>
            </a:r>
          </a:p>
          <a:p>
            <a:pPr marL="0" indent="0">
              <a:buClr>
                <a:schemeClr val="tx1"/>
              </a:buClr>
              <a:buNone/>
            </a:pPr>
            <a:endParaRPr lang="en-US" altLang="zh-CN" dirty="0" smtClean="0">
              <a:latin typeface="Microsoft YaHei" pitchFamily="34" charset="-122"/>
              <a:ea typeface="Microsoft YaHei" pitchFamily="34" charset="-122"/>
            </a:endParaRPr>
          </a:p>
          <a:p>
            <a:pPr marL="0" indent="0">
              <a:buClr>
                <a:schemeClr val="tx1"/>
              </a:buClr>
              <a:buNone/>
            </a:pPr>
            <a:endParaRPr lang="en-US" altLang="zh-CN" dirty="0" smtClean="0">
              <a:latin typeface="Microsoft YaHei" pitchFamily="34" charset="-122"/>
              <a:ea typeface="Microsoft YaHei" pitchFamily="34" charset="-122"/>
            </a:endParaRPr>
          </a:p>
          <a:p>
            <a:pPr marL="0" indent="0">
              <a:buClr>
                <a:schemeClr val="tx1"/>
              </a:buClr>
              <a:buNone/>
            </a:pPr>
            <a:endParaRPr lang="en-US" altLang="zh-CN" dirty="0">
              <a:latin typeface="Microsoft YaHei" pitchFamily="34" charset="-122"/>
              <a:ea typeface="Microsoft YaHei" pitchFamily="34" charset="-122"/>
            </a:endParaRPr>
          </a:p>
        </p:txBody>
      </p:sp>
    </p:spTree>
    <p:extLst>
      <p:ext uri="{BB962C8B-B14F-4D97-AF65-F5344CB8AC3E}">
        <p14:creationId xmlns:p14="http://schemas.microsoft.com/office/powerpoint/2010/main" val="3337042992"/>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91810" y="3700924"/>
            <a:ext cx="7452190" cy="652136"/>
          </a:xfrm>
        </p:spPr>
        <p:txBody>
          <a:bodyPr>
            <a:normAutofit/>
          </a:bodyPr>
          <a:lstStyle/>
          <a:p>
            <a:r>
              <a:rPr lang="zh-CN" altLang="en-US" dirty="0" smtClean="0">
                <a:latin typeface="Microsoft YaHei" pitchFamily="34" charset="-122"/>
                <a:ea typeface="Microsoft YaHei" pitchFamily="34" charset="-122"/>
              </a:rPr>
              <a:t>信息技术与课程整合的</a:t>
            </a:r>
            <a:r>
              <a:rPr lang="zh-CN" altLang="en-US" dirty="0">
                <a:latin typeface="Microsoft YaHei" pitchFamily="34" charset="-122"/>
                <a:ea typeface="Microsoft YaHei" pitchFamily="34" charset="-122"/>
              </a:rPr>
              <a:t>实质</a:t>
            </a:r>
          </a:p>
        </p:txBody>
      </p:sp>
      <p:sp>
        <p:nvSpPr>
          <p:cNvPr id="6" name="Text Placeholder 5"/>
          <p:cNvSpPr>
            <a:spLocks noGrp="1"/>
          </p:cNvSpPr>
          <p:nvPr>
            <p:ph type="body" idx="1"/>
          </p:nvPr>
        </p:nvSpPr>
        <p:spPr>
          <a:xfrm>
            <a:off x="1807721" y="5074275"/>
            <a:ext cx="6837363" cy="465241"/>
          </a:xfrm>
        </p:spPr>
        <p:txBody>
          <a:bodyPr/>
          <a:lstStyle/>
          <a:p>
            <a:r>
              <a:rPr lang="zh-CN" altLang="en-US" dirty="0">
                <a:latin typeface="Microsoft YaHei" pitchFamily="34" charset="-122"/>
                <a:ea typeface="Microsoft YaHei" pitchFamily="34" charset="-122"/>
              </a:rPr>
              <a:t>信息技术与课程整合的</a:t>
            </a:r>
            <a:r>
              <a:rPr lang="zh-CN" altLang="en-US" dirty="0" smtClean="0">
                <a:latin typeface="Microsoft YaHei" pitchFamily="34" charset="-122"/>
                <a:ea typeface="Microsoft YaHei" pitchFamily="34" charset="-122"/>
              </a:rPr>
              <a:t>规定性</a:t>
            </a:r>
            <a:endParaRPr lang="en-US" altLang="zh-CN" dirty="0" smtClean="0">
              <a:latin typeface="Microsoft YaHei" pitchFamily="34" charset="-122"/>
              <a:ea typeface="Microsoft YaHei" pitchFamily="34" charset="-122"/>
            </a:endParaRPr>
          </a:p>
          <a:p>
            <a:endParaRPr lang="en-US" altLang="zh-CN" dirty="0" smtClean="0">
              <a:latin typeface="Microsoft YaHei" pitchFamily="34" charset="-122"/>
              <a:ea typeface="Microsoft YaHei" pitchFamily="34" charset="-122"/>
            </a:endParaRPr>
          </a:p>
          <a:p>
            <a:r>
              <a:rPr lang="zh-CN" altLang="en-US" dirty="0">
                <a:latin typeface="Microsoft YaHei" pitchFamily="34" charset="-122"/>
                <a:ea typeface="Microsoft YaHei" pitchFamily="34" charset="-122"/>
              </a:rPr>
              <a:t>信息技术与课程整合的实质涵义</a:t>
            </a:r>
          </a:p>
        </p:txBody>
      </p:sp>
    </p:spTree>
    <p:extLst>
      <p:ext uri="{BB962C8B-B14F-4D97-AF65-F5344CB8AC3E}">
        <p14:creationId xmlns:p14="http://schemas.microsoft.com/office/powerpoint/2010/main" val="2419660373"/>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1508125" y="6284913"/>
            <a:ext cx="184150" cy="366712"/>
          </a:xfrm>
          <a:prstGeom prst="rect">
            <a:avLst/>
          </a:prstGeom>
          <a:noFill/>
          <a:ln w="9525">
            <a:noFill/>
            <a:miter lim="800000"/>
            <a:headEnd/>
            <a:tailEnd/>
          </a:ln>
        </p:spPr>
        <p:txBody>
          <a:bodyPr wrap="none">
            <a:spAutoFit/>
          </a:bodyPr>
          <a:lstStyle/>
          <a:p>
            <a:endParaRPr lang="en-US"/>
          </a:p>
        </p:txBody>
      </p:sp>
      <p:sp>
        <p:nvSpPr>
          <p:cNvPr id="2" name="标题 1"/>
          <p:cNvSpPr>
            <a:spLocks noGrp="1"/>
          </p:cNvSpPr>
          <p:nvPr>
            <p:ph type="title"/>
          </p:nvPr>
        </p:nvSpPr>
        <p:spPr/>
        <p:txBody>
          <a:bodyPr>
            <a:normAutofit/>
          </a:bodyPr>
          <a:lstStyle/>
          <a:p>
            <a:r>
              <a:rPr lang="zh-CN" altLang="en-US" sz="3200" dirty="0">
                <a:latin typeface="Microsoft YaHei" pitchFamily="34" charset="-122"/>
                <a:ea typeface="Microsoft YaHei" pitchFamily="34" charset="-122"/>
              </a:rPr>
              <a:t>信息技术与课程整合的规定性</a:t>
            </a:r>
            <a:endParaRPr lang="en-US" altLang="zh-CN" sz="3200" dirty="0">
              <a:latin typeface="Microsoft YaHei" pitchFamily="34" charset="-122"/>
              <a:ea typeface="Microsoft YaHei" pitchFamily="34" charset="-122"/>
            </a:endParaRPr>
          </a:p>
        </p:txBody>
      </p:sp>
      <p:sp>
        <p:nvSpPr>
          <p:cNvPr id="6" name="Content Placeholder 2"/>
          <p:cNvSpPr txBox="1">
            <a:spLocks/>
          </p:cNvSpPr>
          <p:nvPr/>
        </p:nvSpPr>
        <p:spPr>
          <a:xfrm>
            <a:off x="301083" y="1613140"/>
            <a:ext cx="8664497" cy="4117959"/>
          </a:xfrm>
          <a:prstGeom prst="rect">
            <a:avLst/>
          </a:prstGeom>
        </p:spPr>
        <p:txBody>
          <a:bodyPr/>
          <a:lstStyle>
            <a:lvl1pPr marL="342900" indent="-342900" algn="l" defTabSz="914400" rtl="0" eaLnBrk="1" latinLnBrk="0" hangingPunct="1">
              <a:lnSpc>
                <a:spcPct val="85000"/>
              </a:lnSpc>
              <a:spcBef>
                <a:spcPts val="400"/>
              </a:spcBef>
              <a:buFontTx/>
              <a:buBlip>
                <a:blip r:embed="rId3"/>
              </a:buBlip>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a:buClr>
                <a:schemeClr val="tx1"/>
              </a:buClr>
            </a:pPr>
            <a:r>
              <a:rPr lang="zh-CN" altLang="en-US" dirty="0" smtClean="0">
                <a:latin typeface="Microsoft YaHei" pitchFamily="34" charset="-122"/>
                <a:ea typeface="Microsoft YaHei" pitchFamily="34" charset="-122"/>
              </a:rPr>
              <a:t>来自历史、社会、个人与现实研究的规定性</a:t>
            </a:r>
            <a:endParaRPr lang="en-US" altLang="zh-CN" dirty="0" smtClean="0">
              <a:latin typeface="Microsoft YaHei" pitchFamily="34" charset="-122"/>
              <a:ea typeface="Microsoft YaHei" pitchFamily="34" charset="-122"/>
            </a:endParaRPr>
          </a:p>
          <a:p>
            <a:pPr marL="0" indent="0">
              <a:buClr>
                <a:schemeClr val="tx1"/>
              </a:buClr>
              <a:buNone/>
            </a:pPr>
            <a:endParaRPr lang="en-US" altLang="zh-CN" sz="2000" dirty="0" smtClean="0">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smtClean="0">
                <a:latin typeface="Microsoft YaHei" pitchFamily="34" charset="-122"/>
                <a:ea typeface="Microsoft YaHei" pitchFamily="34" charset="-122"/>
              </a:rPr>
              <a:t>课程整合的起源，历史地规定</a:t>
            </a:r>
            <a:r>
              <a:rPr lang="zh-CN" altLang="en-US" sz="2000" dirty="0">
                <a:latin typeface="Microsoft YaHei" pitchFamily="34" charset="-122"/>
                <a:ea typeface="Microsoft YaHei" pitchFamily="34" charset="-122"/>
              </a:rPr>
              <a:t>了课程整合的意义和</a:t>
            </a:r>
            <a:r>
              <a:rPr lang="zh-CN" altLang="en-US" sz="2000" dirty="0" smtClean="0">
                <a:latin typeface="Microsoft YaHei" pitchFamily="34" charset="-122"/>
                <a:ea typeface="Microsoft YaHei" pitchFamily="34" charset="-122"/>
              </a:rPr>
              <a:t>含义至少包括</a:t>
            </a:r>
            <a:r>
              <a:rPr lang="zh-CN" altLang="en-US" sz="2000" dirty="0">
                <a:latin typeface="Microsoft YaHei" pitchFamily="34" charset="-122"/>
                <a:ea typeface="Microsoft YaHei" pitchFamily="34" charset="-122"/>
              </a:rPr>
              <a:t>的三个</a:t>
            </a:r>
            <a:r>
              <a:rPr lang="zh-CN" altLang="en-US" sz="2000" dirty="0" smtClean="0">
                <a:latin typeface="Microsoft YaHei" pitchFamily="34" charset="-122"/>
                <a:ea typeface="Microsoft YaHei" pitchFamily="34" charset="-122"/>
              </a:rPr>
              <a:t>方面是：</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smtClean="0">
                <a:latin typeface="Microsoft YaHei" pitchFamily="34" charset="-122"/>
                <a:ea typeface="Microsoft YaHei" pitchFamily="34" charset="-122"/>
              </a:rPr>
              <a:t>    1. </a:t>
            </a:r>
            <a:r>
              <a:rPr lang="zh-CN" altLang="en-US" sz="2000" dirty="0" smtClean="0">
                <a:latin typeface="Microsoft YaHei" pitchFamily="34" charset="-122"/>
                <a:ea typeface="Microsoft YaHei" pitchFamily="34" charset="-122"/>
              </a:rPr>
              <a:t>针对</a:t>
            </a:r>
            <a:r>
              <a:rPr lang="zh-CN" altLang="en-US" sz="2000" dirty="0">
                <a:latin typeface="Microsoft YaHei" pitchFamily="34" charset="-122"/>
                <a:ea typeface="Microsoft YaHei" pitchFamily="34" charset="-122"/>
              </a:rPr>
              <a:t>课程分科的割裂</a:t>
            </a:r>
            <a:r>
              <a:rPr lang="zh-CN" altLang="en-US" sz="2000" dirty="0" smtClean="0">
                <a:latin typeface="Microsoft YaHei" pitchFamily="34" charset="-122"/>
                <a:ea typeface="Microsoft YaHei" pitchFamily="34" charset="-122"/>
              </a:rPr>
              <a:t>问题</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smtClean="0">
                <a:latin typeface="Microsoft YaHei" pitchFamily="34" charset="-122"/>
                <a:ea typeface="Microsoft YaHei" pitchFamily="34" charset="-122"/>
              </a:rPr>
              <a:t>    2. </a:t>
            </a:r>
            <a:r>
              <a:rPr lang="zh-CN" altLang="en-US" sz="2000" dirty="0" smtClean="0">
                <a:latin typeface="Microsoft YaHei" pitchFamily="34" charset="-122"/>
                <a:ea typeface="Microsoft YaHei" pitchFamily="34" charset="-122"/>
              </a:rPr>
              <a:t>立足</a:t>
            </a:r>
            <a:r>
              <a:rPr lang="zh-CN" altLang="en-US" sz="2000" dirty="0">
                <a:latin typeface="Microsoft YaHei" pitchFamily="34" charset="-122"/>
                <a:ea typeface="Microsoft YaHei" pitchFamily="34" charset="-122"/>
              </a:rPr>
              <a:t>于心理学的</a:t>
            </a:r>
            <a:r>
              <a:rPr lang="zh-CN" altLang="en-US" sz="2000" dirty="0" smtClean="0">
                <a:latin typeface="Microsoft YaHei" pitchFamily="34" charset="-122"/>
                <a:ea typeface="Microsoft YaHei" pitchFamily="34" charset="-122"/>
              </a:rPr>
              <a:t>成果</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smtClean="0">
                <a:latin typeface="Microsoft YaHei" pitchFamily="34" charset="-122"/>
                <a:ea typeface="Microsoft YaHei" pitchFamily="34" charset="-122"/>
              </a:rPr>
              <a:t>    3. </a:t>
            </a:r>
            <a:r>
              <a:rPr lang="zh-CN" altLang="en-US" sz="2000" dirty="0" smtClean="0">
                <a:latin typeface="Microsoft YaHei" pitchFamily="34" charset="-122"/>
                <a:ea typeface="Microsoft YaHei" pitchFamily="34" charset="-122"/>
              </a:rPr>
              <a:t>浸透</a:t>
            </a:r>
            <a:r>
              <a:rPr lang="zh-CN" altLang="en-US" sz="2000" dirty="0">
                <a:latin typeface="Microsoft YaHei" pitchFamily="34" charset="-122"/>
                <a:ea typeface="Microsoft YaHei" pitchFamily="34" charset="-122"/>
              </a:rPr>
              <a:t>着文化</a:t>
            </a:r>
            <a:r>
              <a:rPr lang="zh-CN" altLang="en-US" sz="2000" dirty="0" smtClean="0">
                <a:latin typeface="Microsoft YaHei" pitchFamily="34" charset="-122"/>
                <a:ea typeface="Microsoft YaHei" pitchFamily="34" charset="-122"/>
              </a:rPr>
              <a:t>哲学追求“人与文化”</a:t>
            </a:r>
            <a:r>
              <a:rPr lang="zh-CN" altLang="en-US" sz="2000" dirty="0">
                <a:latin typeface="Microsoft YaHei" pitchFamily="34" charset="-122"/>
                <a:ea typeface="Microsoft YaHei" pitchFamily="34" charset="-122"/>
              </a:rPr>
              <a:t>整合的时代</a:t>
            </a:r>
            <a:r>
              <a:rPr lang="zh-CN" altLang="en-US" sz="2000" dirty="0" smtClean="0">
                <a:latin typeface="Microsoft YaHei" pitchFamily="34" charset="-122"/>
                <a:ea typeface="Microsoft YaHei" pitchFamily="34" charset="-122"/>
              </a:rPr>
              <a:t>精神。</a:t>
            </a:r>
            <a:endParaRPr lang="en-US" altLang="zh-CN" sz="2000" dirty="0" smtClean="0">
              <a:latin typeface="Microsoft YaHei" pitchFamily="34" charset="-122"/>
              <a:ea typeface="Microsoft YaHei" pitchFamily="34" charset="-122"/>
            </a:endParaRPr>
          </a:p>
          <a:p>
            <a:pPr marL="0" indent="0">
              <a:buClr>
                <a:schemeClr val="tx1"/>
              </a:buClr>
              <a:buNone/>
            </a:pPr>
            <a:endParaRPr lang="en-US" altLang="zh-CN" sz="2000" dirty="0" smtClean="0">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smtClean="0">
                <a:latin typeface="Microsoft YaHei" pitchFamily="34" charset="-122"/>
                <a:ea typeface="Microsoft YaHei" pitchFamily="34" charset="-122"/>
              </a:rPr>
              <a:t>社会的发展变革，使民主社会的价值观“去”劳动本位，超越了“能力本位”和“社会本位”，正在走向发展本位。</a:t>
            </a:r>
            <a:endParaRPr lang="en-US" altLang="zh-CN" sz="2000" dirty="0" smtClean="0">
              <a:latin typeface="Microsoft YaHei" pitchFamily="34" charset="-122"/>
              <a:ea typeface="Microsoft YaHei" pitchFamily="34" charset="-122"/>
            </a:endParaRPr>
          </a:p>
          <a:p>
            <a:pPr marL="0" indent="0">
              <a:buClr>
                <a:schemeClr val="tx1"/>
              </a:buClr>
              <a:buNone/>
            </a:pPr>
            <a:endParaRPr lang="en-US" altLang="zh-CN" sz="2000" dirty="0" smtClean="0">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a:latin typeface="Microsoft YaHei" pitchFamily="34" charset="-122"/>
                <a:ea typeface="Microsoft YaHei" pitchFamily="34" charset="-122"/>
              </a:rPr>
              <a:t>文化哲学的精神，引领着课程整合</a:t>
            </a:r>
            <a:r>
              <a:rPr lang="zh-CN" altLang="en-US" sz="2000" dirty="0" smtClean="0">
                <a:latin typeface="Microsoft YaHei" pitchFamily="34" charset="-122"/>
                <a:ea typeface="Microsoft YaHei" pitchFamily="34" charset="-122"/>
              </a:rPr>
              <a:t>走向对人的</a:t>
            </a:r>
            <a:r>
              <a:rPr lang="zh-CN" altLang="en-US" sz="2000" dirty="0">
                <a:latin typeface="Microsoft YaHei" pitchFamily="34" charset="-122"/>
                <a:ea typeface="Microsoft YaHei" pitchFamily="34" charset="-122"/>
              </a:rPr>
              <a:t>现实生活</a:t>
            </a:r>
            <a:r>
              <a:rPr lang="zh-CN" altLang="en-US" sz="2000" dirty="0" smtClean="0">
                <a:latin typeface="Microsoft YaHei" pitchFamily="34" charset="-122"/>
                <a:ea typeface="Microsoft YaHei" pitchFamily="34" charset="-122"/>
              </a:rPr>
              <a:t>状况的“终极关怀”。</a:t>
            </a:r>
            <a:endParaRPr lang="en-US" altLang="zh-CN" sz="2000" dirty="0" smtClean="0">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smtClean="0">
                <a:latin typeface="Microsoft YaHei" pitchFamily="34" charset="-122"/>
                <a:ea typeface="Microsoft YaHei" pitchFamily="34" charset="-122"/>
              </a:rPr>
              <a:t>几年来</a:t>
            </a:r>
            <a:r>
              <a:rPr lang="zh-CN" altLang="en-US" sz="2000" dirty="0">
                <a:latin typeface="Microsoft YaHei" pitchFamily="34" charset="-122"/>
                <a:ea typeface="Microsoft YaHei" pitchFamily="34" charset="-122"/>
              </a:rPr>
              <a:t>人们对信息技术与课程整合实质的</a:t>
            </a:r>
            <a:r>
              <a:rPr lang="zh-CN" altLang="en-US" sz="2000" dirty="0" smtClean="0">
                <a:latin typeface="Microsoft YaHei" pitchFamily="34" charset="-122"/>
                <a:ea typeface="Microsoft YaHei" pitchFamily="34" charset="-122"/>
              </a:rPr>
              <a:t>探讨</a:t>
            </a:r>
            <a:r>
              <a:rPr lang="zh-CN" altLang="en-US" sz="2000" dirty="0">
                <a:latin typeface="Microsoft YaHei" pitchFamily="34" charset="-122"/>
                <a:ea typeface="Microsoft YaHei" pitchFamily="34" charset="-122"/>
              </a:rPr>
              <a:t>和</a:t>
            </a:r>
            <a:r>
              <a:rPr lang="zh-CN" altLang="en-US" sz="2000" dirty="0" smtClean="0">
                <a:latin typeface="Microsoft YaHei" pitchFamily="34" charset="-122"/>
                <a:ea typeface="Microsoft YaHei" pitchFamily="34" charset="-122"/>
              </a:rPr>
              <a:t>阐释</a:t>
            </a:r>
            <a:r>
              <a:rPr lang="zh-CN" altLang="en-US" sz="2000" dirty="0">
                <a:latin typeface="Microsoft YaHei" pitchFamily="34" charset="-122"/>
                <a:ea typeface="Microsoft YaHei" pitchFamily="34" charset="-122"/>
              </a:rPr>
              <a:t>，</a:t>
            </a:r>
            <a:r>
              <a:rPr lang="zh-CN" altLang="en-US" sz="2000" dirty="0" smtClean="0">
                <a:latin typeface="Microsoft YaHei" pitchFamily="34" charset="-122"/>
                <a:ea typeface="Microsoft YaHei" pitchFamily="34" charset="-122"/>
              </a:rPr>
              <a:t>形成</a:t>
            </a:r>
            <a:r>
              <a:rPr lang="zh-CN" altLang="en-US" sz="2000" dirty="0">
                <a:latin typeface="Microsoft YaHei" pitchFamily="34" charset="-122"/>
                <a:ea typeface="Microsoft YaHei" pitchFamily="34" charset="-122"/>
              </a:rPr>
              <a:t>了比较</a:t>
            </a:r>
            <a:r>
              <a:rPr lang="zh-CN" altLang="en-US" sz="2000" dirty="0" smtClean="0">
                <a:latin typeface="Microsoft YaHei" pitchFamily="34" charset="-122"/>
                <a:ea typeface="Microsoft YaHei" pitchFamily="34" charset="-122"/>
              </a:rPr>
              <a:t>丰富的</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认识</a:t>
            </a:r>
            <a:r>
              <a:rPr lang="zh-CN" altLang="en-US" sz="2000" dirty="0">
                <a:latin typeface="Microsoft YaHei" pitchFamily="34" charset="-122"/>
                <a:ea typeface="Microsoft YaHei" pitchFamily="34" charset="-122"/>
              </a:rPr>
              <a:t>成果并对</a:t>
            </a:r>
            <a:r>
              <a:rPr lang="zh-CN" altLang="en-US" sz="2000" dirty="0" smtClean="0">
                <a:latin typeface="Microsoft YaHei" pitchFamily="34" charset="-122"/>
                <a:ea typeface="Microsoft YaHei" pitchFamily="34" charset="-122"/>
              </a:rPr>
              <a:t>实践产生</a:t>
            </a:r>
            <a:r>
              <a:rPr lang="zh-CN" altLang="en-US" sz="2000" dirty="0">
                <a:latin typeface="Microsoft YaHei" pitchFamily="34" charset="-122"/>
                <a:ea typeface="Microsoft YaHei" pitchFamily="34" charset="-122"/>
              </a:rPr>
              <a:t>了不同程度的</a:t>
            </a:r>
            <a:r>
              <a:rPr lang="zh-CN" altLang="en-US" sz="2000" dirty="0" smtClean="0">
                <a:latin typeface="Microsoft YaHei" pitchFamily="34" charset="-122"/>
                <a:ea typeface="Microsoft YaHei" pitchFamily="34" charset="-122"/>
              </a:rPr>
              <a:t>影响，形成</a:t>
            </a:r>
            <a:r>
              <a:rPr lang="zh-CN" altLang="en-US" sz="2000" dirty="0">
                <a:latin typeface="Microsoft YaHei" pitchFamily="34" charset="-122"/>
                <a:ea typeface="Microsoft YaHei" pitchFamily="34" charset="-122"/>
              </a:rPr>
              <a:t>了来自现实研究</a:t>
            </a:r>
            <a:r>
              <a:rPr lang="zh-CN" altLang="en-US" sz="2000" dirty="0" smtClean="0">
                <a:latin typeface="Microsoft YaHei" pitchFamily="34" charset="-122"/>
                <a:ea typeface="Microsoft YaHei" pitchFamily="34" charset="-122"/>
              </a:rPr>
              <a:t>的规定</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   性。已</a:t>
            </a:r>
            <a:r>
              <a:rPr lang="zh-CN" altLang="en-US" sz="2000" dirty="0">
                <a:latin typeface="Microsoft YaHei" pitchFamily="34" charset="-122"/>
                <a:ea typeface="Microsoft YaHei" pitchFamily="34" charset="-122"/>
              </a:rPr>
              <a:t>有的认识揭示了信息技术与课程</a:t>
            </a:r>
            <a:r>
              <a:rPr lang="zh-CN" altLang="en-US" sz="2000" dirty="0" smtClean="0">
                <a:latin typeface="Microsoft YaHei" pitchFamily="34" charset="-122"/>
                <a:ea typeface="Microsoft YaHei" pitchFamily="34" charset="-122"/>
              </a:rPr>
              <a:t>整合的含义。</a:t>
            </a:r>
            <a:endParaRPr lang="en-US" altLang="zh-CN" dirty="0">
              <a:latin typeface="Microsoft YaHei" pitchFamily="34" charset="-122"/>
              <a:ea typeface="Microsoft YaHei" pitchFamily="34" charset="-122"/>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1508125" y="6284913"/>
            <a:ext cx="184150" cy="366712"/>
          </a:xfrm>
          <a:prstGeom prst="rect">
            <a:avLst/>
          </a:prstGeom>
          <a:noFill/>
          <a:ln w="9525">
            <a:noFill/>
            <a:miter lim="800000"/>
            <a:headEnd/>
            <a:tailEnd/>
          </a:ln>
        </p:spPr>
        <p:txBody>
          <a:bodyPr wrap="none">
            <a:spAutoFit/>
          </a:bodyPr>
          <a:lstStyle/>
          <a:p>
            <a:endParaRPr lang="en-US"/>
          </a:p>
        </p:txBody>
      </p:sp>
      <p:sp>
        <p:nvSpPr>
          <p:cNvPr id="2" name="标题 1"/>
          <p:cNvSpPr>
            <a:spLocks noGrp="1"/>
          </p:cNvSpPr>
          <p:nvPr>
            <p:ph type="title"/>
          </p:nvPr>
        </p:nvSpPr>
        <p:spPr/>
        <p:txBody>
          <a:bodyPr>
            <a:normAutofit/>
          </a:bodyPr>
          <a:lstStyle/>
          <a:p>
            <a:r>
              <a:rPr lang="zh-CN" altLang="en-US" sz="3200" dirty="0">
                <a:latin typeface="Microsoft YaHei" pitchFamily="34" charset="-122"/>
                <a:ea typeface="Microsoft YaHei" pitchFamily="34" charset="-122"/>
              </a:rPr>
              <a:t>信息技术与课程整合</a:t>
            </a:r>
            <a:r>
              <a:rPr lang="zh-CN" altLang="en-US" sz="3200" dirty="0" smtClean="0">
                <a:latin typeface="Microsoft YaHei" pitchFamily="34" charset="-122"/>
                <a:ea typeface="Microsoft YaHei" pitchFamily="34" charset="-122"/>
              </a:rPr>
              <a:t>的实质涵义</a:t>
            </a:r>
            <a:endParaRPr lang="en-US" altLang="zh-CN" sz="3200" dirty="0">
              <a:latin typeface="Microsoft YaHei" pitchFamily="34" charset="-122"/>
              <a:ea typeface="Microsoft YaHei" pitchFamily="34" charset="-122"/>
            </a:endParaRPr>
          </a:p>
        </p:txBody>
      </p:sp>
      <p:sp>
        <p:nvSpPr>
          <p:cNvPr id="6" name="Content Placeholder 2"/>
          <p:cNvSpPr txBox="1">
            <a:spLocks/>
          </p:cNvSpPr>
          <p:nvPr/>
        </p:nvSpPr>
        <p:spPr>
          <a:xfrm>
            <a:off x="301083" y="1613140"/>
            <a:ext cx="8664497" cy="4117959"/>
          </a:xfrm>
          <a:prstGeom prst="rect">
            <a:avLst/>
          </a:prstGeom>
        </p:spPr>
        <p:txBody>
          <a:bodyPr/>
          <a:lstStyle>
            <a:lvl1pPr marL="342900" indent="-342900" algn="l" defTabSz="914400" rtl="0" eaLnBrk="1" latinLnBrk="0" hangingPunct="1">
              <a:lnSpc>
                <a:spcPct val="85000"/>
              </a:lnSpc>
              <a:spcBef>
                <a:spcPts val="400"/>
              </a:spcBef>
              <a:buFontTx/>
              <a:buBlip>
                <a:blip r:embed="rId3"/>
              </a:buBlip>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a:buClr>
                <a:schemeClr val="tx1"/>
              </a:buClr>
            </a:pPr>
            <a:r>
              <a:rPr lang="zh-CN" altLang="en-US" dirty="0">
                <a:latin typeface="Microsoft YaHei" pitchFamily="34" charset="-122"/>
                <a:ea typeface="Microsoft YaHei" pitchFamily="34" charset="-122"/>
              </a:rPr>
              <a:t>信息化</a:t>
            </a:r>
            <a:endParaRPr lang="en-US" altLang="zh-CN" dirty="0" smtClean="0">
              <a:latin typeface="Microsoft YaHei" pitchFamily="34" charset="-122"/>
              <a:ea typeface="Microsoft YaHei" pitchFamily="34" charset="-122"/>
            </a:endParaRPr>
          </a:p>
          <a:p>
            <a:pPr marL="0" indent="0">
              <a:buClr>
                <a:schemeClr val="tx1"/>
              </a:buClr>
              <a:buNone/>
            </a:pPr>
            <a:endParaRPr lang="en-US" altLang="zh-CN" sz="2000" dirty="0">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smtClean="0">
                <a:latin typeface="Microsoft YaHei" pitchFamily="34" charset="-122"/>
                <a:ea typeface="Microsoft YaHei" pitchFamily="34" charset="-122"/>
              </a:rPr>
              <a:t>整合以渗透了信息化的理念和特征的哲学理论、心理学理论与信息技术</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为基础</a:t>
            </a:r>
            <a:endParaRPr lang="en-US" altLang="zh-CN" sz="2000" dirty="0" smtClean="0">
              <a:latin typeface="Microsoft YaHei" pitchFamily="34" charset="-122"/>
              <a:ea typeface="Microsoft YaHei" pitchFamily="34" charset="-122"/>
            </a:endParaRPr>
          </a:p>
          <a:p>
            <a:pPr marL="0" indent="0">
              <a:buClr>
                <a:schemeClr val="tx1"/>
              </a:buClr>
              <a:buNone/>
            </a:pPr>
            <a:endParaRPr lang="en-US" altLang="zh-CN" sz="2000" dirty="0" smtClean="0">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a:latin typeface="Microsoft YaHei" pitchFamily="34" charset="-122"/>
                <a:ea typeface="Microsoft YaHei" pitchFamily="34" charset="-122"/>
              </a:rPr>
              <a:t>整合关涉着</a:t>
            </a:r>
            <a:r>
              <a:rPr lang="zh-CN" altLang="en-US" sz="2000" dirty="0" smtClean="0">
                <a:latin typeface="Microsoft YaHei" pitchFamily="34" charset="-122"/>
                <a:ea typeface="Microsoft YaHei" pitchFamily="34" charset="-122"/>
              </a:rPr>
              <a:t>作为课程</a:t>
            </a:r>
            <a:r>
              <a:rPr lang="zh-CN" altLang="en-US" sz="2000" dirty="0">
                <a:latin typeface="Microsoft YaHei" pitchFamily="34" charset="-122"/>
                <a:ea typeface="Microsoft YaHei" pitchFamily="34" charset="-122"/>
              </a:rPr>
              <a:t>系统要素的教师、学生、内容和环境及其</a:t>
            </a:r>
            <a:r>
              <a:rPr lang="zh-CN" altLang="en-US" sz="2000" dirty="0" smtClean="0">
                <a:latin typeface="Microsoft YaHei" pitchFamily="34" charset="-122"/>
                <a:ea typeface="Microsoft YaHei" pitchFamily="34" charset="-122"/>
              </a:rPr>
              <a:t>结构方式</a:t>
            </a:r>
            <a:r>
              <a:rPr lang="en-US" altLang="zh-CN" sz="2000" dirty="0">
                <a:latin typeface="Microsoft YaHei" pitchFamily="34" charset="-122"/>
                <a:ea typeface="Microsoft YaHei" pitchFamily="34" charset="-122"/>
              </a:rPr>
              <a:t>,</a:t>
            </a:r>
            <a:r>
              <a:rPr lang="zh-CN" altLang="en-US" sz="2000" dirty="0">
                <a:latin typeface="Microsoft YaHei" pitchFamily="34" charset="-122"/>
                <a:ea typeface="Microsoft YaHei" pitchFamily="34" charset="-122"/>
              </a:rPr>
              <a:t>它们是以信息技术为手段和媒介</a:t>
            </a:r>
            <a:r>
              <a:rPr lang="zh-CN" altLang="en-US" sz="2000" dirty="0" smtClean="0">
                <a:latin typeface="Microsoft YaHei" pitchFamily="34" charset="-122"/>
                <a:ea typeface="Microsoft YaHei" pitchFamily="34" charset="-122"/>
              </a:rPr>
              <a:t>的；</a:t>
            </a:r>
            <a:endParaRPr lang="en-US" altLang="zh-CN" sz="2000" dirty="0" smtClean="0">
              <a:latin typeface="Microsoft YaHei" pitchFamily="34" charset="-122"/>
              <a:ea typeface="Microsoft YaHei" pitchFamily="34" charset="-122"/>
            </a:endParaRPr>
          </a:p>
          <a:p>
            <a:pPr marL="0" indent="0">
              <a:buClr>
                <a:schemeClr val="tx1"/>
              </a:buClr>
              <a:buNone/>
            </a:pPr>
            <a:endParaRPr lang="en-US" altLang="zh-CN" sz="2000" dirty="0">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smtClean="0">
                <a:latin typeface="Microsoft YaHei" pitchFamily="34" charset="-122"/>
                <a:ea typeface="Microsoft YaHei" pitchFamily="34" charset="-122"/>
              </a:rPr>
              <a:t>整合贯穿</a:t>
            </a:r>
            <a:r>
              <a:rPr lang="zh-CN" altLang="en-US" sz="2000" dirty="0">
                <a:latin typeface="Microsoft YaHei" pitchFamily="34" charset="-122"/>
                <a:ea typeface="Microsoft YaHei" pitchFamily="34" charset="-122"/>
              </a:rPr>
              <a:t>在规划、实施与评价等整个课程</a:t>
            </a:r>
            <a:r>
              <a:rPr lang="zh-CN" altLang="en-US" sz="2000" dirty="0" smtClean="0">
                <a:latin typeface="Microsoft YaHei" pitchFamily="34" charset="-122"/>
                <a:ea typeface="Microsoft YaHei" pitchFamily="34" charset="-122"/>
              </a:rPr>
              <a:t>研制过程中</a:t>
            </a:r>
            <a:endParaRPr lang="en-US" altLang="zh-CN" sz="2000" dirty="0" smtClean="0">
              <a:latin typeface="Microsoft YaHei" pitchFamily="34" charset="-122"/>
              <a:ea typeface="Microsoft YaHei" pitchFamily="34" charset="-122"/>
            </a:endParaRPr>
          </a:p>
          <a:p>
            <a:pPr>
              <a:buClr>
                <a:schemeClr val="tx1"/>
              </a:buClr>
              <a:buFont typeface="Wingdings" panose="05000000000000000000" pitchFamily="2" charset="2"/>
              <a:buChar char="Ø"/>
            </a:pPr>
            <a:endParaRPr lang="en-US" altLang="zh-CN" sz="2000" dirty="0">
              <a:latin typeface="Microsoft YaHei" pitchFamily="34" charset="-122"/>
              <a:ea typeface="Microsoft YaHei" pitchFamily="34" charset="-122"/>
            </a:endParaRPr>
          </a:p>
          <a:p>
            <a:pPr>
              <a:buClr>
                <a:schemeClr val="tx1"/>
              </a:buClr>
              <a:buFont typeface="Wingdings" panose="05000000000000000000" pitchFamily="2" charset="2"/>
              <a:buChar char="Ø"/>
            </a:pPr>
            <a:r>
              <a:rPr lang="zh-CN" altLang="en-US" sz="2000" dirty="0" smtClean="0">
                <a:latin typeface="Microsoft YaHei" pitchFamily="34" charset="-122"/>
                <a:ea typeface="Microsoft YaHei" pitchFamily="34" charset="-122"/>
              </a:rPr>
              <a:t>整合</a:t>
            </a:r>
            <a:r>
              <a:rPr lang="zh-CN" altLang="en-US" sz="2000" dirty="0">
                <a:latin typeface="Microsoft YaHei" pitchFamily="34" charset="-122"/>
                <a:ea typeface="Microsoft YaHei" pitchFamily="34" charset="-122"/>
              </a:rPr>
              <a:t>的课程与教学材料是以</a:t>
            </a:r>
            <a:r>
              <a:rPr lang="zh-CN" altLang="en-US" sz="2000" dirty="0" smtClean="0">
                <a:latin typeface="Microsoft YaHei" pitchFamily="34" charset="-122"/>
                <a:ea typeface="Microsoft YaHei" pitchFamily="34" charset="-122"/>
              </a:rPr>
              <a:t>多媒体</a:t>
            </a:r>
            <a:r>
              <a:rPr lang="zh-CN" altLang="en-US" sz="2000" dirty="0">
                <a:latin typeface="Microsoft YaHei" pitchFamily="34" charset="-122"/>
                <a:ea typeface="Microsoft YaHei" pitchFamily="34" charset="-122"/>
              </a:rPr>
              <a:t>以及网络为主要载体</a:t>
            </a:r>
            <a:r>
              <a:rPr lang="zh-CN" altLang="en-US" sz="2000" dirty="0" smtClean="0">
                <a:latin typeface="Microsoft YaHei" pitchFamily="34" charset="-122"/>
                <a:ea typeface="Microsoft YaHei" pitchFamily="34" charset="-122"/>
              </a:rPr>
              <a:t>的。</a:t>
            </a:r>
          </a:p>
          <a:p>
            <a:pPr marL="0" indent="0">
              <a:buClr>
                <a:schemeClr val="tx1"/>
              </a:buClr>
              <a:buFontTx/>
              <a:buNone/>
            </a:pPr>
            <a:endParaRPr lang="en-US" altLang="zh-CN" dirty="0" smtClean="0">
              <a:latin typeface="Microsoft YaHei" pitchFamily="34" charset="-122"/>
              <a:ea typeface="Microsoft YaHei" pitchFamily="34" charset="-122"/>
            </a:endParaRPr>
          </a:p>
          <a:p>
            <a:pPr marL="0" indent="0">
              <a:buClr>
                <a:schemeClr val="tx1"/>
              </a:buClr>
              <a:buFontTx/>
              <a:buNone/>
            </a:pPr>
            <a:endParaRPr lang="en-US" altLang="zh-CN" dirty="0">
              <a:latin typeface="Microsoft YaHei" pitchFamily="34" charset="-122"/>
              <a:ea typeface="Microsoft YaHei" pitchFamily="34" charset="-122"/>
            </a:endParaRPr>
          </a:p>
        </p:txBody>
      </p:sp>
    </p:spTree>
    <p:extLst>
      <p:ext uri="{BB962C8B-B14F-4D97-AF65-F5344CB8AC3E}">
        <p14:creationId xmlns:p14="http://schemas.microsoft.com/office/powerpoint/2010/main" val="124936847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1508125" y="6284913"/>
            <a:ext cx="184150" cy="366712"/>
          </a:xfrm>
          <a:prstGeom prst="rect">
            <a:avLst/>
          </a:prstGeom>
          <a:noFill/>
          <a:ln w="9525">
            <a:noFill/>
            <a:miter lim="800000"/>
            <a:headEnd/>
            <a:tailEnd/>
          </a:ln>
        </p:spPr>
        <p:txBody>
          <a:bodyPr wrap="none">
            <a:spAutoFit/>
          </a:bodyPr>
          <a:lstStyle/>
          <a:p>
            <a:endParaRPr lang="en-US"/>
          </a:p>
        </p:txBody>
      </p:sp>
      <p:sp>
        <p:nvSpPr>
          <p:cNvPr id="2" name="标题 1"/>
          <p:cNvSpPr>
            <a:spLocks noGrp="1"/>
          </p:cNvSpPr>
          <p:nvPr>
            <p:ph type="title"/>
          </p:nvPr>
        </p:nvSpPr>
        <p:spPr/>
        <p:txBody>
          <a:bodyPr>
            <a:normAutofit/>
          </a:bodyPr>
          <a:lstStyle/>
          <a:p>
            <a:r>
              <a:rPr lang="zh-CN" altLang="en-US" sz="3200" dirty="0">
                <a:latin typeface="Microsoft YaHei" pitchFamily="34" charset="-122"/>
                <a:ea typeface="Microsoft YaHei" pitchFamily="34" charset="-122"/>
              </a:rPr>
              <a:t>信息技术与课程整合</a:t>
            </a:r>
            <a:r>
              <a:rPr lang="zh-CN" altLang="en-US" sz="3200" dirty="0" smtClean="0">
                <a:latin typeface="Microsoft YaHei" pitchFamily="34" charset="-122"/>
                <a:ea typeface="Microsoft YaHei" pitchFamily="34" charset="-122"/>
              </a:rPr>
              <a:t>的实质涵义</a:t>
            </a:r>
            <a:endParaRPr lang="en-US" altLang="zh-CN" sz="3200" dirty="0">
              <a:latin typeface="Microsoft YaHei" pitchFamily="34" charset="-122"/>
              <a:ea typeface="Microsoft YaHei" pitchFamily="34" charset="-122"/>
            </a:endParaRPr>
          </a:p>
        </p:txBody>
      </p:sp>
      <p:sp>
        <p:nvSpPr>
          <p:cNvPr id="6" name="Content Placeholder 2"/>
          <p:cNvSpPr txBox="1">
            <a:spLocks/>
          </p:cNvSpPr>
          <p:nvPr/>
        </p:nvSpPr>
        <p:spPr>
          <a:xfrm>
            <a:off x="244384" y="1857840"/>
            <a:ext cx="8664497" cy="1838398"/>
          </a:xfrm>
          <a:prstGeom prst="rect">
            <a:avLst/>
          </a:prstGeom>
        </p:spPr>
        <p:txBody>
          <a:bodyPr/>
          <a:lstStyle>
            <a:lvl1pPr marL="342900" indent="-342900" algn="l" defTabSz="914400" rtl="0" eaLnBrk="1" latinLnBrk="0" hangingPunct="1">
              <a:lnSpc>
                <a:spcPct val="85000"/>
              </a:lnSpc>
              <a:spcBef>
                <a:spcPts val="400"/>
              </a:spcBef>
              <a:buFontTx/>
              <a:buBlip>
                <a:blip r:embed="rId3"/>
              </a:buBlip>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a:buClr>
                <a:schemeClr val="tx1"/>
              </a:buClr>
            </a:pPr>
            <a:r>
              <a:rPr lang="zh-CN" altLang="en-US" dirty="0">
                <a:latin typeface="Microsoft YaHei" pitchFamily="34" charset="-122"/>
                <a:ea typeface="Microsoft YaHei" pitchFamily="34" charset="-122"/>
              </a:rPr>
              <a:t>学习</a:t>
            </a:r>
            <a:r>
              <a:rPr lang="zh-CN" altLang="en-US" dirty="0" smtClean="0">
                <a:latin typeface="Microsoft YaHei" pitchFamily="34" charset="-122"/>
                <a:ea typeface="Microsoft YaHei" pitchFamily="34" charset="-122"/>
              </a:rPr>
              <a:t>化</a:t>
            </a:r>
            <a:endParaRPr lang="en-US" altLang="zh-CN" dirty="0" smtClean="0">
              <a:latin typeface="Microsoft YaHei" pitchFamily="34" charset="-122"/>
              <a:ea typeface="Microsoft YaHei" pitchFamily="34" charset="-122"/>
            </a:endParaRPr>
          </a:p>
          <a:p>
            <a:pPr marL="0" indent="0">
              <a:buClr>
                <a:schemeClr val="tx1"/>
              </a:buClr>
              <a:buNone/>
            </a:pPr>
            <a:endParaRPr lang="en-US" altLang="zh-CN" sz="2000" dirty="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     建构</a:t>
            </a:r>
            <a:r>
              <a:rPr lang="zh-CN" altLang="en-US" sz="2000" dirty="0">
                <a:latin typeface="Microsoft YaHei" pitchFamily="34" charset="-122"/>
                <a:ea typeface="Microsoft YaHei" pitchFamily="34" charset="-122"/>
              </a:rPr>
              <a:t>一种“以人的学习为中心”的新型课程与</a:t>
            </a:r>
            <a:r>
              <a:rPr lang="zh-CN" altLang="en-US" sz="2000" dirty="0" smtClean="0">
                <a:latin typeface="Microsoft YaHei" pitchFamily="34" charset="-122"/>
                <a:ea typeface="Microsoft YaHei" pitchFamily="34" charset="-122"/>
              </a:rPr>
              <a:t>教学样式</a:t>
            </a:r>
            <a:r>
              <a:rPr lang="zh-CN" altLang="en-US" sz="2000" dirty="0">
                <a:latin typeface="Microsoft YaHei" pitchFamily="34" charset="-122"/>
                <a:ea typeface="Microsoft YaHei" pitchFamily="34" charset="-122"/>
              </a:rPr>
              <a:t>。这一新样式</a:t>
            </a:r>
            <a:r>
              <a:rPr lang="en-US" altLang="zh-CN" sz="2000" dirty="0">
                <a:latin typeface="Microsoft YaHei" pitchFamily="34" charset="-122"/>
                <a:ea typeface="Microsoft YaHei" pitchFamily="34" charset="-122"/>
              </a:rPr>
              <a:t>,</a:t>
            </a:r>
            <a:r>
              <a:rPr lang="zh-CN" altLang="en-US" sz="2000" dirty="0" smtClean="0">
                <a:latin typeface="Microsoft YaHei" pitchFamily="34" charset="-122"/>
                <a:ea typeface="Microsoft YaHei" pitchFamily="34" charset="-122"/>
              </a:rPr>
              <a:t>以</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  人的</a:t>
            </a:r>
            <a:r>
              <a:rPr lang="zh-CN" altLang="en-US" sz="2000" dirty="0">
                <a:latin typeface="Microsoft YaHei" pitchFamily="34" charset="-122"/>
                <a:ea typeface="Microsoft YaHei" pitchFamily="34" charset="-122"/>
              </a:rPr>
              <a:t>学习为本作为价值</a:t>
            </a:r>
            <a:r>
              <a:rPr lang="zh-CN" altLang="en-US" sz="2000" dirty="0" smtClean="0">
                <a:latin typeface="Microsoft YaHei" pitchFamily="34" charset="-122"/>
                <a:ea typeface="Microsoft YaHei" pitchFamily="34" charset="-122"/>
              </a:rPr>
              <a:t>取向</a:t>
            </a:r>
            <a:r>
              <a:rPr lang="en-US" altLang="zh-CN" sz="2000" dirty="0">
                <a:latin typeface="Microsoft YaHei" pitchFamily="34" charset="-122"/>
                <a:ea typeface="Microsoft YaHei" pitchFamily="34" charset="-122"/>
              </a:rPr>
              <a:t>,</a:t>
            </a:r>
            <a:r>
              <a:rPr lang="zh-CN" altLang="en-US" sz="2000" dirty="0">
                <a:latin typeface="Microsoft YaHei" pitchFamily="34" charset="-122"/>
                <a:ea typeface="Microsoft YaHei" pitchFamily="34" charset="-122"/>
              </a:rPr>
              <a:t>旨在实现从过去仅仅重“教”到现代同时</a:t>
            </a:r>
            <a:r>
              <a:rPr lang="zh-CN" altLang="en-US" sz="2000" dirty="0" smtClean="0">
                <a:latin typeface="Microsoft YaHei" pitchFamily="34" charset="-122"/>
                <a:ea typeface="Microsoft YaHei" pitchFamily="34" charset="-122"/>
              </a:rPr>
              <a:t>重</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“学”</a:t>
            </a:r>
            <a:r>
              <a:rPr lang="zh-CN" altLang="en-US" sz="2000" dirty="0">
                <a:latin typeface="Microsoft YaHei" pitchFamily="34" charset="-122"/>
                <a:ea typeface="Microsoft YaHei" pitchFamily="34" charset="-122"/>
              </a:rPr>
              <a:t>的</a:t>
            </a:r>
            <a:r>
              <a:rPr lang="zh-CN" altLang="en-US" sz="2000" dirty="0" smtClean="0">
                <a:latin typeface="Microsoft YaHei" pitchFamily="34" charset="-122"/>
                <a:ea typeface="Microsoft YaHei" pitchFamily="34" charset="-122"/>
              </a:rPr>
              <a:t>转换</a:t>
            </a:r>
            <a:r>
              <a:rPr lang="zh-CN" altLang="en-US" sz="2000" dirty="0">
                <a:latin typeface="Microsoft YaHei" pitchFamily="34" charset="-122"/>
                <a:ea typeface="Microsoft YaHei" pitchFamily="34" charset="-122"/>
              </a:rPr>
              <a:t>。</a:t>
            </a:r>
            <a:endParaRPr lang="en-US" altLang="zh-CN" dirty="0">
              <a:latin typeface="Microsoft YaHei" pitchFamily="34" charset="-122"/>
              <a:ea typeface="Microsoft YaHei" pitchFamily="34" charset="-122"/>
            </a:endParaRPr>
          </a:p>
        </p:txBody>
      </p:sp>
      <p:sp>
        <p:nvSpPr>
          <p:cNvPr id="5" name="Content Placeholder 2"/>
          <p:cNvSpPr txBox="1">
            <a:spLocks/>
          </p:cNvSpPr>
          <p:nvPr/>
        </p:nvSpPr>
        <p:spPr>
          <a:xfrm>
            <a:off x="244383" y="3696238"/>
            <a:ext cx="8664497" cy="2021982"/>
          </a:xfrm>
          <a:prstGeom prst="rect">
            <a:avLst/>
          </a:prstGeom>
        </p:spPr>
        <p:txBody>
          <a:bodyPr/>
          <a:lstStyle>
            <a:lvl1pPr marL="342900" indent="-342900" algn="l" defTabSz="914400" rtl="0" eaLnBrk="1" latinLnBrk="0" hangingPunct="1">
              <a:lnSpc>
                <a:spcPct val="85000"/>
              </a:lnSpc>
              <a:spcBef>
                <a:spcPts val="400"/>
              </a:spcBef>
              <a:buFontTx/>
              <a:buBlip>
                <a:blip r:embed="rId3"/>
              </a:buBlip>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a:buClr>
                <a:schemeClr val="tx1"/>
              </a:buClr>
            </a:pPr>
            <a:r>
              <a:rPr lang="zh-CN" altLang="en-US" dirty="0">
                <a:latin typeface="Microsoft YaHei" pitchFamily="34" charset="-122"/>
                <a:ea typeface="Microsoft YaHei" pitchFamily="34" charset="-122"/>
              </a:rPr>
              <a:t>民主</a:t>
            </a:r>
            <a:r>
              <a:rPr lang="zh-CN" altLang="en-US" dirty="0" smtClean="0">
                <a:latin typeface="Microsoft YaHei" pitchFamily="34" charset="-122"/>
                <a:ea typeface="Microsoft YaHei" pitchFamily="34" charset="-122"/>
              </a:rPr>
              <a:t>化</a:t>
            </a:r>
            <a:endParaRPr lang="en-US" altLang="zh-CN" dirty="0" smtClean="0">
              <a:latin typeface="Microsoft YaHei" pitchFamily="34" charset="-122"/>
              <a:ea typeface="Microsoft YaHei" pitchFamily="34" charset="-122"/>
            </a:endParaRPr>
          </a:p>
          <a:p>
            <a:pPr marL="0" indent="0">
              <a:buClr>
                <a:schemeClr val="tx1"/>
              </a:buClr>
              <a:buNone/>
            </a:pPr>
            <a:endParaRPr lang="en-US" altLang="zh-CN" sz="2000" dirty="0" smtClean="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     将知识经验信息化，打破垄断，实现广泛共享，使社会的平等和民主具</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有现实的必要性和可能性。</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在学校里，信息技术通过在内容与形式相结</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合上创新出民主化课程，</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创设平等、民主的信息文化环境，营造多元文化背景。</a:t>
            </a:r>
          </a:p>
          <a:p>
            <a:pPr marL="0" indent="0">
              <a:buClr>
                <a:schemeClr val="tx1"/>
              </a:buClr>
              <a:buNone/>
            </a:pPr>
            <a:endParaRPr lang="zh-CN" altLang="en-US" sz="2000" dirty="0" smtClean="0">
              <a:latin typeface="Microsoft YaHei" pitchFamily="34" charset="-122"/>
              <a:ea typeface="Microsoft YaHei" pitchFamily="34" charset="-122"/>
            </a:endParaRPr>
          </a:p>
          <a:p>
            <a:pPr marL="0" indent="0">
              <a:buClr>
                <a:schemeClr val="tx1"/>
              </a:buClr>
              <a:buNone/>
            </a:pPr>
            <a:endParaRPr lang="zh-CN" altLang="en-US" sz="2000" dirty="0">
              <a:latin typeface="Microsoft YaHei" pitchFamily="34" charset="-122"/>
              <a:ea typeface="Microsoft YaHei" pitchFamily="34" charset="-122"/>
            </a:endParaRPr>
          </a:p>
          <a:p>
            <a:pPr marL="0" indent="0">
              <a:buClr>
                <a:schemeClr val="tx1"/>
              </a:buClr>
              <a:buNone/>
            </a:pPr>
            <a:endParaRPr lang="zh-CN" altLang="en-US" sz="2000" dirty="0">
              <a:latin typeface="Microsoft YaHei" pitchFamily="34" charset="-122"/>
              <a:ea typeface="Microsoft YaHei" pitchFamily="34" charset="-122"/>
            </a:endParaRPr>
          </a:p>
        </p:txBody>
      </p:sp>
    </p:spTree>
    <p:extLst>
      <p:ext uri="{BB962C8B-B14F-4D97-AF65-F5344CB8AC3E}">
        <p14:creationId xmlns:p14="http://schemas.microsoft.com/office/powerpoint/2010/main" val="4287195729"/>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1508125" y="6284913"/>
            <a:ext cx="184150" cy="366712"/>
          </a:xfrm>
          <a:prstGeom prst="rect">
            <a:avLst/>
          </a:prstGeom>
          <a:noFill/>
          <a:ln w="9525">
            <a:noFill/>
            <a:miter lim="800000"/>
            <a:headEnd/>
            <a:tailEnd/>
          </a:ln>
        </p:spPr>
        <p:txBody>
          <a:bodyPr wrap="none">
            <a:spAutoFit/>
          </a:bodyPr>
          <a:lstStyle/>
          <a:p>
            <a:endParaRPr lang="en-US"/>
          </a:p>
        </p:txBody>
      </p:sp>
      <p:sp>
        <p:nvSpPr>
          <p:cNvPr id="2" name="标题 1"/>
          <p:cNvSpPr>
            <a:spLocks noGrp="1"/>
          </p:cNvSpPr>
          <p:nvPr>
            <p:ph type="title"/>
          </p:nvPr>
        </p:nvSpPr>
        <p:spPr/>
        <p:txBody>
          <a:bodyPr>
            <a:normAutofit/>
          </a:bodyPr>
          <a:lstStyle/>
          <a:p>
            <a:r>
              <a:rPr lang="zh-CN" altLang="en-US" sz="3200" dirty="0">
                <a:latin typeface="Microsoft YaHei" pitchFamily="34" charset="-122"/>
                <a:ea typeface="Microsoft YaHei" pitchFamily="34" charset="-122"/>
              </a:rPr>
              <a:t>信息技术与课程整合</a:t>
            </a:r>
            <a:r>
              <a:rPr lang="zh-CN" altLang="en-US" sz="3200" dirty="0" smtClean="0">
                <a:latin typeface="Microsoft YaHei" pitchFamily="34" charset="-122"/>
                <a:ea typeface="Microsoft YaHei" pitchFamily="34" charset="-122"/>
              </a:rPr>
              <a:t>的实质涵义</a:t>
            </a:r>
            <a:endParaRPr lang="en-US" altLang="zh-CN" sz="3200" dirty="0">
              <a:latin typeface="Microsoft YaHei" pitchFamily="34" charset="-122"/>
              <a:ea typeface="Microsoft YaHei" pitchFamily="34" charset="-122"/>
            </a:endParaRPr>
          </a:p>
        </p:txBody>
      </p:sp>
      <p:sp>
        <p:nvSpPr>
          <p:cNvPr id="6" name="Content Placeholder 2"/>
          <p:cNvSpPr txBox="1">
            <a:spLocks/>
          </p:cNvSpPr>
          <p:nvPr/>
        </p:nvSpPr>
        <p:spPr>
          <a:xfrm>
            <a:off x="244384" y="1857840"/>
            <a:ext cx="8664497" cy="1838398"/>
          </a:xfrm>
          <a:prstGeom prst="rect">
            <a:avLst/>
          </a:prstGeom>
        </p:spPr>
        <p:txBody>
          <a:bodyPr/>
          <a:lstStyle>
            <a:lvl1pPr marL="342900" indent="-342900" algn="l" defTabSz="914400" rtl="0" eaLnBrk="1" latinLnBrk="0" hangingPunct="1">
              <a:lnSpc>
                <a:spcPct val="85000"/>
              </a:lnSpc>
              <a:spcBef>
                <a:spcPts val="400"/>
              </a:spcBef>
              <a:buFontTx/>
              <a:buBlip>
                <a:blip r:embed="rId3"/>
              </a:buBlip>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472" indent="-347472">
              <a:buClr>
                <a:schemeClr val="tx1"/>
              </a:buClr>
            </a:pPr>
            <a:r>
              <a:rPr lang="zh-CN" altLang="en-US" dirty="0">
                <a:latin typeface="Microsoft YaHei" pitchFamily="34" charset="-122"/>
                <a:ea typeface="Microsoft YaHei" pitchFamily="34" charset="-122"/>
              </a:rPr>
              <a:t>文化</a:t>
            </a:r>
            <a:r>
              <a:rPr lang="zh-CN" altLang="en-US" dirty="0" smtClean="0">
                <a:latin typeface="Microsoft YaHei" pitchFamily="34" charset="-122"/>
                <a:ea typeface="Microsoft YaHei" pitchFamily="34" charset="-122"/>
              </a:rPr>
              <a:t>化</a:t>
            </a:r>
            <a:endParaRPr lang="en-US" altLang="zh-CN" dirty="0" smtClean="0">
              <a:latin typeface="Microsoft YaHei" pitchFamily="34" charset="-122"/>
              <a:ea typeface="Microsoft YaHei" pitchFamily="34" charset="-122"/>
            </a:endParaRPr>
          </a:p>
          <a:p>
            <a:pPr marL="0" indent="0">
              <a:buClr>
                <a:schemeClr val="tx1"/>
              </a:buClr>
              <a:buNone/>
            </a:pPr>
            <a:endParaRPr lang="en-US" altLang="zh-CN" sz="2000" dirty="0">
              <a:latin typeface="Microsoft YaHei" pitchFamily="34" charset="-122"/>
              <a:ea typeface="Microsoft YaHei" pitchFamily="34" charset="-122"/>
            </a:endParaRPr>
          </a:p>
          <a:p>
            <a:pPr marL="0" indent="0">
              <a:buClr>
                <a:schemeClr val="tx1"/>
              </a:buClr>
              <a:buNone/>
            </a:pPr>
            <a:r>
              <a:rPr lang="zh-CN" altLang="en-US" sz="2000" dirty="0" smtClean="0">
                <a:latin typeface="Microsoft YaHei" pitchFamily="34" charset="-122"/>
                <a:ea typeface="Microsoft YaHei" pitchFamily="34" charset="-122"/>
              </a:rPr>
              <a:t>     信息技术</a:t>
            </a:r>
            <a:r>
              <a:rPr lang="zh-CN" altLang="en-US" sz="2000" dirty="0">
                <a:latin typeface="Microsoft YaHei" pitchFamily="34" charset="-122"/>
                <a:ea typeface="Microsoft YaHei" pitchFamily="34" charset="-122"/>
              </a:rPr>
              <a:t>与课程整合针对现实</a:t>
            </a:r>
            <a:r>
              <a:rPr lang="zh-CN" altLang="en-US" sz="2000" dirty="0" smtClean="0">
                <a:latin typeface="Microsoft YaHei" pitchFamily="34" charset="-122"/>
                <a:ea typeface="Microsoft YaHei" pitchFamily="34" charset="-122"/>
              </a:rPr>
              <a:t>教育</a:t>
            </a:r>
            <a:r>
              <a:rPr lang="zh-CN" altLang="en-US" sz="2000" dirty="0">
                <a:latin typeface="Microsoft YaHei" pitchFamily="34" charset="-122"/>
                <a:ea typeface="Microsoft YaHei" pitchFamily="34" charset="-122"/>
              </a:rPr>
              <a:t>中信息技术与学科课程的割裂、</a:t>
            </a:r>
            <a:r>
              <a:rPr lang="zh-CN" altLang="en-US" sz="2000" dirty="0" smtClean="0">
                <a:latin typeface="Microsoft YaHei" pitchFamily="34" charset="-122"/>
                <a:ea typeface="Microsoft YaHei" pitchFamily="34" charset="-122"/>
              </a:rPr>
              <a:t>分离</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等问题，立意</a:t>
            </a:r>
            <a:r>
              <a:rPr lang="zh-CN" altLang="en-US" sz="2000" dirty="0">
                <a:latin typeface="Microsoft YaHei" pitchFamily="34" charset="-122"/>
                <a:ea typeface="Microsoft YaHei" pitchFamily="34" charset="-122"/>
              </a:rPr>
              <a:t>于信息技术课程内部的整合、其他学科课程</a:t>
            </a:r>
            <a:r>
              <a:rPr lang="zh-CN" altLang="en-US" sz="2000" dirty="0" smtClean="0">
                <a:latin typeface="Microsoft YaHei" pitchFamily="34" charset="-122"/>
                <a:ea typeface="Microsoft YaHei" pitchFamily="34" charset="-122"/>
              </a:rPr>
              <a:t>的整合</a:t>
            </a:r>
            <a:r>
              <a:rPr lang="zh-CN" altLang="en-US" sz="2000" dirty="0">
                <a:latin typeface="Microsoft YaHei" pitchFamily="34" charset="-122"/>
                <a:ea typeface="Microsoft YaHei" pitchFamily="34" charset="-122"/>
              </a:rPr>
              <a:t>、</a:t>
            </a:r>
            <a:r>
              <a:rPr lang="zh-CN" altLang="en-US" sz="2000" dirty="0" smtClean="0">
                <a:latin typeface="Microsoft YaHei" pitchFamily="34" charset="-122"/>
                <a:ea typeface="Microsoft YaHei" pitchFamily="34" charset="-122"/>
              </a:rPr>
              <a:t>信息</a:t>
            </a:r>
            <a:endParaRPr lang="en-US" altLang="zh-CN" sz="2000" dirty="0" smtClean="0">
              <a:latin typeface="Microsoft YaHei" pitchFamily="34" charset="-122"/>
              <a:ea typeface="Microsoft YaHei" pitchFamily="34" charset="-122"/>
            </a:endParaRPr>
          </a:p>
          <a:p>
            <a:pPr marL="0" indent="0">
              <a:buClr>
                <a:schemeClr val="tx1"/>
              </a:buClr>
              <a:buNone/>
            </a:pPr>
            <a:r>
              <a:rPr lang="en-US" altLang="zh-CN" sz="2000" dirty="0">
                <a:latin typeface="Microsoft YaHei" pitchFamily="34" charset="-122"/>
                <a:ea typeface="Microsoft YaHei" pitchFamily="34" charset="-122"/>
              </a:rPr>
              <a:t> </a:t>
            </a:r>
            <a:r>
              <a:rPr lang="en-US" altLang="zh-CN" sz="2000" dirty="0" smtClean="0">
                <a:latin typeface="Microsoft YaHei" pitchFamily="34" charset="-122"/>
                <a:ea typeface="Microsoft YaHei" pitchFamily="34" charset="-122"/>
              </a:rPr>
              <a:t>  </a:t>
            </a:r>
            <a:r>
              <a:rPr lang="zh-CN" altLang="en-US" sz="2000" dirty="0" smtClean="0">
                <a:latin typeface="Microsoft YaHei" pitchFamily="34" charset="-122"/>
                <a:ea typeface="Microsoft YaHei" pitchFamily="34" charset="-122"/>
              </a:rPr>
              <a:t>  技术</a:t>
            </a:r>
            <a:r>
              <a:rPr lang="zh-CN" altLang="en-US" sz="2000" dirty="0">
                <a:latin typeface="Microsoft YaHei" pitchFamily="34" charset="-122"/>
                <a:ea typeface="Microsoft YaHei" pitchFamily="34" charset="-122"/>
              </a:rPr>
              <a:t>与其他课程的</a:t>
            </a:r>
            <a:r>
              <a:rPr lang="zh-CN" altLang="en-US" sz="2000" dirty="0" smtClean="0">
                <a:latin typeface="Microsoft YaHei" pitchFamily="34" charset="-122"/>
                <a:ea typeface="Microsoft YaHei" pitchFamily="34" charset="-122"/>
              </a:rPr>
              <a:t>整合，以及</a:t>
            </a:r>
            <a:r>
              <a:rPr lang="zh-CN" altLang="en-US" sz="2000" dirty="0">
                <a:latin typeface="Microsoft YaHei" pitchFamily="34" charset="-122"/>
                <a:ea typeface="Microsoft YaHei" pitchFamily="34" charset="-122"/>
              </a:rPr>
              <a:t>现代</a:t>
            </a:r>
            <a:r>
              <a:rPr lang="zh-CN" altLang="en-US" sz="2000" dirty="0" smtClean="0">
                <a:latin typeface="Microsoft YaHei" pitchFamily="34" charset="-122"/>
                <a:ea typeface="Microsoft YaHei" pitchFamily="34" charset="-122"/>
              </a:rPr>
              <a:t>信息文化</a:t>
            </a:r>
            <a:r>
              <a:rPr lang="zh-CN" altLang="en-US" sz="2000" dirty="0">
                <a:latin typeface="Microsoft YaHei" pitchFamily="34" charset="-122"/>
                <a:ea typeface="Microsoft YaHei" pitchFamily="34" charset="-122"/>
              </a:rPr>
              <a:t>与学生学习生活的</a:t>
            </a:r>
            <a:r>
              <a:rPr lang="zh-CN" altLang="en-US" sz="2000" dirty="0" smtClean="0">
                <a:latin typeface="Microsoft YaHei" pitchFamily="34" charset="-122"/>
                <a:ea typeface="Microsoft YaHei" pitchFamily="34" charset="-122"/>
              </a:rPr>
              <a:t>整合。</a:t>
            </a:r>
            <a:endParaRPr lang="en-US" altLang="zh-CN" dirty="0">
              <a:latin typeface="Microsoft YaHei" pitchFamily="34" charset="-122"/>
              <a:ea typeface="Microsoft YaHei" pitchFamily="34" charset="-122"/>
            </a:endParaRPr>
          </a:p>
        </p:txBody>
      </p:sp>
    </p:spTree>
    <p:extLst>
      <p:ext uri="{BB962C8B-B14F-4D97-AF65-F5344CB8AC3E}">
        <p14:creationId xmlns:p14="http://schemas.microsoft.com/office/powerpoint/2010/main" val="2546637826"/>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8-Motion_Elements_SHIP">
  <a:themeElements>
    <a:clrScheme name="Microsoft Motion BG Template">
      <a:dk1>
        <a:sysClr val="windowText" lastClr="000000"/>
      </a:dk1>
      <a:lt1>
        <a:sysClr val="window" lastClr="FFFFFF"/>
      </a:lt1>
      <a:dk2>
        <a:srgbClr val="2B370A"/>
      </a:dk2>
      <a:lt2>
        <a:srgbClr val="EBF6D0"/>
      </a:lt2>
      <a:accent1>
        <a:srgbClr val="FF9900"/>
      </a:accent1>
      <a:accent2>
        <a:srgbClr val="FFCC00"/>
      </a:accent2>
      <a:accent3>
        <a:srgbClr val="9BBB59"/>
      </a:accent3>
      <a:accent4>
        <a:srgbClr val="1E8C16"/>
      </a:accent4>
      <a:accent5>
        <a:srgbClr val="00CC99"/>
      </a:accent5>
      <a:accent6>
        <a:srgbClr val="00A1DA"/>
      </a:accent6>
      <a:hlink>
        <a:srgbClr val="00D2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2000" dirty="0" smtClean="0">
            <a:solidFill>
              <a:schemeClr val="bg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Microsoft Motion BG">
      <a:dk1>
        <a:sysClr val="windowText" lastClr="000000"/>
      </a:dk1>
      <a:lt1>
        <a:sysClr val="window" lastClr="FFFFFF"/>
      </a:lt1>
      <a:dk2>
        <a:srgbClr val="2B370A"/>
      </a:dk2>
      <a:lt2>
        <a:srgbClr val="EBF6D0"/>
      </a:lt2>
      <a:accent1>
        <a:srgbClr val="FF9900"/>
      </a:accent1>
      <a:accent2>
        <a:srgbClr val="FFCC00"/>
      </a:accent2>
      <a:accent3>
        <a:srgbClr val="9BBB59"/>
      </a:accent3>
      <a:accent4>
        <a:srgbClr val="1E8C16"/>
      </a:accent4>
      <a:accent5>
        <a:srgbClr val="00CC99"/>
      </a:accent5>
      <a:accent6>
        <a:srgbClr val="00A1DA"/>
      </a:accent6>
      <a:hlink>
        <a:srgbClr val="00D2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icrosoft Motion BG">
      <a:dk1>
        <a:sysClr val="windowText" lastClr="000000"/>
      </a:dk1>
      <a:lt1>
        <a:sysClr val="window" lastClr="FFFFFF"/>
      </a:lt1>
      <a:dk2>
        <a:srgbClr val="2B370A"/>
      </a:dk2>
      <a:lt2>
        <a:srgbClr val="EBF6D0"/>
      </a:lt2>
      <a:accent1>
        <a:srgbClr val="FF9900"/>
      </a:accent1>
      <a:accent2>
        <a:srgbClr val="FFCC00"/>
      </a:accent2>
      <a:accent3>
        <a:srgbClr val="9BBB59"/>
      </a:accent3>
      <a:accent4>
        <a:srgbClr val="1E8C16"/>
      </a:accent4>
      <a:accent5>
        <a:srgbClr val="00CC99"/>
      </a:accent5>
      <a:accent6>
        <a:srgbClr val="00A1DA"/>
      </a:accent6>
      <a:hlink>
        <a:srgbClr val="00D2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21587D2-7C39-444E-A417-F289892BF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动画元素（带视频）</Template>
  <TotalTime>0</TotalTime>
  <Words>1627</Words>
  <Application>Microsoft Office PowerPoint</Application>
  <PresentationFormat>全屏显示(4:3)</PresentationFormat>
  <Paragraphs>187</Paragraphs>
  <Slides>16</Slides>
  <Notes>11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宋体</vt:lpstr>
      <vt:lpstr>Microsoft YaHei</vt:lpstr>
      <vt:lpstr>Arial</vt:lpstr>
      <vt:lpstr>Calibri</vt:lpstr>
      <vt:lpstr>Wingdings</vt:lpstr>
      <vt:lpstr>8-Motion_Elements_SHIP</vt:lpstr>
      <vt:lpstr>信息技术与语文学科整合原理文献调研</vt:lpstr>
      <vt:lpstr>信息技术与课程整合的两个层面</vt:lpstr>
      <vt:lpstr>信息技术与课程单向整合</vt:lpstr>
      <vt:lpstr>信息技术与课程互动性双向整合</vt:lpstr>
      <vt:lpstr>信息技术与课程整合的实质</vt:lpstr>
      <vt:lpstr>信息技术与课程整合的规定性</vt:lpstr>
      <vt:lpstr>信息技术与课程整合的实质涵义</vt:lpstr>
      <vt:lpstr>信息技术与课程整合的实质涵义</vt:lpstr>
      <vt:lpstr>信息技术与课程整合的实质涵义</vt:lpstr>
      <vt:lpstr>信息技术与课程整合的基本原理</vt:lpstr>
      <vt:lpstr>信息技术与课程整合的基本原理</vt:lpstr>
      <vt:lpstr>信息技术与课程整合的基本原理</vt:lpstr>
      <vt:lpstr>信息技术与课程整合的基本原理</vt:lpstr>
      <vt:lpstr>信息技术与课程整合的基本原理</vt:lpstr>
      <vt:lpstr>信息技术与课程整合的基本原理</vt:lpstr>
      <vt:lpstr>信息技术与课程整合的基本原理</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2015-04-10T08:16:29Z</dcterms:created>
  <dcterms:modified xsi:type="dcterms:W3CDTF">2015-04-17T08:01:46Z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TC027279929991</vt:lpwstr>
  </property>
</Properties>
</file>