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34"/>
  </p:notesMasterIdLst>
  <p:handoutMasterIdLst>
    <p:handoutMasterId r:id="rId35"/>
  </p:handoutMasterIdLst>
  <p:sldIdLst>
    <p:sldId id="256" r:id="rId3"/>
    <p:sldId id="825" r:id="rId4"/>
    <p:sldId id="823" r:id="rId5"/>
    <p:sldId id="819" r:id="rId6"/>
    <p:sldId id="824" r:id="rId7"/>
    <p:sldId id="826" r:id="rId8"/>
    <p:sldId id="821" r:id="rId9"/>
    <p:sldId id="827" r:id="rId10"/>
    <p:sldId id="828" r:id="rId11"/>
    <p:sldId id="808" r:id="rId12"/>
    <p:sldId id="809" r:id="rId13"/>
    <p:sldId id="811" r:id="rId14"/>
    <p:sldId id="813" r:id="rId15"/>
    <p:sldId id="812" r:id="rId16"/>
    <p:sldId id="814" r:id="rId17"/>
    <p:sldId id="815" r:id="rId18"/>
    <p:sldId id="816" r:id="rId19"/>
    <p:sldId id="818" r:id="rId20"/>
    <p:sldId id="817" r:id="rId21"/>
    <p:sldId id="671" r:id="rId22"/>
    <p:sldId id="311" r:id="rId23"/>
    <p:sldId id="800" r:id="rId24"/>
    <p:sldId id="763" r:id="rId25"/>
    <p:sldId id="799" r:id="rId26"/>
    <p:sldId id="801" r:id="rId27"/>
    <p:sldId id="802" r:id="rId28"/>
    <p:sldId id="804" r:id="rId29"/>
    <p:sldId id="805" r:id="rId30"/>
    <p:sldId id="803" r:id="rId31"/>
    <p:sldId id="807" r:id="rId32"/>
    <p:sldId id="484" r:id="rId33"/>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800"/>
    <a:srgbClr val="FF6600"/>
    <a:srgbClr val="80C634"/>
    <a:srgbClr val="70AD2D"/>
    <a:srgbClr val="8BCD43"/>
    <a:srgbClr val="595959"/>
    <a:srgbClr val="FFFFFF"/>
    <a:srgbClr val="558ED5"/>
    <a:srgbClr val="FF3399"/>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8" autoAdjust="0"/>
    <p:restoredTop sz="94620" autoAdjust="0"/>
  </p:normalViewPr>
  <p:slideViewPr>
    <p:cSldViewPr>
      <p:cViewPr varScale="1">
        <p:scale>
          <a:sx n="58" d="100"/>
          <a:sy n="58" d="100"/>
        </p:scale>
        <p:origin x="-586" y="-7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43" d="100"/>
          <a:sy n="43" d="100"/>
        </p:scale>
        <p:origin x="-2088"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t>3/11/2014</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t>‹#›</a:t>
            </a:fld>
            <a:endParaRPr lang="en-US"/>
          </a:p>
        </p:txBody>
      </p:sp>
    </p:spTree>
    <p:extLst>
      <p:ext uri="{BB962C8B-B14F-4D97-AF65-F5344CB8AC3E}">
        <p14:creationId xmlns:p14="http://schemas.microsoft.com/office/powerpoint/2010/main" val="133571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3/11/2014</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a:t>
            </a:fld>
            <a:endParaRPr lang="en-US"/>
          </a:p>
        </p:txBody>
      </p:sp>
    </p:spTree>
    <p:extLst>
      <p:ext uri="{BB962C8B-B14F-4D97-AF65-F5344CB8AC3E}">
        <p14:creationId xmlns:p14="http://schemas.microsoft.com/office/powerpoint/2010/main" val="102570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10" name="矩形 9"/>
          <p:cNvSpPr/>
          <p:nvPr userDrawn="1"/>
        </p:nvSpPr>
        <p:spPr>
          <a:xfrm>
            <a:off x="-796" y="0"/>
            <a:ext cx="121967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796" y="6669360"/>
            <a:ext cx="12195971" cy="18864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90" name="Picture 2" descr="c:\users\acer\appdata\roaming\360se6\USERDA~1\Temp\200921~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2453" b="9377"/>
          <a:stretch/>
        </p:blipFill>
        <p:spPr bwMode="auto">
          <a:xfrm>
            <a:off x="5237" y="0"/>
            <a:ext cx="12189938" cy="41688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表格 7"/>
          <p:cNvGraphicFramePr>
            <a:graphicFrameLocks noGrp="1"/>
          </p:cNvGraphicFramePr>
          <p:nvPr userDrawn="1">
            <p:extLst>
              <p:ext uri="{D42A27DB-BD31-4B8C-83A1-F6EECF244321}">
                <p14:modId xmlns:p14="http://schemas.microsoft.com/office/powerpoint/2010/main" val="2604138773"/>
              </p:ext>
            </p:extLst>
          </p:nvPr>
        </p:nvGraphicFramePr>
        <p:xfrm>
          <a:off x="-5" y="0"/>
          <a:ext cx="12196769" cy="4008084"/>
        </p:xfrm>
        <a:graphic>
          <a:graphicData uri="http://schemas.openxmlformats.org/drawingml/2006/table">
            <a:tbl>
              <a:tblPr firstRow="1" bandRow="1">
                <a:tableStyleId>{5C22544A-7EE6-4342-B048-85BDC9FD1C3A}</a:tableStyleId>
              </a:tblPr>
              <a:tblGrid>
                <a:gridCol w="1219677"/>
                <a:gridCol w="1219677"/>
                <a:gridCol w="1219677"/>
                <a:gridCol w="1219677"/>
                <a:gridCol w="1146617"/>
                <a:gridCol w="1292736"/>
                <a:gridCol w="1219677"/>
                <a:gridCol w="1219677"/>
                <a:gridCol w="1219677"/>
                <a:gridCol w="1219677"/>
              </a:tblGrid>
              <a:tr h="1002021">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solidFill>
                          <a:schemeClr val="accent1">
                            <a:lumMod val="40000"/>
                            <a:lumOff val="60000"/>
                          </a:schemeClr>
                        </a:solidFill>
                      </a:endParaRPr>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solidFill>
                          <a:schemeClr val="accent1">
                            <a:lumMod val="40000"/>
                            <a:lumOff val="60000"/>
                          </a:schemeClr>
                        </a:solidFill>
                      </a:endParaRPr>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40000"/>
                        <a:lumOff val="60000"/>
                      </a:schemeClr>
                    </a:solidFill>
                  </a:tcPr>
                </a:tc>
              </a:tr>
              <a:tr h="1002021">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58824"/>
                      </a:srgbClr>
                    </a:solidFill>
                  </a:tcPr>
                </a:tc>
                <a:tc>
                  <a:txBody>
                    <a:bodyPr/>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002021">
                <a:tc>
                  <a:txBody>
                    <a:bodyPr/>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69804"/>
                      </a:srgbClr>
                    </a:solidFill>
                  </a:tcPr>
                </a:tc>
                <a:tc>
                  <a:txBody>
                    <a:bodyPr/>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solidFill>
                          <a:schemeClr val="bg1"/>
                        </a:solidFill>
                      </a:endParaRPr>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6D9F1">
                        <a:alpha val="74902"/>
                      </a:srgbClr>
                    </a:solidFill>
                  </a:tcPr>
                </a:tc>
                <a:tc>
                  <a:txBody>
                    <a:bodyPr/>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002021">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558ED5">
                        <a:alpha val="65882"/>
                      </a:srgbClr>
                    </a:solid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zh-CN" altLang="en-US" sz="2400" dirty="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4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尾页">
    <p:bg>
      <p:bgPr>
        <a:solidFill>
          <a:schemeClr val="bg1"/>
        </a:solidFill>
        <a:effectLst/>
      </p:bgPr>
    </p:bg>
    <p:spTree>
      <p:nvGrpSpPr>
        <p:cNvPr id="1" name=""/>
        <p:cNvGrpSpPr/>
        <p:nvPr/>
      </p:nvGrpSpPr>
      <p:grpSpPr>
        <a:xfrm>
          <a:off x="0" y="0"/>
          <a:ext cx="0" cy="0"/>
          <a:chOff x="0" y="0"/>
          <a:chExt cx="0" cy="0"/>
        </a:xfrm>
      </p:grpSpPr>
      <p:sp>
        <p:nvSpPr>
          <p:cNvPr id="12"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FF6600"/>
                </a:solidFill>
                <a:effectLst/>
                <a:latin typeface="微软雅黑" pitchFamily="34" charset="-122"/>
                <a:ea typeface="微软雅黑" pitchFamily="34" charset="-122"/>
                <a:cs typeface="+mn-cs"/>
              </a:rPr>
              <a:t>第一章</a:t>
            </a:r>
            <a:endParaRPr lang="en-US" altLang="zh-CN" sz="1600" b="0" kern="1200" dirty="0" smtClean="0">
              <a:solidFill>
                <a:srgbClr val="FF6600"/>
              </a:solidFill>
              <a:effectLst/>
              <a:latin typeface="微软雅黑" pitchFamily="34" charset="-122"/>
              <a:ea typeface="微软雅黑" pitchFamily="34" charset="-122"/>
              <a:cs typeface="+mn-cs"/>
            </a:endParaRPr>
          </a:p>
        </p:txBody>
      </p:sp>
      <p:cxnSp>
        <p:nvCxnSpPr>
          <p:cNvPr id="13" name="直接连接符 1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两栏内容">
    <p:bg>
      <p:bgPr>
        <a:solidFill>
          <a:schemeClr val="bg1"/>
        </a:solidFill>
        <a:effectLst/>
      </p:bgPr>
    </p:bg>
    <p:spTree>
      <p:nvGrpSpPr>
        <p:cNvPr id="1" name=""/>
        <p:cNvGrpSpPr/>
        <p:nvPr/>
      </p:nvGrpSpPr>
      <p:grpSpPr>
        <a:xfrm>
          <a:off x="0" y="0"/>
          <a:ext cx="0" cy="0"/>
          <a:chOff x="0" y="0"/>
          <a:chExt cx="0" cy="0"/>
        </a:xfrm>
      </p:grpSpPr>
      <p:sp>
        <p:nvSpPr>
          <p:cNvPr id="3"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FF6600"/>
                </a:solidFill>
                <a:effectLst/>
                <a:latin typeface="微软雅黑" pitchFamily="34" charset="-122"/>
                <a:ea typeface="微软雅黑" pitchFamily="34" charset="-122"/>
                <a:cs typeface="+mn-cs"/>
              </a:rPr>
              <a:t>第四章</a:t>
            </a:r>
            <a:endParaRPr lang="en-US" altLang="zh-CN" sz="1600" b="0" kern="1200" dirty="0" smtClean="0">
              <a:solidFill>
                <a:srgbClr val="FF6600"/>
              </a:solidFill>
              <a:effectLst/>
              <a:latin typeface="微软雅黑" pitchFamily="34" charset="-122"/>
              <a:ea typeface="微软雅黑" pitchFamily="34" charset="-122"/>
              <a:cs typeface="+mn-cs"/>
            </a:endParaRPr>
          </a:p>
        </p:txBody>
      </p:sp>
      <p:cxnSp>
        <p:nvCxnSpPr>
          <p:cNvPr id="4" name="直接连接符 3"/>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53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两栏内容">
    <p:bg>
      <p:bgPr>
        <a:solidFill>
          <a:schemeClr val="bg1"/>
        </a:solidFill>
        <a:effectLst/>
      </p:bgPr>
    </p:bg>
    <p:spTree>
      <p:nvGrpSpPr>
        <p:cNvPr id="1" name=""/>
        <p:cNvGrpSpPr/>
        <p:nvPr/>
      </p:nvGrpSpPr>
      <p:grpSpPr>
        <a:xfrm>
          <a:off x="0" y="0"/>
          <a:ext cx="0" cy="0"/>
          <a:chOff x="0" y="0"/>
          <a:chExt cx="0" cy="0"/>
        </a:xfrm>
      </p:grpSpPr>
      <p:sp>
        <p:nvSpPr>
          <p:cNvPr id="2"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dirty="0" smtClean="0">
                <a:solidFill>
                  <a:srgbClr val="FF6600"/>
                </a:solidFill>
                <a:effectLst/>
                <a:latin typeface="微软雅黑" pitchFamily="34" charset="-122"/>
                <a:ea typeface="微软雅黑" pitchFamily="34" charset="-122"/>
                <a:cs typeface="+mn-cs"/>
              </a:rPr>
              <a:t>第四章</a:t>
            </a:r>
            <a:endParaRPr lang="en-US" altLang="zh-CN" sz="1600" b="0" kern="1200" dirty="0" smtClean="0">
              <a:solidFill>
                <a:srgbClr val="FF6600"/>
              </a:solidFill>
              <a:effectLst/>
              <a:latin typeface="微软雅黑" pitchFamily="34" charset="-122"/>
              <a:ea typeface="微软雅黑" pitchFamily="34" charset="-122"/>
              <a:cs typeface="+mn-cs"/>
            </a:endParaRPr>
          </a:p>
        </p:txBody>
      </p:sp>
      <p:cxnSp>
        <p:nvCxnSpPr>
          <p:cNvPr id="3" name="直接连接符 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768994" y="2132856"/>
            <a:ext cx="1094521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7" name="矩形 6"/>
          <p:cNvSpPr/>
          <p:nvPr userDrawn="1"/>
        </p:nvSpPr>
        <p:spPr>
          <a:xfrm>
            <a:off x="985019" y="1916832"/>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86058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两栏内容">
    <p:bg>
      <p:bgPr>
        <a:solidFill>
          <a:schemeClr val="bg1"/>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768994" y="2060848"/>
            <a:ext cx="10945218" cy="4000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7" name="矩形 6"/>
          <p:cNvSpPr/>
          <p:nvPr userDrawn="1"/>
        </p:nvSpPr>
        <p:spPr>
          <a:xfrm>
            <a:off x="985019" y="1916832"/>
            <a:ext cx="648072" cy="4248472"/>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36320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最后空白">
    <p:spTree>
      <p:nvGrpSpPr>
        <p:cNvPr id="1" name=""/>
        <p:cNvGrpSpPr/>
        <p:nvPr/>
      </p:nvGrpSpPr>
      <p:grpSpPr>
        <a:xfrm>
          <a:off x="0" y="0"/>
          <a:ext cx="0" cy="0"/>
          <a:chOff x="0" y="0"/>
          <a:chExt cx="0" cy="0"/>
        </a:xfrm>
      </p:grpSpPr>
      <p:sp>
        <p:nvSpPr>
          <p:cNvPr id="2" name="矩形 1"/>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1048575"/>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66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6375"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757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86282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263528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76413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5175" cy="6858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88690" y="319404"/>
            <a:ext cx="11417795" cy="621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7" descr="草地"/>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06" t="72656" r="3681" b="18617"/>
          <a:stretch/>
        </p:blipFill>
        <p:spPr bwMode="auto">
          <a:xfrm>
            <a:off x="388689" y="5143420"/>
            <a:ext cx="11417795" cy="13819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5"/>
          <p:cNvSpPr txBox="1"/>
          <p:nvPr userDrawn="1"/>
        </p:nvSpPr>
        <p:spPr>
          <a:xfrm>
            <a:off x="5665539" y="6525344"/>
            <a:ext cx="982961" cy="338554"/>
          </a:xfrm>
          <a:prstGeom prst="rect">
            <a:avLst/>
          </a:prstGeom>
          <a:noFill/>
        </p:spPr>
        <p:txBody>
          <a:bodyPr wrap="none" rtlCol="0">
            <a:spAutoFit/>
          </a:bodyPr>
          <a:lstStyle/>
          <a:p>
            <a:r>
              <a:rPr lang="en-US" altLang="zh-CN" sz="1600" dirty="0" smtClean="0">
                <a:solidFill>
                  <a:schemeClr val="bg1"/>
                </a:solidFill>
              </a:rPr>
              <a:t>—  </a:t>
            </a:r>
            <a:fld id="{2EEF1883-7A0E-4F66-9932-E581691AD397}" type="slidenum">
              <a:rPr lang="zh-CN" altLang="en-US" sz="1600" smtClean="0">
                <a:solidFill>
                  <a:schemeClr val="bg1"/>
                </a:solidFill>
              </a:rPr>
              <a:pPr/>
              <a:t>‹#›</a:t>
            </a:fld>
            <a:r>
              <a:rPr lang="zh-CN" altLang="en-US" sz="1600" dirty="0" smtClean="0">
                <a:solidFill>
                  <a:schemeClr val="bg1"/>
                </a:solidFill>
              </a:rPr>
              <a:t> </a:t>
            </a:r>
            <a:r>
              <a:rPr lang="en-US" altLang="zh-CN" sz="1600" dirty="0" smtClean="0">
                <a:solidFill>
                  <a:schemeClr val="bg1"/>
                </a:solidFill>
              </a:rPr>
              <a:t>—</a:t>
            </a:r>
            <a:r>
              <a:rPr lang="zh-CN" altLang="en-US" sz="1600" dirty="0" smtClean="0">
                <a:solidFill>
                  <a:schemeClr val="bg1"/>
                </a:solidFill>
              </a:rPr>
              <a:t> </a:t>
            </a:r>
            <a:endParaRPr lang="zh-CN" altLang="en-US" sz="1600" b="0" dirty="0">
              <a:solidFill>
                <a:schemeClr val="bg1"/>
              </a:solidFill>
              <a:latin typeface="微软雅黑" pitchFamily="34" charset="-122"/>
              <a:ea typeface="微软雅黑" pitchFamily="34" charset="-122"/>
            </a:endParaRPr>
          </a:p>
        </p:txBody>
      </p:sp>
      <p:pic>
        <p:nvPicPr>
          <p:cNvPr id="56" name="Picture 21" descr="树5"/>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5525"/>
          <a:stretch/>
        </p:blipFill>
        <p:spPr bwMode="auto">
          <a:xfrm>
            <a:off x="408955" y="1808820"/>
            <a:ext cx="3947177" cy="396044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直接连接符 56"/>
          <p:cNvCxnSpPr/>
          <p:nvPr userDrawn="1"/>
        </p:nvCxnSpPr>
        <p:spPr>
          <a:xfrm>
            <a:off x="2738640" y="1556792"/>
            <a:ext cx="3384376"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sp>
        <p:nvSpPr>
          <p:cNvPr id="62" name="矩形 61"/>
          <p:cNvSpPr/>
          <p:nvPr userDrawn="1"/>
        </p:nvSpPr>
        <p:spPr>
          <a:xfrm>
            <a:off x="2717213" y="1104412"/>
            <a:ext cx="3240360" cy="39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smtClean="0">
                <a:solidFill>
                  <a:srgbClr val="148BDC"/>
                </a:solidFill>
                <a:latin typeface="微软雅黑" panose="020B0503020204020204" pitchFamily="34" charset="-122"/>
                <a:ea typeface="微软雅黑" panose="020B0503020204020204" pitchFamily="34" charset="-122"/>
              </a:rPr>
              <a:t>  美国教师培训案例解析</a:t>
            </a:r>
            <a:endParaRPr lang="zh-CN" altLang="en-US" sz="1400" dirty="0">
              <a:solidFill>
                <a:srgbClr val="FF66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951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14:presetBounceEnd="48889">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14:bounceEnd="48889">
                                          <p:cBhvr additive="base">
                                            <p:cTn id="12" dur="450" fill="hold"/>
                                            <p:tgtEl>
                                              <p:spTgt spid="57"/>
                                            </p:tgtEl>
                                            <p:attrNameLst>
                                              <p:attrName>ppt_x</p:attrName>
                                            </p:attrNameLst>
                                          </p:cBhvr>
                                          <p:tavLst>
                                            <p:tav tm="0">
                                              <p:val>
                                                <p:strVal val="0-#ppt_w/2"/>
                                              </p:val>
                                            </p:tav>
                                            <p:tav tm="100000">
                                              <p:val>
                                                <p:strVal val="#ppt_x"/>
                                              </p:val>
                                            </p:tav>
                                          </p:tavLst>
                                        </p:anim>
                                        <p:anim calcmode="lin" valueType="num" p14:bounceEnd="48889">
                                          <p:cBhvr additive="base">
                                            <p:cTn id="13" dur="45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950"/>
                                </p:stCondLst>
                                <p:childTnLst>
                                  <p:par>
                                    <p:cTn id="15" presetID="22" presetClass="entr" presetSubtype="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450" fill="hold"/>
                                            <p:tgtEl>
                                              <p:spTgt spid="57"/>
                                            </p:tgtEl>
                                            <p:attrNameLst>
                                              <p:attrName>ppt_x</p:attrName>
                                            </p:attrNameLst>
                                          </p:cBhvr>
                                          <p:tavLst>
                                            <p:tav tm="0">
                                              <p:val>
                                                <p:strVal val="0-#ppt_w/2"/>
                                              </p:val>
                                            </p:tav>
                                            <p:tav tm="100000">
                                              <p:val>
                                                <p:strVal val="#ppt_x"/>
                                              </p:val>
                                            </p:tav>
                                          </p:tavLst>
                                        </p:anim>
                                        <p:anim calcmode="lin" valueType="num">
                                          <p:cBhvr additive="base">
                                            <p:cTn id="13" dur="45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950"/>
                                </p:stCondLst>
                                <p:childTnLst>
                                  <p:par>
                                    <p:cTn id="15" presetID="22" presetClass="entr" presetSubtype="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17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3067785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3018170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3749054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669542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3465136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678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67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67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644415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796807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8037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F28643-04C8-4845-A064-2C10F095321F}" type="datetimeFigureOut">
              <a:rPr lang="zh-CN" altLang="en-US" smtClean="0"/>
              <a:t>2014/3/11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417114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sp>
        <p:nvSpPr>
          <p:cNvPr id="24" name="TextBox 15"/>
          <p:cNvSpPr txBox="1"/>
          <p:nvPr userDrawn="1"/>
        </p:nvSpPr>
        <p:spPr>
          <a:xfrm>
            <a:off x="624979" y="1002214"/>
            <a:ext cx="1296144" cy="338554"/>
          </a:xfrm>
          <a:prstGeom prst="rect">
            <a:avLst/>
          </a:prstGeom>
          <a:noFill/>
        </p:spPr>
        <p:txBody>
          <a:bodyPr wrap="square" rtlCol="0">
            <a:spAutoFit/>
          </a:bodyPr>
          <a:lstStyle/>
          <a:p>
            <a:pPr algn="ctr"/>
            <a:r>
              <a:rPr lang="en-US" altLang="zh-CN" sz="1600" dirty="0" smtClean="0">
                <a:solidFill>
                  <a:prstClr val="white"/>
                </a:solidFill>
                <a:latin typeface="Agency FB" panose="020B0503020202020204" pitchFamily="34" charset="0"/>
                <a:ea typeface="Adobe 宋体 Std L" pitchFamily="18" charset="-122"/>
              </a:rPr>
              <a:t>Contents Page</a:t>
            </a:r>
            <a:endParaRPr lang="zh-CN" altLang="en-US" sz="1600" dirty="0">
              <a:solidFill>
                <a:prstClr val="white"/>
              </a:solidFill>
              <a:latin typeface="Agency FB" panose="020B0503020202020204" pitchFamily="34" charset="0"/>
              <a:ea typeface="Adobe 宋体 Std L" pitchFamily="18" charset="-122"/>
            </a:endParaRPr>
          </a:p>
        </p:txBody>
      </p:sp>
      <p:sp>
        <p:nvSpPr>
          <p:cNvPr id="25" name="文本框 24"/>
          <p:cNvSpPr txBox="1"/>
          <p:nvPr userDrawn="1"/>
        </p:nvSpPr>
        <p:spPr>
          <a:xfrm>
            <a:off x="624979" y="561680"/>
            <a:ext cx="1296144" cy="461665"/>
          </a:xfrm>
          <a:prstGeom prst="rect">
            <a:avLst/>
          </a:prstGeom>
          <a:noFill/>
        </p:spPr>
        <p:txBody>
          <a:bodyPr wrap="square" rtlCol="0">
            <a:spAutoFit/>
          </a:bodyPr>
          <a:lstStyle/>
          <a:p>
            <a:pPr algn="ctr"/>
            <a:r>
              <a:rPr lang="zh-CN" altLang="en-US" sz="2400" dirty="0" smtClean="0">
                <a:solidFill>
                  <a:prstClr val="white"/>
                </a:solidFill>
                <a:ea typeface="微软雅黑"/>
              </a:rPr>
              <a:t>目录页</a:t>
            </a:r>
            <a:endParaRPr lang="zh-CN" altLang="en-US" sz="2400" dirty="0">
              <a:solidFill>
                <a:prstClr val="white"/>
              </a:solidFill>
              <a:ea typeface="微软雅黑"/>
            </a:endParaRPr>
          </a:p>
        </p:txBody>
      </p:sp>
      <p:sp>
        <p:nvSpPr>
          <p:cNvPr id="26" name="矩形 25"/>
          <p:cNvSpPr/>
          <p:nvPr userDrawn="1"/>
        </p:nvSpPr>
        <p:spPr>
          <a:xfrm>
            <a:off x="0" y="0"/>
            <a:ext cx="12195175" cy="6858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388690" y="319404"/>
            <a:ext cx="11417795" cy="621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624979" y="705697"/>
            <a:ext cx="3024336" cy="39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400" dirty="0">
              <a:solidFill>
                <a:srgbClr val="FF6600"/>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192931" y="1105297"/>
            <a:ext cx="295232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a:off x="4154099" y="3284984"/>
            <a:ext cx="6552000" cy="0"/>
          </a:xfrm>
          <a:prstGeom prst="line">
            <a:avLst/>
          </a:prstGeom>
          <a:ln w="38100">
            <a:solidFill>
              <a:srgbClr val="148BDC"/>
            </a:solidFill>
          </a:ln>
        </p:spPr>
        <p:style>
          <a:lnRef idx="1">
            <a:schemeClr val="accent1"/>
          </a:lnRef>
          <a:fillRef idx="0">
            <a:schemeClr val="accent1"/>
          </a:fillRef>
          <a:effectRef idx="0">
            <a:schemeClr val="accent1"/>
          </a:effectRef>
          <a:fontRef idx="minor">
            <a:schemeClr val="tx1"/>
          </a:fontRef>
        </p:style>
      </p:cxnSp>
      <p:sp>
        <p:nvSpPr>
          <p:cNvPr id="37" name="TextBox 15"/>
          <p:cNvSpPr txBox="1"/>
          <p:nvPr userDrawn="1"/>
        </p:nvSpPr>
        <p:spPr>
          <a:xfrm>
            <a:off x="5593531" y="6525344"/>
            <a:ext cx="982961" cy="338554"/>
          </a:xfrm>
          <a:prstGeom prst="rect">
            <a:avLst/>
          </a:prstGeom>
          <a:noFill/>
        </p:spPr>
        <p:txBody>
          <a:bodyPr wrap="none" rtlCol="0">
            <a:spAutoFit/>
          </a:bodyPr>
          <a:lstStyle/>
          <a:p>
            <a:r>
              <a:rPr lang="en-US" altLang="zh-CN" sz="1600" dirty="0" smtClean="0">
                <a:solidFill>
                  <a:schemeClr val="bg1"/>
                </a:solidFill>
              </a:rPr>
              <a:t>—  </a:t>
            </a:r>
            <a:fld id="{2EEF1883-7A0E-4F66-9932-E581691AD397}" type="slidenum">
              <a:rPr lang="zh-CN" altLang="en-US" sz="1600" smtClean="0">
                <a:solidFill>
                  <a:schemeClr val="bg1"/>
                </a:solidFill>
              </a:rPr>
              <a:pPr/>
              <a:t>‹#›</a:t>
            </a:fld>
            <a:r>
              <a:rPr lang="zh-CN" altLang="en-US" sz="1600" dirty="0" smtClean="0">
                <a:solidFill>
                  <a:schemeClr val="bg1"/>
                </a:solidFill>
              </a:rPr>
              <a:t> </a:t>
            </a:r>
            <a:r>
              <a:rPr lang="en-US" altLang="zh-CN" sz="1600" dirty="0" smtClean="0">
                <a:solidFill>
                  <a:schemeClr val="bg1"/>
                </a:solidFill>
              </a:rPr>
              <a:t>—</a:t>
            </a:r>
            <a:r>
              <a:rPr lang="zh-CN" altLang="en-US" sz="1600" dirty="0" smtClean="0">
                <a:solidFill>
                  <a:schemeClr val="bg1"/>
                </a:solidFill>
              </a:rPr>
              <a:t> </a:t>
            </a:r>
            <a:endParaRPr lang="zh-CN" altLang="en-US" sz="1600" b="0" dirty="0">
              <a:solidFill>
                <a:schemeClr val="bg1"/>
              </a:solidFill>
              <a:latin typeface="微软雅黑" pitchFamily="34" charset="-122"/>
              <a:ea typeface="微软雅黑" pitchFamily="34" charset="-122"/>
            </a:endParaRPr>
          </a:p>
        </p:txBody>
      </p:sp>
      <p:cxnSp>
        <p:nvCxnSpPr>
          <p:cNvPr id="3" name="直接连接符 2"/>
          <p:cNvCxnSpPr/>
          <p:nvPr userDrawn="1"/>
        </p:nvCxnSpPr>
        <p:spPr>
          <a:xfrm>
            <a:off x="4154099" y="3284984"/>
            <a:ext cx="6552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026" name="Picture 2" descr="C:\Users\lenovo\Desktop\112722e8mlt3i0bknima8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979" y="2743299"/>
            <a:ext cx="51149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35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bg1"/>
        </a:solidFill>
        <a:effectLst/>
      </p:bgPr>
    </p:bg>
    <p:spTree>
      <p:nvGrpSpPr>
        <p:cNvPr id="1" name=""/>
        <p:cNvGrpSpPr/>
        <p:nvPr/>
      </p:nvGrpSpPr>
      <p:grpSpPr>
        <a:xfrm>
          <a:off x="0" y="0"/>
          <a:ext cx="0" cy="0"/>
          <a:chOff x="0" y="0"/>
          <a:chExt cx="0" cy="0"/>
        </a:xfrm>
      </p:grpSpPr>
      <p:cxnSp>
        <p:nvCxnSpPr>
          <p:cNvPr id="12" name="直接连接符 11"/>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25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过渡页1">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13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1">
    <p:bg>
      <p:bgPr>
        <a:solidFill>
          <a:schemeClr val="bg1"/>
        </a:solidFill>
        <a:effectLst/>
      </p:bgPr>
    </p:bg>
    <p:spTree>
      <p:nvGrpSpPr>
        <p:cNvPr id="1" name=""/>
        <p:cNvGrpSpPr/>
        <p:nvPr/>
      </p:nvGrpSpPr>
      <p:grpSpPr>
        <a:xfrm>
          <a:off x="0" y="0"/>
          <a:ext cx="0" cy="0"/>
          <a:chOff x="0" y="0"/>
          <a:chExt cx="0" cy="0"/>
        </a:xfrm>
      </p:grpSpPr>
      <p:sp>
        <p:nvSpPr>
          <p:cNvPr id="16" name="矩形 15"/>
          <p:cNvSpPr/>
          <p:nvPr userDrawn="1"/>
        </p:nvSpPr>
        <p:spPr>
          <a:xfrm>
            <a:off x="768994" y="2132856"/>
            <a:ext cx="1094521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17" name="矩形 16"/>
          <p:cNvSpPr/>
          <p:nvPr userDrawn="1"/>
        </p:nvSpPr>
        <p:spPr>
          <a:xfrm>
            <a:off x="985019" y="1916832"/>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2956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13" name="直接连接符 1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12" name="直接连接符 11"/>
          <p:cNvCxnSpPr/>
          <p:nvPr userDrawn="1"/>
        </p:nvCxnSpPr>
        <p:spPr>
          <a:xfrm>
            <a:off x="985019"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768994" y="2132856"/>
            <a:ext cx="1094521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itchFamily="34" charset="-122"/>
              <a:ea typeface="微软雅黑" pitchFamily="34" charset="-122"/>
            </a:endParaRPr>
          </a:p>
        </p:txBody>
      </p:sp>
      <p:sp>
        <p:nvSpPr>
          <p:cNvPr id="15" name="矩形 14"/>
          <p:cNvSpPr/>
          <p:nvPr userDrawn="1"/>
        </p:nvSpPr>
        <p:spPr>
          <a:xfrm>
            <a:off x="985019" y="1916832"/>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97502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两栏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45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直接连接符 4"/>
          <p:cNvCxnSpPr/>
          <p:nvPr/>
        </p:nvCxnSpPr>
        <p:spPr>
          <a:xfrm>
            <a:off x="0" y="836712"/>
            <a:ext cx="12195066" cy="0"/>
          </a:xfrm>
          <a:prstGeom prst="line">
            <a:avLst/>
          </a:prstGeom>
          <a:ln>
            <a:solidFill>
              <a:srgbClr val="148BDC"/>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0" y="275626"/>
            <a:ext cx="10440000" cy="252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5"/>
          <p:cNvSpPr txBox="1"/>
          <p:nvPr/>
        </p:nvSpPr>
        <p:spPr>
          <a:xfrm>
            <a:off x="5693156" y="6453336"/>
            <a:ext cx="764471" cy="338554"/>
          </a:xfrm>
          <a:prstGeom prst="rect">
            <a:avLst/>
          </a:prstGeom>
          <a:noFill/>
        </p:spPr>
        <p:txBody>
          <a:bodyPr wrap="square" rtlCol="0">
            <a:spAutoFit/>
          </a:bodyPr>
          <a:lstStyle/>
          <a:p>
            <a:pPr algn="ctr"/>
            <a:fld id="{2EEF1883-7A0E-4F66-9932-E581691AD397}" type="slidenum">
              <a:rPr lang="zh-CN" altLang="en-US" sz="1600" smtClean="0">
                <a:solidFill>
                  <a:srgbClr val="148BDC"/>
                </a:solidFill>
              </a:rPr>
              <a:pPr algn="ctr"/>
              <a:t>‹#›</a:t>
            </a:fld>
            <a:r>
              <a:rPr lang="zh-CN" altLang="en-US" sz="1600" dirty="0" smtClean="0">
                <a:solidFill>
                  <a:schemeClr val="bg1"/>
                </a:solidFill>
              </a:rPr>
              <a:t> </a:t>
            </a:r>
            <a:endParaRPr lang="zh-CN" altLang="en-US" sz="1600" b="0" dirty="0">
              <a:solidFill>
                <a:schemeClr val="bg1"/>
              </a:solidFill>
              <a:latin typeface="微软雅黑" pitchFamily="34" charset="-122"/>
              <a:ea typeface="微软雅黑" pitchFamily="34" charset="-122"/>
            </a:endParaRPr>
          </a:p>
        </p:txBody>
      </p:sp>
      <p:cxnSp>
        <p:nvCxnSpPr>
          <p:cNvPr id="20" name="直接连接符 19"/>
          <p:cNvCxnSpPr/>
          <p:nvPr/>
        </p:nvCxnSpPr>
        <p:spPr>
          <a:xfrm>
            <a:off x="0" y="6644099"/>
            <a:ext cx="5693156" cy="0"/>
          </a:xfrm>
          <a:prstGeom prst="line">
            <a:avLst/>
          </a:prstGeom>
          <a:ln>
            <a:solidFill>
              <a:srgbClr val="148BDC"/>
            </a:solidFill>
            <a:tailEnd type="oval"/>
          </a:ln>
        </p:spPr>
        <p:style>
          <a:lnRef idx="1">
            <a:schemeClr val="accent6"/>
          </a:lnRef>
          <a:fillRef idx="0">
            <a:schemeClr val="accent6"/>
          </a:fillRef>
          <a:effectRef idx="0">
            <a:schemeClr val="accent6"/>
          </a:effectRef>
          <a:fontRef idx="minor">
            <a:schemeClr val="tx1"/>
          </a:fontRef>
        </p:style>
      </p:cxnSp>
      <p:cxnSp>
        <p:nvCxnSpPr>
          <p:cNvPr id="22" name="直接连接符 21"/>
          <p:cNvCxnSpPr/>
          <p:nvPr/>
        </p:nvCxnSpPr>
        <p:spPr>
          <a:xfrm>
            <a:off x="6457627" y="6644099"/>
            <a:ext cx="5737439" cy="0"/>
          </a:xfrm>
          <a:prstGeom prst="line">
            <a:avLst/>
          </a:prstGeom>
          <a:ln>
            <a:solidFill>
              <a:srgbClr val="148BDC"/>
            </a:solidFill>
            <a:headEnd type="oval"/>
            <a:tailEnd type="none"/>
          </a:ln>
        </p:spPr>
        <p:style>
          <a:lnRef idx="1">
            <a:schemeClr val="accent6"/>
          </a:lnRef>
          <a:fillRef idx="0">
            <a:schemeClr val="accent6"/>
          </a:fillRef>
          <a:effectRef idx="0">
            <a:schemeClr val="accent6"/>
          </a:effectRef>
          <a:fontRef idx="minor">
            <a:schemeClr val="tx1"/>
          </a:fontRef>
        </p:style>
      </p:cxnSp>
      <p:sp>
        <p:nvSpPr>
          <p:cNvPr id="23" name="TextBox 7"/>
          <p:cNvSpPr txBox="1">
            <a:spLocks noChangeArrowheads="1"/>
          </p:cNvSpPr>
          <p:nvPr/>
        </p:nvSpPr>
        <p:spPr bwMode="auto">
          <a:xfrm>
            <a:off x="10440000" y="165023"/>
            <a:ext cx="1046681" cy="473206"/>
          </a:xfrm>
          <a:prstGeom prst="rect">
            <a:avLst/>
          </a:prstGeom>
          <a:noFill/>
          <a:ln>
            <a:noFill/>
          </a:ln>
          <a:extLst/>
        </p:spPr>
        <p:txBody>
          <a:bodyPr wrap="square" lIns="102870" tIns="51435" rIns="102870" bIns="51435">
            <a:spAutoFit/>
          </a:bodyPr>
          <a:lstStyle>
            <a:lvl1pPr>
              <a:defRPr sz="2000">
                <a:solidFill>
                  <a:schemeClr val="tx1"/>
                </a:solidFill>
                <a:latin typeface="Calibri" pitchFamily="34" charset="0"/>
                <a:ea typeface="宋体" charset="-122"/>
              </a:defRPr>
            </a:lvl1pPr>
            <a:lvl2pPr marL="742950" indent="-285750">
              <a:defRPr sz="2000">
                <a:solidFill>
                  <a:schemeClr val="tx1"/>
                </a:solidFill>
                <a:latin typeface="Calibri" pitchFamily="34" charset="0"/>
                <a:ea typeface="宋体" charset="-122"/>
              </a:defRPr>
            </a:lvl2pPr>
            <a:lvl3pPr marL="1143000" indent="-228600">
              <a:defRPr sz="2000">
                <a:solidFill>
                  <a:schemeClr val="tx1"/>
                </a:solidFill>
                <a:latin typeface="Calibri" pitchFamily="34" charset="0"/>
                <a:ea typeface="宋体" charset="-122"/>
              </a:defRPr>
            </a:lvl3pPr>
            <a:lvl4pPr marL="1600200" indent="-228600">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marL="2514600" indent="-228600" defTabSz="1028700" fontAlgn="base">
              <a:spcBef>
                <a:spcPct val="0"/>
              </a:spcBef>
              <a:spcAft>
                <a:spcPct val="0"/>
              </a:spcAft>
              <a:defRPr sz="2000">
                <a:solidFill>
                  <a:schemeClr val="tx1"/>
                </a:solidFill>
                <a:latin typeface="Calibri" pitchFamily="34" charset="0"/>
                <a:ea typeface="宋体" charset="-122"/>
              </a:defRPr>
            </a:lvl6pPr>
            <a:lvl7pPr marL="2971800" indent="-228600" defTabSz="1028700" fontAlgn="base">
              <a:spcBef>
                <a:spcPct val="0"/>
              </a:spcBef>
              <a:spcAft>
                <a:spcPct val="0"/>
              </a:spcAft>
              <a:defRPr sz="2000">
                <a:solidFill>
                  <a:schemeClr val="tx1"/>
                </a:solidFill>
                <a:latin typeface="Calibri" pitchFamily="34" charset="0"/>
                <a:ea typeface="宋体" charset="-122"/>
              </a:defRPr>
            </a:lvl7pPr>
            <a:lvl8pPr marL="3429000" indent="-228600" defTabSz="1028700" fontAlgn="base">
              <a:spcBef>
                <a:spcPct val="0"/>
              </a:spcBef>
              <a:spcAft>
                <a:spcPct val="0"/>
              </a:spcAft>
              <a:defRPr sz="2000">
                <a:solidFill>
                  <a:schemeClr val="tx1"/>
                </a:solidFill>
                <a:latin typeface="Calibri" pitchFamily="34" charset="0"/>
                <a:ea typeface="宋体" charset="-122"/>
              </a:defRPr>
            </a:lvl8pPr>
            <a:lvl9pPr marL="3886200" indent="-228600" defTabSz="1028700" fontAlgn="base">
              <a:spcBef>
                <a:spcPct val="0"/>
              </a:spcBef>
              <a:spcAft>
                <a:spcPct val="0"/>
              </a:spcAft>
              <a:defRPr sz="2000">
                <a:solidFill>
                  <a:schemeClr val="tx1"/>
                </a:solidFill>
                <a:latin typeface="Calibri" pitchFamily="34" charset="0"/>
                <a:ea typeface="宋体" charset="-122"/>
              </a:defRPr>
            </a:lvl9pPr>
          </a:lstStyle>
          <a:p>
            <a:pPr algn="ctr">
              <a:defRPr/>
            </a:pPr>
            <a:r>
              <a:rPr lang="en-US" altLang="zh-CN" sz="2400" b="0" smtClean="0">
                <a:solidFill>
                  <a:srgbClr val="148BDC"/>
                </a:solidFill>
                <a:latin typeface="Impact" pitchFamily="34" charset="0"/>
              </a:rPr>
              <a:t>BNU</a:t>
            </a:r>
            <a:endParaRPr lang="zh-CN" altLang="en-US" sz="2400" b="0" dirty="0" smtClean="0">
              <a:solidFill>
                <a:srgbClr val="148BDC"/>
              </a:solidFill>
              <a:latin typeface="Impact" pitchFamily="34" charset="0"/>
            </a:endParaRPr>
          </a:p>
        </p:txBody>
      </p:sp>
      <p:sp>
        <p:nvSpPr>
          <p:cNvPr id="24" name="矩形 23"/>
          <p:cNvSpPr/>
          <p:nvPr/>
        </p:nvSpPr>
        <p:spPr>
          <a:xfrm>
            <a:off x="11475175" y="275626"/>
            <a:ext cx="720000" cy="252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80" r:id="rId3"/>
    <p:sldLayoutId id="2147483666" r:id="rId4"/>
    <p:sldLayoutId id="2147483681" r:id="rId5"/>
    <p:sldLayoutId id="2147483682" r:id="rId6"/>
    <p:sldLayoutId id="2147483650" r:id="rId7"/>
    <p:sldLayoutId id="2147483683" r:id="rId8"/>
    <p:sldLayoutId id="2147483673" r:id="rId9"/>
    <p:sldLayoutId id="2147483684" r:id="rId10"/>
    <p:sldLayoutId id="2147483655" r:id="rId11"/>
    <p:sldLayoutId id="2147483685" r:id="rId12"/>
    <p:sldLayoutId id="2147483687" r:id="rId13"/>
    <p:sldLayoutId id="2147483677" r:id="rId14"/>
    <p:sldLayoutId id="2147483665" r:id="rId15"/>
    <p:sldLayoutId id="2147483686"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5975"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5975"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63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28643-04C8-4845-A064-2C10F095321F}" type="datetimeFigureOut">
              <a:rPr lang="zh-CN" altLang="en-US" smtClean="0"/>
              <a:t>2014/3/11</a:t>
            </a:fld>
            <a:endParaRPr lang="zh-CN" altLang="en-US"/>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188" y="6356350"/>
            <a:ext cx="28463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96E34-5924-4640-8272-2BBC30CF47D2}" type="slidenum">
              <a:rPr lang="zh-CN" altLang="en-US" smtClean="0"/>
              <a:t>‹#›</a:t>
            </a:fld>
            <a:endParaRPr lang="zh-CN" altLang="en-US"/>
          </a:p>
        </p:txBody>
      </p:sp>
    </p:spTree>
    <p:extLst>
      <p:ext uri="{BB962C8B-B14F-4D97-AF65-F5344CB8AC3E}">
        <p14:creationId xmlns:p14="http://schemas.microsoft.com/office/powerpoint/2010/main" val="69166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eyefulpresentations.co.uk/" TargetMode="External"/><Relationship Id="rId2" Type="http://schemas.openxmlformats.org/officeDocument/2006/relationships/hyperlink" Target="mailto:info@eyefulpresentations.co.uk" TargetMode="Externa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p:cNvSpPr txBox="1"/>
          <p:nvPr/>
        </p:nvSpPr>
        <p:spPr>
          <a:xfrm>
            <a:off x="1993131" y="4798893"/>
            <a:ext cx="8424936" cy="646331"/>
          </a:xfrm>
          <a:prstGeom prst="rect">
            <a:avLst/>
          </a:prstGeom>
          <a:noFill/>
        </p:spPr>
        <p:txBody>
          <a:bodyPr wrap="square">
            <a:spAutoFit/>
          </a:bodyPr>
          <a:lstStyle/>
          <a:p>
            <a:pPr algn="ctr">
              <a:defRPr/>
            </a:pPr>
            <a:r>
              <a:rPr lang="zh-CN" altLang="en-US" sz="3600" b="1" dirty="0" smtClean="0">
                <a:solidFill>
                  <a:srgbClr val="0070C0"/>
                </a:solidFill>
                <a:latin typeface="微软雅黑" pitchFamily="34" charset="-122"/>
                <a:ea typeface="微软雅黑" pitchFamily="34" charset="-122"/>
              </a:rPr>
              <a:t>美国教师</a:t>
            </a:r>
            <a:r>
              <a:rPr lang="zh-CN" altLang="en-US" sz="3600" b="1" dirty="0">
                <a:solidFill>
                  <a:srgbClr val="0070C0"/>
                </a:solidFill>
                <a:latin typeface="微软雅黑" pitchFamily="34" charset="-122"/>
                <a:ea typeface="微软雅黑" pitchFamily="34" charset="-122"/>
              </a:rPr>
              <a:t>培训</a:t>
            </a:r>
            <a:r>
              <a:rPr lang="zh-CN" altLang="en-US" sz="3600" b="1" dirty="0" smtClean="0">
                <a:solidFill>
                  <a:srgbClr val="0070C0"/>
                </a:solidFill>
                <a:latin typeface="微软雅黑" pitchFamily="34" charset="-122"/>
                <a:ea typeface="微软雅黑" pitchFamily="34" charset="-122"/>
              </a:rPr>
              <a:t>案例</a:t>
            </a:r>
            <a:endParaRPr lang="zh-CN" altLang="en-US" sz="3600" b="1" dirty="0">
              <a:solidFill>
                <a:srgbClr val="0070C0"/>
              </a:solidFill>
              <a:latin typeface="微软雅黑" pitchFamily="34" charset="-122"/>
              <a:ea typeface="微软雅黑" pitchFamily="34" charset="-122"/>
            </a:endParaRPr>
          </a:p>
        </p:txBody>
      </p:sp>
      <p:sp>
        <p:nvSpPr>
          <p:cNvPr id="25" name="TextBox 11"/>
          <p:cNvSpPr txBox="1">
            <a:spLocks noChangeArrowheads="1"/>
          </p:cNvSpPr>
          <p:nvPr/>
        </p:nvSpPr>
        <p:spPr bwMode="auto">
          <a:xfrm>
            <a:off x="4377711" y="4365104"/>
            <a:ext cx="3601702" cy="40011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altLang="zh-CN" sz="2000" smtClean="0">
                <a:solidFill>
                  <a:srgbClr val="FF6600"/>
                </a:solidFill>
                <a:latin typeface="方正综艺简体" panose="03000509000000000000" pitchFamily="65" charset="-122"/>
                <a:ea typeface="方正综艺简体" panose="03000509000000000000" pitchFamily="65" charset="-122"/>
              </a:rPr>
              <a:t>Beijing Normal University</a:t>
            </a:r>
            <a:endParaRPr lang="zh-CN" altLang="en-US" sz="2000" dirty="0">
              <a:solidFill>
                <a:srgbClr val="FF6600"/>
              </a:solidFill>
              <a:latin typeface="方正综艺简体" panose="03000509000000000000" pitchFamily="65" charset="-122"/>
              <a:ea typeface="方正综艺简体" panose="03000509000000000000" pitchFamily="65" charset="-122"/>
            </a:endParaRPr>
          </a:p>
        </p:txBody>
      </p:sp>
      <p:cxnSp>
        <p:nvCxnSpPr>
          <p:cNvPr id="3" name="直接连接符 2"/>
          <p:cNvCxnSpPr/>
          <p:nvPr/>
        </p:nvCxnSpPr>
        <p:spPr>
          <a:xfrm>
            <a:off x="2932950" y="4565159"/>
            <a:ext cx="1467777" cy="0"/>
          </a:xfrm>
          <a:prstGeom prst="line">
            <a:avLst/>
          </a:prstGeom>
          <a:ln>
            <a:solidFill>
              <a:srgbClr val="FF6600"/>
            </a:solidFill>
            <a:tailEnd type="oval"/>
          </a:ln>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a:off x="7870170" y="4565159"/>
            <a:ext cx="1467777" cy="0"/>
          </a:xfrm>
          <a:prstGeom prst="line">
            <a:avLst/>
          </a:prstGeom>
          <a:ln>
            <a:solidFill>
              <a:srgbClr val="FF6600"/>
            </a:solidFill>
            <a:headEnd type="oval"/>
            <a:tailEnd type="none"/>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4009355" y="5577388"/>
            <a:ext cx="3188693" cy="338554"/>
          </a:xfrm>
          <a:prstGeom prst="rect">
            <a:avLst/>
          </a:prstGeom>
          <a:noFill/>
        </p:spPr>
        <p:txBody>
          <a:bodyPr wrap="none" rtlCol="0">
            <a:spAutoFit/>
          </a:bodyPr>
          <a:lstStyle/>
          <a:p>
            <a:r>
              <a:rPr lang="zh-CN" altLang="en-US" sz="1600" smtClean="0">
                <a:latin typeface="微软雅黑" pitchFamily="34" charset="-122"/>
                <a:ea typeface="微软雅黑" pitchFamily="34" charset="-122"/>
              </a:rPr>
              <a:t>         蒋亚娜    杨振涛    朱林霞</a:t>
            </a:r>
            <a:endParaRPr lang="zh-CN" altLang="en-US" sz="1600" dirty="0">
              <a:latin typeface="微软雅黑" pitchFamily="34" charset="-122"/>
              <a:ea typeface="微软雅黑" pitchFamily="34" charset="-122"/>
            </a:endParaRPr>
          </a:p>
        </p:txBody>
      </p:sp>
    </p:spTree>
    <p:extLst>
      <p:ext uri="{BB962C8B-B14F-4D97-AF65-F5344CB8AC3E}">
        <p14:creationId xmlns:p14="http://schemas.microsoft.com/office/powerpoint/2010/main" val="7386104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5625"/>
                                  </p:iterate>
                                  <p:childTnLst>
                                    <p:set>
                                      <p:cBhvr>
                                        <p:cTn id="6" dur="1" fill="hold">
                                          <p:stCondLst>
                                            <p:cond delay="0"/>
                                          </p:stCondLst>
                                        </p:cTn>
                                        <p:tgtEl>
                                          <p:spTgt spid="25"/>
                                        </p:tgtEl>
                                        <p:attrNameLst>
                                          <p:attrName>style.visibility</p:attrName>
                                        </p:attrNameLst>
                                      </p:cBhvr>
                                      <p:to>
                                        <p:strVal val="visible"/>
                                      </p:to>
                                    </p:set>
                                    <p:anim calcmode="lin" valueType="num">
                                      <p:cBhvr>
                                        <p:cTn id="7" dur="800" fill="hold"/>
                                        <p:tgtEl>
                                          <p:spTgt spid="25"/>
                                        </p:tgtEl>
                                        <p:attrNameLst>
                                          <p:attrName>ppt_w</p:attrName>
                                        </p:attrNameLst>
                                      </p:cBhvr>
                                      <p:tavLst>
                                        <p:tav tm="0">
                                          <p:val>
                                            <p:fltVal val="0"/>
                                          </p:val>
                                        </p:tav>
                                        <p:tav tm="100000">
                                          <p:val>
                                            <p:strVal val="#ppt_w"/>
                                          </p:val>
                                        </p:tav>
                                      </p:tavLst>
                                    </p:anim>
                                    <p:anim calcmode="lin" valueType="num">
                                      <p:cBhvr>
                                        <p:cTn id="8" dur="800" fill="hold"/>
                                        <p:tgtEl>
                                          <p:spTgt spid="25"/>
                                        </p:tgtEl>
                                        <p:attrNameLst>
                                          <p:attrName>ppt_h</p:attrName>
                                        </p:attrNameLst>
                                      </p:cBhvr>
                                      <p:tavLst>
                                        <p:tav tm="0">
                                          <p:val>
                                            <p:fltVal val="0"/>
                                          </p:val>
                                        </p:tav>
                                        <p:tav tm="100000">
                                          <p:val>
                                            <p:strVal val="#ppt_h"/>
                                          </p:val>
                                        </p:tav>
                                      </p:tavLst>
                                    </p:anim>
                                    <p:anim calcmode="lin" valueType="num">
                                      <p:cBhvr>
                                        <p:cTn id="9" dur="8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550"/>
                            </p:stCondLst>
                            <p:childTnLst>
                              <p:par>
                                <p:cTn id="12" presetID="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4050"/>
                            </p:stCondLst>
                            <p:childTnLst>
                              <p:par>
                                <p:cTn id="21" presetID="23" presetClass="entr" presetSubtype="36" fill="hold" grpId="0" nodeType="afterEffect">
                                  <p:stCondLst>
                                    <p:cond delay="0"/>
                                  </p:stCondLst>
                                  <p:iterate type="lt">
                                    <p:tmPct val="32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6*min(max(#ppt_w*#ppt_h,.3),1)-7.4)/-.7*#ppt_w"/>
                                          </p:val>
                                        </p:tav>
                                        <p:tav tm="100000">
                                          <p:val>
                                            <p:strVal val="#ppt_w"/>
                                          </p:val>
                                        </p:tav>
                                      </p:tavLst>
                                    </p:anim>
                                    <p:anim calcmode="lin" valueType="num">
                                      <p:cBhvr>
                                        <p:cTn id="24" dur="500" fill="hold"/>
                                        <p:tgtEl>
                                          <p:spTgt spid="9"/>
                                        </p:tgtEl>
                                        <p:attrNameLst>
                                          <p:attrName>ppt_h</p:attrName>
                                        </p:attrNameLst>
                                      </p:cBhvr>
                                      <p:tavLst>
                                        <p:tav tm="0">
                                          <p:val>
                                            <p:strVal val="(6*min(max(#ppt_w*#ppt_h,.3),1)-7.4)/-.7*#ppt_h"/>
                                          </p:val>
                                        </p:tav>
                                        <p:tav tm="100000">
                                          <p:val>
                                            <p:strVal val="#ppt_h"/>
                                          </p:val>
                                        </p:tav>
                                      </p:tavLst>
                                    </p:anim>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5670"/>
                            </p:stCondLst>
                            <p:childTnLst>
                              <p:par>
                                <p:cTn id="28" presetID="16" presetClass="entr" presetSubtype="2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6421623" y="2255410"/>
            <a:ext cx="4176464" cy="954107"/>
          </a:xfrm>
          <a:prstGeom prst="rect">
            <a:avLst/>
          </a:prstGeom>
          <a:noFill/>
        </p:spPr>
        <p:txBody>
          <a:bodyPr wrap="square" rtlCol="0">
            <a:spAutoFit/>
          </a:bodyPr>
          <a:lstStyle/>
          <a:p>
            <a:pPr algn="r"/>
            <a:r>
              <a:rPr lang="zh-CN" altLang="en-US" sz="2800" b="1" dirty="0">
                <a:solidFill>
                  <a:srgbClr val="FF6600"/>
                </a:solidFill>
                <a:latin typeface="微软雅黑" pitchFamily="34" charset="-122"/>
                <a:ea typeface="微软雅黑" pitchFamily="34" charset="-122"/>
              </a:rPr>
              <a:t>密西根大学教学</a:t>
            </a:r>
            <a:r>
              <a:rPr lang="zh-CN" altLang="en-US" sz="2800" b="1" dirty="0" smtClean="0">
                <a:solidFill>
                  <a:srgbClr val="FF6600"/>
                </a:solidFill>
                <a:latin typeface="微软雅黑" pitchFamily="34" charset="-122"/>
                <a:ea typeface="微软雅黑" pitchFamily="34" charset="-122"/>
              </a:rPr>
              <a:t>研究中心教师培训</a:t>
            </a:r>
            <a:endParaRPr lang="zh-CN" altLang="en-US" sz="2800" b="1" dirty="0">
              <a:solidFill>
                <a:srgbClr val="FF6600"/>
              </a:solidFill>
              <a:latin typeface="微软雅黑" pitchFamily="34" charset="-122"/>
              <a:ea typeface="微软雅黑" pitchFamily="34" charset="-122"/>
            </a:endParaRPr>
          </a:p>
        </p:txBody>
      </p:sp>
      <p:sp>
        <p:nvSpPr>
          <p:cNvPr id="3" name="矩形 2"/>
          <p:cNvSpPr/>
          <p:nvPr/>
        </p:nvSpPr>
        <p:spPr>
          <a:xfrm>
            <a:off x="5737547" y="350100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基本信息</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4" name="矩形 3"/>
          <p:cNvSpPr/>
          <p:nvPr/>
        </p:nvSpPr>
        <p:spPr>
          <a:xfrm>
            <a:off x="5737547" y="3933056"/>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服务内容</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5" name="矩形 4"/>
          <p:cNvSpPr/>
          <p:nvPr/>
        </p:nvSpPr>
        <p:spPr>
          <a:xfrm>
            <a:off x="5737547" y="4365104"/>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案例分析</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6" name="矩形 5"/>
          <p:cNvSpPr/>
          <p:nvPr/>
        </p:nvSpPr>
        <p:spPr>
          <a:xfrm>
            <a:off x="5737547" y="4797152"/>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启发</a:t>
            </a: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935482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170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par>
                                    <p:cTn id="27" presetID="52" presetClass="entr" presetSubtype="0" fill="hold" grpId="0" nodeType="withEffect">
                                      <p:stCondLst>
                                        <p:cond delay="200"/>
                                      </p:stCondLst>
                                      <p:iterate type="lt">
                                        <p:tmPct val="0"/>
                                      </p:iterate>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170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par>
                                    <p:cTn id="27" presetID="52" presetClass="entr" presetSubtype="0" fill="hold" grpId="0" nodeType="withEffect">
                                      <p:stCondLst>
                                        <p:cond delay="200"/>
                                      </p:stCondLst>
                                      <p:iterate type="lt">
                                        <p:tmPct val="0"/>
                                      </p:iterate>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 grpId="0"/>
          <p:bldP spid="4" grpId="0"/>
          <p:bldP spid="5" grpId="0"/>
          <p:bldP spid="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4939" y="1167135"/>
            <a:ext cx="5310589"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密西根大学教学</a:t>
            </a:r>
            <a:r>
              <a:rPr lang="zh-CN" altLang="en-US" sz="2400" b="1" dirty="0" smtClean="0">
                <a:solidFill>
                  <a:srgbClr val="FF6600"/>
                </a:solidFill>
                <a:latin typeface="微软雅黑" pitchFamily="34" charset="-122"/>
                <a:ea typeface="微软雅黑" pitchFamily="34" charset="-122"/>
              </a:rPr>
              <a:t>研究中心简介</a:t>
            </a:r>
            <a:endParaRPr lang="zh-CN" altLang="en-US" sz="2400" dirty="0"/>
          </a:p>
        </p:txBody>
      </p:sp>
      <p:sp>
        <p:nvSpPr>
          <p:cNvPr id="3" name="TextBox 2"/>
          <p:cNvSpPr txBox="1"/>
          <p:nvPr/>
        </p:nvSpPr>
        <p:spPr>
          <a:xfrm>
            <a:off x="120923" y="1916832"/>
            <a:ext cx="12195175" cy="347787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zh-CN" altLang="en-US" sz="2200" dirty="0">
                <a:latin typeface="微软雅黑" panose="020B0503020204020204" pitchFamily="34" charset="-122"/>
                <a:ea typeface="微软雅黑" panose="020B0503020204020204" pitchFamily="34" charset="-122"/>
              </a:rPr>
              <a:t>成立时间</a:t>
            </a:r>
            <a:r>
              <a:rPr lang="zh-CN" altLang="en-US" sz="2200" dirty="0" smtClean="0">
                <a:latin typeface="微软雅黑" panose="020B0503020204020204" pitchFamily="34" charset="-122"/>
                <a:ea typeface="微软雅黑" panose="020B0503020204020204" pitchFamily="34" charset="-122"/>
              </a:rPr>
              <a:t>：</a:t>
            </a:r>
            <a:r>
              <a:rPr lang="en-US" altLang="zh-CN" sz="2200" dirty="0" smtClean="0">
                <a:latin typeface="微软雅黑" panose="020B0503020204020204" pitchFamily="34" charset="-122"/>
                <a:ea typeface="微软雅黑" panose="020B0503020204020204" pitchFamily="34" charset="-122"/>
              </a:rPr>
              <a:t>1962 </a:t>
            </a:r>
            <a:r>
              <a:rPr lang="zh-CN" altLang="en-US" sz="2200" dirty="0" smtClean="0">
                <a:latin typeface="微软雅黑" panose="020B0503020204020204" pitchFamily="34" charset="-122"/>
                <a:ea typeface="微软雅黑" panose="020B0503020204020204" pitchFamily="34" charset="-122"/>
              </a:rPr>
              <a:t>年      美国大学</a:t>
            </a:r>
            <a:r>
              <a:rPr lang="zh-CN" altLang="en-US" sz="2200" dirty="0">
                <a:latin typeface="微软雅黑" panose="020B0503020204020204" pitchFamily="34" charset="-122"/>
                <a:ea typeface="微软雅黑" panose="020B0503020204020204" pitchFamily="34" charset="-122"/>
              </a:rPr>
              <a:t>中</a:t>
            </a:r>
            <a:r>
              <a:rPr lang="zh-CN" altLang="en-US" sz="2200" b="1" dirty="0">
                <a:solidFill>
                  <a:srgbClr val="FF6600"/>
                </a:solidFill>
                <a:latin typeface="微软雅黑" panose="020B0503020204020204" pitchFamily="34" charset="-122"/>
                <a:ea typeface="微软雅黑" panose="020B0503020204020204" pitchFamily="34" charset="-122"/>
              </a:rPr>
              <a:t>第一个</a:t>
            </a:r>
            <a:r>
              <a:rPr lang="zh-CN" altLang="en-US" sz="2200" dirty="0">
                <a:latin typeface="微软雅黑" panose="020B0503020204020204" pitchFamily="34" charset="-122"/>
                <a:ea typeface="微软雅黑" panose="020B0503020204020204" pitchFamily="34" charset="-122"/>
              </a:rPr>
              <a:t>专门服务于</a:t>
            </a:r>
            <a:r>
              <a:rPr lang="zh-CN" altLang="en-US" sz="2200" b="1" dirty="0">
                <a:latin typeface="微软雅黑" panose="020B0503020204020204" pitchFamily="34" charset="-122"/>
                <a:ea typeface="微软雅黑" panose="020B0503020204020204" pitchFamily="34" charset="-122"/>
              </a:rPr>
              <a:t>本校</a:t>
            </a:r>
            <a:r>
              <a:rPr lang="zh-CN" altLang="en-US" sz="2200" dirty="0">
                <a:latin typeface="微软雅黑" panose="020B0503020204020204" pitchFamily="34" charset="-122"/>
                <a:ea typeface="微软雅黑" panose="020B0503020204020204" pitchFamily="34" charset="-122"/>
              </a:rPr>
              <a:t>教师专业成长的教师培训</a:t>
            </a:r>
            <a:r>
              <a:rPr lang="zh-CN" altLang="en-US" sz="2200" dirty="0" smtClean="0">
                <a:latin typeface="微软雅黑" panose="020B0503020204020204" pitchFamily="34" charset="-122"/>
                <a:ea typeface="微软雅黑" panose="020B0503020204020204" pitchFamily="34" charset="-122"/>
              </a:rPr>
              <a:t>部门</a:t>
            </a:r>
            <a:endParaRPr lang="en-US" altLang="zh-CN" sz="2200"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200" dirty="0" smtClean="0">
                <a:latin typeface="微软雅黑" panose="020B0503020204020204" pitchFamily="34" charset="-122"/>
                <a:ea typeface="微软雅黑" panose="020B0503020204020204" pitchFamily="34" charset="-122"/>
              </a:rPr>
              <a:t>基本理念：营造追求优质</a:t>
            </a:r>
            <a:r>
              <a:rPr lang="zh-CN" altLang="en-US" sz="2200" dirty="0">
                <a:latin typeface="微软雅黑" panose="020B0503020204020204" pitchFamily="34" charset="-122"/>
                <a:ea typeface="微软雅黑" panose="020B0503020204020204" pitchFamily="34" charset="-122"/>
              </a:rPr>
              <a:t>教学的大学</a:t>
            </a:r>
            <a:r>
              <a:rPr lang="zh-CN" altLang="en-US" sz="2200" dirty="0" smtClean="0">
                <a:latin typeface="微软雅黑" panose="020B0503020204020204" pitchFamily="34" charset="-122"/>
                <a:ea typeface="微软雅黑" panose="020B0503020204020204" pitchFamily="34" charset="-122"/>
              </a:rPr>
              <a:t>文化，尊重</a:t>
            </a:r>
            <a:r>
              <a:rPr lang="zh-CN" altLang="en-US" sz="2200" dirty="0">
                <a:latin typeface="微软雅黑" panose="020B0503020204020204" pitchFamily="34" charset="-122"/>
                <a:ea typeface="微软雅黑" panose="020B0503020204020204" pitchFamily="34" charset="-122"/>
              </a:rPr>
              <a:t>并支持学习</a:t>
            </a:r>
            <a:r>
              <a:rPr lang="zh-CN" altLang="en-US" sz="2200" dirty="0" smtClean="0">
                <a:latin typeface="微软雅黑" panose="020B0503020204020204" pitchFamily="34" charset="-122"/>
                <a:ea typeface="微软雅黑" panose="020B0503020204020204" pitchFamily="34" charset="-122"/>
              </a:rPr>
              <a:t>者个体差异，</a:t>
            </a:r>
            <a:endParaRPr lang="en-US" altLang="zh-CN" sz="2200" dirty="0" smtClean="0">
              <a:latin typeface="微软雅黑" panose="020B0503020204020204" pitchFamily="34" charset="-122"/>
              <a:ea typeface="微软雅黑" panose="020B0503020204020204" pitchFamily="34" charset="-122"/>
            </a:endParaRPr>
          </a:p>
          <a:p>
            <a:r>
              <a:rPr lang="en-US" altLang="zh-CN" sz="2200" dirty="0" smtClean="0">
                <a:latin typeface="微软雅黑" panose="020B0503020204020204" pitchFamily="34" charset="-122"/>
                <a:ea typeface="微软雅黑" panose="020B0503020204020204" pitchFamily="34" charset="-122"/>
              </a:rPr>
              <a:t>     </a:t>
            </a:r>
            <a:r>
              <a:rPr lang="en-US" altLang="zh-CN" sz="2200"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鼓励</a:t>
            </a:r>
            <a:r>
              <a:rPr lang="zh-CN" altLang="en-US" sz="2200" dirty="0">
                <a:latin typeface="微软雅黑" panose="020B0503020204020204" pitchFamily="34" charset="-122"/>
                <a:ea typeface="微软雅黑" panose="020B0503020204020204" pitchFamily="34" charset="-122"/>
              </a:rPr>
              <a:t>不同背景的学生都能</a:t>
            </a:r>
            <a:r>
              <a:rPr lang="zh-CN" altLang="en-US" sz="2200" dirty="0" smtClean="0">
                <a:latin typeface="微软雅黑" panose="020B0503020204020204" pitchFamily="34" charset="-122"/>
                <a:ea typeface="微软雅黑" panose="020B0503020204020204" pitchFamily="34" charset="-122"/>
              </a:rPr>
              <a:t>学有所长</a:t>
            </a:r>
            <a:endParaRPr lang="en-US" altLang="zh-CN" sz="2200"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200" dirty="0" smtClean="0">
                <a:latin typeface="微软雅黑" panose="020B0503020204020204" pitchFamily="34" charset="-122"/>
                <a:ea typeface="微软雅黑" panose="020B0503020204020204" pitchFamily="34" charset="-122"/>
              </a:rPr>
              <a:t>服务对象：全校</a:t>
            </a:r>
            <a:r>
              <a:rPr lang="en-US" altLang="zh-CN" sz="2200" dirty="0">
                <a:latin typeface="微软雅黑" panose="020B0503020204020204" pitchFamily="34" charset="-122"/>
                <a:ea typeface="微软雅黑" panose="020B0503020204020204" pitchFamily="34" charset="-122"/>
              </a:rPr>
              <a:t>19 </a:t>
            </a:r>
            <a:r>
              <a:rPr lang="zh-CN" altLang="en-US" sz="2200" dirty="0">
                <a:latin typeface="微软雅黑" panose="020B0503020204020204" pitchFamily="34" charset="-122"/>
                <a:ea typeface="微软雅黑" panose="020B0503020204020204" pitchFamily="34" charset="-122"/>
              </a:rPr>
              <a:t>个学院的教师、研究生助教、行政人员和</a:t>
            </a:r>
            <a:r>
              <a:rPr lang="zh-CN" altLang="en-US" sz="2200" dirty="0" smtClean="0">
                <a:latin typeface="微软雅黑" panose="020B0503020204020204" pitchFamily="34" charset="-122"/>
                <a:ea typeface="微软雅黑" panose="020B0503020204020204" pitchFamily="34" charset="-122"/>
              </a:rPr>
              <a:t>学生</a:t>
            </a:r>
            <a:r>
              <a:rPr lang="zh-CN" altLang="en-US" sz="2200" dirty="0">
                <a:latin typeface="微软雅黑" panose="020B0503020204020204" pitchFamily="34" charset="-122"/>
                <a:ea typeface="微软雅黑" panose="020B0503020204020204" pitchFamily="34" charset="-122"/>
              </a:rPr>
              <a:t>提供与教学相关的咨询和</a:t>
            </a:r>
            <a:r>
              <a:rPr lang="zh-CN" altLang="en-US" sz="2200" dirty="0" smtClean="0">
                <a:latin typeface="微软雅黑" panose="020B0503020204020204" pitchFamily="34" charset="-122"/>
                <a:ea typeface="微软雅黑" panose="020B0503020204020204" pitchFamily="34" charset="-122"/>
              </a:rPr>
              <a:t>服务</a:t>
            </a:r>
            <a:endParaRPr lang="en-US" altLang="zh-CN" sz="2200"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200" dirty="0">
                <a:latin typeface="微软雅黑" panose="020B0503020204020204" pitchFamily="34" charset="-122"/>
                <a:ea typeface="微软雅黑" panose="020B0503020204020204" pitchFamily="34" charset="-122"/>
              </a:rPr>
              <a:t>提供内容：大量与教学相关的课程和教学改进活动</a:t>
            </a:r>
            <a:endParaRPr lang="en-US" altLang="zh-CN" sz="22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200" dirty="0" smtClean="0">
                <a:latin typeface="微软雅黑" panose="020B0503020204020204" pitchFamily="34" charset="-122"/>
                <a:ea typeface="微软雅黑" panose="020B0503020204020204" pitchFamily="34" charset="-122"/>
              </a:rPr>
              <a:t>具体内容：新</a:t>
            </a:r>
            <a:r>
              <a:rPr lang="zh-CN" altLang="en-US" sz="2200" dirty="0">
                <a:latin typeface="微软雅黑" panose="020B0503020204020204" pitchFamily="34" charset="-122"/>
                <a:ea typeface="微软雅黑" panose="020B0503020204020204" pitchFamily="34" charset="-122"/>
              </a:rPr>
              <a:t>教师培训、讲座和圆桌</a:t>
            </a:r>
            <a:r>
              <a:rPr lang="zh-CN" altLang="en-US" sz="2200" dirty="0" smtClean="0">
                <a:latin typeface="微软雅黑" panose="020B0503020204020204" pitchFamily="34" charset="-122"/>
                <a:ea typeface="微软雅黑" panose="020B0503020204020204" pitchFamily="34" charset="-122"/>
              </a:rPr>
              <a:t>讨论、专门</a:t>
            </a:r>
            <a:r>
              <a:rPr lang="zh-CN" altLang="en-US" sz="2200" dirty="0">
                <a:latin typeface="微软雅黑" panose="020B0503020204020204" pitchFamily="34" charset="-122"/>
                <a:ea typeface="微软雅黑" panose="020B0503020204020204" pitchFamily="34" charset="-122"/>
              </a:rPr>
              <a:t>设计的工作坊与研修活动、评价研究</a:t>
            </a:r>
            <a:r>
              <a:rPr lang="zh-CN" altLang="en-US" sz="2200" dirty="0" smtClean="0">
                <a:latin typeface="微软雅黑" panose="020B0503020204020204" pitchFamily="34" charset="-122"/>
                <a:ea typeface="微软雅黑" panose="020B0503020204020204" pitchFamily="34" charset="-122"/>
              </a:rPr>
              <a:t>服务、</a:t>
            </a:r>
            <a:endParaRPr lang="en-US" altLang="zh-CN" sz="2200" dirty="0" smtClean="0">
              <a:latin typeface="微软雅黑" panose="020B0503020204020204" pitchFamily="34" charset="-122"/>
              <a:ea typeface="微软雅黑" panose="020B0503020204020204" pitchFamily="34" charset="-122"/>
            </a:endParaRPr>
          </a:p>
          <a:p>
            <a:pPr>
              <a:lnSpc>
                <a:spcPct val="150000"/>
              </a:lnSpc>
            </a:pPr>
            <a:r>
              <a:rPr lang="zh-CN" altLang="en-US" sz="2200" dirty="0" smtClean="0">
                <a:latin typeface="微软雅黑" panose="020B0503020204020204" pitchFamily="34" charset="-122"/>
                <a:ea typeface="微软雅黑" panose="020B0503020204020204" pitchFamily="34" charset="-122"/>
              </a:rPr>
              <a:t>                     个人</a:t>
            </a:r>
            <a:r>
              <a:rPr lang="zh-CN" altLang="en-US" sz="2200" dirty="0">
                <a:latin typeface="微软雅黑" panose="020B0503020204020204" pitchFamily="34" charset="-122"/>
                <a:ea typeface="微软雅黑" panose="020B0503020204020204" pitchFamily="34" charset="-122"/>
              </a:rPr>
              <a:t>咨询与</a:t>
            </a:r>
            <a:r>
              <a:rPr lang="zh-CN" altLang="en-US" sz="2200" dirty="0" smtClean="0">
                <a:latin typeface="微软雅黑" panose="020B0503020204020204" pitchFamily="34" charset="-122"/>
                <a:ea typeface="微软雅黑" panose="020B0503020204020204" pitchFamily="34" charset="-122"/>
              </a:rPr>
              <a:t>辅导、课程</a:t>
            </a:r>
            <a:r>
              <a:rPr lang="zh-CN" altLang="en-US" sz="2200" dirty="0">
                <a:latin typeface="微软雅黑" panose="020B0503020204020204" pitchFamily="34" charset="-122"/>
                <a:ea typeface="微软雅黑" panose="020B0503020204020204" pitchFamily="34" charset="-122"/>
              </a:rPr>
              <a:t>发展、中期学生评估</a:t>
            </a:r>
            <a:endParaRPr lang="en-US" altLang="zh-CN" sz="2200" dirty="0" smtClean="0">
              <a:latin typeface="微软雅黑" panose="020B0503020204020204" pitchFamily="34" charset="-122"/>
              <a:ea typeface="微软雅黑" panose="020B0503020204020204" pitchFamily="34" charset="-122"/>
            </a:endParaRPr>
          </a:p>
        </p:txBody>
      </p:sp>
      <p:pic>
        <p:nvPicPr>
          <p:cNvPr id="1026" name="Picture 2" descr="c:\users\acer\appdata\roaming\360se6\USERDA~1\Temp\377ADA~1.JPG"/>
          <p:cNvPicPr>
            <a:picLocks noChangeAspect="1" noChangeArrowheads="1"/>
          </p:cNvPicPr>
          <p:nvPr/>
        </p:nvPicPr>
        <p:blipFill rotWithShape="1">
          <a:blip r:embed="rId2">
            <a:extLst>
              <a:ext uri="{28A0092B-C50C-407E-A947-70E740481C1C}">
                <a14:useLocalDpi xmlns:a14="http://schemas.microsoft.com/office/drawing/2010/main" val="0"/>
              </a:ext>
            </a:extLst>
          </a:blip>
          <a:srcRect l="8264" t="23561" r="6449" b="25022"/>
          <a:stretch/>
        </p:blipFill>
        <p:spPr bwMode="auto">
          <a:xfrm>
            <a:off x="9465962" y="4941168"/>
            <a:ext cx="2730138"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3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120" y="1412776"/>
            <a:ext cx="11809312" cy="4585871"/>
          </a:xfrm>
          <a:prstGeom prst="rect">
            <a:avLst/>
          </a:prstGeom>
        </p:spPr>
        <p:txBody>
          <a:bodyPr wrap="square">
            <a:spAutoFit/>
          </a:bodyPr>
          <a:lstStyle/>
          <a:p>
            <a:pPr marL="342900" indent="-342900">
              <a:buFont typeface="Wingdings" panose="05000000000000000000" pitchFamily="2" charset="2"/>
              <a:buChar char="ü"/>
            </a:pPr>
            <a:r>
              <a:rPr lang="zh-CN" altLang="en-US" sz="2400" b="1" dirty="0">
                <a:solidFill>
                  <a:srgbClr val="0070C0"/>
                </a:solidFill>
                <a:latin typeface="微软雅黑" panose="020B0503020204020204" pitchFamily="34" charset="-122"/>
                <a:ea typeface="微软雅黑" panose="020B0503020204020204" pitchFamily="34" charset="-122"/>
              </a:rPr>
              <a:t>新教师</a:t>
            </a:r>
            <a:r>
              <a:rPr lang="zh-CN" altLang="en-US" sz="2400" b="1" dirty="0" smtClean="0">
                <a:solidFill>
                  <a:srgbClr val="0070C0"/>
                </a:solidFill>
                <a:latin typeface="微软雅黑" panose="020B0503020204020204" pitchFamily="34" charset="-122"/>
                <a:ea typeface="微软雅黑" panose="020B0503020204020204" pitchFamily="34" charset="-122"/>
              </a:rPr>
              <a:t>培训</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新教师培训帮助新来的教师和研究生助教</a:t>
            </a:r>
            <a:r>
              <a:rPr lang="zh-CN" altLang="en-US" sz="2000" dirty="0" smtClean="0">
                <a:latin typeface="微软雅黑" panose="020B0503020204020204" pitchFamily="34" charset="-122"/>
                <a:ea typeface="微软雅黑" panose="020B0503020204020204" pitchFamily="34" charset="-122"/>
              </a:rPr>
              <a:t>了解本校</a:t>
            </a:r>
            <a:r>
              <a:rPr lang="zh-CN" altLang="en-US" sz="2000" dirty="0">
                <a:latin typeface="微软雅黑" panose="020B0503020204020204" pitchFamily="34" charset="-122"/>
                <a:ea typeface="微软雅黑" panose="020B0503020204020204" pitchFamily="34" charset="-122"/>
              </a:rPr>
              <a:t>学生的特点</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发掘所需要的教学资源</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形成一种同事间的</a:t>
            </a:r>
            <a:r>
              <a:rPr lang="zh-CN" altLang="en-US" sz="2000" b="1" dirty="0">
                <a:solidFill>
                  <a:srgbClr val="DA5800"/>
                </a:solidFill>
                <a:latin typeface="微软雅黑" panose="020B0503020204020204" pitchFamily="34" charset="-122"/>
                <a:ea typeface="微软雅黑" panose="020B0503020204020204" pitchFamily="34" charset="-122"/>
              </a:rPr>
              <a:t>社团联系</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zh-CN" altLang="en-US" sz="2400" b="1" dirty="0">
                <a:solidFill>
                  <a:srgbClr val="0070C0"/>
                </a:solidFill>
                <a:latin typeface="微软雅黑" panose="020B0503020204020204" pitchFamily="34" charset="-122"/>
                <a:ea typeface="微软雅黑" panose="020B0503020204020204" pitchFamily="34" charset="-122"/>
              </a:rPr>
              <a:t>讲座和圆桌讨论</a:t>
            </a:r>
            <a:endParaRPr lang="en-US" altLang="zh-CN" sz="2400" b="1" dirty="0">
              <a:solidFill>
                <a:srgbClr val="0070C0"/>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讲座和圆桌讨论的目的是把</a:t>
            </a:r>
            <a:r>
              <a:rPr lang="zh-CN" altLang="en-US" sz="2000" b="1" dirty="0">
                <a:solidFill>
                  <a:srgbClr val="DA5800"/>
                </a:solidFill>
                <a:latin typeface="微软雅黑" panose="020B0503020204020204" pitchFamily="34" charset="-122"/>
                <a:ea typeface="微软雅黑" panose="020B0503020204020204" pitchFamily="34" charset="-122"/>
              </a:rPr>
              <a:t>不同专业</a:t>
            </a:r>
            <a:r>
              <a:rPr lang="zh-CN" altLang="en-US" sz="2000" dirty="0">
                <a:latin typeface="微软雅黑" panose="020B0503020204020204" pitchFamily="34" charset="-122"/>
                <a:ea typeface="微软雅黑" panose="020B0503020204020204" pitchFamily="34" charset="-122"/>
              </a:rPr>
              <a:t>的教师</a:t>
            </a:r>
            <a:r>
              <a:rPr lang="zh-CN" altLang="en-US" sz="2000" dirty="0" smtClean="0">
                <a:latin typeface="微软雅黑" panose="020B0503020204020204" pitchFamily="34" charset="-122"/>
                <a:ea typeface="微软雅黑" panose="020B0503020204020204" pitchFamily="34" charset="-122"/>
              </a:rPr>
              <a:t>聚集</a:t>
            </a:r>
            <a:r>
              <a:rPr lang="zh-CN" altLang="en-US" sz="2000" dirty="0">
                <a:latin typeface="微软雅黑" panose="020B0503020204020204" pitchFamily="34" charset="-122"/>
                <a:ea typeface="微软雅黑" panose="020B0503020204020204" pitchFamily="34" charset="-122"/>
              </a:rPr>
              <a:t>在一起</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研讨教学中的经验与困惑。讲座和</a:t>
            </a:r>
            <a:r>
              <a:rPr lang="zh-CN" altLang="en-US" sz="2000" dirty="0" smtClean="0">
                <a:latin typeface="微软雅黑" panose="020B0503020204020204" pitchFamily="34" charset="-122"/>
                <a:ea typeface="微软雅黑" panose="020B0503020204020204" pitchFamily="34" charset="-122"/>
              </a:rPr>
              <a:t>讨论能够</a:t>
            </a:r>
            <a:r>
              <a:rPr lang="zh-CN" altLang="en-US" sz="2000" dirty="0">
                <a:latin typeface="微软雅黑" panose="020B0503020204020204" pitchFamily="34" charset="-122"/>
                <a:ea typeface="微软雅黑" panose="020B0503020204020204" pitchFamily="34" charset="-122"/>
              </a:rPr>
              <a:t>帮助教师掌握更多的教学方法与策略</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了解</a:t>
            </a:r>
            <a:r>
              <a:rPr lang="zh-CN" altLang="en-US" sz="2000" dirty="0" smtClean="0">
                <a:latin typeface="微软雅黑" panose="020B0503020204020204" pitchFamily="34" charset="-122"/>
                <a:ea typeface="微软雅黑" panose="020B0503020204020204" pitchFamily="34" charset="-122"/>
              </a:rPr>
              <a:t>学生</a:t>
            </a:r>
            <a:r>
              <a:rPr lang="zh-CN" altLang="en-US" sz="2000" dirty="0">
                <a:latin typeface="微软雅黑" panose="020B0503020204020204" pitchFamily="34" charset="-122"/>
                <a:ea typeface="微软雅黑" panose="020B0503020204020204" pitchFamily="34" charset="-122"/>
              </a:rPr>
              <a:t>的特点和需求</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获得新的教学视角。讲座和</a:t>
            </a:r>
            <a:r>
              <a:rPr lang="zh-CN" altLang="en-US" sz="2000" dirty="0" smtClean="0">
                <a:latin typeface="微软雅黑" panose="020B0503020204020204" pitchFamily="34" charset="-122"/>
                <a:ea typeface="微软雅黑" panose="020B0503020204020204" pitchFamily="34" charset="-122"/>
              </a:rPr>
              <a:t>讨论的</a:t>
            </a:r>
            <a:r>
              <a:rPr lang="zh-CN" altLang="en-US" sz="2000" dirty="0">
                <a:latin typeface="微软雅黑" panose="020B0503020204020204" pitchFamily="34" charset="-122"/>
                <a:ea typeface="微软雅黑" panose="020B0503020204020204" pitchFamily="34" charset="-122"/>
              </a:rPr>
              <a:t>主持人可能是中心的专业人士</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也可能是本校</a:t>
            </a:r>
            <a:r>
              <a:rPr lang="zh-CN" altLang="en-US" sz="2000" dirty="0" smtClean="0">
                <a:latin typeface="微软雅黑" panose="020B0503020204020204" pitchFamily="34" charset="-122"/>
                <a:ea typeface="微软雅黑" panose="020B0503020204020204" pitchFamily="34" charset="-122"/>
              </a:rPr>
              <a:t>教师</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或者是从其他大学邀请来的专家学者。主题</a:t>
            </a:r>
            <a:r>
              <a:rPr lang="zh-CN" altLang="en-US" sz="2000" dirty="0" smtClean="0">
                <a:latin typeface="微软雅黑" panose="020B0503020204020204" pitchFamily="34" charset="-122"/>
                <a:ea typeface="微软雅黑" panose="020B0503020204020204" pitchFamily="34" charset="-122"/>
              </a:rPr>
              <a:t>包括</a:t>
            </a:r>
            <a:r>
              <a:rPr lang="zh-CN" altLang="en-US" sz="2000" b="1" dirty="0">
                <a:solidFill>
                  <a:srgbClr val="DA5800"/>
                </a:solidFill>
                <a:latin typeface="微软雅黑" panose="020B0503020204020204" pitchFamily="34" charset="-122"/>
                <a:ea typeface="微软雅黑" panose="020B0503020204020204" pitchFamily="34" charset="-122"/>
              </a:rPr>
              <a:t>批评性思维</a:t>
            </a:r>
            <a:r>
              <a:rPr lang="zh-CN" altLang="en-US" sz="2000" dirty="0">
                <a:latin typeface="微软雅黑" panose="020B0503020204020204" pitchFamily="34" charset="-122"/>
                <a:ea typeface="微软雅黑" panose="020B0503020204020204" pitchFamily="34" charset="-122"/>
              </a:rPr>
              <a:t>、课堂权威、质疑学生的价值观和</a:t>
            </a:r>
            <a:r>
              <a:rPr lang="zh-CN" altLang="en-US" sz="2000" dirty="0" smtClean="0">
                <a:latin typeface="微软雅黑" panose="020B0503020204020204" pitchFamily="34" charset="-122"/>
                <a:ea typeface="微软雅黑" panose="020B0503020204020204" pitchFamily="34" charset="-122"/>
              </a:rPr>
              <a:t>基本</a:t>
            </a:r>
            <a:r>
              <a:rPr lang="zh-CN" altLang="en-US" sz="2000" dirty="0">
                <a:latin typeface="微软雅黑" panose="020B0503020204020204" pitchFamily="34" charset="-122"/>
                <a:ea typeface="微软雅黑" panose="020B0503020204020204" pitchFamily="34" charset="-122"/>
              </a:rPr>
              <a:t>假设以及有关服务性学习</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zh-CN" altLang="en-US" sz="2400" b="1" dirty="0">
                <a:solidFill>
                  <a:srgbClr val="0070C0"/>
                </a:solidFill>
                <a:latin typeface="微软雅黑" panose="020B0503020204020204" pitchFamily="34" charset="-122"/>
                <a:ea typeface="微软雅黑" panose="020B0503020204020204" pitchFamily="34" charset="-122"/>
              </a:rPr>
              <a:t>专门设计的工作坊与研修活动</a:t>
            </a:r>
            <a:endParaRPr lang="en-US" altLang="zh-CN" sz="2400" b="1" dirty="0">
              <a:solidFill>
                <a:srgbClr val="0070C0"/>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通过与相关的教师委员会合作</a:t>
            </a:r>
            <a:r>
              <a:rPr lang="en-US" altLang="zh-CN"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为</a:t>
            </a:r>
            <a:r>
              <a:rPr lang="zh-CN" altLang="en-US" sz="2000" b="1" dirty="0">
                <a:solidFill>
                  <a:srgbClr val="DA5800"/>
                </a:solidFill>
                <a:latin typeface="微软雅黑" panose="020B0503020204020204" pitchFamily="34" charset="-122"/>
                <a:ea typeface="微软雅黑" panose="020B0503020204020204" pitchFamily="34" charset="-122"/>
              </a:rPr>
              <a:t>学术部门</a:t>
            </a:r>
            <a:r>
              <a:rPr lang="zh-CN" altLang="en-US" sz="2000" dirty="0">
                <a:latin typeface="微软雅黑" panose="020B0503020204020204" pitchFamily="34" charset="-122"/>
                <a:ea typeface="微软雅黑" panose="020B0503020204020204" pitchFamily="34" charset="-122"/>
              </a:rPr>
              <a:t>专门设计满足其教学需求的培训活动。院系可以申请基金开展研修活动并实施相应的教学革新活动。涉及到的研修专题主要有</a:t>
            </a:r>
            <a:r>
              <a:rPr lang="en-US" altLang="zh-CN" sz="2000" dirty="0">
                <a:latin typeface="微软雅黑" panose="020B0503020204020204" pitchFamily="34" charset="-122"/>
                <a:ea typeface="微软雅黑" panose="020B0503020204020204" pitchFamily="34" charset="-122"/>
              </a:rPr>
              <a:t>: </a:t>
            </a:r>
            <a:r>
              <a:rPr lang="zh-CN" altLang="en-US" sz="2000" b="1" dirty="0">
                <a:solidFill>
                  <a:srgbClr val="DA5800"/>
                </a:solidFill>
                <a:latin typeface="微软雅黑" panose="020B0503020204020204" pitchFamily="34" charset="-122"/>
                <a:ea typeface="微软雅黑" panose="020B0503020204020204" pitchFamily="34" charset="-122"/>
              </a:rPr>
              <a:t>创新教学法</a:t>
            </a:r>
            <a:r>
              <a:rPr lang="zh-CN" altLang="en-US" sz="2000" dirty="0">
                <a:latin typeface="微软雅黑" panose="020B0503020204020204" pitchFamily="34" charset="-122"/>
                <a:ea typeface="微软雅黑" panose="020B0503020204020204" pitchFamily="34" charset="-122"/>
              </a:rPr>
              <a:t>、多元文化问题、有效的教学评价活动、设计评定学生学业效果的方案、支持课程改革的工作坊、</a:t>
            </a:r>
            <a:r>
              <a:rPr lang="zh-CN" altLang="en-US" sz="2000" b="1" dirty="0">
                <a:solidFill>
                  <a:srgbClr val="DA5800"/>
                </a:solidFill>
                <a:latin typeface="微软雅黑" panose="020B0503020204020204" pitchFamily="34" charset="-122"/>
                <a:ea typeface="微软雅黑" panose="020B0503020204020204" pitchFamily="34" charset="-122"/>
              </a:rPr>
              <a:t>新教师师徒制度</a:t>
            </a:r>
            <a:r>
              <a:rPr lang="zh-CN" altLang="en-US" sz="2000" dirty="0">
                <a:latin typeface="微软雅黑" panose="020B0503020204020204" pitchFamily="34" charset="-122"/>
                <a:ea typeface="微软雅黑" panose="020B0503020204020204" pitchFamily="34" charset="-122"/>
              </a:rPr>
              <a:t>等</a:t>
            </a:r>
            <a:r>
              <a:rPr lang="zh-CN" altLang="en-US"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3" name="矩形 2"/>
          <p:cNvSpPr/>
          <p:nvPr/>
        </p:nvSpPr>
        <p:spPr>
          <a:xfrm>
            <a:off x="264939" y="836712"/>
            <a:ext cx="5310589"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密西根大学教学</a:t>
            </a:r>
            <a:r>
              <a:rPr lang="zh-CN" altLang="en-US" sz="2400" b="1" dirty="0" smtClean="0">
                <a:solidFill>
                  <a:srgbClr val="FF6600"/>
                </a:solidFill>
                <a:latin typeface="微软雅黑" pitchFamily="34" charset="-122"/>
                <a:ea typeface="微软雅黑" pitchFamily="34" charset="-122"/>
              </a:rPr>
              <a:t>研究中心 服务内容</a:t>
            </a:r>
            <a:endParaRPr lang="zh-CN" altLang="en-US" sz="2400" dirty="0"/>
          </a:p>
        </p:txBody>
      </p:sp>
    </p:spTree>
    <p:extLst>
      <p:ext uri="{BB962C8B-B14F-4D97-AF65-F5344CB8AC3E}">
        <p14:creationId xmlns:p14="http://schemas.microsoft.com/office/powerpoint/2010/main" val="426527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120" y="1412776"/>
            <a:ext cx="11809312" cy="5262979"/>
          </a:xfrm>
          <a:prstGeom prst="rect">
            <a:avLst/>
          </a:prstGeom>
        </p:spPr>
        <p:txBody>
          <a:bodyPr wrap="square">
            <a:spAutoFit/>
          </a:bodyPr>
          <a:lstStyle/>
          <a:p>
            <a:pPr marL="342900" indent="-342900">
              <a:buFont typeface="Wingdings" panose="05000000000000000000" pitchFamily="2" charset="2"/>
              <a:buChar char="ü"/>
            </a:pPr>
            <a:r>
              <a:rPr lang="zh-CN" altLang="en-US" sz="2400" b="1" dirty="0" smtClean="0">
                <a:solidFill>
                  <a:srgbClr val="0070C0"/>
                </a:solidFill>
                <a:latin typeface="微软雅黑" panose="020B0503020204020204" pitchFamily="34" charset="-122"/>
                <a:ea typeface="微软雅黑" panose="020B0503020204020204" pitchFamily="34" charset="-122"/>
              </a:rPr>
              <a:t>评价研究服务</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中心有专业化的</a:t>
            </a:r>
            <a:r>
              <a:rPr lang="zh-CN" altLang="en-US" sz="2000" b="1" dirty="0">
                <a:solidFill>
                  <a:srgbClr val="DA5800"/>
                </a:solidFill>
                <a:latin typeface="微软雅黑" panose="020B0503020204020204" pitchFamily="34" charset="-122"/>
                <a:ea typeface="微软雅黑" panose="020B0503020204020204" pitchFamily="34" charset="-122"/>
              </a:rPr>
              <a:t>评估者</a:t>
            </a:r>
            <a:r>
              <a:rPr lang="zh-CN" altLang="en-US" sz="2000" dirty="0">
                <a:latin typeface="微软雅黑" panose="020B0503020204020204" pitchFamily="34" charset="-122"/>
                <a:ea typeface="微软雅黑" panose="020B0503020204020204" pitchFamily="34" charset="-122"/>
              </a:rPr>
              <a:t>协同其他</a:t>
            </a:r>
            <a:r>
              <a:rPr lang="zh-CN" altLang="en-US" sz="2000" b="1" dirty="0">
                <a:solidFill>
                  <a:srgbClr val="DA5800"/>
                </a:solidFill>
                <a:latin typeface="微软雅黑" panose="020B0503020204020204" pitchFamily="34" charset="-122"/>
                <a:ea typeface="微软雅黑" panose="020B0503020204020204" pitchFamily="34" charset="-122"/>
              </a:rPr>
              <a:t>教学顾问</a:t>
            </a:r>
            <a:r>
              <a:rPr lang="zh-CN" altLang="en-US" sz="2000" dirty="0">
                <a:latin typeface="微软雅黑" panose="020B0503020204020204" pitchFamily="34" charset="-122"/>
                <a:ea typeface="微软雅黑" panose="020B0503020204020204" pitchFamily="34" charset="-122"/>
              </a:rPr>
              <a:t>帮助各个学院进行</a:t>
            </a:r>
            <a:r>
              <a:rPr lang="zh-CN" altLang="en-US" sz="2000" b="1" dirty="0">
                <a:solidFill>
                  <a:srgbClr val="DA5800"/>
                </a:solidFill>
                <a:latin typeface="微软雅黑" panose="020B0503020204020204" pitchFamily="34" charset="-122"/>
                <a:ea typeface="微软雅黑" panose="020B0503020204020204" pitchFamily="34" charset="-122"/>
              </a:rPr>
              <a:t>教学革新</a:t>
            </a:r>
            <a:r>
              <a:rPr lang="zh-CN" altLang="en-US" sz="2000" dirty="0">
                <a:latin typeface="微软雅黑" panose="020B0503020204020204" pitchFamily="34" charset="-122"/>
                <a:ea typeface="微软雅黑" panose="020B0503020204020204" pitchFamily="34" charset="-122"/>
              </a:rPr>
              <a:t>方面的</a:t>
            </a:r>
            <a:r>
              <a:rPr lang="zh-CN" altLang="en-US" sz="2000" b="1" dirty="0">
                <a:solidFill>
                  <a:srgbClr val="DA5800"/>
                </a:solidFill>
                <a:latin typeface="微软雅黑" panose="020B0503020204020204" pitchFamily="34" charset="-122"/>
                <a:ea typeface="微软雅黑" panose="020B0503020204020204" pitchFamily="34" charset="-122"/>
              </a:rPr>
              <a:t>理论分析</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设计并</a:t>
            </a:r>
            <a:r>
              <a:rPr lang="zh-CN" altLang="en-US" sz="2000" b="1" dirty="0">
                <a:solidFill>
                  <a:srgbClr val="DA5800"/>
                </a:solidFill>
                <a:latin typeface="微软雅黑" panose="020B0503020204020204" pitchFamily="34" charset="-122"/>
                <a:ea typeface="微软雅黑" panose="020B0503020204020204" pitchFamily="34" charset="-122"/>
              </a:rPr>
              <a:t>实施评估活动</a:t>
            </a:r>
            <a:r>
              <a:rPr lang="zh-CN" altLang="en-US" sz="2000" dirty="0">
                <a:latin typeface="微软雅黑" panose="020B0503020204020204" pitchFamily="34" charset="-122"/>
                <a:ea typeface="微软雅黑" panose="020B0503020204020204" pitchFamily="34" charset="-122"/>
              </a:rPr>
              <a:t>。中心开展了很多课程改革方面的评估与研究</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如帮助院系评估原有的课程体系</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发展新的课程</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评估课程改革的效果。在操作过程中</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中心很重视对</a:t>
            </a:r>
            <a:r>
              <a:rPr lang="zh-CN" altLang="en-US" sz="2000" b="1" dirty="0">
                <a:solidFill>
                  <a:srgbClr val="DA5800"/>
                </a:solidFill>
                <a:latin typeface="微软雅黑" panose="020B0503020204020204" pitchFamily="34" charset="-122"/>
                <a:ea typeface="微软雅黑" panose="020B0503020204020204" pitchFamily="34" charset="-122"/>
              </a:rPr>
              <a:t>实际情况的调查</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经常针对所研究或评估的问题开展实际调研活动</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如调查某些院系的</a:t>
            </a:r>
            <a:r>
              <a:rPr lang="zh-CN" altLang="en-US" sz="2000" b="1" dirty="0">
                <a:solidFill>
                  <a:srgbClr val="DA5800"/>
                </a:solidFill>
                <a:latin typeface="微软雅黑" panose="020B0503020204020204" pitchFamily="34" charset="-122"/>
                <a:ea typeface="微软雅黑" panose="020B0503020204020204" pitchFamily="34" charset="-122"/>
              </a:rPr>
              <a:t>学习风气</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为院系改进教学提供实证数据。中心还会帮助教师申请校外的课程与教学改革研究项目。</a:t>
            </a:r>
            <a:endParaRPr lang="en-US" altLang="zh-CN" sz="2000" dirty="0">
              <a:latin typeface="微软雅黑" panose="020B0503020204020204" pitchFamily="34" charset="-122"/>
              <a:ea typeface="微软雅黑" panose="020B0503020204020204" pitchFamily="34" charset="-122"/>
            </a:endParaRPr>
          </a:p>
          <a:p>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zh-CN" altLang="en-US" sz="2400" b="1" dirty="0" smtClean="0">
                <a:solidFill>
                  <a:srgbClr val="0070C0"/>
                </a:solidFill>
                <a:latin typeface="微软雅黑" panose="020B0503020204020204" pitchFamily="34" charset="-122"/>
                <a:ea typeface="微软雅黑" panose="020B0503020204020204" pitchFamily="34" charset="-122"/>
              </a:rPr>
              <a:t>个人</a:t>
            </a:r>
            <a:r>
              <a:rPr lang="zh-CN" altLang="en-US" sz="2400" b="1" dirty="0">
                <a:solidFill>
                  <a:srgbClr val="0070C0"/>
                </a:solidFill>
                <a:latin typeface="微软雅黑" panose="020B0503020204020204" pitchFamily="34" charset="-122"/>
                <a:ea typeface="微软雅黑" panose="020B0503020204020204" pitchFamily="34" charset="-122"/>
              </a:rPr>
              <a:t>咨询与辅导</a:t>
            </a:r>
          </a:p>
          <a:p>
            <a:r>
              <a:rPr lang="zh-CN" altLang="en-US" sz="2000" dirty="0">
                <a:latin typeface="微软雅黑" panose="020B0503020204020204" pitchFamily="34" charset="-122"/>
                <a:ea typeface="微软雅黑" panose="020B0503020204020204" pitchFamily="34" charset="-122"/>
              </a:rPr>
              <a:t>中心为教师和研究生助教提供咨询服务</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与</a:t>
            </a:r>
            <a:r>
              <a:rPr lang="zh-CN" altLang="en-US" sz="2000" dirty="0" smtClean="0">
                <a:latin typeface="微软雅黑" panose="020B0503020204020204" pitchFamily="34" charset="-122"/>
                <a:ea typeface="微软雅黑" panose="020B0503020204020204" pitchFamily="34" charset="-122"/>
              </a:rPr>
              <a:t>教师</a:t>
            </a:r>
            <a:r>
              <a:rPr lang="zh-CN" altLang="en-US" sz="2000" dirty="0">
                <a:latin typeface="微软雅黑" panose="020B0503020204020204" pitchFamily="34" charset="-122"/>
                <a:ea typeface="微软雅黑" panose="020B0503020204020204" pitchFamily="34" charset="-122"/>
              </a:rPr>
              <a:t>探讨教学中遇到的各种问题</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如学生主动性的</a:t>
            </a:r>
            <a:r>
              <a:rPr lang="zh-CN" altLang="en-US" sz="2000" dirty="0" smtClean="0">
                <a:latin typeface="微软雅黑" panose="020B0503020204020204" pitchFamily="34" charset="-122"/>
                <a:ea typeface="微软雅黑" panose="020B0503020204020204" pitchFamily="34" charset="-122"/>
              </a:rPr>
              <a:t>调动</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全纳课堂的创设</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学生评价结果的阐释</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课堂</a:t>
            </a:r>
            <a:r>
              <a:rPr lang="zh-CN" altLang="en-US" sz="2000" dirty="0" smtClean="0">
                <a:latin typeface="微软雅黑" panose="020B0503020204020204" pitchFamily="34" charset="-122"/>
                <a:ea typeface="微软雅黑" panose="020B0503020204020204" pitchFamily="34" charset="-122"/>
              </a:rPr>
              <a:t>活力</a:t>
            </a:r>
            <a:r>
              <a:rPr lang="zh-CN" altLang="en-US" sz="2000" dirty="0">
                <a:latin typeface="微软雅黑" panose="020B0503020204020204" pitchFamily="34" charset="-122"/>
                <a:ea typeface="微软雅黑" panose="020B0503020204020204" pitchFamily="34" charset="-122"/>
              </a:rPr>
              <a:t>的形成等。咨询服务恪守保密性原则</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zh-CN" altLang="en-US" sz="2400" b="1" dirty="0">
                <a:solidFill>
                  <a:srgbClr val="0070C0"/>
                </a:solidFill>
                <a:latin typeface="微软雅黑" panose="020B0503020204020204" pitchFamily="34" charset="-122"/>
                <a:ea typeface="微软雅黑" panose="020B0503020204020204" pitchFamily="34" charset="-122"/>
              </a:rPr>
              <a:t>课程发展</a:t>
            </a:r>
          </a:p>
          <a:p>
            <a:r>
              <a:rPr lang="zh-CN" altLang="en-US" sz="2000" dirty="0">
                <a:latin typeface="微软雅黑" panose="020B0503020204020204" pitchFamily="34" charset="-122"/>
                <a:ea typeface="微软雅黑" panose="020B0503020204020204" pitchFamily="34" charset="-122"/>
              </a:rPr>
              <a:t>中心会和教师一起</a:t>
            </a:r>
            <a:r>
              <a:rPr lang="zh-CN" altLang="en-US" sz="2000" b="1" dirty="0">
                <a:solidFill>
                  <a:srgbClr val="DA5800"/>
                </a:solidFill>
                <a:latin typeface="微软雅黑" panose="020B0503020204020204" pitchFamily="34" charset="-122"/>
                <a:ea typeface="微软雅黑" panose="020B0503020204020204" pitchFamily="34" charset="-122"/>
              </a:rPr>
              <a:t>开发新课程</a:t>
            </a:r>
            <a:r>
              <a:rPr lang="zh-CN" altLang="en-US" sz="2000" dirty="0">
                <a:latin typeface="微软雅黑" panose="020B0503020204020204" pitchFamily="34" charset="-122"/>
                <a:ea typeface="微软雅黑" panose="020B0503020204020204" pitchFamily="34" charset="-122"/>
              </a:rPr>
              <a:t>或修改旧的</a:t>
            </a:r>
            <a:r>
              <a:rPr lang="zh-CN" altLang="en-US" sz="2000" dirty="0" smtClean="0">
                <a:latin typeface="微软雅黑" panose="020B0503020204020204" pitchFamily="34" charset="-122"/>
                <a:ea typeface="微软雅黑" panose="020B0503020204020204" pitchFamily="34" charset="-122"/>
              </a:rPr>
              <a:t>课程计划</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尤其是对那些渴望尝试新的教学模式、希望</a:t>
            </a:r>
            <a:r>
              <a:rPr lang="zh-CN" altLang="en-US" sz="2000" dirty="0" smtClean="0">
                <a:latin typeface="微软雅黑" panose="020B0503020204020204" pitchFamily="34" charset="-122"/>
                <a:ea typeface="微软雅黑" panose="020B0503020204020204" pitchFamily="34" charset="-122"/>
              </a:rPr>
              <a:t>整合</a:t>
            </a:r>
            <a:r>
              <a:rPr lang="zh-CN" altLang="en-US" sz="2000" dirty="0">
                <a:latin typeface="微软雅黑" panose="020B0503020204020204" pitchFamily="34" charset="-122"/>
                <a:ea typeface="微软雅黑" panose="020B0503020204020204" pitchFamily="34" charset="-122"/>
              </a:rPr>
              <a:t>课程内容、愿意运用新的课程设计与评价方法</a:t>
            </a:r>
            <a:r>
              <a:rPr lang="zh-CN" altLang="en-US" sz="2000" dirty="0" smtClean="0">
                <a:latin typeface="微软雅黑" panose="020B0503020204020204" pitchFamily="34" charset="-122"/>
                <a:ea typeface="微软雅黑" panose="020B0503020204020204" pitchFamily="34" charset="-122"/>
              </a:rPr>
              <a:t>的教师</a:t>
            </a:r>
            <a:r>
              <a:rPr lang="zh-CN" altLang="en-US" sz="2000" dirty="0">
                <a:latin typeface="微软雅黑" panose="020B0503020204020204" pitchFamily="34" charset="-122"/>
                <a:ea typeface="微软雅黑" panose="020B0503020204020204" pitchFamily="34" charset="-122"/>
              </a:rPr>
              <a:t>提供专业性的支持。相关的讨论主题有</a:t>
            </a:r>
            <a:r>
              <a:rPr lang="en-US" altLang="zh-CN" sz="2000" dirty="0">
                <a:latin typeface="微软雅黑" panose="020B0503020204020204" pitchFamily="34" charset="-122"/>
                <a:ea typeface="微软雅黑" panose="020B0503020204020204" pitchFamily="34" charset="-122"/>
              </a:rPr>
              <a:t>: </a:t>
            </a:r>
            <a:r>
              <a:rPr lang="zh-CN" altLang="en-US" sz="2000" b="1" dirty="0" smtClean="0">
                <a:solidFill>
                  <a:srgbClr val="DA5800"/>
                </a:solidFill>
                <a:latin typeface="微软雅黑" panose="020B0503020204020204" pitchFamily="34" charset="-122"/>
                <a:ea typeface="微软雅黑" panose="020B0503020204020204" pitchFamily="34" charset="-122"/>
              </a:rPr>
              <a:t>教育技术</a:t>
            </a:r>
            <a:r>
              <a:rPr lang="zh-CN" altLang="en-US" sz="2000" b="1" dirty="0">
                <a:solidFill>
                  <a:srgbClr val="DA5800"/>
                </a:solidFill>
                <a:latin typeface="微软雅黑" panose="020B0503020204020204" pitchFamily="34" charset="-122"/>
                <a:ea typeface="微软雅黑" panose="020B0503020204020204" pitchFamily="34" charset="-122"/>
              </a:rPr>
              <a:t>的运用</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融入多元文化理念</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设定清晰明确的</a:t>
            </a:r>
            <a:r>
              <a:rPr lang="zh-CN" altLang="en-US" sz="2000" dirty="0" smtClean="0">
                <a:latin typeface="微软雅黑" panose="020B0503020204020204" pitchFamily="34" charset="-122"/>
                <a:ea typeface="微软雅黑" panose="020B0503020204020204" pitchFamily="34" charset="-122"/>
              </a:rPr>
              <a:t>教学</a:t>
            </a:r>
            <a:r>
              <a:rPr lang="zh-CN" altLang="en-US" sz="2000" dirty="0">
                <a:latin typeface="微软雅黑" panose="020B0503020204020204" pitchFamily="34" charset="-122"/>
                <a:ea typeface="微软雅黑" panose="020B0503020204020204" pitchFamily="34" charset="-122"/>
              </a:rPr>
              <a:t>目标</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形成评定学生学习的有效方法</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将社区服务</a:t>
            </a:r>
          </a:p>
          <a:p>
            <a:r>
              <a:rPr lang="zh-CN" altLang="en-US" sz="2000" dirty="0">
                <a:latin typeface="微软雅黑" panose="020B0503020204020204" pitchFamily="34" charset="-122"/>
                <a:ea typeface="微软雅黑" panose="020B0503020204020204" pitchFamily="34" charset="-122"/>
              </a:rPr>
              <a:t>纳入课程等</a:t>
            </a:r>
            <a:r>
              <a:rPr lang="zh-CN" altLang="en-US"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3" name="矩形 2"/>
          <p:cNvSpPr/>
          <p:nvPr/>
        </p:nvSpPr>
        <p:spPr>
          <a:xfrm>
            <a:off x="264939" y="836712"/>
            <a:ext cx="5310589"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密西根大学教学</a:t>
            </a:r>
            <a:r>
              <a:rPr lang="zh-CN" altLang="en-US" sz="2400" b="1" dirty="0" smtClean="0">
                <a:solidFill>
                  <a:srgbClr val="FF6600"/>
                </a:solidFill>
                <a:latin typeface="微软雅黑" pitchFamily="34" charset="-122"/>
                <a:ea typeface="微软雅黑" pitchFamily="34" charset="-122"/>
              </a:rPr>
              <a:t>研究中心 服务内容</a:t>
            </a:r>
            <a:endParaRPr lang="zh-CN" altLang="en-US" sz="2400" dirty="0"/>
          </a:p>
        </p:txBody>
      </p:sp>
    </p:spTree>
    <p:extLst>
      <p:ext uri="{BB962C8B-B14F-4D97-AF65-F5344CB8AC3E}">
        <p14:creationId xmlns:p14="http://schemas.microsoft.com/office/powerpoint/2010/main" val="38009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8409" y="1844824"/>
            <a:ext cx="11809312" cy="2308324"/>
          </a:xfrm>
          <a:prstGeom prst="rect">
            <a:avLst/>
          </a:prstGeom>
        </p:spPr>
        <p:txBody>
          <a:bodyPr wrap="square">
            <a:spAutoFit/>
          </a:bodyPr>
          <a:lstStyle/>
          <a:p>
            <a:pPr marL="342900" indent="-342900">
              <a:buFont typeface="Wingdings" panose="05000000000000000000" pitchFamily="2" charset="2"/>
              <a:buChar char="ü"/>
            </a:pPr>
            <a:r>
              <a:rPr lang="zh-CN" altLang="en-US" sz="2400" b="1" dirty="0" smtClean="0">
                <a:solidFill>
                  <a:srgbClr val="0070C0"/>
                </a:solidFill>
                <a:latin typeface="微软雅黑" panose="020B0503020204020204" pitchFamily="34" charset="-122"/>
                <a:ea typeface="微软雅黑" panose="020B0503020204020204" pitchFamily="34" charset="-122"/>
              </a:rPr>
              <a:t>中期</a:t>
            </a:r>
            <a:r>
              <a:rPr lang="zh-CN" altLang="en-US" sz="2400" b="1" dirty="0">
                <a:solidFill>
                  <a:srgbClr val="0070C0"/>
                </a:solidFill>
                <a:latin typeface="微软雅黑" panose="020B0503020204020204" pitchFamily="34" charset="-122"/>
                <a:ea typeface="微软雅黑" panose="020B0503020204020204" pitchFamily="34" charset="-122"/>
              </a:rPr>
              <a:t>学生评估</a:t>
            </a:r>
            <a:endParaRPr lang="en-US" altLang="zh-CN" sz="2400" b="1" dirty="0">
              <a:solidFill>
                <a:srgbClr val="0070C0"/>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中期学生评估的作用是为教师和研究生助教提供积极的</a:t>
            </a:r>
            <a:r>
              <a:rPr lang="zh-CN" altLang="en-US" sz="2000" b="1" dirty="0">
                <a:solidFill>
                  <a:srgbClr val="DA5800"/>
                </a:solidFill>
                <a:latin typeface="微软雅黑" panose="020B0503020204020204" pitchFamily="34" charset="-122"/>
                <a:ea typeface="微软雅黑" panose="020B0503020204020204" pitchFamily="34" charset="-122"/>
              </a:rPr>
              <a:t>教学反馈</a:t>
            </a:r>
            <a:r>
              <a:rPr lang="zh-CN" altLang="en-US" sz="2000" dirty="0">
                <a:latin typeface="微软雅黑" panose="020B0503020204020204" pitchFamily="34" charset="-122"/>
                <a:ea typeface="微软雅黑" panose="020B0503020204020204" pitchFamily="34" charset="-122"/>
              </a:rPr>
              <a:t>。方法是</a:t>
            </a:r>
            <a:r>
              <a:rPr lang="en-US" altLang="zh-CN" sz="2000" dirty="0">
                <a:latin typeface="微软雅黑" panose="020B0503020204020204" pitchFamily="34" charset="-122"/>
                <a:ea typeface="微软雅黑" panose="020B0503020204020204" pitchFamily="34" charset="-122"/>
              </a:rPr>
              <a:t>, </a:t>
            </a:r>
            <a:r>
              <a:rPr lang="zh-CN" altLang="en-US" sz="2000" b="1" dirty="0">
                <a:solidFill>
                  <a:srgbClr val="DA5800"/>
                </a:solidFill>
                <a:latin typeface="微软雅黑" panose="020B0503020204020204" pitchFamily="34" charset="-122"/>
                <a:ea typeface="微软雅黑" panose="020B0503020204020204" pitchFamily="34" charset="-122"/>
              </a:rPr>
              <a:t>评估专家听课后</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组织</a:t>
            </a:r>
            <a:r>
              <a:rPr lang="zh-CN" altLang="en-US" sz="2000" b="1" dirty="0">
                <a:solidFill>
                  <a:srgbClr val="DA5800"/>
                </a:solidFill>
                <a:latin typeface="微软雅黑" panose="020B0503020204020204" pitchFamily="34" charset="-122"/>
                <a:ea typeface="微软雅黑" panose="020B0503020204020204" pitchFamily="34" charset="-122"/>
              </a:rPr>
              <a:t>学生</a:t>
            </a:r>
            <a:r>
              <a:rPr lang="zh-CN" altLang="en-US" sz="2000" dirty="0">
                <a:latin typeface="微软雅黑" panose="020B0503020204020204" pitchFamily="34" charset="-122"/>
                <a:ea typeface="微软雅黑" panose="020B0503020204020204" pitchFamily="34" charset="-122"/>
              </a:rPr>
              <a:t>讨论改进教学的具体策略</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本质上是一种发展性的教学评估活动。与传统的总结性评价不同</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这种评估主要由</a:t>
            </a:r>
            <a:r>
              <a:rPr lang="zh-CN" altLang="en-US" sz="2000" b="1" dirty="0">
                <a:solidFill>
                  <a:srgbClr val="DA5800"/>
                </a:solidFill>
                <a:latin typeface="微软雅黑" panose="020B0503020204020204" pitchFamily="34" charset="-122"/>
                <a:ea typeface="微软雅黑" panose="020B0503020204020204" pitchFamily="34" charset="-122"/>
              </a:rPr>
              <a:t>教师自己申请</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外部评估者完全尊重被评者的隐私权</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结果只用于本次评估活动。由于学生对教学的意见得到了教师的尊重</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而且教师也会有一些积极的改变</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所以中期学生评估得到了参与者的认可。教师也可以只邀请评估者来听课并提供反馈意见。如果教师愿意</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中心还会进行教学录像</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然后和教师一起分析这个录像</a:t>
            </a:r>
            <a:r>
              <a:rPr lang="zh-CN" altLang="en-US"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4" name="矩形 3"/>
          <p:cNvSpPr/>
          <p:nvPr/>
        </p:nvSpPr>
        <p:spPr>
          <a:xfrm>
            <a:off x="264939" y="836712"/>
            <a:ext cx="5310589"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密西根大学教学</a:t>
            </a:r>
            <a:r>
              <a:rPr lang="zh-CN" altLang="en-US" sz="2400" b="1" dirty="0" smtClean="0">
                <a:solidFill>
                  <a:srgbClr val="FF6600"/>
                </a:solidFill>
                <a:latin typeface="微软雅黑" pitchFamily="34" charset="-122"/>
                <a:ea typeface="微软雅黑" pitchFamily="34" charset="-122"/>
              </a:rPr>
              <a:t>研究中心 服务内容</a:t>
            </a:r>
            <a:endParaRPr lang="zh-CN" altLang="en-US" sz="2400" dirty="0"/>
          </a:p>
        </p:txBody>
      </p:sp>
    </p:spTree>
    <p:extLst>
      <p:ext uri="{BB962C8B-B14F-4D97-AF65-F5344CB8AC3E}">
        <p14:creationId xmlns:p14="http://schemas.microsoft.com/office/powerpoint/2010/main" val="365980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4939" y="1167135"/>
            <a:ext cx="6984776"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教师培训活动案例</a:t>
            </a:r>
            <a:r>
              <a:rPr lang="zh-CN" altLang="en-US" sz="2400" b="1" dirty="0" smtClean="0">
                <a:solidFill>
                  <a:srgbClr val="FF6600"/>
                </a:solidFill>
                <a:latin typeface="微软雅黑" pitchFamily="34" charset="-122"/>
                <a:ea typeface="微软雅黑" pitchFamily="34" charset="-122"/>
              </a:rPr>
              <a:t>分析</a:t>
            </a:r>
            <a:r>
              <a:rPr lang="en-US" altLang="zh-CN" sz="2400" b="1" dirty="0" smtClean="0">
                <a:solidFill>
                  <a:srgbClr val="FF6600"/>
                </a:solidFill>
                <a:latin typeface="微软雅黑" pitchFamily="34" charset="-122"/>
                <a:ea typeface="微软雅黑" pitchFamily="34" charset="-122"/>
              </a:rPr>
              <a:t>——</a:t>
            </a:r>
            <a:r>
              <a:rPr lang="zh-CN" altLang="en-US" sz="2400" b="1" dirty="0" smtClean="0">
                <a:solidFill>
                  <a:srgbClr val="FF6600"/>
                </a:solidFill>
                <a:latin typeface="微软雅黑" pitchFamily="34" charset="-122"/>
                <a:ea typeface="微软雅黑" pitchFamily="34" charset="-122"/>
              </a:rPr>
              <a:t>互动式讲座培训</a:t>
            </a:r>
            <a:endParaRPr lang="zh-CN" altLang="en-US" sz="2400" b="1" dirty="0">
              <a:solidFill>
                <a:srgbClr val="FF6600"/>
              </a:solidFill>
              <a:latin typeface="微软雅黑" pitchFamily="34" charset="-122"/>
              <a:ea typeface="微软雅黑" pitchFamily="34" charset="-122"/>
            </a:endParaRPr>
          </a:p>
        </p:txBody>
      </p:sp>
      <p:sp>
        <p:nvSpPr>
          <p:cNvPr id="4" name="矩形 3"/>
          <p:cNvSpPr/>
          <p:nvPr/>
        </p:nvSpPr>
        <p:spPr>
          <a:xfrm>
            <a:off x="479494" y="1678617"/>
            <a:ext cx="11233247" cy="4401205"/>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培训目的：</a:t>
            </a:r>
            <a:r>
              <a:rPr lang="zh-CN" altLang="en-US" sz="2000" dirty="0">
                <a:latin typeface="微软雅黑" panose="020B0503020204020204" pitchFamily="34" charset="-122"/>
                <a:ea typeface="微软雅黑" panose="020B0503020204020204" pitchFamily="34" charset="-122"/>
              </a:rPr>
              <a:t>让学生积极投入学习过程中</a:t>
            </a:r>
            <a:endParaRPr lang="en-US" altLang="zh-CN" sz="20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培训对象：</a:t>
            </a:r>
            <a:r>
              <a:rPr lang="zh-CN" altLang="en-US" sz="2000" dirty="0">
                <a:latin typeface="微软雅黑" panose="020B0503020204020204" pitchFamily="34" charset="-122"/>
                <a:ea typeface="微软雅黑" panose="020B0503020204020204" pitchFamily="34" charset="-122"/>
              </a:rPr>
              <a:t>开设大班课程的教师</a:t>
            </a:r>
            <a:endParaRPr lang="en-US" altLang="zh-CN" sz="20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培训形式：</a:t>
            </a:r>
            <a:r>
              <a:rPr lang="zh-CN" altLang="en-US" sz="2000" dirty="0">
                <a:latin typeface="微软雅黑" panose="020B0503020204020204" pitchFamily="34" charset="-122"/>
                <a:ea typeface="微软雅黑" panose="020B0503020204020204" pitchFamily="34" charset="-122"/>
              </a:rPr>
              <a:t>大型工作坊（让学生在一个大课环境下感受如何在自己的教学中加强与学生的互动）</a:t>
            </a:r>
            <a:endParaRPr lang="en-US" altLang="zh-CN" sz="20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培训流程：</a:t>
            </a:r>
            <a:endParaRPr lang="en-US" altLang="zh-CN" sz="2000" b="1"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①介绍了互动讲座的四大技术</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包括利用多种支持性材料</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启动简单的结构性改变</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引入微格教学方法</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加入体验式学习单元。</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②培训教师采用非常生动的参与式方法让大家感受成功教学的要素。具体过程是</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先让每一个参与者在一张卡片上写下自己的姓名</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然后收集卡片</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选一个人谈自己经历过的深刻的学习经验</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并由他</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她</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抽卡选下一个人发言。</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③</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培训者对教学目标的层次结构以及各类教学方法与学生的投入和学习结果之间的关系进行理论概括和总结。</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④培训者放一段沉闷的教学录像</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请大家分析传统讲座和互动式讲座的区别。</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⑤培训者又设计了一些很有趣的参与式活动</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让大家感受如何在讲座课堂上调动学生的参与热情</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⑥总结如何利用学生的不同沟通风格来提高每一个学生的参与水平。</a:t>
            </a:r>
          </a:p>
        </p:txBody>
      </p:sp>
      <p:pic>
        <p:nvPicPr>
          <p:cNvPr id="8194" name="Picture 2" descr="c:\users\acer\appdata\roaming\360se6\USERDA~1\Temp\2830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1963" y="559642"/>
            <a:ext cx="2520280" cy="16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4939" y="1167135"/>
            <a:ext cx="9505056"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教师培训活动案例</a:t>
            </a:r>
            <a:r>
              <a:rPr lang="zh-CN" altLang="en-US" sz="2400" b="1" dirty="0" smtClean="0">
                <a:solidFill>
                  <a:srgbClr val="FF6600"/>
                </a:solidFill>
                <a:latin typeface="微软雅黑" pitchFamily="34" charset="-122"/>
                <a:ea typeface="微软雅黑" pitchFamily="34" charset="-122"/>
              </a:rPr>
              <a:t>分析</a:t>
            </a:r>
            <a:r>
              <a:rPr lang="en-US" altLang="zh-CN" sz="2400" b="1" dirty="0" smtClean="0">
                <a:solidFill>
                  <a:srgbClr val="FF6600"/>
                </a:solidFill>
                <a:latin typeface="微软雅黑" pitchFamily="34" charset="-122"/>
                <a:ea typeface="微软雅黑" pitchFamily="34" charset="-122"/>
              </a:rPr>
              <a:t>——</a:t>
            </a:r>
            <a:r>
              <a:rPr lang="zh-CN" altLang="en-US" sz="2400" b="1" dirty="0" smtClean="0">
                <a:solidFill>
                  <a:srgbClr val="FF6600"/>
                </a:solidFill>
                <a:latin typeface="微软雅黑" pitchFamily="34" charset="-122"/>
                <a:ea typeface="微软雅黑" pitchFamily="34" charset="-122"/>
              </a:rPr>
              <a:t>“课堂</a:t>
            </a:r>
            <a:r>
              <a:rPr lang="zh-CN" altLang="en-US" sz="2400" b="1" dirty="0">
                <a:solidFill>
                  <a:srgbClr val="FF6600"/>
                </a:solidFill>
                <a:latin typeface="微软雅黑" pitchFamily="34" charset="-122"/>
                <a:ea typeface="微软雅黑" pitchFamily="34" charset="-122"/>
              </a:rPr>
              <a:t>中的残疾</a:t>
            </a:r>
            <a:r>
              <a:rPr lang="zh-CN" altLang="en-US" sz="2400" b="1" dirty="0" smtClean="0">
                <a:solidFill>
                  <a:srgbClr val="FF6600"/>
                </a:solidFill>
                <a:latin typeface="微软雅黑" pitchFamily="34" charset="-122"/>
                <a:ea typeface="微软雅黑" pitchFamily="34" charset="-122"/>
              </a:rPr>
              <a:t>学生”培训</a:t>
            </a:r>
            <a:endParaRPr lang="zh-CN" altLang="en-US" sz="2400" b="1" dirty="0">
              <a:solidFill>
                <a:srgbClr val="FF6600"/>
              </a:solidFill>
              <a:latin typeface="微软雅黑" pitchFamily="34" charset="-122"/>
              <a:ea typeface="微软雅黑" pitchFamily="34" charset="-122"/>
            </a:endParaRPr>
          </a:p>
        </p:txBody>
      </p:sp>
      <p:sp>
        <p:nvSpPr>
          <p:cNvPr id="4" name="矩形 3"/>
          <p:cNvSpPr/>
          <p:nvPr/>
        </p:nvSpPr>
        <p:spPr>
          <a:xfrm>
            <a:off x="264940" y="1628800"/>
            <a:ext cx="11665296" cy="5016758"/>
          </a:xfrm>
          <a:prstGeom prst="rect">
            <a:avLst/>
          </a:prstGeom>
        </p:spPr>
        <p:txBody>
          <a:bodyPr wrap="square">
            <a:spAutoFit/>
          </a:bodyPr>
          <a:lstStyle/>
          <a:p>
            <a:r>
              <a:rPr lang="zh-CN" altLang="en-US" sz="2000" b="1" dirty="0" smtClean="0">
                <a:latin typeface="微软雅黑" panose="020B0503020204020204" pitchFamily="34" charset="-122"/>
                <a:ea typeface="微软雅黑" panose="020B0503020204020204" pitchFamily="34" charset="-122"/>
              </a:rPr>
              <a:t>培训方式：</a:t>
            </a:r>
            <a:r>
              <a:rPr lang="zh-CN" altLang="en-US" sz="2000" dirty="0" smtClean="0">
                <a:latin typeface="微软雅黑" panose="020B0503020204020204" pitchFamily="34" charset="-122"/>
                <a:ea typeface="微软雅黑" panose="020B0503020204020204" pitchFamily="34" charset="-122"/>
              </a:rPr>
              <a:t>互动式戏剧</a:t>
            </a:r>
            <a:endParaRPr lang="en-US" altLang="zh-CN" sz="2000"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培训流程：</a:t>
            </a:r>
            <a:endParaRPr lang="en-US" altLang="zh-CN" sz="2000" b="1"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①演戏</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情景：在</a:t>
            </a:r>
            <a:r>
              <a:rPr lang="zh-CN" altLang="en-US" sz="2000" dirty="0">
                <a:latin typeface="微软雅黑" panose="020B0503020204020204" pitchFamily="34" charset="-122"/>
                <a:ea typeface="微软雅黑" panose="020B0503020204020204" pitchFamily="34" charset="-122"/>
              </a:rPr>
              <a:t>一间有着活动桌椅的大教室里</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参与者首先看到的是一场以假乱真的戏剧表演。情节是一位年轻的男教师在上第一节课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美国大学的第一节课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教师简单介绍自己教的课程并和同学们相互认识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。只见这位教师提前把课程大纲放在自己的旁边</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然后迎接一个个进来的学生（唐氏综合症患者、坐轮椅的女学生、语言有障碍的学生等）</a:t>
            </a:r>
            <a:r>
              <a:rPr lang="zh-CN" altLang="en-US" sz="2000" dirty="0" smtClean="0">
                <a:latin typeface="微软雅黑" panose="020B0503020204020204" pitchFamily="34" charset="-122"/>
                <a:ea typeface="微软雅黑" panose="020B0503020204020204" pitchFamily="34" charset="-122"/>
              </a:rPr>
              <a:t>。坐</a:t>
            </a:r>
            <a:r>
              <a:rPr lang="zh-CN" altLang="en-US" sz="2000" dirty="0">
                <a:latin typeface="微软雅黑" panose="020B0503020204020204" pitchFamily="34" charset="-122"/>
                <a:ea typeface="微软雅黑" panose="020B0503020204020204" pitchFamily="34" charset="-122"/>
              </a:rPr>
              <a:t>轮椅的学生进来时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教师急忙走到门口迎候</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并亲自递上课程大纲</a:t>
            </a:r>
            <a:r>
              <a:rPr lang="zh-CN" altLang="en-US" sz="2000" dirty="0" smtClean="0">
                <a:latin typeface="微软雅黑" panose="020B0503020204020204" pitchFamily="34" charset="-122"/>
                <a:ea typeface="微软雅黑" panose="020B0503020204020204" pitchFamily="34" charset="-122"/>
              </a:rPr>
              <a:t>。专门为其更改答疑地点。和</a:t>
            </a:r>
            <a:r>
              <a:rPr lang="zh-CN" altLang="en-US" sz="2000" dirty="0">
                <a:latin typeface="微软雅黑" panose="020B0503020204020204" pitchFamily="34" charset="-122"/>
                <a:ea typeface="微软雅黑" panose="020B0503020204020204" pitchFamily="34" charset="-122"/>
              </a:rPr>
              <a:t>患唐氏综合症的学生交谈时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教师显得很不自在</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③</a:t>
            </a:r>
            <a:r>
              <a:rPr lang="zh-CN" altLang="en-US" sz="2000" dirty="0" smtClean="0">
                <a:latin typeface="微软雅黑" panose="020B0503020204020204" pitchFamily="34" charset="-122"/>
                <a:ea typeface="微软雅黑" panose="020B0503020204020204" pitchFamily="34" charset="-122"/>
              </a:rPr>
              <a:t>所有</a:t>
            </a:r>
            <a:r>
              <a:rPr lang="zh-CN" altLang="en-US" sz="2000" dirty="0">
                <a:latin typeface="微软雅黑" panose="020B0503020204020204" pitchFamily="34" charset="-122"/>
                <a:ea typeface="微软雅黑" panose="020B0503020204020204" pitchFamily="34" charset="-122"/>
              </a:rPr>
              <a:t>演员离场</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接受培训的参与者针对老师在这节课中对待残疾学生的方式进行了讨论</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并且列出了存在的问题</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大约形成了</a:t>
            </a:r>
            <a:r>
              <a:rPr lang="en-US" altLang="zh-CN" sz="2000" dirty="0">
                <a:latin typeface="微软雅黑" panose="020B0503020204020204" pitchFamily="34" charset="-122"/>
                <a:ea typeface="微软雅黑" panose="020B0503020204020204" pitchFamily="34" charset="-122"/>
              </a:rPr>
              <a:t>15 </a:t>
            </a:r>
            <a:r>
              <a:rPr lang="zh-CN" altLang="en-US" sz="2000" dirty="0">
                <a:latin typeface="微软雅黑" panose="020B0503020204020204" pitchFamily="34" charset="-122"/>
                <a:ea typeface="微软雅黑" panose="020B0503020204020204" pitchFamily="34" charset="-122"/>
              </a:rPr>
              <a:t>条左右的意见</a:t>
            </a:r>
            <a:r>
              <a:rPr lang="en-US" altLang="zh-CN" sz="2000" dirty="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④全体</a:t>
            </a:r>
            <a:r>
              <a:rPr lang="zh-CN" altLang="en-US" sz="2000" dirty="0">
                <a:latin typeface="微软雅黑" panose="020B0503020204020204" pitchFamily="34" charset="-122"/>
                <a:ea typeface="微软雅黑" panose="020B0503020204020204" pitchFamily="34" charset="-122"/>
              </a:rPr>
              <a:t>演员上场谈自己作为残疾学生在情境中的感受</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并请老师回顾并反思自己的教学行为</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⑤</a:t>
            </a:r>
            <a:r>
              <a:rPr lang="zh-CN" altLang="en-US" sz="2000" dirty="0" smtClean="0">
                <a:latin typeface="微软雅黑" panose="020B0503020204020204" pitchFamily="34" charset="-122"/>
                <a:ea typeface="微软雅黑" panose="020B0503020204020204" pitchFamily="34" charset="-122"/>
              </a:rPr>
              <a:t>大家</a:t>
            </a:r>
            <a:r>
              <a:rPr lang="zh-CN" altLang="en-US" sz="2000" dirty="0">
                <a:latin typeface="微软雅黑" panose="020B0503020204020204" pitchFamily="34" charset="-122"/>
                <a:ea typeface="微软雅黑" panose="020B0503020204020204" pitchFamily="34" charset="-122"/>
              </a:rPr>
              <a:t>集体讨论改善沟通方式的可行性建议</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又列出了十几条</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⑥再次重演，所列问题全部解决。</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活动</a:t>
            </a:r>
            <a:r>
              <a:rPr lang="zh-CN" altLang="en-US" sz="2000" b="1" dirty="0" smtClean="0">
                <a:latin typeface="微软雅黑" panose="020B0503020204020204" pitchFamily="34" charset="-122"/>
                <a:ea typeface="微软雅黑" panose="020B0503020204020204" pitchFamily="34" charset="-122"/>
              </a:rPr>
              <a:t>意义：</a:t>
            </a:r>
            <a:r>
              <a:rPr lang="en-US" altLang="zh-CN" sz="2000" b="1"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参与者真切地感受到了教学中存在的问题</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而所提出的建议也都被采纳。从教育学的观点看</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这样的培训创设了真实的反思情境</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又使参与者感受到了改变的可能</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这是一个增</a:t>
            </a:r>
            <a:r>
              <a:rPr lang="zh-CN" altLang="en-US" sz="2000" dirty="0" smtClean="0">
                <a:latin typeface="微软雅黑" panose="020B0503020204020204" pitchFamily="34" charset="-122"/>
                <a:ea typeface="微软雅黑" panose="020B0503020204020204" pitchFamily="34" charset="-122"/>
              </a:rPr>
              <a:t>能的</a:t>
            </a:r>
            <a:r>
              <a:rPr lang="zh-CN" altLang="en-US" sz="2000" dirty="0">
                <a:latin typeface="微软雅黑" panose="020B0503020204020204" pitchFamily="34" charset="-122"/>
                <a:ea typeface="微软雅黑" panose="020B0503020204020204" pitchFamily="34" charset="-122"/>
              </a:rPr>
              <a:t>过程。</a:t>
            </a:r>
          </a:p>
        </p:txBody>
      </p:sp>
      <p:pic>
        <p:nvPicPr>
          <p:cNvPr id="7170" name="Picture 2" descr="c:\users\acer\appdata\roaming\360se6\USERDA~1\Temp\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4935" y="861915"/>
            <a:ext cx="2160240" cy="153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30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4939" y="1167135"/>
            <a:ext cx="6984776"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教师培训活动案例</a:t>
            </a:r>
            <a:r>
              <a:rPr lang="zh-CN" altLang="en-US" sz="2400" b="1" dirty="0" smtClean="0">
                <a:solidFill>
                  <a:srgbClr val="FF6600"/>
                </a:solidFill>
                <a:latin typeface="微软雅黑" pitchFamily="34" charset="-122"/>
                <a:ea typeface="微软雅黑" pitchFamily="34" charset="-122"/>
              </a:rPr>
              <a:t>分析</a:t>
            </a:r>
            <a:r>
              <a:rPr lang="en-US" altLang="zh-CN" sz="2400" b="1" dirty="0" smtClean="0">
                <a:solidFill>
                  <a:srgbClr val="FF6600"/>
                </a:solidFill>
                <a:latin typeface="微软雅黑" pitchFamily="34" charset="-122"/>
                <a:ea typeface="微软雅黑" pitchFamily="34" charset="-122"/>
              </a:rPr>
              <a:t>——</a:t>
            </a:r>
            <a:r>
              <a:rPr lang="zh-CN" altLang="en-US" sz="2400" b="1" dirty="0">
                <a:solidFill>
                  <a:srgbClr val="FF6600"/>
                </a:solidFill>
                <a:latin typeface="微软雅黑" pitchFamily="34" charset="-122"/>
                <a:ea typeface="微软雅黑" pitchFamily="34" charset="-122"/>
              </a:rPr>
              <a:t>中期学生评估活动</a:t>
            </a:r>
          </a:p>
        </p:txBody>
      </p:sp>
      <p:sp>
        <p:nvSpPr>
          <p:cNvPr id="4" name="矩形 3"/>
          <p:cNvSpPr/>
          <p:nvPr/>
        </p:nvSpPr>
        <p:spPr>
          <a:xfrm>
            <a:off x="480963" y="2654910"/>
            <a:ext cx="11233247" cy="2862322"/>
          </a:xfrm>
          <a:prstGeom prst="rect">
            <a:avLst/>
          </a:prstGeom>
        </p:spPr>
        <p:txBody>
          <a:bodyPr wrap="square">
            <a:spAutoFit/>
          </a:bodyPr>
          <a:lstStyle/>
          <a:p>
            <a:r>
              <a:rPr lang="zh-CN" altLang="en-US" sz="2000" b="1" dirty="0" smtClean="0">
                <a:latin typeface="微软雅黑" panose="020B0503020204020204" pitchFamily="34" charset="-122"/>
                <a:ea typeface="微软雅黑" panose="020B0503020204020204" pitchFamily="34" charset="-122"/>
              </a:rPr>
              <a:t>指导理念：</a:t>
            </a:r>
            <a:r>
              <a:rPr lang="zh-CN" altLang="en-US" sz="2000" dirty="0" smtClean="0">
                <a:latin typeface="微软雅黑" panose="020B0503020204020204" pitchFamily="34" charset="-122"/>
                <a:ea typeface="微软雅黑" panose="020B0503020204020204" pitchFamily="34" charset="-122"/>
              </a:rPr>
              <a:t>发展</a:t>
            </a:r>
            <a:r>
              <a:rPr lang="zh-CN" altLang="en-US" sz="2000" dirty="0">
                <a:latin typeface="微软雅黑" panose="020B0503020204020204" pitchFamily="34" charset="-122"/>
                <a:ea typeface="微软雅黑" panose="020B0503020204020204" pitchFamily="34" charset="-122"/>
              </a:rPr>
              <a:t>性</a:t>
            </a:r>
            <a:r>
              <a:rPr lang="zh-CN" altLang="en-US" sz="2000" dirty="0" smtClean="0">
                <a:latin typeface="微软雅黑" panose="020B0503020204020204" pitchFamily="34" charset="-122"/>
                <a:ea typeface="微软雅黑" panose="020B0503020204020204" pitchFamily="34" charset="-122"/>
              </a:rPr>
              <a:t>评价</a:t>
            </a:r>
            <a:endParaRPr lang="en-US" altLang="zh-CN" sz="2000" dirty="0" smtClean="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培训过程：</a:t>
            </a:r>
            <a:endParaRPr lang="en-US" altLang="zh-CN" sz="2000" b="1"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①教师</a:t>
            </a:r>
            <a:r>
              <a:rPr lang="zh-CN" altLang="en-US" sz="2000" dirty="0">
                <a:latin typeface="微软雅黑" panose="020B0503020204020204" pitchFamily="34" charset="-122"/>
                <a:ea typeface="微软雅黑" panose="020B0503020204020204" pitchFamily="34" charset="-122"/>
              </a:rPr>
              <a:t>先提出个人</a:t>
            </a:r>
            <a:r>
              <a:rPr lang="zh-CN" altLang="en-US" sz="2000" b="1" dirty="0">
                <a:latin typeface="微软雅黑" panose="020B0503020204020204" pitchFamily="34" charset="-122"/>
                <a:ea typeface="微软雅黑" panose="020B0503020204020204" pitchFamily="34" charset="-122"/>
              </a:rPr>
              <a:t>申请</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然后在学期中间请中心的顾问到自己的课堂听课</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②听</a:t>
            </a:r>
            <a:r>
              <a:rPr lang="zh-CN" altLang="en-US" sz="2000" dirty="0">
                <a:latin typeface="微软雅黑" panose="020B0503020204020204" pitchFamily="34" charset="-122"/>
                <a:ea typeface="微软雅黑" panose="020B0503020204020204" pitchFamily="34" charset="-122"/>
              </a:rPr>
              <a:t>了一二节课之后</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请这位教师离开课堂</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同学们就教师教学中的优点和不足进行</a:t>
            </a:r>
            <a:r>
              <a:rPr lang="zh-CN" altLang="en-US" sz="2000" b="1" dirty="0">
                <a:latin typeface="微软雅黑" panose="020B0503020204020204" pitchFamily="34" charset="-122"/>
                <a:ea typeface="微软雅黑" panose="020B0503020204020204" pitchFamily="34" charset="-122"/>
              </a:rPr>
              <a:t>讨论</a:t>
            </a:r>
            <a:r>
              <a:rPr lang="zh-CN" altLang="en-US" sz="2000" dirty="0">
                <a:latin typeface="微软雅黑" panose="020B0503020204020204" pitchFamily="34" charset="-122"/>
                <a:ea typeface="微软雅黑" panose="020B0503020204020204" pitchFamily="34" charset="-122"/>
              </a:rPr>
              <a:t>。然后针对不足商讨可行的改进</a:t>
            </a:r>
            <a:r>
              <a:rPr lang="zh-CN" altLang="en-US" sz="2000" b="1" dirty="0">
                <a:latin typeface="微软雅黑" panose="020B0503020204020204" pitchFamily="34" charset="-122"/>
                <a:ea typeface="微软雅黑" panose="020B0503020204020204" pitchFamily="34" charset="-122"/>
              </a:rPr>
              <a:t>意见</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③</a:t>
            </a:r>
            <a:r>
              <a:rPr lang="zh-CN" altLang="en-US" sz="2000" dirty="0" smtClean="0">
                <a:latin typeface="微软雅黑" panose="020B0503020204020204" pitchFamily="34" charset="-122"/>
                <a:ea typeface="微软雅黑" panose="020B0503020204020204" pitchFamily="34" charset="-122"/>
              </a:rPr>
              <a:t>顾问</a:t>
            </a:r>
            <a:r>
              <a:rPr lang="zh-CN" altLang="en-US" sz="2000" dirty="0">
                <a:latin typeface="微软雅黑" panose="020B0503020204020204" pitchFamily="34" charset="-122"/>
                <a:ea typeface="微软雅黑" panose="020B0503020204020204" pitchFamily="34" charset="-122"/>
              </a:rPr>
              <a:t>将结果</a:t>
            </a:r>
            <a:r>
              <a:rPr lang="zh-CN" altLang="en-US" sz="2000" b="1" dirty="0">
                <a:latin typeface="微软雅黑" panose="020B0503020204020204" pitchFamily="34" charset="-122"/>
                <a:ea typeface="微软雅黑" panose="020B0503020204020204" pitchFamily="34" charset="-122"/>
              </a:rPr>
              <a:t>反馈</a:t>
            </a:r>
            <a:r>
              <a:rPr lang="zh-CN" altLang="en-US" sz="2000" dirty="0">
                <a:latin typeface="微软雅黑" panose="020B0503020204020204" pitchFamily="34" charset="-122"/>
                <a:ea typeface="微软雅黑" panose="020B0503020204020204" pitchFamily="34" charset="-122"/>
              </a:rPr>
              <a:t>给被评的教师</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帮助教师在学生建议的基础上形成具体的改进</a:t>
            </a:r>
            <a:r>
              <a:rPr lang="zh-CN" altLang="en-US" sz="2000" dirty="0" smtClean="0">
                <a:latin typeface="微软雅黑" panose="020B0503020204020204" pitchFamily="34" charset="-122"/>
                <a:ea typeface="微软雅黑" panose="020B0503020204020204" pitchFamily="34" charset="-122"/>
              </a:rPr>
              <a:t>计划</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成功保障：</a:t>
            </a:r>
            <a:r>
              <a:rPr lang="zh-CN" altLang="en-US" sz="2000" dirty="0" smtClean="0">
                <a:latin typeface="微软雅黑" panose="020B0503020204020204" pitchFamily="34" charset="-122"/>
                <a:ea typeface="微软雅黑" panose="020B0503020204020204" pitchFamily="34" charset="-122"/>
              </a:rPr>
              <a:t>在</a:t>
            </a:r>
            <a:r>
              <a:rPr lang="zh-CN" altLang="en-US" sz="2000" dirty="0">
                <a:latin typeface="微软雅黑" panose="020B0503020204020204" pitchFamily="34" charset="-122"/>
                <a:ea typeface="微软雅黑" panose="020B0503020204020204" pitchFamily="34" charset="-122"/>
              </a:rPr>
              <a:t>评估活动的组织过程中</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运用了严格的</a:t>
            </a:r>
            <a:r>
              <a:rPr lang="zh-CN" altLang="en-US" sz="2000" b="1" dirty="0">
                <a:latin typeface="微软雅黑" panose="020B0503020204020204" pitchFamily="34" charset="-122"/>
                <a:ea typeface="微软雅黑" panose="020B0503020204020204" pitchFamily="34" charset="-122"/>
              </a:rPr>
              <a:t>焦点组访谈技术</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而对于</a:t>
            </a:r>
            <a:r>
              <a:rPr lang="zh-CN" altLang="en-US" sz="2000" b="1" dirty="0">
                <a:latin typeface="微软雅黑" panose="020B0503020204020204" pitchFamily="34" charset="-122"/>
                <a:ea typeface="微软雅黑" panose="020B0503020204020204" pitchFamily="34" charset="-122"/>
              </a:rPr>
              <a:t>可行性改进策略的关注</a:t>
            </a:r>
            <a:r>
              <a:rPr lang="zh-CN" altLang="en-US" sz="2000" dirty="0">
                <a:latin typeface="微软雅黑" panose="020B0503020204020204" pitchFamily="34" charset="-122"/>
                <a:ea typeface="微软雅黑" panose="020B0503020204020204" pitchFamily="34" charset="-122"/>
              </a:rPr>
              <a:t>也都成为项目成功的保障。</a:t>
            </a:r>
          </a:p>
        </p:txBody>
      </p:sp>
      <p:pic>
        <p:nvPicPr>
          <p:cNvPr id="6146" name="Picture 2" descr="c:\users\acer\appdata\roaming\360se6\USERDA~1\Temp\201864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971" y="1095629"/>
            <a:ext cx="2347739" cy="200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65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1136" y="1412776"/>
            <a:ext cx="11015043" cy="4708981"/>
          </a:xfrm>
          <a:prstGeom prst="rect">
            <a:avLst/>
          </a:prstGeom>
        </p:spPr>
        <p:txBody>
          <a:bodyPr wrap="square">
            <a:spAutoFit/>
          </a:bodyPr>
          <a:lstStyle/>
          <a:p>
            <a:pPr marL="342900" indent="-342900">
              <a:buFont typeface="Wingdings" panose="05000000000000000000" pitchFamily="2" charset="2"/>
              <a:buChar char="ü"/>
            </a:pPr>
            <a:r>
              <a:rPr lang="en-US" altLang="zh-CN" sz="2400" b="1" dirty="0">
                <a:solidFill>
                  <a:srgbClr val="0070C0"/>
                </a:solidFill>
                <a:latin typeface="微软雅黑" panose="020B0503020204020204" pitchFamily="34" charset="-122"/>
                <a:ea typeface="微软雅黑" panose="020B0503020204020204" pitchFamily="34" charset="-122"/>
              </a:rPr>
              <a:t>1</a:t>
            </a:r>
            <a:r>
              <a:rPr lang="en-US" altLang="zh-CN" sz="2400" b="1" dirty="0" smtClean="0">
                <a:solidFill>
                  <a:srgbClr val="0070C0"/>
                </a:solidFill>
                <a:latin typeface="微软雅黑" panose="020B0503020204020204" pitchFamily="34" charset="-122"/>
                <a:ea typeface="微软雅黑" panose="020B0503020204020204" pitchFamily="34" charset="-122"/>
              </a:rPr>
              <a:t>. </a:t>
            </a:r>
            <a:r>
              <a:rPr lang="zh-CN" altLang="en-US" sz="2400" b="1" dirty="0" smtClean="0">
                <a:solidFill>
                  <a:srgbClr val="0070C0"/>
                </a:solidFill>
                <a:latin typeface="微软雅黑" panose="020B0503020204020204" pitchFamily="34" charset="-122"/>
                <a:ea typeface="微软雅黑" panose="020B0503020204020204" pitchFamily="34" charset="-122"/>
              </a:rPr>
              <a:t>大学</a:t>
            </a:r>
            <a:r>
              <a:rPr lang="zh-CN" altLang="en-US" sz="2400" b="1" dirty="0">
                <a:solidFill>
                  <a:srgbClr val="0070C0"/>
                </a:solidFill>
                <a:latin typeface="微软雅黑" panose="020B0503020204020204" pitchFamily="34" charset="-122"/>
                <a:ea typeface="微软雅黑" panose="020B0503020204020204" pitchFamily="34" charset="-122"/>
              </a:rPr>
              <a:t>应当有计划地开发针对大学教师的</a:t>
            </a:r>
            <a:r>
              <a:rPr lang="zh-CN" altLang="en-US" sz="2400" b="1" dirty="0" smtClean="0">
                <a:solidFill>
                  <a:srgbClr val="0070C0"/>
                </a:solidFill>
                <a:latin typeface="微软雅黑" panose="020B0503020204020204" pitchFamily="34" charset="-122"/>
                <a:ea typeface="微软雅黑" panose="020B0503020204020204" pitchFamily="34" charset="-122"/>
              </a:rPr>
              <a:t>职业</a:t>
            </a:r>
            <a:r>
              <a:rPr lang="zh-CN" altLang="en-US" sz="2400" b="1" dirty="0">
                <a:solidFill>
                  <a:srgbClr val="0070C0"/>
                </a:solidFill>
                <a:latin typeface="微软雅黑" panose="020B0503020204020204" pitchFamily="34" charset="-122"/>
                <a:ea typeface="微软雅黑" panose="020B0503020204020204" pitchFamily="34" charset="-122"/>
              </a:rPr>
              <a:t>培训活动</a:t>
            </a:r>
          </a:p>
          <a:p>
            <a:r>
              <a:rPr lang="zh-CN" altLang="en-US" sz="2000" dirty="0">
                <a:latin typeface="微软雅黑" panose="020B0503020204020204" pitchFamily="34" charset="-122"/>
                <a:ea typeface="微软雅黑" panose="020B0503020204020204" pitchFamily="34" charset="-122"/>
              </a:rPr>
              <a:t>内容往往集中在比较容易开展的课件制作</a:t>
            </a:r>
            <a:r>
              <a:rPr lang="zh-CN" altLang="en-US" sz="2000" dirty="0" smtClean="0">
                <a:latin typeface="微软雅黑" panose="020B0503020204020204" pitchFamily="34" charset="-122"/>
                <a:ea typeface="微软雅黑" panose="020B0503020204020204" pitchFamily="34" charset="-122"/>
              </a:rPr>
              <a:t>等技术性</a:t>
            </a:r>
            <a:r>
              <a:rPr lang="zh-CN" altLang="en-US" sz="2000" dirty="0">
                <a:latin typeface="微软雅黑" panose="020B0503020204020204" pitchFamily="34" charset="-122"/>
                <a:ea typeface="微软雅黑" panose="020B0503020204020204" pitchFamily="34" charset="-122"/>
              </a:rPr>
              <a:t>内容方面，针对大学教师的培训活动却比</a:t>
            </a:r>
            <a:r>
              <a:rPr lang="zh-CN" altLang="en-US" sz="2000" dirty="0" smtClean="0">
                <a:latin typeface="微软雅黑" panose="020B0503020204020204" pitchFamily="34" charset="-122"/>
                <a:ea typeface="微软雅黑" panose="020B0503020204020204" pitchFamily="34" charset="-122"/>
              </a:rPr>
              <a:t>较少。</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en-US" altLang="zh-CN" sz="2400" b="1" dirty="0" smtClean="0">
                <a:solidFill>
                  <a:srgbClr val="0070C0"/>
                </a:solidFill>
                <a:latin typeface="微软雅黑" panose="020B0503020204020204" pitchFamily="34" charset="-122"/>
                <a:ea typeface="微软雅黑" panose="020B0503020204020204" pitchFamily="34" charset="-122"/>
              </a:rPr>
              <a:t>2. </a:t>
            </a:r>
            <a:r>
              <a:rPr lang="zh-CN" altLang="en-US" sz="2400" b="1" dirty="0" smtClean="0">
                <a:solidFill>
                  <a:srgbClr val="0070C0"/>
                </a:solidFill>
                <a:latin typeface="微软雅黑" panose="020B0503020204020204" pitchFamily="34" charset="-122"/>
                <a:ea typeface="微软雅黑" panose="020B0503020204020204" pitchFamily="34" charset="-122"/>
              </a:rPr>
              <a:t>大学</a:t>
            </a:r>
            <a:r>
              <a:rPr lang="zh-CN" altLang="en-US" sz="2400" b="1" dirty="0">
                <a:solidFill>
                  <a:srgbClr val="0070C0"/>
                </a:solidFill>
                <a:latin typeface="微软雅黑" panose="020B0503020204020204" pitchFamily="34" charset="-122"/>
                <a:ea typeface="微软雅黑" panose="020B0503020204020204" pitchFamily="34" charset="-122"/>
              </a:rPr>
              <a:t>应创设开放性的教学研讨</a:t>
            </a:r>
            <a:r>
              <a:rPr lang="zh-CN" altLang="en-US" sz="2400" b="1" dirty="0" smtClean="0">
                <a:solidFill>
                  <a:srgbClr val="0070C0"/>
                </a:solidFill>
                <a:latin typeface="微软雅黑" panose="020B0503020204020204" pitchFamily="34" charset="-122"/>
                <a:ea typeface="微软雅黑" panose="020B0503020204020204" pitchFamily="34" charset="-122"/>
              </a:rPr>
              <a:t>文化</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我国往往以展示优质教学的方式让成功</a:t>
            </a:r>
            <a:r>
              <a:rPr lang="zh-CN" altLang="en-US" sz="2000" dirty="0" smtClean="0">
                <a:latin typeface="微软雅黑" panose="020B0503020204020204" pitchFamily="34" charset="-122"/>
                <a:ea typeface="微软雅黑" panose="020B0503020204020204" pitchFamily="34" charset="-122"/>
              </a:rPr>
              <a:t>教师上</a:t>
            </a:r>
            <a:r>
              <a:rPr lang="zh-CN" altLang="en-US" sz="2000" dirty="0">
                <a:latin typeface="微软雅黑" panose="020B0503020204020204" pitchFamily="34" charset="-122"/>
                <a:ea typeface="微软雅黑" panose="020B0503020204020204" pitchFamily="34" charset="-122"/>
              </a:rPr>
              <a:t>示范课</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但不重视教师间开放平等的学习与交流。师徒</a:t>
            </a:r>
            <a:r>
              <a:rPr lang="zh-CN" altLang="en-US" sz="2000" dirty="0" smtClean="0">
                <a:latin typeface="微软雅黑" panose="020B0503020204020204" pitchFamily="34" charset="-122"/>
                <a:ea typeface="微软雅黑" panose="020B0503020204020204" pitchFamily="34" charset="-122"/>
              </a:rPr>
              <a:t>关系</a:t>
            </a:r>
            <a:r>
              <a:rPr lang="en-US" altLang="zh-CN"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对于促进职业成长具有重要的意义</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en-US" altLang="zh-CN" sz="2400" b="1" dirty="0" smtClean="0">
                <a:solidFill>
                  <a:srgbClr val="0070C0"/>
                </a:solidFill>
                <a:latin typeface="微软雅黑" panose="020B0503020204020204" pitchFamily="34" charset="-122"/>
                <a:ea typeface="微软雅黑" panose="020B0503020204020204" pitchFamily="34" charset="-122"/>
              </a:rPr>
              <a:t>3. </a:t>
            </a:r>
            <a:r>
              <a:rPr lang="zh-CN" altLang="en-US" sz="2400" b="1" dirty="0" smtClean="0">
                <a:solidFill>
                  <a:srgbClr val="0070C0"/>
                </a:solidFill>
                <a:latin typeface="微软雅黑" panose="020B0503020204020204" pitchFamily="34" charset="-122"/>
                <a:ea typeface="微软雅黑" panose="020B0503020204020204" pitchFamily="34" charset="-122"/>
              </a:rPr>
              <a:t>研究生</a:t>
            </a:r>
            <a:r>
              <a:rPr lang="en-US" altLang="zh-CN" sz="2400" b="1" dirty="0">
                <a:solidFill>
                  <a:srgbClr val="0070C0"/>
                </a:solidFill>
                <a:latin typeface="微软雅黑" panose="020B0503020204020204" pitchFamily="34" charset="-122"/>
                <a:ea typeface="微软雅黑" panose="020B0503020204020204" pitchFamily="34" charset="-122"/>
              </a:rPr>
              <a:t>, </a:t>
            </a:r>
            <a:r>
              <a:rPr lang="zh-CN" altLang="en-US" sz="2400" b="1" dirty="0">
                <a:solidFill>
                  <a:srgbClr val="0070C0"/>
                </a:solidFill>
                <a:latin typeface="微软雅黑" panose="020B0503020204020204" pitchFamily="34" charset="-122"/>
                <a:ea typeface="微软雅黑" panose="020B0503020204020204" pitchFamily="34" charset="-122"/>
              </a:rPr>
              <a:t>特别是博士研究生经过培训后</a:t>
            </a:r>
            <a:r>
              <a:rPr lang="zh-CN" altLang="en-US" sz="2400" b="1" dirty="0" smtClean="0">
                <a:solidFill>
                  <a:srgbClr val="0070C0"/>
                </a:solidFill>
                <a:latin typeface="微软雅黑" panose="020B0503020204020204" pitchFamily="34" charset="-122"/>
                <a:ea typeface="微软雅黑" panose="020B0503020204020204" pitchFamily="34" charset="-122"/>
              </a:rPr>
              <a:t>可以</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高校课堂的小班化面临更多的困难，研究生助教这一角色</a:t>
            </a:r>
            <a:r>
              <a:rPr lang="zh-CN" altLang="en-US" sz="2000" dirty="0" smtClean="0">
                <a:latin typeface="微软雅黑" panose="020B0503020204020204" pitchFamily="34" charset="-122"/>
                <a:ea typeface="微软雅黑" panose="020B0503020204020204" pitchFamily="34" charset="-122"/>
              </a:rPr>
              <a:t>有助于解决将</a:t>
            </a:r>
            <a:r>
              <a:rPr lang="zh-CN" altLang="en-US" sz="2000" dirty="0">
                <a:latin typeface="微软雅黑" panose="020B0503020204020204" pitchFamily="34" charset="-122"/>
                <a:ea typeface="微软雅黑" panose="020B0503020204020204" pitchFamily="34" charset="-122"/>
              </a:rPr>
              <a:t>大班授课和分组研讨课</a:t>
            </a:r>
            <a:r>
              <a:rPr lang="zh-CN" altLang="en-US" sz="2000" dirty="0" smtClean="0">
                <a:latin typeface="微软雅黑" panose="020B0503020204020204" pitchFamily="34" charset="-122"/>
                <a:ea typeface="微软雅黑" panose="020B0503020204020204" pitchFamily="34" charset="-122"/>
              </a:rPr>
              <a:t>结合起来的</a:t>
            </a:r>
            <a:r>
              <a:rPr lang="zh-CN" altLang="en-US" sz="2000" dirty="0">
                <a:latin typeface="微软雅黑" panose="020B0503020204020204" pitchFamily="34" charset="-122"/>
                <a:ea typeface="微软雅黑" panose="020B0503020204020204" pitchFamily="34" charset="-122"/>
              </a:rPr>
              <a:t>问题</a:t>
            </a: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endParaRPr lang="en-US" altLang="zh-CN" sz="2400" b="1" dirty="0">
              <a:solidFill>
                <a:srgbClr val="0070C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en-US" altLang="zh-CN" sz="2400" b="1" dirty="0" smtClean="0">
                <a:solidFill>
                  <a:srgbClr val="0070C0"/>
                </a:solidFill>
                <a:latin typeface="微软雅黑" panose="020B0503020204020204" pitchFamily="34" charset="-122"/>
                <a:ea typeface="微软雅黑" panose="020B0503020204020204" pitchFamily="34" charset="-122"/>
              </a:rPr>
              <a:t>4. </a:t>
            </a:r>
            <a:r>
              <a:rPr lang="zh-CN" altLang="en-US" sz="2400" b="1" dirty="0" smtClean="0">
                <a:solidFill>
                  <a:srgbClr val="0070C0"/>
                </a:solidFill>
                <a:latin typeface="微软雅黑" panose="020B0503020204020204" pitchFamily="34" charset="-122"/>
                <a:ea typeface="微软雅黑" panose="020B0503020204020204" pitchFamily="34" charset="-122"/>
              </a:rPr>
              <a:t>大学</a:t>
            </a:r>
            <a:r>
              <a:rPr lang="zh-CN" altLang="en-US" sz="2400" b="1" dirty="0">
                <a:solidFill>
                  <a:srgbClr val="0070C0"/>
                </a:solidFill>
                <a:latin typeface="微软雅黑" panose="020B0503020204020204" pitchFamily="34" charset="-122"/>
                <a:ea typeface="微软雅黑" panose="020B0503020204020204" pitchFamily="34" charset="-122"/>
              </a:rPr>
              <a:t>间跨学科、跨学系的教学研讨需要</a:t>
            </a:r>
            <a:r>
              <a:rPr lang="zh-CN" altLang="en-US" sz="2400" b="1" dirty="0" smtClean="0">
                <a:solidFill>
                  <a:srgbClr val="0070C0"/>
                </a:solidFill>
                <a:latin typeface="微软雅黑" panose="020B0503020204020204" pitchFamily="34" charset="-122"/>
                <a:ea typeface="微软雅黑" panose="020B0503020204020204" pitchFamily="34" charset="-122"/>
              </a:rPr>
              <a:t>加强</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不同学科间的交流</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有助于开阔</a:t>
            </a:r>
            <a:r>
              <a:rPr lang="zh-CN" altLang="en-US" sz="2000" dirty="0" smtClean="0">
                <a:latin typeface="微软雅黑" panose="020B0503020204020204" pitchFamily="34" charset="-122"/>
                <a:ea typeface="微软雅黑" panose="020B0503020204020204" pitchFamily="34" charset="-122"/>
              </a:rPr>
              <a:t>教师对于</a:t>
            </a:r>
            <a:r>
              <a:rPr lang="zh-CN" altLang="en-US" sz="2000" dirty="0">
                <a:latin typeface="微软雅黑" panose="020B0503020204020204" pitchFamily="34" charset="-122"/>
                <a:ea typeface="微软雅黑" panose="020B0503020204020204" pitchFamily="34" charset="-122"/>
              </a:rPr>
              <a:t>有效教学的理解</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并为教学改革提供更多的</a:t>
            </a:r>
            <a:r>
              <a:rPr lang="zh-CN" altLang="en-US" sz="2000" dirty="0" smtClean="0">
                <a:latin typeface="微软雅黑" panose="020B0503020204020204" pitchFamily="34" charset="-122"/>
                <a:ea typeface="微软雅黑" panose="020B0503020204020204" pitchFamily="34" charset="-122"/>
              </a:rPr>
              <a:t>新视角</a:t>
            </a:r>
            <a:r>
              <a:rPr lang="zh-CN" altLang="en-US" sz="2000" dirty="0">
                <a:latin typeface="微软雅黑" panose="020B0503020204020204" pitchFamily="34" charset="-122"/>
                <a:ea typeface="微软雅黑" panose="020B0503020204020204" pitchFamily="34" charset="-122"/>
              </a:rPr>
              <a:t>和新</a:t>
            </a:r>
            <a:r>
              <a:rPr lang="zh-CN" altLang="en-US" sz="2000" dirty="0" smtClean="0">
                <a:latin typeface="微软雅黑" panose="020B0503020204020204" pitchFamily="34" charset="-122"/>
                <a:ea typeface="微软雅黑" panose="020B0503020204020204" pitchFamily="34" charset="-122"/>
              </a:rPr>
              <a:t>策略</a:t>
            </a:r>
            <a:endParaRPr lang="en-US" altLang="zh-CN" sz="2000" dirty="0">
              <a:latin typeface="微软雅黑" panose="020B0503020204020204" pitchFamily="34" charset="-122"/>
              <a:ea typeface="微软雅黑" panose="020B0503020204020204" pitchFamily="34" charset="-122"/>
            </a:endParaRPr>
          </a:p>
        </p:txBody>
      </p:sp>
      <p:sp>
        <p:nvSpPr>
          <p:cNvPr id="3" name="矩形 2"/>
          <p:cNvSpPr/>
          <p:nvPr/>
        </p:nvSpPr>
        <p:spPr>
          <a:xfrm>
            <a:off x="264939" y="836712"/>
            <a:ext cx="5310589"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启示</a:t>
            </a:r>
            <a:endParaRPr lang="zh-CN" altLang="en-US" sz="2400" dirty="0"/>
          </a:p>
        </p:txBody>
      </p:sp>
      <p:pic>
        <p:nvPicPr>
          <p:cNvPr id="5122" name="Picture 2" descr="c:\users\acer\appdata\roaming\360se6\USERDA~1\Temp\13180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230" b="95026" l="8689" r="46230"/>
                    </a14:imgEffect>
                  </a14:imgLayer>
                </a14:imgProps>
              </a:ext>
              <a:ext uri="{28A0092B-C50C-407E-A947-70E740481C1C}">
                <a14:useLocalDpi xmlns:a14="http://schemas.microsoft.com/office/drawing/2010/main" val="0"/>
              </a:ext>
            </a:extLst>
          </a:blip>
          <a:srcRect l="8332" t="5082" r="54796" b="4587"/>
          <a:stretch/>
        </p:blipFill>
        <p:spPr bwMode="auto">
          <a:xfrm>
            <a:off x="11196250" y="4360095"/>
            <a:ext cx="941938" cy="220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4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971" y="978817"/>
            <a:ext cx="5832648"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参考文献</a:t>
            </a:r>
            <a:endParaRPr lang="zh-CN" altLang="en-US" sz="2400" dirty="0">
              <a:latin typeface="微软雅黑" panose="020B0503020204020204" pitchFamily="34" charset="-122"/>
              <a:ea typeface="微软雅黑" panose="020B0503020204020204" pitchFamily="34" charset="-122"/>
            </a:endParaRPr>
          </a:p>
        </p:txBody>
      </p:sp>
      <p:sp>
        <p:nvSpPr>
          <p:cNvPr id="3" name="TextBox 2"/>
          <p:cNvSpPr txBox="1"/>
          <p:nvPr/>
        </p:nvSpPr>
        <p:spPr>
          <a:xfrm>
            <a:off x="552971" y="1916832"/>
            <a:ext cx="11521280" cy="707886"/>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[1</a:t>
            </a:r>
            <a:r>
              <a:rPr lang="en-US" altLang="zh-CN"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张华龙</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美国教师专业发展的教学实践</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个案分析与启示</a:t>
            </a:r>
            <a:r>
              <a:rPr lang="en-US" altLang="zh-CN" sz="2000" dirty="0">
                <a:latin typeface="微软雅黑" panose="020B0503020204020204" pitchFamily="34" charset="-122"/>
                <a:ea typeface="微软雅黑" panose="020B0503020204020204" pitchFamily="34" charset="-122"/>
              </a:rPr>
              <a:t>[J]. </a:t>
            </a:r>
            <a:r>
              <a:rPr lang="zh-CN" altLang="en-US" sz="2000" dirty="0">
                <a:latin typeface="微软雅黑" panose="020B0503020204020204" pitchFamily="34" charset="-122"/>
                <a:ea typeface="微软雅黑" panose="020B0503020204020204" pitchFamily="34" charset="-122"/>
              </a:rPr>
              <a:t>全球教育展望</a:t>
            </a:r>
            <a:r>
              <a:rPr lang="en-US" altLang="zh-CN" sz="2000" dirty="0">
                <a:latin typeface="微软雅黑" panose="020B0503020204020204" pitchFamily="34" charset="-122"/>
                <a:ea typeface="微软雅黑" panose="020B0503020204020204" pitchFamily="34" charset="-122"/>
              </a:rPr>
              <a:t>,2009,12:66-70</a:t>
            </a:r>
            <a:r>
              <a:rPr lang="en-US" altLang="zh-CN" sz="2000" dirty="0" smtClean="0">
                <a:latin typeface="微软雅黑" panose="020B0503020204020204" pitchFamily="34" charset="-122"/>
                <a:ea typeface="微软雅黑" panose="020B0503020204020204" pitchFamily="34" charset="-122"/>
              </a:rPr>
              <a:t>.</a:t>
            </a:r>
          </a:p>
          <a:p>
            <a:r>
              <a:rPr lang="en-US" altLang="zh-CN" sz="2000" dirty="0" smtClean="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张莉莉</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密西根大学教学研究中心的教师培训经验</a:t>
            </a:r>
            <a:r>
              <a:rPr lang="en-US" altLang="zh-CN" sz="2000" dirty="0">
                <a:latin typeface="微软雅黑" panose="020B0503020204020204" pitchFamily="34" charset="-122"/>
                <a:ea typeface="微软雅黑" panose="020B0503020204020204" pitchFamily="34" charset="-122"/>
              </a:rPr>
              <a:t>[J]. </a:t>
            </a:r>
            <a:r>
              <a:rPr lang="zh-CN" altLang="en-US" sz="2000" dirty="0">
                <a:latin typeface="微软雅黑" panose="020B0503020204020204" pitchFamily="34" charset="-122"/>
                <a:ea typeface="微软雅黑" panose="020B0503020204020204" pitchFamily="34" charset="-122"/>
              </a:rPr>
              <a:t>大学教育科学</a:t>
            </a:r>
            <a:r>
              <a:rPr lang="en-US" altLang="zh-CN" sz="2000" dirty="0">
                <a:latin typeface="微软雅黑" panose="020B0503020204020204" pitchFamily="34" charset="-122"/>
                <a:ea typeface="微软雅黑" panose="020B0503020204020204" pitchFamily="34" charset="-122"/>
              </a:rPr>
              <a:t>,2006,01:50-52.</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546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947" y="908720"/>
            <a:ext cx="11593288" cy="6001643"/>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第一阶段（</a:t>
            </a:r>
            <a:r>
              <a:rPr lang="en-US" altLang="zh-CN" sz="2000" b="1" dirty="0">
                <a:latin typeface="微软雅黑" panose="020B0503020204020204" pitchFamily="34" charset="-122"/>
                <a:ea typeface="微软雅黑" panose="020B0503020204020204" pitchFamily="34" charset="-122"/>
              </a:rPr>
              <a:t>20</a:t>
            </a:r>
            <a:r>
              <a:rPr lang="zh-CN" altLang="en-US" sz="2000" b="1" dirty="0">
                <a:latin typeface="微软雅黑" panose="020B0503020204020204" pitchFamily="34" charset="-122"/>
                <a:ea typeface="微软雅黑" panose="020B0503020204020204" pitchFamily="34" charset="-122"/>
              </a:rPr>
              <a:t>世纪</a:t>
            </a:r>
            <a:r>
              <a:rPr lang="en-US" altLang="zh-CN" sz="2000" b="1" dirty="0">
                <a:latin typeface="微软雅黑" panose="020B0503020204020204" pitchFamily="34" charset="-122"/>
                <a:ea typeface="微软雅黑" panose="020B0503020204020204" pitchFamily="34" charset="-122"/>
              </a:rPr>
              <a:t>80</a:t>
            </a:r>
            <a:r>
              <a:rPr lang="zh-CN" altLang="en-US" sz="2000" b="1" dirty="0">
                <a:latin typeface="微软雅黑" panose="020B0503020204020204" pitchFamily="34" charset="-122"/>
                <a:ea typeface="微软雅黑" panose="020B0503020204020204" pitchFamily="34" charset="-122"/>
              </a:rPr>
              <a:t>年代）</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基础：专业</a:t>
            </a:r>
            <a:r>
              <a:rPr lang="zh-CN" altLang="en-US" sz="2000" dirty="0">
                <a:latin typeface="微软雅黑" panose="020B0503020204020204" pitchFamily="34" charset="-122"/>
                <a:ea typeface="微软雅黑" panose="020B0503020204020204" pitchFamily="34" charset="-122"/>
              </a:rPr>
              <a:t>的</a:t>
            </a:r>
            <a:r>
              <a:rPr lang="zh-CN" altLang="en-US" sz="2000" dirty="0" smtClean="0">
                <a:latin typeface="微软雅黑" panose="020B0503020204020204" pitchFamily="34" charset="-122"/>
                <a:ea typeface="微软雅黑" panose="020B0503020204020204" pitchFamily="34" charset="-122"/>
              </a:rPr>
              <a:t>知识  </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理论</a:t>
            </a:r>
            <a:r>
              <a:rPr lang="zh-CN" altLang="en-US" sz="2000" dirty="0" smtClean="0">
                <a:latin typeface="微软雅黑" panose="020B0503020204020204" pitchFamily="34" charset="-122"/>
                <a:ea typeface="微软雅黑" panose="020B0503020204020204" pitchFamily="34" charset="-122"/>
              </a:rPr>
              <a:t>指导：理智取向 </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教学</a:t>
            </a:r>
            <a:r>
              <a:rPr lang="zh-CN" altLang="en-US" sz="2000" dirty="0" smtClean="0">
                <a:latin typeface="微软雅黑" panose="020B0503020204020204" pitchFamily="34" charset="-122"/>
                <a:ea typeface="微软雅黑" panose="020B0503020204020204" pitchFamily="34" charset="-122"/>
              </a:rPr>
              <a:t>模式：“</a:t>
            </a:r>
            <a:r>
              <a:rPr lang="zh-CN" altLang="en-US" sz="2000" b="1" dirty="0" smtClean="0">
                <a:solidFill>
                  <a:srgbClr val="DA5800"/>
                </a:solidFill>
                <a:latin typeface="微软雅黑" panose="020B0503020204020204" pitchFamily="34" charset="-122"/>
                <a:ea typeface="微软雅黑" panose="020B0503020204020204" pitchFamily="34" charset="-122"/>
              </a:rPr>
              <a:t>训练指导</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明天的教师</a:t>
            </a:r>
            <a:r>
              <a:rPr lang="en-US" altLang="zh-CN" sz="2000" dirty="0">
                <a:latin typeface="微软雅黑" panose="020B0503020204020204" pitchFamily="34" charset="-122"/>
                <a:ea typeface="微软雅黑" panose="020B0503020204020204" pitchFamily="34" charset="-122"/>
              </a:rPr>
              <a:t>》(1986)</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国家为培养</a:t>
            </a: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世纪的教师作准备</a:t>
            </a:r>
            <a:r>
              <a:rPr lang="en-US" altLang="zh-CN" sz="2000" dirty="0">
                <a:latin typeface="微软雅黑" panose="020B0503020204020204" pitchFamily="34" charset="-122"/>
                <a:ea typeface="微软雅黑" panose="020B0503020204020204" pitchFamily="34" charset="-122"/>
              </a:rPr>
              <a:t>》(1986)</a:t>
            </a:r>
          </a:p>
          <a:p>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第二阶段（</a:t>
            </a:r>
            <a:r>
              <a:rPr lang="en-US" altLang="zh-CN" sz="2000" b="1" dirty="0">
                <a:latin typeface="微软雅黑" panose="020B0503020204020204" pitchFamily="34" charset="-122"/>
                <a:ea typeface="微软雅黑" panose="020B0503020204020204" pitchFamily="34" charset="-122"/>
              </a:rPr>
              <a:t>20</a:t>
            </a:r>
            <a:r>
              <a:rPr lang="zh-CN" altLang="en-US" sz="2000" b="1" dirty="0">
                <a:latin typeface="微软雅黑" panose="020B0503020204020204" pitchFamily="34" charset="-122"/>
                <a:ea typeface="微软雅黑" panose="020B0503020204020204" pitchFamily="34" charset="-122"/>
              </a:rPr>
              <a:t>世纪</a:t>
            </a:r>
            <a:r>
              <a:rPr lang="en-US" altLang="zh-CN" sz="2000" b="1" dirty="0">
                <a:latin typeface="微软雅黑" panose="020B0503020204020204" pitchFamily="34" charset="-122"/>
                <a:ea typeface="微软雅黑" panose="020B0503020204020204" pitchFamily="34" charset="-122"/>
              </a:rPr>
              <a:t>90</a:t>
            </a:r>
            <a:r>
              <a:rPr lang="zh-CN" altLang="en-US" sz="2000" b="1" dirty="0">
                <a:latin typeface="微软雅黑" panose="020B0503020204020204" pitchFamily="34" charset="-122"/>
                <a:ea typeface="微软雅黑" panose="020B0503020204020204" pitchFamily="34" charset="-122"/>
              </a:rPr>
              <a:t>年代）</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理论</a:t>
            </a:r>
            <a:r>
              <a:rPr lang="zh-CN" altLang="en-US" sz="2000" dirty="0" smtClean="0">
                <a:latin typeface="微软雅黑" panose="020B0503020204020204" pitchFamily="34" charset="-122"/>
                <a:ea typeface="微软雅黑" panose="020B0503020204020204" pitchFamily="34" charset="-122"/>
              </a:rPr>
              <a:t>基础：反思</a:t>
            </a:r>
            <a:r>
              <a:rPr lang="zh-CN" altLang="en-US" sz="2000" dirty="0">
                <a:latin typeface="微软雅黑" panose="020B0503020204020204" pitchFamily="34" charset="-122"/>
                <a:ea typeface="微软雅黑" panose="020B0503020204020204" pitchFamily="34" charset="-122"/>
              </a:rPr>
              <a:t>性实践、合作</a:t>
            </a:r>
            <a:r>
              <a:rPr lang="zh-CN" altLang="en-US" sz="2000" dirty="0" smtClean="0">
                <a:latin typeface="微软雅黑" panose="020B0503020204020204" pitchFamily="34" charset="-122"/>
                <a:ea typeface="微软雅黑" panose="020B0503020204020204" pitchFamily="34" charset="-122"/>
              </a:rPr>
              <a:t>观</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大学</a:t>
            </a:r>
            <a:r>
              <a:rPr lang="zh-CN" altLang="en-US" sz="2000" dirty="0">
                <a:latin typeface="微软雅黑" panose="020B0503020204020204" pitchFamily="34" charset="-122"/>
                <a:ea typeface="微软雅黑" panose="020B0503020204020204" pitchFamily="34" charset="-122"/>
              </a:rPr>
              <a:t>与中小学合作建立的教师专业发展学校</a:t>
            </a:r>
          </a:p>
          <a:p>
            <a:r>
              <a:rPr lang="zh-CN" altLang="en-US" sz="2000" dirty="0" smtClean="0">
                <a:latin typeface="微软雅黑" panose="020B0503020204020204" pitchFamily="34" charset="-122"/>
                <a:ea typeface="微软雅黑" panose="020B0503020204020204" pitchFamily="34" charset="-122"/>
              </a:rPr>
              <a:t>转变</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从关注专业知识基础转向关注个体的实践性知识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确立了</a:t>
            </a:r>
            <a:r>
              <a:rPr lang="zh-CN" altLang="en-US" sz="2000" dirty="0">
                <a:solidFill>
                  <a:srgbClr val="DA5800"/>
                </a:solidFill>
                <a:latin typeface="微软雅黑" panose="020B0503020204020204" pitchFamily="34" charset="-122"/>
                <a:ea typeface="微软雅黑" panose="020B0503020204020204" pitchFamily="34" charset="-122"/>
              </a:rPr>
              <a:t>“</a:t>
            </a:r>
            <a:r>
              <a:rPr lang="zh-CN" altLang="en-US" sz="2000" b="1" dirty="0">
                <a:solidFill>
                  <a:srgbClr val="DA5800"/>
                </a:solidFill>
                <a:latin typeface="微软雅黑" panose="020B0503020204020204" pitchFamily="34" charset="-122"/>
                <a:ea typeface="微软雅黑" panose="020B0503020204020204" pitchFamily="34" charset="-122"/>
              </a:rPr>
              <a:t>实践</a:t>
            </a:r>
            <a:r>
              <a:rPr lang="en-US" altLang="zh-CN" sz="2000" b="1" dirty="0">
                <a:solidFill>
                  <a:srgbClr val="DA5800"/>
                </a:solidFill>
                <a:latin typeface="微软雅黑" panose="020B0503020204020204" pitchFamily="34" charset="-122"/>
                <a:ea typeface="微软雅黑" panose="020B0503020204020204" pitchFamily="34" charset="-122"/>
              </a:rPr>
              <a:t>-</a:t>
            </a:r>
            <a:r>
              <a:rPr lang="zh-CN" altLang="en-US" sz="2000" b="1" dirty="0">
                <a:solidFill>
                  <a:srgbClr val="DA5800"/>
                </a:solidFill>
                <a:latin typeface="微软雅黑" panose="020B0503020204020204" pitchFamily="34" charset="-122"/>
                <a:ea typeface="微软雅黑" panose="020B0503020204020204" pitchFamily="34" charset="-122"/>
              </a:rPr>
              <a:t>反思</a:t>
            </a:r>
            <a:r>
              <a:rPr lang="zh-CN" altLang="en-US" sz="2000" dirty="0">
                <a:latin typeface="微软雅黑" panose="020B0503020204020204" pitchFamily="34" charset="-122"/>
                <a:ea typeface="微软雅黑" panose="020B0503020204020204" pitchFamily="34" charset="-122"/>
              </a:rPr>
              <a:t>”取向和</a:t>
            </a:r>
            <a:r>
              <a:rPr lang="zh-CN" altLang="en-US" sz="2000" dirty="0" smtClean="0">
                <a:latin typeface="微软雅黑" panose="020B0503020204020204" pitchFamily="34" charset="-122"/>
                <a:ea typeface="微软雅黑" panose="020B0503020204020204" pitchFamily="34" charset="-122"/>
              </a:rPr>
              <a:t>“反思性实践”</a:t>
            </a:r>
            <a:r>
              <a:rPr lang="en-US" altLang="zh-CN" sz="2000" dirty="0">
                <a:latin typeface="微软雅黑" panose="020B0503020204020204" pitchFamily="34" charset="-122"/>
                <a:ea typeface="微软雅黑" panose="020B0503020204020204" pitchFamily="34" charset="-122"/>
              </a:rPr>
              <a:t>(reflective practice)</a:t>
            </a:r>
            <a:r>
              <a:rPr lang="zh-CN" altLang="en-US" sz="2000" dirty="0">
                <a:latin typeface="微软雅黑" panose="020B0503020204020204" pitchFamily="34" charset="-122"/>
                <a:ea typeface="微软雅黑" panose="020B0503020204020204" pitchFamily="34" charset="-122"/>
              </a:rPr>
              <a:t>的主导地位</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明日之学校</a:t>
            </a:r>
            <a:r>
              <a:rPr lang="en-US" altLang="zh-CN" sz="2000" dirty="0">
                <a:latin typeface="微软雅黑" panose="020B0503020204020204" pitchFamily="34" charset="-122"/>
                <a:ea typeface="微软雅黑" panose="020B0503020204020204" pitchFamily="34" charset="-122"/>
              </a:rPr>
              <a:t>》(1990)</a:t>
            </a:r>
          </a:p>
          <a:p>
            <a:endParaRPr lang="zh-CN" altLang="en-US" sz="20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第三阶段（</a:t>
            </a:r>
            <a:r>
              <a:rPr lang="en-US" altLang="zh-CN" sz="2000" b="1" dirty="0">
                <a:latin typeface="微软雅黑" panose="020B0503020204020204" pitchFamily="34" charset="-122"/>
                <a:ea typeface="微软雅黑" panose="020B0503020204020204" pitchFamily="34" charset="-122"/>
              </a:rPr>
              <a:t>21</a:t>
            </a:r>
            <a:r>
              <a:rPr lang="zh-CN" altLang="en-US" sz="2000" b="1" dirty="0">
                <a:latin typeface="微软雅黑" panose="020B0503020204020204" pitchFamily="34" charset="-122"/>
                <a:ea typeface="微软雅黑" panose="020B0503020204020204" pitchFamily="34" charset="-122"/>
              </a:rPr>
              <a:t>世纪以来</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变化</a:t>
            </a:r>
            <a:r>
              <a:rPr lang="en-US" altLang="zh-CN" sz="2000" dirty="0" smtClean="0">
                <a:latin typeface="微软雅黑" panose="020B0503020204020204" pitchFamily="34" charset="-122"/>
                <a:ea typeface="微软雅黑" panose="020B0503020204020204" pitchFamily="34" charset="-122"/>
              </a:rPr>
              <a:t>:①</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基于</a:t>
            </a:r>
            <a:r>
              <a:rPr lang="zh-CN" altLang="en-US" sz="2000" b="1" dirty="0">
                <a:solidFill>
                  <a:srgbClr val="DA5800"/>
                </a:solidFill>
                <a:latin typeface="微软雅黑" panose="020B0503020204020204" pitchFamily="34" charset="-122"/>
                <a:ea typeface="微软雅黑" panose="020B0503020204020204" pitchFamily="34" charset="-122"/>
              </a:rPr>
              <a:t>校本</a:t>
            </a:r>
            <a:r>
              <a:rPr lang="zh-CN" altLang="en-US" sz="2000" dirty="0">
                <a:latin typeface="微软雅黑" panose="020B0503020204020204" pitchFamily="34" charset="-122"/>
                <a:ea typeface="微软雅黑" panose="020B0503020204020204" pitchFamily="34" charset="-122"/>
              </a:rPr>
              <a:t>的专业发展教学实践扩及到普通的中小学校</a:t>
            </a:r>
            <a:r>
              <a:rPr lang="en-US" altLang="zh-CN" sz="2000" dirty="0" smtClean="0">
                <a:latin typeface="微软雅黑" panose="020B0503020204020204" pitchFamily="34" charset="-122"/>
                <a:ea typeface="微软雅黑" panose="020B0503020204020204" pitchFamily="34" charset="-122"/>
              </a:rPr>
              <a:t>;</a:t>
            </a:r>
          </a:p>
          <a:p>
            <a:r>
              <a:rPr lang="zh-CN" altLang="en-US" sz="2000" dirty="0" smtClean="0">
                <a:latin typeface="微软雅黑" panose="020B0503020204020204" pitchFamily="34" charset="-122"/>
                <a:ea typeface="微软雅黑" panose="020B0503020204020204" pitchFamily="34" charset="-122"/>
              </a:rPr>
              <a:t>变化</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② 在</a:t>
            </a:r>
            <a:r>
              <a:rPr lang="zh-CN" altLang="en-US" sz="2000" dirty="0">
                <a:latin typeface="微软雅黑" panose="020B0503020204020204" pitchFamily="34" charset="-122"/>
                <a:ea typeface="微软雅黑" panose="020B0503020204020204" pitchFamily="34" charset="-122"/>
              </a:rPr>
              <a:t>反思、合作基础</a:t>
            </a:r>
            <a:r>
              <a:rPr lang="zh-CN" altLang="en-US" sz="2000" dirty="0" smtClean="0">
                <a:latin typeface="微软雅黑" panose="020B0503020204020204" pitchFamily="34" charset="-122"/>
                <a:ea typeface="微软雅黑" panose="020B0503020204020204" pitchFamily="34" charset="-122"/>
              </a:rPr>
              <a:t>上</a:t>
            </a:r>
            <a:r>
              <a:rPr lang="zh-CN" altLang="en-US" sz="2000" b="1" dirty="0" smtClean="0">
                <a:solidFill>
                  <a:srgbClr val="DA5800"/>
                </a:solidFill>
                <a:latin typeface="微软雅黑" panose="020B0503020204020204" pitchFamily="34" charset="-122"/>
                <a:ea typeface="微软雅黑" panose="020B0503020204020204" pitchFamily="34" charset="-122"/>
              </a:rPr>
              <a:t>“生态取向”</a:t>
            </a:r>
            <a:r>
              <a:rPr lang="zh-CN" altLang="en-US" sz="2000" dirty="0">
                <a:latin typeface="微软雅黑" panose="020B0503020204020204" pitchFamily="34" charset="-122"/>
                <a:ea typeface="微软雅黑" panose="020B0503020204020204" pitchFamily="34" charset="-122"/>
              </a:rPr>
              <a:t>的教师专业发展观在教学实践中得到了体现</a:t>
            </a:r>
            <a:r>
              <a:rPr lang="en-US" altLang="zh-CN" sz="2000" b="1" dirty="0">
                <a:solidFill>
                  <a:srgbClr val="DA5800"/>
                </a:solidFill>
                <a:latin typeface="微软雅黑" panose="020B0503020204020204" pitchFamily="34" charset="-122"/>
                <a:ea typeface="微软雅黑" panose="020B0503020204020204" pitchFamily="34" charset="-122"/>
              </a:rPr>
              <a:t>,</a:t>
            </a:r>
            <a:r>
              <a:rPr lang="zh-CN" altLang="en-US" sz="2000" b="1" dirty="0">
                <a:solidFill>
                  <a:srgbClr val="DA5800"/>
                </a:solidFill>
                <a:latin typeface="微软雅黑" panose="020B0503020204020204" pitchFamily="34" charset="-122"/>
                <a:ea typeface="微软雅黑" panose="020B0503020204020204" pitchFamily="34" charset="-122"/>
              </a:rPr>
              <a:t>教学</a:t>
            </a:r>
            <a:r>
              <a:rPr lang="zh-CN" altLang="en-US" sz="2000" b="1" dirty="0" smtClean="0">
                <a:solidFill>
                  <a:srgbClr val="DA5800"/>
                </a:solidFill>
                <a:latin typeface="微软雅黑" panose="020B0503020204020204" pitchFamily="34" charset="-122"/>
                <a:ea typeface="微软雅黑" panose="020B0503020204020204" pitchFamily="34" charset="-122"/>
              </a:rPr>
              <a:t>文化</a:t>
            </a:r>
            <a:r>
              <a:rPr lang="zh-CN" altLang="en-US" sz="2000" dirty="0" smtClean="0">
                <a:latin typeface="微软雅黑" panose="020B0503020204020204" pitchFamily="34" charset="-122"/>
                <a:ea typeface="微软雅黑" panose="020B0503020204020204" pitchFamily="34" charset="-122"/>
              </a:rPr>
              <a:t>成为</a:t>
            </a:r>
            <a:r>
              <a:rPr lang="zh-CN" altLang="en-US" sz="2000" dirty="0">
                <a:latin typeface="微软雅黑" panose="020B0503020204020204" pitchFamily="34" charset="-122"/>
                <a:ea typeface="微软雅黑" panose="020B0503020204020204" pitchFamily="34" charset="-122"/>
              </a:rPr>
              <a:t>实践主体</a:t>
            </a:r>
            <a:r>
              <a:rPr lang="zh-CN" altLang="en-US" sz="2000" dirty="0">
                <a:solidFill>
                  <a:srgbClr val="DA5800"/>
                </a:solidFill>
                <a:latin typeface="微软雅黑" panose="020B0503020204020204" pitchFamily="34" charset="-122"/>
                <a:ea typeface="微软雅黑" panose="020B0503020204020204" pitchFamily="34" charset="-122"/>
              </a:rPr>
              <a:t>自觉</a:t>
            </a:r>
            <a:r>
              <a:rPr lang="zh-CN" altLang="en-US" sz="2000" dirty="0">
                <a:latin typeface="微软雅黑" panose="020B0503020204020204" pitchFamily="34" charset="-122"/>
                <a:ea typeface="微软雅黑" panose="020B0503020204020204" pitchFamily="34" charset="-122"/>
              </a:rPr>
              <a:t>建设的内容之一。</a:t>
            </a:r>
          </a:p>
          <a:p>
            <a:endParaRPr lang="zh-CN" altLang="en-US" sz="2000" b="1" dirty="0">
              <a:solidFill>
                <a:srgbClr val="DA5800"/>
              </a:solidFill>
              <a:latin typeface="微软雅黑" panose="020B0503020204020204" pitchFamily="34" charset="-122"/>
              <a:ea typeface="微软雅黑" panose="020B0503020204020204" pitchFamily="34" charset="-122"/>
            </a:endParaRPr>
          </a:p>
          <a:p>
            <a:pPr algn="ctr"/>
            <a:r>
              <a:rPr lang="zh-CN" altLang="en-US" sz="2400" b="1" dirty="0">
                <a:solidFill>
                  <a:srgbClr val="DA5800"/>
                </a:solidFill>
                <a:latin typeface="微软雅黑" panose="020B0503020204020204" pitchFamily="34" charset="-122"/>
                <a:ea typeface="微软雅黑" panose="020B0503020204020204" pitchFamily="34" charset="-122"/>
              </a:rPr>
              <a:t>教师专业发展教学实践的变迁并不意味着模式之间的依次替代。</a:t>
            </a:r>
          </a:p>
          <a:p>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753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p:nvPr/>
        </p:nvSpPr>
        <p:spPr>
          <a:xfrm>
            <a:off x="4225379" y="3789040"/>
            <a:ext cx="8352928" cy="400110"/>
          </a:xfrm>
          <a:prstGeom prst="rect">
            <a:avLst/>
          </a:prstGeom>
          <a:noFill/>
        </p:spPr>
        <p:txBody>
          <a:bodyPr wrap="square" rtlCol="0">
            <a:spAutoFit/>
          </a:bodyPr>
          <a:lstStyle/>
          <a:p>
            <a:r>
              <a:rPr lang="zh-CN" altLang="en-US" sz="2000" b="1">
                <a:solidFill>
                  <a:srgbClr val="FF6600"/>
                </a:solidFill>
                <a:latin typeface="微软雅黑" pitchFamily="34" charset="-122"/>
                <a:ea typeface="微软雅黑" pitchFamily="34" charset="-122"/>
              </a:rPr>
              <a:t>美国大学本位教师教育的新路径</a:t>
            </a:r>
            <a:r>
              <a:rPr lang="en-US" altLang="zh-CN" sz="2000" b="1">
                <a:solidFill>
                  <a:srgbClr val="FF6600"/>
                </a:solidFill>
                <a:latin typeface="微软雅黑" pitchFamily="34" charset="-122"/>
                <a:ea typeface="微软雅黑" pitchFamily="34" charset="-122"/>
              </a:rPr>
              <a:t>_</a:t>
            </a:r>
            <a:r>
              <a:rPr lang="zh-CN" altLang="en-US" sz="2000" b="1">
                <a:solidFill>
                  <a:srgbClr val="FF6600"/>
                </a:solidFill>
                <a:latin typeface="微软雅黑" pitchFamily="34" charset="-122"/>
                <a:ea typeface="微软雅黑" pitchFamily="34" charset="-122"/>
              </a:rPr>
              <a:t>普林斯顿大学教师培养方案研究</a:t>
            </a:r>
          </a:p>
        </p:txBody>
      </p:sp>
      <p:sp>
        <p:nvSpPr>
          <p:cNvPr id="8" name="TextBox 8"/>
          <p:cNvSpPr txBox="1"/>
          <p:nvPr/>
        </p:nvSpPr>
        <p:spPr>
          <a:xfrm>
            <a:off x="3851116" y="2924944"/>
            <a:ext cx="7488832" cy="400110"/>
          </a:xfrm>
          <a:prstGeom prst="rect">
            <a:avLst/>
          </a:prstGeom>
          <a:noFill/>
        </p:spPr>
        <p:txBody>
          <a:bodyPr wrap="square" rtlCol="0">
            <a:spAutoFit/>
          </a:bodyPr>
          <a:lstStyle/>
          <a:p>
            <a:r>
              <a:rPr lang="en-US" altLang="zh-CN" sz="2000" b="1" dirty="0">
                <a:solidFill>
                  <a:srgbClr val="FF6600"/>
                </a:solidFill>
                <a:latin typeface="微软雅黑" pitchFamily="34" charset="-122"/>
                <a:ea typeface="微软雅黑" pitchFamily="34" charset="-122"/>
              </a:rPr>
              <a:t> </a:t>
            </a:r>
            <a:r>
              <a:rPr lang="en-US" altLang="zh-CN" sz="2000" b="1" dirty="0" smtClean="0">
                <a:solidFill>
                  <a:srgbClr val="FF6600"/>
                </a:solidFill>
                <a:latin typeface="微软雅黑" pitchFamily="34" charset="-122"/>
                <a:ea typeface="微软雅黑" pitchFamily="34" charset="-122"/>
              </a:rPr>
              <a:t>    </a:t>
            </a:r>
            <a:r>
              <a:rPr lang="zh-CN" altLang="en-US" sz="2000" b="1" dirty="0" smtClean="0">
                <a:solidFill>
                  <a:srgbClr val="FF6600"/>
                </a:solidFill>
                <a:latin typeface="微软雅黑" pitchFamily="34" charset="-122"/>
                <a:ea typeface="微软雅黑" pitchFamily="34" charset="-122"/>
              </a:rPr>
              <a:t>美国阿文诺学院</a:t>
            </a:r>
            <a:r>
              <a:rPr lang="zh-CN" altLang="en-US" sz="2000" b="1" dirty="0">
                <a:solidFill>
                  <a:srgbClr val="FF6600"/>
                </a:solidFill>
                <a:latin typeface="微软雅黑" pitchFamily="34" charset="-122"/>
                <a:ea typeface="微软雅黑" pitchFamily="34" charset="-122"/>
              </a:rPr>
              <a:t>教师培养案例研究</a:t>
            </a:r>
            <a:r>
              <a:rPr lang="en-US" altLang="zh-CN" sz="2000" b="1" dirty="0">
                <a:solidFill>
                  <a:srgbClr val="FF6600"/>
                </a:solidFill>
                <a:latin typeface="微软雅黑" pitchFamily="34" charset="-122"/>
                <a:ea typeface="微软雅黑" pitchFamily="34" charset="-122"/>
              </a:rPr>
              <a:t>——</a:t>
            </a:r>
            <a:r>
              <a:rPr lang="zh-CN" altLang="en-US" sz="2000" b="1" dirty="0">
                <a:solidFill>
                  <a:srgbClr val="FF6600"/>
                </a:solidFill>
                <a:latin typeface="微软雅黑" pitchFamily="34" charset="-122"/>
                <a:ea typeface="微软雅黑" pitchFamily="34" charset="-122"/>
              </a:rPr>
              <a:t>能力本位的教师教育</a:t>
            </a:r>
          </a:p>
        </p:txBody>
      </p:sp>
      <p:cxnSp>
        <p:nvCxnSpPr>
          <p:cNvPr id="4" name="直接连接符 3"/>
          <p:cNvCxnSpPr/>
          <p:nvPr/>
        </p:nvCxnSpPr>
        <p:spPr>
          <a:xfrm>
            <a:off x="4346762" y="3356992"/>
            <a:ext cx="7088786"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346762" y="4221088"/>
            <a:ext cx="7088786"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269292"/>
      </p:ext>
    </p:extLst>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14:presetBounceEnd="48889">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8889">
                                          <p:cBhvr additive="base">
                                            <p:cTn id="15" dur="450" fill="hold"/>
                                            <p:tgtEl>
                                              <p:spTgt spid="4"/>
                                            </p:tgtEl>
                                            <p:attrNameLst>
                                              <p:attrName>ppt_x</p:attrName>
                                            </p:attrNameLst>
                                          </p:cBhvr>
                                          <p:tavLst>
                                            <p:tav tm="0">
                                              <p:val>
                                                <p:strVal val="0-#ppt_w/2"/>
                                              </p:val>
                                            </p:tav>
                                            <p:tav tm="100000">
                                              <p:val>
                                                <p:strVal val="#ppt_x"/>
                                              </p:val>
                                            </p:tav>
                                          </p:tavLst>
                                        </p:anim>
                                        <p:anim calcmode="lin" valueType="num" p14:bounceEnd="48889">
                                          <p:cBhvr additive="base">
                                            <p:cTn id="16" dur="4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48889">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48889">
                                          <p:cBhvr additive="base">
                                            <p:cTn id="19" dur="450" fill="hold"/>
                                            <p:tgtEl>
                                              <p:spTgt spid="5"/>
                                            </p:tgtEl>
                                            <p:attrNameLst>
                                              <p:attrName>ppt_x</p:attrName>
                                            </p:attrNameLst>
                                          </p:cBhvr>
                                          <p:tavLst>
                                            <p:tav tm="0">
                                              <p:val>
                                                <p:strVal val="0-#ppt_w/2"/>
                                              </p:val>
                                            </p:tav>
                                            <p:tav tm="100000">
                                              <p:val>
                                                <p:strVal val="#ppt_x"/>
                                              </p:val>
                                            </p:tav>
                                          </p:tavLst>
                                        </p:anim>
                                        <p:anim calcmode="lin" valueType="num" p14:bounceEnd="48889">
                                          <p:cBhvr additive="base">
                                            <p:cTn id="20" dur="4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450" fill="hold"/>
                                            <p:tgtEl>
                                              <p:spTgt spid="4"/>
                                            </p:tgtEl>
                                            <p:attrNameLst>
                                              <p:attrName>ppt_x</p:attrName>
                                            </p:attrNameLst>
                                          </p:cBhvr>
                                          <p:tavLst>
                                            <p:tav tm="0">
                                              <p:val>
                                                <p:strVal val="0-#ppt_w/2"/>
                                              </p:val>
                                            </p:tav>
                                            <p:tav tm="100000">
                                              <p:val>
                                                <p:strVal val="#ppt_x"/>
                                              </p:val>
                                            </p:tav>
                                          </p:tavLst>
                                        </p:anim>
                                        <p:anim calcmode="lin" valueType="num">
                                          <p:cBhvr additive="base">
                                            <p:cTn id="16" dur="4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450" fill="hold"/>
                                            <p:tgtEl>
                                              <p:spTgt spid="5"/>
                                            </p:tgtEl>
                                            <p:attrNameLst>
                                              <p:attrName>ppt_x</p:attrName>
                                            </p:attrNameLst>
                                          </p:cBhvr>
                                          <p:tavLst>
                                            <p:tav tm="0">
                                              <p:val>
                                                <p:strVal val="0-#ppt_w/2"/>
                                              </p:val>
                                            </p:tav>
                                            <p:tav tm="100000">
                                              <p:val>
                                                <p:strVal val="#ppt_x"/>
                                              </p:val>
                                            </p:tav>
                                          </p:tavLst>
                                        </p:anim>
                                        <p:anim calcmode="lin" valueType="num">
                                          <p:cBhvr additive="base">
                                            <p:cTn id="20" dur="4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4729435" y="2689756"/>
            <a:ext cx="6912768" cy="523220"/>
          </a:xfrm>
          <a:prstGeom prst="rect">
            <a:avLst/>
          </a:prstGeom>
          <a:noFill/>
        </p:spPr>
        <p:txBody>
          <a:bodyPr wrap="square" rtlCol="0">
            <a:spAutoFit/>
          </a:bodyPr>
          <a:lstStyle/>
          <a:p>
            <a:pPr algn="ctr"/>
            <a:r>
              <a:rPr lang="zh-CN" altLang="en-US" sz="2800" b="1">
                <a:solidFill>
                  <a:srgbClr val="FF6600"/>
                </a:solidFill>
                <a:latin typeface="微软雅黑" pitchFamily="34" charset="-122"/>
                <a:ea typeface="微软雅黑" pitchFamily="34" charset="-122"/>
              </a:rPr>
              <a:t>阿文诺</a:t>
            </a:r>
            <a:r>
              <a:rPr lang="zh-CN" altLang="en-US" sz="2800" b="1" smtClean="0">
                <a:solidFill>
                  <a:srgbClr val="FF6600"/>
                </a:solidFill>
                <a:latin typeface="微软雅黑" pitchFamily="34" charset="-122"/>
                <a:ea typeface="微软雅黑" pitchFamily="34" charset="-122"/>
              </a:rPr>
              <a:t>学院</a:t>
            </a:r>
            <a:r>
              <a:rPr lang="en-US" altLang="zh-CN" sz="2800" b="1" smtClean="0">
                <a:solidFill>
                  <a:srgbClr val="FF6600"/>
                </a:solidFill>
                <a:latin typeface="微软雅黑" pitchFamily="34" charset="-122"/>
                <a:ea typeface="微软雅黑" pitchFamily="34" charset="-122"/>
              </a:rPr>
              <a:t>—</a:t>
            </a:r>
            <a:r>
              <a:rPr lang="zh-CN" altLang="en-US" sz="2800" b="1" smtClean="0">
                <a:solidFill>
                  <a:srgbClr val="FF6600"/>
                </a:solidFill>
                <a:latin typeface="微软雅黑" pitchFamily="34" charset="-122"/>
                <a:ea typeface="微软雅黑" pitchFamily="34" charset="-122"/>
              </a:rPr>
              <a:t>能力本位教师培养</a:t>
            </a:r>
            <a:endParaRPr lang="zh-CN" altLang="en-US" sz="2800" b="1" dirty="0">
              <a:solidFill>
                <a:srgbClr val="FF6600"/>
              </a:solidFill>
              <a:latin typeface="微软雅黑" pitchFamily="34" charset="-122"/>
              <a:ea typeface="微软雅黑" pitchFamily="34" charset="-122"/>
            </a:endParaRPr>
          </a:p>
        </p:txBody>
      </p:sp>
      <p:sp>
        <p:nvSpPr>
          <p:cNvPr id="3" name="矩形 2"/>
          <p:cNvSpPr/>
          <p:nvPr/>
        </p:nvSpPr>
        <p:spPr>
          <a:xfrm>
            <a:off x="5737547" y="350100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学术制度与文化情境</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4" name="矩形 3"/>
          <p:cNvSpPr/>
          <p:nvPr/>
        </p:nvSpPr>
        <p:spPr>
          <a:xfrm>
            <a:off x="5737547" y="3933056"/>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八条普通教育能力</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5" name="矩形 4"/>
          <p:cNvSpPr/>
          <p:nvPr/>
        </p:nvSpPr>
        <p:spPr>
          <a:xfrm>
            <a:off x="5737547" y="4365104"/>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itchFamily="34" charset="-122"/>
                <a:ea typeface="微软雅黑" pitchFamily="34" charset="-122"/>
              </a:rPr>
              <a:t>五</a:t>
            </a:r>
            <a:r>
              <a:rPr lang="zh-CN" altLang="en-US" kern="0" smtClean="0">
                <a:solidFill>
                  <a:schemeClr val="tx1">
                    <a:lumMod val="65000"/>
                    <a:lumOff val="35000"/>
                  </a:schemeClr>
                </a:solidFill>
                <a:latin typeface="微软雅黑" pitchFamily="34" charset="-122"/>
                <a:ea typeface="微软雅黑" pitchFamily="34" charset="-122"/>
              </a:rPr>
              <a:t>项专业教育能力</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6" name="矩形 5"/>
          <p:cNvSpPr/>
          <p:nvPr/>
        </p:nvSpPr>
        <p:spPr>
          <a:xfrm>
            <a:off x="5737547" y="4797152"/>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教育实习的“知行合一”</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7" name="矩形 6"/>
          <p:cNvSpPr/>
          <p:nvPr/>
        </p:nvSpPr>
        <p:spPr>
          <a:xfrm>
            <a:off x="5737547" y="521990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培养的质量保证</a:t>
            </a:r>
            <a:r>
              <a:rPr lang="en-US" altLang="zh-CN" kern="0" smtClean="0">
                <a:solidFill>
                  <a:schemeClr val="tx1">
                    <a:lumMod val="65000"/>
                    <a:lumOff val="35000"/>
                  </a:schemeClr>
                </a:solidFill>
                <a:latin typeface="微软雅黑" pitchFamily="34" charset="-122"/>
                <a:ea typeface="微软雅黑" pitchFamily="34" charset="-122"/>
              </a:rPr>
              <a:t>—</a:t>
            </a:r>
            <a:r>
              <a:rPr lang="zh-CN" altLang="en-US" kern="0" smtClean="0">
                <a:solidFill>
                  <a:schemeClr val="tx1">
                    <a:lumMod val="65000"/>
                    <a:lumOff val="35000"/>
                  </a:schemeClr>
                </a:solidFill>
                <a:latin typeface="微软雅黑" pitchFamily="34" charset="-122"/>
                <a:ea typeface="微软雅黑" pitchFamily="34" charset="-122"/>
              </a:rPr>
              <a:t>学业监控</a:t>
            </a: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3488068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170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par>
                                    <p:cTn id="27" presetID="52" presetClass="entr" presetSubtype="0" fill="hold" grpId="0" nodeType="withEffect">
                                      <p:stCondLst>
                                        <p:cond delay="200"/>
                                      </p:stCondLst>
                                      <p:iterate type="lt">
                                        <p:tmPct val="0"/>
                                      </p:iterate>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par>
                              <p:cTn id="32" fill="hold">
                                <p:stCondLst>
                                  <p:cond delay="2900"/>
                                </p:stCondLst>
                                <p:childTnLst>
                                  <p:par>
                                    <p:cTn id="33" presetID="5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Scale>
                                          <p:cBhvr>
                                            <p:cTn id="3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gtEl>
                                            <p:attrNameLst>
                                              <p:attrName>ppt_x</p:attrName>
                                              <p:attrName>ppt_y</p:attrName>
                                            </p:attrNameLst>
                                          </p:cBhvr>
                                        </p:animMotion>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 grpId="0"/>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170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par>
                                    <p:cTn id="27" presetID="52" presetClass="entr" presetSubtype="0" fill="hold" grpId="0" nodeType="withEffect">
                                      <p:stCondLst>
                                        <p:cond delay="200"/>
                                      </p:stCondLst>
                                      <p:iterate type="lt">
                                        <p:tmPct val="0"/>
                                      </p:iterate>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par>
                              <p:cTn id="32" fill="hold">
                                <p:stCondLst>
                                  <p:cond delay="2900"/>
                                </p:stCondLst>
                                <p:childTnLst>
                                  <p:par>
                                    <p:cTn id="33" presetID="5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Scale>
                                          <p:cBhvr>
                                            <p:cTn id="3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gtEl>
                                            <p:attrNameLst>
                                              <p:attrName>ppt_x</p:attrName>
                                              <p:attrName>ppt_y</p:attrName>
                                            </p:attrNameLst>
                                          </p:cBhvr>
                                        </p:animMotion>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 grpId="0"/>
          <p:bldP spid="4" grpId="0"/>
          <p:bldP spid="5" grpId="0"/>
          <p:bldP spid="6" grpId="0"/>
          <p:bldP spid="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iangle rectangle 10"/>
          <p:cNvSpPr/>
          <p:nvPr/>
        </p:nvSpPr>
        <p:spPr>
          <a:xfrm rot="16200000" flipH="1">
            <a:off x="823609" y="2835541"/>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矩形 6"/>
          <p:cNvSpPr/>
          <p:nvPr/>
        </p:nvSpPr>
        <p:spPr>
          <a:xfrm>
            <a:off x="985019" y="2204864"/>
            <a:ext cx="10945216" cy="4248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TextBox 1"/>
          <p:cNvSpPr txBox="1"/>
          <p:nvPr/>
        </p:nvSpPr>
        <p:spPr>
          <a:xfrm>
            <a:off x="1489075" y="3397306"/>
            <a:ext cx="5328592" cy="1792798"/>
          </a:xfrm>
          <a:prstGeom prst="rect">
            <a:avLst/>
          </a:prstGeom>
          <a:noFill/>
        </p:spPr>
        <p:txBody>
          <a:bodyPr wrap="square" rtlCol="0">
            <a:spAutoFit/>
          </a:bodyPr>
          <a:lstStyle/>
          <a:p>
            <a:pPr indent="457200">
              <a:lnSpc>
                <a:spcPct val="150000"/>
              </a:lnSpc>
              <a:spcBef>
                <a:spcPts val="600"/>
              </a:spcBef>
              <a:spcAft>
                <a:spcPts val="600"/>
              </a:spcAft>
            </a:pPr>
            <a:r>
              <a:rPr lang="zh-CN" altLang="en-US">
                <a:solidFill>
                  <a:schemeClr val="tx1">
                    <a:lumMod val="65000"/>
                    <a:lumOff val="35000"/>
                  </a:schemeClr>
                </a:solidFill>
                <a:latin typeface="微软雅黑" pitchFamily="34" charset="-122"/>
                <a:ea typeface="微软雅黑" pitchFamily="34" charset="-122"/>
              </a:rPr>
              <a:t>正当美国高等教育机构尤其是研究型大学</a:t>
            </a:r>
            <a:r>
              <a:rPr lang="zh-CN" altLang="en-US" smtClean="0">
                <a:solidFill>
                  <a:schemeClr val="tx1">
                    <a:lumMod val="65000"/>
                    <a:lumOff val="35000"/>
                  </a:schemeClr>
                </a:solidFill>
                <a:latin typeface="微软雅黑" pitchFamily="34" charset="-122"/>
                <a:ea typeface="微软雅黑" pitchFamily="34" charset="-122"/>
              </a:rPr>
              <a:t>的学术</a:t>
            </a:r>
            <a:r>
              <a:rPr lang="zh-CN" altLang="en-US">
                <a:solidFill>
                  <a:schemeClr val="tx1">
                    <a:lumMod val="65000"/>
                    <a:lumOff val="35000"/>
                  </a:schemeClr>
                </a:solidFill>
                <a:latin typeface="微软雅黑" pitchFamily="34" charset="-122"/>
                <a:ea typeface="微软雅黑" pitchFamily="34" charset="-122"/>
              </a:rPr>
              <a:t>制度与文化模式逐渐把研究置于教学</a:t>
            </a:r>
            <a:r>
              <a:rPr lang="zh-CN" altLang="en-US" smtClean="0">
                <a:solidFill>
                  <a:schemeClr val="tx1">
                    <a:lumMod val="65000"/>
                    <a:lumOff val="35000"/>
                  </a:schemeClr>
                </a:solidFill>
                <a:latin typeface="微软雅黑" pitchFamily="34" charset="-122"/>
                <a:ea typeface="微软雅黑" pitchFamily="34" charset="-122"/>
              </a:rPr>
              <a:t>之上时</a:t>
            </a:r>
            <a:r>
              <a:rPr lang="zh-CN" altLang="en-US">
                <a:solidFill>
                  <a:schemeClr val="tx1">
                    <a:lumMod val="65000"/>
                    <a:lumOff val="35000"/>
                  </a:schemeClr>
                </a:solidFill>
                <a:latin typeface="微软雅黑" pitchFamily="34" charset="-122"/>
                <a:ea typeface="微软雅黑" pitchFamily="34" charset="-122"/>
              </a:rPr>
              <a:t>，阿文诺学院却一直保持着教学的</a:t>
            </a:r>
            <a:r>
              <a:rPr lang="zh-CN" altLang="en-US" smtClean="0">
                <a:solidFill>
                  <a:schemeClr val="tx1">
                    <a:lumMod val="65000"/>
                    <a:lumOff val="35000"/>
                  </a:schemeClr>
                </a:solidFill>
                <a:latin typeface="微软雅黑" pitchFamily="34" charset="-122"/>
                <a:ea typeface="微软雅黑" pitchFamily="34" charset="-122"/>
              </a:rPr>
              <a:t>优先性</a:t>
            </a:r>
            <a:r>
              <a:rPr lang="zh-CN" altLang="zh-CN" smtClean="0">
                <a:solidFill>
                  <a:schemeClr val="tx1">
                    <a:lumMod val="65000"/>
                    <a:lumOff val="35000"/>
                  </a:schemeClr>
                </a:solidFill>
                <a:latin typeface="微软雅黑" pitchFamily="34" charset="-122"/>
                <a:ea typeface="微软雅黑" pitchFamily="34" charset="-122"/>
              </a:rPr>
              <a:t>。</a:t>
            </a:r>
          </a:p>
          <a:p>
            <a:pPr indent="457200">
              <a:lnSpc>
                <a:spcPct val="130000"/>
              </a:lnSpc>
              <a:spcBef>
                <a:spcPts val="600"/>
              </a:spcBef>
              <a:spcAft>
                <a:spcPts val="600"/>
              </a:spcAft>
            </a:pPr>
            <a:endParaRPr lang="en-US" altLang="zh-CN" sz="1500" b="1" dirty="0" smtClean="0">
              <a:solidFill>
                <a:srgbClr val="FF6600"/>
              </a:solidFill>
              <a:latin typeface="微软雅黑" pitchFamily="34" charset="-122"/>
              <a:ea typeface="微软雅黑" pitchFamily="34" charset="-122"/>
            </a:endParaRPr>
          </a:p>
        </p:txBody>
      </p:sp>
      <p:sp>
        <p:nvSpPr>
          <p:cNvPr id="15" name="矩形 14"/>
          <p:cNvSpPr/>
          <p:nvPr/>
        </p:nvSpPr>
        <p:spPr>
          <a:xfrm>
            <a:off x="827585" y="2399518"/>
            <a:ext cx="11354172" cy="432048"/>
          </a:xfrm>
          <a:prstGeom prst="rect">
            <a:avLst/>
          </a:prstGeom>
          <a:solidFill>
            <a:srgbClr val="FF6600">
              <a:alpha val="9607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zh-CN" altLang="en-US" b="1" kern="0">
                <a:solidFill>
                  <a:schemeClr val="bg1"/>
                </a:solidFill>
                <a:latin typeface="微软雅黑" pitchFamily="34" charset="-122"/>
                <a:ea typeface="微软雅黑" pitchFamily="34" charset="-122"/>
              </a:rPr>
              <a:t>学术制度与文化情境</a:t>
            </a:r>
            <a:endParaRPr lang="zh-CN" altLang="en-US" b="1" kern="0" dirty="0">
              <a:solidFill>
                <a:schemeClr val="bg1"/>
              </a:solidFill>
              <a:latin typeface="微软雅黑" pitchFamily="34" charset="-122"/>
              <a:ea typeface="微软雅黑" pitchFamily="34" charset="-122"/>
            </a:endParaRPr>
          </a:p>
        </p:txBody>
      </p:sp>
      <p:pic>
        <p:nvPicPr>
          <p:cNvPr id="2054" name="Picture 6" descr="http://cmscdn.chinaedu.net/uploadfile/2013/0603/201306031156044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637" y="2888940"/>
            <a:ext cx="419094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343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6"/>
          <p:cNvSpPr txBox="1"/>
          <p:nvPr/>
        </p:nvSpPr>
        <p:spPr>
          <a:xfrm>
            <a:off x="985019" y="1916832"/>
            <a:ext cx="6264696" cy="492443"/>
          </a:xfrm>
          <a:prstGeom prst="rect">
            <a:avLst/>
          </a:prstGeom>
          <a:noFill/>
        </p:spPr>
        <p:txBody>
          <a:bodyPr wrap="square" rtlCol="0">
            <a:spAutoFit/>
          </a:bodyPr>
          <a:lstStyle>
            <a:defPPr>
              <a:defRPr lang="zh-CN"/>
            </a:defPPr>
            <a:lvl1pPr indent="457200">
              <a:lnSpc>
                <a:spcPct val="130000"/>
              </a:lnSpc>
              <a:defRPr sz="1600">
                <a:solidFill>
                  <a:schemeClr val="bg1"/>
                </a:solidFill>
                <a:latin typeface="微软雅黑" pitchFamily="34" charset="-122"/>
                <a:ea typeface="微软雅黑" pitchFamily="34" charset="-122"/>
              </a:defRPr>
            </a:lvl1pPr>
          </a:lstStyle>
          <a:p>
            <a:pPr marL="342900" indent="-342900">
              <a:buFont typeface="Wingdings" pitchFamily="2" charset="2"/>
              <a:buChar char="l"/>
            </a:pPr>
            <a:r>
              <a:rPr lang="zh-CN" altLang="en-US" sz="2000" b="1" smtClean="0"/>
              <a:t>八条普通教育能力</a:t>
            </a:r>
            <a:endParaRPr lang="zh-CN" altLang="en-US" sz="2000" b="1" dirty="0"/>
          </a:p>
        </p:txBody>
      </p:sp>
      <p:sp>
        <p:nvSpPr>
          <p:cNvPr id="8" name="矩形 7"/>
          <p:cNvSpPr/>
          <p:nvPr/>
        </p:nvSpPr>
        <p:spPr>
          <a:xfrm>
            <a:off x="768995" y="2564904"/>
            <a:ext cx="6048672" cy="418191"/>
          </a:xfrm>
          <a:prstGeom prst="rect">
            <a:avLst/>
          </a:prstGeom>
        </p:spPr>
        <p:txBody>
          <a:bodyPr wrap="square">
            <a:spAutoFit/>
          </a:bodyPr>
          <a:lstStyle/>
          <a:p>
            <a:pPr>
              <a:lnSpc>
                <a:spcPct val="150000"/>
              </a:lnSpc>
            </a:pPr>
            <a:r>
              <a:rPr lang="en-US" altLang="zh-CN" sz="1600" smtClean="0">
                <a:solidFill>
                  <a:schemeClr val="tx1">
                    <a:lumMod val="65000"/>
                    <a:lumOff val="35000"/>
                  </a:schemeClr>
                </a:solidFill>
                <a:latin typeface="微软雅黑" pitchFamily="34" charset="-122"/>
                <a:ea typeface="微软雅黑" pitchFamily="34" charset="-122"/>
              </a:rPr>
              <a:t>     </a:t>
            </a:r>
            <a:endParaRPr lang="en-US" altLang="zh-CN" sz="1600" dirty="0" smtClean="0">
              <a:solidFill>
                <a:schemeClr val="tx1">
                  <a:lumMod val="65000"/>
                  <a:lumOff val="35000"/>
                </a:schemeClr>
              </a:solidFill>
              <a:latin typeface="微软雅黑" pitchFamily="34" charset="-122"/>
              <a:ea typeface="微软雅黑" pitchFamily="34" charset="-122"/>
            </a:endParaRPr>
          </a:p>
        </p:txBody>
      </p:sp>
      <p:pic>
        <p:nvPicPr>
          <p:cNvPr id="1028" name="Picture 4" descr="C:\Users\lenovo\Desktop\W0201311227039811275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683" y="2349721"/>
            <a:ext cx="4752528" cy="3384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251339" y="2782596"/>
            <a:ext cx="5782352" cy="2951898"/>
          </a:xfrm>
          <a:prstGeom prst="rect">
            <a:avLst/>
          </a:prstGeom>
        </p:spPr>
        <p:txBody>
          <a:bodyPr wrap="none">
            <a:spAutoFit/>
          </a:bodyPr>
          <a:lstStyle/>
          <a:p>
            <a:pPr marL="285750" lvl="0" indent="-285750">
              <a:lnSpc>
                <a:spcPct val="150000"/>
              </a:lnSpc>
              <a:buFont typeface="Arial" panose="020B0604020202020204" pitchFamily="34" charset="0"/>
              <a:buChar char="•"/>
              <a:defRPr/>
            </a:pPr>
            <a:r>
              <a:rPr lang="zh-CN" altLang="en-US" kern="0">
                <a:solidFill>
                  <a:schemeClr val="tx1">
                    <a:lumMod val="65000"/>
                    <a:lumOff val="35000"/>
                  </a:schemeClr>
                </a:solidFill>
                <a:latin typeface="微软雅黑" pitchFamily="34" charset="-122"/>
                <a:ea typeface="微软雅黑" pitchFamily="34" charset="-122"/>
              </a:rPr>
              <a:t>交流</a:t>
            </a:r>
            <a:r>
              <a:rPr lang="zh-CN" altLang="en-US" kern="0" smtClean="0">
                <a:solidFill>
                  <a:schemeClr val="tx1">
                    <a:lumMod val="65000"/>
                    <a:lumOff val="35000"/>
                  </a:schemeClr>
                </a:solidFill>
                <a:latin typeface="微软雅黑" pitchFamily="34" charset="-122"/>
                <a:ea typeface="微软雅黑" pitchFamily="34" charset="-122"/>
              </a:rPr>
              <a:t>能力</a:t>
            </a:r>
            <a:endParaRPr lang="en-US" altLang="zh-CN"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en-US" altLang="zh-CN" kern="0">
                <a:solidFill>
                  <a:schemeClr val="tx1">
                    <a:lumMod val="65000"/>
                    <a:lumOff val="35000"/>
                  </a:schemeClr>
                </a:solidFill>
                <a:latin typeface="微软雅黑" pitchFamily="34" charset="-122"/>
                <a:ea typeface="微软雅黑" pitchFamily="34" charset="-122"/>
              </a:rPr>
              <a:t> </a:t>
            </a:r>
            <a:r>
              <a:rPr lang="zh-CN" altLang="en-US" kern="0" smtClean="0">
                <a:solidFill>
                  <a:schemeClr val="tx1">
                    <a:lumMod val="65000"/>
                    <a:lumOff val="35000"/>
                  </a:schemeClr>
                </a:solidFill>
                <a:latin typeface="微软雅黑" pitchFamily="34" charset="-122"/>
                <a:ea typeface="微软雅黑" pitchFamily="34" charset="-122"/>
              </a:rPr>
              <a:t>分析能力</a:t>
            </a:r>
            <a:endParaRPr lang="en-US" altLang="zh-CN"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en-US" altLang="zh-CN" kern="0">
                <a:solidFill>
                  <a:schemeClr val="tx1">
                    <a:lumMod val="65000"/>
                    <a:lumOff val="35000"/>
                  </a:schemeClr>
                </a:solidFill>
                <a:latin typeface="微软雅黑" pitchFamily="34" charset="-122"/>
                <a:ea typeface="微软雅黑" pitchFamily="34" charset="-122"/>
              </a:rPr>
              <a:t> </a:t>
            </a:r>
            <a:r>
              <a:rPr lang="zh-CN" altLang="en-US" kern="0" smtClean="0">
                <a:solidFill>
                  <a:schemeClr val="tx1">
                    <a:lumMod val="65000"/>
                    <a:lumOff val="35000"/>
                  </a:schemeClr>
                </a:solidFill>
                <a:latin typeface="微软雅黑" pitchFamily="34" charset="-122"/>
                <a:ea typeface="微软雅黑" pitchFamily="34" charset="-122"/>
              </a:rPr>
              <a:t>解决问题的能力</a:t>
            </a:r>
            <a:endParaRPr lang="en-US" altLang="zh-CN"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价值判断的能力</a:t>
            </a:r>
            <a:endParaRPr lang="en-US" altLang="zh-CN"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社会性交互的能力</a:t>
            </a:r>
            <a:endParaRPr lang="en-US" altLang="zh-CN"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zh-CN" altLang="en-US" kern="0">
                <a:solidFill>
                  <a:schemeClr val="tx1">
                    <a:lumMod val="65000"/>
                    <a:lumOff val="35000"/>
                  </a:schemeClr>
                </a:solidFill>
                <a:latin typeface="微软雅黑" pitchFamily="34" charset="-122"/>
                <a:ea typeface="微软雅黑" pitchFamily="34" charset="-122"/>
              </a:rPr>
              <a:t>具有</a:t>
            </a:r>
            <a:r>
              <a:rPr lang="zh-CN" altLang="en-US" kern="0" smtClean="0">
                <a:solidFill>
                  <a:schemeClr val="tx1">
                    <a:lumMod val="65000"/>
                    <a:lumOff val="35000"/>
                  </a:schemeClr>
                </a:solidFill>
                <a:latin typeface="微软雅黑" pitchFamily="34" charset="-122"/>
                <a:ea typeface="微软雅黑" pitchFamily="34" charset="-122"/>
              </a:rPr>
              <a:t>全球视野、有效履行公民与行使公民权利的能力</a:t>
            </a:r>
            <a:endParaRPr lang="en-US" altLang="zh-CN"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审美能力</a:t>
            </a: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4154530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6111008" y="3434746"/>
            <a:ext cx="4896543"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矩形 43"/>
          <p:cNvSpPr/>
          <p:nvPr/>
        </p:nvSpPr>
        <p:spPr>
          <a:xfrm>
            <a:off x="4085783" y="1639037"/>
            <a:ext cx="3258361" cy="646331"/>
          </a:xfrm>
          <a:prstGeom prst="rect">
            <a:avLst/>
          </a:prstGeom>
        </p:spPr>
        <p:txBody>
          <a:bodyPr wrap="square">
            <a:spAutoFit/>
          </a:bodyPr>
          <a:lstStyle/>
          <a:p>
            <a:r>
              <a:rPr lang="zh-CN" altLang="zh-CN" b="1" dirty="0">
                <a:solidFill>
                  <a:schemeClr val="bg1"/>
                </a:solidFill>
                <a:latin typeface="微软雅黑" pitchFamily="34" charset="-122"/>
                <a:ea typeface="微软雅黑" pitchFamily="34" charset="-122"/>
              </a:rPr>
              <a:t>加强师生、生生交互，提供及时反馈</a:t>
            </a:r>
          </a:p>
        </p:txBody>
      </p:sp>
      <p:sp>
        <p:nvSpPr>
          <p:cNvPr id="45" name="矩形 44"/>
          <p:cNvSpPr/>
          <p:nvPr/>
        </p:nvSpPr>
        <p:spPr>
          <a:xfrm>
            <a:off x="7749190" y="1664761"/>
            <a:ext cx="3186352" cy="707886"/>
          </a:xfrm>
          <a:prstGeom prst="rect">
            <a:avLst/>
          </a:prstGeom>
        </p:spPr>
        <p:txBody>
          <a:bodyPr wrap="square">
            <a:spAutoFit/>
          </a:bodyPr>
          <a:lstStyle/>
          <a:p>
            <a:pPr>
              <a:lnSpc>
                <a:spcPts val="2400"/>
              </a:lnSpc>
            </a:pPr>
            <a:r>
              <a:rPr lang="zh-CN" altLang="en-US" b="1" dirty="0">
                <a:solidFill>
                  <a:schemeClr val="bg1"/>
                </a:solidFill>
                <a:latin typeface="微软雅黑" pitchFamily="34" charset="-122"/>
                <a:ea typeface="微软雅黑" pitchFamily="34" charset="-122"/>
              </a:rPr>
              <a:t>提供多层次的课程，丰富学科内容，丰富学习资源</a:t>
            </a:r>
            <a:r>
              <a:rPr lang="zh-CN" altLang="en-US" sz="1600" b="1" dirty="0">
                <a:solidFill>
                  <a:schemeClr val="bg1"/>
                </a:solidFill>
                <a:latin typeface="微软雅黑" pitchFamily="34" charset="-122"/>
                <a:ea typeface="微软雅黑" pitchFamily="34" charset="-122"/>
              </a:rPr>
              <a:t>。</a:t>
            </a:r>
          </a:p>
        </p:txBody>
      </p:sp>
      <p:sp>
        <p:nvSpPr>
          <p:cNvPr id="46" name="矩形 45"/>
          <p:cNvSpPr/>
          <p:nvPr/>
        </p:nvSpPr>
        <p:spPr>
          <a:xfrm>
            <a:off x="380875" y="3933056"/>
            <a:ext cx="5292589" cy="369332"/>
          </a:xfrm>
          <a:prstGeom prst="rect">
            <a:avLst/>
          </a:prstGeom>
        </p:spPr>
        <p:txBody>
          <a:bodyPr wrap="square">
            <a:spAutoFit/>
          </a:bodyPr>
          <a:lstStyle/>
          <a:p>
            <a:r>
              <a:rPr lang="zh-CN" altLang="zh-CN" b="1" dirty="0">
                <a:solidFill>
                  <a:schemeClr val="bg1"/>
                </a:solidFill>
                <a:latin typeface="微软雅黑" pitchFamily="34" charset="-122"/>
                <a:ea typeface="微软雅黑" pitchFamily="34" charset="-122"/>
              </a:rPr>
              <a:t>提供新手指导</a:t>
            </a:r>
          </a:p>
        </p:txBody>
      </p:sp>
      <p:sp>
        <p:nvSpPr>
          <p:cNvPr id="47" name="矩形 46"/>
          <p:cNvSpPr/>
          <p:nvPr/>
        </p:nvSpPr>
        <p:spPr>
          <a:xfrm>
            <a:off x="6183014" y="3994468"/>
            <a:ext cx="4752528" cy="369332"/>
          </a:xfrm>
          <a:prstGeom prst="rect">
            <a:avLst/>
          </a:prstGeom>
        </p:spPr>
        <p:txBody>
          <a:bodyPr wrap="square">
            <a:spAutoFit/>
          </a:bodyPr>
          <a:lstStyle/>
          <a:p>
            <a:r>
              <a:rPr lang="zh-CN" altLang="zh-CN" b="1" dirty="0">
                <a:solidFill>
                  <a:schemeClr val="bg1"/>
                </a:solidFill>
                <a:latin typeface="微软雅黑" pitchFamily="34" charset="-122"/>
                <a:ea typeface="微软雅黑" pitchFamily="34" charset="-122"/>
              </a:rPr>
              <a:t>加强对证书的认证</a:t>
            </a:r>
          </a:p>
        </p:txBody>
      </p:sp>
      <p:sp>
        <p:nvSpPr>
          <p:cNvPr id="2" name="矩形 1"/>
          <p:cNvSpPr/>
          <p:nvPr/>
        </p:nvSpPr>
        <p:spPr>
          <a:xfrm>
            <a:off x="368241" y="1623263"/>
            <a:ext cx="2954655" cy="646331"/>
          </a:xfrm>
          <a:prstGeom prst="rect">
            <a:avLst/>
          </a:prstGeom>
        </p:spPr>
        <p:txBody>
          <a:bodyPr wrap="none">
            <a:spAutoFit/>
          </a:bodyPr>
          <a:lstStyle/>
          <a:p>
            <a:r>
              <a:rPr lang="zh-CN" altLang="zh-CN" b="1" dirty="0">
                <a:solidFill>
                  <a:schemeClr val="bg1"/>
                </a:solidFill>
                <a:latin typeface="微软雅黑" pitchFamily="34" charset="-122"/>
                <a:ea typeface="微软雅黑" pitchFamily="34" charset="-122"/>
              </a:rPr>
              <a:t>提高教师素养，建设</a:t>
            </a:r>
            <a:r>
              <a:rPr lang="zh-CN" altLang="zh-CN" b="1" dirty="0" smtClean="0">
                <a:solidFill>
                  <a:schemeClr val="bg1"/>
                </a:solidFill>
                <a:latin typeface="微软雅黑" pitchFamily="34" charset="-122"/>
                <a:ea typeface="微软雅黑" pitchFamily="34" charset="-122"/>
              </a:rPr>
              <a:t>专业化</a:t>
            </a:r>
            <a:endParaRPr lang="en-US" altLang="zh-CN" b="1" dirty="0" smtClean="0">
              <a:solidFill>
                <a:schemeClr val="bg1"/>
              </a:solidFill>
              <a:latin typeface="微软雅黑" pitchFamily="34" charset="-122"/>
              <a:ea typeface="微软雅黑" pitchFamily="34" charset="-122"/>
            </a:endParaRPr>
          </a:p>
          <a:p>
            <a:r>
              <a:rPr lang="zh-CN" altLang="zh-CN" b="1" dirty="0" smtClean="0">
                <a:solidFill>
                  <a:schemeClr val="bg1"/>
                </a:solidFill>
                <a:latin typeface="微软雅黑" pitchFamily="34" charset="-122"/>
                <a:ea typeface="微软雅黑" pitchFamily="34" charset="-122"/>
              </a:rPr>
              <a:t>高校</a:t>
            </a:r>
            <a:r>
              <a:rPr lang="en-US" altLang="zh-CN" b="1" dirty="0">
                <a:solidFill>
                  <a:schemeClr val="bg1"/>
                </a:solidFill>
                <a:latin typeface="微软雅黑" pitchFamily="34" charset="-122"/>
                <a:ea typeface="微软雅黑" pitchFamily="34" charset="-122"/>
              </a:rPr>
              <a:t>MOOC</a:t>
            </a:r>
            <a:r>
              <a:rPr lang="zh-CN" altLang="zh-CN" b="1" dirty="0">
                <a:solidFill>
                  <a:schemeClr val="bg1"/>
                </a:solidFill>
                <a:latin typeface="微软雅黑" pitchFamily="34" charset="-122"/>
                <a:ea typeface="微软雅黑" pitchFamily="34" charset="-122"/>
              </a:rPr>
              <a:t>教师团队</a:t>
            </a:r>
            <a:endParaRPr lang="zh-CN" altLang="en-US" b="1" dirty="0">
              <a:solidFill>
                <a:schemeClr val="bg1"/>
              </a:solidFill>
              <a:latin typeface="微软雅黑" pitchFamily="34" charset="-122"/>
              <a:ea typeface="微软雅黑" pitchFamily="34" charset="-122"/>
            </a:endParaRPr>
          </a:p>
        </p:txBody>
      </p:sp>
      <p:sp>
        <p:nvSpPr>
          <p:cNvPr id="51" name="Triangle rectangle 10"/>
          <p:cNvSpPr/>
          <p:nvPr/>
        </p:nvSpPr>
        <p:spPr>
          <a:xfrm rot="16200000" flipH="1">
            <a:off x="332972" y="1899437"/>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2" name="矩形 51"/>
          <p:cNvSpPr/>
          <p:nvPr/>
        </p:nvSpPr>
        <p:spPr>
          <a:xfrm>
            <a:off x="494382" y="1268760"/>
            <a:ext cx="10945216" cy="4248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 name="矩形 52"/>
          <p:cNvSpPr/>
          <p:nvPr/>
        </p:nvSpPr>
        <p:spPr>
          <a:xfrm>
            <a:off x="336948" y="1463414"/>
            <a:ext cx="11354172" cy="432048"/>
          </a:xfrm>
          <a:prstGeom prst="rect">
            <a:avLst/>
          </a:prstGeom>
          <a:solidFill>
            <a:srgbClr val="FF6600">
              <a:alpha val="9607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l"/>
            </a:pPr>
            <a:r>
              <a:rPr lang="zh-CN" altLang="en-US" b="1" smtClean="0">
                <a:latin typeface="微软雅黑" pitchFamily="34" charset="-122"/>
                <a:ea typeface="微软雅黑" pitchFamily="34" charset="-122"/>
              </a:rPr>
              <a:t>五项专业教育能力</a:t>
            </a:r>
            <a:endParaRPr lang="zh-CN" altLang="zh-CN" b="1" dirty="0">
              <a:latin typeface="微软雅黑" pitchFamily="34" charset="-122"/>
              <a:ea typeface="微软雅黑" pitchFamily="34" charset="-122"/>
            </a:endParaRPr>
          </a:p>
        </p:txBody>
      </p:sp>
      <p:sp>
        <p:nvSpPr>
          <p:cNvPr id="54" name="矩形 53"/>
          <p:cNvSpPr/>
          <p:nvPr/>
        </p:nvSpPr>
        <p:spPr>
          <a:xfrm>
            <a:off x="782414" y="2498120"/>
            <a:ext cx="10513168"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smtClean="0">
                <a:solidFill>
                  <a:schemeClr val="tx1">
                    <a:lumMod val="65000"/>
                    <a:lumOff val="35000"/>
                  </a:schemeClr>
                </a:solidFill>
                <a:latin typeface="微软雅黑" pitchFamily="34" charset="-122"/>
                <a:ea typeface="微软雅黑" pitchFamily="34" charset="-122"/>
              </a:rPr>
              <a:t>概念化能力。指整合学科专业知识与教育类知识的能力，能够应用宽泛的文理知识设计教学并实施教学；</a:t>
            </a:r>
            <a:endParaRPr lang="en-US" altLang="zh-CN" sz="1600" smtClean="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Arial" panose="020B0604020202020204" pitchFamily="34" charset="0"/>
              <a:buChar char="•"/>
            </a:pPr>
            <a:r>
              <a:rPr lang="zh-CN" altLang="en-US" sz="1600" smtClean="0">
                <a:solidFill>
                  <a:schemeClr val="tx1">
                    <a:lumMod val="65000"/>
                    <a:lumOff val="35000"/>
                  </a:schemeClr>
                </a:solidFill>
                <a:latin typeface="微软雅黑" pitchFamily="34" charset="-122"/>
                <a:ea typeface="微软雅黑" pitchFamily="34" charset="-122"/>
              </a:rPr>
              <a:t>诊断能力。能够通过观察判断学生的行为特征，以此为依据设计教学，促进学生的学习；</a:t>
            </a:r>
            <a:endParaRPr lang="en-US" altLang="zh-CN" sz="1600" smtClean="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Arial" panose="020B0604020202020204" pitchFamily="34" charset="0"/>
              <a:buChar char="•"/>
            </a:pPr>
            <a:r>
              <a:rPr lang="zh-CN" altLang="en-US" sz="1600" smtClean="0">
                <a:solidFill>
                  <a:schemeClr val="tx1">
                    <a:lumMod val="65000"/>
                    <a:lumOff val="35000"/>
                  </a:schemeClr>
                </a:solidFill>
                <a:latin typeface="微软雅黑" pitchFamily="34" charset="-122"/>
                <a:ea typeface="微软雅黑" pitchFamily="34" charset="-122"/>
              </a:rPr>
              <a:t>协调能力。指能够有效处理教学与学习环境中的事务；</a:t>
            </a:r>
            <a:endParaRPr lang="en-US" altLang="zh-CN" sz="1600" smtClean="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Arial" panose="020B0604020202020204" pitchFamily="34" charset="0"/>
              <a:buChar char="•"/>
            </a:pPr>
            <a:r>
              <a:rPr lang="zh-CN" altLang="en-US" sz="1600" smtClean="0">
                <a:solidFill>
                  <a:schemeClr val="tx1">
                    <a:lumMod val="65000"/>
                    <a:lumOff val="35000"/>
                  </a:schemeClr>
                </a:solidFill>
                <a:latin typeface="微软雅黑" pitchFamily="34" charset="-122"/>
                <a:ea typeface="微软雅黑" pitchFamily="34" charset="-122"/>
              </a:rPr>
              <a:t>专业交流能力。能够应用多种交流功能如言语、非言语和媒体等营造学习环境；</a:t>
            </a:r>
            <a:endParaRPr lang="en-US" altLang="zh-CN" sz="1600" smtClean="0">
              <a:solidFill>
                <a:schemeClr val="tx1">
                  <a:lumMod val="65000"/>
                  <a:lumOff val="35000"/>
                </a:schemeClr>
              </a:solidFill>
              <a:latin typeface="微软雅黑" pitchFamily="34" charset="-122"/>
              <a:ea typeface="微软雅黑" pitchFamily="34" charset="-122"/>
            </a:endParaRPr>
          </a:p>
          <a:p>
            <a:pPr marL="285750" indent="-285750">
              <a:lnSpc>
                <a:spcPct val="150000"/>
              </a:lnSpc>
              <a:buFont typeface="Arial" panose="020B0604020202020204" pitchFamily="34" charset="0"/>
              <a:buChar char="•"/>
            </a:pPr>
            <a:r>
              <a:rPr lang="zh-CN" altLang="en-US" sz="1600" smtClean="0">
                <a:solidFill>
                  <a:schemeClr val="tx1">
                    <a:lumMod val="65000"/>
                    <a:lumOff val="35000"/>
                  </a:schemeClr>
                </a:solidFill>
                <a:latin typeface="微软雅黑" pitchFamily="34" charset="-122"/>
                <a:ea typeface="微软雅黑" pitchFamily="34" charset="-122"/>
              </a:rPr>
              <a:t>整合性交互能力。能够成为具有专业价值观的教学决策者，能够根据教学情境的变化而调整教学以适应不同的学习需求，把学生培养成为积极的学习者；</a:t>
            </a:r>
            <a:endParaRPr lang="zh-CN" altLang="en-US" sz="1600" dirty="0">
              <a:solidFill>
                <a:schemeClr val="tx1">
                  <a:lumMod val="65000"/>
                  <a:lumOff val="35000"/>
                </a:schemeClr>
              </a:solidFill>
              <a:latin typeface="微软雅黑" pitchFamily="34" charset="-122"/>
              <a:ea typeface="微软雅黑" pitchFamily="34" charset="-122"/>
            </a:endParaRPr>
          </a:p>
        </p:txBody>
      </p:sp>
      <p:cxnSp>
        <p:nvCxnSpPr>
          <p:cNvPr id="55" name="直接连接符 54"/>
          <p:cNvCxnSpPr/>
          <p:nvPr/>
        </p:nvCxnSpPr>
        <p:spPr>
          <a:xfrm>
            <a:off x="992665" y="2132856"/>
            <a:ext cx="997826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56" name="直接连接符 55"/>
          <p:cNvCxnSpPr/>
          <p:nvPr/>
        </p:nvCxnSpPr>
        <p:spPr>
          <a:xfrm>
            <a:off x="992665" y="5085184"/>
            <a:ext cx="9978269"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8686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41003" y="2066272"/>
            <a:ext cx="10657184" cy="3864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3" name="矩形 12"/>
          <p:cNvSpPr/>
          <p:nvPr/>
        </p:nvSpPr>
        <p:spPr>
          <a:xfrm>
            <a:off x="985019" y="2279344"/>
            <a:ext cx="4608512" cy="3142014"/>
          </a:xfrm>
          <a:prstGeom prst="rect">
            <a:avLst/>
          </a:prstGeom>
        </p:spPr>
        <p:txBody>
          <a:bodyPr wrap="square">
            <a:spAutoFit/>
          </a:bodyPr>
          <a:lstStyle/>
          <a:p>
            <a:pPr>
              <a:lnSpc>
                <a:spcPts val="2400"/>
              </a:lnSpc>
            </a:pPr>
            <a:r>
              <a:rPr lang="zh-CN" altLang="en-US" sz="1600" dirty="0">
                <a:solidFill>
                  <a:schemeClr val="tx1">
                    <a:lumMod val="65000"/>
                    <a:lumOff val="35000"/>
                  </a:schemeClr>
                </a:solidFill>
                <a:latin typeface="微软雅黑" pitchFamily="34" charset="-122"/>
                <a:ea typeface="微软雅黑" pitchFamily="34" charset="-122"/>
              </a:rPr>
              <a:t>传统的内容出版物所表达的</a:t>
            </a:r>
            <a:r>
              <a:rPr lang="zh-CN" altLang="en-US" sz="1600" b="1" dirty="0">
                <a:solidFill>
                  <a:srgbClr val="FF6600"/>
                </a:solidFill>
                <a:latin typeface="微软雅黑" pitchFamily="34" charset="-122"/>
                <a:ea typeface="微软雅黑" pitchFamily="34" charset="-122"/>
              </a:rPr>
              <a:t>信息结构是固定的</a:t>
            </a:r>
            <a:r>
              <a:rPr lang="zh-CN" altLang="en-US" sz="1600" dirty="0">
                <a:solidFill>
                  <a:schemeClr val="tx1">
                    <a:lumMod val="65000"/>
                    <a:lumOff val="35000"/>
                  </a:schemeClr>
                </a:solidFill>
                <a:latin typeface="微软雅黑" pitchFamily="34" charset="-122"/>
                <a:ea typeface="微软雅黑" pitchFamily="34" charset="-122"/>
              </a:rPr>
              <a:t>， 读者跟着作者展示的思维获取信息， 承载内容的信息符号以串行方式被读者接受。</a:t>
            </a:r>
            <a:endParaRPr lang="en-US" altLang="zh-CN" sz="1600" dirty="0">
              <a:solidFill>
                <a:schemeClr val="tx1">
                  <a:lumMod val="65000"/>
                  <a:lumOff val="35000"/>
                </a:schemeClr>
              </a:solidFill>
              <a:latin typeface="微软雅黑" pitchFamily="34" charset="-122"/>
              <a:ea typeface="微软雅黑" pitchFamily="34" charset="-122"/>
            </a:endParaRPr>
          </a:p>
          <a:p>
            <a:pPr>
              <a:lnSpc>
                <a:spcPts val="2400"/>
              </a:lnSpc>
            </a:pPr>
            <a:endParaRPr lang="en-US" altLang="zh-CN" sz="1600" dirty="0">
              <a:solidFill>
                <a:schemeClr val="tx1">
                  <a:lumMod val="65000"/>
                  <a:lumOff val="35000"/>
                </a:schemeClr>
              </a:solidFill>
              <a:latin typeface="微软雅黑" pitchFamily="34" charset="-122"/>
              <a:ea typeface="微软雅黑" pitchFamily="34" charset="-122"/>
            </a:endParaRPr>
          </a:p>
          <a:p>
            <a:pPr>
              <a:lnSpc>
                <a:spcPts val="2400"/>
              </a:lnSpc>
            </a:pPr>
            <a:r>
              <a:rPr lang="zh-CN" altLang="en-US" sz="1600" dirty="0">
                <a:solidFill>
                  <a:schemeClr val="tx1">
                    <a:lumMod val="65000"/>
                    <a:lumOff val="35000"/>
                  </a:schemeClr>
                </a:solidFill>
                <a:latin typeface="微软雅黑" pitchFamily="34" charset="-122"/>
                <a:ea typeface="微软雅黑" pitchFamily="34" charset="-122"/>
              </a:rPr>
              <a:t>数字内容出版物按网状结构组织内容</a:t>
            </a:r>
            <a:r>
              <a:rPr lang="zh-CN" altLang="en-US" sz="1600" b="1" dirty="0">
                <a:solidFill>
                  <a:srgbClr val="FF6600"/>
                </a:solidFill>
                <a:latin typeface="微软雅黑" pitchFamily="34" charset="-122"/>
                <a:ea typeface="微软雅黑" pitchFamily="34" charset="-122"/>
              </a:rPr>
              <a:t>， 形成知识块或群， 读者可以在块或群之间自由跳转</a:t>
            </a:r>
            <a:r>
              <a:rPr lang="zh-CN" altLang="en-US" sz="1600" dirty="0">
                <a:solidFill>
                  <a:schemeClr val="tx1">
                    <a:lumMod val="65000"/>
                    <a:lumOff val="35000"/>
                  </a:schemeClr>
                </a:solidFill>
                <a:latin typeface="微软雅黑" pitchFamily="34" charset="-122"/>
                <a:ea typeface="微软雅黑" pitchFamily="34" charset="-122"/>
              </a:rPr>
              <a:t>，选取阅读内容， 甚至可以从一个出版物瞬间连接到另一个出版物的内容中， 读者接受信息的方式是并行或组合式的， 没有先后顺序之分， 可以称为自主选择的发散式阅读。</a:t>
            </a:r>
            <a:endParaRPr lang="zh-CN" altLang="zh-CN" sz="1600" dirty="0">
              <a:solidFill>
                <a:schemeClr val="tx1">
                  <a:lumMod val="65000"/>
                  <a:lumOff val="35000"/>
                </a:schemeClr>
              </a:solidFill>
              <a:latin typeface="微软雅黑" pitchFamily="34" charset="-122"/>
              <a:ea typeface="微软雅黑" pitchFamily="34" charset="-122"/>
            </a:endParaRPr>
          </a:p>
        </p:txBody>
      </p:sp>
      <p:sp>
        <p:nvSpPr>
          <p:cNvPr id="15" name="矩形 14"/>
          <p:cNvSpPr/>
          <p:nvPr/>
        </p:nvSpPr>
        <p:spPr>
          <a:xfrm>
            <a:off x="5593531" y="2066272"/>
            <a:ext cx="144016" cy="386430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953571" y="2279344"/>
            <a:ext cx="5616624" cy="3170099"/>
          </a:xfrm>
          <a:prstGeom prst="rect">
            <a:avLst/>
          </a:prstGeom>
        </p:spPr>
        <p:txBody>
          <a:bodyPr wrap="square">
            <a:spAutoFit/>
          </a:bodyPr>
          <a:lstStyle/>
          <a:p>
            <a:pPr>
              <a:lnSpc>
                <a:spcPts val="2400"/>
              </a:lnSpc>
            </a:pPr>
            <a:r>
              <a:rPr lang="zh-CN" altLang="en-US" sz="1600" dirty="0">
                <a:solidFill>
                  <a:schemeClr val="tx1">
                    <a:lumMod val="65000"/>
                    <a:lumOff val="35000"/>
                  </a:schemeClr>
                </a:solidFill>
                <a:latin typeface="微软雅黑" pitchFamily="34" charset="-122"/>
                <a:ea typeface="微软雅黑" pitchFamily="34" charset="-122"/>
              </a:rPr>
              <a:t>满足数字化发散式阅读特点， 则</a:t>
            </a:r>
            <a:r>
              <a:rPr lang="zh-CN" altLang="en-US" sz="1600" b="1" dirty="0">
                <a:solidFill>
                  <a:srgbClr val="FF6600"/>
                </a:solidFill>
                <a:latin typeface="微软雅黑" pitchFamily="34" charset="-122"/>
                <a:ea typeface="微软雅黑" pitchFamily="34" charset="-122"/>
              </a:rPr>
              <a:t>按需类聚</a:t>
            </a:r>
            <a:r>
              <a:rPr lang="zh-CN" altLang="en-US" sz="1600" dirty="0">
                <a:solidFill>
                  <a:schemeClr val="tx1">
                    <a:lumMod val="65000"/>
                    <a:lumOff val="35000"/>
                  </a:schemeClr>
                </a:solidFill>
                <a:latin typeface="微软雅黑" pitchFamily="34" charset="-122"/>
                <a:ea typeface="微软雅黑" pitchFamily="34" charset="-122"/>
              </a:rPr>
              <a:t>（</a:t>
            </a:r>
            <a:r>
              <a:rPr lang="en-US" altLang="zh-CN" sz="1600" dirty="0">
                <a:solidFill>
                  <a:schemeClr val="tx1">
                    <a:lumMod val="65000"/>
                    <a:lumOff val="35000"/>
                  </a:schemeClr>
                </a:solidFill>
                <a:latin typeface="微软雅黑" pitchFamily="34" charset="-122"/>
                <a:ea typeface="微软雅黑" pitchFamily="34" charset="-122"/>
              </a:rPr>
              <a:t>syntagmatic</a:t>
            </a:r>
          </a:p>
          <a:p>
            <a:pPr>
              <a:lnSpc>
                <a:spcPts val="2400"/>
              </a:lnSpc>
            </a:pPr>
            <a:r>
              <a:rPr lang="en-US" altLang="zh-CN" sz="1600" dirty="0">
                <a:solidFill>
                  <a:schemeClr val="tx1">
                    <a:lumMod val="65000"/>
                    <a:lumOff val="35000"/>
                  </a:schemeClr>
                </a:solidFill>
                <a:latin typeface="微软雅黑" pitchFamily="34" charset="-122"/>
                <a:ea typeface="微软雅黑" pitchFamily="34" charset="-122"/>
              </a:rPr>
              <a:t>on-demand</a:t>
            </a:r>
            <a:r>
              <a:rPr lang="zh-CN" altLang="en-US" sz="1600" dirty="0">
                <a:solidFill>
                  <a:schemeClr val="tx1">
                    <a:lumMod val="65000"/>
                    <a:lumOff val="35000"/>
                  </a:schemeClr>
                </a:solidFill>
                <a:latin typeface="微软雅黑" pitchFamily="34" charset="-122"/>
                <a:ea typeface="微软雅黑" pitchFamily="34" charset="-122"/>
              </a:rPr>
              <a:t>） 和</a:t>
            </a:r>
            <a:r>
              <a:rPr lang="zh-CN" altLang="en-US" sz="1600" b="1" dirty="0">
                <a:solidFill>
                  <a:srgbClr val="FF6600"/>
                </a:solidFill>
                <a:latin typeface="微软雅黑" pitchFamily="34" charset="-122"/>
                <a:ea typeface="微软雅黑" pitchFamily="34" charset="-122"/>
              </a:rPr>
              <a:t>拓展关联</a:t>
            </a:r>
            <a:r>
              <a:rPr lang="zh-CN" altLang="en-US" sz="1600" dirty="0">
                <a:solidFill>
                  <a:schemeClr val="tx1">
                    <a:lumMod val="65000"/>
                    <a:lumOff val="35000"/>
                  </a:schemeClr>
                </a:solidFill>
                <a:latin typeface="微软雅黑" pitchFamily="34" charset="-122"/>
                <a:ea typeface="微软雅黑" pitchFamily="34" charset="-122"/>
              </a:rPr>
              <a:t>（ </a:t>
            </a:r>
            <a:r>
              <a:rPr lang="en-US" altLang="zh-CN" sz="1600" dirty="0">
                <a:solidFill>
                  <a:schemeClr val="tx1">
                    <a:lumMod val="65000"/>
                    <a:lumOff val="35000"/>
                  </a:schemeClr>
                </a:solidFill>
                <a:latin typeface="微软雅黑" pitchFamily="34" charset="-122"/>
                <a:ea typeface="微软雅黑" pitchFamily="34" charset="-122"/>
              </a:rPr>
              <a:t>broadening relationship</a:t>
            </a:r>
            <a:r>
              <a:rPr lang="zh-CN" altLang="en-US" sz="1600" dirty="0">
                <a:solidFill>
                  <a:schemeClr val="tx1">
                    <a:lumMod val="65000"/>
                    <a:lumOff val="35000"/>
                  </a:schemeClr>
                </a:solidFill>
                <a:latin typeface="微软雅黑" pitchFamily="34" charset="-122"/>
                <a:ea typeface="微软雅黑" pitchFamily="34" charset="-122"/>
              </a:rPr>
              <a:t>）</a:t>
            </a:r>
          </a:p>
          <a:p>
            <a:pPr>
              <a:lnSpc>
                <a:spcPts val="2400"/>
              </a:lnSpc>
            </a:pPr>
            <a:r>
              <a:rPr lang="zh-CN" altLang="en-US" sz="1600" dirty="0">
                <a:solidFill>
                  <a:schemeClr val="tx1">
                    <a:lumMod val="65000"/>
                    <a:lumOff val="35000"/>
                  </a:schemeClr>
                </a:solidFill>
                <a:latin typeface="微软雅黑" pitchFamily="34" charset="-122"/>
                <a:ea typeface="微软雅黑" pitchFamily="34" charset="-122"/>
              </a:rPr>
              <a:t>是组建数字内容出版物内容结构的重要原则</a:t>
            </a:r>
            <a:r>
              <a:rPr lang="zh-CN" altLang="en-US" sz="1600" dirty="0" smtClean="0">
                <a:solidFill>
                  <a:schemeClr val="tx1">
                    <a:lumMod val="65000"/>
                    <a:lumOff val="35000"/>
                  </a:schemeClr>
                </a:solidFill>
                <a:latin typeface="微软雅黑" pitchFamily="34" charset="-122"/>
                <a:ea typeface="微软雅黑" pitchFamily="34" charset="-122"/>
              </a:rPr>
              <a:t>。</a:t>
            </a:r>
            <a:endParaRPr lang="en-US" altLang="zh-CN" sz="1600" dirty="0" smtClean="0">
              <a:solidFill>
                <a:schemeClr val="tx1">
                  <a:lumMod val="65000"/>
                  <a:lumOff val="35000"/>
                </a:schemeClr>
              </a:solidFill>
              <a:latin typeface="微软雅黑" pitchFamily="34" charset="-122"/>
              <a:ea typeface="微软雅黑" pitchFamily="34" charset="-122"/>
            </a:endParaRPr>
          </a:p>
          <a:p>
            <a:pPr>
              <a:lnSpc>
                <a:spcPts val="2400"/>
              </a:lnSpc>
            </a:pPr>
            <a:endParaRPr lang="en-US" altLang="zh-CN" sz="1600" dirty="0">
              <a:solidFill>
                <a:schemeClr val="tx1">
                  <a:lumMod val="65000"/>
                  <a:lumOff val="35000"/>
                </a:schemeClr>
              </a:solidFill>
              <a:latin typeface="微软雅黑" pitchFamily="34" charset="-122"/>
              <a:ea typeface="微软雅黑" pitchFamily="34" charset="-122"/>
            </a:endParaRPr>
          </a:p>
          <a:p>
            <a:pPr>
              <a:lnSpc>
                <a:spcPts val="2400"/>
              </a:lnSpc>
            </a:pPr>
            <a:r>
              <a:rPr lang="zh-CN" altLang="en-US" sz="1600" dirty="0" smtClean="0">
                <a:solidFill>
                  <a:schemeClr val="tx1">
                    <a:lumMod val="65000"/>
                    <a:lumOff val="35000"/>
                  </a:schemeClr>
                </a:solidFill>
                <a:latin typeface="微软雅黑" pitchFamily="34" charset="-122"/>
                <a:ea typeface="微软雅黑" pitchFamily="34" charset="-122"/>
              </a:rPr>
              <a:t>前者</a:t>
            </a:r>
            <a:r>
              <a:rPr lang="zh-CN" altLang="en-US" sz="1600" dirty="0">
                <a:solidFill>
                  <a:schemeClr val="tx1">
                    <a:lumMod val="65000"/>
                    <a:lumOff val="35000"/>
                  </a:schemeClr>
                </a:solidFill>
                <a:latin typeface="微软雅黑" pitchFamily="34" charset="-122"/>
                <a:ea typeface="微软雅黑" pitchFamily="34" charset="-122"/>
              </a:rPr>
              <a:t>是指</a:t>
            </a:r>
            <a:r>
              <a:rPr lang="zh-CN" altLang="en-US" sz="1600" dirty="0" smtClean="0">
                <a:solidFill>
                  <a:schemeClr val="tx1">
                    <a:lumMod val="65000"/>
                    <a:lumOff val="35000"/>
                  </a:schemeClr>
                </a:solidFill>
                <a:latin typeface="微软雅黑" pitchFamily="34" charset="-122"/>
                <a:ea typeface="微软雅黑" pitchFamily="34" charset="-122"/>
              </a:rPr>
              <a:t>按知识</a:t>
            </a:r>
            <a:r>
              <a:rPr lang="zh-CN" altLang="en-US" sz="1600" dirty="0">
                <a:solidFill>
                  <a:schemeClr val="tx1">
                    <a:lumMod val="65000"/>
                    <a:lumOff val="35000"/>
                  </a:schemeClr>
                </a:solidFill>
                <a:latin typeface="微软雅黑" pitchFamily="34" charset="-122"/>
                <a:ea typeface="微软雅黑" pitchFamily="34" charset="-122"/>
              </a:rPr>
              <a:t>体系、结构和相关性对内容进行分类组合， 在读者</a:t>
            </a:r>
            <a:r>
              <a:rPr lang="zh-CN" altLang="en-US" sz="1600" dirty="0" smtClean="0">
                <a:solidFill>
                  <a:schemeClr val="tx1">
                    <a:lumMod val="65000"/>
                    <a:lumOff val="35000"/>
                  </a:schemeClr>
                </a:solidFill>
                <a:latin typeface="微软雅黑" pitchFamily="34" charset="-122"/>
                <a:ea typeface="微软雅黑" pitchFamily="34" charset="-122"/>
              </a:rPr>
              <a:t>提出</a:t>
            </a:r>
            <a:r>
              <a:rPr lang="zh-CN" altLang="en-US" sz="1600" dirty="0">
                <a:solidFill>
                  <a:schemeClr val="tx1">
                    <a:lumMod val="65000"/>
                    <a:lumOff val="35000"/>
                  </a:schemeClr>
                </a:solidFill>
                <a:latin typeface="微软雅黑" pitchFamily="34" charset="-122"/>
                <a:ea typeface="微软雅黑" pitchFamily="34" charset="-122"/>
              </a:rPr>
              <a:t>模糊的需求时， 能够给出高度相关的知识群</a:t>
            </a:r>
            <a:r>
              <a:rPr lang="zh-CN" altLang="en-US" sz="1600" dirty="0" smtClean="0">
                <a:solidFill>
                  <a:schemeClr val="tx1">
                    <a:lumMod val="65000"/>
                    <a:lumOff val="35000"/>
                  </a:schemeClr>
                </a:solidFill>
                <a:latin typeface="微软雅黑" pitchFamily="34" charset="-122"/>
                <a:ea typeface="微软雅黑" pitchFamily="34" charset="-122"/>
              </a:rPr>
              <a:t>；</a:t>
            </a:r>
            <a:endParaRPr lang="en-US" altLang="zh-CN" sz="1600" dirty="0" smtClean="0">
              <a:solidFill>
                <a:schemeClr val="tx1">
                  <a:lumMod val="65000"/>
                  <a:lumOff val="35000"/>
                </a:schemeClr>
              </a:solidFill>
              <a:latin typeface="微软雅黑" pitchFamily="34" charset="-122"/>
              <a:ea typeface="微软雅黑" pitchFamily="34" charset="-122"/>
            </a:endParaRPr>
          </a:p>
          <a:p>
            <a:pPr>
              <a:lnSpc>
                <a:spcPts val="2400"/>
              </a:lnSpc>
            </a:pPr>
            <a:endParaRPr lang="en-US" altLang="zh-CN" sz="1600" dirty="0" smtClean="0">
              <a:solidFill>
                <a:schemeClr val="tx1">
                  <a:lumMod val="65000"/>
                  <a:lumOff val="35000"/>
                </a:schemeClr>
              </a:solidFill>
              <a:latin typeface="微软雅黑" pitchFamily="34" charset="-122"/>
              <a:ea typeface="微软雅黑" pitchFamily="34" charset="-122"/>
            </a:endParaRPr>
          </a:p>
          <a:p>
            <a:pPr>
              <a:lnSpc>
                <a:spcPts val="2400"/>
              </a:lnSpc>
            </a:pPr>
            <a:r>
              <a:rPr lang="zh-CN" altLang="en-US" sz="1600" dirty="0" smtClean="0">
                <a:solidFill>
                  <a:schemeClr val="tx1">
                    <a:lumMod val="65000"/>
                    <a:lumOff val="35000"/>
                  </a:schemeClr>
                </a:solidFill>
                <a:latin typeface="微软雅黑" pitchFamily="34" charset="-122"/>
                <a:ea typeface="微软雅黑" pitchFamily="34" charset="-122"/>
              </a:rPr>
              <a:t>后者</a:t>
            </a:r>
            <a:r>
              <a:rPr lang="zh-CN" altLang="en-US" sz="1600" dirty="0">
                <a:solidFill>
                  <a:schemeClr val="tx1">
                    <a:lumMod val="65000"/>
                    <a:lumOff val="35000"/>
                  </a:schemeClr>
                </a:solidFill>
                <a:latin typeface="微软雅黑" pitchFamily="34" charset="-122"/>
                <a:ea typeface="微软雅黑" pitchFamily="34" charset="-122"/>
              </a:rPr>
              <a:t>是</a:t>
            </a:r>
            <a:r>
              <a:rPr lang="zh-CN" altLang="en-US" sz="1600" dirty="0" smtClean="0">
                <a:solidFill>
                  <a:schemeClr val="tx1">
                    <a:lumMod val="65000"/>
                    <a:lumOff val="35000"/>
                  </a:schemeClr>
                </a:solidFill>
                <a:latin typeface="微软雅黑" pitchFamily="34" charset="-122"/>
                <a:ea typeface="微软雅黑" pitchFamily="34" charset="-122"/>
              </a:rPr>
              <a:t>指减少</a:t>
            </a:r>
            <a:r>
              <a:rPr lang="zh-CN" altLang="en-US" sz="1600" dirty="0">
                <a:solidFill>
                  <a:schemeClr val="tx1">
                    <a:lumMod val="65000"/>
                    <a:lumOff val="35000"/>
                  </a:schemeClr>
                </a:solidFill>
                <a:latin typeface="微软雅黑" pitchFamily="34" charset="-122"/>
                <a:ea typeface="微软雅黑" pitchFamily="34" charset="-122"/>
              </a:rPr>
              <a:t>信息冗余， 对知识内容科学地分类， 有效地逻辑</a:t>
            </a:r>
            <a:r>
              <a:rPr lang="zh-CN" altLang="en-US" sz="1600" dirty="0" smtClean="0">
                <a:solidFill>
                  <a:schemeClr val="tx1">
                    <a:lumMod val="65000"/>
                    <a:lumOff val="35000"/>
                  </a:schemeClr>
                </a:solidFill>
                <a:latin typeface="微软雅黑" pitchFamily="34" charset="-122"/>
                <a:ea typeface="微软雅黑" pitchFamily="34" charset="-122"/>
              </a:rPr>
              <a:t>链接拓展</a:t>
            </a:r>
            <a:r>
              <a:rPr lang="zh-CN" altLang="en-US" sz="1600" dirty="0">
                <a:solidFill>
                  <a:schemeClr val="tx1">
                    <a:lumMod val="65000"/>
                    <a:lumOff val="35000"/>
                  </a:schemeClr>
                </a:solidFill>
                <a:latin typeface="微软雅黑" pitchFamily="34" charset="-122"/>
                <a:ea typeface="微软雅黑" pitchFamily="34" charset="-122"/>
              </a:rPr>
              <a:t>。对内容进行科学有效地组织， 才能实现为读者</a:t>
            </a:r>
            <a:r>
              <a:rPr lang="zh-CN" altLang="en-US" sz="1600" dirty="0" smtClean="0">
                <a:solidFill>
                  <a:schemeClr val="tx1">
                    <a:lumMod val="65000"/>
                    <a:lumOff val="35000"/>
                  </a:schemeClr>
                </a:solidFill>
                <a:latin typeface="微软雅黑" pitchFamily="34" charset="-122"/>
                <a:ea typeface="微软雅黑" pitchFamily="34" charset="-122"/>
              </a:rPr>
              <a:t>快速准确</a:t>
            </a:r>
            <a:r>
              <a:rPr lang="zh-CN" altLang="en-US" sz="1600" dirty="0">
                <a:solidFill>
                  <a:schemeClr val="tx1">
                    <a:lumMod val="65000"/>
                    <a:lumOff val="35000"/>
                  </a:schemeClr>
                </a:solidFill>
                <a:latin typeface="微软雅黑" pitchFamily="34" charset="-122"/>
                <a:ea typeface="微软雅黑" pitchFamily="34" charset="-122"/>
              </a:rPr>
              <a:t>地提供。</a:t>
            </a:r>
            <a:endParaRPr lang="zh-CN" altLang="zh-CN" sz="1600" dirty="0">
              <a:solidFill>
                <a:schemeClr val="tx1">
                  <a:lumMod val="65000"/>
                  <a:lumOff val="35000"/>
                </a:schemeClr>
              </a:solidFill>
              <a:latin typeface="微软雅黑" pitchFamily="34" charset="-122"/>
              <a:ea typeface="微软雅黑" pitchFamily="34" charset="-122"/>
            </a:endParaRPr>
          </a:p>
        </p:txBody>
      </p:sp>
      <p:sp>
        <p:nvSpPr>
          <p:cNvPr id="14" name="矩形 13"/>
          <p:cNvSpPr/>
          <p:nvPr/>
        </p:nvSpPr>
        <p:spPr>
          <a:xfrm>
            <a:off x="841003" y="2066272"/>
            <a:ext cx="10657184" cy="3864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7" name="矩形 16"/>
          <p:cNvSpPr/>
          <p:nvPr/>
        </p:nvSpPr>
        <p:spPr>
          <a:xfrm>
            <a:off x="985019" y="2757115"/>
            <a:ext cx="4608512" cy="3847207"/>
          </a:xfrm>
          <a:prstGeom prst="rect">
            <a:avLst/>
          </a:prstGeom>
        </p:spPr>
        <p:txBody>
          <a:bodyPr wrap="square">
            <a:spAutoFit/>
          </a:bodyPr>
          <a:lstStyle/>
          <a:p>
            <a:pPr marL="0" lvl="1">
              <a:lnSpc>
                <a:spcPct val="150000"/>
              </a:lnSpc>
              <a:defRPr/>
            </a:pPr>
            <a:r>
              <a:rPr lang="en-US" altLang="zh-CN" sz="1600" smtClean="0">
                <a:solidFill>
                  <a:schemeClr val="tx1">
                    <a:lumMod val="65000"/>
                    <a:lumOff val="35000"/>
                  </a:schemeClr>
                </a:solidFill>
                <a:latin typeface="微软雅黑" pitchFamily="34" charset="-122"/>
                <a:ea typeface="微软雅黑" pitchFamily="34" charset="-122"/>
              </a:rPr>
              <a:t>   </a:t>
            </a:r>
            <a:r>
              <a:rPr lang="zh-CN" altLang="en-US" sz="1600" smtClean="0">
                <a:solidFill>
                  <a:schemeClr val="tx1">
                    <a:lumMod val="65000"/>
                    <a:lumOff val="35000"/>
                  </a:schemeClr>
                </a:solidFill>
                <a:latin typeface="微软雅黑" pitchFamily="34" charset="-122"/>
                <a:ea typeface="微软雅黑" pitchFamily="34" charset="-122"/>
              </a:rPr>
              <a:t>通常是先让学生修读一些与实践相脱节的课程，然后在毕业前让学生进行短暂的实习，而实习与前面修读的课程也无关联。</a:t>
            </a:r>
            <a:endParaRPr lang="en-US" altLang="zh-CN" sz="1600" smtClean="0">
              <a:solidFill>
                <a:schemeClr val="tx1">
                  <a:lumMod val="65000"/>
                  <a:lumOff val="35000"/>
                </a:schemeClr>
              </a:solidFill>
              <a:latin typeface="微软雅黑" pitchFamily="34" charset="-122"/>
              <a:ea typeface="微软雅黑" pitchFamily="34" charset="-122"/>
            </a:endParaRPr>
          </a:p>
          <a:p>
            <a:pPr marL="0" lvl="1">
              <a:lnSpc>
                <a:spcPct val="150000"/>
              </a:lnSpc>
              <a:defRPr/>
            </a:pPr>
            <a:r>
              <a:rPr lang="zh-CN" altLang="en-US" sz="1600">
                <a:solidFill>
                  <a:schemeClr val="tx1">
                    <a:lumMod val="65000"/>
                    <a:lumOff val="35000"/>
                  </a:schemeClr>
                </a:solidFill>
                <a:latin typeface="微软雅黑" pitchFamily="34" charset="-122"/>
                <a:ea typeface="微软雅黑" pitchFamily="34" charset="-122"/>
              </a:rPr>
              <a:t>阿文</a:t>
            </a:r>
            <a:r>
              <a:rPr lang="zh-CN" altLang="en-US" sz="1600" smtClean="0">
                <a:solidFill>
                  <a:schemeClr val="tx1">
                    <a:lumMod val="65000"/>
                    <a:lumOff val="35000"/>
                  </a:schemeClr>
                </a:solidFill>
                <a:latin typeface="微软雅黑" pitchFamily="34" charset="-122"/>
                <a:ea typeface="微软雅黑" pitchFamily="34" charset="-122"/>
              </a:rPr>
              <a:t>诺学院的做法是将课程学习与实习组织起来，即学院在开设“教学设计原理”课程 的时候，相应地在通一学期也安排了有关教学设计的实习，即知行结合。</a:t>
            </a:r>
            <a:endParaRPr lang="en-US" altLang="zh-CN" sz="1600" smtClean="0">
              <a:solidFill>
                <a:schemeClr val="tx1">
                  <a:lumMod val="65000"/>
                  <a:lumOff val="35000"/>
                </a:schemeClr>
              </a:solidFill>
              <a:latin typeface="微软雅黑" pitchFamily="34" charset="-122"/>
              <a:ea typeface="微软雅黑" pitchFamily="34" charset="-122"/>
            </a:endParaRPr>
          </a:p>
          <a:p>
            <a:pPr marL="0" lvl="1">
              <a:lnSpc>
                <a:spcPct val="150000"/>
              </a:lnSpc>
              <a:defRPr/>
            </a:pPr>
            <a:endParaRPr lang="zh-CN" altLang="zh-CN" sz="1600" dirty="0">
              <a:solidFill>
                <a:schemeClr val="tx1">
                  <a:lumMod val="65000"/>
                  <a:lumOff val="35000"/>
                </a:schemeClr>
              </a:solidFill>
              <a:latin typeface="微软雅黑" pitchFamily="34" charset="-122"/>
              <a:ea typeface="微软雅黑" pitchFamily="34" charset="-122"/>
            </a:endParaRPr>
          </a:p>
          <a:p>
            <a:pPr marL="0" lvl="1">
              <a:defRPr/>
            </a:pPr>
            <a:r>
              <a:rPr lang="en-US" altLang="zh-CN" sz="1600" dirty="0" smtClean="0">
                <a:solidFill>
                  <a:schemeClr val="tx1">
                    <a:lumMod val="65000"/>
                    <a:lumOff val="35000"/>
                  </a:schemeClr>
                </a:solidFill>
                <a:latin typeface="微软雅黑" pitchFamily="34" charset="-122"/>
                <a:ea typeface="微软雅黑" pitchFamily="34" charset="-122"/>
              </a:rPr>
              <a:t> </a:t>
            </a:r>
            <a:endParaRPr lang="en-US" altLang="zh-CN" sz="1600" dirty="0">
              <a:solidFill>
                <a:schemeClr val="tx1">
                  <a:lumMod val="65000"/>
                  <a:lumOff val="35000"/>
                </a:schemeClr>
              </a:solidFill>
              <a:latin typeface="微软雅黑" pitchFamily="34" charset="-122"/>
              <a:ea typeface="微软雅黑" pitchFamily="34" charset="-122"/>
            </a:endParaRPr>
          </a:p>
          <a:p>
            <a:pPr marL="0" lvl="1">
              <a:defRPr/>
            </a:pPr>
            <a:endParaRPr lang="zh-CN" altLang="en-US" sz="1600" dirty="0">
              <a:solidFill>
                <a:schemeClr val="tx1">
                  <a:lumMod val="65000"/>
                  <a:lumOff val="35000"/>
                </a:schemeClr>
              </a:solidFill>
              <a:latin typeface="微软雅黑" pitchFamily="34" charset="-122"/>
              <a:ea typeface="微软雅黑" pitchFamily="34" charset="-122"/>
            </a:endParaRPr>
          </a:p>
          <a:p>
            <a:pPr>
              <a:lnSpc>
                <a:spcPts val="2400"/>
              </a:lnSpc>
            </a:pPr>
            <a:endParaRPr lang="zh-CN" altLang="zh-CN" sz="1600" dirty="0">
              <a:solidFill>
                <a:schemeClr val="tx1">
                  <a:lumMod val="65000"/>
                  <a:lumOff val="35000"/>
                </a:schemeClr>
              </a:solidFill>
              <a:latin typeface="微软雅黑" pitchFamily="34" charset="-122"/>
              <a:ea typeface="微软雅黑" pitchFamily="34" charset="-122"/>
            </a:endParaRPr>
          </a:p>
        </p:txBody>
      </p:sp>
      <p:sp>
        <p:nvSpPr>
          <p:cNvPr id="18" name="矩形 17"/>
          <p:cNvSpPr/>
          <p:nvPr/>
        </p:nvSpPr>
        <p:spPr>
          <a:xfrm>
            <a:off x="5762828" y="2066272"/>
            <a:ext cx="118735" cy="386430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128343" y="2780928"/>
            <a:ext cx="5297835" cy="2308324"/>
          </a:xfrm>
          <a:prstGeom prst="rect">
            <a:avLst/>
          </a:prstGeom>
        </p:spPr>
        <p:txBody>
          <a:bodyPr wrap="square">
            <a:spAutoFit/>
          </a:bodyPr>
          <a:lstStyle/>
          <a:p>
            <a:pPr lvl="0">
              <a:lnSpc>
                <a:spcPct val="150000"/>
              </a:lnSpc>
            </a:pPr>
            <a:r>
              <a:rPr lang="en-US" altLang="zh-CN" sz="1600" smtClean="0">
                <a:solidFill>
                  <a:schemeClr val="tx1">
                    <a:lumMod val="65000"/>
                    <a:lumOff val="35000"/>
                  </a:schemeClr>
                </a:solidFill>
                <a:latin typeface="微软雅黑" pitchFamily="34" charset="-122"/>
                <a:ea typeface="微软雅黑" pitchFamily="34" charset="-122"/>
              </a:rPr>
              <a:t>    </a:t>
            </a:r>
            <a:r>
              <a:rPr lang="zh-CN" altLang="en-US" sz="1600" smtClean="0">
                <a:solidFill>
                  <a:schemeClr val="tx1">
                    <a:lumMod val="65000"/>
                    <a:lumOff val="35000"/>
                  </a:schemeClr>
                </a:solidFill>
                <a:latin typeface="微软雅黑" pitchFamily="34" charset="-122"/>
                <a:ea typeface="微软雅黑" pitchFamily="34" charset="-122"/>
              </a:rPr>
              <a:t>对学生进行学业进展监控是实施能力本位的教师教育的关键环节。阿文诺学院采取了为学生指派导师的监控制度，导师与学生定期见面，讨论学业进展情况，尤其关注学生是否达到了学院制定的八项普通教育能力和五项专业能力的要求，同时还为学生制定下一步学习计划。</a:t>
            </a:r>
            <a:endParaRPr lang="en-US" altLang="zh-CN" sz="1600" dirty="0">
              <a:solidFill>
                <a:schemeClr val="tx1">
                  <a:lumMod val="65000"/>
                  <a:lumOff val="35000"/>
                </a:schemeClr>
              </a:solidFill>
              <a:latin typeface="微软雅黑" pitchFamily="34" charset="-122"/>
              <a:ea typeface="微软雅黑" pitchFamily="34" charset="-122"/>
            </a:endParaRPr>
          </a:p>
          <a:p>
            <a:pPr>
              <a:lnSpc>
                <a:spcPct val="150000"/>
              </a:lnSpc>
            </a:pPr>
            <a:endParaRPr lang="en-US" altLang="zh-CN" sz="1600" dirty="0">
              <a:solidFill>
                <a:schemeClr val="tx1">
                  <a:lumMod val="65000"/>
                  <a:lumOff val="35000"/>
                </a:schemeClr>
              </a:solidFill>
              <a:latin typeface="微软雅黑" pitchFamily="34" charset="-122"/>
              <a:ea typeface="微软雅黑" pitchFamily="34" charset="-122"/>
            </a:endParaRPr>
          </a:p>
        </p:txBody>
      </p:sp>
      <p:sp>
        <p:nvSpPr>
          <p:cNvPr id="23" name="矩形 22"/>
          <p:cNvSpPr/>
          <p:nvPr/>
        </p:nvSpPr>
        <p:spPr>
          <a:xfrm>
            <a:off x="841003" y="1556792"/>
            <a:ext cx="10574683" cy="504056"/>
          </a:xfrm>
          <a:prstGeom prst="rect">
            <a:avLst/>
          </a:prstGeom>
          <a:solidFill>
            <a:srgbClr val="FF6600"/>
          </a:solidFill>
          <a:ln w="28575">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smtClean="0">
                <a:solidFill>
                  <a:schemeClr val="bg1"/>
                </a:solidFill>
                <a:latin typeface="微软雅黑" pitchFamily="34" charset="-122"/>
                <a:ea typeface="微软雅黑" pitchFamily="34" charset="-122"/>
              </a:rPr>
              <a:t>教育实习的“知行合一”                               学业监控</a:t>
            </a:r>
            <a:r>
              <a:rPr lang="en-US" altLang="zh-CN" sz="2000" b="1" smtClean="0">
                <a:solidFill>
                  <a:schemeClr val="bg1"/>
                </a:solidFill>
                <a:latin typeface="微软雅黑" pitchFamily="34" charset="-122"/>
                <a:ea typeface="微软雅黑" pitchFamily="34" charset="-122"/>
              </a:rPr>
              <a:t>—</a:t>
            </a:r>
            <a:r>
              <a:rPr lang="zh-CN" altLang="en-US" sz="2000" b="1" smtClean="0">
                <a:solidFill>
                  <a:schemeClr val="bg1"/>
                </a:solidFill>
                <a:latin typeface="微软雅黑" pitchFamily="34" charset="-122"/>
                <a:ea typeface="微软雅黑" pitchFamily="34" charset="-122"/>
              </a:rPr>
              <a:t>教师培训的保障</a:t>
            </a:r>
            <a:endParaRPr lang="zh-CN" altLang="en-US"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403565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4729435" y="2156718"/>
            <a:ext cx="6912768" cy="954107"/>
          </a:xfrm>
          <a:prstGeom prst="rect">
            <a:avLst/>
          </a:prstGeom>
          <a:noFill/>
        </p:spPr>
        <p:txBody>
          <a:bodyPr wrap="square" rtlCol="0">
            <a:spAutoFit/>
          </a:bodyPr>
          <a:lstStyle/>
          <a:p>
            <a:pPr algn="ctr"/>
            <a:r>
              <a:rPr lang="zh-CN" altLang="en-US" sz="2800" b="1" smtClean="0">
                <a:solidFill>
                  <a:srgbClr val="FF6600"/>
                </a:solidFill>
                <a:latin typeface="微软雅黑" pitchFamily="34" charset="-122"/>
                <a:ea typeface="微软雅黑" pitchFamily="34" charset="-122"/>
              </a:rPr>
              <a:t>美国大学本位教师教育的新路径</a:t>
            </a:r>
            <a:r>
              <a:rPr lang="en-US" altLang="zh-CN" sz="2800" b="1" smtClean="0">
                <a:solidFill>
                  <a:srgbClr val="FF6600"/>
                </a:solidFill>
                <a:latin typeface="微软雅黑" pitchFamily="34" charset="-122"/>
                <a:ea typeface="微软雅黑" pitchFamily="34" charset="-122"/>
              </a:rPr>
              <a:t>—</a:t>
            </a:r>
            <a:r>
              <a:rPr lang="zh-CN" altLang="en-US" sz="2800" b="1" smtClean="0">
                <a:solidFill>
                  <a:srgbClr val="FF6600"/>
                </a:solidFill>
                <a:latin typeface="微软雅黑" pitchFamily="34" charset="-122"/>
                <a:ea typeface="微软雅黑" pitchFamily="34" charset="-122"/>
              </a:rPr>
              <a:t>普林</a:t>
            </a:r>
            <a:endParaRPr lang="en-US" altLang="zh-CN" sz="2800" b="1" smtClean="0">
              <a:solidFill>
                <a:srgbClr val="FF6600"/>
              </a:solidFill>
              <a:latin typeface="微软雅黑" pitchFamily="34" charset="-122"/>
              <a:ea typeface="微软雅黑" pitchFamily="34" charset="-122"/>
            </a:endParaRPr>
          </a:p>
          <a:p>
            <a:pPr algn="ctr"/>
            <a:r>
              <a:rPr lang="zh-CN" altLang="en-US" sz="2800" b="1" smtClean="0">
                <a:solidFill>
                  <a:srgbClr val="FF6600"/>
                </a:solidFill>
                <a:latin typeface="微软雅黑" pitchFamily="34" charset="-122"/>
                <a:ea typeface="微软雅黑" pitchFamily="34" charset="-122"/>
              </a:rPr>
              <a:t>斯顿大学教师培养方案</a:t>
            </a:r>
            <a:endParaRPr lang="zh-CN" altLang="en-US" sz="2800" b="1" dirty="0">
              <a:solidFill>
                <a:srgbClr val="FF6600"/>
              </a:solidFill>
              <a:latin typeface="微软雅黑" pitchFamily="34" charset="-122"/>
              <a:ea typeface="微软雅黑" pitchFamily="34" charset="-122"/>
            </a:endParaRPr>
          </a:p>
        </p:txBody>
      </p:sp>
      <p:sp>
        <p:nvSpPr>
          <p:cNvPr id="3" name="矩形 2"/>
          <p:cNvSpPr/>
          <p:nvPr/>
        </p:nvSpPr>
        <p:spPr>
          <a:xfrm>
            <a:off x="5737547" y="350100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培养方案产生的背景</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4" name="矩形 3"/>
          <p:cNvSpPr/>
          <p:nvPr/>
        </p:nvSpPr>
        <p:spPr>
          <a:xfrm>
            <a:off x="5737547" y="3995772"/>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培养方案的实施管理</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5" name="矩形 4"/>
          <p:cNvSpPr/>
          <p:nvPr/>
        </p:nvSpPr>
        <p:spPr>
          <a:xfrm>
            <a:off x="5737547" y="449982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培养方案的基本内容</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6" name="矩形 5"/>
          <p:cNvSpPr/>
          <p:nvPr/>
        </p:nvSpPr>
        <p:spPr>
          <a:xfrm>
            <a:off x="5737547" y="5003884"/>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smtClean="0">
                <a:solidFill>
                  <a:schemeClr val="tx1">
                    <a:lumMod val="65000"/>
                    <a:lumOff val="35000"/>
                  </a:schemeClr>
                </a:solidFill>
                <a:latin typeface="微软雅黑" pitchFamily="34" charset="-122"/>
                <a:ea typeface="微软雅黑" pitchFamily="34" charset="-122"/>
              </a:rPr>
              <a:t>培养方案特点的分析</a:t>
            </a: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0918500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170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par>
                                    <p:cTn id="27" presetID="52" presetClass="entr" presetSubtype="0" fill="hold" grpId="0" nodeType="withEffect">
                                      <p:stCondLst>
                                        <p:cond delay="200"/>
                                      </p:stCondLst>
                                      <p:iterate type="lt">
                                        <p:tmPct val="0"/>
                                      </p:iterate>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170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par>
                                    <p:cTn id="27" presetID="52" presetClass="entr" presetSubtype="0" fill="hold" grpId="0" nodeType="withEffect">
                                      <p:stCondLst>
                                        <p:cond delay="200"/>
                                      </p:stCondLst>
                                      <p:iterate type="lt">
                                        <p:tmPct val="0"/>
                                      </p:iterate>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 grpId="0"/>
          <p:bldP spid="4" grpId="0"/>
          <p:bldP spid="5" grpId="0"/>
          <p:bldP spid="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iangle rectangle 10"/>
          <p:cNvSpPr/>
          <p:nvPr/>
        </p:nvSpPr>
        <p:spPr>
          <a:xfrm rot="16200000" flipH="1">
            <a:off x="823609" y="2424864"/>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矩形 6"/>
          <p:cNvSpPr/>
          <p:nvPr/>
        </p:nvSpPr>
        <p:spPr>
          <a:xfrm>
            <a:off x="995801" y="1556792"/>
            <a:ext cx="10945216" cy="4608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TextBox 1"/>
          <p:cNvSpPr txBox="1"/>
          <p:nvPr/>
        </p:nvSpPr>
        <p:spPr>
          <a:xfrm>
            <a:off x="1489075" y="2736354"/>
            <a:ext cx="5328592" cy="3500958"/>
          </a:xfrm>
          <a:prstGeom prst="rect">
            <a:avLst/>
          </a:prstGeom>
          <a:noFill/>
        </p:spPr>
        <p:txBody>
          <a:bodyPr wrap="square" rtlCol="0">
            <a:spAutoFit/>
          </a:bodyPr>
          <a:lstStyle/>
          <a:p>
            <a:pPr indent="457200">
              <a:lnSpc>
                <a:spcPct val="150000"/>
              </a:lnSpc>
              <a:spcBef>
                <a:spcPts val="600"/>
              </a:spcBef>
              <a:spcAft>
                <a:spcPts val="600"/>
              </a:spcAft>
            </a:pPr>
            <a:r>
              <a:rPr lang="en-US" altLang="zh-CN" sz="1600" smtClean="0">
                <a:solidFill>
                  <a:schemeClr val="tx1">
                    <a:lumMod val="65000"/>
                    <a:lumOff val="35000"/>
                  </a:schemeClr>
                </a:solidFill>
                <a:latin typeface="微软雅黑" pitchFamily="34" charset="-122"/>
                <a:ea typeface="微软雅黑" pitchFamily="34" charset="-122"/>
              </a:rPr>
              <a:t>20</a:t>
            </a:r>
            <a:r>
              <a:rPr lang="zh-CN" altLang="en-US" sz="1600" smtClean="0">
                <a:solidFill>
                  <a:schemeClr val="tx1">
                    <a:lumMod val="65000"/>
                    <a:lumOff val="35000"/>
                  </a:schemeClr>
                </a:solidFill>
                <a:latin typeface="微软雅黑" pitchFamily="34" charset="-122"/>
                <a:ea typeface="微软雅黑" pitchFamily="34" charset="-122"/>
              </a:rPr>
              <a:t>世纪末和</a:t>
            </a:r>
            <a:r>
              <a:rPr lang="en-US" altLang="zh-CN" sz="1600" smtClean="0">
                <a:solidFill>
                  <a:schemeClr val="tx1">
                    <a:lumMod val="65000"/>
                    <a:lumOff val="35000"/>
                  </a:schemeClr>
                </a:solidFill>
                <a:latin typeface="微软雅黑" pitchFamily="34" charset="-122"/>
                <a:ea typeface="微软雅黑" pitchFamily="34" charset="-122"/>
              </a:rPr>
              <a:t>21</a:t>
            </a:r>
            <a:r>
              <a:rPr lang="zh-CN" altLang="en-US" sz="1600" smtClean="0">
                <a:solidFill>
                  <a:schemeClr val="tx1">
                    <a:lumMod val="65000"/>
                    <a:lumOff val="35000"/>
                  </a:schemeClr>
                </a:solidFill>
                <a:latin typeface="微软雅黑" pitchFamily="34" charset="-122"/>
                <a:ea typeface="微软雅黑" pitchFamily="34" charset="-122"/>
              </a:rPr>
              <a:t>世纪初，教师短缺严重，而长期垄断出任教师培养的大学教育学院培养模式越来越不能适应社会急需教师的需要。因此在教师数量和质量问题的严重压力下，美国以大学教育学院为基地的传统教师教育正面临空前的危机，出于生死存亡的关键时期。普林斯顿大学联合美国教师教育院校联合会、教师教育认证委员会、美国优质教育协会等研发了该方案。由普林斯顿大学各院系、地方学区、</a:t>
            </a:r>
            <a:r>
              <a:rPr lang="en-US" altLang="zh-CN" sz="1600" smtClean="0">
                <a:solidFill>
                  <a:schemeClr val="tx1">
                    <a:lumMod val="65000"/>
                    <a:lumOff val="35000"/>
                  </a:schemeClr>
                </a:solidFill>
                <a:latin typeface="微软雅黑" pitchFamily="34" charset="-122"/>
                <a:ea typeface="微软雅黑" pitchFamily="34" charset="-122"/>
              </a:rPr>
              <a:t>K12</a:t>
            </a:r>
            <a:r>
              <a:rPr lang="zh-CN" altLang="en-US" sz="1600" smtClean="0">
                <a:solidFill>
                  <a:schemeClr val="tx1">
                    <a:lumMod val="65000"/>
                    <a:lumOff val="35000"/>
                  </a:schemeClr>
                </a:solidFill>
                <a:latin typeface="微软雅黑" pitchFamily="34" charset="-122"/>
                <a:ea typeface="微软雅黑" pitchFamily="34" charset="-122"/>
              </a:rPr>
              <a:t>学校共同合作实施。</a:t>
            </a:r>
            <a:endParaRPr lang="zh-CN" altLang="zh-CN" sz="1600" smtClean="0">
              <a:solidFill>
                <a:schemeClr val="tx1">
                  <a:lumMod val="65000"/>
                  <a:lumOff val="35000"/>
                </a:schemeClr>
              </a:solidFill>
              <a:latin typeface="微软雅黑" pitchFamily="34" charset="-122"/>
              <a:ea typeface="微软雅黑" pitchFamily="34" charset="-122"/>
            </a:endParaRPr>
          </a:p>
          <a:p>
            <a:pPr indent="457200">
              <a:lnSpc>
                <a:spcPct val="130000"/>
              </a:lnSpc>
              <a:spcBef>
                <a:spcPts val="600"/>
              </a:spcBef>
              <a:spcAft>
                <a:spcPts val="600"/>
              </a:spcAft>
            </a:pPr>
            <a:endParaRPr lang="en-US" altLang="zh-CN" sz="1500" b="1" dirty="0" smtClean="0">
              <a:solidFill>
                <a:srgbClr val="FF6600"/>
              </a:solidFill>
              <a:latin typeface="微软雅黑" pitchFamily="34" charset="-122"/>
              <a:ea typeface="微软雅黑" pitchFamily="34" charset="-122"/>
            </a:endParaRPr>
          </a:p>
        </p:txBody>
      </p:sp>
      <p:sp>
        <p:nvSpPr>
          <p:cNvPr id="15" name="矩形 14"/>
          <p:cNvSpPr/>
          <p:nvPr/>
        </p:nvSpPr>
        <p:spPr>
          <a:xfrm>
            <a:off x="827585" y="1967470"/>
            <a:ext cx="11354172" cy="432048"/>
          </a:xfrm>
          <a:prstGeom prst="rect">
            <a:avLst/>
          </a:prstGeom>
          <a:solidFill>
            <a:srgbClr val="FF6600">
              <a:alpha val="9607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zh-CN" altLang="en-US" b="1" kern="0" smtClean="0">
                <a:solidFill>
                  <a:schemeClr val="bg1"/>
                </a:solidFill>
                <a:latin typeface="微软雅黑" pitchFamily="34" charset="-122"/>
                <a:ea typeface="微软雅黑" pitchFamily="34" charset="-122"/>
              </a:rPr>
              <a:t>培养方案产生的背景</a:t>
            </a:r>
            <a:endParaRPr lang="zh-CN" altLang="en-US" b="1" kern="0" dirty="0">
              <a:solidFill>
                <a:schemeClr val="bg1"/>
              </a:solidFill>
              <a:latin typeface="微软雅黑" pitchFamily="34" charset="-122"/>
              <a:ea typeface="微软雅黑" pitchFamily="34" charset="-122"/>
            </a:endParaRPr>
          </a:p>
        </p:txBody>
      </p:sp>
      <p:pic>
        <p:nvPicPr>
          <p:cNvPr id="2054" name="Picture 6" descr="http://cmscdn.chinaedu.net/uploadfile/2013/0603/201306031156044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637" y="2456892"/>
            <a:ext cx="419094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591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riangle rectangle 10"/>
          <p:cNvSpPr/>
          <p:nvPr/>
        </p:nvSpPr>
        <p:spPr>
          <a:xfrm rot="16200000" flipH="1">
            <a:off x="823609" y="2424864"/>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矩形 6"/>
          <p:cNvSpPr/>
          <p:nvPr/>
        </p:nvSpPr>
        <p:spPr>
          <a:xfrm>
            <a:off x="995801" y="1556792"/>
            <a:ext cx="10945216" cy="4608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TextBox 1"/>
          <p:cNvSpPr txBox="1"/>
          <p:nvPr/>
        </p:nvSpPr>
        <p:spPr>
          <a:xfrm>
            <a:off x="1489075" y="2780928"/>
            <a:ext cx="5328592" cy="2554482"/>
          </a:xfrm>
          <a:prstGeom prst="rect">
            <a:avLst/>
          </a:prstGeom>
          <a:noFill/>
        </p:spPr>
        <p:txBody>
          <a:bodyPr wrap="square" rtlCol="0">
            <a:spAutoFit/>
          </a:bodyPr>
          <a:lstStyle/>
          <a:p>
            <a:pPr indent="457200">
              <a:lnSpc>
                <a:spcPct val="150000"/>
              </a:lnSpc>
              <a:spcBef>
                <a:spcPts val="600"/>
              </a:spcBef>
              <a:spcAft>
                <a:spcPts val="600"/>
              </a:spcAft>
            </a:pPr>
            <a:r>
              <a:rPr lang="zh-CN" altLang="en-US" sz="1700" smtClean="0">
                <a:solidFill>
                  <a:schemeClr val="tx1">
                    <a:lumMod val="65000"/>
                    <a:lumOff val="35000"/>
                  </a:schemeClr>
                </a:solidFill>
                <a:latin typeface="微软雅黑" pitchFamily="34" charset="-122"/>
                <a:ea typeface="微软雅黑" pitchFamily="34" charset="-122"/>
              </a:rPr>
              <a:t>该方案主要由新成立的“教学委员会”负责管理和实施。该委员会设有主任和副主任以及三个方案管理人员职位，另外设有一个由各学院教授组成的执行委员会。</a:t>
            </a:r>
            <a:endParaRPr lang="en-US" altLang="zh-CN" sz="1700" smtClean="0">
              <a:solidFill>
                <a:schemeClr val="tx1">
                  <a:lumMod val="65000"/>
                  <a:lumOff val="35000"/>
                </a:schemeClr>
              </a:solidFill>
              <a:latin typeface="微软雅黑" pitchFamily="34" charset="-122"/>
              <a:ea typeface="微软雅黑" pitchFamily="34" charset="-122"/>
            </a:endParaRPr>
          </a:p>
          <a:p>
            <a:pPr indent="457200">
              <a:lnSpc>
                <a:spcPct val="150000"/>
              </a:lnSpc>
              <a:spcBef>
                <a:spcPts val="600"/>
              </a:spcBef>
              <a:spcAft>
                <a:spcPts val="600"/>
              </a:spcAft>
            </a:pPr>
            <a:r>
              <a:rPr lang="zh-CN" altLang="en-US" sz="1700">
                <a:solidFill>
                  <a:schemeClr val="tx1">
                    <a:lumMod val="65000"/>
                    <a:lumOff val="35000"/>
                  </a:schemeClr>
                </a:solidFill>
                <a:latin typeface="微软雅黑" pitchFamily="34" charset="-122"/>
                <a:ea typeface="微软雅黑" pitchFamily="34" charset="-122"/>
              </a:rPr>
              <a:t>该</a:t>
            </a:r>
            <a:r>
              <a:rPr lang="zh-CN" altLang="en-US" sz="1700" smtClean="0">
                <a:solidFill>
                  <a:schemeClr val="tx1">
                    <a:lumMod val="65000"/>
                    <a:lumOff val="35000"/>
                  </a:schemeClr>
                </a:solidFill>
                <a:latin typeface="微软雅黑" pitchFamily="34" charset="-122"/>
                <a:ea typeface="微软雅黑" pitchFamily="34" charset="-122"/>
              </a:rPr>
              <a:t>方案的培养对象是各专业的在校本科生、本科毕业生和研究生。</a:t>
            </a:r>
            <a:endParaRPr lang="en-US" altLang="zh-CN" sz="1700" dirty="0" smtClean="0">
              <a:solidFill>
                <a:srgbClr val="FF6600"/>
              </a:solidFill>
              <a:latin typeface="微软雅黑" pitchFamily="34" charset="-122"/>
              <a:ea typeface="微软雅黑" pitchFamily="34" charset="-122"/>
            </a:endParaRPr>
          </a:p>
        </p:txBody>
      </p:sp>
      <p:sp>
        <p:nvSpPr>
          <p:cNvPr id="15" name="矩形 14"/>
          <p:cNvSpPr/>
          <p:nvPr/>
        </p:nvSpPr>
        <p:spPr>
          <a:xfrm>
            <a:off x="827585" y="1967470"/>
            <a:ext cx="11354172" cy="432048"/>
          </a:xfrm>
          <a:prstGeom prst="rect">
            <a:avLst/>
          </a:prstGeom>
          <a:solidFill>
            <a:srgbClr val="FF6600">
              <a:alpha val="9607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defRPr/>
            </a:pPr>
            <a:r>
              <a:rPr lang="zh-CN" altLang="en-US" b="1" kern="0" smtClean="0">
                <a:solidFill>
                  <a:schemeClr val="bg1"/>
                </a:solidFill>
                <a:latin typeface="微软雅黑" pitchFamily="34" charset="-122"/>
                <a:ea typeface="微软雅黑" pitchFamily="34" charset="-122"/>
              </a:rPr>
              <a:t>培养方案的管理实施</a:t>
            </a:r>
            <a:endParaRPr lang="zh-CN" altLang="en-US" b="1" kern="0" dirty="0">
              <a:solidFill>
                <a:schemeClr val="bg1"/>
              </a:solidFill>
              <a:latin typeface="微软雅黑" pitchFamily="34" charset="-122"/>
              <a:ea typeface="微软雅黑" pitchFamily="34" charset="-122"/>
            </a:endParaRPr>
          </a:p>
        </p:txBody>
      </p:sp>
      <p:pic>
        <p:nvPicPr>
          <p:cNvPr id="2054" name="Picture 6" descr="http://cmscdn.chinaedu.net/uploadfile/2013/0603/201306031156044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637" y="2456892"/>
            <a:ext cx="419094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91482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6"/>
          <p:cNvSpPr txBox="1"/>
          <p:nvPr/>
        </p:nvSpPr>
        <p:spPr>
          <a:xfrm>
            <a:off x="985019" y="1916832"/>
            <a:ext cx="6264696" cy="453457"/>
          </a:xfrm>
          <a:prstGeom prst="rect">
            <a:avLst/>
          </a:prstGeom>
          <a:noFill/>
        </p:spPr>
        <p:txBody>
          <a:bodyPr wrap="square" rtlCol="0">
            <a:spAutoFit/>
          </a:bodyPr>
          <a:lstStyle>
            <a:defPPr>
              <a:defRPr lang="zh-CN"/>
            </a:defPPr>
            <a:lvl1pPr indent="457200">
              <a:lnSpc>
                <a:spcPct val="130000"/>
              </a:lnSpc>
              <a:defRPr sz="1600">
                <a:solidFill>
                  <a:schemeClr val="bg1"/>
                </a:solidFill>
                <a:latin typeface="微软雅黑" pitchFamily="34" charset="-122"/>
                <a:ea typeface="微软雅黑" pitchFamily="34" charset="-122"/>
              </a:defRPr>
            </a:lvl1pPr>
          </a:lstStyle>
          <a:p>
            <a:pPr marL="342900" indent="-342900">
              <a:buFont typeface="Wingdings" pitchFamily="2" charset="2"/>
              <a:buChar char="l"/>
            </a:pPr>
            <a:r>
              <a:rPr lang="zh-CN" altLang="en-US" sz="2000" b="1" smtClean="0"/>
              <a:t>培养方案的基本内容</a:t>
            </a:r>
            <a:endParaRPr lang="zh-CN" altLang="en-US" sz="2000" b="1" dirty="0"/>
          </a:p>
        </p:txBody>
      </p:sp>
      <p:sp>
        <p:nvSpPr>
          <p:cNvPr id="8" name="矩形 7"/>
          <p:cNvSpPr/>
          <p:nvPr/>
        </p:nvSpPr>
        <p:spPr>
          <a:xfrm>
            <a:off x="768995" y="2564904"/>
            <a:ext cx="6048672" cy="418191"/>
          </a:xfrm>
          <a:prstGeom prst="rect">
            <a:avLst/>
          </a:prstGeom>
        </p:spPr>
        <p:txBody>
          <a:bodyPr wrap="square">
            <a:spAutoFit/>
          </a:bodyPr>
          <a:lstStyle/>
          <a:p>
            <a:pPr>
              <a:lnSpc>
                <a:spcPct val="150000"/>
              </a:lnSpc>
            </a:pPr>
            <a:r>
              <a:rPr lang="en-US" altLang="zh-CN" sz="1600" smtClean="0">
                <a:solidFill>
                  <a:schemeClr val="tx1">
                    <a:lumMod val="65000"/>
                    <a:lumOff val="35000"/>
                  </a:schemeClr>
                </a:solidFill>
                <a:latin typeface="微软雅黑" pitchFamily="34" charset="-122"/>
                <a:ea typeface="微软雅黑" pitchFamily="34" charset="-122"/>
              </a:rPr>
              <a:t>     </a:t>
            </a:r>
            <a:endParaRPr lang="en-US" altLang="zh-CN" sz="1600" dirty="0" smtClean="0">
              <a:solidFill>
                <a:schemeClr val="tx1">
                  <a:lumMod val="65000"/>
                  <a:lumOff val="35000"/>
                </a:schemeClr>
              </a:solidFill>
              <a:latin typeface="微软雅黑" pitchFamily="34" charset="-122"/>
              <a:ea typeface="微软雅黑" pitchFamily="34" charset="-122"/>
            </a:endParaRPr>
          </a:p>
        </p:txBody>
      </p:sp>
      <p:sp>
        <p:nvSpPr>
          <p:cNvPr id="2" name="矩形 1"/>
          <p:cNvSpPr/>
          <p:nvPr/>
        </p:nvSpPr>
        <p:spPr>
          <a:xfrm>
            <a:off x="1251339" y="2782596"/>
            <a:ext cx="10030824" cy="3046988"/>
          </a:xfrm>
          <a:prstGeom prst="rect">
            <a:avLst/>
          </a:prstGeom>
        </p:spPr>
        <p:txBody>
          <a:bodyPr wrap="square">
            <a:spAutoFit/>
          </a:bodyPr>
          <a:lstStyle/>
          <a:p>
            <a:pPr marL="285750" lvl="0" indent="-285750">
              <a:lnSpc>
                <a:spcPct val="150000"/>
              </a:lnSpc>
              <a:buFont typeface="Arial" panose="020B0604020202020204" pitchFamily="34" charset="0"/>
              <a:buChar char="•"/>
              <a:defRPr/>
            </a:pPr>
            <a:r>
              <a:rPr lang="zh-CN" altLang="en-US" sz="1600" kern="0" smtClean="0">
                <a:solidFill>
                  <a:schemeClr val="tx1">
                    <a:lumMod val="65000"/>
                    <a:lumOff val="35000"/>
                  </a:schemeClr>
                </a:solidFill>
                <a:latin typeface="微软雅黑" pitchFamily="34" charset="-122"/>
                <a:ea typeface="微软雅黑" pitchFamily="34" charset="-122"/>
              </a:rPr>
              <a:t>通识课程。文科师范生通识课程主要为“人类和跨文化关系”类课程，含</a:t>
            </a:r>
            <a:r>
              <a:rPr lang="en-US" altLang="zh-CN" sz="1600" kern="0" smtClean="0">
                <a:solidFill>
                  <a:schemeClr val="tx1">
                    <a:lumMod val="65000"/>
                    <a:lumOff val="35000"/>
                  </a:schemeClr>
                </a:solidFill>
                <a:latin typeface="微软雅黑" pitchFamily="34" charset="-122"/>
                <a:ea typeface="微软雅黑" pitchFamily="34" charset="-122"/>
              </a:rPr>
              <a:t>11</a:t>
            </a:r>
            <a:r>
              <a:rPr lang="zh-CN" altLang="en-US" sz="1600" kern="0" smtClean="0">
                <a:solidFill>
                  <a:schemeClr val="tx1">
                    <a:lumMod val="65000"/>
                    <a:lumOff val="35000"/>
                  </a:schemeClr>
                </a:solidFill>
                <a:latin typeface="微软雅黑" pitchFamily="34" charset="-122"/>
                <a:ea typeface="微软雅黑" pitchFamily="34" charset="-122"/>
              </a:rPr>
              <a:t>类分支课程又由若干具体门课程构成。理科师范生从“技术类”课程，含</a:t>
            </a:r>
            <a:r>
              <a:rPr lang="en-US" altLang="zh-CN" sz="1600" kern="0" smtClean="0">
                <a:solidFill>
                  <a:schemeClr val="tx1">
                    <a:lumMod val="65000"/>
                    <a:lumOff val="35000"/>
                  </a:schemeClr>
                </a:solidFill>
                <a:latin typeface="微软雅黑" pitchFamily="34" charset="-122"/>
                <a:ea typeface="微软雅黑" pitchFamily="34" charset="-122"/>
              </a:rPr>
              <a:t>14</a:t>
            </a:r>
            <a:r>
              <a:rPr lang="zh-CN" altLang="en-US" sz="1600" kern="0" smtClean="0">
                <a:solidFill>
                  <a:schemeClr val="tx1">
                    <a:lumMod val="65000"/>
                    <a:lumOff val="35000"/>
                  </a:schemeClr>
                </a:solidFill>
                <a:latin typeface="微软雅黑" pitchFamily="34" charset="-122"/>
                <a:ea typeface="微软雅黑" pitchFamily="34" charset="-122"/>
              </a:rPr>
              <a:t>类分支课程选择。</a:t>
            </a:r>
            <a:endParaRPr lang="en-US" altLang="zh-CN" sz="1600"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en-US" altLang="zh-CN" sz="1600" kern="0" smtClean="0">
                <a:solidFill>
                  <a:schemeClr val="tx1">
                    <a:lumMod val="65000"/>
                    <a:lumOff val="35000"/>
                  </a:schemeClr>
                </a:solidFill>
                <a:latin typeface="微软雅黑" pitchFamily="34" charset="-122"/>
                <a:ea typeface="微软雅黑" pitchFamily="34" charset="-122"/>
              </a:rPr>
              <a:t> </a:t>
            </a:r>
            <a:r>
              <a:rPr lang="zh-CN" altLang="en-US" sz="1600" kern="0" smtClean="0">
                <a:solidFill>
                  <a:schemeClr val="tx1">
                    <a:lumMod val="65000"/>
                    <a:lumOff val="35000"/>
                  </a:schemeClr>
                </a:solidFill>
                <a:latin typeface="微软雅黑" pitchFamily="34" charset="-122"/>
                <a:ea typeface="微软雅黑" pitchFamily="34" charset="-122"/>
              </a:rPr>
              <a:t>学科专业课程。由执行委员会交给各学院执行，每个学生至少修完八门专业课程才有申请资格。</a:t>
            </a:r>
            <a:endParaRPr lang="en-US" altLang="zh-CN" sz="1600"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en-US" altLang="zh-CN" sz="1600" kern="0" smtClean="0">
                <a:solidFill>
                  <a:schemeClr val="tx1">
                    <a:lumMod val="65000"/>
                    <a:lumOff val="35000"/>
                  </a:schemeClr>
                </a:solidFill>
                <a:latin typeface="微软雅黑" pitchFamily="34" charset="-122"/>
                <a:ea typeface="微软雅黑" pitchFamily="34" charset="-122"/>
              </a:rPr>
              <a:t> </a:t>
            </a:r>
            <a:r>
              <a:rPr lang="zh-CN" altLang="en-US" sz="1600" kern="0" smtClean="0">
                <a:solidFill>
                  <a:schemeClr val="tx1">
                    <a:lumMod val="65000"/>
                    <a:lumOff val="35000"/>
                  </a:schemeClr>
                </a:solidFill>
                <a:latin typeface="微软雅黑" pitchFamily="34" charset="-122"/>
                <a:ea typeface="微软雅黑" pitchFamily="34" charset="-122"/>
              </a:rPr>
              <a:t>教育专业课程。包括对教学的思考、教育心理学的学习、教学研讨会的举办。</a:t>
            </a:r>
            <a:endParaRPr lang="en-US" altLang="zh-CN" sz="1600"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zh-CN" altLang="en-US" sz="1600" kern="0" smtClean="0">
                <a:solidFill>
                  <a:schemeClr val="tx1">
                    <a:lumMod val="65000"/>
                    <a:lumOff val="35000"/>
                  </a:schemeClr>
                </a:solidFill>
                <a:latin typeface="微软雅黑" pitchFamily="34" charset="-122"/>
                <a:ea typeface="微软雅黑" pitchFamily="34" charset="-122"/>
              </a:rPr>
              <a:t>教育实习。由教学委员会联合地方学区和</a:t>
            </a:r>
            <a:r>
              <a:rPr lang="en-US" altLang="zh-CN" sz="1600" kern="0" smtClean="0">
                <a:solidFill>
                  <a:schemeClr val="tx1">
                    <a:lumMod val="65000"/>
                    <a:lumOff val="35000"/>
                  </a:schemeClr>
                </a:solidFill>
                <a:latin typeface="微软雅黑" pitchFamily="34" charset="-122"/>
                <a:ea typeface="微软雅黑" pitchFamily="34" charset="-122"/>
              </a:rPr>
              <a:t>K12</a:t>
            </a:r>
            <a:r>
              <a:rPr lang="zh-CN" altLang="en-US" sz="1600" kern="0" smtClean="0">
                <a:solidFill>
                  <a:schemeClr val="tx1">
                    <a:lumMod val="65000"/>
                    <a:lumOff val="35000"/>
                  </a:schemeClr>
                </a:solidFill>
                <a:latin typeface="微软雅黑" pitchFamily="34" charset="-122"/>
                <a:ea typeface="微软雅黑" pitchFamily="34" charset="-122"/>
              </a:rPr>
              <a:t>共同帮助师范生进行实习。实习指导师来自各院系的专业人员和来自学区及学校的一线教师。</a:t>
            </a:r>
            <a:endParaRPr lang="en-US" altLang="zh-CN" sz="1600" kern="0" smtClean="0">
              <a:solidFill>
                <a:schemeClr val="tx1">
                  <a:lumMod val="65000"/>
                  <a:lumOff val="35000"/>
                </a:schemeClr>
              </a:solidFill>
              <a:latin typeface="微软雅黑" pitchFamily="34" charset="-122"/>
              <a:ea typeface="微软雅黑" pitchFamily="34" charset="-122"/>
            </a:endParaRPr>
          </a:p>
          <a:p>
            <a:pPr marL="285750" lvl="0" indent="-285750">
              <a:lnSpc>
                <a:spcPct val="150000"/>
              </a:lnSpc>
              <a:buFont typeface="Arial" panose="020B0604020202020204" pitchFamily="34" charset="0"/>
              <a:buChar char="•"/>
              <a:defRPr/>
            </a:pPr>
            <a:r>
              <a:rPr lang="zh-CN" altLang="en-US" sz="1600" kern="0" smtClean="0">
                <a:solidFill>
                  <a:schemeClr val="tx1">
                    <a:lumMod val="65000"/>
                    <a:lumOff val="35000"/>
                  </a:schemeClr>
                </a:solidFill>
                <a:latin typeface="微软雅黑" pitchFamily="34" charset="-122"/>
                <a:ea typeface="微软雅黑" pitchFamily="34" charset="-122"/>
              </a:rPr>
              <a:t>对新教师的专业评估。因为参加该方案的师范生必须参加美国职前教师教学知识与能力的国家考试，以获得自己所在年级段和学科的教师资格证书。</a:t>
            </a:r>
            <a:endParaRPr lang="en-US" altLang="zh-CN" sz="1600" kern="0" smtClean="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948801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346762" y="3717032"/>
            <a:ext cx="7088786"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301430" y="5301208"/>
            <a:ext cx="7088786"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41403" y="2852896"/>
            <a:ext cx="2808312" cy="461665"/>
          </a:xfrm>
          <a:prstGeom prst="rect">
            <a:avLst/>
          </a:prstGeom>
          <a:noFill/>
        </p:spPr>
        <p:txBody>
          <a:bodyPr wrap="square" rtlCol="0">
            <a:spAutoFit/>
          </a:bodyPr>
          <a:lstStyle/>
          <a:p>
            <a:r>
              <a:rPr lang="zh-CN" altLang="en-US" sz="2400" dirty="0" smtClean="0">
                <a:solidFill>
                  <a:srgbClr val="DA5800"/>
                </a:solidFill>
                <a:latin typeface="微软雅黑" panose="020B0503020204020204" pitchFamily="34" charset="-122"/>
                <a:ea typeface="微软雅黑" panose="020B0503020204020204" pitchFamily="34" charset="-122"/>
              </a:rPr>
              <a:t>中、小学教师培训</a:t>
            </a:r>
            <a:endParaRPr lang="zh-CN" altLang="en-US" sz="2400" dirty="0">
              <a:solidFill>
                <a:srgbClr val="DA58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945459" y="4451471"/>
            <a:ext cx="2808312" cy="461665"/>
          </a:xfrm>
          <a:prstGeom prst="rect">
            <a:avLst/>
          </a:prstGeom>
          <a:noFill/>
        </p:spPr>
        <p:txBody>
          <a:bodyPr wrap="square" rtlCol="0">
            <a:spAutoFit/>
          </a:bodyPr>
          <a:lstStyle/>
          <a:p>
            <a:r>
              <a:rPr lang="zh-CN" altLang="en-US" sz="2400" dirty="0" smtClean="0">
                <a:solidFill>
                  <a:srgbClr val="DA5800"/>
                </a:solidFill>
                <a:latin typeface="微软雅黑" panose="020B0503020204020204" pitchFamily="34" charset="-122"/>
                <a:ea typeface="微软雅黑" panose="020B0503020204020204" pitchFamily="34" charset="-122"/>
              </a:rPr>
              <a:t>高校教师培训</a:t>
            </a:r>
            <a:endParaRPr lang="zh-CN" altLang="en-US" sz="2400" dirty="0">
              <a:solidFill>
                <a:srgbClr val="DA5800"/>
              </a:solidFill>
              <a:latin typeface="微软雅黑" panose="020B0503020204020204" pitchFamily="34" charset="-122"/>
              <a:ea typeface="微软雅黑" panose="020B0503020204020204" pitchFamily="34" charset="-122"/>
            </a:endParaRPr>
          </a:p>
        </p:txBody>
      </p:sp>
      <p:sp>
        <p:nvSpPr>
          <p:cNvPr id="6" name="左大括号 5"/>
          <p:cNvSpPr/>
          <p:nvPr/>
        </p:nvSpPr>
        <p:spPr>
          <a:xfrm>
            <a:off x="7064771" y="2492896"/>
            <a:ext cx="472975" cy="1037648"/>
          </a:xfrm>
          <a:prstGeom prst="leftBrace">
            <a:avLst>
              <a:gd name="adj1" fmla="val 42785"/>
              <a:gd name="adj2" fmla="val 50000"/>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zh-CN" altLang="en-US"/>
          </a:p>
        </p:txBody>
      </p:sp>
      <p:sp>
        <p:nvSpPr>
          <p:cNvPr id="7" name="TextBox 6"/>
          <p:cNvSpPr txBox="1"/>
          <p:nvPr/>
        </p:nvSpPr>
        <p:spPr>
          <a:xfrm>
            <a:off x="7396862" y="2380238"/>
            <a:ext cx="374441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TFU”</a:t>
            </a:r>
            <a:r>
              <a:rPr lang="zh-CN" altLang="en-US" dirty="0">
                <a:latin typeface="微软雅黑" panose="020B0503020204020204" pitchFamily="34" charset="-122"/>
                <a:ea typeface="微软雅黑" panose="020B0503020204020204" pitchFamily="34" charset="-122"/>
              </a:rPr>
              <a:t>为主题的教师发展工作坊</a:t>
            </a:r>
          </a:p>
        </p:txBody>
      </p:sp>
      <p:sp>
        <p:nvSpPr>
          <p:cNvPr id="9" name="TextBox 8"/>
          <p:cNvSpPr txBox="1"/>
          <p:nvPr/>
        </p:nvSpPr>
        <p:spPr>
          <a:xfrm>
            <a:off x="7537747" y="3284984"/>
            <a:ext cx="374441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瑞曲蒙德小学的协作教学圈</a:t>
            </a:r>
          </a:p>
        </p:txBody>
      </p:sp>
      <p:sp>
        <p:nvSpPr>
          <p:cNvPr id="10" name="左大括号 9"/>
          <p:cNvSpPr/>
          <p:nvPr/>
        </p:nvSpPr>
        <p:spPr>
          <a:xfrm>
            <a:off x="7064771" y="4149080"/>
            <a:ext cx="472975" cy="1037648"/>
          </a:xfrm>
          <a:prstGeom prst="leftBrace">
            <a:avLst>
              <a:gd name="adj1" fmla="val 42785"/>
              <a:gd name="adj2" fmla="val 50000"/>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zh-CN" altLang="en-US"/>
          </a:p>
        </p:txBody>
      </p:sp>
      <p:sp>
        <p:nvSpPr>
          <p:cNvPr id="11" name="TextBox 10"/>
          <p:cNvSpPr txBox="1"/>
          <p:nvPr/>
        </p:nvSpPr>
        <p:spPr>
          <a:xfrm>
            <a:off x="7609755" y="4037314"/>
            <a:ext cx="374441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互动式讲座培训</a:t>
            </a:r>
          </a:p>
        </p:txBody>
      </p:sp>
      <p:sp>
        <p:nvSpPr>
          <p:cNvPr id="13" name="TextBox 12"/>
          <p:cNvSpPr txBox="1"/>
          <p:nvPr/>
        </p:nvSpPr>
        <p:spPr>
          <a:xfrm>
            <a:off x="7609755" y="4941168"/>
            <a:ext cx="374441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中期学生评估</a:t>
            </a:r>
          </a:p>
        </p:txBody>
      </p:sp>
      <p:sp>
        <p:nvSpPr>
          <p:cNvPr id="14" name="TextBox 13"/>
          <p:cNvSpPr txBox="1"/>
          <p:nvPr/>
        </p:nvSpPr>
        <p:spPr>
          <a:xfrm>
            <a:off x="7465739" y="4497637"/>
            <a:ext cx="374441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“课堂中的残疾学生”培训</a:t>
            </a:r>
          </a:p>
        </p:txBody>
      </p:sp>
    </p:spTree>
    <p:extLst>
      <p:ext uri="{BB962C8B-B14F-4D97-AF65-F5344CB8AC3E}">
        <p14:creationId xmlns:p14="http://schemas.microsoft.com/office/powerpoint/2010/main" val="1414346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8889">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8889">
                                          <p:cBhvr additive="base">
                                            <p:cTn id="7" dur="450" fill="hold"/>
                                            <p:tgtEl>
                                              <p:spTgt spid="2"/>
                                            </p:tgtEl>
                                            <p:attrNameLst>
                                              <p:attrName>ppt_x</p:attrName>
                                            </p:attrNameLst>
                                          </p:cBhvr>
                                          <p:tavLst>
                                            <p:tav tm="0">
                                              <p:val>
                                                <p:strVal val="0-#ppt_w/2"/>
                                              </p:val>
                                            </p:tav>
                                            <p:tav tm="100000">
                                              <p:val>
                                                <p:strVal val="#ppt_x"/>
                                              </p:val>
                                            </p:tav>
                                          </p:tavLst>
                                        </p:anim>
                                        <p:anim calcmode="lin" valueType="num" p14:bounceEnd="48889">
                                          <p:cBhvr additive="base">
                                            <p:cTn id="8" dur="4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48889">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8889">
                                          <p:cBhvr additive="base">
                                            <p:cTn id="11" dur="450" fill="hold"/>
                                            <p:tgtEl>
                                              <p:spTgt spid="3"/>
                                            </p:tgtEl>
                                            <p:attrNameLst>
                                              <p:attrName>ppt_x</p:attrName>
                                            </p:attrNameLst>
                                          </p:cBhvr>
                                          <p:tavLst>
                                            <p:tav tm="0">
                                              <p:val>
                                                <p:strVal val="0-#ppt_w/2"/>
                                              </p:val>
                                            </p:tav>
                                            <p:tav tm="100000">
                                              <p:val>
                                                <p:strVal val="#ppt_x"/>
                                              </p:val>
                                            </p:tav>
                                          </p:tavLst>
                                        </p:anim>
                                        <p:anim calcmode="lin" valueType="num" p14:bounceEnd="48889">
                                          <p:cBhvr additive="base">
                                            <p:cTn id="12" dur="4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50" fill="hold"/>
                                            <p:tgtEl>
                                              <p:spTgt spid="2"/>
                                            </p:tgtEl>
                                            <p:attrNameLst>
                                              <p:attrName>ppt_x</p:attrName>
                                            </p:attrNameLst>
                                          </p:cBhvr>
                                          <p:tavLst>
                                            <p:tav tm="0">
                                              <p:val>
                                                <p:strVal val="0-#ppt_w/2"/>
                                              </p:val>
                                            </p:tav>
                                            <p:tav tm="100000">
                                              <p:val>
                                                <p:strVal val="#ppt_x"/>
                                              </p:val>
                                            </p:tav>
                                          </p:tavLst>
                                        </p:anim>
                                        <p:anim calcmode="lin" valueType="num">
                                          <p:cBhvr additive="base">
                                            <p:cTn id="8" dur="4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50" fill="hold"/>
                                            <p:tgtEl>
                                              <p:spTgt spid="3"/>
                                            </p:tgtEl>
                                            <p:attrNameLst>
                                              <p:attrName>ppt_x</p:attrName>
                                            </p:attrNameLst>
                                          </p:cBhvr>
                                          <p:tavLst>
                                            <p:tav tm="0">
                                              <p:val>
                                                <p:strVal val="0-#ppt_w/2"/>
                                              </p:val>
                                            </p:tav>
                                            <p:tav tm="100000">
                                              <p:val>
                                                <p:strVal val="#ppt_x"/>
                                              </p:val>
                                            </p:tav>
                                          </p:tavLst>
                                        </p:anim>
                                        <p:anim calcmode="lin" valueType="num">
                                          <p:cBhvr additive="base">
                                            <p:cTn id="12" dur="4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985019" y="1978231"/>
            <a:ext cx="6264696" cy="400110"/>
          </a:xfrm>
          <a:prstGeom prst="rect">
            <a:avLst/>
          </a:prstGeom>
          <a:noFill/>
        </p:spPr>
        <p:txBody>
          <a:bodyPr wrap="square" rtlCol="0">
            <a:spAutoFit/>
          </a:bodyPr>
          <a:lstStyle/>
          <a:p>
            <a:pPr marL="342900" lvl="0" indent="-342900">
              <a:buFont typeface="Wingdings" pitchFamily="2" charset="2"/>
              <a:buChar char="l"/>
            </a:pPr>
            <a:r>
              <a:rPr lang="zh-CN" altLang="en-US" sz="2000" b="1">
                <a:solidFill>
                  <a:schemeClr val="bg1"/>
                </a:solidFill>
              </a:rPr>
              <a:t>培训方案特点的分析</a:t>
            </a:r>
            <a:endParaRPr lang="zh-CN" altLang="en-US" sz="2000" b="1" dirty="0">
              <a:solidFill>
                <a:schemeClr val="bg1"/>
              </a:solidFill>
            </a:endParaRPr>
          </a:p>
        </p:txBody>
      </p:sp>
      <p:sp>
        <p:nvSpPr>
          <p:cNvPr id="6" name="矩形 5"/>
          <p:cNvSpPr/>
          <p:nvPr/>
        </p:nvSpPr>
        <p:spPr>
          <a:xfrm>
            <a:off x="1201043" y="2621639"/>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dirty="0" smtClean="0">
                <a:latin typeface="微软雅黑" panose="020B0503020204020204" pitchFamily="34" charset="-122"/>
                <a:ea typeface="微软雅黑" panose="020B0503020204020204" pitchFamily="34" charset="-122"/>
              </a:rPr>
              <a:t>    </a:t>
            </a:r>
            <a:r>
              <a:rPr lang="en-US" altLang="zh-CN" sz="1600" smtClean="0">
                <a:latin typeface="微软雅黑" panose="020B0503020204020204" pitchFamily="34" charset="-122"/>
                <a:ea typeface="微软雅黑" panose="020B0503020204020204" pitchFamily="34" charset="-122"/>
              </a:rPr>
              <a:t>1</a:t>
            </a:r>
            <a:r>
              <a:rPr lang="zh-CN" altLang="en-US" sz="1600" smtClean="0">
                <a:latin typeface="微软雅黑" panose="020B0503020204020204" pitchFamily="34" charset="-122"/>
                <a:ea typeface="微软雅黑" panose="020B0503020204020204" pitchFamily="34" charset="-122"/>
              </a:rPr>
              <a:t>）</a:t>
            </a:r>
            <a:r>
              <a:rPr lang="zh-CN" altLang="en-US" sz="1600" kern="0">
                <a:solidFill>
                  <a:schemeClr val="bg1"/>
                </a:solidFill>
                <a:latin typeface="微软雅黑" pitchFamily="34" charset="-122"/>
                <a:ea typeface="微软雅黑" pitchFamily="34" charset="-122"/>
              </a:rPr>
              <a:t>注重在反思实践中学习如何教学</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809555" y="2681162"/>
            <a:ext cx="5688632" cy="978729"/>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搭建了</a:t>
            </a:r>
            <a:r>
              <a:rPr lang="zh-CN" altLang="en-US" sz="1600" kern="10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很多反思实践的平台，比如班级讨论会、实验室座谈会以及实习生们写的书面材料等。力图把师范生们培养成反思实践型的教师。</a:t>
            </a:r>
            <a:endPar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2" name="直接连接符 11"/>
          <p:cNvCxnSpPr/>
          <p:nvPr/>
        </p:nvCxnSpPr>
        <p:spPr>
          <a:xfrm>
            <a:off x="5809555" y="3717032"/>
            <a:ext cx="5652016" cy="0"/>
          </a:xfrm>
          <a:prstGeom prst="line">
            <a:avLst/>
          </a:prstGeom>
        </p:spPr>
        <p:style>
          <a:lnRef idx="1">
            <a:schemeClr val="accent6"/>
          </a:lnRef>
          <a:fillRef idx="0">
            <a:schemeClr val="accent6"/>
          </a:fillRef>
          <a:effectRef idx="0">
            <a:schemeClr val="accent6"/>
          </a:effectRef>
          <a:fontRef idx="minor">
            <a:schemeClr val="tx1"/>
          </a:fontRef>
        </p:style>
      </p:cxnSp>
      <p:sp>
        <p:nvSpPr>
          <p:cNvPr id="14" name="矩形 13"/>
          <p:cNvSpPr/>
          <p:nvPr/>
        </p:nvSpPr>
        <p:spPr>
          <a:xfrm>
            <a:off x="1201043" y="3845775"/>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dirty="0" smtClean="0">
                <a:latin typeface="微软雅黑" panose="020B0503020204020204" pitchFamily="34" charset="-122"/>
                <a:ea typeface="微软雅黑" panose="020B0503020204020204" pitchFamily="34" charset="-122"/>
              </a:rPr>
              <a:t>    </a:t>
            </a:r>
            <a:r>
              <a:rPr lang="en-US" altLang="zh-CN" sz="1600" smtClean="0">
                <a:latin typeface="微软雅黑" panose="020B0503020204020204" pitchFamily="34" charset="-122"/>
                <a:ea typeface="微软雅黑" panose="020B0503020204020204" pitchFamily="34" charset="-122"/>
              </a:rPr>
              <a:t>2</a:t>
            </a:r>
            <a:r>
              <a:rPr lang="zh-CN" altLang="en-US" sz="1600" smtClean="0">
                <a:latin typeface="微软雅黑" panose="020B0503020204020204" pitchFamily="34" charset="-122"/>
                <a:ea typeface="微软雅黑" panose="020B0503020204020204" pitchFamily="34" charset="-122"/>
              </a:rPr>
              <a:t>）注重教育实习</a:t>
            </a:r>
            <a:endParaRPr lang="zh-CN" altLang="en-US" sz="1600" dirty="0">
              <a:latin typeface="微软雅黑" panose="020B0503020204020204" pitchFamily="34" charset="-122"/>
              <a:ea typeface="微软雅黑" panose="020B0503020204020204" pitchFamily="34" charset="-122"/>
            </a:endParaRPr>
          </a:p>
        </p:txBody>
      </p:sp>
      <p:sp>
        <p:nvSpPr>
          <p:cNvPr id="15" name="矩形 14"/>
          <p:cNvSpPr/>
          <p:nvPr/>
        </p:nvSpPr>
        <p:spPr>
          <a:xfrm>
            <a:off x="1201043" y="5229200"/>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dirty="0" smtClean="0">
                <a:latin typeface="微软雅黑" panose="020B0503020204020204" pitchFamily="34" charset="-122"/>
                <a:ea typeface="微软雅黑" panose="020B0503020204020204" pitchFamily="34" charset="-122"/>
              </a:rPr>
              <a:t>    </a:t>
            </a:r>
            <a:r>
              <a:rPr lang="en-US" altLang="zh-CN" sz="1600" smtClean="0">
                <a:latin typeface="微软雅黑" panose="020B0503020204020204" pitchFamily="34" charset="-122"/>
                <a:ea typeface="微软雅黑" panose="020B0503020204020204" pitchFamily="34" charset="-122"/>
              </a:rPr>
              <a:t>3</a:t>
            </a:r>
            <a:r>
              <a:rPr lang="zh-CN" altLang="en-US" sz="1600" smtClean="0">
                <a:latin typeface="微软雅黑" panose="020B0503020204020204" pitchFamily="34" charset="-122"/>
                <a:ea typeface="微软雅黑" panose="020B0503020204020204" pitchFamily="34" charset="-122"/>
              </a:rPr>
              <a:t>）倡导合作理念</a:t>
            </a:r>
            <a:endParaRPr lang="zh-CN" altLang="en-US" sz="160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5827863" y="4869160"/>
            <a:ext cx="565201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 name="直接连接符 22"/>
          <p:cNvCxnSpPr/>
          <p:nvPr/>
        </p:nvCxnSpPr>
        <p:spPr>
          <a:xfrm>
            <a:off x="5809555" y="5949280"/>
            <a:ext cx="5652016" cy="0"/>
          </a:xfrm>
          <a:prstGeom prst="line">
            <a:avLst/>
          </a:prstGeom>
        </p:spPr>
        <p:style>
          <a:lnRef idx="1">
            <a:schemeClr val="accent6"/>
          </a:lnRef>
          <a:fillRef idx="0">
            <a:schemeClr val="accent6"/>
          </a:fillRef>
          <a:effectRef idx="0">
            <a:schemeClr val="accent6"/>
          </a:effectRef>
          <a:fontRef idx="minor">
            <a:schemeClr val="tx1"/>
          </a:fontRef>
        </p:style>
      </p:cxnSp>
      <p:sp>
        <p:nvSpPr>
          <p:cNvPr id="27" name="矩形 26"/>
          <p:cNvSpPr/>
          <p:nvPr/>
        </p:nvSpPr>
        <p:spPr>
          <a:xfrm>
            <a:off x="5809555" y="3762705"/>
            <a:ext cx="5688632" cy="978729"/>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zh-CN" sz="1600" kern="1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从教育专业课程的思考教学、教育心理学的学习、班级讨论会和实验室座谈会以及后来的教育实习环节无不与教学实习紧密连接在一起进行。</a:t>
            </a:r>
            <a:endPar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p:cNvSpPr/>
          <p:nvPr/>
        </p:nvSpPr>
        <p:spPr>
          <a:xfrm>
            <a:off x="5809555" y="4970551"/>
            <a:ext cx="5688632" cy="978729"/>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该</a:t>
            </a:r>
            <a:r>
              <a:rPr lang="zh-CN" altLang="en-US" sz="1600" kern="10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方案不仅强调提高教师培养的实践性和反思性，而且注重大学各学院与社会上的专业教育组织及中小学建立密切联系，表现出很强的合作理念。</a:t>
            </a:r>
            <a:endPar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8881954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animBg="1"/>
      <p:bldP spid="15" grpId="0" animBg="1"/>
      <p:bldP spid="27"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60">
            <a:hlinkClick r:id="rId2"/>
          </p:cNvPr>
          <p:cNvSpPr>
            <a:spLocks noChangeArrowheads="1"/>
          </p:cNvSpPr>
          <p:nvPr/>
        </p:nvSpPr>
        <p:spPr bwMode="auto">
          <a:xfrm>
            <a:off x="5004049" y="2757241"/>
            <a:ext cx="599148" cy="613430"/>
          </a:xfrm>
          <a:prstGeom prst="ellipse">
            <a:avLst/>
          </a:prstGeom>
          <a:solidFill>
            <a:srgbClr val="0079C5">
              <a:alpha val="0"/>
            </a:srgbClr>
          </a:solidFill>
          <a:ln w="33338">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42" name="Oval 61">
            <a:hlinkClick r:id="rId3"/>
          </p:cNvPr>
          <p:cNvSpPr>
            <a:spLocks noChangeArrowheads="1"/>
          </p:cNvSpPr>
          <p:nvPr/>
        </p:nvSpPr>
        <p:spPr bwMode="auto">
          <a:xfrm>
            <a:off x="5016010" y="3565675"/>
            <a:ext cx="566865" cy="610642"/>
          </a:xfrm>
          <a:prstGeom prst="ellipse">
            <a:avLst/>
          </a:prstGeom>
          <a:solidFill>
            <a:srgbClr val="0079C5">
              <a:alpha val="0"/>
            </a:srgbClr>
          </a:solidFill>
          <a:ln w="33338">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43" name="矩形​​ 5"/>
          <p:cNvSpPr>
            <a:spLocks noChangeArrowheads="1"/>
          </p:cNvSpPr>
          <p:nvPr/>
        </p:nvSpPr>
        <p:spPr bwMode="auto">
          <a:xfrm>
            <a:off x="-23093" y="-27384"/>
            <a:ext cx="12218268" cy="4621172"/>
          </a:xfrm>
          <a:prstGeom prst="rect">
            <a:avLst/>
          </a:prstGeom>
          <a:solidFill>
            <a:srgbClr val="00ADDC"/>
          </a:solidFill>
          <a:ln w="9525" cmpd="sng">
            <a:noFill/>
            <a:miter lim="800000"/>
            <a:headEnd/>
            <a:tailEnd/>
          </a:ln>
        </p:spPr>
        <p:txBody>
          <a:bodyPr lIns="288000" anchor="b"/>
          <a:lstStyle/>
          <a:p>
            <a:pPr fontAlgn="base">
              <a:spcBef>
                <a:spcPct val="0"/>
              </a:spcBef>
              <a:spcAft>
                <a:spcPct val="0"/>
              </a:spcAft>
            </a:pPr>
            <a:endParaRPr lang="zh-CN" altLang="zh-CN" sz="2800" dirty="0">
              <a:solidFill>
                <a:prstClr val="white"/>
              </a:solidFill>
              <a:latin typeface="微软雅黑" pitchFamily="34" charset="-122"/>
              <a:ea typeface="微软雅黑" pitchFamily="34" charset="-122"/>
              <a:sym typeface="Arial" pitchFamily="34" charset="0"/>
            </a:endParaRPr>
          </a:p>
        </p:txBody>
      </p:sp>
      <p:sp>
        <p:nvSpPr>
          <p:cNvPr id="44" name="TextBox 19"/>
          <p:cNvSpPr txBox="1">
            <a:spLocks noChangeArrowheads="1"/>
          </p:cNvSpPr>
          <p:nvPr/>
        </p:nvSpPr>
        <p:spPr bwMode="auto">
          <a:xfrm>
            <a:off x="6804027" y="4219328"/>
            <a:ext cx="249277" cy="432468"/>
          </a:xfrm>
          <a:prstGeom prst="rect">
            <a:avLst/>
          </a:prstGeom>
          <a:noFill/>
          <a:ln w="9525">
            <a:noFill/>
            <a:miter lim="800000"/>
            <a:headEnd/>
            <a:tailEnd/>
          </a:ln>
        </p:spPr>
        <p:txBody>
          <a:bodyPr wrap="square">
            <a:spAutoFit/>
          </a:bodyPr>
          <a:lstStyle/>
          <a:p>
            <a:pPr fontAlgn="base">
              <a:spcBef>
                <a:spcPct val="0"/>
              </a:spcBef>
              <a:spcAft>
                <a:spcPct val="0"/>
              </a:spcAft>
            </a:pPr>
            <a:endParaRPr lang="zh-CN" altLang="en-US" smtClean="0">
              <a:solidFill>
                <a:srgbClr val="FFFFFF"/>
              </a:solidFill>
              <a:latin typeface="Arial" pitchFamily="34" charset="0"/>
            </a:endParaRPr>
          </a:p>
        </p:txBody>
      </p:sp>
      <p:sp>
        <p:nvSpPr>
          <p:cNvPr id="48" name="Freeform 18"/>
          <p:cNvSpPr>
            <a:spLocks/>
          </p:cNvSpPr>
          <p:nvPr/>
        </p:nvSpPr>
        <p:spPr bwMode="auto">
          <a:xfrm>
            <a:off x="1366838" y="2708920"/>
            <a:ext cx="272056" cy="1498721"/>
          </a:xfrm>
          <a:custGeom>
            <a:avLst/>
            <a:gdLst>
              <a:gd name="T0" fmla="*/ 127 w 127"/>
              <a:gd name="T1" fmla="*/ 0 h 1075"/>
              <a:gd name="T2" fmla="*/ 0 w 127"/>
              <a:gd name="T3" fmla="*/ 1075 h 1075"/>
              <a:gd name="T4" fmla="*/ 127 w 127"/>
              <a:gd name="T5" fmla="*/ 0 h 1075"/>
              <a:gd name="T6" fmla="*/ 0 60000 65536"/>
              <a:gd name="T7" fmla="*/ 0 60000 65536"/>
              <a:gd name="T8" fmla="*/ 0 60000 65536"/>
              <a:gd name="T9" fmla="*/ 0 w 127"/>
              <a:gd name="T10" fmla="*/ 0 h 1075"/>
              <a:gd name="T11" fmla="*/ 127 w 127"/>
              <a:gd name="T12" fmla="*/ 1075 h 1075"/>
            </a:gdLst>
            <a:ah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50" name="Freeform 20"/>
          <p:cNvSpPr>
            <a:spLocks/>
          </p:cNvSpPr>
          <p:nvPr/>
        </p:nvSpPr>
        <p:spPr bwMode="auto">
          <a:xfrm>
            <a:off x="2717799" y="2561977"/>
            <a:ext cx="45719" cy="2114939"/>
          </a:xfrm>
          <a:custGeom>
            <a:avLst/>
            <a:gdLst>
              <a:gd name="T0" fmla="*/ 0 w 5"/>
              <a:gd name="T1" fmla="*/ 0 h 1517"/>
              <a:gd name="T2" fmla="*/ 5 w 5"/>
              <a:gd name="T3" fmla="*/ 1517 h 1517"/>
              <a:gd name="T4" fmla="*/ 0 w 5"/>
              <a:gd name="T5" fmla="*/ 0 h 1517"/>
              <a:gd name="T6" fmla="*/ 0 60000 65536"/>
              <a:gd name="T7" fmla="*/ 0 60000 65536"/>
              <a:gd name="T8" fmla="*/ 0 60000 65536"/>
              <a:gd name="T9" fmla="*/ 0 w 5"/>
              <a:gd name="T10" fmla="*/ 0 h 1517"/>
              <a:gd name="T11" fmla="*/ 5 w 5"/>
              <a:gd name="T12" fmla="*/ 1517 h 1517"/>
            </a:gdLst>
            <a:ah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78" name="Line 43"/>
          <p:cNvSpPr>
            <a:spLocks noChangeShapeType="1"/>
          </p:cNvSpPr>
          <p:nvPr/>
        </p:nvSpPr>
        <p:spPr bwMode="auto">
          <a:xfrm>
            <a:off x="774699" y="2878684"/>
            <a:ext cx="2143" cy="1393"/>
          </a:xfrm>
          <a:prstGeom prst="line">
            <a:avLst/>
          </a:prstGeom>
          <a:no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79" name="Line 45"/>
          <p:cNvSpPr>
            <a:spLocks noChangeShapeType="1"/>
          </p:cNvSpPr>
          <p:nvPr/>
        </p:nvSpPr>
        <p:spPr bwMode="auto">
          <a:xfrm>
            <a:off x="3741739" y="910581"/>
            <a:ext cx="2142" cy="1395"/>
          </a:xfrm>
          <a:prstGeom prst="line">
            <a:avLst/>
          </a:prstGeom>
          <a:no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87" name="TextBox 19"/>
          <p:cNvSpPr txBox="1">
            <a:spLocks noChangeArrowheads="1"/>
          </p:cNvSpPr>
          <p:nvPr/>
        </p:nvSpPr>
        <p:spPr bwMode="auto">
          <a:xfrm>
            <a:off x="6804027" y="4219328"/>
            <a:ext cx="249277" cy="432468"/>
          </a:xfrm>
          <a:prstGeom prst="rect">
            <a:avLst/>
          </a:prstGeom>
          <a:noFill/>
          <a:ln w="9525">
            <a:noFill/>
            <a:miter lim="800000"/>
            <a:headEnd/>
            <a:tailEnd/>
          </a:ln>
        </p:spPr>
        <p:txBody>
          <a:bodyPr wrap="square">
            <a:spAutoFit/>
          </a:bodyPr>
          <a:lstStyle/>
          <a:p>
            <a:pPr fontAlgn="base">
              <a:spcBef>
                <a:spcPct val="0"/>
              </a:spcBef>
              <a:spcAft>
                <a:spcPct val="0"/>
              </a:spcAft>
            </a:pPr>
            <a:endParaRPr lang="zh-CN" altLang="en-US" smtClean="0">
              <a:solidFill>
                <a:srgbClr val="FFFFFF"/>
              </a:solidFill>
              <a:latin typeface="Arial" pitchFamily="34" charset="0"/>
            </a:endParaRPr>
          </a:p>
        </p:txBody>
      </p:sp>
      <p:sp>
        <p:nvSpPr>
          <p:cNvPr id="88" name="矩形​​ 5"/>
          <p:cNvSpPr>
            <a:spLocks noChangeArrowheads="1"/>
          </p:cNvSpPr>
          <p:nvPr/>
        </p:nvSpPr>
        <p:spPr bwMode="auto">
          <a:xfrm>
            <a:off x="-23093" y="4579386"/>
            <a:ext cx="12218268" cy="2278614"/>
          </a:xfrm>
          <a:prstGeom prst="rect">
            <a:avLst/>
          </a:prstGeom>
          <a:solidFill>
            <a:srgbClr val="00ADDC"/>
          </a:solidFill>
          <a:ln w="9525" cmpd="sng">
            <a:noFill/>
            <a:miter lim="800000"/>
            <a:headEnd/>
            <a:tailEnd/>
          </a:ln>
        </p:spPr>
        <p:txBody>
          <a:bodyPr lIns="288000" anchor="b"/>
          <a:lstStyle/>
          <a:p>
            <a:pPr fontAlgn="base">
              <a:spcBef>
                <a:spcPct val="0"/>
              </a:spcBef>
              <a:spcAft>
                <a:spcPct val="0"/>
              </a:spcAft>
            </a:pPr>
            <a:endParaRPr lang="zh-CN" altLang="zh-CN" sz="2800" dirty="0">
              <a:solidFill>
                <a:prstClr val="white"/>
              </a:solidFill>
              <a:latin typeface="微软雅黑" pitchFamily="34" charset="-122"/>
              <a:ea typeface="微软雅黑" pitchFamily="34" charset="-122"/>
              <a:sym typeface="Arial" pitchFamily="34" charset="0"/>
            </a:endParaRPr>
          </a:p>
        </p:txBody>
      </p:sp>
      <p:sp>
        <p:nvSpPr>
          <p:cNvPr id="89" name="TextBox 88"/>
          <p:cNvSpPr txBox="1"/>
          <p:nvPr/>
        </p:nvSpPr>
        <p:spPr>
          <a:xfrm>
            <a:off x="745113" y="5118283"/>
            <a:ext cx="10216738" cy="461665"/>
          </a:xfrm>
          <a:prstGeom prst="rect">
            <a:avLst/>
          </a:prstGeom>
          <a:noFill/>
        </p:spPr>
        <p:txBody>
          <a:bodyPr wrap="square">
            <a:spAutoFit/>
          </a:bodyPr>
          <a:lstStyle/>
          <a:p>
            <a:pPr algn="ctr" fontAlgn="base">
              <a:spcBef>
                <a:spcPct val="0"/>
              </a:spcBef>
              <a:spcAft>
                <a:spcPct val="0"/>
              </a:spcAft>
              <a:defRPr/>
            </a:pPr>
            <a:r>
              <a:rPr lang="en-US" altLang="zh-CN" sz="2400">
                <a:solidFill>
                  <a:srgbClr val="FFFFFF"/>
                </a:solidFill>
                <a:latin typeface="微软雅黑" pitchFamily="34" charset="-122"/>
                <a:ea typeface="微软雅黑" pitchFamily="34" charset="-122"/>
              </a:rPr>
              <a:t>BNU School of education </a:t>
            </a:r>
            <a:r>
              <a:rPr lang="en-US" altLang="zh-CN" sz="2400" smtClean="0">
                <a:solidFill>
                  <a:srgbClr val="FFFFFF"/>
                </a:solidFill>
                <a:latin typeface="微软雅黑" pitchFamily="34" charset="-122"/>
                <a:ea typeface="微软雅黑" pitchFamily="34" charset="-122"/>
              </a:rPr>
              <a:t>technology</a:t>
            </a:r>
          </a:p>
        </p:txBody>
      </p:sp>
      <p:sp>
        <p:nvSpPr>
          <p:cNvPr id="92" name="Oval 60">
            <a:hlinkClick r:id="rId2"/>
          </p:cNvPr>
          <p:cNvSpPr>
            <a:spLocks noChangeArrowheads="1"/>
          </p:cNvSpPr>
          <p:nvPr/>
        </p:nvSpPr>
        <p:spPr bwMode="auto">
          <a:xfrm>
            <a:off x="6745660" y="2757241"/>
            <a:ext cx="444010" cy="523875"/>
          </a:xfrm>
          <a:prstGeom prst="ellipse">
            <a:avLst/>
          </a:prstGeom>
          <a:solidFill>
            <a:srgbClr val="0079C5">
              <a:alpha val="0"/>
            </a:srgbClr>
          </a:solidFill>
          <a:ln w="33338">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93" name="Oval 61">
            <a:hlinkClick r:id="rId3"/>
          </p:cNvPr>
          <p:cNvSpPr>
            <a:spLocks noChangeArrowheads="1"/>
          </p:cNvSpPr>
          <p:nvPr/>
        </p:nvSpPr>
        <p:spPr bwMode="auto">
          <a:xfrm>
            <a:off x="6757622" y="3565675"/>
            <a:ext cx="420086" cy="521494"/>
          </a:xfrm>
          <a:prstGeom prst="ellipse">
            <a:avLst/>
          </a:prstGeom>
          <a:solidFill>
            <a:srgbClr val="0079C5">
              <a:alpha val="0"/>
            </a:srgbClr>
          </a:solidFill>
          <a:ln w="33338">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94" name="TextBox 19"/>
          <p:cNvSpPr txBox="1">
            <a:spLocks noChangeArrowheads="1"/>
          </p:cNvSpPr>
          <p:nvPr/>
        </p:nvSpPr>
        <p:spPr bwMode="auto">
          <a:xfrm>
            <a:off x="8545638" y="4219328"/>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zh-CN" altLang="en-US" smtClean="0">
              <a:solidFill>
                <a:srgbClr val="FFFFFF"/>
              </a:solidFill>
              <a:latin typeface="Arial" pitchFamily="34" charset="0"/>
            </a:endParaRPr>
          </a:p>
        </p:txBody>
      </p:sp>
      <p:sp>
        <p:nvSpPr>
          <p:cNvPr id="95" name="Line 33"/>
          <p:cNvSpPr>
            <a:spLocks noChangeShapeType="1"/>
          </p:cNvSpPr>
          <p:nvPr/>
        </p:nvSpPr>
        <p:spPr bwMode="auto">
          <a:xfrm flipV="1">
            <a:off x="6966076" y="1671390"/>
            <a:ext cx="1587" cy="2700338"/>
          </a:xfrm>
          <a:prstGeom prst="line">
            <a:avLst/>
          </a:prstGeom>
          <a:noFill/>
          <a:ln w="33338">
            <a:solidFill>
              <a:srgbClr val="FFFFFF"/>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6" name="Line 5"/>
          <p:cNvSpPr>
            <a:spLocks noChangeShapeType="1"/>
          </p:cNvSpPr>
          <p:nvPr/>
        </p:nvSpPr>
        <p:spPr bwMode="auto">
          <a:xfrm>
            <a:off x="1741611" y="3913338"/>
            <a:ext cx="1384300" cy="2381"/>
          </a:xfrm>
          <a:prstGeom prst="line">
            <a:avLst/>
          </a:prstGeom>
          <a:noFill/>
          <a:ln w="33338">
            <a:solidFill>
              <a:srgbClr val="FFFFFF"/>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7" name="Freeform 18"/>
          <p:cNvSpPr>
            <a:spLocks/>
          </p:cNvSpPr>
          <p:nvPr/>
        </p:nvSpPr>
        <p:spPr bwMode="auto">
          <a:xfrm>
            <a:off x="3108449" y="2767956"/>
            <a:ext cx="201612" cy="1279922"/>
          </a:xfrm>
          <a:custGeom>
            <a:avLst/>
            <a:gdLst>
              <a:gd name="T0" fmla="*/ 127 w 127"/>
              <a:gd name="T1" fmla="*/ 0 h 1075"/>
              <a:gd name="T2" fmla="*/ 0 w 127"/>
              <a:gd name="T3" fmla="*/ 1075 h 1075"/>
              <a:gd name="T4" fmla="*/ 127 w 127"/>
              <a:gd name="T5" fmla="*/ 0 h 1075"/>
              <a:gd name="T6" fmla="*/ 0 60000 65536"/>
              <a:gd name="T7" fmla="*/ 0 60000 65536"/>
              <a:gd name="T8" fmla="*/ 0 60000 65536"/>
              <a:gd name="T9" fmla="*/ 0 w 127"/>
              <a:gd name="T10" fmla="*/ 0 h 1075"/>
              <a:gd name="T11" fmla="*/ 127 w 127"/>
              <a:gd name="T12" fmla="*/ 1075 h 1075"/>
            </a:gdLst>
            <a:ah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8" name="Line 19"/>
          <p:cNvSpPr>
            <a:spLocks noChangeShapeType="1"/>
          </p:cNvSpPr>
          <p:nvPr/>
        </p:nvSpPr>
        <p:spPr bwMode="auto">
          <a:xfrm flipH="1">
            <a:off x="3116389" y="2740571"/>
            <a:ext cx="200025" cy="1188244"/>
          </a:xfrm>
          <a:prstGeom prst="line">
            <a:avLst/>
          </a:prstGeom>
          <a:noFill/>
          <a:ln w="33338">
            <a:solidFill>
              <a:schemeClr val="bg1"/>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9" name="Freeform 20"/>
          <p:cNvSpPr>
            <a:spLocks/>
          </p:cNvSpPr>
          <p:nvPr/>
        </p:nvSpPr>
        <p:spPr bwMode="auto">
          <a:xfrm>
            <a:off x="4459411" y="2561978"/>
            <a:ext cx="7938" cy="1806178"/>
          </a:xfrm>
          <a:custGeom>
            <a:avLst/>
            <a:gdLst>
              <a:gd name="T0" fmla="*/ 0 w 5"/>
              <a:gd name="T1" fmla="*/ 0 h 1517"/>
              <a:gd name="T2" fmla="*/ 5 w 5"/>
              <a:gd name="T3" fmla="*/ 1517 h 1517"/>
              <a:gd name="T4" fmla="*/ 0 w 5"/>
              <a:gd name="T5" fmla="*/ 0 h 1517"/>
              <a:gd name="T6" fmla="*/ 0 60000 65536"/>
              <a:gd name="T7" fmla="*/ 0 60000 65536"/>
              <a:gd name="T8" fmla="*/ 0 60000 65536"/>
              <a:gd name="T9" fmla="*/ 0 w 5"/>
              <a:gd name="T10" fmla="*/ 0 h 1517"/>
              <a:gd name="T11" fmla="*/ 5 w 5"/>
              <a:gd name="T12" fmla="*/ 1517 h 1517"/>
            </a:gdLst>
            <a:ah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00" name="Line 21"/>
          <p:cNvSpPr>
            <a:spLocks noChangeShapeType="1"/>
          </p:cNvSpPr>
          <p:nvPr/>
        </p:nvSpPr>
        <p:spPr bwMode="auto">
          <a:xfrm>
            <a:off x="4329236" y="2561978"/>
            <a:ext cx="7938" cy="1806178"/>
          </a:xfrm>
          <a:prstGeom prst="line">
            <a:avLst/>
          </a:prstGeom>
          <a:noFill/>
          <a:ln w="33338">
            <a:solidFill>
              <a:schemeClr val="bg1"/>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01" name="Oval 25"/>
          <p:cNvSpPr>
            <a:spLocks noChangeArrowheads="1"/>
          </p:cNvSpPr>
          <p:nvPr/>
        </p:nvSpPr>
        <p:spPr bwMode="auto">
          <a:xfrm>
            <a:off x="6685614" y="1965479"/>
            <a:ext cx="564102" cy="523876"/>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nvGrpSpPr>
          <p:cNvPr id="102" name="Group 63"/>
          <p:cNvGrpSpPr>
            <a:grpSpLocks/>
          </p:cNvGrpSpPr>
          <p:nvPr/>
        </p:nvGrpSpPr>
        <p:grpSpPr bwMode="auto">
          <a:xfrm>
            <a:off x="6685615" y="2757241"/>
            <a:ext cx="564100" cy="523875"/>
            <a:chOff x="3073" y="2610"/>
            <a:chExt cx="438" cy="440"/>
          </a:xfrm>
        </p:grpSpPr>
        <p:sp>
          <p:nvSpPr>
            <p:cNvPr id="103" name="Rectangle 28"/>
            <p:cNvSpPr>
              <a:spLocks noChangeArrowheads="1"/>
            </p:cNvSpPr>
            <p:nvPr/>
          </p:nvSpPr>
          <p:spPr bwMode="auto">
            <a:xfrm>
              <a:off x="3181" y="2748"/>
              <a:ext cx="222" cy="164"/>
            </a:xfrm>
            <a:prstGeom prst="rect">
              <a:avLst/>
            </a:prstGeom>
            <a:solidFill>
              <a:srgbClr val="FFFFFF"/>
            </a:solidFill>
            <a:ln w="11113">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104" name="Freeform 29"/>
            <p:cNvSpPr>
              <a:spLocks/>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05"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grpSp>
        <p:nvGrpSpPr>
          <p:cNvPr id="106" name="Group 64"/>
          <p:cNvGrpSpPr>
            <a:grpSpLocks/>
          </p:cNvGrpSpPr>
          <p:nvPr/>
        </p:nvGrpSpPr>
        <p:grpSpPr bwMode="auto">
          <a:xfrm>
            <a:off x="6685615" y="3565675"/>
            <a:ext cx="564100" cy="521494"/>
            <a:chOff x="3073" y="3289"/>
            <a:chExt cx="438" cy="438"/>
          </a:xfrm>
        </p:grpSpPr>
        <p:sp>
          <p:nvSpPr>
            <p:cNvPr id="107" name="Freeform 32"/>
            <p:cNvSpPr>
              <a:spLocks/>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08"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sp>
        <p:nvSpPr>
          <p:cNvPr id="109" name="Line 43"/>
          <p:cNvSpPr>
            <a:spLocks noChangeShapeType="1"/>
          </p:cNvSpPr>
          <p:nvPr/>
        </p:nvSpPr>
        <p:spPr bwMode="auto">
          <a:xfrm>
            <a:off x="2516311" y="2878685"/>
            <a:ext cx="1588" cy="1190"/>
          </a:xfrm>
          <a:prstGeom prst="line">
            <a:avLst/>
          </a:prstGeom>
          <a:no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0" name="Line 45"/>
          <p:cNvSpPr>
            <a:spLocks noChangeShapeType="1"/>
          </p:cNvSpPr>
          <p:nvPr/>
        </p:nvSpPr>
        <p:spPr bwMode="auto">
          <a:xfrm>
            <a:off x="5483350" y="910581"/>
            <a:ext cx="1587" cy="1191"/>
          </a:xfrm>
          <a:prstGeom prst="line">
            <a:avLst/>
          </a:prstGeom>
          <a:no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1" name="Freeform 11"/>
          <p:cNvSpPr>
            <a:spLocks/>
          </p:cNvSpPr>
          <p:nvPr/>
        </p:nvSpPr>
        <p:spPr bwMode="auto">
          <a:xfrm>
            <a:off x="2348039" y="2738190"/>
            <a:ext cx="981075"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2" name="Freeform 13"/>
          <p:cNvSpPr>
            <a:spLocks/>
          </p:cNvSpPr>
          <p:nvPr/>
        </p:nvSpPr>
        <p:spPr bwMode="auto">
          <a:xfrm>
            <a:off x="3297361" y="2459584"/>
            <a:ext cx="1566863"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3" name="Freeform 15"/>
          <p:cNvSpPr>
            <a:spLocks/>
          </p:cNvSpPr>
          <p:nvPr/>
        </p:nvSpPr>
        <p:spPr bwMode="auto">
          <a:xfrm>
            <a:off x="2454402" y="946300"/>
            <a:ext cx="2541587"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4" name="Freeform 16"/>
          <p:cNvSpPr>
            <a:spLocks/>
          </p:cNvSpPr>
          <p:nvPr/>
        </p:nvSpPr>
        <p:spPr bwMode="auto">
          <a:xfrm>
            <a:off x="2132136" y="1778547"/>
            <a:ext cx="325438"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5" name="Freeform 17"/>
          <p:cNvSpPr>
            <a:spLocks/>
          </p:cNvSpPr>
          <p:nvPr/>
        </p:nvSpPr>
        <p:spPr bwMode="auto">
          <a:xfrm>
            <a:off x="4867399" y="952253"/>
            <a:ext cx="1308100"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6" name="Line 51"/>
          <p:cNvSpPr>
            <a:spLocks noChangeShapeType="1"/>
          </p:cNvSpPr>
          <p:nvPr/>
        </p:nvSpPr>
        <p:spPr bwMode="auto">
          <a:xfrm>
            <a:off x="4322886" y="4365775"/>
            <a:ext cx="2659063" cy="4763"/>
          </a:xfrm>
          <a:prstGeom prst="line">
            <a:avLst/>
          </a:prstGeom>
          <a:noFill/>
          <a:ln w="33338">
            <a:solidFill>
              <a:srgbClr val="FFFFFF"/>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7" name="TextBox 116"/>
          <p:cNvSpPr txBox="1"/>
          <p:nvPr/>
        </p:nvSpPr>
        <p:spPr>
          <a:xfrm rot="20445248">
            <a:off x="3276913" y="1491904"/>
            <a:ext cx="1569660" cy="923330"/>
          </a:xfrm>
          <a:prstGeom prst="rect">
            <a:avLst/>
          </a:prstGeom>
          <a:noFill/>
        </p:spPr>
        <p:txBody>
          <a:bodyPr wrap="none">
            <a:spAutoFit/>
          </a:bodyPr>
          <a:lstStyle/>
          <a:p>
            <a:pPr fontAlgn="base">
              <a:spcBef>
                <a:spcPct val="0"/>
              </a:spcBef>
              <a:spcAft>
                <a:spcPct val="0"/>
              </a:spcAft>
              <a:defRPr/>
            </a:pPr>
            <a:r>
              <a:rPr lang="zh-CN" altLang="en-US" sz="5400" b="1" smtClean="0">
                <a:solidFill>
                  <a:srgbClr val="FFFFFF"/>
                </a:solidFill>
                <a:latin typeface="微软雅黑" pitchFamily="34" charset="-122"/>
                <a:ea typeface="微软雅黑" pitchFamily="34" charset="-122"/>
              </a:rPr>
              <a:t>谢谢</a:t>
            </a:r>
            <a:endParaRPr lang="zh-CN" altLang="en-US" sz="5400" b="1" dirty="0">
              <a:solidFill>
                <a:srgbClr val="FFFFFF"/>
              </a:solidFill>
              <a:latin typeface="微软雅黑" pitchFamily="34" charset="-122"/>
              <a:ea typeface="微软雅黑" pitchFamily="34" charset="-122"/>
            </a:endParaRPr>
          </a:p>
        </p:txBody>
      </p:sp>
      <p:sp>
        <p:nvSpPr>
          <p:cNvPr id="118" name="TextBox 19"/>
          <p:cNvSpPr txBox="1">
            <a:spLocks noChangeArrowheads="1"/>
          </p:cNvSpPr>
          <p:nvPr/>
        </p:nvSpPr>
        <p:spPr bwMode="auto">
          <a:xfrm>
            <a:off x="8545638" y="4219328"/>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zh-CN" altLang="en-US" smtClean="0">
              <a:solidFill>
                <a:srgbClr val="FFFFFF"/>
              </a:solidFill>
              <a:latin typeface="Arial" pitchFamily="34" charset="0"/>
            </a:endParaRPr>
          </a:p>
        </p:txBody>
      </p:sp>
      <p:sp>
        <p:nvSpPr>
          <p:cNvPr id="119" name="Line 51"/>
          <p:cNvSpPr>
            <a:spLocks noChangeShapeType="1"/>
          </p:cNvSpPr>
          <p:nvPr/>
        </p:nvSpPr>
        <p:spPr bwMode="auto">
          <a:xfrm>
            <a:off x="6935610" y="1666628"/>
            <a:ext cx="3554465" cy="0"/>
          </a:xfrm>
          <a:prstGeom prst="line">
            <a:avLst/>
          </a:prstGeom>
          <a:noFill/>
          <a:ln w="33338">
            <a:solidFill>
              <a:srgbClr val="FFFFFF"/>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pic>
        <p:nvPicPr>
          <p:cNvPr id="120" name="图片 11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9535" y="2123071"/>
            <a:ext cx="1561667" cy="1561667"/>
          </a:xfrm>
          <a:prstGeom prst="rect">
            <a:avLst/>
          </a:prstGeom>
        </p:spPr>
      </p:pic>
    </p:spTree>
    <p:extLst>
      <p:ext uri="{BB962C8B-B14F-4D97-AF65-F5344CB8AC3E}">
        <p14:creationId xmlns:p14="http://schemas.microsoft.com/office/powerpoint/2010/main" val="3208534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wipe(down)">
                                      <p:cBhvr>
                                        <p:cTn id="11" dur="500"/>
                                        <p:tgtEl>
                                          <p:spTgt spid="98"/>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down)">
                                      <p:cBhvr>
                                        <p:cTn id="19" dur="500"/>
                                        <p:tgtEl>
                                          <p:spTgt spid="114"/>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wipe(down)">
                                      <p:cBhvr>
                                        <p:cTn id="23" dur="500"/>
                                        <p:tgtEl>
                                          <p:spTgt spid="113"/>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up)">
                                      <p:cBhvr>
                                        <p:cTn id="27" dur="500"/>
                                        <p:tgtEl>
                                          <p:spTgt spid="115"/>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wipe(up)">
                                      <p:cBhvr>
                                        <p:cTn id="31" dur="500"/>
                                        <p:tgtEl>
                                          <p:spTgt spid="112"/>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up)">
                                      <p:cBhvr>
                                        <p:cTn id="35" dur="500"/>
                                        <p:tgtEl>
                                          <p:spTgt spid="100"/>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17">
                                            <p:txEl>
                                              <p:pRg st="0" end="0"/>
                                            </p:txEl>
                                          </p:spTgt>
                                        </p:tgtEl>
                                        <p:attrNameLst>
                                          <p:attrName>style.visibility</p:attrName>
                                        </p:attrNameLst>
                                      </p:cBhvr>
                                      <p:to>
                                        <p:strVal val="visible"/>
                                      </p:to>
                                    </p:set>
                                    <p:animEffect transition="in" filter="wipe(left)">
                                      <p:cBhvr>
                                        <p:cTn id="39" dur="500"/>
                                        <p:tgtEl>
                                          <p:spTgt spid="117">
                                            <p:txEl>
                                              <p:pRg st="0" end="0"/>
                                            </p:txEl>
                                          </p:spTgt>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wipe(left)">
                                      <p:cBhvr>
                                        <p:cTn id="43" dur="500"/>
                                        <p:tgtEl>
                                          <p:spTgt spid="116"/>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wipe(down)">
                                      <p:cBhvr>
                                        <p:cTn id="47" dur="500"/>
                                        <p:tgtEl>
                                          <p:spTgt spid="95"/>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19"/>
                                        </p:tgtEl>
                                        <p:attrNameLst>
                                          <p:attrName>style.visibility</p:attrName>
                                        </p:attrNameLst>
                                      </p:cBhvr>
                                      <p:to>
                                        <p:strVal val="visible"/>
                                      </p:to>
                                    </p:set>
                                    <p:animEffect transition="in" filter="wipe(left)">
                                      <p:cBhvr>
                                        <p:cTn id="51" dur="500"/>
                                        <p:tgtEl>
                                          <p:spTgt spid="119"/>
                                        </p:tgtEl>
                                      </p:cBhvr>
                                    </p:animEffect>
                                  </p:childTnLst>
                                </p:cTn>
                              </p:par>
                              <p:par>
                                <p:cTn id="52" presetID="17" presetClass="entr" presetSubtype="10"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500" fill="hold"/>
                                        <p:tgtEl>
                                          <p:spTgt spid="101"/>
                                        </p:tgtEl>
                                        <p:attrNameLst>
                                          <p:attrName>ppt_w</p:attrName>
                                        </p:attrNameLst>
                                      </p:cBhvr>
                                      <p:tavLst>
                                        <p:tav tm="0">
                                          <p:val>
                                            <p:fltVal val="0"/>
                                          </p:val>
                                        </p:tav>
                                        <p:tav tm="100000">
                                          <p:val>
                                            <p:strVal val="#ppt_w"/>
                                          </p:val>
                                        </p:tav>
                                      </p:tavLst>
                                    </p:anim>
                                    <p:anim calcmode="lin" valueType="num">
                                      <p:cBhvr>
                                        <p:cTn id="55" dur="500" fill="hold"/>
                                        <p:tgtEl>
                                          <p:spTgt spid="101"/>
                                        </p:tgtEl>
                                        <p:attrNameLst>
                                          <p:attrName>ppt_h</p:attrName>
                                        </p:attrNameLst>
                                      </p:cBhvr>
                                      <p:tavLst>
                                        <p:tav tm="0">
                                          <p:val>
                                            <p:strVal val="#ppt_h"/>
                                          </p:val>
                                        </p:tav>
                                        <p:tav tm="100000">
                                          <p:val>
                                            <p:strVal val="#ppt_h"/>
                                          </p:val>
                                        </p:tav>
                                      </p:tavLst>
                                    </p:anim>
                                  </p:childTnLst>
                                </p:cTn>
                              </p:par>
                            </p:childTnLst>
                          </p:cTn>
                        </p:par>
                        <p:par>
                          <p:cTn id="56" fill="hold">
                            <p:stCondLst>
                              <p:cond delay="6500"/>
                            </p:stCondLst>
                            <p:childTnLst>
                              <p:par>
                                <p:cTn id="57" presetID="17" presetClass="entr" presetSubtype="10" fill="hold" nodeType="afterEffect">
                                  <p:stCondLst>
                                    <p:cond delay="0"/>
                                  </p:stCondLst>
                                  <p:childTnLst>
                                    <p:set>
                                      <p:cBhvr>
                                        <p:cTn id="58" dur="1" fill="hold">
                                          <p:stCondLst>
                                            <p:cond delay="0"/>
                                          </p:stCondLst>
                                        </p:cTn>
                                        <p:tgtEl>
                                          <p:spTgt spid="102"/>
                                        </p:tgtEl>
                                        <p:attrNameLst>
                                          <p:attrName>style.visibility</p:attrName>
                                        </p:attrNameLst>
                                      </p:cBhvr>
                                      <p:to>
                                        <p:strVal val="visible"/>
                                      </p:to>
                                    </p:set>
                                    <p:anim calcmode="lin" valueType="num">
                                      <p:cBhvr>
                                        <p:cTn id="59" dur="500" fill="hold"/>
                                        <p:tgtEl>
                                          <p:spTgt spid="102"/>
                                        </p:tgtEl>
                                        <p:attrNameLst>
                                          <p:attrName>ppt_w</p:attrName>
                                        </p:attrNameLst>
                                      </p:cBhvr>
                                      <p:tavLst>
                                        <p:tav tm="0">
                                          <p:val>
                                            <p:fltVal val="0"/>
                                          </p:val>
                                        </p:tav>
                                        <p:tav tm="100000">
                                          <p:val>
                                            <p:strVal val="#ppt_w"/>
                                          </p:val>
                                        </p:tav>
                                      </p:tavLst>
                                    </p:anim>
                                    <p:anim calcmode="lin" valueType="num">
                                      <p:cBhvr>
                                        <p:cTn id="60" dur="500" fill="hold"/>
                                        <p:tgtEl>
                                          <p:spTgt spid="102"/>
                                        </p:tgtEl>
                                        <p:attrNameLst>
                                          <p:attrName>ppt_h</p:attrName>
                                        </p:attrNameLst>
                                      </p:cBhvr>
                                      <p:tavLst>
                                        <p:tav tm="0">
                                          <p:val>
                                            <p:strVal val="#ppt_h"/>
                                          </p:val>
                                        </p:tav>
                                        <p:tav tm="100000">
                                          <p:val>
                                            <p:strVal val="#ppt_h"/>
                                          </p:val>
                                        </p:tav>
                                      </p:tavLst>
                                    </p:anim>
                                  </p:childTnLst>
                                </p:cTn>
                              </p:par>
                              <p:par>
                                <p:cTn id="61" presetID="17" presetClass="entr" presetSubtype="10" fill="hold" nodeType="with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p:cTn id="63" dur="500" fill="hold"/>
                                        <p:tgtEl>
                                          <p:spTgt spid="106"/>
                                        </p:tgtEl>
                                        <p:attrNameLst>
                                          <p:attrName>ppt_w</p:attrName>
                                        </p:attrNameLst>
                                      </p:cBhvr>
                                      <p:tavLst>
                                        <p:tav tm="0">
                                          <p:val>
                                            <p:fltVal val="0"/>
                                          </p:val>
                                        </p:tav>
                                        <p:tav tm="100000">
                                          <p:val>
                                            <p:strVal val="#ppt_w"/>
                                          </p:val>
                                        </p:tav>
                                      </p:tavLst>
                                    </p:anim>
                                    <p:anim calcmode="lin" valueType="num">
                                      <p:cBhvr>
                                        <p:cTn id="64" dur="500" fill="hold"/>
                                        <p:tgtEl>
                                          <p:spTgt spid="106"/>
                                        </p:tgtEl>
                                        <p:attrNameLst>
                                          <p:attrName>ppt_h</p:attrName>
                                        </p:attrNameLst>
                                      </p:cBhvr>
                                      <p:tavLst>
                                        <p:tav tm="0">
                                          <p:val>
                                            <p:strVal val="#ppt_h"/>
                                          </p:val>
                                        </p:tav>
                                        <p:tav tm="100000">
                                          <p:val>
                                            <p:strVal val="#ppt_h"/>
                                          </p:val>
                                        </p:tav>
                                      </p:tavLst>
                                    </p:anim>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120"/>
                                        </p:tgtEl>
                                        <p:attrNameLst>
                                          <p:attrName>style.visibility</p:attrName>
                                        </p:attrNameLst>
                                      </p:cBhvr>
                                      <p:to>
                                        <p:strVal val="visible"/>
                                      </p:to>
                                    </p:set>
                                    <p:animEffect transition="in" filter="fade">
                                      <p:cBhvr>
                                        <p:cTn id="68" dur="500"/>
                                        <p:tgtEl>
                                          <p:spTgt spid="12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89">
                                            <p:txEl>
                                              <p:pRg st="0" end="0"/>
                                            </p:txEl>
                                          </p:spTgt>
                                        </p:tgtEl>
                                        <p:attrNameLst>
                                          <p:attrName>style.visibility</p:attrName>
                                        </p:attrNameLst>
                                      </p:cBhvr>
                                      <p:to>
                                        <p:strVal val="visible"/>
                                      </p:to>
                                    </p:set>
                                    <p:animEffect transition="in" filter="wipe(left)">
                                      <p:cBhvr>
                                        <p:cTn id="72"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8" grpId="0" animBg="1"/>
      <p:bldP spid="100" grpId="0" animBg="1"/>
      <p:bldP spid="101" grpId="0" animBg="1"/>
      <p:bldP spid="111" grpId="0" animBg="1"/>
      <p:bldP spid="112" grpId="0" animBg="1"/>
      <p:bldP spid="113" grpId="0" animBg="1"/>
      <p:bldP spid="114" grpId="0" animBg="1"/>
      <p:bldP spid="115" grpId="0" animBg="1"/>
      <p:bldP spid="116" grpId="0" animBg="1"/>
      <p:bldP spid="1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5449515" y="2689756"/>
            <a:ext cx="5760640" cy="523220"/>
          </a:xfrm>
          <a:prstGeom prst="rect">
            <a:avLst/>
          </a:prstGeom>
          <a:noFill/>
        </p:spPr>
        <p:txBody>
          <a:bodyPr wrap="square" rtlCol="0">
            <a:spAutoFit/>
          </a:bodyPr>
          <a:lstStyle/>
          <a:p>
            <a:r>
              <a:rPr lang="zh-CN" altLang="en-US" sz="2800" b="1" dirty="0" smtClean="0">
                <a:solidFill>
                  <a:srgbClr val="FF6600"/>
                </a:solidFill>
                <a:latin typeface="微软雅黑" pitchFamily="34" charset="-122"/>
                <a:ea typeface="微软雅黑" pitchFamily="34" charset="-122"/>
              </a:rPr>
              <a:t>“</a:t>
            </a:r>
            <a:r>
              <a:rPr lang="en-US" altLang="zh-CN" sz="2800" b="1" dirty="0" smtClean="0">
                <a:solidFill>
                  <a:srgbClr val="FF6600"/>
                </a:solidFill>
                <a:latin typeface="微软雅黑" pitchFamily="34" charset="-122"/>
                <a:ea typeface="微软雅黑" pitchFamily="34" charset="-122"/>
              </a:rPr>
              <a:t>TFU”</a:t>
            </a:r>
            <a:r>
              <a:rPr lang="zh-CN" altLang="en-US" sz="2800" b="1" dirty="0">
                <a:solidFill>
                  <a:srgbClr val="FF6600"/>
                </a:solidFill>
                <a:latin typeface="微软雅黑" pitchFamily="34" charset="-122"/>
                <a:ea typeface="微软雅黑" pitchFamily="34" charset="-122"/>
              </a:rPr>
              <a:t>为主题的</a:t>
            </a:r>
            <a:r>
              <a:rPr lang="zh-CN" altLang="en-US" sz="2800" b="1" dirty="0" smtClean="0">
                <a:solidFill>
                  <a:srgbClr val="FF6600"/>
                </a:solidFill>
                <a:latin typeface="微软雅黑" pitchFamily="34" charset="-122"/>
                <a:ea typeface="微软雅黑" pitchFamily="34" charset="-122"/>
              </a:rPr>
              <a:t>教师发展</a:t>
            </a:r>
            <a:r>
              <a:rPr lang="zh-CN" altLang="en-US" sz="2800" b="1" dirty="0">
                <a:solidFill>
                  <a:srgbClr val="FF6600"/>
                </a:solidFill>
                <a:latin typeface="微软雅黑" pitchFamily="34" charset="-122"/>
                <a:ea typeface="微软雅黑" pitchFamily="34" charset="-122"/>
              </a:rPr>
              <a:t>工</a:t>
            </a:r>
            <a:r>
              <a:rPr lang="zh-CN" altLang="en-US" sz="2800" b="1" dirty="0" smtClean="0">
                <a:solidFill>
                  <a:srgbClr val="FF6600"/>
                </a:solidFill>
                <a:latin typeface="微软雅黑" pitchFamily="34" charset="-122"/>
                <a:ea typeface="微软雅黑" pitchFamily="34" charset="-122"/>
              </a:rPr>
              <a:t>作坊</a:t>
            </a:r>
            <a:endParaRPr lang="en-US" altLang="zh-CN" sz="2800" b="1" dirty="0">
              <a:solidFill>
                <a:srgbClr val="FF6600"/>
              </a:solidFill>
              <a:latin typeface="微软雅黑" pitchFamily="34" charset="-122"/>
              <a:ea typeface="微软雅黑" pitchFamily="34" charset="-122"/>
            </a:endParaRPr>
          </a:p>
        </p:txBody>
      </p:sp>
      <p:sp>
        <p:nvSpPr>
          <p:cNvPr id="7" name="矩形 6"/>
          <p:cNvSpPr/>
          <p:nvPr/>
        </p:nvSpPr>
        <p:spPr>
          <a:xfrm>
            <a:off x="5737547" y="350100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案例描述</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5737547" y="3933056"/>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案例分析</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9" name="矩形 8"/>
          <p:cNvSpPr/>
          <p:nvPr/>
        </p:nvSpPr>
        <p:spPr>
          <a:xfrm>
            <a:off x="5737547" y="4365104"/>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a:solidFill>
                  <a:schemeClr val="tx1">
                    <a:lumMod val="65000"/>
                    <a:lumOff val="35000"/>
                  </a:schemeClr>
                </a:solidFill>
                <a:latin typeface="微软雅黑" pitchFamily="34" charset="-122"/>
                <a:ea typeface="微软雅黑" pitchFamily="34" charset="-122"/>
              </a:rPr>
              <a:t>启发</a:t>
            </a:r>
          </a:p>
        </p:txBody>
      </p:sp>
    </p:spTree>
    <p:extLst>
      <p:ext uri="{BB962C8B-B14F-4D97-AF65-F5344CB8AC3E}">
        <p14:creationId xmlns:p14="http://schemas.microsoft.com/office/powerpoint/2010/main" val="2881265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8"/>
                                            </p:tgtEl>
                                            <p:attrNameLst>
                                              <p:attrName>style.visibility</p:attrName>
                                            </p:attrNameLst>
                                          </p:cBhvr>
                                          <p:to>
                                            <p:strVal val="visible"/>
                                          </p:to>
                                        </p:set>
                                        <p:animScale>
                                          <p:cBhvr>
                                            <p:cTn id="1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tgtEl>
                                            <p:attrNameLst>
                                              <p:attrName>ppt_x</p:attrName>
                                              <p:attrName>ppt_y</p:attrName>
                                            </p:attrNameLst>
                                          </p:cBhvr>
                                        </p:animMotion>
                                        <p:animEffect transition="in" filter="fade">
                                          <p:cBhvr>
                                            <p:cTn id="20" dur="1000"/>
                                            <p:tgtEl>
                                              <p:spTgt spid="8"/>
                                            </p:tgtEl>
                                          </p:cBhvr>
                                        </p:animEffect>
                                      </p:childTnLst>
                                    </p:cTn>
                                  </p:par>
                                </p:childTnLst>
                              </p:cTn>
                            </p:par>
                            <p:par>
                              <p:cTn id="21" fill="hold">
                                <p:stCondLst>
                                  <p:cond delay="1700"/>
                                </p:stCondLst>
                                <p:childTnLst>
                                  <p:par>
                                    <p:cTn id="22" presetID="5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Scale>
                                          <p:cBhvr>
                                            <p:cTn id="2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
                                            </p:tgtEl>
                                            <p:attrNameLst>
                                              <p:attrName>ppt_x</p:attrName>
                                              <p:attrName>ppt_y</p:attrName>
                                            </p:attrNameLst>
                                          </p:cBhvr>
                                        </p:animMotion>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8"/>
                                            </p:tgtEl>
                                            <p:attrNameLst>
                                              <p:attrName>style.visibility</p:attrName>
                                            </p:attrNameLst>
                                          </p:cBhvr>
                                          <p:to>
                                            <p:strVal val="visible"/>
                                          </p:to>
                                        </p:set>
                                        <p:animScale>
                                          <p:cBhvr>
                                            <p:cTn id="1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tgtEl>
                                            <p:attrNameLst>
                                              <p:attrName>ppt_x</p:attrName>
                                              <p:attrName>ppt_y</p:attrName>
                                            </p:attrNameLst>
                                          </p:cBhvr>
                                        </p:animMotion>
                                        <p:animEffect transition="in" filter="fade">
                                          <p:cBhvr>
                                            <p:cTn id="20" dur="1000"/>
                                            <p:tgtEl>
                                              <p:spTgt spid="8"/>
                                            </p:tgtEl>
                                          </p:cBhvr>
                                        </p:animEffect>
                                      </p:childTnLst>
                                    </p:cTn>
                                  </p:par>
                                </p:childTnLst>
                              </p:cTn>
                            </p:par>
                            <p:par>
                              <p:cTn id="21" fill="hold">
                                <p:stCondLst>
                                  <p:cond delay="1700"/>
                                </p:stCondLst>
                                <p:childTnLst>
                                  <p:par>
                                    <p:cTn id="22" presetID="5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Scale>
                                          <p:cBhvr>
                                            <p:cTn id="2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9"/>
                                            </p:tgtEl>
                                            <p:attrNameLst>
                                              <p:attrName>ppt_x</p:attrName>
                                              <p:attrName>ppt_y</p:attrName>
                                            </p:attrNameLst>
                                          </p:cBhvr>
                                        </p:animMotion>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7" grpId="0"/>
          <p:bldP spid="8" grpId="0"/>
          <p:bldP spid="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120" y="1340768"/>
            <a:ext cx="11809312" cy="1631216"/>
          </a:xfrm>
          <a:prstGeom prst="rect">
            <a:avLst/>
          </a:prstGeom>
        </p:spPr>
        <p:txBody>
          <a:bodyPr wrap="square">
            <a:spAutoFit/>
          </a:bodyPr>
          <a:lstStyle/>
          <a:p>
            <a:pPr marL="342900"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主题：肯特州立大学“为理解而教”</a:t>
            </a:r>
            <a:r>
              <a:rPr lang="en-US" altLang="zh-CN" sz="2000" dirty="0">
                <a:latin typeface="微软雅黑" panose="020B0503020204020204" pitchFamily="34" charset="-122"/>
                <a:ea typeface="微软雅黑" panose="020B0503020204020204" pitchFamily="34" charset="-122"/>
              </a:rPr>
              <a:t>(TFU)</a:t>
            </a:r>
            <a:r>
              <a:rPr lang="zh-CN" altLang="en-US" sz="2000" dirty="0">
                <a:latin typeface="微软雅黑" panose="020B0503020204020204" pitchFamily="34" charset="-122"/>
                <a:ea typeface="微软雅黑" panose="020B0503020204020204" pitchFamily="34" charset="-122"/>
              </a:rPr>
              <a:t>工作坊</a:t>
            </a:r>
          </a:p>
          <a:p>
            <a:pPr marL="342900"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时间：一周</a:t>
            </a:r>
          </a:p>
          <a:p>
            <a:pPr marL="342900"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工作坊的活动基于竞赛分级系统展开。专家为实践者设计了攻防、积分和目标游戏。选择的活动包括排球、羽毛球、足球、网球和垒球等。活动初期</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专家和参与教师的训练是在研究和实践“为理解而教”过程中进行的</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3" name="矩形 2"/>
          <p:cNvSpPr/>
          <p:nvPr/>
        </p:nvSpPr>
        <p:spPr>
          <a:xfrm>
            <a:off x="264939" y="836712"/>
            <a:ext cx="7488832"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a:t>
            </a:r>
            <a:r>
              <a:rPr lang="en-US" altLang="zh-CN" sz="2400" b="1" dirty="0">
                <a:solidFill>
                  <a:srgbClr val="FF6600"/>
                </a:solidFill>
                <a:latin typeface="微软雅黑" pitchFamily="34" charset="-122"/>
                <a:ea typeface="微软雅黑" pitchFamily="34" charset="-122"/>
              </a:rPr>
              <a:t>TFU”</a:t>
            </a:r>
            <a:r>
              <a:rPr lang="zh-CN" altLang="en-US" sz="2400" b="1" dirty="0">
                <a:solidFill>
                  <a:srgbClr val="FF6600"/>
                </a:solidFill>
                <a:latin typeface="微软雅黑" pitchFamily="34" charset="-122"/>
                <a:ea typeface="微软雅黑" pitchFamily="34" charset="-122"/>
              </a:rPr>
              <a:t>为主题的教师发展工</a:t>
            </a:r>
            <a:r>
              <a:rPr lang="zh-CN" altLang="en-US" sz="2400" b="1" dirty="0" smtClean="0">
                <a:solidFill>
                  <a:srgbClr val="FF6600"/>
                </a:solidFill>
                <a:latin typeface="微软雅黑" pitchFamily="34" charset="-122"/>
                <a:ea typeface="微软雅黑" pitchFamily="34" charset="-122"/>
              </a:rPr>
              <a:t>作坊 </a:t>
            </a:r>
            <a:r>
              <a:rPr lang="en-US" altLang="zh-CN" sz="2400" b="1" dirty="0" smtClean="0">
                <a:solidFill>
                  <a:srgbClr val="FF6600"/>
                </a:solidFill>
                <a:latin typeface="微软雅黑" pitchFamily="34" charset="-122"/>
                <a:ea typeface="微软雅黑" pitchFamily="34" charset="-122"/>
              </a:rPr>
              <a:t>—— </a:t>
            </a:r>
            <a:r>
              <a:rPr lang="zh-CN" altLang="en-US" sz="2400" b="1" dirty="0" smtClean="0">
                <a:solidFill>
                  <a:srgbClr val="FF6600"/>
                </a:solidFill>
                <a:latin typeface="微软雅黑" pitchFamily="34" charset="-122"/>
                <a:ea typeface="微软雅黑" pitchFamily="34" charset="-122"/>
              </a:rPr>
              <a:t>案例描述</a:t>
            </a:r>
            <a:endParaRPr lang="zh-CN" altLang="en-US" sz="2400" b="1" dirty="0">
              <a:solidFill>
                <a:srgbClr val="FF6600"/>
              </a:solidFill>
              <a:latin typeface="微软雅黑" pitchFamily="34" charset="-122"/>
              <a:ea typeface="微软雅黑" pitchFamily="34" charset="-122"/>
            </a:endParaRPr>
          </a:p>
        </p:txBody>
      </p:sp>
      <p:sp>
        <p:nvSpPr>
          <p:cNvPr id="4" name="TextBox 3"/>
          <p:cNvSpPr txBox="1"/>
          <p:nvPr/>
        </p:nvSpPr>
        <p:spPr>
          <a:xfrm>
            <a:off x="552971" y="3054029"/>
            <a:ext cx="6336704" cy="369332"/>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TFU</a:t>
            </a:r>
            <a:r>
              <a:rPr lang="zh-CN" altLang="en-US" dirty="0" smtClean="0">
                <a:latin typeface="微软雅黑" panose="020B0503020204020204" pitchFamily="34" charset="-122"/>
                <a:ea typeface="微软雅黑" panose="020B0503020204020204" pitchFamily="34" charset="-122"/>
              </a:rPr>
              <a:t>专家提出策略（传球进攻策略） 部分人示范  参与者模仿</a:t>
            </a:r>
            <a:endParaRPr lang="zh-CN" altLang="en-US" dirty="0">
              <a:latin typeface="微软雅黑" panose="020B0503020204020204" pitchFamily="34" charset="-122"/>
              <a:ea typeface="微软雅黑" panose="020B0503020204020204" pitchFamily="34" charset="-122"/>
            </a:endParaRPr>
          </a:p>
        </p:txBody>
      </p:sp>
      <p:sp>
        <p:nvSpPr>
          <p:cNvPr id="5" name="TextBox 4"/>
          <p:cNvSpPr txBox="1"/>
          <p:nvPr/>
        </p:nvSpPr>
        <p:spPr>
          <a:xfrm>
            <a:off x="696987" y="3351353"/>
            <a:ext cx="6048672"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参与者</a:t>
            </a:r>
            <a:r>
              <a:rPr lang="zh-CN" altLang="en-US" dirty="0" smtClean="0">
                <a:latin typeface="微软雅黑" panose="020B0503020204020204" pitchFamily="34" charset="-122"/>
                <a:ea typeface="微软雅黑" panose="020B0503020204020204" pitchFamily="34" charset="-122"/>
              </a:rPr>
              <a:t>实践  </a:t>
            </a:r>
            <a:endParaRPr lang="en-US" altLang="zh-CN" dirty="0" smtClean="0">
              <a:latin typeface="微软雅黑" panose="020B0503020204020204" pitchFamily="34" charset="-122"/>
              <a:ea typeface="微软雅黑" panose="020B0503020204020204" pitchFamily="34" charset="-122"/>
            </a:endParaRPr>
          </a:p>
        </p:txBody>
      </p:sp>
      <p:sp>
        <p:nvSpPr>
          <p:cNvPr id="6" name="TextBox 5"/>
          <p:cNvSpPr txBox="1"/>
          <p:nvPr/>
        </p:nvSpPr>
        <p:spPr>
          <a:xfrm>
            <a:off x="696987" y="3639385"/>
            <a:ext cx="6048672" cy="646331"/>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专家</a:t>
            </a:r>
            <a:r>
              <a:rPr lang="zh-CN" altLang="en-US" dirty="0">
                <a:latin typeface="微软雅黑" panose="020B0503020204020204" pitchFamily="34" charset="-122"/>
                <a:ea typeface="微软雅黑" panose="020B0503020204020204" pitchFamily="34" charset="-122"/>
              </a:rPr>
              <a:t>根据进程情况提供参与者选择的阶段性游戏</a:t>
            </a:r>
            <a:r>
              <a:rPr lang="zh-CN" altLang="en-US" dirty="0" smtClean="0">
                <a:latin typeface="微软雅黑" panose="020B0503020204020204" pitchFamily="34" charset="-122"/>
                <a:ea typeface="微软雅黑" panose="020B0503020204020204" pitchFamily="34" charset="-122"/>
              </a:rPr>
              <a:t>路径</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不断</a:t>
            </a:r>
            <a:r>
              <a:rPr lang="zh-CN" altLang="en-US" dirty="0">
                <a:latin typeface="微软雅黑" panose="020B0503020204020204" pitchFamily="34" charset="-122"/>
                <a:ea typeface="微软雅黑" panose="020B0503020204020204" pitchFamily="34" charset="-122"/>
              </a:rPr>
              <a:t>提出问题  提供策略</a:t>
            </a:r>
          </a:p>
        </p:txBody>
      </p:sp>
      <p:sp>
        <p:nvSpPr>
          <p:cNvPr id="7" name="TextBox 6"/>
          <p:cNvSpPr txBox="1"/>
          <p:nvPr/>
        </p:nvSpPr>
        <p:spPr>
          <a:xfrm>
            <a:off x="696987" y="4287457"/>
            <a:ext cx="5976664" cy="646331"/>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反思</a:t>
            </a:r>
            <a:r>
              <a:rPr lang="zh-CN" altLang="en-US" dirty="0" smtClean="0">
                <a:latin typeface="微软雅黑" panose="020B0503020204020204" pitchFamily="34" charset="-122"/>
                <a:ea typeface="微软雅黑" panose="020B0503020204020204" pitchFamily="34" charset="-122"/>
              </a:rPr>
              <a:t>研究会 专家推动（</a:t>
            </a:r>
            <a:r>
              <a:rPr lang="en-US" altLang="zh-CN" dirty="0">
                <a:latin typeface="微软雅黑" panose="020B0503020204020204" pitchFamily="34" charset="-122"/>
                <a:ea typeface="微软雅黑" panose="020B0503020204020204" pitchFamily="34" charset="-122"/>
              </a:rPr>
              <a:t>TFU</a:t>
            </a:r>
            <a:r>
              <a:rPr lang="zh-CN" altLang="en-US" dirty="0">
                <a:latin typeface="微软雅黑" panose="020B0503020204020204" pitchFamily="34" charset="-122"/>
                <a:ea typeface="微软雅黑" panose="020B0503020204020204" pitchFamily="34" charset="-122"/>
              </a:rPr>
              <a:t>模式实施问题、</a:t>
            </a:r>
            <a:r>
              <a:rPr lang="zh-CN" altLang="en-US" dirty="0" smtClean="0">
                <a:latin typeface="微软雅黑" panose="020B0503020204020204" pitchFamily="34" charset="-122"/>
                <a:ea typeface="微软雅黑" panose="020B0503020204020204" pitchFamily="34" charset="-122"/>
              </a:rPr>
              <a:t>新策略</a:t>
            </a:r>
            <a:r>
              <a:rPr lang="zh-CN" altLang="en-US" dirty="0">
                <a:latin typeface="微软雅黑" panose="020B0503020204020204" pitchFamily="34" charset="-122"/>
                <a:ea typeface="微软雅黑" panose="020B0503020204020204" pitchFamily="34" charset="-122"/>
              </a:rPr>
              <a:t>如何不同于平时</a:t>
            </a:r>
            <a:r>
              <a:rPr lang="zh-CN" altLang="en-US" dirty="0" smtClean="0">
                <a:latin typeface="微软雅黑" panose="020B0503020204020204" pitchFamily="34" charset="-122"/>
                <a:ea typeface="微软雅黑" panose="020B0503020204020204" pitchFamily="34" charset="-122"/>
              </a:rPr>
              <a:t>自己做法、教学</a:t>
            </a:r>
            <a:r>
              <a:rPr lang="zh-CN" altLang="en-US" dirty="0">
                <a:latin typeface="微软雅黑" panose="020B0503020204020204" pitchFamily="34" charset="-122"/>
                <a:ea typeface="微软雅黑" panose="020B0503020204020204" pitchFamily="34" charset="-122"/>
              </a:rPr>
              <a:t>中哪些</a:t>
            </a:r>
            <a:r>
              <a:rPr lang="zh-CN" altLang="en-US" dirty="0" smtClean="0">
                <a:latin typeface="微软雅黑" panose="020B0503020204020204" pitchFamily="34" charset="-122"/>
                <a:ea typeface="微软雅黑" panose="020B0503020204020204" pitchFamily="34" charset="-122"/>
              </a:rPr>
              <a:t>潜在因素影响学生学习</a:t>
            </a:r>
            <a:r>
              <a:rPr lang="zh-CN" altLang="en-US" dirty="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
        <p:nvSpPr>
          <p:cNvPr id="9" name="圆角矩形标注 8"/>
          <p:cNvSpPr/>
          <p:nvPr/>
        </p:nvSpPr>
        <p:spPr>
          <a:xfrm>
            <a:off x="6817667" y="2956302"/>
            <a:ext cx="5328592" cy="1480810"/>
          </a:xfrm>
          <a:prstGeom prst="wedgeRoundRectCallout">
            <a:avLst>
              <a:gd name="adj1" fmla="val -54511"/>
              <a:gd name="adj2" fmla="val 4562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zh-CN" dirty="0">
                <a:latin typeface="微软雅黑" panose="020B0503020204020204" pitchFamily="34" charset="-122"/>
                <a:ea typeface="微软雅黑" panose="020B0503020204020204" pitchFamily="34" charset="-122"/>
              </a:rPr>
              <a:t>教师们</a:t>
            </a:r>
            <a:r>
              <a:rPr lang="zh-CN" altLang="en-US" dirty="0">
                <a:latin typeface="微软雅黑" panose="020B0503020204020204" pitchFamily="34" charset="-122"/>
                <a:ea typeface="微软雅黑" panose="020B0503020204020204" pitchFamily="34" charset="-122"/>
              </a:rPr>
              <a:t>需</a:t>
            </a:r>
            <a:r>
              <a:rPr lang="zh-CN" altLang="zh-CN" dirty="0">
                <a:latin typeface="微软雅黑" panose="020B0503020204020204" pitchFamily="34" charset="-122"/>
                <a:ea typeface="微软雅黑" panose="020B0503020204020204" pitchFamily="34" charset="-122"/>
              </a:rPr>
              <a:t>设计他们自我教学实践中实施</a:t>
            </a:r>
            <a:r>
              <a:rPr lang="en-US" altLang="zh-CN" dirty="0">
                <a:latin typeface="微软雅黑" panose="020B0503020204020204" pitchFamily="34" charset="-122"/>
                <a:ea typeface="微软雅黑" panose="020B0503020204020204" pitchFamily="34" charset="-122"/>
              </a:rPr>
              <a:t>TFU</a:t>
            </a:r>
            <a:r>
              <a:rPr lang="zh-CN" altLang="zh-CN" dirty="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策略</a:t>
            </a:r>
            <a:endParaRPr lang="en-US" altLang="zh-CN" dirty="0">
              <a:latin typeface="微软雅黑" panose="020B0503020204020204" pitchFamily="34" charset="-122"/>
              <a:ea typeface="微软雅黑" panose="020B0503020204020204" pitchFamily="34" charset="-122"/>
            </a:endParaRPr>
          </a:p>
          <a:p>
            <a:pPr algn="ctr"/>
            <a:r>
              <a:rPr lang="zh-CN" altLang="zh-CN" dirty="0">
                <a:latin typeface="微软雅黑" panose="020B0503020204020204" pitchFamily="34" charset="-122"/>
                <a:ea typeface="微软雅黑" panose="020B0503020204020204" pitchFamily="34" charset="-122"/>
              </a:rPr>
              <a:t>专家们提出在某个班级坚持贯彻</a:t>
            </a:r>
            <a:r>
              <a:rPr lang="en-US" altLang="zh-CN" dirty="0">
                <a:latin typeface="微软雅黑" panose="020B0503020204020204" pitchFamily="34" charset="-122"/>
                <a:ea typeface="微软雅黑" panose="020B0503020204020204" pitchFamily="34" charset="-122"/>
              </a:rPr>
              <a:t>TFU</a:t>
            </a:r>
            <a:r>
              <a:rPr lang="zh-CN" altLang="zh-CN" dirty="0">
                <a:latin typeface="微软雅黑" panose="020B0503020204020204" pitchFamily="34" charset="-122"/>
                <a:ea typeface="微软雅黑" panose="020B0503020204020204" pitchFamily="34" charset="-122"/>
              </a:rPr>
              <a:t>理念、采用教师自己最喜欢的活动、运用工作坊期间提倡的理念反思教师原有的教育信念等</a:t>
            </a:r>
            <a:r>
              <a:rPr lang="zh-CN" altLang="zh-CN" dirty="0" smtClean="0">
                <a:latin typeface="微软雅黑" panose="020B0503020204020204" pitchFamily="34" charset="-122"/>
                <a:ea typeface="微软雅黑" panose="020B0503020204020204" pitchFamily="34" charset="-122"/>
              </a:rPr>
              <a:t>建议</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652728" y="4935529"/>
            <a:ext cx="6096000" cy="646331"/>
          </a:xfrm>
          <a:prstGeom prst="rect">
            <a:avLst/>
          </a:prstGeom>
        </p:spPr>
        <p:txBody>
          <a:bodyPr>
            <a:spAutoFit/>
          </a:bodyPr>
          <a:lstStyle/>
          <a:p>
            <a:pPr algn="ctr"/>
            <a:r>
              <a:rPr lang="zh-CN" altLang="zh-CN" dirty="0">
                <a:latin typeface="微软雅黑" panose="020B0503020204020204" pitchFamily="34" charset="-122"/>
                <a:ea typeface="微软雅黑" panose="020B0503020204020204" pitchFamily="34" charset="-122"/>
              </a:rPr>
              <a:t>三天的示范、实践与</a:t>
            </a:r>
            <a:r>
              <a:rPr lang="zh-CN" altLang="zh-CN" dirty="0" smtClean="0">
                <a:latin typeface="微软雅黑" panose="020B0503020204020204" pitchFamily="34" charset="-122"/>
                <a:ea typeface="微软雅黑" panose="020B0503020204020204" pitchFamily="34" charset="-122"/>
              </a:rPr>
              <a:t>反思</a:t>
            </a:r>
            <a:endParaRPr lang="en-US" altLang="zh-CN" dirty="0" smtClean="0">
              <a:latin typeface="微软雅黑" panose="020B0503020204020204" pitchFamily="34" charset="-122"/>
              <a:ea typeface="微软雅黑" panose="020B0503020204020204" pitchFamily="34" charset="-122"/>
            </a:endParaRPr>
          </a:p>
          <a:p>
            <a:pPr algn="ctr"/>
            <a:r>
              <a:rPr lang="zh-CN" altLang="zh-CN" dirty="0" smtClean="0">
                <a:latin typeface="微软雅黑" panose="020B0503020204020204" pitchFamily="34" charset="-122"/>
                <a:ea typeface="微软雅黑" panose="020B0503020204020204" pitchFamily="34" charset="-122"/>
              </a:rPr>
              <a:t>教师们</a:t>
            </a:r>
            <a:r>
              <a:rPr lang="zh-CN" altLang="zh-CN" dirty="0">
                <a:latin typeface="微软雅黑" panose="020B0503020204020204" pitchFamily="34" charset="-122"/>
                <a:ea typeface="微软雅黑" panose="020B0503020204020204" pitchFamily="34" charset="-122"/>
              </a:rPr>
              <a:t>开始进行竞赛项目的</a:t>
            </a:r>
            <a:r>
              <a:rPr lang="zh-CN" altLang="zh-CN" dirty="0" smtClean="0">
                <a:latin typeface="微软雅黑" panose="020B0503020204020204" pitchFamily="34" charset="-122"/>
                <a:ea typeface="微软雅黑" panose="020B0503020204020204" pitchFamily="34" charset="-122"/>
              </a:rPr>
              <a:t>创新</a:t>
            </a:r>
            <a:endParaRPr lang="zh-CN" altLang="zh-CN" dirty="0">
              <a:latin typeface="微软雅黑" panose="020B0503020204020204" pitchFamily="34" charset="-122"/>
              <a:ea typeface="微软雅黑" panose="020B0503020204020204" pitchFamily="34" charset="-122"/>
            </a:endParaRPr>
          </a:p>
        </p:txBody>
      </p:sp>
      <p:sp>
        <p:nvSpPr>
          <p:cNvPr id="11" name="圆角矩形标注 10"/>
          <p:cNvSpPr/>
          <p:nvPr/>
        </p:nvSpPr>
        <p:spPr>
          <a:xfrm>
            <a:off x="6815486" y="4575489"/>
            <a:ext cx="5330773" cy="880482"/>
          </a:xfrm>
          <a:prstGeom prst="wedgeRoundRectCallout">
            <a:avLst>
              <a:gd name="adj1" fmla="val -63830"/>
              <a:gd name="adj2" fmla="val 2390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为了</a:t>
            </a:r>
            <a:r>
              <a:rPr lang="zh-CN" altLang="en-US" dirty="0">
                <a:latin typeface="微软雅黑" panose="020B0503020204020204" pitchFamily="34" charset="-122"/>
                <a:ea typeface="微软雅黑" panose="020B0503020204020204" pitchFamily="34" charset="-122"/>
              </a:rPr>
              <a:t>进一步理解运用在攻防、积分、目标运动项目中的</a:t>
            </a:r>
            <a:r>
              <a:rPr lang="zh-CN" altLang="en-US" dirty="0" smtClean="0">
                <a:latin typeface="微软雅黑" panose="020B0503020204020204" pitchFamily="34" charset="-122"/>
                <a:ea typeface="微软雅黑" panose="020B0503020204020204" pitchFamily="34" charset="-122"/>
              </a:rPr>
              <a:t>战术</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12" name="矩形 11"/>
          <p:cNvSpPr/>
          <p:nvPr/>
        </p:nvSpPr>
        <p:spPr>
          <a:xfrm>
            <a:off x="652728" y="5583601"/>
            <a:ext cx="6096000" cy="646331"/>
          </a:xfrm>
          <a:prstGeom prst="rect">
            <a:avLst/>
          </a:prstGeom>
        </p:spPr>
        <p:txBody>
          <a:bodyPr>
            <a:spAutoFit/>
          </a:bodyPr>
          <a:lstStyle/>
          <a:p>
            <a:pPr algn="ctr"/>
            <a:r>
              <a:rPr lang="zh-CN" altLang="en-US" dirty="0">
                <a:latin typeface="微软雅黑" panose="020B0503020204020204" pitchFamily="34" charset="-122"/>
                <a:ea typeface="微软雅黑" panose="020B0503020204020204" pitchFamily="34" charset="-122"/>
              </a:rPr>
              <a:t>在课堂教学中试用</a:t>
            </a:r>
            <a:r>
              <a:rPr lang="en-US" altLang="zh-CN" dirty="0">
                <a:latin typeface="微软雅黑" panose="020B0503020204020204" pitchFamily="34" charset="-122"/>
                <a:ea typeface="微软雅黑" panose="020B0503020204020204" pitchFamily="34" charset="-122"/>
              </a:rPr>
              <a:t>TFU</a:t>
            </a:r>
            <a:r>
              <a:rPr lang="zh-CN" altLang="en-US" dirty="0" smtClean="0">
                <a:latin typeface="微软雅黑" panose="020B0503020204020204" pitchFamily="34" charset="-122"/>
                <a:ea typeface="微软雅黑" panose="020B0503020204020204" pitchFamily="34" charset="-122"/>
              </a:rPr>
              <a:t>模式</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相互</a:t>
            </a:r>
            <a:r>
              <a:rPr lang="zh-CN" altLang="en-US" dirty="0">
                <a:latin typeface="微软雅黑" panose="020B0503020204020204" pitchFamily="34" charset="-122"/>
                <a:ea typeface="微软雅黑" panose="020B0503020204020204" pitchFamily="34" charset="-122"/>
              </a:rPr>
              <a:t>观摩以及每周一次的</a:t>
            </a:r>
            <a:r>
              <a:rPr lang="zh-CN" altLang="en-US" dirty="0" smtClean="0">
                <a:latin typeface="微软雅黑" panose="020B0503020204020204" pitchFamily="34" charset="-122"/>
                <a:ea typeface="微软雅黑" panose="020B0503020204020204" pitchFamily="34" charset="-122"/>
              </a:rPr>
              <a:t>会议</a:t>
            </a:r>
            <a:endParaRPr lang="zh-CN" altLang="zh-CN" dirty="0">
              <a:latin typeface="微软雅黑" panose="020B0503020204020204" pitchFamily="34" charset="-122"/>
              <a:ea typeface="微软雅黑" panose="020B0503020204020204" pitchFamily="34" charset="-122"/>
            </a:endParaRPr>
          </a:p>
        </p:txBody>
      </p:sp>
      <p:sp>
        <p:nvSpPr>
          <p:cNvPr id="13" name="圆角矩形标注 12"/>
          <p:cNvSpPr/>
          <p:nvPr/>
        </p:nvSpPr>
        <p:spPr>
          <a:xfrm>
            <a:off x="6815486" y="5572854"/>
            <a:ext cx="5330773" cy="880482"/>
          </a:xfrm>
          <a:prstGeom prst="wedgeRoundRectCallout">
            <a:avLst>
              <a:gd name="adj1" fmla="val -62745"/>
              <a:gd name="adj2" fmla="val -1684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latin typeface="微软雅黑" panose="020B0503020204020204" pitchFamily="34" charset="-122"/>
                <a:ea typeface="微软雅黑" panose="020B0503020204020204" pitchFamily="34" charset="-122"/>
              </a:rPr>
              <a:t>帮助教师进一步明晰目标和实施</a:t>
            </a:r>
            <a:r>
              <a:rPr lang="en-US" altLang="zh-CN" dirty="0">
                <a:latin typeface="微软雅黑" panose="020B0503020204020204" pitchFamily="34" charset="-122"/>
                <a:ea typeface="微软雅黑" panose="020B0503020204020204" pitchFamily="34" charset="-122"/>
              </a:rPr>
              <a:t>TFU</a:t>
            </a:r>
            <a:r>
              <a:rPr lang="zh-CN" altLang="en-US" dirty="0">
                <a:latin typeface="微软雅黑" panose="020B0503020204020204" pitchFamily="34" charset="-122"/>
                <a:ea typeface="微软雅黑" panose="020B0503020204020204" pitchFamily="34" charset="-122"/>
              </a:rPr>
              <a:t>的策略</a:t>
            </a:r>
          </a:p>
        </p:txBody>
      </p:sp>
      <p:sp>
        <p:nvSpPr>
          <p:cNvPr id="17" name="下箭头 16"/>
          <p:cNvSpPr/>
          <p:nvPr/>
        </p:nvSpPr>
        <p:spPr>
          <a:xfrm>
            <a:off x="1" y="3135329"/>
            <a:ext cx="696986" cy="327886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8" name="矩形 17"/>
          <p:cNvSpPr/>
          <p:nvPr/>
        </p:nvSpPr>
        <p:spPr>
          <a:xfrm>
            <a:off x="652728" y="6013095"/>
            <a:ext cx="6096000" cy="646331"/>
          </a:xfrm>
          <a:prstGeom prst="rect">
            <a:avLst/>
          </a:prstGeom>
        </p:spPr>
        <p:txBody>
          <a:bodyPr>
            <a:spAutoFit/>
          </a:bodyPr>
          <a:lstStyle/>
          <a:p>
            <a:pPr algn="ctr"/>
            <a:endParaRPr lang="en-US" altLang="zh-CN" dirty="0" smtClean="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担负起指导其他教师的任务</a:t>
            </a:r>
            <a:endParaRPr lang="zh-CN"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839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11"/>
                                        </p:tgtEl>
                                      </p:cBhvr>
                                    </p:animEffect>
                                    <p:anim calcmode="lin" valueType="num">
                                      <p:cBhvr>
                                        <p:cTn id="50" dur="1000"/>
                                        <p:tgtEl>
                                          <p:spTgt spid="11"/>
                                        </p:tgtEl>
                                        <p:attrNameLst>
                                          <p:attrName>ppt_x</p:attrName>
                                        </p:attrNameLst>
                                      </p:cBhvr>
                                      <p:tavLst>
                                        <p:tav tm="0">
                                          <p:val>
                                            <p:strVal val="ppt_x"/>
                                          </p:val>
                                        </p:tav>
                                        <p:tav tm="100000">
                                          <p:val>
                                            <p:strVal val="ppt_x"/>
                                          </p:val>
                                        </p:tav>
                                      </p:tavLst>
                                    </p:anim>
                                    <p:anim calcmode="lin" valueType="num">
                                      <p:cBhvr>
                                        <p:cTn id="51" dur="1000"/>
                                        <p:tgtEl>
                                          <p:spTgt spid="11"/>
                                        </p:tgtEl>
                                        <p:attrNameLst>
                                          <p:attrName>ppt_y</p:attrName>
                                        </p:attrNameLst>
                                      </p:cBhvr>
                                      <p:tavLst>
                                        <p:tav tm="0">
                                          <p:val>
                                            <p:strVal val="ppt_y"/>
                                          </p:val>
                                        </p:tav>
                                        <p:tav tm="100000">
                                          <p:val>
                                            <p:strVal val="ppt_y+.1"/>
                                          </p:val>
                                        </p:tav>
                                      </p:tavLst>
                                    </p:anim>
                                    <p:set>
                                      <p:cBhvr>
                                        <p:cTn id="52" dur="1" fill="hold">
                                          <p:stCondLst>
                                            <p:cond delay="9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9" grpId="1" animBg="1"/>
      <p:bldP spid="10" grpId="0"/>
      <p:bldP spid="11" grpId="0" animBg="1"/>
      <p:bldP spid="11" grpId="1" animBg="1"/>
      <p:bldP spid="12" grpId="0"/>
      <p:bldP spid="13" grpId="0" animBg="1"/>
      <p:bldP spid="13" grpId="1"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120" y="1569851"/>
            <a:ext cx="11809312" cy="1492716"/>
          </a:xfrm>
          <a:prstGeom prst="rect">
            <a:avLst/>
          </a:prstGeom>
        </p:spPr>
        <p:txBody>
          <a:bodyPr wrap="square">
            <a:spAutoFit/>
          </a:bodyPr>
          <a:lstStyle/>
          <a:p>
            <a:r>
              <a:rPr lang="zh-CN" altLang="en-US" sz="2800" b="1" dirty="0" smtClean="0">
                <a:solidFill>
                  <a:srgbClr val="0070C0"/>
                </a:solidFill>
                <a:latin typeface="微软雅黑" panose="020B0503020204020204" pitchFamily="34" charset="-122"/>
                <a:ea typeface="微软雅黑" panose="020B0503020204020204" pitchFamily="34" charset="-122"/>
              </a:rPr>
              <a:t>优点：</a:t>
            </a:r>
            <a:endParaRPr lang="en-US" altLang="zh-CN" sz="2800" b="1" dirty="0" smtClean="0">
              <a:solidFill>
                <a:srgbClr val="0070C0"/>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zh-CN" altLang="en-US" sz="2100" dirty="0" smtClean="0">
                <a:latin typeface="微软雅黑" panose="020B0503020204020204" pitchFamily="34" charset="-122"/>
                <a:ea typeface="微软雅黑" panose="020B0503020204020204" pitchFamily="34" charset="-122"/>
              </a:rPr>
              <a:t>通过技术</a:t>
            </a:r>
            <a:r>
              <a:rPr lang="zh-CN" altLang="en-US" sz="2100" dirty="0">
                <a:latin typeface="微软雅黑" panose="020B0503020204020204" pitchFamily="34" charset="-122"/>
                <a:ea typeface="微软雅黑" panose="020B0503020204020204" pitchFamily="34" charset="-122"/>
              </a:rPr>
              <a:t>技能的掌握和对实践的反思</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教师能够</a:t>
            </a:r>
            <a:r>
              <a:rPr lang="zh-CN" altLang="en-US" sz="2100" dirty="0" smtClean="0">
                <a:latin typeface="微软雅黑" panose="020B0503020204020204" pitchFamily="34" charset="-122"/>
                <a:ea typeface="微软雅黑" panose="020B0503020204020204" pitchFamily="34" charset="-122"/>
              </a:rPr>
              <a:t>更好地</a:t>
            </a:r>
            <a:r>
              <a:rPr lang="zh-CN" altLang="en-US" sz="2100" dirty="0">
                <a:latin typeface="微软雅黑" panose="020B0503020204020204" pitchFamily="34" charset="-122"/>
                <a:ea typeface="微软雅黑" panose="020B0503020204020204" pitchFamily="34" charset="-122"/>
              </a:rPr>
              <a:t>应对新的内容</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更好地支持并实施新的策略</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zh-CN" altLang="en-US" sz="2100" dirty="0" smtClean="0">
                <a:latin typeface="微软雅黑" panose="020B0503020204020204" pitchFamily="34" charset="-122"/>
                <a:ea typeface="微软雅黑" panose="020B0503020204020204" pitchFamily="34" charset="-122"/>
              </a:rPr>
              <a:t>它在</a:t>
            </a:r>
            <a:r>
              <a:rPr lang="zh-CN" altLang="en-US" sz="2100" dirty="0">
                <a:latin typeface="微软雅黑" panose="020B0503020204020204" pitchFamily="34" charset="-122"/>
                <a:ea typeface="微软雅黑" panose="020B0503020204020204" pitchFamily="34" charset="-122"/>
              </a:rPr>
              <a:t>传统的训练与指导基础上</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扩展了反思、</a:t>
            </a:r>
            <a:r>
              <a:rPr lang="zh-CN" altLang="en-US" sz="2100" dirty="0" smtClean="0">
                <a:latin typeface="微软雅黑" panose="020B0503020204020204" pitchFamily="34" charset="-122"/>
                <a:ea typeface="微软雅黑" panose="020B0503020204020204" pitchFamily="34" charset="-122"/>
              </a:rPr>
              <a:t>问题解决</a:t>
            </a:r>
            <a:r>
              <a:rPr lang="zh-CN" altLang="en-US" sz="2100" dirty="0">
                <a:latin typeface="微软雅黑" panose="020B0503020204020204" pitchFamily="34" charset="-122"/>
                <a:ea typeface="微软雅黑" panose="020B0503020204020204" pitchFamily="34" charset="-122"/>
              </a:rPr>
              <a:t>、合作研究等活动内容</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形成了一种独特的、</a:t>
            </a:r>
            <a:r>
              <a:rPr lang="zh-CN" altLang="en-US" sz="2100" dirty="0" smtClean="0">
                <a:latin typeface="微软雅黑" panose="020B0503020204020204" pitchFamily="34" charset="-122"/>
                <a:ea typeface="微软雅黑" panose="020B0503020204020204" pitchFamily="34" charset="-122"/>
              </a:rPr>
              <a:t>从“普适”</a:t>
            </a:r>
            <a:r>
              <a:rPr lang="zh-CN" altLang="en-US" sz="2100" dirty="0">
                <a:latin typeface="微软雅黑" panose="020B0503020204020204" pitchFamily="34" charset="-122"/>
                <a:ea typeface="微软雅黑" panose="020B0503020204020204" pitchFamily="34" charset="-122"/>
              </a:rPr>
              <a:t>走向“情境”的“训练</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指导</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反思”</a:t>
            </a:r>
            <a:r>
              <a:rPr lang="zh-CN" altLang="en-US" sz="2100" dirty="0" smtClean="0">
                <a:latin typeface="微软雅黑" panose="020B0503020204020204" pitchFamily="34" charset="-122"/>
                <a:ea typeface="微软雅黑" panose="020B0503020204020204" pitchFamily="34" charset="-122"/>
              </a:rPr>
              <a:t>的教学</a:t>
            </a:r>
            <a:r>
              <a:rPr lang="zh-CN" altLang="en-US" sz="2100" dirty="0">
                <a:latin typeface="微软雅黑" panose="020B0503020204020204" pitchFamily="34" charset="-122"/>
                <a:ea typeface="微软雅黑" panose="020B0503020204020204" pitchFamily="34" charset="-122"/>
              </a:rPr>
              <a:t>实践模式</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p:txBody>
      </p:sp>
      <p:sp>
        <p:nvSpPr>
          <p:cNvPr id="3" name="矩形 2"/>
          <p:cNvSpPr/>
          <p:nvPr/>
        </p:nvSpPr>
        <p:spPr>
          <a:xfrm>
            <a:off x="264939" y="836712"/>
            <a:ext cx="8640960"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a:t>
            </a:r>
            <a:r>
              <a:rPr lang="en-US" altLang="zh-CN" sz="2400" b="1" dirty="0">
                <a:solidFill>
                  <a:srgbClr val="FF6600"/>
                </a:solidFill>
                <a:latin typeface="微软雅黑" pitchFamily="34" charset="-122"/>
                <a:ea typeface="微软雅黑" pitchFamily="34" charset="-122"/>
              </a:rPr>
              <a:t>TFU”</a:t>
            </a:r>
            <a:r>
              <a:rPr lang="zh-CN" altLang="en-US" sz="2400" b="1" dirty="0">
                <a:solidFill>
                  <a:srgbClr val="FF6600"/>
                </a:solidFill>
                <a:latin typeface="微软雅黑" pitchFamily="34" charset="-122"/>
                <a:ea typeface="微软雅黑" pitchFamily="34" charset="-122"/>
              </a:rPr>
              <a:t>为主题的教师发展工</a:t>
            </a:r>
            <a:r>
              <a:rPr lang="zh-CN" altLang="en-US" sz="2400" b="1" dirty="0" smtClean="0">
                <a:solidFill>
                  <a:srgbClr val="FF6600"/>
                </a:solidFill>
                <a:latin typeface="微软雅黑" pitchFamily="34" charset="-122"/>
                <a:ea typeface="微软雅黑" pitchFamily="34" charset="-122"/>
              </a:rPr>
              <a:t>作坊 </a:t>
            </a:r>
            <a:r>
              <a:rPr lang="en-US" altLang="zh-CN" sz="2400" b="1" dirty="0" smtClean="0">
                <a:solidFill>
                  <a:srgbClr val="FF6600"/>
                </a:solidFill>
                <a:latin typeface="微软雅黑" pitchFamily="34" charset="-122"/>
                <a:ea typeface="微软雅黑" pitchFamily="34" charset="-122"/>
              </a:rPr>
              <a:t>—— </a:t>
            </a:r>
            <a:r>
              <a:rPr lang="zh-CN" altLang="en-US" sz="2400" b="1" dirty="0" smtClean="0">
                <a:solidFill>
                  <a:srgbClr val="FF6600"/>
                </a:solidFill>
                <a:latin typeface="微软雅黑" pitchFamily="34" charset="-122"/>
                <a:ea typeface="微软雅黑" pitchFamily="34" charset="-122"/>
              </a:rPr>
              <a:t>案例分析</a:t>
            </a:r>
            <a:endParaRPr lang="zh-CN" altLang="en-US" sz="2400" b="1" dirty="0">
              <a:solidFill>
                <a:srgbClr val="FF6600"/>
              </a:solidFill>
              <a:latin typeface="微软雅黑" pitchFamily="34" charset="-122"/>
              <a:ea typeface="微软雅黑" pitchFamily="34" charset="-122"/>
            </a:endParaRPr>
          </a:p>
        </p:txBody>
      </p:sp>
      <p:sp>
        <p:nvSpPr>
          <p:cNvPr id="14" name="矩形 13"/>
          <p:cNvSpPr/>
          <p:nvPr/>
        </p:nvSpPr>
        <p:spPr>
          <a:xfrm>
            <a:off x="267120" y="3350599"/>
            <a:ext cx="11809312" cy="1492716"/>
          </a:xfrm>
          <a:prstGeom prst="rect">
            <a:avLst/>
          </a:prstGeom>
        </p:spPr>
        <p:txBody>
          <a:bodyPr wrap="square">
            <a:spAutoFit/>
          </a:bodyPr>
          <a:lstStyle/>
          <a:p>
            <a:r>
              <a:rPr lang="zh-CN" altLang="en-US" sz="2800" b="1" dirty="0" smtClean="0">
                <a:solidFill>
                  <a:srgbClr val="0070C0"/>
                </a:solidFill>
                <a:latin typeface="微软雅黑" panose="020B0503020204020204" pitchFamily="34" charset="-122"/>
                <a:ea typeface="微软雅黑" panose="020B0503020204020204" pitchFamily="34" charset="-122"/>
              </a:rPr>
              <a:t>局限：</a:t>
            </a:r>
          </a:p>
          <a:p>
            <a:pPr marL="342900" indent="-342900">
              <a:buFont typeface="Wingdings" panose="05000000000000000000" pitchFamily="2" charset="2"/>
              <a:buChar char="ü"/>
            </a:pPr>
            <a:r>
              <a:rPr lang="zh-CN" altLang="en-US" sz="2100" dirty="0" smtClean="0">
                <a:latin typeface="微软雅黑" panose="020B0503020204020204" pitchFamily="34" charset="-122"/>
                <a:ea typeface="微软雅黑" panose="020B0503020204020204" pitchFamily="34" charset="-122"/>
              </a:rPr>
              <a:t>可</a:t>
            </a:r>
            <a:r>
              <a:rPr lang="zh-CN" altLang="en-US" sz="2100" dirty="0">
                <a:latin typeface="微软雅黑" panose="020B0503020204020204" pitchFamily="34" charset="-122"/>
                <a:ea typeface="微软雅黑" panose="020B0503020204020204" pitchFamily="34" charset="-122"/>
              </a:rPr>
              <a:t>获得的资源</a:t>
            </a:r>
            <a:r>
              <a:rPr lang="zh-CN" altLang="en-US" sz="2100" dirty="0" smtClean="0">
                <a:latin typeface="微软雅黑" panose="020B0503020204020204" pitchFamily="34" charset="-122"/>
                <a:ea typeface="微软雅黑" panose="020B0503020204020204" pitchFamily="34" charset="-122"/>
              </a:rPr>
              <a:t>往往较</a:t>
            </a:r>
            <a:r>
              <a:rPr lang="zh-CN" altLang="en-US" sz="2100" dirty="0">
                <a:latin typeface="微软雅黑" panose="020B0503020204020204" pitchFamily="34" charset="-122"/>
                <a:ea typeface="微软雅黑" panose="020B0503020204020204" pitchFamily="34" charset="-122"/>
              </a:rPr>
              <a:t>集中</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只有少数被挑选</a:t>
            </a:r>
            <a:r>
              <a:rPr lang="zh-CN" altLang="en-US" sz="2100" dirty="0" smtClean="0">
                <a:latin typeface="微软雅黑" panose="020B0503020204020204" pitchFamily="34" charset="-122"/>
                <a:ea typeface="微软雅黑" panose="020B0503020204020204" pitchFamily="34" charset="-122"/>
              </a:rPr>
              <a:t>出来</a:t>
            </a:r>
            <a:r>
              <a:rPr lang="zh-CN" altLang="en-US" sz="2100" dirty="0">
                <a:latin typeface="微软雅黑" panose="020B0503020204020204" pitchFamily="34" charset="-122"/>
                <a:ea typeface="微软雅黑" panose="020B0503020204020204" pitchFamily="34" charset="-122"/>
              </a:rPr>
              <a:t>的教师有机会享受到这些资源</a:t>
            </a:r>
            <a:r>
              <a:rPr lang="zh-CN" altLang="en-US" sz="2100" dirty="0" smtClean="0">
                <a:latin typeface="微软雅黑" panose="020B0503020204020204" pitchFamily="34" charset="-122"/>
                <a:ea typeface="微软雅黑" panose="020B0503020204020204" pitchFamily="34" charset="-122"/>
              </a:rPr>
              <a:t>。不可能</a:t>
            </a:r>
            <a:r>
              <a:rPr lang="zh-CN" altLang="en-US" sz="2100" dirty="0">
                <a:latin typeface="微软雅黑" panose="020B0503020204020204" pitchFamily="34" charset="-122"/>
                <a:ea typeface="微软雅黑" panose="020B0503020204020204" pitchFamily="34" charset="-122"/>
              </a:rPr>
              <a:t>成为教师专业发展最基本的教学实践形式</a:t>
            </a:r>
            <a:r>
              <a:rPr lang="zh-CN" altLang="en-US" sz="2100" dirty="0" smtClean="0">
                <a:latin typeface="微软雅黑" panose="020B0503020204020204" pitchFamily="34" charset="-122"/>
                <a:ea typeface="微软雅黑" panose="020B0503020204020204" pitchFamily="34" charset="-122"/>
              </a:rPr>
              <a:t>。</a:t>
            </a:r>
            <a:endParaRPr lang="zh-CN" altLang="en-US" sz="21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endParaRPr lang="en-US" altLang="zh-CN" sz="2100"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267120" y="4888612"/>
            <a:ext cx="11809312" cy="2139047"/>
          </a:xfrm>
          <a:prstGeom prst="rect">
            <a:avLst/>
          </a:prstGeom>
        </p:spPr>
        <p:txBody>
          <a:bodyPr wrap="square">
            <a:spAutoFit/>
          </a:bodyPr>
          <a:lstStyle/>
          <a:p>
            <a:r>
              <a:rPr lang="zh-CN" altLang="en-US" sz="2800" b="1" dirty="0" smtClean="0">
                <a:solidFill>
                  <a:srgbClr val="0070C0"/>
                </a:solidFill>
                <a:latin typeface="微软雅黑" panose="020B0503020204020204" pitchFamily="34" charset="-122"/>
                <a:ea typeface="微软雅黑" panose="020B0503020204020204" pitchFamily="34" charset="-122"/>
              </a:rPr>
              <a:t>启示：</a:t>
            </a:r>
          </a:p>
          <a:p>
            <a:pPr marL="342900" indent="-342900">
              <a:buFont typeface="Wingdings" panose="05000000000000000000" pitchFamily="2" charset="2"/>
              <a:buChar char="ü"/>
            </a:pPr>
            <a:r>
              <a:rPr lang="zh-CN" altLang="en-US" sz="2100" dirty="0" smtClean="0">
                <a:latin typeface="微软雅黑" panose="020B0503020204020204" pitchFamily="34" charset="-122"/>
                <a:ea typeface="微软雅黑" panose="020B0503020204020204" pitchFamily="34" charset="-122"/>
              </a:rPr>
              <a:t>我国培训缺陷：培训</a:t>
            </a:r>
            <a:r>
              <a:rPr lang="zh-CN" altLang="en-US" sz="2100" dirty="0">
                <a:latin typeface="微软雅黑" panose="020B0503020204020204" pitchFamily="34" charset="-122"/>
                <a:ea typeface="微软雅黑" panose="020B0503020204020204" pitchFamily="34" charset="-122"/>
              </a:rPr>
              <a:t>内容简单重复</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缺乏</a:t>
            </a:r>
            <a:r>
              <a:rPr lang="zh-CN" altLang="en-US" sz="2100" dirty="0" smtClean="0">
                <a:latin typeface="微软雅黑" panose="020B0503020204020204" pitchFamily="34" charset="-122"/>
                <a:ea typeface="微软雅黑" panose="020B0503020204020204" pitchFamily="34" charset="-122"/>
              </a:rPr>
              <a:t>针对性</a:t>
            </a:r>
            <a:r>
              <a:rPr lang="zh-CN" altLang="en-US" sz="2100" dirty="0">
                <a:latin typeface="微软雅黑" panose="020B0503020204020204" pitchFamily="34" charset="-122"/>
                <a:ea typeface="微软雅黑" panose="020B0503020204020204" pitchFamily="34" charset="-122"/>
              </a:rPr>
              <a:t>”</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培训方式陈旧</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老师们处于客体地位</a:t>
            </a:r>
            <a:r>
              <a:rPr lang="en-US" altLang="zh-CN" sz="2100" dirty="0">
                <a:latin typeface="微软雅黑" panose="020B0503020204020204" pitchFamily="34" charset="-122"/>
                <a:ea typeface="微软雅黑" panose="020B0503020204020204" pitchFamily="34" charset="-122"/>
              </a:rPr>
              <a:t>,</a:t>
            </a:r>
            <a:r>
              <a:rPr lang="zh-CN" altLang="en-US" sz="2100" dirty="0" smtClean="0">
                <a:latin typeface="微软雅黑" panose="020B0503020204020204" pitchFamily="34" charset="-122"/>
                <a:ea typeface="微软雅黑" panose="020B0503020204020204" pitchFamily="34" charset="-122"/>
              </a:rPr>
              <a:t>难以真正</a:t>
            </a:r>
            <a:r>
              <a:rPr lang="zh-CN" altLang="en-US" sz="2100" dirty="0">
                <a:latin typeface="微软雅黑" panose="020B0503020204020204" pitchFamily="34" charset="-122"/>
                <a:ea typeface="微软雅黑" panose="020B0503020204020204" pitchFamily="34" charset="-122"/>
              </a:rPr>
              <a:t>参与到培训中去”</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只能被动地静听</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接受</a:t>
            </a:r>
            <a:r>
              <a:rPr lang="zh-CN" altLang="en-US" sz="2100" dirty="0" smtClean="0">
                <a:latin typeface="微软雅黑" panose="020B0503020204020204" pitchFamily="34" charset="-122"/>
                <a:ea typeface="微软雅黑" panose="020B0503020204020204" pitchFamily="34" charset="-122"/>
              </a:rPr>
              <a:t>所谓</a:t>
            </a:r>
            <a:r>
              <a:rPr lang="zh-CN" altLang="en-US" sz="2100" dirty="0">
                <a:latin typeface="微软雅黑" panose="020B0503020204020204" pitchFamily="34" charset="-122"/>
                <a:ea typeface="微软雅黑" panose="020B0503020204020204" pitchFamily="34" charset="-122"/>
              </a:rPr>
              <a:t>新理念的</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洗</a:t>
            </a:r>
            <a:r>
              <a:rPr lang="zh-CN" altLang="en-US" sz="2100" dirty="0" smtClean="0">
                <a:latin typeface="微软雅黑" panose="020B0503020204020204" pitchFamily="34" charset="-122"/>
                <a:ea typeface="微软雅黑" panose="020B0503020204020204" pitchFamily="34" charset="-122"/>
              </a:rPr>
              <a:t>脑</a:t>
            </a:r>
            <a:r>
              <a:rPr lang="en-US" altLang="zh-CN" sz="2100" dirty="0" smtClean="0">
                <a:latin typeface="微软雅黑" panose="020B0503020204020204" pitchFamily="34" charset="-122"/>
                <a:ea typeface="微软雅黑" panose="020B0503020204020204" pitchFamily="34" charset="-122"/>
              </a:rPr>
              <a:t>‘</a:t>
            </a:r>
          </a:p>
          <a:p>
            <a:pPr marL="342900" indent="-342900">
              <a:buFont typeface="Wingdings" panose="05000000000000000000" pitchFamily="2" charset="2"/>
              <a:buChar char="ü"/>
            </a:pPr>
            <a:r>
              <a:rPr lang="zh-CN" altLang="en-US" sz="2100" dirty="0">
                <a:latin typeface="微软雅黑" panose="020B0503020204020204" pitchFamily="34" charset="-122"/>
                <a:ea typeface="微软雅黑" panose="020B0503020204020204" pitchFamily="34" charset="-122"/>
              </a:rPr>
              <a:t>训练</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指导</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反思：兼取“理智取向”与“</a:t>
            </a:r>
            <a:r>
              <a:rPr lang="zh-CN" altLang="en-US" sz="2100" dirty="0" smtClean="0">
                <a:latin typeface="微软雅黑" panose="020B0503020204020204" pitchFamily="34" charset="-122"/>
                <a:ea typeface="微软雅黑" panose="020B0503020204020204" pitchFamily="34" charset="-122"/>
              </a:rPr>
              <a:t>实践</a:t>
            </a:r>
            <a:r>
              <a:rPr lang="en-US" altLang="zh-CN" sz="2100" dirty="0" smtClean="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反思”取向的优点。</a:t>
            </a:r>
          </a:p>
          <a:p>
            <a:pPr marL="342900" indent="-342900">
              <a:buFont typeface="Wingdings" panose="05000000000000000000" pitchFamily="2" charset="2"/>
              <a:buChar char="ü"/>
            </a:pPr>
            <a:endParaRPr lang="en-US" altLang="zh-CN" sz="21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endParaRPr lang="en-US" altLang="zh-CN" sz="21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974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5881563" y="2689756"/>
            <a:ext cx="4968552" cy="523220"/>
          </a:xfrm>
          <a:prstGeom prst="rect">
            <a:avLst/>
          </a:prstGeom>
          <a:noFill/>
        </p:spPr>
        <p:txBody>
          <a:bodyPr wrap="square" rtlCol="0">
            <a:spAutoFit/>
          </a:bodyPr>
          <a:lstStyle/>
          <a:p>
            <a:r>
              <a:rPr lang="zh-CN" altLang="en-US" sz="2800" b="1" dirty="0">
                <a:solidFill>
                  <a:srgbClr val="FF6600"/>
                </a:solidFill>
                <a:latin typeface="微软雅黑" pitchFamily="34" charset="-122"/>
                <a:ea typeface="微软雅黑" pitchFamily="34" charset="-122"/>
              </a:rPr>
              <a:t>瑞曲蒙德小学的协作教学圈</a:t>
            </a:r>
          </a:p>
        </p:txBody>
      </p:sp>
      <p:sp>
        <p:nvSpPr>
          <p:cNvPr id="3" name="矩形 2"/>
          <p:cNvSpPr/>
          <p:nvPr/>
        </p:nvSpPr>
        <p:spPr>
          <a:xfrm>
            <a:off x="5737547" y="350100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案例描述</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4" name="矩形 3"/>
          <p:cNvSpPr/>
          <p:nvPr/>
        </p:nvSpPr>
        <p:spPr>
          <a:xfrm>
            <a:off x="5737547" y="3933056"/>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案例分析</a:t>
            </a:r>
            <a:endParaRPr lang="zh-CN" altLang="en-US" kern="0" dirty="0">
              <a:solidFill>
                <a:schemeClr val="tx1">
                  <a:lumMod val="65000"/>
                  <a:lumOff val="35000"/>
                </a:schemeClr>
              </a:solidFill>
              <a:latin typeface="微软雅黑" pitchFamily="34" charset="-122"/>
              <a:ea typeface="微软雅黑" pitchFamily="34" charset="-122"/>
            </a:endParaRPr>
          </a:p>
        </p:txBody>
      </p:sp>
      <p:sp>
        <p:nvSpPr>
          <p:cNvPr id="6" name="矩形 5"/>
          <p:cNvSpPr/>
          <p:nvPr/>
        </p:nvSpPr>
        <p:spPr>
          <a:xfrm>
            <a:off x="5737547" y="4365104"/>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dirty="0" smtClean="0">
                <a:solidFill>
                  <a:schemeClr val="tx1">
                    <a:lumMod val="65000"/>
                    <a:lumOff val="35000"/>
                  </a:schemeClr>
                </a:solidFill>
                <a:latin typeface="微软雅黑" pitchFamily="34" charset="-122"/>
                <a:ea typeface="微软雅黑" pitchFamily="34" charset="-122"/>
              </a:rPr>
              <a:t>启发</a:t>
            </a:r>
            <a:endParaRPr lang="zh-CN" altLang="en-US" kern="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4505020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14:presetBounceEnd="64000">
                                      <p:stCondLst>
                                        <p:cond delay="0"/>
                                      </p:stCondLst>
                                      <p:childTnLst>
                                        <p:animMotion origin="layout" path="M -0.87919 -4.81481E-6 L -3.14501E-6 -4.81481E-6 " pathEditMode="relative" rAng="0" ptsTypes="AA" p14:bounceEnd="64000">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00"/>
                                      </p:stCondLst>
                                      <p:iterate type="lt">
                                        <p:tmPct val="0"/>
                                      </p:iterate>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 grpId="0"/>
          <p:bldP spid="4"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6 L -3.14501E-6 -4.81481E-6 " pathEditMode="relative" rAng="0" ptsTypes="AA">
                                          <p:cBhvr>
                                            <p:cTn id="9" dur="500" fill="hold"/>
                                            <p:tgtEl>
                                              <p:spTgt spid="14"/>
                                            </p:tgtEl>
                                            <p:attrNameLst>
                                              <p:attrName>ppt_x</p:attrName>
                                              <p:attrName>ppt_y</p:attrName>
                                            </p:attrNameLst>
                                          </p:cBhvr>
                                          <p:rCtr x="43960" y="0"/>
                                        </p:animMotion>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00"/>
                                      </p:stCondLst>
                                      <p:iterate type="lt">
                                        <p:tmPct val="0"/>
                                      </p:iterate>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 grpId="0"/>
          <p:bldP spid="4" grpId="0"/>
          <p:bldP spid="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120" y="1340768"/>
            <a:ext cx="11809312" cy="5170646"/>
          </a:xfrm>
          <a:prstGeom prst="rect">
            <a:avLst/>
          </a:prstGeom>
        </p:spPr>
        <p:txBody>
          <a:bodyPr wrap="square">
            <a:spAutoFit/>
          </a:bodyPr>
          <a:lstStyle/>
          <a:p>
            <a:pPr marL="342900" indent="-342900">
              <a:spcBef>
                <a:spcPts val="1200"/>
              </a:spcBef>
              <a:buFont typeface="Wingdings" panose="05000000000000000000" pitchFamily="2" charset="2"/>
              <a:buChar char="ü"/>
            </a:pPr>
            <a:r>
              <a:rPr lang="zh-CN" altLang="en-US" sz="2000" dirty="0" smtClean="0">
                <a:latin typeface="微软雅黑" panose="020B0503020204020204" pitchFamily="34" charset="-122"/>
                <a:ea typeface="微软雅黑" panose="020B0503020204020204" pitchFamily="34" charset="-122"/>
              </a:rPr>
              <a:t>学校</a:t>
            </a:r>
            <a:r>
              <a:rPr lang="zh-CN" altLang="en-US" sz="2000" dirty="0">
                <a:latin typeface="微软雅黑" panose="020B0503020204020204" pitchFamily="34" charset="-122"/>
                <a:ea typeface="微软雅黑" panose="020B0503020204020204" pitchFamily="34" charset="-122"/>
              </a:rPr>
              <a:t>实施了每</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周一</a:t>
            </a:r>
            <a:r>
              <a:rPr lang="zh-CN" altLang="en-US" sz="2000" dirty="0" smtClean="0">
                <a:latin typeface="微软雅黑" panose="020B0503020204020204" pitchFamily="34" charset="-122"/>
                <a:ea typeface="微软雅黑" panose="020B0503020204020204" pitchFamily="34" charset="-122"/>
              </a:rPr>
              <a:t>个循环</a:t>
            </a:r>
            <a:r>
              <a:rPr lang="zh-CN" altLang="en-US" sz="2000" dirty="0">
                <a:latin typeface="微软雅黑" panose="020B0503020204020204" pitchFamily="34" charset="-122"/>
                <a:ea typeface="微软雅黑" panose="020B0503020204020204" pitchFamily="34" charset="-122"/>
              </a:rPr>
              <a:t>的课堂教学协作计划</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spcBef>
                <a:spcPts val="1200"/>
              </a:spcBef>
              <a:buFont typeface="Wingdings" panose="05000000000000000000" pitchFamily="2" charset="2"/>
              <a:buChar char="ü"/>
            </a:pPr>
            <a:r>
              <a:rPr lang="zh-CN" altLang="en-US" sz="2000" dirty="0" smtClean="0">
                <a:latin typeface="微软雅黑" panose="020B0503020204020204" pitchFamily="34" charset="-122"/>
                <a:ea typeface="微软雅黑" panose="020B0503020204020204" pitchFamily="34" charset="-122"/>
              </a:rPr>
              <a:t>指导者</a:t>
            </a:r>
            <a:r>
              <a:rPr lang="zh-CN" altLang="en-US" sz="2000" dirty="0">
                <a:latin typeface="微软雅黑" panose="020B0503020204020204" pitchFamily="34" charset="-122"/>
                <a:ea typeface="微软雅黑" panose="020B0503020204020204" pitchFamily="34" charset="-122"/>
              </a:rPr>
              <a:t>帮助教师</a:t>
            </a:r>
            <a:r>
              <a:rPr lang="zh-CN" altLang="en-US" sz="2000" dirty="0" smtClean="0">
                <a:latin typeface="微软雅黑" panose="020B0503020204020204" pitchFamily="34" charset="-122"/>
                <a:ea typeface="微软雅黑" panose="020B0503020204020204" pitchFamily="34" charset="-122"/>
              </a:rPr>
              <a:t>明确自己</a:t>
            </a:r>
            <a:r>
              <a:rPr lang="zh-CN" altLang="en-US" sz="2000" dirty="0">
                <a:latin typeface="微软雅黑" panose="020B0503020204020204" pitchFamily="34" charset="-122"/>
                <a:ea typeface="微软雅黑" panose="020B0503020204020204" pitchFamily="34" charset="-122"/>
              </a:rPr>
              <a:t>要发展的内容</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并提供所需要的支持</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spcBef>
                <a:spcPts val="1200"/>
              </a:spcBef>
              <a:buFont typeface="Wingdings" panose="05000000000000000000" pitchFamily="2" charset="2"/>
              <a:buChar char="ü"/>
            </a:pPr>
            <a:r>
              <a:rPr lang="zh-CN" altLang="en-US" sz="2000" dirty="0" smtClean="0">
                <a:latin typeface="微软雅黑" panose="020B0503020204020204" pitchFamily="34" charset="-122"/>
                <a:ea typeface="微软雅黑" panose="020B0503020204020204" pitchFamily="34" charset="-122"/>
              </a:rPr>
              <a:t>一般来说</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指导者每周</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至</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天进入课堂</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每次观察</a:t>
            </a:r>
            <a:r>
              <a:rPr lang="zh-CN" altLang="en-US" sz="2000" dirty="0" smtClean="0">
                <a:latin typeface="微软雅黑" panose="020B0503020204020204" pitchFamily="34" charset="-122"/>
                <a:ea typeface="微软雅黑" panose="020B0503020204020204" pitchFamily="34" charset="-122"/>
              </a:rPr>
              <a:t>指导</a:t>
            </a:r>
            <a:r>
              <a:rPr lang="zh-CN" altLang="en-US" sz="2000" dirty="0">
                <a:latin typeface="微软雅黑" panose="020B0503020204020204" pitchFamily="34" charset="-122"/>
                <a:ea typeface="微软雅黑" panose="020B0503020204020204" pitchFamily="34" charset="-122"/>
              </a:rPr>
              <a:t>至少一个小时</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spcBef>
                <a:spcPts val="1200"/>
              </a:spcBef>
              <a:buFont typeface="Wingdings" panose="05000000000000000000" pitchFamily="2" charset="2"/>
              <a:buChar char="ü"/>
            </a:pPr>
            <a:r>
              <a:rPr lang="zh-CN" altLang="en-US" sz="2000" dirty="0" smtClean="0">
                <a:latin typeface="微软雅黑" panose="020B0503020204020204" pitchFamily="34" charset="-122"/>
                <a:ea typeface="微软雅黑" panose="020B0503020204020204" pitchFamily="34" charset="-122"/>
              </a:rPr>
              <a:t>每个</a:t>
            </a:r>
            <a:r>
              <a:rPr lang="zh-CN" altLang="en-US" sz="2000" dirty="0">
                <a:latin typeface="微软雅黑" panose="020B0503020204020204" pitchFamily="34" charset="-122"/>
                <a:ea typeface="微软雅黑" panose="020B0503020204020204" pitchFamily="34" charset="-122"/>
              </a:rPr>
              <a:t>循环中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从第三周到</a:t>
            </a:r>
            <a:r>
              <a:rPr lang="zh-CN" altLang="en-US" sz="2000" dirty="0" smtClean="0">
                <a:latin typeface="微软雅黑" panose="020B0503020204020204" pitchFamily="34" charset="-122"/>
                <a:ea typeface="微软雅黑" panose="020B0503020204020204" pitchFamily="34" charset="-122"/>
              </a:rPr>
              <a:t>第五周</a:t>
            </a:r>
            <a:r>
              <a:rPr lang="zh-CN" altLang="en-US" sz="2000" dirty="0">
                <a:latin typeface="微软雅黑" panose="020B0503020204020204" pitchFamily="34" charset="-122"/>
                <a:ea typeface="微软雅黑" panose="020B0503020204020204" pitchFamily="34" charset="-122"/>
              </a:rPr>
              <a:t>持续指导教师。在协作教学的同时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学习</a:t>
            </a:r>
            <a:r>
              <a:rPr lang="zh-CN" altLang="en-US" sz="2000" dirty="0" smtClean="0">
                <a:latin typeface="微软雅黑" panose="020B0503020204020204" pitchFamily="34" charset="-122"/>
                <a:ea typeface="微软雅黑" panose="020B0503020204020204" pitchFamily="34" charset="-122"/>
              </a:rPr>
              <a:t>指导</a:t>
            </a:r>
            <a:endParaRPr lang="en-US" altLang="zh-CN" sz="2000" dirty="0" smtClean="0">
              <a:latin typeface="微软雅黑" panose="020B0503020204020204" pitchFamily="34" charset="-122"/>
              <a:ea typeface="微软雅黑" panose="020B0503020204020204" pitchFamily="34" charset="-122"/>
            </a:endParaRPr>
          </a:p>
          <a:p>
            <a:pPr marL="342900" indent="-342900">
              <a:spcBef>
                <a:spcPts val="12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和教师指导者</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有丰富经验的教师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与其他</a:t>
            </a:r>
            <a:r>
              <a:rPr lang="zh-CN" altLang="en-US" sz="2000" dirty="0" smtClean="0">
                <a:latin typeface="微软雅黑" panose="020B0503020204020204" pitchFamily="34" charset="-122"/>
                <a:ea typeface="微软雅黑" panose="020B0503020204020204" pitchFamily="34" charset="-122"/>
              </a:rPr>
              <a:t>教师一起</a:t>
            </a:r>
            <a:r>
              <a:rPr lang="zh-CN" altLang="en-US" sz="2000" dirty="0">
                <a:latin typeface="微软雅黑" panose="020B0503020204020204" pitchFamily="34" charset="-122"/>
                <a:ea typeface="微软雅黑" panose="020B0503020204020204" pitchFamily="34" charset="-122"/>
              </a:rPr>
              <a:t>通过</a:t>
            </a:r>
            <a:r>
              <a:rPr lang="zh-CN" altLang="en-US" sz="2000" b="1" dirty="0">
                <a:solidFill>
                  <a:srgbClr val="DA5800"/>
                </a:solidFill>
                <a:latin typeface="微软雅黑" panose="020B0503020204020204" pitchFamily="34" charset="-122"/>
                <a:ea typeface="微软雅黑" panose="020B0503020204020204" pitchFamily="34" charset="-122"/>
              </a:rPr>
              <a:t>反思性会议</a:t>
            </a:r>
            <a:r>
              <a:rPr lang="zh-CN" altLang="en-US" sz="2000" dirty="0">
                <a:latin typeface="微软雅黑" panose="020B0503020204020204" pitchFamily="34" charset="-122"/>
                <a:ea typeface="微软雅黑" panose="020B0503020204020204" pitchFamily="34" charset="-122"/>
              </a:rPr>
              <a:t>促进专业发展</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spcBef>
                <a:spcPts val="1200"/>
              </a:spcBef>
              <a:buFont typeface="Wingdings" panose="05000000000000000000" pitchFamily="2" charset="2"/>
              <a:buChar char="ü"/>
            </a:pPr>
            <a:r>
              <a:rPr lang="zh-CN" altLang="en-US" sz="2000" dirty="0" smtClean="0">
                <a:latin typeface="微软雅黑" panose="020B0503020204020204" pitchFamily="34" charset="-122"/>
                <a:ea typeface="微软雅黑" panose="020B0503020204020204" pitchFamily="34" charset="-122"/>
              </a:rPr>
              <a:t>指导</a:t>
            </a:r>
            <a:r>
              <a:rPr lang="zh-CN" altLang="en-US" sz="2000" dirty="0">
                <a:latin typeface="微软雅黑" panose="020B0503020204020204" pitchFamily="34" charset="-122"/>
                <a:ea typeface="微软雅黑" panose="020B0503020204020204" pitchFamily="34" charset="-122"/>
              </a:rPr>
              <a:t>团队</a:t>
            </a:r>
            <a:r>
              <a:rPr lang="zh-CN" altLang="en-US" sz="2000" b="1" dirty="0">
                <a:latin typeface="微软雅黑" panose="020B0503020204020204" pitchFamily="34" charset="-122"/>
                <a:ea typeface="微软雅黑" panose="020B0503020204020204" pitchFamily="34" charset="-122"/>
              </a:rPr>
              <a:t>定期学习专业理论</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结合本地区情况</a:t>
            </a:r>
            <a:r>
              <a:rPr lang="zh-CN" altLang="en-US" sz="2000" dirty="0" smtClean="0">
                <a:latin typeface="微软雅黑" panose="020B0503020204020204" pitchFamily="34" charset="-122"/>
                <a:ea typeface="微软雅黑" panose="020B0503020204020204" pitchFamily="34" charset="-122"/>
              </a:rPr>
              <a:t>讨论教师</a:t>
            </a:r>
            <a:r>
              <a:rPr lang="zh-CN" altLang="en-US" sz="2000" dirty="0">
                <a:latin typeface="微软雅黑" panose="020B0503020204020204" pitchFamily="34" charset="-122"/>
                <a:ea typeface="微软雅黑" panose="020B0503020204020204" pitchFamily="34" charset="-122"/>
              </a:rPr>
              <a:t>专业发展问题</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指导者与教师一起开展</a:t>
            </a:r>
            <a:r>
              <a:rPr lang="zh-CN" altLang="en-US" sz="2000" dirty="0" smtClean="0">
                <a:latin typeface="微软雅黑" panose="020B0503020204020204" pitchFamily="34" charset="-122"/>
                <a:ea typeface="微软雅黑" panose="020B0503020204020204" pitchFamily="34" charset="-122"/>
              </a:rPr>
              <a:t>行动研究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尝试专业发展的新观点</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寻求提高学生</a:t>
            </a:r>
            <a:r>
              <a:rPr lang="zh-CN" altLang="en-US" sz="2000" dirty="0" smtClean="0">
                <a:latin typeface="微软雅黑" panose="020B0503020204020204" pitchFamily="34" charset="-122"/>
                <a:ea typeface="微软雅黑" panose="020B0503020204020204" pitchFamily="34" charset="-122"/>
              </a:rPr>
              <a:t>学习的</a:t>
            </a:r>
            <a:r>
              <a:rPr lang="zh-CN" altLang="en-US" sz="2000" dirty="0">
                <a:latin typeface="微软雅黑" panose="020B0503020204020204" pitchFamily="34" charset="-122"/>
                <a:ea typeface="微软雅黑" panose="020B0503020204020204" pitchFamily="34" charset="-122"/>
              </a:rPr>
              <a:t>策略。</a:t>
            </a:r>
          </a:p>
          <a:p>
            <a:pPr marL="342900" indent="-342900">
              <a:spcBef>
                <a:spcPts val="12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参与合作教学的教师希望有更多</a:t>
            </a:r>
            <a:r>
              <a:rPr lang="zh-CN" altLang="en-US" sz="2000" dirty="0" smtClean="0">
                <a:latin typeface="微软雅黑" panose="020B0503020204020204" pitchFamily="34" charset="-122"/>
                <a:ea typeface="微软雅黑" panose="020B0503020204020204" pitchFamily="34" charset="-122"/>
              </a:rPr>
              <a:t>的时间</a:t>
            </a:r>
            <a:r>
              <a:rPr lang="zh-CN" altLang="en-US" sz="2000" dirty="0">
                <a:latin typeface="微软雅黑" panose="020B0503020204020204" pitchFamily="34" charset="-122"/>
                <a:ea typeface="微软雅黑" panose="020B0503020204020204" pitchFamily="34" charset="-122"/>
              </a:rPr>
              <a:t>观摩其他教师的教学，学校聘用了</a:t>
            </a:r>
            <a:r>
              <a:rPr lang="zh-CN" altLang="en-US" sz="2000" dirty="0" smtClean="0">
                <a:latin typeface="微软雅黑" panose="020B0503020204020204" pitchFamily="34" charset="-122"/>
                <a:ea typeface="微软雅黑" panose="020B0503020204020204" pitchFamily="34" charset="-122"/>
              </a:rPr>
              <a:t>承担</a:t>
            </a:r>
            <a:r>
              <a:rPr lang="zh-CN" altLang="en-US" sz="2000" dirty="0">
                <a:latin typeface="微软雅黑" panose="020B0503020204020204" pitchFamily="34" charset="-122"/>
                <a:ea typeface="微软雅黑" panose="020B0503020204020204" pitchFamily="34" charset="-122"/>
              </a:rPr>
              <a:t>半教学任务的教师进行常规替换。</a:t>
            </a:r>
          </a:p>
          <a:p>
            <a:pPr marL="342900" indent="-342900">
              <a:spcBef>
                <a:spcPts val="1200"/>
              </a:spcBef>
              <a:buFont typeface="Wingdings" panose="05000000000000000000" pitchFamily="2" charset="2"/>
              <a:buChar char="ü"/>
            </a:pPr>
            <a:endParaRPr lang="zh-CN" altLang="en-US" sz="2000" dirty="0">
              <a:latin typeface="微软雅黑" panose="020B0503020204020204" pitchFamily="34" charset="-122"/>
              <a:ea typeface="微软雅黑" panose="020B0503020204020204" pitchFamily="34" charset="-122"/>
            </a:endParaRPr>
          </a:p>
          <a:p>
            <a:pPr marL="342900" indent="-342900">
              <a:spcBef>
                <a:spcPts val="1200"/>
              </a:spcBef>
              <a:buFont typeface="Wingdings" panose="05000000000000000000" pitchFamily="2" charset="2"/>
              <a:buChar char="ü"/>
            </a:pPr>
            <a:endParaRPr lang="zh-CN" altLang="en-US" sz="2000" dirty="0">
              <a:latin typeface="微软雅黑" panose="020B0503020204020204" pitchFamily="34" charset="-122"/>
              <a:ea typeface="微软雅黑" panose="020B0503020204020204" pitchFamily="34" charset="-122"/>
            </a:endParaRPr>
          </a:p>
          <a:p>
            <a:pPr marL="342900" indent="-342900">
              <a:spcBef>
                <a:spcPts val="1200"/>
              </a:spcBef>
              <a:buFont typeface="Wingdings" panose="05000000000000000000" pitchFamily="2" charset="2"/>
              <a:buChar char="ü"/>
            </a:pPr>
            <a:endParaRPr lang="zh-CN" altLang="en-US" sz="2000" dirty="0">
              <a:latin typeface="微软雅黑" panose="020B0503020204020204" pitchFamily="34" charset="-122"/>
              <a:ea typeface="微软雅黑" panose="020B0503020204020204" pitchFamily="34" charset="-122"/>
            </a:endParaRPr>
          </a:p>
        </p:txBody>
      </p:sp>
      <p:sp>
        <p:nvSpPr>
          <p:cNvPr id="3" name="矩形 2"/>
          <p:cNvSpPr/>
          <p:nvPr/>
        </p:nvSpPr>
        <p:spPr>
          <a:xfrm>
            <a:off x="264939" y="836712"/>
            <a:ext cx="7488832"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瑞曲蒙德小学的协作教学圈</a:t>
            </a:r>
          </a:p>
        </p:txBody>
      </p:sp>
      <p:sp>
        <p:nvSpPr>
          <p:cNvPr id="8" name="椭圆 7"/>
          <p:cNvSpPr/>
          <p:nvPr/>
        </p:nvSpPr>
        <p:spPr>
          <a:xfrm>
            <a:off x="913011" y="5373216"/>
            <a:ext cx="2304256" cy="100811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现授课教师</a:t>
            </a:r>
            <a:r>
              <a:rPr lang="en-US" altLang="zh-CN" dirty="0" smtClean="0">
                <a:latin typeface="微软雅黑" panose="020B0503020204020204" pitchFamily="34" charset="-122"/>
                <a:ea typeface="微软雅黑" panose="020B0503020204020204" pitchFamily="34" charset="-122"/>
              </a:rPr>
              <a:t>A</a:t>
            </a:r>
          </a:p>
          <a:p>
            <a:pPr algn="ctr"/>
            <a:r>
              <a:rPr lang="en-US" altLang="zh-CN" dirty="0">
                <a:latin typeface="微软雅黑" panose="020B0503020204020204" pitchFamily="34" charset="-122"/>
                <a:ea typeface="微软雅黑" panose="020B0503020204020204" pitchFamily="34" charset="-122"/>
              </a:rPr>
              <a:t>Nancy</a:t>
            </a:r>
            <a:endParaRPr lang="zh-CN" altLang="en-US" dirty="0">
              <a:latin typeface="微软雅黑" panose="020B0503020204020204" pitchFamily="34" charset="-122"/>
              <a:ea typeface="微软雅黑" panose="020B0503020204020204" pitchFamily="34" charset="-122"/>
            </a:endParaRPr>
          </a:p>
        </p:txBody>
      </p:sp>
      <p:sp>
        <p:nvSpPr>
          <p:cNvPr id="16" name="椭圆 15"/>
          <p:cNvSpPr/>
          <p:nvPr/>
        </p:nvSpPr>
        <p:spPr>
          <a:xfrm>
            <a:off x="6097587" y="5373216"/>
            <a:ext cx="2304256" cy="100811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学生</a:t>
            </a:r>
            <a:endParaRPr lang="zh-CN" altLang="en-US" dirty="0">
              <a:latin typeface="微软雅黑" panose="020B0503020204020204" pitchFamily="34" charset="-122"/>
              <a:ea typeface="微软雅黑" panose="020B0503020204020204" pitchFamily="34" charset="-122"/>
            </a:endParaRPr>
          </a:p>
        </p:txBody>
      </p:sp>
      <p:sp>
        <p:nvSpPr>
          <p:cNvPr id="20" name="椭圆 19"/>
          <p:cNvSpPr/>
          <p:nvPr/>
        </p:nvSpPr>
        <p:spPr>
          <a:xfrm>
            <a:off x="3505299" y="5373216"/>
            <a:ext cx="2304256" cy="100811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1700" dirty="0" smtClean="0">
                <a:latin typeface="微软雅黑" panose="020B0503020204020204" pitchFamily="34" charset="-122"/>
                <a:ea typeface="微软雅黑" panose="020B0503020204020204" pitchFamily="34" charset="-122"/>
              </a:rPr>
              <a:t>原授课教师</a:t>
            </a:r>
            <a:r>
              <a:rPr lang="en-US" altLang="zh-CN" sz="1700" dirty="0" smtClean="0">
                <a:latin typeface="微软雅黑" panose="020B0503020204020204" pitchFamily="34" charset="-122"/>
                <a:ea typeface="微软雅黑" panose="020B0503020204020204" pitchFamily="34" charset="-122"/>
              </a:rPr>
              <a:t>B</a:t>
            </a:r>
            <a:r>
              <a:rPr lang="zh-CN" altLang="en-US" sz="1700" dirty="0" smtClean="0">
                <a:latin typeface="微软雅黑" panose="020B0503020204020204" pitchFamily="34" charset="-122"/>
                <a:ea typeface="微软雅黑" panose="020B0503020204020204" pitchFamily="34" charset="-122"/>
              </a:rPr>
              <a:t>（指导人员</a:t>
            </a:r>
            <a:r>
              <a:rPr lang="en-US" altLang="zh-CN" sz="1700" dirty="0" smtClean="0">
                <a:latin typeface="微软雅黑" panose="020B0503020204020204" pitchFamily="34" charset="-122"/>
                <a:ea typeface="微软雅黑" panose="020B0503020204020204" pitchFamily="34" charset="-122"/>
              </a:rPr>
              <a:t>)</a:t>
            </a:r>
          </a:p>
          <a:p>
            <a:pPr algn="ctr"/>
            <a:r>
              <a:rPr lang="en-US" altLang="zh-CN" sz="1700" dirty="0" smtClean="0">
                <a:latin typeface="微软雅黑" panose="020B0503020204020204" pitchFamily="34" charset="-122"/>
                <a:ea typeface="微软雅黑" panose="020B0503020204020204" pitchFamily="34" charset="-122"/>
              </a:rPr>
              <a:t>Alison</a:t>
            </a:r>
            <a:endParaRPr lang="zh-CN" altLang="en-US" sz="17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864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120" y="1569851"/>
            <a:ext cx="11809312" cy="2677656"/>
          </a:xfrm>
          <a:prstGeom prst="rect">
            <a:avLst/>
          </a:prstGeom>
        </p:spPr>
        <p:txBody>
          <a:bodyPr wrap="square">
            <a:spAutoFit/>
          </a:bodyPr>
          <a:lstStyle/>
          <a:p>
            <a:pPr marL="342900" indent="-342900">
              <a:buFont typeface="Wingdings" panose="05000000000000000000" pitchFamily="2" charset="2"/>
              <a:buChar char="ü"/>
            </a:pPr>
            <a:r>
              <a:rPr lang="zh-CN" altLang="en-US" sz="2100" dirty="0" smtClean="0">
                <a:latin typeface="微软雅黑" panose="020B0503020204020204" pitchFamily="34" charset="-122"/>
                <a:ea typeface="微软雅黑" panose="020B0503020204020204" pitchFamily="34" charset="-122"/>
              </a:rPr>
              <a:t>现授课教师在学科</a:t>
            </a:r>
            <a:r>
              <a:rPr lang="zh-CN" altLang="en-US" sz="2100" dirty="0">
                <a:latin typeface="微软雅黑" panose="020B0503020204020204" pitchFamily="34" charset="-122"/>
                <a:ea typeface="微软雅黑" panose="020B0503020204020204" pitchFamily="34" charset="-122"/>
              </a:rPr>
              <a:t>领域</a:t>
            </a:r>
            <a:r>
              <a:rPr lang="zh-CN" altLang="en-US" sz="2100" dirty="0" smtClean="0">
                <a:latin typeface="微软雅黑" panose="020B0503020204020204" pitchFamily="34" charset="-122"/>
                <a:ea typeface="微软雅黑" panose="020B0503020204020204" pitchFamily="34" charset="-122"/>
              </a:rPr>
              <a:t>和所教班级</a:t>
            </a:r>
            <a:r>
              <a:rPr lang="zh-CN" altLang="en-US" sz="2100" dirty="0">
                <a:latin typeface="微软雅黑" panose="020B0503020204020204" pitchFamily="34" charset="-122"/>
                <a:ea typeface="微软雅黑" panose="020B0503020204020204" pitchFamily="34" charset="-122"/>
              </a:rPr>
              <a:t>中</a:t>
            </a:r>
            <a:r>
              <a:rPr lang="en-US" altLang="zh-CN" sz="2100" dirty="0" smtClean="0">
                <a:latin typeface="微软雅黑" panose="020B0503020204020204" pitchFamily="34" charset="-122"/>
                <a:ea typeface="微软雅黑" panose="020B0503020204020204" pitchFamily="34" charset="-122"/>
              </a:rPr>
              <a:t>,</a:t>
            </a:r>
            <a:r>
              <a:rPr lang="zh-CN" altLang="en-US" sz="2100" dirty="0" smtClean="0">
                <a:latin typeface="微软雅黑" panose="020B0503020204020204" pitchFamily="34" charset="-122"/>
                <a:ea typeface="微软雅黑" panose="020B0503020204020204" pitchFamily="34" charset="-122"/>
              </a:rPr>
              <a:t>展示了其专业</a:t>
            </a:r>
            <a:r>
              <a:rPr lang="zh-CN" altLang="en-US" sz="2100" dirty="0">
                <a:latin typeface="微软雅黑" panose="020B0503020204020204" pitchFamily="34" charset="-122"/>
                <a:ea typeface="微软雅黑" panose="020B0503020204020204" pitchFamily="34" charset="-122"/>
              </a:rPr>
              <a:t>发展</a:t>
            </a:r>
            <a:r>
              <a:rPr lang="en-US" altLang="zh-CN" sz="2100" dirty="0" smtClean="0">
                <a:latin typeface="微软雅黑" panose="020B0503020204020204" pitchFamily="34" charset="-122"/>
                <a:ea typeface="微软雅黑" panose="020B0503020204020204" pitchFamily="34" charset="-122"/>
              </a:rPr>
              <a:t>;</a:t>
            </a:r>
          </a:p>
          <a:p>
            <a:pPr marL="342900" indent="-342900">
              <a:buFont typeface="Wingdings" panose="05000000000000000000" pitchFamily="2" charset="2"/>
              <a:buChar char="ü"/>
            </a:pPr>
            <a:r>
              <a:rPr lang="zh-CN" altLang="en-US" sz="2100" dirty="0" smtClean="0">
                <a:latin typeface="微软雅黑" panose="020B0503020204020204" pitchFamily="34" charset="-122"/>
                <a:ea typeface="微软雅黑" panose="020B0503020204020204" pitchFamily="34" charset="-122"/>
              </a:rPr>
              <a:t>从</a:t>
            </a:r>
            <a:r>
              <a:rPr lang="zh-CN" altLang="en-US" sz="2100" dirty="0">
                <a:latin typeface="微软雅黑" panose="020B0503020204020204" pitchFamily="34" charset="-122"/>
                <a:ea typeface="微软雅黑" panose="020B0503020204020204" pitchFamily="34" charset="-122"/>
              </a:rPr>
              <a:t>现授课教师</a:t>
            </a:r>
            <a:r>
              <a:rPr lang="zh-CN" altLang="en-US" sz="2100" dirty="0" smtClean="0">
                <a:latin typeface="微软雅黑" panose="020B0503020204020204" pitchFamily="34" charset="-122"/>
                <a:ea typeface="微软雅黑" panose="020B0503020204020204" pitchFamily="34" charset="-122"/>
              </a:rPr>
              <a:t>的</a:t>
            </a:r>
            <a:r>
              <a:rPr lang="zh-CN" altLang="en-US" sz="2100" dirty="0">
                <a:latin typeface="微软雅黑" panose="020B0503020204020204" pitchFamily="34" charset="-122"/>
                <a:ea typeface="微软雅黑" panose="020B0503020204020204" pitchFamily="34" charset="-122"/>
              </a:rPr>
              <a:t>失误中</a:t>
            </a:r>
            <a:r>
              <a:rPr lang="en-US" altLang="zh-CN" sz="2100" dirty="0" smtClean="0">
                <a:latin typeface="微软雅黑" panose="020B0503020204020204" pitchFamily="34" charset="-122"/>
                <a:ea typeface="微软雅黑" panose="020B0503020204020204" pitchFamily="34" charset="-122"/>
              </a:rPr>
              <a:t>,</a:t>
            </a:r>
            <a:r>
              <a:rPr lang="zh-CN" altLang="en-US" sz="2100" dirty="0" smtClean="0">
                <a:latin typeface="微软雅黑" panose="020B0503020204020204" pitchFamily="34" charset="-122"/>
                <a:ea typeface="微软雅黑" panose="020B0503020204020204" pitchFamily="34" charset="-122"/>
              </a:rPr>
              <a:t>教师们都</a:t>
            </a:r>
            <a:r>
              <a:rPr lang="zh-CN" altLang="en-US" sz="2100" dirty="0">
                <a:latin typeface="微软雅黑" panose="020B0503020204020204" pitchFamily="34" charset="-122"/>
                <a:ea typeface="微软雅黑" panose="020B0503020204020204" pitchFamily="34" charset="-122"/>
              </a:rPr>
              <a:t>学到了一些东西</a:t>
            </a:r>
            <a:r>
              <a:rPr lang="en-US" altLang="zh-CN" sz="2100" dirty="0" smtClean="0">
                <a:latin typeface="微软雅黑" panose="020B0503020204020204" pitchFamily="34" charset="-122"/>
                <a:ea typeface="微软雅黑" panose="020B0503020204020204" pitchFamily="34" charset="-122"/>
              </a:rPr>
              <a:t>;</a:t>
            </a:r>
          </a:p>
          <a:p>
            <a:pPr marL="342900" indent="-342900">
              <a:buFont typeface="Wingdings" panose="05000000000000000000" pitchFamily="2" charset="2"/>
              <a:buChar char="ü"/>
            </a:pPr>
            <a:r>
              <a:rPr lang="zh-CN" altLang="en-US" sz="2100" dirty="0">
                <a:latin typeface="微软雅黑" panose="020B0503020204020204" pitchFamily="34" charset="-122"/>
                <a:ea typeface="微软雅黑" panose="020B0503020204020204" pitchFamily="34" charset="-122"/>
              </a:rPr>
              <a:t>现授课教师</a:t>
            </a:r>
            <a:r>
              <a:rPr lang="zh-CN" altLang="en-US" sz="2100" dirty="0" smtClean="0">
                <a:latin typeface="微软雅黑" panose="020B0503020204020204" pitchFamily="34" charset="-122"/>
                <a:ea typeface="微软雅黑" panose="020B0503020204020204" pitchFamily="34" charset="-122"/>
              </a:rPr>
              <a:t>帮助原授课教师转变</a:t>
            </a:r>
            <a:r>
              <a:rPr lang="zh-CN" altLang="en-US" sz="2100" dirty="0">
                <a:latin typeface="微软雅黑" panose="020B0503020204020204" pitchFamily="34" charset="-122"/>
                <a:ea typeface="微软雅黑" panose="020B0503020204020204" pitchFamily="34" charset="-122"/>
              </a:rPr>
              <a:t>对教学的看法和习惯</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支持不同的目标并</a:t>
            </a:r>
            <a:r>
              <a:rPr lang="zh-CN" altLang="en-US" sz="2100" dirty="0" smtClean="0">
                <a:latin typeface="微软雅黑" panose="020B0503020204020204" pitchFamily="34" charset="-122"/>
                <a:ea typeface="微软雅黑" panose="020B0503020204020204" pitchFamily="34" charset="-122"/>
              </a:rPr>
              <a:t>理解学生</a:t>
            </a:r>
            <a:r>
              <a:rPr lang="zh-CN" altLang="en-US" sz="2100" dirty="0">
                <a:latin typeface="微软雅黑" panose="020B0503020204020204" pitchFamily="34" charset="-122"/>
                <a:ea typeface="微软雅黑" panose="020B0503020204020204" pitchFamily="34" charset="-122"/>
              </a:rPr>
              <a:t>是如何学习的</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r>
              <a:rPr lang="zh-CN" altLang="en-US" sz="2100" dirty="0">
                <a:latin typeface="微软雅黑" panose="020B0503020204020204" pitchFamily="34" charset="-122"/>
                <a:ea typeface="微软雅黑" panose="020B0503020204020204" pitchFamily="34" charset="-122"/>
              </a:rPr>
              <a:t>作为学校团队</a:t>
            </a:r>
            <a:r>
              <a:rPr lang="en-US" altLang="zh-CN" sz="2100" dirty="0" smtClean="0">
                <a:latin typeface="微软雅黑" panose="020B0503020204020204" pitchFamily="34" charset="-122"/>
                <a:ea typeface="微软雅黑" panose="020B0503020204020204" pitchFamily="34" charset="-122"/>
              </a:rPr>
              <a:t>,</a:t>
            </a:r>
            <a:r>
              <a:rPr lang="zh-CN" altLang="en-US" sz="2100" dirty="0" smtClean="0">
                <a:latin typeface="微软雅黑" panose="020B0503020204020204" pitchFamily="34" charset="-122"/>
                <a:ea typeface="微软雅黑" panose="020B0503020204020204" pitchFamily="34" charset="-122"/>
              </a:rPr>
              <a:t> 协作圈建立</a:t>
            </a:r>
            <a:r>
              <a:rPr lang="zh-CN" altLang="en-US" sz="2100" dirty="0">
                <a:latin typeface="微软雅黑" panose="020B0503020204020204" pitchFamily="34" charset="-122"/>
                <a:ea typeface="微软雅黑" panose="020B0503020204020204" pitchFamily="34" charset="-122"/>
              </a:rPr>
              <a:t>了相互信任的</a:t>
            </a:r>
            <a:r>
              <a:rPr lang="zh-CN" altLang="en-US" sz="2100" dirty="0" smtClean="0">
                <a:latin typeface="微软雅黑" panose="020B0503020204020204" pitchFamily="34" charset="-122"/>
                <a:ea typeface="微软雅黑" panose="020B0503020204020204" pitchFamily="34" charset="-122"/>
              </a:rPr>
              <a:t>关系</a:t>
            </a:r>
            <a:r>
              <a:rPr lang="zh-CN" altLang="en-US" sz="2100" dirty="0">
                <a:latin typeface="微软雅黑" panose="020B0503020204020204" pitchFamily="34" charset="-122"/>
                <a:ea typeface="微软雅黑" panose="020B0503020204020204" pitchFamily="34" charset="-122"/>
              </a:rPr>
              <a:t>。管理者、教师和支持人员承认失败并分享</a:t>
            </a:r>
            <a:r>
              <a:rPr lang="zh-CN" altLang="en-US" sz="2100" dirty="0" smtClean="0">
                <a:latin typeface="微软雅黑" panose="020B0503020204020204" pitchFamily="34" charset="-122"/>
                <a:ea typeface="微软雅黑" panose="020B0503020204020204" pitchFamily="34" charset="-122"/>
              </a:rPr>
              <a:t>错误</a:t>
            </a:r>
            <a:r>
              <a:rPr lang="zh-CN" altLang="en-US" sz="2100" dirty="0">
                <a:latin typeface="微软雅黑" panose="020B0503020204020204" pitchFamily="34" charset="-122"/>
                <a:ea typeface="微软雅黑" panose="020B0503020204020204" pitchFamily="34" charset="-122"/>
              </a:rPr>
              <a:t>的经验</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在合作解决问题的过程中</a:t>
            </a:r>
            <a:r>
              <a:rPr lang="en-US" altLang="zh-CN" sz="2100" dirty="0" smtClean="0">
                <a:latin typeface="微软雅黑" panose="020B0503020204020204" pitchFamily="34" charset="-122"/>
                <a:ea typeface="微软雅黑" panose="020B0503020204020204" pitchFamily="34" charset="-122"/>
              </a:rPr>
              <a:t>,</a:t>
            </a:r>
            <a:r>
              <a:rPr lang="zh-CN" altLang="en-US" sz="2100" dirty="0" smtClean="0">
                <a:latin typeface="微软雅黑" panose="020B0503020204020204" pitchFamily="34" charset="-122"/>
                <a:ea typeface="微软雅黑" panose="020B0503020204020204" pitchFamily="34" charset="-122"/>
              </a:rPr>
              <a:t>建立了一</a:t>
            </a:r>
            <a:r>
              <a:rPr lang="zh-CN" altLang="en-US" sz="2100" dirty="0">
                <a:latin typeface="微软雅黑" panose="020B0503020204020204" pitchFamily="34" charset="-122"/>
                <a:ea typeface="微软雅黑" panose="020B0503020204020204" pitchFamily="34" charset="-122"/>
              </a:rPr>
              <a:t>种分享的文化，折射出“生态取向”的教师专业</a:t>
            </a:r>
            <a:r>
              <a:rPr lang="zh-CN" altLang="en-US" sz="2100" dirty="0" smtClean="0">
                <a:latin typeface="微软雅黑" panose="020B0503020204020204" pitchFamily="34" charset="-122"/>
                <a:ea typeface="微软雅黑" panose="020B0503020204020204" pitchFamily="34" charset="-122"/>
              </a:rPr>
              <a:t>发展观</a:t>
            </a:r>
            <a:r>
              <a:rPr lang="zh-CN" altLang="en-US" sz="2100" dirty="0">
                <a:latin typeface="微软雅黑" panose="020B0503020204020204" pitchFamily="34" charset="-122"/>
                <a:ea typeface="微软雅黑" panose="020B0503020204020204" pitchFamily="34" charset="-122"/>
              </a:rPr>
              <a:t>。</a:t>
            </a:r>
          </a:p>
          <a:p>
            <a:pPr marL="342900" indent="-342900">
              <a:buFont typeface="Wingdings" panose="05000000000000000000" pitchFamily="2" charset="2"/>
              <a:buChar char="ü"/>
            </a:pPr>
            <a:endParaRPr lang="zh-CN" altLang="en-US" sz="21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endParaRPr lang="zh-CN" altLang="en-US" sz="21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endParaRPr lang="en-US" altLang="zh-CN" sz="2100" dirty="0" smtClean="0">
              <a:latin typeface="微软雅黑" panose="020B0503020204020204" pitchFamily="34" charset="-122"/>
              <a:ea typeface="微软雅黑" panose="020B0503020204020204" pitchFamily="34" charset="-122"/>
            </a:endParaRPr>
          </a:p>
        </p:txBody>
      </p:sp>
      <p:sp>
        <p:nvSpPr>
          <p:cNvPr id="3" name="矩形 2"/>
          <p:cNvSpPr/>
          <p:nvPr/>
        </p:nvSpPr>
        <p:spPr>
          <a:xfrm>
            <a:off x="264939" y="836712"/>
            <a:ext cx="8640960" cy="461665"/>
          </a:xfrm>
          <a:prstGeom prst="rect">
            <a:avLst/>
          </a:prstGeom>
        </p:spPr>
        <p:txBody>
          <a:bodyPr wrap="square">
            <a:spAutoFit/>
          </a:bodyPr>
          <a:lstStyle/>
          <a:p>
            <a:r>
              <a:rPr lang="zh-CN" altLang="en-US" sz="2400" b="1" dirty="0">
                <a:solidFill>
                  <a:srgbClr val="FF6600"/>
                </a:solidFill>
                <a:latin typeface="微软雅黑" pitchFamily="34" charset="-122"/>
                <a:ea typeface="微软雅黑" pitchFamily="34" charset="-122"/>
              </a:rPr>
              <a:t>瑞曲蒙德小学的协作教学</a:t>
            </a:r>
            <a:r>
              <a:rPr lang="zh-CN" altLang="en-US" sz="2400" b="1" dirty="0" smtClean="0">
                <a:solidFill>
                  <a:srgbClr val="FF6600"/>
                </a:solidFill>
                <a:latin typeface="微软雅黑" pitchFamily="34" charset="-122"/>
                <a:ea typeface="微软雅黑" pitchFamily="34" charset="-122"/>
              </a:rPr>
              <a:t>圈 </a:t>
            </a:r>
            <a:r>
              <a:rPr lang="en-US" altLang="zh-CN" sz="2400" b="1" dirty="0" smtClean="0">
                <a:solidFill>
                  <a:srgbClr val="FF6600"/>
                </a:solidFill>
                <a:latin typeface="微软雅黑" pitchFamily="34" charset="-122"/>
                <a:ea typeface="微软雅黑" pitchFamily="34" charset="-122"/>
              </a:rPr>
              <a:t>—— </a:t>
            </a:r>
            <a:r>
              <a:rPr lang="zh-CN" altLang="en-US" sz="2400" b="1" dirty="0" smtClean="0">
                <a:solidFill>
                  <a:srgbClr val="FF6600"/>
                </a:solidFill>
                <a:latin typeface="微软雅黑" pitchFamily="34" charset="-122"/>
                <a:ea typeface="微软雅黑" pitchFamily="34" charset="-122"/>
              </a:rPr>
              <a:t>案例分析</a:t>
            </a:r>
            <a:endParaRPr lang="zh-CN" altLang="en-US" sz="2400" b="1" dirty="0">
              <a:solidFill>
                <a:srgbClr val="FF6600"/>
              </a:solidFill>
              <a:latin typeface="微软雅黑" pitchFamily="34" charset="-122"/>
              <a:ea typeface="微软雅黑" pitchFamily="34" charset="-122"/>
            </a:endParaRPr>
          </a:p>
        </p:txBody>
      </p:sp>
      <p:sp>
        <p:nvSpPr>
          <p:cNvPr id="15" name="矩形 14"/>
          <p:cNvSpPr/>
          <p:nvPr/>
        </p:nvSpPr>
        <p:spPr>
          <a:xfrm>
            <a:off x="267120" y="3501008"/>
            <a:ext cx="11809312" cy="1815882"/>
          </a:xfrm>
          <a:prstGeom prst="rect">
            <a:avLst/>
          </a:prstGeom>
        </p:spPr>
        <p:txBody>
          <a:bodyPr wrap="square">
            <a:spAutoFit/>
          </a:bodyPr>
          <a:lstStyle/>
          <a:p>
            <a:r>
              <a:rPr lang="zh-CN" altLang="en-US" sz="2800" b="1" dirty="0" smtClean="0">
                <a:solidFill>
                  <a:srgbClr val="0070C0"/>
                </a:solidFill>
                <a:latin typeface="微软雅黑" panose="020B0503020204020204" pitchFamily="34" charset="-122"/>
                <a:ea typeface="微软雅黑" panose="020B0503020204020204" pitchFamily="34" charset="-122"/>
              </a:rPr>
              <a:t>启示：</a:t>
            </a:r>
          </a:p>
          <a:p>
            <a:pPr marL="342900" indent="-342900">
              <a:buFont typeface="Wingdings" panose="05000000000000000000" pitchFamily="2" charset="2"/>
              <a:buChar char="ü"/>
            </a:pPr>
            <a:r>
              <a:rPr lang="zh-CN" altLang="en-US" sz="2100" dirty="0">
                <a:latin typeface="微软雅黑" panose="020B0503020204020204" pitchFamily="34" charset="-122"/>
                <a:ea typeface="微软雅黑" panose="020B0503020204020204" pitchFamily="34" charset="-122"/>
              </a:rPr>
              <a:t>“协作教学</a:t>
            </a:r>
            <a:r>
              <a:rPr lang="zh-CN" altLang="en-US" sz="2100" dirty="0" smtClean="0">
                <a:latin typeface="微软雅黑" panose="020B0503020204020204" pitchFamily="34" charset="-122"/>
                <a:ea typeface="微软雅黑" panose="020B0503020204020204" pitchFamily="34" charset="-122"/>
              </a:rPr>
              <a:t>圈：实现“</a:t>
            </a:r>
            <a:r>
              <a:rPr lang="zh-CN" altLang="en-US" sz="2100" dirty="0">
                <a:latin typeface="微软雅黑" panose="020B0503020204020204" pitchFamily="34" charset="-122"/>
                <a:ea typeface="微软雅黑" panose="020B0503020204020204" pitchFamily="34" charset="-122"/>
              </a:rPr>
              <a:t>实践互动与分享”</a:t>
            </a:r>
            <a:r>
              <a:rPr lang="en-US" altLang="zh-CN" sz="2100" dirty="0" smtClean="0">
                <a:latin typeface="微软雅黑" panose="020B0503020204020204" pitchFamily="34" charset="-122"/>
                <a:ea typeface="微软雅黑" panose="020B0503020204020204" pitchFamily="34" charset="-122"/>
              </a:rPr>
              <a:t>,</a:t>
            </a:r>
            <a:r>
              <a:rPr lang="zh-CN" altLang="en-US" sz="2100" dirty="0" smtClean="0">
                <a:latin typeface="微软雅黑" panose="020B0503020204020204" pitchFamily="34" charset="-122"/>
                <a:ea typeface="微软雅黑" panose="020B0503020204020204" pitchFamily="34" charset="-122"/>
              </a:rPr>
              <a:t>使</a:t>
            </a:r>
            <a:r>
              <a:rPr lang="zh-CN" altLang="en-US" sz="2100" dirty="0">
                <a:latin typeface="微软雅黑" panose="020B0503020204020204" pitchFamily="34" charset="-122"/>
                <a:ea typeface="微软雅黑" panose="020B0503020204020204" pitchFamily="34" charset="-122"/>
              </a:rPr>
              <a:t>之成为一种教师</a:t>
            </a:r>
            <a:r>
              <a:rPr lang="zh-CN" altLang="en-US" sz="2100" dirty="0" smtClean="0">
                <a:latin typeface="微软雅黑" panose="020B0503020204020204" pitchFamily="34" charset="-122"/>
                <a:ea typeface="微软雅黑" panose="020B0503020204020204" pitchFamily="34" charset="-122"/>
              </a:rPr>
              <a:t>自觉</a:t>
            </a:r>
            <a:r>
              <a:rPr lang="zh-CN" altLang="en-US" sz="2100" dirty="0">
                <a:latin typeface="微软雅黑" panose="020B0503020204020204" pitchFamily="34" charset="-122"/>
                <a:ea typeface="微软雅黑" panose="020B0503020204020204" pitchFamily="34" charset="-122"/>
              </a:rPr>
              <a:t>、自愿的主动行为</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如何从中孕育出学校教学</a:t>
            </a:r>
            <a:r>
              <a:rPr lang="zh-CN" altLang="en-US" sz="2100" dirty="0" smtClean="0">
                <a:latin typeface="微软雅黑" panose="020B0503020204020204" pitchFamily="34" charset="-122"/>
                <a:ea typeface="微软雅黑" panose="020B0503020204020204" pitchFamily="34" charset="-122"/>
              </a:rPr>
              <a:t>文化</a:t>
            </a:r>
            <a:endParaRPr lang="zh-CN" altLang="en-US" sz="21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endParaRPr lang="en-US" altLang="zh-CN" sz="21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ü"/>
            </a:pPr>
            <a:endParaRPr lang="en-US" altLang="zh-CN" sz="2100" dirty="0" smtClean="0">
              <a:latin typeface="微软雅黑" panose="020B0503020204020204" pitchFamily="34" charset="-122"/>
              <a:ea typeface="微软雅黑" panose="020B0503020204020204" pitchFamily="34" charset="-122"/>
            </a:endParaRPr>
          </a:p>
        </p:txBody>
      </p:sp>
      <p:pic>
        <p:nvPicPr>
          <p:cNvPr id="1026" name="Picture 2" descr="c:\users\acer\appdata\roaming\360se6\USERDA~1\Temp\B_13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4472" y="4408949"/>
            <a:ext cx="3482752" cy="219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00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24054</TotalTime>
  <Words>3844</Words>
  <Application>Microsoft Office PowerPoint</Application>
  <PresentationFormat>自定义</PresentationFormat>
  <Paragraphs>238</Paragraphs>
  <Slides>31</Slides>
  <Notes>0</Notes>
  <HiddenSlides>0</HiddenSlides>
  <MMClips>0</MMClips>
  <ScaleCrop>false</ScaleCrop>
  <HeadingPairs>
    <vt:vector size="4" baseType="variant">
      <vt:variant>
        <vt:lpstr>主题</vt:lpstr>
      </vt:variant>
      <vt:variant>
        <vt:i4>2</vt:i4>
      </vt:variant>
      <vt:variant>
        <vt:lpstr>幻灯片标题</vt:lpstr>
      </vt:variant>
      <vt:variant>
        <vt:i4>31</vt:i4>
      </vt:variant>
    </vt:vector>
  </HeadingPairs>
  <TitlesOfParts>
    <vt:vector size="33" baseType="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Yana Jiang</cp:lastModifiedBy>
  <cp:revision>4666</cp:revision>
  <dcterms:created xsi:type="dcterms:W3CDTF">2012-10-07T00:28:30Z</dcterms:created>
  <dcterms:modified xsi:type="dcterms:W3CDTF">2014-03-11T05:48:11Z</dcterms:modified>
</cp:coreProperties>
</file>