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57" r:id="rId4"/>
    <p:sldId id="259" r:id="rId5"/>
    <p:sldId id="258" r:id="rId6"/>
    <p:sldId id="260"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7" autoAdjust="0"/>
    <p:restoredTop sz="86406" autoAdjust="0"/>
  </p:normalViewPr>
  <p:slideViewPr>
    <p:cSldViewPr snapToGrid="0">
      <p:cViewPr varScale="1">
        <p:scale>
          <a:sx n="94" d="100"/>
          <a:sy n="94" d="100"/>
        </p:scale>
        <p:origin x="108" y="22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CFC565-F4BF-4704-8648-FBD49436B521}"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655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CFC565-F4BF-4704-8648-FBD49436B521}" type="slidenum">
              <a:rPr lang="zh-CN" altLang="en-US" smtClean="0"/>
              <a:t>‹#›</a:t>
            </a:fld>
            <a:endParaRPr lang="zh-CN" altLang="en-US"/>
          </a:p>
        </p:txBody>
      </p:sp>
    </p:spTree>
    <p:extLst>
      <p:ext uri="{BB962C8B-B14F-4D97-AF65-F5344CB8AC3E}">
        <p14:creationId xmlns:p14="http://schemas.microsoft.com/office/powerpoint/2010/main" val="1389386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CFC565-F4BF-4704-8648-FBD49436B521}" type="slidenum">
              <a:rPr lang="zh-CN" altLang="en-US" smtClean="0"/>
              <a:t>‹#›</a:t>
            </a:fld>
            <a:endParaRPr lang="zh-CN" altLang="en-US"/>
          </a:p>
        </p:txBody>
      </p:sp>
    </p:spTree>
    <p:extLst>
      <p:ext uri="{BB962C8B-B14F-4D97-AF65-F5344CB8AC3E}">
        <p14:creationId xmlns:p14="http://schemas.microsoft.com/office/powerpoint/2010/main" val="2333103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CFC565-F4BF-4704-8648-FBD49436B521}" type="slidenum">
              <a:rPr lang="zh-CN" altLang="en-US" smtClean="0"/>
              <a:t>‹#›</a:t>
            </a:fld>
            <a:endParaRPr lang="zh-CN" altLang="en-US"/>
          </a:p>
        </p:txBody>
      </p:sp>
    </p:spTree>
    <p:extLst>
      <p:ext uri="{BB962C8B-B14F-4D97-AF65-F5344CB8AC3E}">
        <p14:creationId xmlns:p14="http://schemas.microsoft.com/office/powerpoint/2010/main" val="2587980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4CFC565-F4BF-4704-8648-FBD49436B521}"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0548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4CFC565-F4BF-4704-8648-FBD49436B521}" type="slidenum">
              <a:rPr lang="zh-CN" altLang="en-US" smtClean="0"/>
              <a:t>‹#›</a:t>
            </a:fld>
            <a:endParaRPr lang="zh-CN" altLang="en-US"/>
          </a:p>
        </p:txBody>
      </p:sp>
    </p:spTree>
    <p:extLst>
      <p:ext uri="{BB962C8B-B14F-4D97-AF65-F5344CB8AC3E}">
        <p14:creationId xmlns:p14="http://schemas.microsoft.com/office/powerpoint/2010/main" val="3105738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4CFC565-F4BF-4704-8648-FBD49436B521}" type="slidenum">
              <a:rPr lang="zh-CN" altLang="en-US" smtClean="0"/>
              <a:t>‹#›</a:t>
            </a:fld>
            <a:endParaRPr lang="zh-CN" altLang="en-US"/>
          </a:p>
        </p:txBody>
      </p:sp>
    </p:spTree>
    <p:extLst>
      <p:ext uri="{BB962C8B-B14F-4D97-AF65-F5344CB8AC3E}">
        <p14:creationId xmlns:p14="http://schemas.microsoft.com/office/powerpoint/2010/main" val="2038476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4CFC565-F4BF-4704-8648-FBD49436B521}" type="slidenum">
              <a:rPr lang="zh-CN" altLang="en-US" smtClean="0"/>
              <a:t>‹#›</a:t>
            </a:fld>
            <a:endParaRPr lang="zh-CN" altLang="en-US"/>
          </a:p>
        </p:txBody>
      </p:sp>
    </p:spTree>
    <p:extLst>
      <p:ext uri="{BB962C8B-B14F-4D97-AF65-F5344CB8AC3E}">
        <p14:creationId xmlns:p14="http://schemas.microsoft.com/office/powerpoint/2010/main" val="1729972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64CFC565-F4BF-4704-8648-FBD49436B521}" type="slidenum">
              <a:rPr lang="zh-CN" altLang="en-US" smtClean="0"/>
              <a:t>‹#›</a:t>
            </a:fld>
            <a:endParaRPr lang="zh-CN" altLang="en-US"/>
          </a:p>
        </p:txBody>
      </p:sp>
    </p:spTree>
    <p:extLst>
      <p:ext uri="{BB962C8B-B14F-4D97-AF65-F5344CB8AC3E}">
        <p14:creationId xmlns:p14="http://schemas.microsoft.com/office/powerpoint/2010/main" val="2763258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A9D5A82-D463-435C-B235-48BCCFAC3BE9}" type="datetimeFigureOut">
              <a:rPr lang="zh-CN" altLang="en-US" smtClean="0"/>
              <a:t>2014/3/18</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4CFC565-F4BF-4704-8648-FBD49436B521}" type="slidenum">
              <a:rPr lang="zh-CN" altLang="en-US" smtClean="0"/>
              <a:t>‹#›</a:t>
            </a:fld>
            <a:endParaRPr lang="zh-CN" altLang="en-US"/>
          </a:p>
        </p:txBody>
      </p:sp>
    </p:spTree>
    <p:extLst>
      <p:ext uri="{BB962C8B-B14F-4D97-AF65-F5344CB8AC3E}">
        <p14:creationId xmlns:p14="http://schemas.microsoft.com/office/powerpoint/2010/main" val="3112949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BA9D5A82-D463-435C-B235-48BCCFAC3BE9}" type="datetimeFigureOut">
              <a:rPr lang="zh-CN" altLang="en-US" smtClean="0"/>
              <a:t>2014/3/18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4CFC565-F4BF-4704-8648-FBD49436B521}" type="slidenum">
              <a:rPr lang="zh-CN" altLang="en-US" smtClean="0"/>
              <a:t>‹#›</a:t>
            </a:fld>
            <a:endParaRPr lang="zh-CN" altLang="en-US"/>
          </a:p>
        </p:txBody>
      </p:sp>
    </p:spTree>
    <p:extLst>
      <p:ext uri="{BB962C8B-B14F-4D97-AF65-F5344CB8AC3E}">
        <p14:creationId xmlns:p14="http://schemas.microsoft.com/office/powerpoint/2010/main" val="43819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A9D5A82-D463-435C-B235-48BCCFAC3BE9}" type="datetimeFigureOut">
              <a:rPr lang="zh-CN" altLang="en-US" smtClean="0"/>
              <a:t>2014/3/18</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4CFC565-F4BF-4704-8648-FBD49436B521}"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2262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800" dirty="0">
                <a:latin typeface="黑体" panose="02010609060101010101" pitchFamily="49" charset="-122"/>
                <a:ea typeface="黑体" panose="02010609060101010101" pitchFamily="49" charset="-122"/>
              </a:rPr>
              <a:t>基于社会性软件的教师</a:t>
            </a:r>
            <a:r>
              <a:rPr lang="zh-CN" altLang="en-US" sz="4800" dirty="0" smtClean="0">
                <a:latin typeface="黑体" panose="02010609060101010101" pitchFamily="49" charset="-122"/>
                <a:ea typeface="黑体" panose="02010609060101010101" pitchFamily="49" charset="-122"/>
              </a:rPr>
              <a:t>知识管理</a:t>
            </a:r>
            <a:r>
              <a:rPr lang="zh-CN" altLang="en-US" sz="4800" dirty="0">
                <a:latin typeface="黑体" panose="02010609060101010101" pitchFamily="49" charset="-122"/>
                <a:ea typeface="黑体" panose="02010609060101010101" pitchFamily="49" charset="-122"/>
              </a:rPr>
              <a:t>研究</a:t>
            </a:r>
          </a:p>
        </p:txBody>
      </p:sp>
      <p:sp>
        <p:nvSpPr>
          <p:cNvPr id="3" name="副标题 2"/>
          <p:cNvSpPr>
            <a:spLocks noGrp="1"/>
          </p:cNvSpPr>
          <p:nvPr>
            <p:ph type="subTitle" idx="1"/>
          </p:nvPr>
        </p:nvSpPr>
        <p:spPr/>
        <p:txBody>
          <a:bodyPr>
            <a:normAutofit/>
          </a:bodyPr>
          <a:lstStyle/>
          <a:p>
            <a:r>
              <a:rPr lang="en-US" altLang="zh-CN" sz="2000" dirty="0" smtClean="0">
                <a:latin typeface="仿宋" panose="02010609060101010101" pitchFamily="49" charset="-122"/>
                <a:ea typeface="仿宋" panose="02010609060101010101" pitchFamily="49" charset="-122"/>
              </a:rPr>
              <a:t>《</a:t>
            </a:r>
            <a:r>
              <a:rPr lang="zh-CN" altLang="en-US" sz="2000" dirty="0" smtClean="0">
                <a:latin typeface="仿宋" panose="02010609060101010101" pitchFamily="49" charset="-122"/>
                <a:ea typeface="仿宋" panose="02010609060101010101" pitchFamily="49" charset="-122"/>
              </a:rPr>
              <a:t>软件导刊</a:t>
            </a:r>
            <a:r>
              <a:rPr lang="en-US" altLang="zh-CN" sz="2000" dirty="0" smtClean="0">
                <a:latin typeface="仿宋" panose="02010609060101010101" pitchFamily="49" charset="-122"/>
                <a:ea typeface="仿宋" panose="02010609060101010101" pitchFamily="49" charset="-122"/>
              </a:rPr>
              <a:t>》 2012</a:t>
            </a:r>
            <a:r>
              <a:rPr lang="zh-CN" altLang="en-US" sz="2000" dirty="0" smtClean="0">
                <a:latin typeface="仿宋" panose="02010609060101010101" pitchFamily="49" charset="-122"/>
                <a:ea typeface="仿宋" panose="02010609060101010101" pitchFamily="49" charset="-122"/>
              </a:rPr>
              <a:t>年</a:t>
            </a:r>
            <a:r>
              <a:rPr lang="en-US" altLang="zh-CN" sz="2000" dirty="0" smtClean="0">
                <a:latin typeface="仿宋" panose="02010609060101010101" pitchFamily="49" charset="-122"/>
                <a:ea typeface="仿宋" panose="02010609060101010101" pitchFamily="49" charset="-122"/>
              </a:rPr>
              <a:t>10</a:t>
            </a:r>
            <a:r>
              <a:rPr lang="zh-CN" altLang="en-US" sz="2000" dirty="0" smtClean="0">
                <a:latin typeface="仿宋" panose="02010609060101010101" pitchFamily="49" charset="-122"/>
                <a:ea typeface="仿宋" panose="02010609060101010101" pitchFamily="49" charset="-122"/>
              </a:rPr>
              <a:t>月</a:t>
            </a:r>
            <a:endParaRPr lang="zh-CN" altLang="en-US" sz="2000" dirty="0">
              <a:latin typeface="仿宋" panose="02010609060101010101" pitchFamily="49" charset="-122"/>
              <a:ea typeface="仿宋" panose="02010609060101010101" pitchFamily="49" charset="-122"/>
            </a:endParaRPr>
          </a:p>
        </p:txBody>
      </p:sp>
    </p:spTree>
    <p:extLst>
      <p:ext uri="{BB962C8B-B14F-4D97-AF65-F5344CB8AC3E}">
        <p14:creationId xmlns:p14="http://schemas.microsoft.com/office/powerpoint/2010/main" val="76525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dirty="0" smtClean="0">
                <a:latin typeface="黑体" panose="02010609060101010101" pitchFamily="49" charset="-122"/>
                <a:ea typeface="黑体" panose="02010609060101010101" pitchFamily="49" charset="-122"/>
              </a:rPr>
              <a:t>摘要</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6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根据</a:t>
            </a:r>
            <a:r>
              <a:rPr lang="zh-CN" altLang="en-US" dirty="0">
                <a:latin typeface="楷体" panose="02010609060101010101" pitchFamily="49" charset="-122"/>
                <a:ea typeface="楷体" panose="02010609060101010101" pitchFamily="49" charset="-122"/>
              </a:rPr>
              <a:t>现在教师队伍中出现的教师知识没有进行有效的管理，提出了基于社会性软件的教师知识管理</a:t>
            </a:r>
            <a:r>
              <a:rPr lang="zh-CN" altLang="en-US" dirty="0">
                <a:latin typeface="楷体" panose="02010609060101010101" pitchFamily="49" charset="-122"/>
                <a:ea typeface="楷体" panose="02010609060101010101" pitchFamily="49" charset="-122"/>
              </a:rPr>
              <a:t>。</a:t>
            </a:r>
            <a:endParaRPr lang="en-US" altLang="zh-CN" dirty="0">
              <a:latin typeface="楷体" panose="02010609060101010101" pitchFamily="49" charset="-122"/>
              <a:ea typeface="楷体" panose="02010609060101010101" pitchFamily="49" charset="-122"/>
            </a:endParaRPr>
          </a:p>
          <a:p>
            <a:pPr>
              <a:lnSpc>
                <a:spcPct val="16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首先</a:t>
            </a:r>
            <a:r>
              <a:rPr lang="zh-CN" altLang="en-US" dirty="0">
                <a:latin typeface="楷体" panose="02010609060101010101" pitchFamily="49" charset="-122"/>
                <a:ea typeface="楷体" panose="02010609060101010101" pitchFamily="49" charset="-122"/>
              </a:rPr>
              <a:t>简介</a:t>
            </a:r>
            <a:r>
              <a:rPr lang="zh-CN" altLang="en-US" dirty="0">
                <a:latin typeface="楷体" panose="02010609060101010101" pitchFamily="49" charset="-122"/>
                <a:ea typeface="楷体" panose="02010609060101010101" pitchFamily="49" charset="-122"/>
              </a:rPr>
              <a:t>了社会性软件及教师知识管理；接着分析了社会性软件在教师知识管理中的应用；最后设计了基于社会性</a:t>
            </a:r>
            <a:r>
              <a:rPr lang="zh-CN" altLang="en-US" dirty="0">
                <a:latin typeface="楷体" panose="02010609060101010101" pitchFamily="49" charset="-122"/>
                <a:ea typeface="楷体" panose="02010609060101010101" pitchFamily="49" charset="-122"/>
              </a:rPr>
              <a:t>软件的</a:t>
            </a:r>
            <a:r>
              <a:rPr lang="zh-CN" altLang="en-US" dirty="0">
                <a:latin typeface="楷体" panose="02010609060101010101" pitchFamily="49" charset="-122"/>
                <a:ea typeface="楷体" panose="02010609060101010101" pitchFamily="49" charset="-122"/>
              </a:rPr>
              <a:t>教师知识管理模型。</a:t>
            </a:r>
          </a:p>
        </p:txBody>
      </p:sp>
    </p:spTree>
    <p:extLst>
      <p:ext uri="{BB962C8B-B14F-4D97-AF65-F5344CB8AC3E}">
        <p14:creationId xmlns:p14="http://schemas.microsoft.com/office/powerpoint/2010/main" val="598120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黑体" panose="02010609060101010101" pitchFamily="49" charset="-122"/>
                <a:ea typeface="黑体" panose="02010609060101010101" pitchFamily="49" charset="-122"/>
              </a:rPr>
              <a:t>(</a:t>
            </a:r>
            <a:r>
              <a:rPr lang="zh-CN" altLang="en-US" sz="4000" dirty="0" smtClean="0">
                <a:latin typeface="黑体" panose="02010609060101010101" pitchFamily="49" charset="-122"/>
                <a:ea typeface="黑体" panose="02010609060101010101" pitchFamily="49" charset="-122"/>
              </a:rPr>
              <a:t>三</a:t>
            </a:r>
            <a:r>
              <a:rPr lang="en-US" altLang="zh-CN" sz="4000" dirty="0" smtClean="0">
                <a:latin typeface="黑体" panose="02010609060101010101" pitchFamily="49" charset="-122"/>
                <a:ea typeface="黑体" panose="02010609060101010101" pitchFamily="49" charset="-122"/>
              </a:rPr>
              <a:t>) </a:t>
            </a:r>
            <a:r>
              <a:rPr lang="zh-CN" altLang="en-US" sz="4000" b="0" i="0" u="none" strike="noStrike" kern="1200" spc="-50" baseline="0" dirty="0" smtClean="0">
                <a:solidFill>
                  <a:schemeClr val="tx1">
                    <a:lumMod val="75000"/>
                    <a:lumOff val="25000"/>
                  </a:schemeClr>
                </a:solidFill>
                <a:latin typeface="黑体" panose="02010609060101010101" pitchFamily="49" charset="-122"/>
                <a:ea typeface="黑体" panose="02010609060101010101" pitchFamily="49" charset="-122"/>
              </a:rPr>
              <a:t>社会性软件支持下的教师知识管理</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Autofit/>
          </a:bodyPr>
          <a:lstStyle/>
          <a:p>
            <a:pPr>
              <a:lnSpc>
                <a:spcPct val="16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加强</a:t>
            </a:r>
            <a:r>
              <a:rPr lang="zh-CN" altLang="en-US" dirty="0">
                <a:latin typeface="楷体" panose="02010609060101010101" pitchFamily="49" charset="-122"/>
                <a:ea typeface="楷体" panose="02010609060101010101" pitchFamily="49" charset="-122"/>
              </a:rPr>
              <a:t>教师进行教育叙事，进行教学反思</a:t>
            </a:r>
            <a:endParaRPr lang="en-US" altLang="zh-CN" dirty="0">
              <a:latin typeface="楷体" panose="02010609060101010101" pitchFamily="49" charset="-122"/>
              <a:ea typeface="楷体" panose="02010609060101010101" pitchFamily="49" charset="-122"/>
            </a:endParaRPr>
          </a:p>
          <a:p>
            <a:pPr marL="0" indent="457200">
              <a:lnSpc>
                <a:spcPct val="160000"/>
              </a:lnSpc>
              <a:buNone/>
            </a:pPr>
            <a:r>
              <a:rPr lang="zh-CN" altLang="en-US" dirty="0">
                <a:latin typeface="楷体" panose="02010609060101010101" pitchFamily="49" charset="-122"/>
                <a:ea typeface="楷体" panose="02010609060101010101" pitchFamily="49" charset="-122"/>
              </a:rPr>
              <a:t>社会性软件为教师进行教育叙事提供了良好的平台，是教师进行自我反思的载体。</a:t>
            </a:r>
            <a:endParaRPr lang="en-US" altLang="zh-CN" dirty="0">
              <a:latin typeface="楷体" panose="02010609060101010101" pitchFamily="49" charset="-122"/>
              <a:ea typeface="楷体" panose="02010609060101010101" pitchFamily="49" charset="-122"/>
            </a:endParaRPr>
          </a:p>
          <a:p>
            <a:pPr>
              <a:lnSpc>
                <a:spcPct val="16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促进</a:t>
            </a:r>
            <a:r>
              <a:rPr lang="zh-CN" altLang="en-US" dirty="0">
                <a:latin typeface="楷体" panose="02010609060101010101" pitchFamily="49" charset="-122"/>
                <a:ea typeface="楷体" panose="02010609060101010101" pitchFamily="49" charset="-122"/>
              </a:rPr>
              <a:t>教师知识的有效组织</a:t>
            </a:r>
            <a:endParaRPr lang="en-US" altLang="zh-CN" dirty="0">
              <a:latin typeface="楷体" panose="02010609060101010101" pitchFamily="49" charset="-122"/>
              <a:ea typeface="楷体" panose="02010609060101010101" pitchFamily="49" charset="-122"/>
            </a:endParaRPr>
          </a:p>
          <a:p>
            <a:pPr marL="0" indent="457200">
              <a:lnSpc>
                <a:spcPct val="160000"/>
              </a:lnSpc>
              <a:buNone/>
            </a:pPr>
            <a:r>
              <a:rPr lang="zh-CN" altLang="en-US" dirty="0">
                <a:latin typeface="楷体" panose="02010609060101010101" pitchFamily="49" charset="-122"/>
                <a:ea typeface="楷体" panose="02010609060101010101" pitchFamily="49" charset="-122"/>
              </a:rPr>
              <a:t>利用社会性软件使得教师方便地获得和整理自己的专业知识和兴趣爱好。社会性软件可以实现计算资源、数据资源等知识的共享和协作，使得资源提供者和使用者之间是动态、多样、自由、平等的共享关系</a:t>
            </a:r>
            <a:r>
              <a:rPr lang="zh-CN" altLang="en-US" dirty="0">
                <a:latin typeface="楷体" panose="02010609060101010101" pitchFamily="49" charset="-122"/>
                <a:ea typeface="楷体" panose="02010609060101010101" pitchFamily="49" charset="-122"/>
              </a:rPr>
              <a:t>。</a:t>
            </a:r>
            <a:endParaRPr lang="en-US" altLang="zh-CN"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43820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黑体" panose="02010609060101010101" pitchFamily="49" charset="-122"/>
                <a:ea typeface="黑体" panose="02010609060101010101" pitchFamily="49" charset="-122"/>
              </a:rPr>
              <a:t>(</a:t>
            </a:r>
            <a:r>
              <a:rPr lang="zh-CN" altLang="en-US" sz="4000" dirty="0" smtClean="0">
                <a:latin typeface="黑体" panose="02010609060101010101" pitchFamily="49" charset="-122"/>
                <a:ea typeface="黑体" panose="02010609060101010101" pitchFamily="49" charset="-122"/>
              </a:rPr>
              <a:t>三</a:t>
            </a:r>
            <a:r>
              <a:rPr lang="en-US" altLang="zh-CN" sz="4000" dirty="0" smtClean="0">
                <a:latin typeface="黑体" panose="02010609060101010101" pitchFamily="49" charset="-122"/>
                <a:ea typeface="黑体" panose="02010609060101010101" pitchFamily="49" charset="-122"/>
              </a:rPr>
              <a:t>) </a:t>
            </a:r>
            <a:r>
              <a:rPr lang="zh-CN" altLang="en-US" sz="4000" b="0" i="0" u="none" strike="noStrike" kern="1200" spc="-50" baseline="0" dirty="0" smtClean="0">
                <a:solidFill>
                  <a:schemeClr val="tx1">
                    <a:lumMod val="75000"/>
                    <a:lumOff val="25000"/>
                  </a:schemeClr>
                </a:solidFill>
                <a:latin typeface="黑体" panose="02010609060101010101" pitchFamily="49" charset="-122"/>
                <a:ea typeface="黑体" panose="02010609060101010101" pitchFamily="49" charset="-122"/>
              </a:rPr>
              <a:t>社会性软件支持下的教师知识管理</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Autofit/>
          </a:bodyPr>
          <a:lstStyle/>
          <a:p>
            <a:pPr>
              <a:lnSpc>
                <a:spcPct val="16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加快</a:t>
            </a:r>
            <a:r>
              <a:rPr lang="zh-CN" altLang="en-US" dirty="0">
                <a:latin typeface="楷体" panose="02010609060101010101" pitchFamily="49" charset="-122"/>
                <a:ea typeface="楷体" panose="02010609060101010101" pitchFamily="49" charset="-122"/>
              </a:rPr>
              <a:t>教师隐性知识与显性知识的转化</a:t>
            </a:r>
            <a:endParaRPr lang="en-US" altLang="zh-CN" dirty="0">
              <a:latin typeface="楷体" panose="02010609060101010101" pitchFamily="49" charset="-122"/>
              <a:ea typeface="楷体" panose="02010609060101010101" pitchFamily="49" charset="-122"/>
            </a:endParaRPr>
          </a:p>
          <a:p>
            <a:pPr marL="0" indent="457200">
              <a:lnSpc>
                <a:spcPct val="160000"/>
              </a:lnSpc>
              <a:buNone/>
            </a:pPr>
            <a:r>
              <a:rPr lang="zh-CN" altLang="en-US" dirty="0">
                <a:latin typeface="楷体" panose="02010609060101010101" pitchFamily="49" charset="-122"/>
                <a:ea typeface="楷体" panose="02010609060101010101" pitchFamily="49" charset="-122"/>
              </a:rPr>
              <a:t>社会性软件可以对个人的显性知识进行开发和组织，将零散的知识组合化、系统化。</a:t>
            </a:r>
            <a:endParaRPr lang="en-US" altLang="zh-CN" dirty="0">
              <a:latin typeface="楷体" panose="02010609060101010101" pitchFamily="49" charset="-122"/>
              <a:ea typeface="楷体" panose="02010609060101010101" pitchFamily="49" charset="-122"/>
            </a:endParaRPr>
          </a:p>
          <a:p>
            <a:pPr>
              <a:lnSpc>
                <a:spcPct val="16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加快</a:t>
            </a:r>
            <a:r>
              <a:rPr lang="zh-CN" altLang="en-US" dirty="0">
                <a:latin typeface="楷体" panose="02010609060101010101" pitchFamily="49" charset="-122"/>
                <a:ea typeface="楷体" panose="02010609060101010101" pitchFamily="49" charset="-122"/>
              </a:rPr>
              <a:t>教师实现知识的分享与创新</a:t>
            </a:r>
            <a:endParaRPr lang="en-US" altLang="zh-CN" dirty="0">
              <a:latin typeface="楷体" panose="02010609060101010101" pitchFamily="49" charset="-122"/>
              <a:ea typeface="楷体" panose="02010609060101010101" pitchFamily="49" charset="-122"/>
            </a:endParaRPr>
          </a:p>
          <a:p>
            <a:pPr marL="0" indent="457200">
              <a:lnSpc>
                <a:spcPct val="160000"/>
              </a:lnSpc>
              <a:buNone/>
            </a:pPr>
            <a:r>
              <a:rPr lang="en-US" altLang="zh-CN" dirty="0">
                <a:latin typeface="楷体" panose="02010609060101010101" pitchFamily="49" charset="-122"/>
                <a:ea typeface="楷体" panose="02010609060101010101" pitchFamily="49" charset="-122"/>
              </a:rPr>
              <a:t>SNS</a:t>
            </a:r>
            <a:r>
              <a:rPr lang="zh-CN" altLang="en-US" dirty="0">
                <a:latin typeface="楷体" panose="02010609060101010101" pitchFamily="49" charset="-122"/>
                <a:ea typeface="楷体" panose="02010609060101010101" pitchFamily="49" charset="-122"/>
              </a:rPr>
              <a:t>服务的网站为用户提供通过互联网创建人际关系网络的服务，提供了很多知识共享的平台，帮助用户通过个人的人际关系网络满足其各个方面需求。</a:t>
            </a:r>
          </a:p>
        </p:txBody>
      </p:sp>
    </p:spTree>
    <p:extLst>
      <p:ext uri="{BB962C8B-B14F-4D97-AF65-F5344CB8AC3E}">
        <p14:creationId xmlns:p14="http://schemas.microsoft.com/office/powerpoint/2010/main" val="2174189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黑体" panose="02010609060101010101" pitchFamily="49" charset="-122"/>
                <a:ea typeface="黑体" panose="02010609060101010101" pitchFamily="49" charset="-122"/>
              </a:rPr>
              <a:t>(</a:t>
            </a:r>
            <a:r>
              <a:rPr lang="zh-CN" altLang="en-US" sz="4000" dirty="0" smtClean="0">
                <a:latin typeface="黑体" panose="02010609060101010101" pitchFamily="49" charset="-122"/>
                <a:ea typeface="黑体" panose="02010609060101010101" pitchFamily="49" charset="-122"/>
              </a:rPr>
              <a:t>四</a:t>
            </a:r>
            <a:r>
              <a:rPr lang="en-US" altLang="zh-CN" sz="4000" dirty="0" smtClean="0">
                <a:latin typeface="黑体" panose="02010609060101010101" pitchFamily="49" charset="-122"/>
                <a:ea typeface="黑体" panose="02010609060101010101" pitchFamily="49" charset="-122"/>
              </a:rPr>
              <a:t>) </a:t>
            </a:r>
            <a:r>
              <a:rPr lang="zh-CN" altLang="en-US" sz="4000" b="0" i="0" u="none" strike="noStrike" kern="1200" spc="-50" baseline="0" dirty="0" smtClean="0">
                <a:solidFill>
                  <a:schemeClr val="tx1">
                    <a:lumMod val="75000"/>
                    <a:lumOff val="25000"/>
                  </a:schemeClr>
                </a:solidFill>
                <a:latin typeface="黑体" panose="02010609060101010101" pitchFamily="49" charset="-122"/>
                <a:ea typeface="黑体" panose="02010609060101010101" pitchFamily="49" charset="-122"/>
              </a:rPr>
              <a:t>基于社会性软件的教师知识管理模型</a:t>
            </a:r>
            <a:endParaRPr lang="zh-CN" altLang="en-US" sz="4000" dirty="0">
              <a:latin typeface="黑体" panose="02010609060101010101" pitchFamily="49" charset="-122"/>
              <a:ea typeface="黑体" panose="02010609060101010101" pitchFamily="49" charset="-122"/>
            </a:endParaRPr>
          </a:p>
        </p:txBody>
      </p:sp>
      <p:pic>
        <p:nvPicPr>
          <p:cNvPr id="4" name="内容占位符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31210" y="1818640"/>
            <a:ext cx="5590540" cy="4335083"/>
          </a:xfrm>
        </p:spPr>
      </p:pic>
    </p:spTree>
    <p:extLst>
      <p:ext uri="{BB962C8B-B14F-4D97-AF65-F5344CB8AC3E}">
        <p14:creationId xmlns:p14="http://schemas.microsoft.com/office/powerpoint/2010/main" val="3024141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latin typeface="黑体" panose="02010609060101010101" pitchFamily="49" charset="-122"/>
                <a:ea typeface="黑体" panose="02010609060101010101" pitchFamily="49" charset="-122"/>
              </a:rPr>
              <a:t>(</a:t>
            </a:r>
            <a:r>
              <a:rPr lang="zh-CN" altLang="en-US" sz="4000" dirty="0" smtClean="0">
                <a:latin typeface="黑体" panose="02010609060101010101" pitchFamily="49" charset="-122"/>
                <a:ea typeface="黑体" panose="02010609060101010101" pitchFamily="49" charset="-122"/>
              </a:rPr>
              <a:t>五</a:t>
            </a:r>
            <a:r>
              <a:rPr lang="en-US" altLang="zh-CN" sz="4000" dirty="0" smtClean="0">
                <a:latin typeface="黑体" panose="02010609060101010101" pitchFamily="49" charset="-122"/>
                <a:ea typeface="黑体" panose="02010609060101010101" pitchFamily="49" charset="-122"/>
              </a:rPr>
              <a:t>) </a:t>
            </a:r>
            <a:r>
              <a:rPr lang="zh-CN" altLang="en-US" sz="4000" dirty="0" smtClean="0">
                <a:latin typeface="黑体" panose="02010609060101010101" pitchFamily="49" charset="-122"/>
                <a:ea typeface="黑体" panose="02010609060101010101" pitchFamily="49" charset="-122"/>
              </a:rPr>
              <a:t>结语</a:t>
            </a:r>
            <a:endParaRPr lang="zh-CN" altLang="en-US" sz="4000" dirty="0">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p:txBody>
          <a:bodyPr>
            <a:normAutofit/>
          </a:bodyPr>
          <a:lstStyle/>
          <a:p>
            <a:pPr>
              <a:lnSpc>
                <a:spcPct val="160000"/>
              </a:lnSpc>
              <a:buFont typeface="Wingdings" panose="05000000000000000000" pitchFamily="2" charset="2"/>
              <a:buChar char="n"/>
            </a:pPr>
            <a:r>
              <a:rPr lang="zh-CN" altLang="en-US" dirty="0" smtClean="0">
                <a:latin typeface="楷体" panose="02010609060101010101" pitchFamily="49" charset="-122"/>
                <a:ea typeface="楷体" panose="02010609060101010101" pitchFamily="49" charset="-122"/>
              </a:rPr>
              <a:t> 社会性</a:t>
            </a:r>
            <a:r>
              <a:rPr lang="zh-CN" altLang="en-US" dirty="0">
                <a:latin typeface="楷体" panose="02010609060101010101" pitchFamily="49" charset="-122"/>
                <a:ea typeface="楷体" panose="02010609060101010101" pitchFamily="49" charset="-122"/>
              </a:rPr>
              <a:t>软件是近几年新兴的网络软件和工具，为教师知识管理提供了很好的支持，带来了更多的学习资源和学习渠道。充分利用社会性软件，能够帮助教师更好地学习教学方法、积累教学经验，对整个教师团队的建设有积极的推动作用。</a:t>
            </a:r>
            <a:endParaRPr lang="zh-CN" altLang="en-US"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55946980"/>
      </p:ext>
    </p:extLst>
  </p:cSld>
  <p:clrMapOvr>
    <a:masterClrMapping/>
  </p:clrMapOvr>
</p:sld>
</file>

<file path=ppt/theme/theme1.xml><?xml version="1.0" encoding="utf-8"?>
<a:theme xmlns:a="http://schemas.openxmlformats.org/drawingml/2006/main" name="回顾">
  <a:themeElements>
    <a:clrScheme name="回顾">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8</TotalTime>
  <Words>344</Words>
  <Application>Microsoft Office PowerPoint</Application>
  <PresentationFormat>宽屏</PresentationFormat>
  <Paragraphs>18</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仿宋</vt:lpstr>
      <vt:lpstr>黑体</vt:lpstr>
      <vt:lpstr>楷体</vt:lpstr>
      <vt:lpstr>宋体</vt:lpstr>
      <vt:lpstr>Calibri</vt:lpstr>
      <vt:lpstr>Calibri Light</vt:lpstr>
      <vt:lpstr>Wingdings</vt:lpstr>
      <vt:lpstr>回顾</vt:lpstr>
      <vt:lpstr>基于社会性软件的教师知识管理研究</vt:lpstr>
      <vt:lpstr>摘要</vt:lpstr>
      <vt:lpstr>(三) 社会性软件支持下的教师知识管理</vt:lpstr>
      <vt:lpstr>(三) 社会性软件支持下的教师知识管理</vt:lpstr>
      <vt:lpstr>(四) 基于社会性软件的教师知识管理模型</vt:lpstr>
      <vt:lpstr>(五) 结语</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基于社会性软件的教师知识管理研究</dc:title>
  <dc:creator>GaoMengnan</dc:creator>
  <cp:lastModifiedBy>GaoMengnan</cp:lastModifiedBy>
  <cp:revision>1</cp:revision>
  <dcterms:created xsi:type="dcterms:W3CDTF">2014-03-18T01:29:56Z</dcterms:created>
  <dcterms:modified xsi:type="dcterms:W3CDTF">2014-03-18T01:37:58Z</dcterms:modified>
</cp:coreProperties>
</file>