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0" r:id="rId7"/>
    <p:sldId id="263" r:id="rId8"/>
    <p:sldId id="264" r:id="rId9"/>
    <p:sldId id="265" r:id="rId10"/>
    <p:sldId id="266" r:id="rId11"/>
    <p:sldId id="262" r:id="rId12"/>
    <p:sldId id="267" r:id="rId13"/>
    <p:sldId id="268" r:id="rId14"/>
    <p:sldId id="269" r:id="rId15"/>
    <p:sldId id="270"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7" autoAdjust="0"/>
    <p:restoredTop sz="86406" autoAdjust="0"/>
  </p:normalViewPr>
  <p:slideViewPr>
    <p:cSldViewPr snapToGrid="0">
      <p:cViewPr varScale="1">
        <p:scale>
          <a:sx n="94" d="100"/>
          <a:sy n="94" d="100"/>
        </p:scale>
        <p:origin x="108" y="22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AF76A4F9-0C3A-4CF5-983B-42F8969FD99B}" type="datetimeFigureOut">
              <a:rPr lang="zh-CN" altLang="en-US" smtClean="0"/>
              <a:t>2014/3/17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7DB91D6-61BC-4A6F-94AD-C69F8107E767}"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7083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F76A4F9-0C3A-4CF5-983B-42F8969FD99B}" type="datetimeFigureOut">
              <a:rPr lang="zh-CN" altLang="en-US" smtClean="0"/>
              <a:t>2014/3/17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7DB91D6-61BC-4A6F-94AD-C69F8107E767}" type="slidenum">
              <a:rPr lang="zh-CN" altLang="en-US" smtClean="0"/>
              <a:t>‹#›</a:t>
            </a:fld>
            <a:endParaRPr lang="zh-CN" altLang="en-US"/>
          </a:p>
        </p:txBody>
      </p:sp>
    </p:spTree>
    <p:extLst>
      <p:ext uri="{BB962C8B-B14F-4D97-AF65-F5344CB8AC3E}">
        <p14:creationId xmlns:p14="http://schemas.microsoft.com/office/powerpoint/2010/main" val="1953227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10;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F76A4F9-0C3A-4CF5-983B-42F8969FD99B}" type="datetimeFigureOut">
              <a:rPr lang="zh-CN" altLang="en-US" smtClean="0"/>
              <a:t>2014/3/17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7DB91D6-61BC-4A6F-94AD-C69F8107E767}" type="slidenum">
              <a:rPr lang="zh-CN" altLang="en-US" smtClean="0"/>
              <a:t>‹#›</a:t>
            </a:fld>
            <a:endParaRPr lang="zh-CN" altLang="en-US"/>
          </a:p>
        </p:txBody>
      </p:sp>
    </p:spTree>
    <p:extLst>
      <p:ext uri="{BB962C8B-B14F-4D97-AF65-F5344CB8AC3E}">
        <p14:creationId xmlns:p14="http://schemas.microsoft.com/office/powerpoint/2010/main" val="1867845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F76A4F9-0C3A-4CF5-983B-42F8969FD99B}" type="datetimeFigureOut">
              <a:rPr lang="zh-CN" altLang="en-US" smtClean="0"/>
              <a:t>2014/3/17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7DB91D6-61BC-4A6F-94AD-C69F8107E767}" type="slidenum">
              <a:rPr lang="zh-CN" altLang="en-US" smtClean="0"/>
              <a:t>‹#›</a:t>
            </a:fld>
            <a:endParaRPr lang="zh-CN" altLang="en-US"/>
          </a:p>
        </p:txBody>
      </p:sp>
    </p:spTree>
    <p:extLst>
      <p:ext uri="{BB962C8B-B14F-4D97-AF65-F5344CB8AC3E}">
        <p14:creationId xmlns:p14="http://schemas.microsoft.com/office/powerpoint/2010/main" val="2607973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AF76A4F9-0C3A-4CF5-983B-42F8969FD99B}" type="datetimeFigureOut">
              <a:rPr lang="zh-CN" altLang="en-US" smtClean="0"/>
              <a:t>2014/3/17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7DB91D6-61BC-4A6F-94AD-C69F8107E767}"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7646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F76A4F9-0C3A-4CF5-983B-42F8969FD99B}" type="datetimeFigureOut">
              <a:rPr lang="zh-CN" altLang="en-US" smtClean="0"/>
              <a:t>2014/3/17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7DB91D6-61BC-4A6F-94AD-C69F8107E767}" type="slidenum">
              <a:rPr lang="zh-CN" altLang="en-US" smtClean="0"/>
              <a:t>‹#›</a:t>
            </a:fld>
            <a:endParaRPr lang="zh-CN" altLang="en-US"/>
          </a:p>
        </p:txBody>
      </p:sp>
    </p:spTree>
    <p:extLst>
      <p:ext uri="{BB962C8B-B14F-4D97-AF65-F5344CB8AC3E}">
        <p14:creationId xmlns:p14="http://schemas.microsoft.com/office/powerpoint/2010/main" val="193990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F76A4F9-0C3A-4CF5-983B-42F8969FD99B}" type="datetimeFigureOut">
              <a:rPr lang="zh-CN" altLang="en-US" smtClean="0"/>
              <a:t>2014/3/17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7DB91D6-61BC-4A6F-94AD-C69F8107E767}" type="slidenum">
              <a:rPr lang="zh-CN" altLang="en-US" smtClean="0"/>
              <a:t>‹#›</a:t>
            </a:fld>
            <a:endParaRPr lang="zh-CN" altLang="en-US"/>
          </a:p>
        </p:txBody>
      </p:sp>
    </p:spTree>
    <p:extLst>
      <p:ext uri="{BB962C8B-B14F-4D97-AF65-F5344CB8AC3E}">
        <p14:creationId xmlns:p14="http://schemas.microsoft.com/office/powerpoint/2010/main" val="284113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F76A4F9-0C3A-4CF5-983B-42F8969FD99B}" type="datetimeFigureOut">
              <a:rPr lang="zh-CN" altLang="en-US" smtClean="0"/>
              <a:t>2014/3/17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7DB91D6-61BC-4A6F-94AD-C69F8107E767}" type="slidenum">
              <a:rPr lang="zh-CN" altLang="en-US" smtClean="0"/>
              <a:t>‹#›</a:t>
            </a:fld>
            <a:endParaRPr lang="zh-CN" altLang="en-US"/>
          </a:p>
        </p:txBody>
      </p:sp>
    </p:spTree>
    <p:extLst>
      <p:ext uri="{BB962C8B-B14F-4D97-AF65-F5344CB8AC3E}">
        <p14:creationId xmlns:p14="http://schemas.microsoft.com/office/powerpoint/2010/main" val="1284002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F76A4F9-0C3A-4CF5-983B-42F8969FD99B}" type="datetimeFigureOut">
              <a:rPr lang="zh-CN" altLang="en-US" smtClean="0"/>
              <a:t>2014/3/17</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F7DB91D6-61BC-4A6F-94AD-C69F8107E767}" type="slidenum">
              <a:rPr lang="zh-CN" altLang="en-US" smtClean="0"/>
              <a:t>‹#›</a:t>
            </a:fld>
            <a:endParaRPr lang="zh-CN" altLang="en-US"/>
          </a:p>
        </p:txBody>
      </p:sp>
    </p:spTree>
    <p:extLst>
      <p:ext uri="{BB962C8B-B14F-4D97-AF65-F5344CB8AC3E}">
        <p14:creationId xmlns:p14="http://schemas.microsoft.com/office/powerpoint/2010/main" val="2694964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F76A4F9-0C3A-4CF5-983B-42F8969FD99B}" type="datetimeFigureOut">
              <a:rPr lang="zh-CN" altLang="en-US" smtClean="0"/>
              <a:t>2014/3/17</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7DB91D6-61BC-4A6F-94AD-C69F8107E767}" type="slidenum">
              <a:rPr lang="zh-CN" altLang="en-US" smtClean="0"/>
              <a:t>‹#›</a:t>
            </a:fld>
            <a:endParaRPr lang="zh-CN" altLang="en-US"/>
          </a:p>
        </p:txBody>
      </p:sp>
    </p:spTree>
    <p:extLst>
      <p:ext uri="{BB962C8B-B14F-4D97-AF65-F5344CB8AC3E}">
        <p14:creationId xmlns:p14="http://schemas.microsoft.com/office/powerpoint/2010/main" val="2003473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AF76A4F9-0C3A-4CF5-983B-42F8969FD99B}" type="datetimeFigureOut">
              <a:rPr lang="zh-CN" altLang="en-US" smtClean="0"/>
              <a:t>2014/3/17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7DB91D6-61BC-4A6F-94AD-C69F8107E767}" type="slidenum">
              <a:rPr lang="zh-CN" altLang="en-US" smtClean="0"/>
              <a:t>‹#›</a:t>
            </a:fld>
            <a:endParaRPr lang="zh-CN" altLang="en-US"/>
          </a:p>
        </p:txBody>
      </p:sp>
    </p:spTree>
    <p:extLst>
      <p:ext uri="{BB962C8B-B14F-4D97-AF65-F5344CB8AC3E}">
        <p14:creationId xmlns:p14="http://schemas.microsoft.com/office/powerpoint/2010/main" val="1221969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F76A4F9-0C3A-4CF5-983B-42F8969FD99B}" type="datetimeFigureOut">
              <a:rPr lang="zh-CN" altLang="en-US" smtClean="0"/>
              <a:t>2014/3/17</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7DB91D6-61BC-4A6F-94AD-C69F8107E767}"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63322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sz="3600" dirty="0" smtClean="0">
                <a:latin typeface="黑体" panose="02010609060101010101" pitchFamily="49" charset="-122"/>
                <a:ea typeface="黑体" panose="02010609060101010101" pitchFamily="49" charset="-122"/>
              </a:rPr>
              <a:t>现状与反思：社会性软件国内教育应用研究十年</a:t>
            </a:r>
            <a:endParaRPr lang="zh-CN" altLang="en-US" sz="3600" dirty="0">
              <a:latin typeface="黑体" panose="02010609060101010101" pitchFamily="49" charset="-122"/>
              <a:ea typeface="黑体" panose="02010609060101010101" pitchFamily="49" charset="-122"/>
            </a:endParaRPr>
          </a:p>
        </p:txBody>
      </p:sp>
      <p:sp>
        <p:nvSpPr>
          <p:cNvPr id="3" name="副标题 2"/>
          <p:cNvSpPr>
            <a:spLocks noGrp="1"/>
          </p:cNvSpPr>
          <p:nvPr>
            <p:ph type="subTitle" idx="1"/>
          </p:nvPr>
        </p:nvSpPr>
        <p:spPr/>
        <p:txBody>
          <a:bodyPr>
            <a:normAutofit/>
          </a:bodyPr>
          <a:lstStyle/>
          <a:p>
            <a:r>
              <a:rPr lang="en-US" altLang="zh-CN" sz="2000" dirty="0" smtClean="0">
                <a:latin typeface="仿宋" panose="02010609060101010101" pitchFamily="49" charset="-122"/>
                <a:ea typeface="仿宋" panose="02010609060101010101" pitchFamily="49" charset="-122"/>
              </a:rPr>
              <a:t>《</a:t>
            </a:r>
            <a:r>
              <a:rPr lang="zh-CN" altLang="en-US" sz="2000" dirty="0">
                <a:latin typeface="仿宋" panose="02010609060101010101" pitchFamily="49" charset="-122"/>
                <a:ea typeface="仿宋" panose="02010609060101010101" pitchFamily="49" charset="-122"/>
              </a:rPr>
              <a:t>现代教育技术</a:t>
            </a:r>
            <a:r>
              <a:rPr lang="en-US" altLang="zh-CN" sz="2000" dirty="0" smtClean="0">
                <a:latin typeface="仿宋" panose="02010609060101010101" pitchFamily="49" charset="-122"/>
                <a:ea typeface="仿宋" panose="02010609060101010101" pitchFamily="49" charset="-122"/>
              </a:rPr>
              <a:t>》2013</a:t>
            </a:r>
            <a:r>
              <a:rPr lang="zh-CN" altLang="en-US" sz="2000" dirty="0" smtClean="0">
                <a:latin typeface="仿宋" panose="02010609060101010101" pitchFamily="49" charset="-122"/>
                <a:ea typeface="仿宋" panose="02010609060101010101" pitchFamily="49" charset="-122"/>
              </a:rPr>
              <a:t>年第</a:t>
            </a:r>
            <a:r>
              <a:rPr lang="en-US" altLang="zh-CN" sz="2000" dirty="0" smtClean="0">
                <a:latin typeface="仿宋" panose="02010609060101010101" pitchFamily="49" charset="-122"/>
                <a:ea typeface="仿宋" panose="02010609060101010101" pitchFamily="49" charset="-122"/>
              </a:rPr>
              <a:t>10</a:t>
            </a:r>
            <a:r>
              <a:rPr lang="zh-CN" altLang="en-US" sz="2000" dirty="0" smtClean="0">
                <a:latin typeface="仿宋" panose="02010609060101010101" pitchFamily="49" charset="-122"/>
                <a:ea typeface="仿宋" panose="02010609060101010101" pitchFamily="49" charset="-122"/>
              </a:rPr>
              <a:t>期</a:t>
            </a:r>
            <a:endParaRPr lang="zh-CN" altLang="en-US" sz="2000"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397630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latin typeface="黑体" panose="02010609060101010101" pitchFamily="49" charset="-122"/>
                <a:ea typeface="黑体" panose="02010609060101010101" pitchFamily="49" charset="-122"/>
              </a:rPr>
              <a:t>研究内容分析：应用研究</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a:bodyPr>
          <a:lstStyle/>
          <a:p>
            <a:pPr>
              <a:lnSpc>
                <a:spcPct val="15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社会性</a:t>
            </a:r>
            <a:r>
              <a:rPr lang="zh-CN" altLang="en-US" dirty="0">
                <a:latin typeface="楷体" panose="02010609060101010101" pitchFamily="49" charset="-122"/>
                <a:ea typeface="楷体" panose="02010609060101010101" pitchFamily="49" charset="-122"/>
              </a:rPr>
              <a:t>软件支持教师专业发展主要表现在</a:t>
            </a:r>
            <a:r>
              <a:rPr lang="zh-CN" altLang="en-US" dirty="0" smtClean="0">
                <a:latin typeface="楷体" panose="02010609060101010101" pitchFamily="49" charset="-122"/>
                <a:ea typeface="楷体" panose="02010609060101010101" pitchFamily="49" charset="-122"/>
              </a:rPr>
              <a:t>：第一</a:t>
            </a:r>
            <a:r>
              <a:rPr lang="zh-CN" altLang="en-US" dirty="0">
                <a:latin typeface="楷体" panose="02010609060101010101" pitchFamily="49" charset="-122"/>
                <a:ea typeface="楷体" panose="02010609060101010101" pitchFamily="49" charset="-122"/>
              </a:rPr>
              <a:t>，形成教师共同体，促进教师之间的交流与写作</a:t>
            </a:r>
            <a:r>
              <a:rPr lang="zh-CN" altLang="en-US" dirty="0" smtClean="0">
                <a:latin typeface="楷体" panose="02010609060101010101" pitchFamily="49" charset="-122"/>
                <a:ea typeface="楷体" panose="02010609060101010101" pitchFamily="49" charset="-122"/>
              </a:rPr>
              <a:t>；第二</a:t>
            </a:r>
            <a:r>
              <a:rPr lang="zh-CN" altLang="en-US" dirty="0">
                <a:latin typeface="楷体" panose="02010609060101010101" pitchFamily="49" charset="-122"/>
                <a:ea typeface="楷体" panose="02010609060101010101" pitchFamily="49" charset="-122"/>
              </a:rPr>
              <a:t>，便于教师进行知识管理，促进知识的积累与创新</a:t>
            </a:r>
            <a:r>
              <a:rPr lang="zh-CN" altLang="en-US" dirty="0" smtClean="0">
                <a:latin typeface="楷体" panose="02010609060101010101" pitchFamily="49" charset="-122"/>
                <a:ea typeface="楷体" panose="02010609060101010101" pitchFamily="49" charset="-122"/>
              </a:rPr>
              <a:t>；第三</a:t>
            </a:r>
            <a:r>
              <a:rPr lang="zh-CN" altLang="en-US" dirty="0">
                <a:latin typeface="楷体" panose="02010609060101010101" pitchFamily="49" charset="-122"/>
                <a:ea typeface="楷体" panose="02010609060101010101" pitchFamily="49" charset="-122"/>
              </a:rPr>
              <a:t>，帮助开展教育叙事，更好地提炼默会知识，促进教学反思</a:t>
            </a:r>
            <a:r>
              <a:rPr lang="zh-CN" altLang="en-US" dirty="0" smtClean="0">
                <a:latin typeface="楷体" panose="02010609060101010101" pitchFamily="49" charset="-122"/>
                <a:ea typeface="楷体" panose="02010609060101010101" pitchFamily="49" charset="-122"/>
              </a:rPr>
              <a:t>；第四</a:t>
            </a:r>
            <a:r>
              <a:rPr lang="zh-CN" altLang="en-US" dirty="0">
                <a:latin typeface="楷体" panose="02010609060101010101" pitchFamily="49" charset="-122"/>
                <a:ea typeface="楷体" panose="02010609060101010101" pitchFamily="49" charset="-122"/>
              </a:rPr>
              <a:t>，便于开展行动研究，推动教师理论知识向实践知识的转化，提升教师科研能力。</a:t>
            </a:r>
            <a:endParaRPr lang="zh-CN" alt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247932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latin typeface="黑体" panose="02010609060101010101" pitchFamily="49" charset="-122"/>
                <a:ea typeface="黑体" panose="02010609060101010101" pitchFamily="49" charset="-122"/>
              </a:rPr>
              <a:t>研究内容分析：</a:t>
            </a:r>
            <a:r>
              <a:rPr lang="zh-CN" altLang="en-US" sz="4000" b="0" i="0" u="none" strike="noStrike" kern="1200" spc="-50" baseline="0" dirty="0" smtClean="0">
                <a:solidFill>
                  <a:schemeClr val="tx1">
                    <a:lumMod val="75000"/>
                    <a:lumOff val="25000"/>
                  </a:schemeClr>
                </a:solidFill>
                <a:latin typeface="黑体" panose="02010609060101010101" pitchFamily="49" charset="-122"/>
                <a:ea typeface="黑体" panose="02010609060101010101" pitchFamily="49" charset="-122"/>
              </a:rPr>
              <a:t>实践成果</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a:bodyPr>
          <a:lstStyle/>
          <a:p>
            <a:pPr>
              <a:lnSpc>
                <a:spcPct val="15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实践</a:t>
            </a:r>
            <a:r>
              <a:rPr lang="zh-CN" altLang="en-US" dirty="0">
                <a:latin typeface="楷体" panose="02010609060101010101" pitchFamily="49" charset="-122"/>
                <a:ea typeface="楷体" panose="02010609060101010101" pitchFamily="49" charset="-122"/>
              </a:rPr>
              <a:t>成果类文章来源于应用研究中具有结论意义的</a:t>
            </a:r>
            <a:r>
              <a:rPr lang="zh-CN" altLang="en-US" dirty="0">
                <a:latin typeface="楷体" panose="02010609060101010101" pitchFamily="49" charset="-122"/>
                <a:ea typeface="楷体" panose="02010609060101010101" pitchFamily="49" charset="-122"/>
              </a:rPr>
              <a:t>论文</a:t>
            </a:r>
            <a:r>
              <a:rPr lang="zh-CN" altLang="en-US" dirty="0">
                <a:latin typeface="楷体" panose="02010609060101010101" pitchFamily="49" charset="-122"/>
                <a:ea typeface="楷体" panose="02010609060101010101" pitchFamily="49" charset="-122"/>
              </a:rPr>
              <a:t>，包括模型、模式策略、学习共同体或学习环境的构建等</a:t>
            </a:r>
            <a:r>
              <a:rPr lang="zh-CN" altLang="en-US" dirty="0">
                <a:latin typeface="楷体" panose="02010609060101010101" pitchFamily="49" charset="-122"/>
                <a:ea typeface="楷体" panose="02010609060101010101" pitchFamily="49" charset="-122"/>
              </a:rPr>
              <a:t>，模式</a:t>
            </a:r>
            <a:r>
              <a:rPr lang="zh-CN" altLang="en-US" dirty="0">
                <a:latin typeface="楷体" panose="02010609060101010101" pitchFamily="49" charset="-122"/>
                <a:ea typeface="楷体" panose="02010609060101010101" pitchFamily="49" charset="-122"/>
              </a:rPr>
              <a:t>策略类文章占据实践成果的半数之多，主要集中于</a:t>
            </a:r>
            <a:r>
              <a:rPr lang="zh-CN" altLang="en-US" dirty="0">
                <a:latin typeface="楷体" panose="02010609060101010101" pitchFamily="49" charset="-122"/>
                <a:ea typeface="楷体" panose="02010609060101010101" pitchFamily="49" charset="-122"/>
              </a:rPr>
              <a:t>教学应用</a:t>
            </a:r>
            <a:r>
              <a:rPr lang="zh-CN" altLang="en-US" dirty="0">
                <a:latin typeface="楷体" panose="02010609060101010101" pitchFamily="49" charset="-122"/>
                <a:ea typeface="楷体" panose="02010609060101010101" pitchFamily="49" charset="-122"/>
              </a:rPr>
              <a:t>、支持学习和教师专业化发展方面。</a:t>
            </a:r>
          </a:p>
        </p:txBody>
      </p:sp>
    </p:spTree>
    <p:extLst>
      <p:ext uri="{BB962C8B-B14F-4D97-AF65-F5344CB8AC3E}">
        <p14:creationId xmlns:p14="http://schemas.microsoft.com/office/powerpoint/2010/main" val="438639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latin typeface="黑体" panose="02010609060101010101" pitchFamily="49" charset="-122"/>
                <a:ea typeface="黑体" panose="02010609060101010101" pitchFamily="49" charset="-122"/>
              </a:rPr>
              <a:t>研究内容分析：资源建设、相关技术及其他</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a:bodyPr>
          <a:lstStyle/>
          <a:p>
            <a:pPr>
              <a:lnSpc>
                <a:spcPct val="15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社会性</a:t>
            </a:r>
            <a:r>
              <a:rPr lang="zh-CN" altLang="en-US" dirty="0">
                <a:latin typeface="楷体" panose="02010609060101010101" pitchFamily="49" charset="-122"/>
                <a:ea typeface="楷体" panose="02010609060101010101" pitchFamily="49" charset="-122"/>
              </a:rPr>
              <a:t>软件支持下的学习资源建设包括平台系统的</a:t>
            </a:r>
            <a:r>
              <a:rPr lang="zh-CN" altLang="en-US" dirty="0">
                <a:latin typeface="楷体" panose="02010609060101010101" pitchFamily="49" charset="-122"/>
                <a:ea typeface="楷体" panose="02010609060101010101" pitchFamily="49" charset="-122"/>
              </a:rPr>
              <a:t>开发</a:t>
            </a:r>
            <a:r>
              <a:rPr lang="zh-CN" altLang="en-US" dirty="0">
                <a:latin typeface="楷体" panose="02010609060101010101" pitchFamily="49" charset="-122"/>
                <a:ea typeface="楷体" panose="02010609060101010101" pitchFamily="49" charset="-122"/>
              </a:rPr>
              <a:t>，主要分布于辅助教学平台和知识管理平台两方面，</a:t>
            </a:r>
            <a:r>
              <a:rPr lang="zh-CN" altLang="en-US" dirty="0">
                <a:latin typeface="楷体" panose="02010609060101010101" pitchFamily="49" charset="-122"/>
                <a:ea typeface="楷体" panose="02010609060101010101" pitchFamily="49" charset="-122"/>
              </a:rPr>
              <a:t>以及利用</a:t>
            </a:r>
            <a:r>
              <a:rPr lang="zh-CN" altLang="en-US" dirty="0">
                <a:latin typeface="楷体" panose="02010609060101010101" pitchFamily="49" charset="-122"/>
                <a:ea typeface="楷体" panose="02010609060101010101" pitchFamily="49" charset="-122"/>
              </a:rPr>
              <a:t>社会标签类软件的收集聚合功能进行教学资源建设。</a:t>
            </a:r>
          </a:p>
        </p:txBody>
      </p:sp>
    </p:spTree>
    <p:extLst>
      <p:ext uri="{BB962C8B-B14F-4D97-AF65-F5344CB8AC3E}">
        <p14:creationId xmlns:p14="http://schemas.microsoft.com/office/powerpoint/2010/main" val="729837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latin typeface="黑体" panose="02010609060101010101" pitchFamily="49" charset="-122"/>
                <a:ea typeface="黑体" panose="02010609060101010101" pitchFamily="49" charset="-122"/>
              </a:rPr>
              <a:t>反思与展望</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a:bodyPr>
          <a:lstStyle/>
          <a:p>
            <a:pPr>
              <a:lnSpc>
                <a:spcPct val="15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深化</a:t>
            </a:r>
            <a:r>
              <a:rPr lang="zh-CN" altLang="en-US" dirty="0">
                <a:latin typeface="楷体" panose="02010609060101010101" pitchFamily="49" charset="-122"/>
                <a:ea typeface="楷体" panose="02010609060101010101" pitchFamily="49" charset="-122"/>
              </a:rPr>
              <a:t>研究层次，开展实证研究：应用研究数量的庞大足以说明应用研究的理论探讨已经相对成熟，缺少的是在真实情境中的实证性研究。下一步要开展实证性研究，从短期的宏观试验转为对微观问题的长期挖掘与解决。</a:t>
            </a:r>
            <a:endParaRPr lang="zh-CN" alt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142683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latin typeface="黑体" panose="02010609060101010101" pitchFamily="49" charset="-122"/>
                <a:ea typeface="黑体" panose="02010609060101010101" pitchFamily="49" charset="-122"/>
              </a:rPr>
              <a:t>反思与展望</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lstStyle/>
          <a:p>
            <a:pPr>
              <a:lnSpc>
                <a:spcPct val="150000"/>
              </a:lnSpc>
              <a:buFont typeface="Wingdings" panose="05000000000000000000" pitchFamily="2" charset="2"/>
              <a:buChar char="n"/>
            </a:pPr>
            <a:r>
              <a:rPr lang="zh-CN" altLang="en-US" sz="2000" b="0" i="0" u="none" strike="noStrike" kern="1200" baseline="0" dirty="0" smtClean="0">
                <a:solidFill>
                  <a:schemeClr val="tx1">
                    <a:lumMod val="75000"/>
                    <a:lumOff val="25000"/>
                  </a:schemeClr>
                </a:solidFill>
                <a:latin typeface="楷体" panose="02010609060101010101" pitchFamily="49" charset="-122"/>
                <a:ea typeface="楷体" panose="02010609060101010101" pitchFamily="49" charset="-122"/>
              </a:rPr>
              <a:t> 关注技术研究，满足教育的适切性要求：</a:t>
            </a:r>
            <a:r>
              <a:rPr lang="zh-CN" altLang="en-US" dirty="0" smtClean="0">
                <a:latin typeface="楷体" panose="02010609060101010101" pitchFamily="49" charset="-122"/>
                <a:ea typeface="楷体" panose="02010609060101010101" pitchFamily="49" charset="-122"/>
              </a:rPr>
              <a:t>社会性软件的“诞生”并非为教育量身打造，那么在应用中势必会出现问题，因此需为适应具体教学需求而进行改造。</a:t>
            </a:r>
            <a:endParaRPr lang="zh-CN" alt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197572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latin typeface="黑体" panose="02010609060101010101" pitchFamily="49" charset="-122"/>
                <a:ea typeface="黑体" panose="02010609060101010101" pitchFamily="49" charset="-122"/>
              </a:rPr>
              <a:t>反思与展望</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a:bodyPr>
          <a:lstStyle/>
          <a:p>
            <a:pPr>
              <a:lnSpc>
                <a:spcPct val="15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加强</a:t>
            </a:r>
            <a:r>
              <a:rPr lang="zh-CN" altLang="en-US" dirty="0">
                <a:latin typeface="楷体" panose="02010609060101010101" pitchFamily="49" charset="-122"/>
                <a:ea typeface="楷体" panose="02010609060101010101" pitchFamily="49" charset="-122"/>
              </a:rPr>
              <a:t>与边缘学科领域的交叉研究：现有文献已有将知识管理学、社会关系学与社会性软件教育应用相结合的研究，但同样存在研究不够深化的问题。将社会性软件教育应用从不同学科视角出发，研究某个细小分支，如从知识管理学视角研究知识运行机制、从社会关系学视角研究社会互动关系，或从学习科学和心理学视角研究学习动机等，都将是以后努力的方向。</a:t>
            </a:r>
            <a:endParaRPr lang="zh-CN" alt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419564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latin typeface="黑体" panose="02010609060101010101" pitchFamily="49" charset="-122"/>
                <a:ea typeface="黑体" panose="02010609060101010101" pitchFamily="49" charset="-122"/>
              </a:rPr>
              <a:t>摘要</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lstStyle/>
          <a:p>
            <a:pPr>
              <a:lnSpc>
                <a:spcPct val="150000"/>
              </a:lnSpc>
              <a:buFont typeface="Wingdings" panose="05000000000000000000" pitchFamily="2" charset="2"/>
              <a:buChar char="n"/>
            </a:pPr>
            <a:r>
              <a:rPr lang="en-US" altLang="zh-CN" sz="2000" b="0" i="0" u="none" strike="noStrike" kern="1200" baseline="0" dirty="0" smtClean="0">
                <a:solidFill>
                  <a:schemeClr val="tx1">
                    <a:lumMod val="75000"/>
                    <a:lumOff val="25000"/>
                  </a:schemeClr>
                </a:solidFill>
                <a:latin typeface="楷体" panose="02010609060101010101" pitchFamily="49" charset="-122"/>
                <a:ea typeface="楷体" panose="02010609060101010101" pitchFamily="49" charset="-122"/>
              </a:rPr>
              <a:t> 2003</a:t>
            </a:r>
            <a:r>
              <a:rPr lang="zh-CN" altLang="en-US" sz="2000" b="0" i="0" u="none" strike="noStrike" kern="1200" baseline="0" dirty="0" smtClean="0">
                <a:solidFill>
                  <a:schemeClr val="tx1">
                    <a:lumMod val="75000"/>
                    <a:lumOff val="25000"/>
                  </a:schemeClr>
                </a:solidFill>
                <a:latin typeface="楷体" panose="02010609060101010101" pitchFamily="49" charset="-122"/>
                <a:ea typeface="楷体" panose="02010609060101010101" pitchFamily="49" charset="-122"/>
              </a:rPr>
              <a:t>年国内开始了关于社会性软件教育应用的研究，十年的研究历程积累了大量的研究成果。文章采用文献计量法和内容分析法，以发展的视角分析了不同时期的研究重点，分类梳理了研究内容，并对其研究弱区做了深刻反思与前景展望，希望推动社会性软件教育应用研究的发展。</a:t>
            </a:r>
            <a:endParaRPr lang="zh-CN" alt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8242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latin typeface="黑体" panose="02010609060101010101" pitchFamily="49" charset="-122"/>
                <a:ea typeface="黑体" panose="02010609060101010101" pitchFamily="49" charset="-122"/>
              </a:rPr>
              <a:t>研究概述</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a:bodyPr>
          <a:lstStyle/>
          <a:p>
            <a:pPr>
              <a:lnSpc>
                <a:spcPct val="15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研究</a:t>
            </a:r>
            <a:r>
              <a:rPr lang="zh-CN" altLang="en-US" dirty="0">
                <a:latin typeface="楷体" panose="02010609060101010101" pitchFamily="49" charset="-122"/>
                <a:ea typeface="楷体" panose="02010609060101010101" pitchFamily="49" charset="-122"/>
              </a:rPr>
              <a:t>样本来自中国知网收录的关于社会性软件教育应用的核心和</a:t>
            </a:r>
            <a:r>
              <a:rPr lang="en-US" altLang="zh-CN" dirty="0" smtClean="0">
                <a:latin typeface="楷体" panose="02010609060101010101" pitchFamily="49" charset="-122"/>
                <a:ea typeface="楷体" panose="02010609060101010101" pitchFamily="49" charset="-122"/>
              </a:rPr>
              <a:t>CSSCI</a:t>
            </a:r>
            <a:r>
              <a:rPr lang="zh-CN" altLang="en-US" dirty="0" smtClean="0">
                <a:latin typeface="楷体" panose="02010609060101010101" pitchFamily="49" charset="-122"/>
                <a:ea typeface="楷体" panose="02010609060101010101" pitchFamily="49" charset="-122"/>
              </a:rPr>
              <a:t>来源</a:t>
            </a:r>
            <a:r>
              <a:rPr lang="zh-CN" altLang="en-US" dirty="0">
                <a:latin typeface="楷体" panose="02010609060101010101" pitchFamily="49" charset="-122"/>
                <a:ea typeface="楷体" panose="02010609060101010101" pitchFamily="49" charset="-122"/>
              </a:rPr>
              <a:t>期刊论文以及硕博士学位论文。</a:t>
            </a:r>
            <a:endParaRPr lang="en-US" altLang="zh-CN" dirty="0">
              <a:latin typeface="楷体" panose="02010609060101010101" pitchFamily="49" charset="-122"/>
              <a:ea typeface="楷体" panose="02010609060101010101" pitchFamily="49" charset="-122"/>
            </a:endParaRPr>
          </a:p>
          <a:p>
            <a:pPr>
              <a:lnSpc>
                <a:spcPct val="15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检索</a:t>
            </a:r>
            <a:r>
              <a:rPr lang="zh-CN" altLang="en-US" dirty="0">
                <a:latin typeface="楷体" panose="02010609060101010101" pitchFamily="49" charset="-122"/>
                <a:ea typeface="楷体" panose="02010609060101010101" pitchFamily="49" charset="-122"/>
              </a:rPr>
              <a:t>的时间跨度为</a:t>
            </a:r>
            <a:r>
              <a:rPr lang="en-US" altLang="zh-CN" dirty="0">
                <a:latin typeface="楷体" panose="02010609060101010101" pitchFamily="49" charset="-122"/>
                <a:ea typeface="楷体" panose="02010609060101010101" pitchFamily="49" charset="-122"/>
              </a:rPr>
              <a:t>2003 </a:t>
            </a:r>
            <a:r>
              <a:rPr lang="zh-CN" altLang="en-US" dirty="0">
                <a:latin typeface="楷体" panose="02010609060101010101" pitchFamily="49" charset="-122"/>
                <a:ea typeface="楷体" panose="02010609060101010101" pitchFamily="49" charset="-122"/>
              </a:rPr>
              <a:t>年</a:t>
            </a:r>
            <a:r>
              <a:rPr lang="en-US" altLang="zh-CN" dirty="0">
                <a:latin typeface="楷体" panose="02010609060101010101" pitchFamily="49" charset="-122"/>
                <a:ea typeface="楷体" panose="02010609060101010101" pitchFamily="49" charset="-122"/>
              </a:rPr>
              <a:t>1 </a:t>
            </a:r>
            <a:r>
              <a:rPr lang="zh-CN" altLang="en-US" dirty="0">
                <a:latin typeface="楷体" panose="02010609060101010101" pitchFamily="49" charset="-122"/>
                <a:ea typeface="楷体" panose="02010609060101010101" pitchFamily="49" charset="-122"/>
              </a:rPr>
              <a:t>月至</a:t>
            </a:r>
            <a:r>
              <a:rPr lang="en-US" altLang="zh-CN" dirty="0">
                <a:latin typeface="楷体" panose="02010609060101010101" pitchFamily="49" charset="-122"/>
                <a:ea typeface="楷体" panose="02010609060101010101" pitchFamily="49" charset="-122"/>
              </a:rPr>
              <a:t>2012 </a:t>
            </a:r>
            <a:r>
              <a:rPr lang="zh-CN" altLang="en-US" dirty="0">
                <a:latin typeface="楷体" panose="02010609060101010101" pitchFamily="49" charset="-122"/>
                <a:ea typeface="楷体" panose="02010609060101010101" pitchFamily="49" charset="-122"/>
              </a:rPr>
              <a:t>年</a:t>
            </a:r>
            <a:r>
              <a:rPr lang="en-US" altLang="zh-CN" dirty="0">
                <a:latin typeface="楷体" panose="02010609060101010101" pitchFamily="49" charset="-122"/>
                <a:ea typeface="楷体" panose="02010609060101010101" pitchFamily="49" charset="-122"/>
              </a:rPr>
              <a:t>12 </a:t>
            </a:r>
            <a:r>
              <a:rPr lang="zh-CN" altLang="en-US" dirty="0">
                <a:latin typeface="楷体" panose="02010609060101010101" pitchFamily="49" charset="-122"/>
                <a:ea typeface="楷体" panose="02010609060101010101" pitchFamily="49" charset="-122"/>
              </a:rPr>
              <a:t>月。</a:t>
            </a:r>
            <a:endParaRPr lang="en-US" altLang="zh-CN" dirty="0">
              <a:latin typeface="楷体" panose="02010609060101010101" pitchFamily="49" charset="-122"/>
              <a:ea typeface="楷体" panose="02010609060101010101" pitchFamily="49" charset="-122"/>
            </a:endParaRPr>
          </a:p>
          <a:p>
            <a:pPr>
              <a:lnSpc>
                <a:spcPct val="15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最终</a:t>
            </a:r>
            <a:r>
              <a:rPr lang="zh-CN" altLang="en-US" dirty="0">
                <a:latin typeface="楷体" panose="02010609060101010101" pitchFamily="49" charset="-122"/>
                <a:ea typeface="楷体" panose="02010609060101010101" pitchFamily="49" charset="-122"/>
              </a:rPr>
              <a:t>统计出期刊论文</a:t>
            </a:r>
            <a:r>
              <a:rPr lang="en-US" altLang="zh-CN" dirty="0">
                <a:latin typeface="楷体" panose="02010609060101010101" pitchFamily="49" charset="-122"/>
                <a:ea typeface="楷体" panose="02010609060101010101" pitchFamily="49" charset="-122"/>
              </a:rPr>
              <a:t>132 </a:t>
            </a:r>
            <a:r>
              <a:rPr lang="zh-CN" altLang="en-US" dirty="0">
                <a:latin typeface="楷体" panose="02010609060101010101" pitchFamily="49" charset="-122"/>
                <a:ea typeface="楷体" panose="02010609060101010101" pitchFamily="49" charset="-122"/>
              </a:rPr>
              <a:t>篇，硕博士论文</a:t>
            </a:r>
            <a:r>
              <a:rPr lang="en-US" altLang="zh-CN" dirty="0">
                <a:latin typeface="楷体" panose="02010609060101010101" pitchFamily="49" charset="-122"/>
                <a:ea typeface="楷体" panose="02010609060101010101" pitchFamily="49" charset="-122"/>
              </a:rPr>
              <a:t>28 </a:t>
            </a:r>
            <a:r>
              <a:rPr lang="zh-CN" altLang="en-US" dirty="0">
                <a:latin typeface="楷体" panose="02010609060101010101" pitchFamily="49" charset="-122"/>
                <a:ea typeface="楷体" panose="02010609060101010101" pitchFamily="49" charset="-122"/>
              </a:rPr>
              <a:t>篇，共计样本数量为</a:t>
            </a:r>
            <a:r>
              <a:rPr lang="en-US" altLang="zh-CN" dirty="0">
                <a:latin typeface="楷体" panose="02010609060101010101" pitchFamily="49" charset="-122"/>
                <a:ea typeface="楷体" panose="02010609060101010101" pitchFamily="49" charset="-122"/>
              </a:rPr>
              <a:t>160 </a:t>
            </a:r>
            <a:r>
              <a:rPr lang="zh-CN" altLang="en-US" dirty="0">
                <a:latin typeface="楷体" panose="02010609060101010101" pitchFamily="49" charset="-122"/>
                <a:ea typeface="楷体" panose="02010609060101010101" pitchFamily="49" charset="-122"/>
              </a:rPr>
              <a:t>篇。</a:t>
            </a:r>
            <a:endParaRPr lang="zh-CN" alt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997093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latin typeface="黑体" panose="02010609060101010101" pitchFamily="49" charset="-122"/>
                <a:ea typeface="黑体" panose="02010609060101010101" pitchFamily="49" charset="-122"/>
              </a:rPr>
              <a:t>研究历程分析</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a:xfrm>
            <a:off x="1097280" y="1845734"/>
            <a:ext cx="10058400" cy="4422986"/>
          </a:xfrm>
        </p:spPr>
        <p:txBody>
          <a:bodyPr>
            <a:normAutofit/>
          </a:bodyPr>
          <a:lstStyle/>
          <a:p>
            <a:pPr>
              <a:buFont typeface="Wingdings" panose="05000000000000000000" pitchFamily="2" charset="2"/>
              <a:buChar char="n"/>
            </a:pPr>
            <a:r>
              <a:rPr lang="zh-CN" altLang="en-US" sz="1800" b="1" dirty="0" smtClean="0">
                <a:latin typeface="仿宋" panose="02010609060101010101" pitchFamily="49" charset="-122"/>
                <a:ea typeface="仿宋" panose="02010609060101010101" pitchFamily="49" charset="-122"/>
              </a:rPr>
              <a:t> </a:t>
            </a:r>
            <a:r>
              <a:rPr lang="zh-CN" altLang="en-US" sz="1800" b="1" u="sng" dirty="0" smtClean="0">
                <a:latin typeface="仿宋" panose="02010609060101010101" pitchFamily="49" charset="-122"/>
                <a:ea typeface="仿宋" panose="02010609060101010101" pitchFamily="49" charset="-122"/>
              </a:rPr>
              <a:t>萌芽期（</a:t>
            </a:r>
            <a:r>
              <a:rPr lang="en-US" altLang="zh-CN" sz="1800" b="1" u="sng" dirty="0" smtClean="0">
                <a:latin typeface="仿宋" panose="02010609060101010101" pitchFamily="49" charset="-122"/>
                <a:ea typeface="仿宋" panose="02010609060101010101" pitchFamily="49" charset="-122"/>
              </a:rPr>
              <a:t>2003—2004 </a:t>
            </a:r>
            <a:r>
              <a:rPr lang="zh-CN" altLang="en-US" sz="1800" b="1" u="sng" dirty="0" smtClean="0">
                <a:latin typeface="仿宋" panose="02010609060101010101" pitchFamily="49" charset="-122"/>
                <a:ea typeface="仿宋" panose="02010609060101010101" pitchFamily="49" charset="-122"/>
              </a:rPr>
              <a:t>年）</a:t>
            </a:r>
            <a:endParaRPr lang="en-US" altLang="zh-CN" sz="1800" b="1" u="sng" dirty="0" smtClean="0">
              <a:latin typeface="仿宋" panose="02010609060101010101" pitchFamily="49" charset="-122"/>
              <a:ea typeface="仿宋" panose="02010609060101010101" pitchFamily="49" charset="-122"/>
            </a:endParaRPr>
          </a:p>
          <a:p>
            <a:pPr indent="432000">
              <a:lnSpc>
                <a:spcPct val="150000"/>
              </a:lnSpc>
            </a:pPr>
            <a:r>
              <a:rPr lang="zh-CN" altLang="en-US" sz="1800" dirty="0">
                <a:latin typeface="楷体" panose="02010609060101010101" pitchFamily="49" charset="-122"/>
                <a:ea typeface="楷体" panose="02010609060101010101" pitchFamily="49" charset="-122"/>
              </a:rPr>
              <a:t>任何领域都起步于基础研究，萌芽期的研究主要集中在理论介绍和教育应用概述阶段。</a:t>
            </a:r>
            <a:endParaRPr lang="en-US" altLang="zh-CN" sz="1800" dirty="0">
              <a:latin typeface="楷体" panose="02010609060101010101" pitchFamily="49" charset="-122"/>
              <a:ea typeface="楷体" panose="02010609060101010101" pitchFamily="49" charset="-122"/>
            </a:endParaRPr>
          </a:p>
          <a:p>
            <a:pPr>
              <a:buFont typeface="Wingdings" panose="05000000000000000000" pitchFamily="2" charset="2"/>
              <a:buChar char="n"/>
            </a:pPr>
            <a:r>
              <a:rPr lang="zh-CN" altLang="en-US" sz="1800" b="1" dirty="0" smtClean="0">
                <a:latin typeface="仿宋" panose="02010609060101010101" pitchFamily="49" charset="-122"/>
                <a:ea typeface="仿宋" panose="02010609060101010101" pitchFamily="49" charset="-122"/>
              </a:rPr>
              <a:t> </a:t>
            </a:r>
            <a:r>
              <a:rPr lang="zh-CN" altLang="en-US" sz="1800" b="1" u="sng" dirty="0" smtClean="0">
                <a:latin typeface="仿宋" panose="02010609060101010101" pitchFamily="49" charset="-122"/>
                <a:ea typeface="仿宋" panose="02010609060101010101" pitchFamily="49" charset="-122"/>
              </a:rPr>
              <a:t>发展</a:t>
            </a:r>
            <a:r>
              <a:rPr lang="zh-CN" altLang="en-US" sz="1800" b="1" u="sng" dirty="0">
                <a:latin typeface="仿宋" panose="02010609060101010101" pitchFamily="49" charset="-122"/>
                <a:ea typeface="仿宋" panose="02010609060101010101" pitchFamily="49" charset="-122"/>
              </a:rPr>
              <a:t>和成熟期（</a:t>
            </a:r>
            <a:r>
              <a:rPr lang="en-US" altLang="zh-CN" sz="1800" b="1" u="sng" dirty="0">
                <a:latin typeface="仿宋" panose="02010609060101010101" pitchFamily="49" charset="-122"/>
                <a:ea typeface="仿宋" panose="02010609060101010101" pitchFamily="49" charset="-122"/>
              </a:rPr>
              <a:t>2005—2008 </a:t>
            </a:r>
            <a:r>
              <a:rPr lang="zh-CN" altLang="en-US" sz="1800" b="1" u="sng" dirty="0">
                <a:latin typeface="仿宋" panose="02010609060101010101" pitchFamily="49" charset="-122"/>
                <a:ea typeface="仿宋" panose="02010609060101010101" pitchFamily="49" charset="-122"/>
              </a:rPr>
              <a:t>年）</a:t>
            </a:r>
            <a:endParaRPr lang="en-US" altLang="zh-CN" sz="1800" b="1" u="sng" dirty="0">
              <a:latin typeface="仿宋" panose="02010609060101010101" pitchFamily="49" charset="-122"/>
              <a:ea typeface="仿宋" panose="02010609060101010101" pitchFamily="49" charset="-122"/>
            </a:endParaRPr>
          </a:p>
          <a:p>
            <a:pPr indent="432000">
              <a:lnSpc>
                <a:spcPct val="150000"/>
              </a:lnSpc>
            </a:pPr>
            <a:r>
              <a:rPr lang="zh-CN" altLang="en-US" sz="1800" dirty="0" smtClean="0">
                <a:latin typeface="楷体" panose="02010609060101010101" pitchFamily="49" charset="-122"/>
                <a:ea typeface="楷体" panose="02010609060101010101" pitchFamily="49" charset="-122"/>
              </a:rPr>
              <a:t>在</a:t>
            </a:r>
            <a:r>
              <a:rPr lang="zh-CN" altLang="en-US" sz="1800" dirty="0">
                <a:latin typeface="楷体" panose="02010609060101010101" pitchFamily="49" charset="-122"/>
                <a:ea typeface="楷体" panose="02010609060101010101" pitchFamily="49" charset="-122"/>
              </a:rPr>
              <a:t>教育</a:t>
            </a:r>
            <a:r>
              <a:rPr lang="zh-CN" altLang="en-US" sz="1800" dirty="0">
                <a:latin typeface="楷体" panose="02010609060101010101" pitchFamily="49" charset="-122"/>
                <a:ea typeface="楷体" panose="02010609060101010101" pitchFamily="49" charset="-122"/>
              </a:rPr>
              <a:t>教学中</a:t>
            </a:r>
            <a:r>
              <a:rPr lang="zh-CN" altLang="en-US" sz="1800" dirty="0">
                <a:latin typeface="楷体" panose="02010609060101010101" pitchFamily="49" charset="-122"/>
                <a:ea typeface="楷体" panose="02010609060101010101" pitchFamily="49" charset="-122"/>
              </a:rPr>
              <a:t>的应用表现为教学活动设计、教学模式应用、资源建设</a:t>
            </a:r>
            <a:r>
              <a:rPr lang="zh-CN" altLang="en-US" sz="1800" dirty="0">
                <a:latin typeface="楷体" panose="02010609060101010101" pitchFamily="49" charset="-122"/>
                <a:ea typeface="楷体" panose="02010609060101010101" pitchFamily="49" charset="-122"/>
              </a:rPr>
              <a:t>、学习</a:t>
            </a:r>
            <a:r>
              <a:rPr lang="zh-CN" altLang="en-US" sz="1800" dirty="0">
                <a:latin typeface="楷体" panose="02010609060101010101" pitchFamily="49" charset="-122"/>
                <a:ea typeface="楷体" panose="02010609060101010101" pitchFamily="49" charset="-122"/>
              </a:rPr>
              <a:t>环境构建、教学评价等研究</a:t>
            </a:r>
            <a:r>
              <a:rPr lang="zh-CN" altLang="en-US" sz="1800" dirty="0" smtClean="0">
                <a:latin typeface="楷体" panose="02010609060101010101" pitchFamily="49" charset="-122"/>
                <a:ea typeface="楷体" panose="02010609060101010101" pitchFamily="49" charset="-122"/>
              </a:rPr>
              <a:t>。</a:t>
            </a:r>
            <a:endParaRPr lang="en-US" altLang="zh-CN" sz="1800" dirty="0" smtClean="0">
              <a:latin typeface="楷体" panose="02010609060101010101" pitchFamily="49" charset="-122"/>
              <a:ea typeface="楷体" panose="02010609060101010101" pitchFamily="49" charset="-122"/>
            </a:endParaRPr>
          </a:p>
          <a:p>
            <a:pPr indent="432000">
              <a:lnSpc>
                <a:spcPct val="150000"/>
              </a:lnSpc>
            </a:pPr>
            <a:r>
              <a:rPr lang="zh-CN" altLang="en-US" sz="1800" dirty="0">
                <a:latin typeface="楷体" panose="02010609060101010101" pitchFamily="49" charset="-122"/>
                <a:ea typeface="楷体" panose="02010609060101010101" pitchFamily="49" charset="-122"/>
              </a:rPr>
              <a:t>对学习的支持表现为：促进教师专业化发展，支持知识管理，构建学习共同体，促进学生自主学习、协作学习、反思学习和非正式学习，促进学习社会化和生活化。</a:t>
            </a:r>
            <a:endParaRPr lang="en-US" altLang="zh-CN" sz="1800" dirty="0">
              <a:latin typeface="楷体" panose="02010609060101010101" pitchFamily="49" charset="-122"/>
              <a:ea typeface="楷体" panose="02010609060101010101" pitchFamily="49" charset="-122"/>
            </a:endParaRPr>
          </a:p>
          <a:p>
            <a:pPr>
              <a:buFont typeface="Wingdings" panose="05000000000000000000" pitchFamily="2" charset="2"/>
              <a:buChar char="n"/>
            </a:pPr>
            <a:r>
              <a:rPr lang="zh-CN" altLang="en-US" sz="1800" b="1" dirty="0" smtClean="0">
                <a:latin typeface="仿宋" panose="02010609060101010101" pitchFamily="49" charset="-122"/>
                <a:ea typeface="仿宋" panose="02010609060101010101" pitchFamily="49" charset="-122"/>
              </a:rPr>
              <a:t> </a:t>
            </a:r>
            <a:r>
              <a:rPr lang="zh-CN" altLang="en-US" sz="1800" b="1" u="sng" dirty="0" smtClean="0">
                <a:latin typeface="仿宋" panose="02010609060101010101" pitchFamily="49" charset="-122"/>
                <a:ea typeface="仿宋" panose="02010609060101010101" pitchFamily="49" charset="-122"/>
              </a:rPr>
              <a:t>深化</a:t>
            </a:r>
            <a:r>
              <a:rPr lang="zh-CN" altLang="en-US" sz="1800" b="1" u="sng" dirty="0">
                <a:latin typeface="仿宋" panose="02010609060101010101" pitchFamily="49" charset="-122"/>
                <a:ea typeface="仿宋" panose="02010609060101010101" pitchFamily="49" charset="-122"/>
              </a:rPr>
              <a:t>和创新期（</a:t>
            </a:r>
            <a:r>
              <a:rPr lang="en-US" altLang="zh-CN" sz="1800" b="1" u="sng" dirty="0">
                <a:latin typeface="仿宋" panose="02010609060101010101" pitchFamily="49" charset="-122"/>
                <a:ea typeface="仿宋" panose="02010609060101010101" pitchFamily="49" charset="-122"/>
              </a:rPr>
              <a:t>2009—2012 </a:t>
            </a:r>
            <a:r>
              <a:rPr lang="zh-CN" altLang="en-US" sz="1800" b="1" u="sng" dirty="0">
                <a:latin typeface="仿宋" panose="02010609060101010101" pitchFamily="49" charset="-122"/>
                <a:ea typeface="仿宋" panose="02010609060101010101" pitchFamily="49" charset="-122"/>
              </a:rPr>
              <a:t>年</a:t>
            </a:r>
            <a:r>
              <a:rPr lang="zh-CN" altLang="en-US" sz="1800" b="1" u="sng" dirty="0" smtClean="0">
                <a:latin typeface="仿宋" panose="02010609060101010101" pitchFamily="49" charset="-122"/>
                <a:ea typeface="仿宋" panose="02010609060101010101" pitchFamily="49" charset="-122"/>
              </a:rPr>
              <a:t>）</a:t>
            </a:r>
            <a:endParaRPr lang="en-US" altLang="zh-CN" sz="1800" b="1" u="sng" dirty="0" smtClean="0">
              <a:latin typeface="仿宋" panose="02010609060101010101" pitchFamily="49" charset="-122"/>
              <a:ea typeface="仿宋" panose="02010609060101010101" pitchFamily="49" charset="-122"/>
            </a:endParaRPr>
          </a:p>
          <a:p>
            <a:pPr indent="432000">
              <a:lnSpc>
                <a:spcPct val="150000"/>
              </a:lnSpc>
            </a:pPr>
            <a:r>
              <a:rPr lang="zh-CN" altLang="en-US" sz="1800" dirty="0">
                <a:latin typeface="楷体" panose="02010609060101010101" pitchFamily="49" charset="-122"/>
                <a:ea typeface="楷体" panose="02010609060101010101" pitchFamily="49" charset="-122"/>
              </a:rPr>
              <a:t>开始与边缘学科领域相结合，或对已有的应用领域进行更加微观层次的深入探究。</a:t>
            </a:r>
          </a:p>
        </p:txBody>
      </p:sp>
    </p:spTree>
    <p:extLst>
      <p:ext uri="{BB962C8B-B14F-4D97-AF65-F5344CB8AC3E}">
        <p14:creationId xmlns:p14="http://schemas.microsoft.com/office/powerpoint/2010/main" val="3768009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latin typeface="黑体" panose="02010609060101010101" pitchFamily="49" charset="-122"/>
                <a:ea typeface="黑体" panose="02010609060101010101" pitchFamily="49" charset="-122"/>
              </a:rPr>
              <a:t>研究内容分析：基础研究</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a:bodyPr>
          <a:lstStyle/>
          <a:p>
            <a:pPr>
              <a:lnSpc>
                <a:spcPct val="15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社会性</a:t>
            </a:r>
            <a:r>
              <a:rPr lang="zh-CN" altLang="en-US" dirty="0">
                <a:latin typeface="楷体" panose="02010609060101010101" pitchFamily="49" charset="-122"/>
                <a:ea typeface="楷体" panose="02010609060101010101" pitchFamily="49" charset="-122"/>
              </a:rPr>
              <a:t>软件的本质是带来了社会关系的变化，符合媒体环境论观点，因此关注社会性软件使用过程中建立的群体联系应超过对软件技术的关注，这也是研究者所应把握的基本理念。</a:t>
            </a:r>
            <a:endParaRPr lang="zh-CN" alt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23295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latin typeface="黑体" panose="02010609060101010101" pitchFamily="49" charset="-122"/>
                <a:ea typeface="黑体" panose="02010609060101010101" pitchFamily="49" charset="-122"/>
              </a:rPr>
              <a:t>研究内容分析：应用研究</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a:bodyPr>
          <a:lstStyle/>
          <a:p>
            <a:pPr>
              <a:lnSpc>
                <a:spcPct val="15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以</a:t>
            </a:r>
            <a:r>
              <a:rPr lang="zh-CN" altLang="en-US" dirty="0">
                <a:latin typeface="楷体" panose="02010609060101010101" pitchFamily="49" charset="-122"/>
                <a:ea typeface="楷体" panose="02010609060101010101" pitchFamily="49" charset="-122"/>
              </a:rPr>
              <a:t>社会性软件为技术支持，各要素间的相互作用可以归纳为：支持教学、支持学习、支持知识管理和社会性交互四个子类目。</a:t>
            </a:r>
            <a:endParaRPr lang="en-US" altLang="zh-CN"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361433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latin typeface="黑体" panose="02010609060101010101" pitchFamily="49" charset="-122"/>
                <a:ea typeface="黑体" panose="02010609060101010101" pitchFamily="49" charset="-122"/>
              </a:rPr>
              <a:t>研究内容分析：应用研究</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a:bodyPr>
          <a:lstStyle/>
          <a:p>
            <a:pPr>
              <a:lnSpc>
                <a:spcPct val="15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支持</a:t>
            </a:r>
            <a:r>
              <a:rPr lang="zh-CN" altLang="en-US" dirty="0">
                <a:latin typeface="楷体" panose="02010609060101010101" pitchFamily="49" charset="-122"/>
                <a:ea typeface="楷体" panose="02010609060101010101" pitchFamily="49" charset="-122"/>
              </a:rPr>
              <a:t>教学：目前的大多数教学应用类文章都以此研究为理论依据，根据教学需求，充分发挥社会性软件优势，服务于教学各个环节。</a:t>
            </a:r>
            <a:endParaRPr lang="en-US" altLang="zh-CN"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944603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latin typeface="黑体" panose="02010609060101010101" pitchFamily="49" charset="-122"/>
                <a:ea typeface="黑体" panose="02010609060101010101" pitchFamily="49" charset="-122"/>
              </a:rPr>
              <a:t>研究内容分析：应用研究</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a:bodyPr>
          <a:lstStyle/>
          <a:p>
            <a:pPr>
              <a:lnSpc>
                <a:spcPct val="15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支持</a:t>
            </a:r>
            <a:r>
              <a:rPr lang="zh-CN" altLang="en-US" dirty="0">
                <a:latin typeface="楷体" panose="02010609060101010101" pitchFamily="49" charset="-122"/>
                <a:ea typeface="楷体" panose="02010609060101010101" pitchFamily="49" charset="-122"/>
              </a:rPr>
              <a:t>学习：此类目的研究主要分布在</a:t>
            </a:r>
            <a:r>
              <a:rPr lang="zh-CN" altLang="en-US" dirty="0">
                <a:latin typeface="楷体" panose="02010609060101010101" pitchFamily="49" charset="-122"/>
                <a:ea typeface="楷体" panose="02010609060101010101" pitchFamily="49" charset="-122"/>
              </a:rPr>
              <a:t>非正式学习</a:t>
            </a:r>
            <a:r>
              <a:rPr lang="zh-CN" altLang="en-US" dirty="0">
                <a:latin typeface="楷体" panose="02010609060101010101" pitchFamily="49" charset="-122"/>
                <a:ea typeface="楷体" panose="02010609060101010101" pitchFamily="49" charset="-122"/>
              </a:rPr>
              <a:t>、研究性学习、协作学习、反思性学习以及深度学习</a:t>
            </a:r>
            <a:r>
              <a:rPr lang="zh-CN" altLang="en-US" dirty="0">
                <a:latin typeface="楷体" panose="02010609060101010101" pitchFamily="49" charset="-122"/>
                <a:ea typeface="楷体" panose="02010609060101010101" pitchFamily="49" charset="-122"/>
              </a:rPr>
              <a:t>方面</a:t>
            </a:r>
            <a:r>
              <a:rPr lang="zh-CN" altLang="en-US" dirty="0">
                <a:latin typeface="楷体" panose="02010609060101010101" pitchFamily="49" charset="-122"/>
                <a:ea typeface="楷体" panose="02010609060101010101" pitchFamily="49" charset="-122"/>
              </a:rPr>
              <a:t>，用于培养学生的信息素养、合作能力和高级思维能力等</a:t>
            </a:r>
            <a:r>
              <a:rPr lang="zh-CN" altLang="en-US" dirty="0">
                <a:latin typeface="楷体" panose="02010609060101010101" pitchFamily="49" charset="-122"/>
                <a:ea typeface="楷体" panose="02010609060101010101" pitchFamily="49" charset="-122"/>
              </a:rPr>
              <a:t>。</a:t>
            </a:r>
            <a:endParaRPr lang="zh-CN" alt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946312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latin typeface="黑体" panose="02010609060101010101" pitchFamily="49" charset="-122"/>
                <a:ea typeface="黑体" panose="02010609060101010101" pitchFamily="49" charset="-122"/>
              </a:rPr>
              <a:t>研究内容分析：应用研究</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a:bodyPr>
          <a:lstStyle/>
          <a:p>
            <a:pPr>
              <a:lnSpc>
                <a:spcPct val="15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知识</a:t>
            </a:r>
            <a:r>
              <a:rPr lang="zh-CN" altLang="en-US" dirty="0">
                <a:latin typeface="楷体" panose="02010609060101010101" pitchFamily="49" charset="-122"/>
                <a:ea typeface="楷体" panose="02010609060101010101" pitchFamily="49" charset="-122"/>
              </a:rPr>
              <a:t>管理：对知识管理的支持具体表现在知识获取、知识建构和知识</a:t>
            </a:r>
            <a:r>
              <a:rPr lang="zh-CN" altLang="en-US" dirty="0" smtClean="0">
                <a:latin typeface="楷体" panose="02010609060101010101" pitchFamily="49" charset="-122"/>
                <a:ea typeface="楷体" panose="02010609060101010101" pitchFamily="49" charset="-122"/>
              </a:rPr>
              <a:t>转化。</a:t>
            </a:r>
            <a:endParaRPr lang="zh-CN" alt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956949"/>
      </p:ext>
    </p:extLst>
  </p:cSld>
  <p:clrMapOvr>
    <a:masterClrMapping/>
  </p:clrMapOvr>
</p:sld>
</file>

<file path=ppt/theme/theme1.xml><?xml version="1.0" encoding="utf-8"?>
<a:theme xmlns:a="http://schemas.openxmlformats.org/drawingml/2006/main" name="回顾">
  <a:themeElements>
    <a:clrScheme name="回顾">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32</TotalTime>
  <Words>907</Words>
  <Application>Microsoft Office PowerPoint</Application>
  <PresentationFormat>宽屏</PresentationFormat>
  <Paragraphs>38</Paragraphs>
  <Slides>15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仿宋</vt:lpstr>
      <vt:lpstr>黑体</vt:lpstr>
      <vt:lpstr>楷体</vt:lpstr>
      <vt:lpstr>宋体</vt:lpstr>
      <vt:lpstr>Calibri</vt:lpstr>
      <vt:lpstr>Calibri Light</vt:lpstr>
      <vt:lpstr>Wingdings</vt:lpstr>
      <vt:lpstr>回顾</vt:lpstr>
      <vt:lpstr>现状与反思：社会性软件国内教育应用研究十年</vt:lpstr>
      <vt:lpstr>摘要</vt:lpstr>
      <vt:lpstr>研究概述</vt:lpstr>
      <vt:lpstr>研究历程分析</vt:lpstr>
      <vt:lpstr>研究内容分析：基础研究</vt:lpstr>
      <vt:lpstr>研究内容分析：应用研究</vt:lpstr>
      <vt:lpstr>研究内容分析：应用研究</vt:lpstr>
      <vt:lpstr>研究内容分析：应用研究</vt:lpstr>
      <vt:lpstr>研究内容分析：应用研究</vt:lpstr>
      <vt:lpstr>研究内容分析：应用研究</vt:lpstr>
      <vt:lpstr>研究内容分析：实践成果</vt:lpstr>
      <vt:lpstr>研究内容分析：资源建设、相关技术及其他</vt:lpstr>
      <vt:lpstr>反思与展望</vt:lpstr>
      <vt:lpstr>反思与展望</vt:lpstr>
      <vt:lpstr>反思与展望</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现状与反思：社会性软件国内教育应用研究十年</dc:title>
  <dc:creator>GaoMengnan</dc:creator>
  <cp:lastModifiedBy>GaoMengnan</cp:lastModifiedBy>
  <cp:revision>4</cp:revision>
  <dcterms:created xsi:type="dcterms:W3CDTF">2014-03-17T13:33:24Z</dcterms:created>
  <dcterms:modified xsi:type="dcterms:W3CDTF">2014-03-17T14:05:27Z</dcterms:modified>
</cp:coreProperties>
</file>