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7" autoAdjust="0"/>
    <p:restoredTop sz="86406" autoAdjust="0"/>
  </p:normalViewPr>
  <p:slideViewPr>
    <p:cSldViewPr snapToGrid="0">
      <p:cViewPr varScale="1">
        <p:scale>
          <a:sx n="94" d="100"/>
          <a:sy n="94" d="100"/>
        </p:scale>
        <p:origin x="108" y="22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810D12B9-0353-44E4-980C-138355C05110}" type="datetimeFigureOut">
              <a:rPr lang="zh-CN" altLang="en-US" smtClean="0"/>
              <a:t>2014/3/17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EDC7AC2-A7E9-4112-94A4-0B5D52379451}"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5550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810D12B9-0353-44E4-980C-138355C05110}" type="datetimeFigureOut">
              <a:rPr lang="zh-CN" altLang="en-US" smtClean="0"/>
              <a:t>2014/3/17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EDC7AC2-A7E9-4112-94A4-0B5D52379451}" type="slidenum">
              <a:rPr lang="zh-CN" altLang="en-US" smtClean="0"/>
              <a:t>‹#›</a:t>
            </a:fld>
            <a:endParaRPr lang="zh-CN" altLang="en-US"/>
          </a:p>
        </p:txBody>
      </p:sp>
    </p:spTree>
    <p:extLst>
      <p:ext uri="{BB962C8B-B14F-4D97-AF65-F5344CB8AC3E}">
        <p14:creationId xmlns:p14="http://schemas.microsoft.com/office/powerpoint/2010/main" val="1093658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10;文本">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810D12B9-0353-44E4-980C-138355C05110}" type="datetimeFigureOut">
              <a:rPr lang="zh-CN" altLang="en-US" smtClean="0"/>
              <a:t>2014/3/17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EDC7AC2-A7E9-4112-94A4-0B5D52379451}" type="slidenum">
              <a:rPr lang="zh-CN" altLang="en-US" smtClean="0"/>
              <a:t>‹#›</a:t>
            </a:fld>
            <a:endParaRPr lang="zh-CN" altLang="en-US"/>
          </a:p>
        </p:txBody>
      </p:sp>
    </p:spTree>
    <p:extLst>
      <p:ext uri="{BB962C8B-B14F-4D97-AF65-F5344CB8AC3E}">
        <p14:creationId xmlns:p14="http://schemas.microsoft.com/office/powerpoint/2010/main" val="3016491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810D12B9-0353-44E4-980C-138355C05110}" type="datetimeFigureOut">
              <a:rPr lang="zh-CN" altLang="en-US" smtClean="0"/>
              <a:t>2014/3/17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EDC7AC2-A7E9-4112-94A4-0B5D52379451}" type="slidenum">
              <a:rPr lang="zh-CN" altLang="en-US" smtClean="0"/>
              <a:t>‹#›</a:t>
            </a:fld>
            <a:endParaRPr lang="zh-CN" altLang="en-US"/>
          </a:p>
        </p:txBody>
      </p:sp>
    </p:spTree>
    <p:extLst>
      <p:ext uri="{BB962C8B-B14F-4D97-AF65-F5344CB8AC3E}">
        <p14:creationId xmlns:p14="http://schemas.microsoft.com/office/powerpoint/2010/main" val="991240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810D12B9-0353-44E4-980C-138355C05110}" type="datetimeFigureOut">
              <a:rPr lang="zh-CN" altLang="en-US" smtClean="0"/>
              <a:t>2014/3/17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EDC7AC2-A7E9-4112-94A4-0B5D52379451}"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8111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810D12B9-0353-44E4-980C-138355C05110}" type="datetimeFigureOut">
              <a:rPr lang="zh-CN" altLang="en-US" smtClean="0"/>
              <a:t>2014/3/17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EDC7AC2-A7E9-4112-94A4-0B5D52379451}" type="slidenum">
              <a:rPr lang="zh-CN" altLang="en-US" smtClean="0"/>
              <a:t>‹#›</a:t>
            </a:fld>
            <a:endParaRPr lang="zh-CN" altLang="en-US"/>
          </a:p>
        </p:txBody>
      </p:sp>
    </p:spTree>
    <p:extLst>
      <p:ext uri="{BB962C8B-B14F-4D97-AF65-F5344CB8AC3E}">
        <p14:creationId xmlns:p14="http://schemas.microsoft.com/office/powerpoint/2010/main" val="1711095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1097280" y="2582334"/>
            <a:ext cx="4937760" cy="3378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217920" y="2582334"/>
            <a:ext cx="4937760" cy="3378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810D12B9-0353-44E4-980C-138355C05110}" type="datetimeFigureOut">
              <a:rPr lang="zh-CN" altLang="en-US" smtClean="0"/>
              <a:t>2014/3/17</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EDC7AC2-A7E9-4112-94A4-0B5D52379451}" type="slidenum">
              <a:rPr lang="zh-CN" altLang="en-US" smtClean="0"/>
              <a:t>‹#›</a:t>
            </a:fld>
            <a:endParaRPr lang="zh-CN" altLang="en-US"/>
          </a:p>
        </p:txBody>
      </p:sp>
    </p:spTree>
    <p:extLst>
      <p:ext uri="{BB962C8B-B14F-4D97-AF65-F5344CB8AC3E}">
        <p14:creationId xmlns:p14="http://schemas.microsoft.com/office/powerpoint/2010/main" val="1555598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810D12B9-0353-44E4-980C-138355C05110}" type="datetimeFigureOut">
              <a:rPr lang="zh-CN" altLang="en-US" smtClean="0"/>
              <a:t>2014/3/17</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EDC7AC2-A7E9-4112-94A4-0B5D52379451}" type="slidenum">
              <a:rPr lang="zh-CN" altLang="en-US" smtClean="0"/>
              <a:t>‹#›</a:t>
            </a:fld>
            <a:endParaRPr lang="zh-CN" altLang="en-US"/>
          </a:p>
        </p:txBody>
      </p:sp>
    </p:spTree>
    <p:extLst>
      <p:ext uri="{BB962C8B-B14F-4D97-AF65-F5344CB8AC3E}">
        <p14:creationId xmlns:p14="http://schemas.microsoft.com/office/powerpoint/2010/main" val="5062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10D12B9-0353-44E4-980C-138355C05110}" type="datetimeFigureOut">
              <a:rPr lang="zh-CN" altLang="en-US" smtClean="0"/>
              <a:t>2014/3/17</a:t>
            </a:fld>
            <a:endParaRPr lang="zh-CN"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CN" altLang="en-US"/>
          </a:p>
        </p:txBody>
      </p:sp>
      <p:sp>
        <p:nvSpPr>
          <p:cNvPr id="9" name="Slide Number Placeholder 8"/>
          <p:cNvSpPr>
            <a:spLocks noGrp="1"/>
          </p:cNvSpPr>
          <p:nvPr>
            <p:ph type="sldNum" sz="quarter" idx="12"/>
          </p:nvPr>
        </p:nvSpPr>
        <p:spPr/>
        <p:txBody>
          <a:bodyPr/>
          <a:lstStyle/>
          <a:p>
            <a:fld id="{AEDC7AC2-A7E9-4112-94A4-0B5D52379451}" type="slidenum">
              <a:rPr lang="zh-CN" altLang="en-US" smtClean="0"/>
              <a:t>‹#›</a:t>
            </a:fld>
            <a:endParaRPr lang="zh-CN" altLang="en-US"/>
          </a:p>
        </p:txBody>
      </p:sp>
    </p:spTree>
    <p:extLst>
      <p:ext uri="{BB962C8B-B14F-4D97-AF65-F5344CB8AC3E}">
        <p14:creationId xmlns:p14="http://schemas.microsoft.com/office/powerpoint/2010/main" val="2179394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10D12B9-0353-44E4-980C-138355C05110}" type="datetimeFigureOut">
              <a:rPr lang="zh-CN" altLang="en-US" smtClean="0"/>
              <a:t>2014/3/17</a:t>
            </a:fld>
            <a:endParaRPr lang="zh-CN"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CN"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EDC7AC2-A7E9-4112-94A4-0B5D52379451}" type="slidenum">
              <a:rPr lang="zh-CN" altLang="en-US" smtClean="0"/>
              <a:t>‹#›</a:t>
            </a:fld>
            <a:endParaRPr lang="zh-CN" altLang="en-US"/>
          </a:p>
        </p:txBody>
      </p:sp>
    </p:spTree>
    <p:extLst>
      <p:ext uri="{BB962C8B-B14F-4D97-AF65-F5344CB8AC3E}">
        <p14:creationId xmlns:p14="http://schemas.microsoft.com/office/powerpoint/2010/main" val="3086368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810D12B9-0353-44E4-980C-138355C05110}" type="datetimeFigureOut">
              <a:rPr lang="zh-CN" altLang="en-US" smtClean="0"/>
              <a:t>2014/3/17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EDC7AC2-A7E9-4112-94A4-0B5D52379451}" type="slidenum">
              <a:rPr lang="zh-CN" altLang="en-US" smtClean="0"/>
              <a:t>‹#›</a:t>
            </a:fld>
            <a:endParaRPr lang="zh-CN" altLang="en-US"/>
          </a:p>
        </p:txBody>
      </p:sp>
    </p:spTree>
    <p:extLst>
      <p:ext uri="{BB962C8B-B14F-4D97-AF65-F5344CB8AC3E}">
        <p14:creationId xmlns:p14="http://schemas.microsoft.com/office/powerpoint/2010/main" val="3082806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10D12B9-0353-44E4-980C-138355C05110}" type="datetimeFigureOut">
              <a:rPr lang="zh-CN" altLang="en-US" smtClean="0"/>
              <a:t>2014/3/17</a:t>
            </a:fld>
            <a:endParaRPr lang="zh-CN"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CN"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EDC7AC2-A7E9-4112-94A4-0B5D52379451}" type="slidenum">
              <a:rPr lang="zh-CN" altLang="en-US" smtClean="0"/>
              <a:t>‹#›</a:t>
            </a:fld>
            <a:endParaRPr lang="zh-CN"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32134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sz="4800" dirty="0" smtClean="0">
                <a:latin typeface="黑体" panose="02010609060101010101" pitchFamily="49" charset="-122"/>
                <a:ea typeface="黑体" panose="02010609060101010101" pitchFamily="49" charset="-122"/>
              </a:rPr>
              <a:t>社会性软件简介</a:t>
            </a:r>
            <a:endParaRPr lang="zh-CN" altLang="en-US" sz="4800" dirty="0">
              <a:latin typeface="黑体" panose="02010609060101010101" pitchFamily="49" charset="-122"/>
              <a:ea typeface="黑体" panose="02010609060101010101" pitchFamily="49" charset="-122"/>
            </a:endParaRPr>
          </a:p>
        </p:txBody>
      </p:sp>
      <p:sp>
        <p:nvSpPr>
          <p:cNvPr id="3" name="副标题 2"/>
          <p:cNvSpPr>
            <a:spLocks noGrp="1"/>
          </p:cNvSpPr>
          <p:nvPr>
            <p:ph type="subTitle" idx="1"/>
          </p:nvPr>
        </p:nvSpPr>
        <p:spPr/>
        <p:txBody>
          <a:bodyPr>
            <a:normAutofit/>
          </a:bodyPr>
          <a:lstStyle/>
          <a:p>
            <a:r>
              <a:rPr lang="zh-CN" altLang="en-US" sz="2000" dirty="0" smtClean="0">
                <a:latin typeface="仿宋" panose="02010609060101010101" pitchFamily="49" charset="-122"/>
                <a:ea typeface="仿宋" panose="02010609060101010101" pitchFamily="49" charset="-122"/>
              </a:rPr>
              <a:t>教师信息化发展途径与方法</a:t>
            </a:r>
          </a:p>
        </p:txBody>
      </p:sp>
    </p:spTree>
    <p:extLst>
      <p:ext uri="{BB962C8B-B14F-4D97-AF65-F5344CB8AC3E}">
        <p14:creationId xmlns:p14="http://schemas.microsoft.com/office/powerpoint/2010/main" val="2890678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a:latin typeface="黑体" panose="02010609060101010101" pitchFamily="49" charset="-122"/>
                <a:ea typeface="黑体" panose="02010609060101010101" pitchFamily="49" charset="-122"/>
              </a:rPr>
              <a:t>社会性软件的</a:t>
            </a:r>
            <a:r>
              <a:rPr lang="zh-CN" altLang="en-US" sz="4000" dirty="0" smtClean="0">
                <a:latin typeface="黑体" panose="02010609060101010101" pitchFamily="49" charset="-122"/>
                <a:ea typeface="黑体" panose="02010609060101010101" pitchFamily="49" charset="-122"/>
              </a:rPr>
              <a:t>定义</a:t>
            </a:r>
            <a:endParaRPr lang="zh-CN" altLang="en-US" sz="4000"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normAutofit/>
          </a:bodyPr>
          <a:lstStyle/>
          <a:p>
            <a:pPr>
              <a:lnSpc>
                <a:spcPct val="150000"/>
              </a:lnSpc>
              <a:buFont typeface="Wingdings" panose="05000000000000000000" pitchFamily="2" charset="2"/>
              <a:buChar char="n"/>
            </a:pPr>
            <a:r>
              <a:rPr lang="zh-CN" altLang="en-US" dirty="0" smtClean="0">
                <a:latin typeface="楷体" panose="02010609060101010101" pitchFamily="49" charset="-122"/>
                <a:ea typeface="楷体" panose="02010609060101010101" pitchFamily="49" charset="-122"/>
              </a:rPr>
              <a:t> 社会性软件</a:t>
            </a:r>
            <a:r>
              <a:rPr lang="en-US" altLang="zh-CN" dirty="0" smtClean="0">
                <a:latin typeface="楷体" panose="02010609060101010101" pitchFamily="49" charset="-122"/>
                <a:ea typeface="楷体" panose="02010609060101010101" pitchFamily="49" charset="-122"/>
              </a:rPr>
              <a:t>Social Software(SS)</a:t>
            </a:r>
            <a:r>
              <a:rPr lang="zh-CN" altLang="en-US" dirty="0" smtClean="0">
                <a:latin typeface="楷体" panose="02010609060101010101" pitchFamily="49" charset="-122"/>
                <a:ea typeface="楷体" panose="02010609060101010101" pitchFamily="49" charset="-122"/>
              </a:rPr>
              <a:t>，是构建于信息技术与互联网络之上的应用软件，在功能上能够反映和促进真实的社会关系的发展和交往活动的形成，使得人的活动与软件的功能融为一体。</a:t>
            </a:r>
            <a:endParaRPr lang="zh-CN" altLang="en-US"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927130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latin typeface="黑体" panose="02010609060101010101" pitchFamily="49" charset="-122"/>
                <a:ea typeface="黑体" panose="02010609060101010101" pitchFamily="49" charset="-122"/>
              </a:rPr>
              <a:t>社会性软件的界定</a:t>
            </a:r>
            <a:endParaRPr lang="zh-CN" altLang="en-US" sz="4000"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normAutofit/>
          </a:bodyPr>
          <a:lstStyle/>
          <a:p>
            <a:pPr>
              <a:lnSpc>
                <a:spcPct val="150000"/>
              </a:lnSpc>
              <a:buFont typeface="Wingdings" panose="05000000000000000000" pitchFamily="2" charset="2"/>
              <a:buChar char="n"/>
            </a:pPr>
            <a:r>
              <a:rPr lang="zh-CN" altLang="en-US" dirty="0" smtClean="0">
                <a:latin typeface="楷体" panose="02010609060101010101" pitchFamily="49" charset="-122"/>
                <a:ea typeface="楷体" panose="02010609060101010101" pitchFamily="49" charset="-122"/>
              </a:rPr>
              <a:t> 社会性</a:t>
            </a:r>
            <a:r>
              <a:rPr lang="zh-CN" altLang="en-US" dirty="0">
                <a:latin typeface="楷体" panose="02010609060101010101" pitchFamily="49" charset="-122"/>
                <a:ea typeface="楷体" panose="02010609060101010101" pitchFamily="49" charset="-122"/>
              </a:rPr>
              <a:t>软件首先是个人软件，是个人参与互联网的工具；</a:t>
            </a:r>
          </a:p>
          <a:p>
            <a:pPr>
              <a:lnSpc>
                <a:spcPct val="150000"/>
              </a:lnSpc>
              <a:buFont typeface="Wingdings" panose="05000000000000000000" pitchFamily="2" charset="2"/>
              <a:buChar char="n"/>
            </a:pPr>
            <a:r>
              <a:rPr lang="zh-CN" altLang="en-US" dirty="0" smtClean="0">
                <a:latin typeface="楷体" panose="02010609060101010101" pitchFamily="49" charset="-122"/>
                <a:ea typeface="楷体" panose="02010609060101010101" pitchFamily="49" charset="-122"/>
              </a:rPr>
              <a:t> 社会性</a:t>
            </a:r>
            <a:r>
              <a:rPr lang="zh-CN" altLang="en-US" dirty="0">
                <a:latin typeface="楷体" panose="02010609060101010101" pitchFamily="49" charset="-122"/>
                <a:ea typeface="楷体" panose="02010609060101010101" pitchFamily="49" charset="-122"/>
              </a:rPr>
              <a:t>软件构建的是社会网络，这种社会网络包括弱链接，也包括强链接，不同的连接关系在不同的时候所呈现的社会价值是不同的；</a:t>
            </a:r>
          </a:p>
          <a:p>
            <a:pPr>
              <a:lnSpc>
                <a:spcPct val="150000"/>
              </a:lnSpc>
              <a:buFont typeface="Wingdings" panose="05000000000000000000" pitchFamily="2" charset="2"/>
              <a:buChar char="n"/>
            </a:pPr>
            <a:r>
              <a:rPr lang="zh-CN" altLang="en-US" dirty="0" smtClean="0">
                <a:latin typeface="楷体" panose="02010609060101010101" pitchFamily="49" charset="-122"/>
                <a:ea typeface="楷体" panose="02010609060101010101" pitchFamily="49" charset="-122"/>
              </a:rPr>
              <a:t> 社会性</a:t>
            </a:r>
            <a:r>
              <a:rPr lang="zh-CN" altLang="en-US" dirty="0">
                <a:latin typeface="楷体" panose="02010609060101010101" pitchFamily="49" charset="-122"/>
                <a:ea typeface="楷体" panose="02010609060101010101" pitchFamily="49" charset="-122"/>
              </a:rPr>
              <a:t>软件是个人主体性和社会性的统一</a:t>
            </a:r>
            <a:r>
              <a:rPr lang="zh-CN" altLang="en-US" dirty="0">
                <a:latin typeface="楷体" panose="02010609060101010101" pitchFamily="49" charset="-122"/>
                <a:ea typeface="楷体" panose="02010609060101010101" pitchFamily="49" charset="-122"/>
              </a:rPr>
              <a:t>。</a:t>
            </a:r>
            <a:endParaRPr lang="zh-CN" altLang="en-US"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982910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latin typeface="黑体" panose="02010609060101010101" pitchFamily="49" charset="-122"/>
                <a:ea typeface="黑体" panose="02010609060101010101" pitchFamily="49" charset="-122"/>
              </a:rPr>
              <a:t>社会性软件的特点</a:t>
            </a:r>
            <a:endParaRPr lang="zh-CN" altLang="en-US" sz="4000"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normAutofit/>
          </a:bodyPr>
          <a:lstStyle/>
          <a:p>
            <a:pPr>
              <a:lnSpc>
                <a:spcPct val="150000"/>
              </a:lnSpc>
              <a:buFont typeface="Wingdings" panose="05000000000000000000" pitchFamily="2" charset="2"/>
              <a:buChar char="n"/>
            </a:pPr>
            <a:r>
              <a:rPr lang="zh-CN" altLang="en-US" dirty="0" smtClean="0">
                <a:latin typeface="楷体" panose="02010609060101010101" pitchFamily="49" charset="-122"/>
                <a:ea typeface="楷体" panose="02010609060101010101" pitchFamily="49" charset="-122"/>
              </a:rPr>
              <a:t> 社会性</a:t>
            </a:r>
            <a:r>
              <a:rPr lang="zh-CN" altLang="en-US" dirty="0">
                <a:latin typeface="楷体" panose="02010609060101010101" pitchFamily="49" charset="-122"/>
                <a:ea typeface="楷体" panose="02010609060101010101" pitchFamily="49" charset="-122"/>
              </a:rPr>
              <a:t>软件的名称意味着“个人带着软件成为社会网络的一部分”。另外一些研究者也表达：“社会性软件是帮助人们建立社会网络和自动组织群体的软件”和“社会性软件关注软件使用过程中建立的群体联系超过对软件技术的关注”。</a:t>
            </a:r>
            <a:endParaRPr lang="en-US" altLang="zh-CN" dirty="0">
              <a:latin typeface="楷体" panose="02010609060101010101" pitchFamily="49" charset="-122"/>
              <a:ea typeface="楷体" panose="02010609060101010101" pitchFamily="49" charset="-122"/>
            </a:endParaRPr>
          </a:p>
          <a:p>
            <a:pPr>
              <a:lnSpc>
                <a:spcPct val="150000"/>
              </a:lnSpc>
              <a:buFont typeface="Wingdings" panose="05000000000000000000" pitchFamily="2" charset="2"/>
              <a:buChar char="n"/>
            </a:pPr>
            <a:r>
              <a:rPr lang="zh-CN" altLang="en-US" dirty="0" smtClean="0">
                <a:latin typeface="楷体" panose="02010609060101010101" pitchFamily="49" charset="-122"/>
                <a:ea typeface="楷体" panose="02010609060101010101" pitchFamily="49" charset="-122"/>
              </a:rPr>
              <a:t> 实际上</a:t>
            </a:r>
            <a:r>
              <a:rPr lang="zh-CN" altLang="en-US" dirty="0">
                <a:latin typeface="楷体" panose="02010609060101010101" pitchFamily="49" charset="-122"/>
                <a:ea typeface="楷体" panose="02010609060101010101" pitchFamily="49" charset="-122"/>
              </a:rPr>
              <a:t>，社会性软件落脚在“社会性”这个定语上面，它表明了，作为社会性的个人，通过基于网络的社会性软件，可以构建社会关系，而这样的社会关系中常常蕴藏着一定的社会价值。</a:t>
            </a:r>
            <a:endParaRPr lang="zh-CN" altLang="en-US"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074721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latin typeface="黑体" panose="02010609060101010101" pitchFamily="49" charset="-122"/>
                <a:ea typeface="黑体" panose="02010609060101010101" pitchFamily="49" charset="-122"/>
              </a:rPr>
              <a:t>社会性软件的基本特征</a:t>
            </a:r>
            <a:endParaRPr lang="zh-CN" altLang="en-US" sz="4000"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normAutofit/>
          </a:bodyPr>
          <a:lstStyle/>
          <a:p>
            <a:pPr>
              <a:lnSpc>
                <a:spcPct val="150000"/>
              </a:lnSpc>
              <a:buFont typeface="Wingdings" panose="05000000000000000000" pitchFamily="2" charset="2"/>
              <a:buChar char="n"/>
            </a:pPr>
            <a:r>
              <a:rPr lang="zh-CN" altLang="en-US" dirty="0" smtClean="0">
                <a:latin typeface="楷体" panose="02010609060101010101" pitchFamily="49" charset="-122"/>
                <a:ea typeface="楷体" panose="02010609060101010101" pitchFamily="49" charset="-122"/>
              </a:rPr>
              <a:t> 社会性</a:t>
            </a:r>
            <a:r>
              <a:rPr lang="zh-CN" altLang="en-US" dirty="0">
                <a:latin typeface="楷体" panose="02010609060101010101" pitchFamily="49" charset="-122"/>
                <a:ea typeface="楷体" panose="02010609060101010101" pitchFamily="49" charset="-122"/>
              </a:rPr>
              <a:t>软件具有两个基本特征，一是用户贡献，二是社会网络。社会网络能够形成的基础在于用户贡献，用户不断的累积贡献，最终形成用户的网络身份特征，而网络身份特征的形成为社会网络构建提供了基础。根据具体社会性软件不同，用户贡献的内容不同，但是社会性软件在构建社会关系中的作用是相同的。</a:t>
            </a:r>
          </a:p>
        </p:txBody>
      </p:sp>
    </p:spTree>
    <p:extLst>
      <p:ext uri="{BB962C8B-B14F-4D97-AF65-F5344CB8AC3E}">
        <p14:creationId xmlns:p14="http://schemas.microsoft.com/office/powerpoint/2010/main" val="1084524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latin typeface="黑体" panose="02010609060101010101" pitchFamily="49" charset="-122"/>
                <a:ea typeface="黑体" panose="02010609060101010101" pitchFamily="49" charset="-122"/>
              </a:rPr>
              <a:t>社会性软件与传统网站对比</a:t>
            </a:r>
          </a:p>
        </p:txBody>
      </p:sp>
      <p:graphicFrame>
        <p:nvGraphicFramePr>
          <p:cNvPr id="6" name="内容占位符 5"/>
          <p:cNvGraphicFramePr>
            <a:graphicFrameLocks noGrp="1"/>
          </p:cNvGraphicFramePr>
          <p:nvPr>
            <p:ph idx="1"/>
            <p:extLst>
              <p:ext uri="{D42A27DB-BD31-4B8C-83A1-F6EECF244321}">
                <p14:modId xmlns:p14="http://schemas.microsoft.com/office/powerpoint/2010/main" val="1815128913"/>
              </p:ext>
            </p:extLst>
          </p:nvPr>
        </p:nvGraphicFramePr>
        <p:xfrm>
          <a:off x="1096963" y="1846263"/>
          <a:ext cx="10058400" cy="4299270"/>
        </p:xfrm>
        <a:graphic>
          <a:graphicData uri="http://schemas.openxmlformats.org/drawingml/2006/table">
            <a:tbl>
              <a:tblPr firstRow="1" bandRow="1">
                <a:tableStyleId>{5C22544A-7EE6-4342-B048-85BDC9FD1C3A}</a:tableStyleId>
              </a:tblPr>
              <a:tblGrid>
                <a:gridCol w="3352800"/>
                <a:gridCol w="3352800"/>
                <a:gridCol w="3352800"/>
              </a:tblGrid>
              <a:tr h="370840">
                <a:tc>
                  <a:txBody>
                    <a:bodyPr/>
                    <a:lstStyle/>
                    <a:p>
                      <a:pPr>
                        <a:lnSpc>
                          <a:spcPct val="150000"/>
                        </a:lnSpc>
                      </a:pPr>
                      <a:endParaRPr lang="zh-CN" altLang="en-US" dirty="0"/>
                    </a:p>
                  </a:txBody>
                  <a:tcPr/>
                </a:tc>
                <a:tc>
                  <a:txBody>
                    <a:bodyPr/>
                    <a:lstStyle/>
                    <a:p>
                      <a:pPr>
                        <a:lnSpc>
                          <a:spcPct val="150000"/>
                        </a:lnSpc>
                      </a:pPr>
                      <a:r>
                        <a:rPr lang="zh-CN" altLang="en-US" sz="1800" dirty="0" smtClean="0">
                          <a:latin typeface="黑体" panose="02010609060101010101" pitchFamily="49" charset="-122"/>
                          <a:ea typeface="黑体" panose="02010609060101010101" pitchFamily="49" charset="-122"/>
                        </a:rPr>
                        <a:t>实验室</a:t>
                      </a:r>
                      <a:r>
                        <a:rPr lang="en-US" altLang="zh-CN" sz="1800" dirty="0" smtClean="0">
                          <a:latin typeface="黑体" panose="02010609060101010101" pitchFamily="49" charset="-122"/>
                          <a:ea typeface="黑体" panose="02010609060101010101" pitchFamily="49" charset="-122"/>
                        </a:rPr>
                        <a:t>Blog</a:t>
                      </a:r>
                      <a:endParaRPr lang="zh-CN" altLang="en-US" sz="1800" dirty="0">
                        <a:latin typeface="黑体" panose="02010609060101010101" pitchFamily="49" charset="-122"/>
                        <a:ea typeface="黑体" panose="02010609060101010101" pitchFamily="49" charset="-122"/>
                      </a:endParaRPr>
                    </a:p>
                  </a:txBody>
                  <a:tcPr/>
                </a:tc>
                <a:tc>
                  <a:txBody>
                    <a:bodyPr/>
                    <a:lstStyle/>
                    <a:p>
                      <a:pPr>
                        <a:lnSpc>
                          <a:spcPct val="150000"/>
                        </a:lnSpc>
                      </a:pPr>
                      <a:r>
                        <a:rPr lang="zh-CN" altLang="en-US" sz="1800" dirty="0" smtClean="0">
                          <a:latin typeface="黑体" panose="02010609060101010101" pitchFamily="49" charset="-122"/>
                          <a:ea typeface="黑体" panose="02010609060101010101" pitchFamily="49" charset="-122"/>
                        </a:rPr>
                        <a:t>教育技术通讯</a:t>
                      </a:r>
                      <a:endParaRPr lang="zh-CN" altLang="en-US" sz="1800" dirty="0">
                        <a:latin typeface="黑体" panose="02010609060101010101" pitchFamily="49" charset="-122"/>
                        <a:ea typeface="黑体" panose="02010609060101010101" pitchFamily="49" charset="-122"/>
                      </a:endParaRPr>
                    </a:p>
                  </a:txBody>
                  <a:tcPr/>
                </a:tc>
              </a:tr>
              <a:tr h="370840">
                <a:tc>
                  <a:txBody>
                    <a:bodyPr/>
                    <a:lstStyle/>
                    <a:p>
                      <a:pPr>
                        <a:lnSpc>
                          <a:spcPct val="150000"/>
                        </a:lnSpc>
                      </a:pPr>
                      <a:r>
                        <a:rPr lang="zh-CN" altLang="en-US" sz="1800" dirty="0" smtClean="0">
                          <a:latin typeface="仿宋" panose="02010609060101010101" pitchFamily="49" charset="-122"/>
                          <a:ea typeface="仿宋" panose="02010609060101010101" pitchFamily="49" charset="-122"/>
                        </a:rPr>
                        <a:t>使用者参与方式</a:t>
                      </a:r>
                      <a:endParaRPr lang="zh-CN" altLang="en-US" sz="1800" dirty="0">
                        <a:latin typeface="仿宋" panose="02010609060101010101" pitchFamily="49" charset="-122"/>
                        <a:ea typeface="仿宋" panose="02010609060101010101" pitchFamily="49" charset="-122"/>
                      </a:endParaRPr>
                    </a:p>
                  </a:txBody>
                  <a:tcPr/>
                </a:tc>
                <a:tc>
                  <a:txBody>
                    <a:bodyPr/>
                    <a:lstStyle/>
                    <a:p>
                      <a:pPr>
                        <a:lnSpc>
                          <a:spcPct val="150000"/>
                        </a:lnSpc>
                      </a:pPr>
                      <a:r>
                        <a:rPr lang="zh-CN" altLang="en-US" sz="1800" dirty="0" smtClean="0">
                          <a:latin typeface="楷体" panose="02010609060101010101" pitchFamily="49" charset="-122"/>
                          <a:ea typeface="楷体" panose="02010609060101010101" pitchFamily="49" charset="-122"/>
                        </a:rPr>
                        <a:t>使用者同时也是建设者</a:t>
                      </a:r>
                      <a:endParaRPr lang="zh-CN" altLang="en-US" sz="1800" dirty="0">
                        <a:latin typeface="楷体" panose="02010609060101010101" pitchFamily="49" charset="-122"/>
                        <a:ea typeface="楷体" panose="02010609060101010101" pitchFamily="49" charset="-122"/>
                      </a:endParaRPr>
                    </a:p>
                  </a:txBody>
                  <a:tcPr/>
                </a:tc>
                <a:tc>
                  <a:txBody>
                    <a:bodyPr/>
                    <a:lstStyle/>
                    <a:p>
                      <a:pPr>
                        <a:lnSpc>
                          <a:spcPct val="150000"/>
                        </a:lnSpc>
                      </a:pPr>
                      <a:r>
                        <a:rPr lang="zh-CN" altLang="en-US" sz="1800" dirty="0" smtClean="0">
                          <a:latin typeface="楷体" panose="02010609060101010101" pitchFamily="49" charset="-122"/>
                          <a:ea typeface="楷体" panose="02010609060101010101" pitchFamily="49" charset="-122"/>
                        </a:rPr>
                        <a:t>使用者与建设者分离</a:t>
                      </a:r>
                      <a:endParaRPr lang="zh-CN" altLang="en-US" sz="1800" dirty="0">
                        <a:latin typeface="楷体" panose="02010609060101010101" pitchFamily="49" charset="-122"/>
                        <a:ea typeface="楷体" panose="02010609060101010101" pitchFamily="49" charset="-122"/>
                      </a:endParaRPr>
                    </a:p>
                  </a:txBody>
                  <a:tcPr/>
                </a:tc>
              </a:tr>
              <a:tr h="370840">
                <a:tc>
                  <a:txBody>
                    <a:bodyPr/>
                    <a:lstStyle/>
                    <a:p>
                      <a:pPr>
                        <a:lnSpc>
                          <a:spcPct val="150000"/>
                        </a:lnSpc>
                      </a:pPr>
                      <a:r>
                        <a:rPr lang="zh-CN" altLang="en-US" sz="1800" dirty="0" smtClean="0">
                          <a:latin typeface="仿宋" panose="02010609060101010101" pitchFamily="49" charset="-122"/>
                          <a:ea typeface="仿宋" panose="02010609060101010101" pitchFamily="49" charset="-122"/>
                        </a:rPr>
                        <a:t>内容来源</a:t>
                      </a:r>
                      <a:endParaRPr lang="zh-CN" altLang="en-US" sz="1800" dirty="0">
                        <a:latin typeface="仿宋" panose="02010609060101010101" pitchFamily="49" charset="-122"/>
                        <a:ea typeface="仿宋" panose="02010609060101010101" pitchFamily="49" charset="-122"/>
                      </a:endParaRPr>
                    </a:p>
                  </a:txBody>
                  <a:tcPr/>
                </a:tc>
                <a:tc>
                  <a:txBody>
                    <a:bodyPr/>
                    <a:lstStyle/>
                    <a:p>
                      <a:pPr>
                        <a:lnSpc>
                          <a:spcPct val="150000"/>
                        </a:lnSpc>
                      </a:pPr>
                      <a:r>
                        <a:rPr lang="zh-CN" altLang="en-US" sz="1800" dirty="0" smtClean="0">
                          <a:latin typeface="楷体" panose="02010609060101010101" pitchFamily="49" charset="-122"/>
                          <a:ea typeface="楷体" panose="02010609060101010101" pitchFamily="49" charset="-122"/>
                        </a:rPr>
                        <a:t>个人</a:t>
                      </a:r>
                      <a:endParaRPr lang="zh-CN" altLang="en-US" sz="1800" dirty="0">
                        <a:latin typeface="楷体" panose="02010609060101010101" pitchFamily="49" charset="-122"/>
                        <a:ea typeface="楷体" panose="02010609060101010101" pitchFamily="49" charset="-122"/>
                      </a:endParaRPr>
                    </a:p>
                  </a:txBody>
                  <a:tcPr/>
                </a:tc>
                <a:tc>
                  <a:txBody>
                    <a:bodyPr/>
                    <a:lstStyle/>
                    <a:p>
                      <a:pPr>
                        <a:lnSpc>
                          <a:spcPct val="150000"/>
                        </a:lnSpc>
                      </a:pPr>
                      <a:r>
                        <a:rPr lang="zh-CN" altLang="en-US" sz="1800" dirty="0" smtClean="0">
                          <a:latin typeface="楷体" panose="02010609060101010101" pitchFamily="49" charset="-122"/>
                          <a:ea typeface="楷体" panose="02010609060101010101" pitchFamily="49" charset="-122"/>
                        </a:rPr>
                        <a:t>专门组织或人员</a:t>
                      </a:r>
                      <a:endParaRPr lang="zh-CN" altLang="en-US" sz="1800" dirty="0">
                        <a:latin typeface="楷体" panose="02010609060101010101" pitchFamily="49" charset="-122"/>
                        <a:ea typeface="楷体" panose="02010609060101010101" pitchFamily="49" charset="-122"/>
                      </a:endParaRPr>
                    </a:p>
                  </a:txBody>
                  <a:tcPr/>
                </a:tc>
              </a:tr>
              <a:tr h="370840">
                <a:tc>
                  <a:txBody>
                    <a:bodyPr/>
                    <a:lstStyle/>
                    <a:p>
                      <a:pPr>
                        <a:lnSpc>
                          <a:spcPct val="150000"/>
                        </a:lnSpc>
                      </a:pPr>
                      <a:r>
                        <a:rPr lang="zh-CN" altLang="en-US" sz="1800" dirty="0" smtClean="0">
                          <a:latin typeface="仿宋" panose="02010609060101010101" pitchFamily="49" charset="-122"/>
                          <a:ea typeface="仿宋" panose="02010609060101010101" pitchFamily="49" charset="-122"/>
                        </a:rPr>
                        <a:t>表现形式</a:t>
                      </a:r>
                      <a:endParaRPr lang="zh-CN" altLang="en-US" sz="1800" dirty="0">
                        <a:latin typeface="仿宋" panose="02010609060101010101" pitchFamily="49" charset="-122"/>
                        <a:ea typeface="仿宋" panose="02010609060101010101" pitchFamily="49" charset="-122"/>
                      </a:endParaRPr>
                    </a:p>
                  </a:txBody>
                  <a:tcPr/>
                </a:tc>
                <a:tc>
                  <a:txBody>
                    <a:bodyPr/>
                    <a:lstStyle/>
                    <a:p>
                      <a:pPr>
                        <a:lnSpc>
                          <a:spcPct val="150000"/>
                        </a:lnSpc>
                      </a:pPr>
                      <a:r>
                        <a:rPr lang="zh-CN" altLang="en-US" sz="1800" dirty="0" smtClean="0">
                          <a:latin typeface="楷体" panose="02010609060101010101" pitchFamily="49" charset="-122"/>
                          <a:ea typeface="楷体" panose="02010609060101010101" pitchFamily="49" charset="-122"/>
                        </a:rPr>
                        <a:t>时间倒排</a:t>
                      </a:r>
                      <a:endParaRPr lang="zh-CN" altLang="en-US" sz="1800" dirty="0">
                        <a:latin typeface="楷体" panose="02010609060101010101" pitchFamily="49" charset="-122"/>
                        <a:ea typeface="楷体" panose="02010609060101010101" pitchFamily="49" charset="-122"/>
                      </a:endParaRPr>
                    </a:p>
                  </a:txBody>
                  <a:tcPr/>
                </a:tc>
                <a:tc>
                  <a:txBody>
                    <a:bodyPr/>
                    <a:lstStyle/>
                    <a:p>
                      <a:pPr>
                        <a:lnSpc>
                          <a:spcPct val="150000"/>
                        </a:lnSpc>
                      </a:pPr>
                      <a:r>
                        <a:rPr lang="zh-CN" altLang="en-US" sz="1800" dirty="0" smtClean="0">
                          <a:latin typeface="楷体" panose="02010609060101010101" pitchFamily="49" charset="-122"/>
                          <a:ea typeface="楷体" panose="02010609060101010101" pitchFamily="49" charset="-122"/>
                        </a:rPr>
                        <a:t>领域内熟悉的内容分类规则</a:t>
                      </a:r>
                      <a:endParaRPr lang="zh-CN" altLang="en-US" sz="1800" dirty="0">
                        <a:latin typeface="楷体" panose="02010609060101010101" pitchFamily="49" charset="-122"/>
                        <a:ea typeface="楷体" panose="02010609060101010101" pitchFamily="49" charset="-122"/>
                      </a:endParaRPr>
                    </a:p>
                  </a:txBody>
                  <a:tcPr/>
                </a:tc>
              </a:tr>
              <a:tr h="370840">
                <a:tc>
                  <a:txBody>
                    <a:bodyPr/>
                    <a:lstStyle/>
                    <a:p>
                      <a:pPr>
                        <a:lnSpc>
                          <a:spcPct val="150000"/>
                        </a:lnSpc>
                      </a:pPr>
                      <a:r>
                        <a:rPr lang="zh-CN" altLang="en-US" sz="1800" dirty="0" smtClean="0">
                          <a:latin typeface="仿宋" panose="02010609060101010101" pitchFamily="49" charset="-122"/>
                          <a:ea typeface="仿宋" panose="02010609060101010101" pitchFamily="49" charset="-122"/>
                        </a:rPr>
                        <a:t>时空效应</a:t>
                      </a:r>
                      <a:endParaRPr lang="zh-CN" altLang="en-US" sz="1800" dirty="0">
                        <a:latin typeface="仿宋" panose="02010609060101010101" pitchFamily="49" charset="-122"/>
                        <a:ea typeface="仿宋" panose="02010609060101010101" pitchFamily="49" charset="-122"/>
                      </a:endParaRPr>
                    </a:p>
                  </a:txBody>
                  <a:tcPr/>
                </a:tc>
                <a:tc>
                  <a:txBody>
                    <a:bodyPr/>
                    <a:lstStyle/>
                    <a:p>
                      <a:pPr>
                        <a:lnSpc>
                          <a:spcPct val="150000"/>
                        </a:lnSpc>
                      </a:pPr>
                      <a:r>
                        <a:rPr lang="zh-CN" altLang="en-US" sz="1800" dirty="0" smtClean="0">
                          <a:latin typeface="楷体" panose="02010609060101010101" pitchFamily="49" charset="-122"/>
                          <a:ea typeface="楷体" panose="02010609060101010101" pitchFamily="49" charset="-122"/>
                        </a:rPr>
                        <a:t>人脉效应</a:t>
                      </a:r>
                      <a:endParaRPr lang="en-US" altLang="zh-CN" sz="1800" dirty="0" smtClean="0">
                        <a:latin typeface="楷体" panose="02010609060101010101" pitchFamily="49" charset="-122"/>
                        <a:ea typeface="楷体" panose="02010609060101010101" pitchFamily="49" charset="-122"/>
                      </a:endParaRPr>
                    </a:p>
                    <a:p>
                      <a:pPr>
                        <a:lnSpc>
                          <a:spcPct val="150000"/>
                        </a:lnSpc>
                      </a:pPr>
                      <a:r>
                        <a:rPr lang="zh-CN" altLang="en-US" sz="1800" dirty="0" smtClean="0">
                          <a:latin typeface="楷体" panose="02010609060101010101" pitchFamily="49" charset="-122"/>
                          <a:ea typeface="楷体" panose="02010609060101010101" pitchFamily="49" charset="-122"/>
                        </a:rPr>
                        <a:t>知识创新效应</a:t>
                      </a:r>
                      <a:endParaRPr lang="zh-CN" altLang="en-US" sz="1800" dirty="0">
                        <a:latin typeface="楷体" panose="02010609060101010101" pitchFamily="49" charset="-122"/>
                        <a:ea typeface="楷体" panose="02010609060101010101" pitchFamily="49" charset="-122"/>
                      </a:endParaRPr>
                    </a:p>
                  </a:txBody>
                  <a:tcPr/>
                </a:tc>
                <a:tc>
                  <a:txBody>
                    <a:bodyPr/>
                    <a:lstStyle/>
                    <a:p>
                      <a:pPr>
                        <a:lnSpc>
                          <a:spcPct val="150000"/>
                        </a:lnSpc>
                      </a:pPr>
                      <a:r>
                        <a:rPr lang="zh-CN" altLang="en-US" sz="1800" dirty="0" smtClean="0">
                          <a:latin typeface="楷体" panose="02010609060101010101" pitchFamily="49" charset="-122"/>
                          <a:ea typeface="楷体" panose="02010609060101010101" pitchFamily="49" charset="-122"/>
                        </a:rPr>
                        <a:t>知识与信息单向传播效应</a:t>
                      </a:r>
                      <a:endParaRPr lang="zh-CN" altLang="en-US" sz="1800" dirty="0">
                        <a:latin typeface="楷体" panose="02010609060101010101" pitchFamily="49" charset="-122"/>
                        <a:ea typeface="楷体" panose="02010609060101010101" pitchFamily="49" charset="-122"/>
                      </a:endParaRPr>
                    </a:p>
                  </a:txBody>
                  <a:tcPr/>
                </a:tc>
              </a:tr>
              <a:tr h="370840">
                <a:tc>
                  <a:txBody>
                    <a:bodyPr/>
                    <a:lstStyle/>
                    <a:p>
                      <a:pPr>
                        <a:lnSpc>
                          <a:spcPct val="150000"/>
                        </a:lnSpc>
                      </a:pPr>
                      <a:r>
                        <a:rPr lang="zh-CN" altLang="en-US" sz="1800" dirty="0" smtClean="0">
                          <a:latin typeface="仿宋" panose="02010609060101010101" pitchFamily="49" charset="-122"/>
                          <a:ea typeface="仿宋" panose="02010609060101010101" pitchFamily="49" charset="-122"/>
                        </a:rPr>
                        <a:t>内容组织</a:t>
                      </a:r>
                      <a:endParaRPr lang="zh-CN" altLang="en-US" sz="1800" dirty="0">
                        <a:latin typeface="仿宋" panose="02010609060101010101" pitchFamily="49" charset="-122"/>
                        <a:ea typeface="仿宋" panose="02010609060101010101" pitchFamily="49" charset="-122"/>
                      </a:endParaRPr>
                    </a:p>
                  </a:txBody>
                  <a:tcPr/>
                </a:tc>
                <a:tc>
                  <a:txBody>
                    <a:bodyPr/>
                    <a:lstStyle/>
                    <a:p>
                      <a:pPr>
                        <a:lnSpc>
                          <a:spcPct val="150000"/>
                        </a:lnSpc>
                      </a:pPr>
                      <a:r>
                        <a:rPr lang="zh-CN" altLang="en-US" sz="1800" dirty="0" smtClean="0">
                          <a:latin typeface="楷体" panose="02010609060101010101" pitchFamily="49" charset="-122"/>
                          <a:ea typeface="楷体" panose="02010609060101010101" pitchFamily="49" charset="-122"/>
                        </a:rPr>
                        <a:t>时间属性</a:t>
                      </a:r>
                      <a:endParaRPr lang="en-US" altLang="zh-CN" sz="1800" dirty="0" smtClean="0">
                        <a:latin typeface="楷体" panose="02010609060101010101" pitchFamily="49" charset="-122"/>
                        <a:ea typeface="楷体" panose="02010609060101010101" pitchFamily="49" charset="-122"/>
                      </a:endParaRPr>
                    </a:p>
                    <a:p>
                      <a:pPr>
                        <a:lnSpc>
                          <a:spcPct val="150000"/>
                        </a:lnSpc>
                      </a:pPr>
                      <a:r>
                        <a:rPr lang="zh-CN" altLang="en-US" sz="1800" dirty="0" smtClean="0">
                          <a:latin typeface="楷体" panose="02010609060101010101" pitchFamily="49" charset="-122"/>
                          <a:ea typeface="楷体" panose="02010609060101010101" pitchFamily="49" charset="-122"/>
                        </a:rPr>
                        <a:t>语言表达随意</a:t>
                      </a:r>
                      <a:endParaRPr lang="en-US" altLang="zh-CN" sz="1800" dirty="0" smtClean="0">
                        <a:latin typeface="楷体" panose="02010609060101010101" pitchFamily="49" charset="-122"/>
                        <a:ea typeface="楷体" panose="02010609060101010101" pitchFamily="49" charset="-122"/>
                      </a:endParaRPr>
                    </a:p>
                    <a:p>
                      <a:pPr>
                        <a:lnSpc>
                          <a:spcPct val="150000"/>
                        </a:lnSpc>
                      </a:pPr>
                      <a:r>
                        <a:rPr lang="zh-CN" altLang="en-US" sz="1800" dirty="0" smtClean="0">
                          <a:latin typeface="楷体" panose="02010609060101010101" pitchFamily="49" charset="-122"/>
                          <a:ea typeface="楷体" panose="02010609060101010101" pitchFamily="49" charset="-122"/>
                        </a:rPr>
                        <a:t>篇幅长短不一</a:t>
                      </a:r>
                      <a:endParaRPr lang="en-US" altLang="zh-CN" sz="1800" dirty="0" smtClean="0">
                        <a:latin typeface="楷体" panose="02010609060101010101" pitchFamily="49" charset="-122"/>
                        <a:ea typeface="楷体" panose="02010609060101010101" pitchFamily="49" charset="-122"/>
                      </a:endParaRPr>
                    </a:p>
                    <a:p>
                      <a:pPr>
                        <a:lnSpc>
                          <a:spcPct val="150000"/>
                        </a:lnSpc>
                      </a:pPr>
                      <a:r>
                        <a:rPr lang="zh-CN" altLang="en-US" sz="1800" dirty="0" smtClean="0">
                          <a:latin typeface="楷体" panose="02010609060101010101" pitchFamily="49" charset="-122"/>
                          <a:ea typeface="楷体" panose="02010609060101010101" pitchFamily="49" charset="-122"/>
                        </a:rPr>
                        <a:t>具体主题分散</a:t>
                      </a:r>
                      <a:endParaRPr lang="zh-CN" altLang="en-US" sz="1800" dirty="0">
                        <a:latin typeface="楷体" panose="02010609060101010101" pitchFamily="49" charset="-122"/>
                        <a:ea typeface="楷体" panose="02010609060101010101" pitchFamily="49" charset="-122"/>
                      </a:endParaRPr>
                    </a:p>
                  </a:txBody>
                  <a:tcPr/>
                </a:tc>
                <a:tc>
                  <a:txBody>
                    <a:bodyPr/>
                    <a:lstStyle/>
                    <a:p>
                      <a:pPr>
                        <a:lnSpc>
                          <a:spcPct val="150000"/>
                        </a:lnSpc>
                      </a:pPr>
                      <a:r>
                        <a:rPr lang="zh-CN" altLang="en-US" sz="1800" dirty="0" smtClean="0">
                          <a:latin typeface="楷体" panose="02010609060101010101" pitchFamily="49" charset="-122"/>
                          <a:ea typeface="楷体" panose="02010609060101010101" pitchFamily="49" charset="-122"/>
                        </a:rPr>
                        <a:t>语言严谨</a:t>
                      </a:r>
                      <a:endParaRPr lang="en-US" altLang="zh-CN" sz="1800" dirty="0" smtClean="0">
                        <a:latin typeface="楷体" panose="02010609060101010101" pitchFamily="49" charset="-122"/>
                        <a:ea typeface="楷体" panose="02010609060101010101" pitchFamily="49" charset="-122"/>
                      </a:endParaRPr>
                    </a:p>
                    <a:p>
                      <a:pPr>
                        <a:lnSpc>
                          <a:spcPct val="150000"/>
                        </a:lnSpc>
                      </a:pPr>
                      <a:r>
                        <a:rPr lang="zh-CN" altLang="en-US" sz="1800" dirty="0" smtClean="0">
                          <a:latin typeface="楷体" panose="02010609060101010101" pitchFamily="49" charset="-122"/>
                          <a:ea typeface="楷体" panose="02010609060101010101" pitchFamily="49" charset="-122"/>
                        </a:rPr>
                        <a:t>结构工整</a:t>
                      </a:r>
                      <a:endParaRPr lang="en-US" altLang="zh-CN" sz="1800" dirty="0" smtClean="0">
                        <a:latin typeface="楷体" panose="02010609060101010101" pitchFamily="49" charset="-122"/>
                        <a:ea typeface="楷体" panose="02010609060101010101" pitchFamily="49" charset="-122"/>
                      </a:endParaRPr>
                    </a:p>
                    <a:p>
                      <a:pPr>
                        <a:lnSpc>
                          <a:spcPct val="150000"/>
                        </a:lnSpc>
                      </a:pPr>
                      <a:r>
                        <a:rPr lang="zh-CN" altLang="en-US" sz="1800" dirty="0" smtClean="0">
                          <a:latin typeface="楷体" panose="02010609060101010101" pitchFamily="49" charset="-122"/>
                          <a:ea typeface="楷体" panose="02010609060101010101" pitchFamily="49" charset="-122"/>
                        </a:rPr>
                        <a:t>具有明显的专业领域特征</a:t>
                      </a:r>
                      <a:endParaRPr lang="en-US" altLang="zh-CN" sz="1800" dirty="0" smtClean="0">
                        <a:latin typeface="楷体" panose="02010609060101010101" pitchFamily="49" charset="-122"/>
                        <a:ea typeface="楷体" panose="02010609060101010101" pitchFamily="49" charset="-122"/>
                      </a:endParaRPr>
                    </a:p>
                  </a:txBody>
                  <a:tcPr/>
                </a:tc>
              </a:tr>
            </a:tbl>
          </a:graphicData>
        </a:graphic>
      </p:graphicFrame>
    </p:spTree>
    <p:extLst>
      <p:ext uri="{BB962C8B-B14F-4D97-AF65-F5344CB8AC3E}">
        <p14:creationId xmlns:p14="http://schemas.microsoft.com/office/powerpoint/2010/main" val="3331998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latin typeface="黑体" panose="02010609060101010101" pitchFamily="49" charset="-122"/>
                <a:ea typeface="黑体" panose="02010609060101010101" pitchFamily="49" charset="-122"/>
              </a:rPr>
              <a:t>社会性软件的人脉效应</a:t>
            </a:r>
            <a:endParaRPr lang="zh-CN" altLang="en-US" sz="4000"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lstStyle/>
          <a:p>
            <a:pPr>
              <a:lnSpc>
                <a:spcPct val="150000"/>
              </a:lnSpc>
              <a:buFont typeface="Wingdings" panose="05000000000000000000" pitchFamily="2" charset="2"/>
              <a:buChar char="n"/>
            </a:pPr>
            <a:r>
              <a:rPr lang="zh-CN" altLang="en-US" dirty="0" smtClean="0">
                <a:latin typeface="楷体" panose="02010609060101010101" pitchFamily="49" charset="-122"/>
                <a:ea typeface="楷体" panose="02010609060101010101" pitchFamily="49" charset="-122"/>
              </a:rPr>
              <a:t> </a:t>
            </a:r>
            <a:r>
              <a:rPr lang="zh-CN" altLang="en-US" dirty="0">
                <a:latin typeface="楷体" panose="02010609060101010101" pitchFamily="49" charset="-122"/>
                <a:ea typeface="楷体" panose="02010609060101010101" pitchFamily="49" charset="-122"/>
              </a:rPr>
              <a:t>社会</a:t>
            </a:r>
            <a:r>
              <a:rPr lang="zh-CN" altLang="en-US" dirty="0">
                <a:latin typeface="楷体" panose="02010609060101010101" pitchFamily="49" charset="-122"/>
                <a:ea typeface="楷体" panose="02010609060101010101" pitchFamily="49" charset="-122"/>
              </a:rPr>
              <a:t>人脉效应，主要是由于一方面社会性软件具有较强的用户个性化身份标识作用，另一方面社会性软件在技术上能够透过诸如浏览订阅、留言评论等行为促进不同用户之间建立社会联系，从而使得不同的使用者在</a:t>
            </a:r>
            <a:r>
              <a:rPr lang="en-US" altLang="zh-CN" dirty="0">
                <a:latin typeface="楷体" panose="02010609060101010101" pitchFamily="49" charset="-122"/>
                <a:ea typeface="楷体" panose="02010609060101010101" pitchFamily="49" charset="-122"/>
              </a:rPr>
              <a:t>Web2.0</a:t>
            </a:r>
            <a:r>
              <a:rPr lang="zh-CN" altLang="en-US" dirty="0">
                <a:latin typeface="楷体" panose="02010609060101010101" pitchFamily="49" charset="-122"/>
                <a:ea typeface="楷体" panose="02010609060101010101" pitchFamily="49" charset="-122"/>
              </a:rPr>
              <a:t>平台空间上都能拥有自己的社会人脉小世界</a:t>
            </a:r>
            <a:r>
              <a:rPr lang="zh-CN" altLang="en-US" dirty="0">
                <a:latin typeface="楷体" panose="02010609060101010101" pitchFamily="49" charset="-122"/>
                <a:ea typeface="楷体" panose="02010609060101010101" pitchFamily="49" charset="-122"/>
              </a:rPr>
              <a:t>。</a:t>
            </a:r>
            <a:endParaRPr lang="zh-CN" altLang="en-US"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872339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latin typeface="黑体" panose="02010609060101010101" pitchFamily="49" charset="-122"/>
                <a:ea typeface="黑体" panose="02010609060101010101" pitchFamily="49" charset="-122"/>
              </a:rPr>
              <a:t>社会性软件的知识创新效应</a:t>
            </a:r>
            <a:endParaRPr lang="zh-CN" altLang="en-US" sz="4000"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normAutofit/>
          </a:bodyPr>
          <a:lstStyle/>
          <a:p>
            <a:pPr marR="0" fontAlgn="auto">
              <a:lnSpc>
                <a:spcPct val="150000"/>
              </a:lnSpc>
              <a:buFont typeface="Wingdings" panose="05000000000000000000" pitchFamily="2" charset="2"/>
              <a:buChar char="n"/>
              <a:tabLst/>
              <a:defRPr/>
            </a:pPr>
            <a:r>
              <a:rPr lang="zh-CN" altLang="zh-CN" dirty="0">
                <a:latin typeface="楷体" panose="02010609060101010101" pitchFamily="49" charset="-122"/>
                <a:ea typeface="楷体" panose="02010609060101010101" pitchFamily="49" charset="-122"/>
              </a:rPr>
              <a:t> 知识创新效应，主要是由于</a:t>
            </a:r>
            <a:r>
              <a:rPr lang="en-US" altLang="zh-CN" dirty="0">
                <a:latin typeface="楷体" panose="02010609060101010101" pitchFamily="49" charset="-122"/>
                <a:ea typeface="楷体" panose="02010609060101010101" pitchFamily="49" charset="-122"/>
              </a:rPr>
              <a:t>Web2.0</a:t>
            </a:r>
            <a:r>
              <a:rPr lang="zh-CN" altLang="zh-CN" dirty="0">
                <a:latin typeface="楷体" panose="02010609060101010101" pitchFamily="49" charset="-122"/>
                <a:ea typeface="楷体" panose="02010609060101010101" pitchFamily="49" charset="-122"/>
              </a:rPr>
              <a:t>平台营造了一种全新的互相传播的学习环境，源于</a:t>
            </a:r>
            <a:r>
              <a:rPr lang="en-US" altLang="zh-CN" dirty="0">
                <a:latin typeface="楷体" panose="02010609060101010101" pitchFamily="49" charset="-122"/>
                <a:ea typeface="楷体" panose="02010609060101010101" pitchFamily="49" charset="-122"/>
              </a:rPr>
              <a:t>N</a:t>
            </a:r>
            <a:r>
              <a:rPr lang="zh-CN" altLang="zh-CN" dirty="0">
                <a:latin typeface="楷体" panose="02010609060101010101" pitchFamily="49" charset="-122"/>
                <a:ea typeface="楷体" panose="02010609060101010101" pitchFamily="49" charset="-122"/>
              </a:rPr>
              <a:t>个不同用户的信息内容，可以分别传向其他</a:t>
            </a:r>
            <a:r>
              <a:rPr lang="en-US" altLang="zh-CN" dirty="0">
                <a:latin typeface="楷体" panose="02010609060101010101" pitchFamily="49" charset="-122"/>
                <a:ea typeface="楷体" panose="02010609060101010101" pitchFamily="49" charset="-122"/>
              </a:rPr>
              <a:t>N-1</a:t>
            </a:r>
            <a:r>
              <a:rPr lang="zh-CN" altLang="zh-CN" dirty="0">
                <a:latin typeface="楷体" panose="02010609060101010101" pitchFamily="49" charset="-122"/>
                <a:ea typeface="楷体" panose="02010609060101010101" pitchFamily="49" charset="-122"/>
              </a:rPr>
              <a:t>个用户。由知识建构学习理论可知，每一次每一轮的互相传播过程，也是构建新知识的创新过程。</a:t>
            </a:r>
          </a:p>
        </p:txBody>
      </p:sp>
    </p:spTree>
    <p:extLst>
      <p:ext uri="{BB962C8B-B14F-4D97-AF65-F5344CB8AC3E}">
        <p14:creationId xmlns:p14="http://schemas.microsoft.com/office/powerpoint/2010/main" val="3081008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latin typeface="黑体" panose="02010609060101010101" pitchFamily="49" charset="-122"/>
                <a:ea typeface="黑体" panose="02010609060101010101" pitchFamily="49" charset="-122"/>
              </a:rPr>
              <a:t>社会性软件的时间属性</a:t>
            </a:r>
            <a:endParaRPr lang="zh-CN" altLang="en-US" sz="4000"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lstStyle/>
          <a:p>
            <a:pPr>
              <a:lnSpc>
                <a:spcPct val="150000"/>
              </a:lnSpc>
              <a:buFont typeface="Wingdings" panose="05000000000000000000" pitchFamily="2" charset="2"/>
              <a:buChar char="n"/>
            </a:pPr>
            <a:r>
              <a:rPr lang="zh-CN" altLang="zh-CN" sz="2000" kern="1200" dirty="0" smtClean="0">
                <a:solidFill>
                  <a:schemeClr val="tx1">
                    <a:lumMod val="75000"/>
                    <a:lumOff val="25000"/>
                  </a:schemeClr>
                </a:solidFill>
                <a:effectLst/>
                <a:latin typeface="+mn-lt"/>
                <a:ea typeface="+mn-ea"/>
                <a:cs typeface="+mn-cs"/>
              </a:rPr>
              <a:t> </a:t>
            </a:r>
            <a:r>
              <a:rPr lang="en-US" altLang="zh-CN" sz="2000" kern="1200" dirty="0" smtClean="0">
                <a:solidFill>
                  <a:schemeClr val="tx1">
                    <a:lumMod val="75000"/>
                    <a:lumOff val="25000"/>
                  </a:schemeClr>
                </a:solidFill>
                <a:effectLst/>
                <a:latin typeface="+mn-lt"/>
                <a:ea typeface="+mn-ea"/>
                <a:cs typeface="+mn-cs"/>
              </a:rPr>
              <a:t> </a:t>
            </a:r>
            <a:r>
              <a:rPr lang="zh-CN" altLang="zh-CN" dirty="0" smtClean="0">
                <a:latin typeface="楷体" panose="02010609060101010101" pitchFamily="49" charset="-122"/>
                <a:ea typeface="楷体" panose="02010609060101010101" pitchFamily="49" charset="-122"/>
              </a:rPr>
              <a:t>时间</a:t>
            </a:r>
            <a:r>
              <a:rPr lang="zh-CN" altLang="zh-CN" dirty="0">
                <a:latin typeface="楷体" panose="02010609060101010101" pitchFamily="49" charset="-122"/>
                <a:ea typeface="楷体" panose="02010609060101010101" pitchFamily="49" charset="-122"/>
              </a:rPr>
              <a:t>属性是社会性软件的重要属性，正是基于时间的累积，才有多种效应的生成。而传统网站不具备这一明显特征。</a:t>
            </a:r>
          </a:p>
          <a:p>
            <a:endParaRPr lang="zh-CN" altLang="en-US" dirty="0"/>
          </a:p>
        </p:txBody>
      </p:sp>
    </p:spTree>
    <p:extLst>
      <p:ext uri="{BB962C8B-B14F-4D97-AF65-F5344CB8AC3E}">
        <p14:creationId xmlns:p14="http://schemas.microsoft.com/office/powerpoint/2010/main" val="2049179427"/>
      </p:ext>
    </p:extLst>
  </p:cSld>
  <p:clrMapOvr>
    <a:masterClrMapping/>
  </p:clrMapOvr>
</p:sld>
</file>

<file path=ppt/theme/theme1.xml><?xml version="1.0" encoding="utf-8"?>
<a:theme xmlns:a="http://schemas.openxmlformats.org/drawingml/2006/main" name="回顾">
  <a:themeElements>
    <a:clrScheme name="回顾">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回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23</TotalTime>
  <Words>584</Words>
  <Application>Microsoft Office PowerPoint</Application>
  <PresentationFormat>宽屏</PresentationFormat>
  <Paragraphs>43</Paragraphs>
  <Slides>9</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9</vt:i4>
      </vt:variant>
    </vt:vector>
  </HeadingPairs>
  <TitlesOfParts>
    <vt:vector size="17" baseType="lpstr">
      <vt:lpstr>仿宋</vt:lpstr>
      <vt:lpstr>黑体</vt:lpstr>
      <vt:lpstr>楷体</vt:lpstr>
      <vt:lpstr>宋体</vt:lpstr>
      <vt:lpstr>Calibri</vt:lpstr>
      <vt:lpstr>Calibri Light</vt:lpstr>
      <vt:lpstr>Wingdings</vt:lpstr>
      <vt:lpstr>回顾</vt:lpstr>
      <vt:lpstr>社会性软件简介</vt:lpstr>
      <vt:lpstr>社会性软件的定义</vt:lpstr>
      <vt:lpstr>社会性软件的界定</vt:lpstr>
      <vt:lpstr>社会性软件的特点</vt:lpstr>
      <vt:lpstr>社会性软件的基本特征</vt:lpstr>
      <vt:lpstr>社会性软件与传统网站对比</vt:lpstr>
      <vt:lpstr>社会性软件的人脉效应</vt:lpstr>
      <vt:lpstr>社会性软件的知识创新效应</vt:lpstr>
      <vt:lpstr>社会性软件的时间属性</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社会性软件</dc:title>
  <dc:creator>GaoMengnan</dc:creator>
  <cp:lastModifiedBy>GaoMengnan</cp:lastModifiedBy>
  <cp:revision>3</cp:revision>
  <dcterms:created xsi:type="dcterms:W3CDTF">2014-03-17T13:09:05Z</dcterms:created>
  <dcterms:modified xsi:type="dcterms:W3CDTF">2014-03-17T13:32:19Z</dcterms:modified>
</cp:coreProperties>
</file>