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65" r:id="rId3"/>
    <p:sldId id="259" r:id="rId4"/>
    <p:sldId id="256" r:id="rId5"/>
    <p:sldId id="258" r:id="rId6"/>
    <p:sldId id="260" r:id="rId7"/>
    <p:sldId id="261" r:id="rId8"/>
    <p:sldId id="262" r:id="rId9"/>
    <p:sldId id="266" r:id="rId10"/>
    <p:sldId id="268" r:id="rId11"/>
    <p:sldId id="267" r:id="rId12"/>
    <p:sldId id="263" r:id="rId13"/>
    <p:sldId id="269" r:id="rId14"/>
    <p:sldId id="270" r:id="rId15"/>
    <p:sldId id="272" r:id="rId16"/>
    <p:sldId id="271" r:id="rId17"/>
    <p:sldId id="273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1EAA33B-D221-4FFC-8D46-81E1472C0DF6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95FA906-7339-4CFC-81CE-4C679AFAF8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82438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zh-CN" altLang="en-US" sz="3200" dirty="0"/>
              <a:t>人教新课标 三年级 语文 下册 第三单元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763713" y="2492375"/>
            <a:ext cx="5040312" cy="19446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CN" altLang="en-US" sz="6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楷体_GB2312"/>
              </a:rPr>
              <a:t>可贵的沉默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75856" y="5379938"/>
            <a:ext cx="5040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accent2"/>
                </a:solidFill>
              </a:rPr>
              <a:t>三十一团</a:t>
            </a:r>
            <a:r>
              <a:rPr lang="zh-CN" altLang="en-US" sz="3600" dirty="0" smtClean="0">
                <a:solidFill>
                  <a:schemeClr val="accent2"/>
                </a:solidFill>
              </a:rPr>
              <a:t>中学   卢丽丽</a:t>
            </a:r>
            <a:endParaRPr lang="zh-CN" alt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721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900113" y="2274888"/>
            <a:ext cx="18415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pPr>
              <a:lnSpc>
                <a:spcPct val="170000"/>
              </a:lnSpc>
            </a:pPr>
            <a:endParaRPr lang="zh-CN" altLang="zh-CN">
              <a:latin typeface="Arial Black" pitchFamily="34" charset="0"/>
              <a:ea typeface="宋体" pitchFamily="2" charset="-122"/>
            </a:endParaRP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51475" y="1927860"/>
            <a:ext cx="797679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atinLnBrk="1"/>
            <a:r>
              <a:rPr lang="zh-CN" altLang="zh-CN" sz="4000" dirty="0" smtClean="0">
                <a:solidFill>
                  <a:srgbClr val="FF0000"/>
                </a:solidFill>
              </a:rPr>
              <a:t>迅速</a:t>
            </a:r>
            <a:r>
              <a:rPr lang="en-US" altLang="zh-CN" sz="4000" dirty="0" smtClean="0">
                <a:solidFill>
                  <a:srgbClr val="FF0000"/>
                </a:solidFill>
              </a:rPr>
              <a:t> </a:t>
            </a:r>
            <a:r>
              <a:rPr lang="zh-CN" altLang="zh-CN" sz="4000" dirty="0" smtClean="0">
                <a:solidFill>
                  <a:srgbClr val="FF0000"/>
                </a:solidFill>
              </a:rPr>
              <a:t>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</a:t>
            </a:r>
            <a:r>
              <a:rPr lang="zh-CN" altLang="zh-CN" sz="4000" dirty="0" smtClean="0">
                <a:solidFill>
                  <a:srgbClr val="FF0000"/>
                </a:solidFill>
              </a:rPr>
              <a:t>蕴藏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霎时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沉静</a:t>
            </a:r>
          </a:p>
          <a:p>
            <a:pPr latinLnBrk="1"/>
            <a:r>
              <a:rPr lang="zh-CN" altLang="zh-CN" sz="4000" dirty="0" smtClean="0">
                <a:solidFill>
                  <a:srgbClr val="FF0000"/>
                </a:solidFill>
              </a:rPr>
              <a:t>恰恰</a:t>
            </a:r>
            <a:r>
              <a:rPr lang="en-US" altLang="zh-CN" sz="4000" dirty="0" smtClean="0">
                <a:solidFill>
                  <a:srgbClr val="FF0000"/>
                </a:solidFill>
              </a:rPr>
              <a:t>       </a:t>
            </a:r>
            <a:r>
              <a:rPr lang="zh-CN" altLang="zh-CN" sz="4000" dirty="0" smtClean="0">
                <a:solidFill>
                  <a:srgbClr val="FF0000"/>
                </a:solidFill>
              </a:rPr>
              <a:t>稚拙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烦恼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享受</a:t>
            </a:r>
          </a:p>
          <a:p>
            <a:pPr>
              <a:lnSpc>
                <a:spcPct val="150000"/>
              </a:lnSpc>
            </a:pPr>
            <a:r>
              <a:rPr lang="zh-CN" altLang="en-US" sz="4000" dirty="0" smtClean="0">
                <a:solidFill>
                  <a:srgbClr val="CC0000"/>
                </a:solidFill>
              </a:rPr>
              <a:t>神气十足      </a:t>
            </a:r>
            <a:r>
              <a:rPr lang="zh-CN" altLang="en-US" sz="4000" dirty="0">
                <a:solidFill>
                  <a:srgbClr val="CC0000"/>
                </a:solidFill>
              </a:rPr>
              <a:t>左顾右盼      沉默不语</a:t>
            </a: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CC0000"/>
                </a:solidFill>
              </a:rPr>
              <a:t>四面八方     七嘴八舌        异口同声</a:t>
            </a:r>
          </a:p>
          <a:p>
            <a:pPr>
              <a:lnSpc>
                <a:spcPct val="150000"/>
              </a:lnSpc>
            </a:pPr>
            <a:r>
              <a:rPr lang="zh-CN" altLang="en-US" sz="4000" dirty="0" smtClean="0">
                <a:solidFill>
                  <a:srgbClr val="CC0000"/>
                </a:solidFill>
              </a:rPr>
              <a:t>不约而同      </a:t>
            </a:r>
            <a:r>
              <a:rPr lang="zh-CN" altLang="zh-CN" sz="4000" dirty="0" smtClean="0">
                <a:solidFill>
                  <a:srgbClr val="FF0000"/>
                </a:solidFill>
              </a:rPr>
              <a:t>寂然无声</a:t>
            </a:r>
            <a:r>
              <a:rPr lang="en-US" altLang="zh-CN" sz="4000" dirty="0" smtClean="0">
                <a:solidFill>
                  <a:srgbClr val="FF0000"/>
                </a:solidFill>
              </a:rPr>
              <a:t>       </a:t>
            </a:r>
            <a:r>
              <a:rPr lang="zh-CN" altLang="zh-CN" sz="4000" dirty="0" smtClean="0">
                <a:solidFill>
                  <a:srgbClr val="FF0000"/>
                </a:solidFill>
              </a:rPr>
              <a:t>犯了错误</a:t>
            </a:r>
            <a:r>
              <a:rPr lang="en-US" altLang="zh-CN" sz="4000" dirty="0" smtClean="0">
                <a:solidFill>
                  <a:srgbClr val="FF0000"/>
                </a:solidFill>
              </a:rPr>
              <a:t>  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07504" y="644495"/>
            <a:ext cx="36004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7200" dirty="0" smtClean="0"/>
              <a:t>我会读</a:t>
            </a:r>
            <a:endParaRPr lang="zh-CN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67569731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162880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dirty="0"/>
              <a:t>自由朗读课文，思考：</a:t>
            </a:r>
          </a:p>
          <a:p>
            <a:r>
              <a:rPr lang="en-US" altLang="zh-CN" sz="3600" dirty="0" smtClean="0"/>
              <a:t>        </a:t>
            </a:r>
            <a:r>
              <a:rPr lang="zh-CN" altLang="zh-CN" sz="3600" dirty="0" smtClean="0"/>
              <a:t>这</a:t>
            </a:r>
            <a:r>
              <a:rPr lang="zh-CN" altLang="zh-CN" sz="3600" dirty="0"/>
              <a:t>篇课文主要讲了一件发生在课堂上</a:t>
            </a:r>
            <a:r>
              <a:rPr lang="zh-CN" altLang="zh-CN" sz="3600" dirty="0" smtClean="0"/>
              <a:t>事</a:t>
            </a:r>
            <a:r>
              <a:rPr lang="zh-CN" altLang="en-US" sz="3600" dirty="0" smtClean="0"/>
              <a:t>？</a:t>
            </a:r>
            <a:r>
              <a:rPr lang="zh-CN" altLang="zh-CN" sz="3600" dirty="0" smtClean="0"/>
              <a:t>那么</a:t>
            </a:r>
            <a:r>
              <a:rPr lang="zh-CN" altLang="zh-CN" sz="3600" dirty="0"/>
              <a:t>，这堂课上，老师的目的是什么？</a:t>
            </a:r>
            <a:endParaRPr lang="zh-CN" altLang="en-US" sz="3600" dirty="0"/>
          </a:p>
        </p:txBody>
      </p:sp>
      <p:sp>
        <p:nvSpPr>
          <p:cNvPr id="3" name="矩形 2"/>
          <p:cNvSpPr/>
          <p:nvPr/>
        </p:nvSpPr>
        <p:spPr>
          <a:xfrm>
            <a:off x="791580" y="4221088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        </a:t>
            </a:r>
            <a:r>
              <a:rPr lang="zh-CN" altLang="zh-CN" sz="3600" dirty="0" smtClean="0">
                <a:solidFill>
                  <a:srgbClr val="FF0000"/>
                </a:solidFill>
              </a:rPr>
              <a:t>我</a:t>
            </a:r>
            <a:r>
              <a:rPr lang="zh-CN" altLang="zh-CN" sz="3600" dirty="0">
                <a:solidFill>
                  <a:srgbClr val="FF0000"/>
                </a:solidFill>
              </a:rPr>
              <a:t>想去寻找蕴藏在他们心灵深处的、他们自己还没有意识到的极为珍贵的东西。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34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77587" y="5373216"/>
            <a:ext cx="51125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他们</a:t>
            </a:r>
            <a:r>
              <a:rPr lang="zh-CN" altLang="en-US" sz="3200" dirty="0" smtClean="0">
                <a:latin typeface="Times New Roman" pitchFamily="18" charset="0"/>
              </a:rPr>
              <a:t>骄傲</a:t>
            </a:r>
            <a:r>
              <a:rPr lang="zh-CN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 地举起了手</a:t>
            </a:r>
            <a:r>
              <a:rPr lang="en-US" altLang="zh-CN" sz="3200" dirty="0" smtClean="0">
                <a:solidFill>
                  <a:schemeClr val="tx1"/>
                </a:solidFill>
                <a:latin typeface="Times New Roman" pitchFamily="18" charset="0"/>
              </a:rPr>
              <a:t>,</a:t>
            </a:r>
            <a:r>
              <a:rPr lang="zh-CN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有</a:t>
            </a:r>
          </a:p>
          <a:p>
            <a:pPr algn="ctr"/>
            <a:r>
              <a:rPr lang="zh-CN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的还</a:t>
            </a:r>
            <a:r>
              <a:rPr lang="zh-CN" altLang="en-US" sz="3200" dirty="0" smtClean="0">
                <a:latin typeface="Times New Roman" pitchFamily="18" charset="0"/>
              </a:rPr>
              <a:t>神气十足</a:t>
            </a:r>
            <a:r>
              <a:rPr lang="zh-CN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地</a:t>
            </a:r>
            <a:r>
              <a:rPr lang="zh-CN" altLang="en-US" sz="3200" dirty="0" smtClean="0">
                <a:latin typeface="Times New Roman" pitchFamily="18" charset="0"/>
              </a:rPr>
              <a:t>左顾右盼</a:t>
            </a:r>
            <a:r>
              <a:rPr lang="zh-CN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。         </a:t>
            </a:r>
            <a:endParaRPr lang="zh-CN" altLang="en-US" sz="3200" dirty="0">
              <a:latin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09328" y="1088711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3200" dirty="0" smtClean="0"/>
              <a:t>   </a:t>
            </a:r>
            <a:r>
              <a:rPr lang="zh-CN" altLang="zh-CN" sz="3200" dirty="0" smtClean="0"/>
              <a:t>“</a:t>
            </a:r>
            <a:r>
              <a:rPr lang="zh-CN" altLang="zh-CN" sz="3200" dirty="0"/>
              <a:t>爸爸妈妈知道你的生日在哪一天吗？</a:t>
            </a:r>
            <a:r>
              <a:rPr lang="zh-CN" altLang="zh-CN" sz="3200" dirty="0" smtClean="0"/>
              <a:t>”</a:t>
            </a:r>
            <a:endParaRPr lang="en-US" altLang="zh-CN" sz="3200" dirty="0" smtClean="0"/>
          </a:p>
          <a:p>
            <a:pPr latinLnBrk="1"/>
            <a:r>
              <a:rPr lang="zh-CN" altLang="zh-CN" sz="3200" dirty="0" smtClean="0"/>
              <a:t> </a:t>
            </a:r>
            <a:r>
              <a:rPr lang="en-US" altLang="zh-CN" sz="3200" dirty="0"/>
              <a:t>“</a:t>
            </a:r>
            <a:r>
              <a:rPr lang="zh-CN" altLang="zh-CN" sz="3200" dirty="0"/>
              <a:t>知道！</a:t>
            </a:r>
            <a:r>
              <a:rPr lang="en-US" altLang="zh-CN" sz="3200" dirty="0"/>
              <a:t>”“</a:t>
            </a:r>
            <a:r>
              <a:rPr lang="zh-CN" altLang="zh-CN" sz="3200" dirty="0"/>
              <a:t>知道！</a:t>
            </a:r>
            <a:r>
              <a:rPr lang="en-US" altLang="zh-CN" sz="3200" dirty="0"/>
              <a:t>”</a:t>
            </a:r>
            <a:r>
              <a:rPr lang="zh-CN" altLang="zh-CN" sz="3200" dirty="0"/>
              <a:t>孩子们异口同声地回答。</a:t>
            </a:r>
          </a:p>
          <a:p>
            <a:r>
              <a:rPr lang="en-US" altLang="zh-CN" sz="3200" dirty="0"/>
              <a:t> “</a:t>
            </a:r>
            <a:r>
              <a:rPr lang="zh-CN" altLang="zh-CN" sz="3200" dirty="0"/>
              <a:t>当然祝贺了！</a:t>
            </a:r>
            <a:r>
              <a:rPr lang="en-US" altLang="zh-CN" sz="3200" dirty="0"/>
              <a:t>”“</a:t>
            </a:r>
            <a:r>
              <a:rPr lang="zh-CN" altLang="zh-CN" sz="3200" dirty="0"/>
              <a:t>祝贺的！</a:t>
            </a:r>
            <a:r>
              <a:rPr lang="en-US" altLang="zh-CN" sz="3200" dirty="0"/>
              <a:t>”</a:t>
            </a:r>
            <a:r>
              <a:rPr lang="zh-CN" altLang="zh-CN" sz="3200" dirty="0"/>
              <a:t>又是一片肯定的回答声。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1259632" y="4293096"/>
            <a:ext cx="56886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3200" dirty="0" smtClean="0">
                <a:solidFill>
                  <a:srgbClr val="FF0000"/>
                </a:solidFill>
              </a:rPr>
              <a:t>a</a:t>
            </a:r>
            <a:r>
              <a:rPr lang="en-US" altLang="zh-CN" sz="3200" dirty="0">
                <a:solidFill>
                  <a:srgbClr val="FF0000"/>
                </a:solidFill>
              </a:rPr>
              <a:t>“</a:t>
            </a:r>
            <a:r>
              <a:rPr lang="zh-CN" altLang="zh-CN" sz="3200" dirty="0">
                <a:solidFill>
                  <a:srgbClr val="FF0000"/>
                </a:solidFill>
              </a:rPr>
              <a:t>当然祝贺了！</a:t>
            </a:r>
            <a:r>
              <a:rPr lang="zh-CN" altLang="zh-CN" sz="3200" dirty="0" smtClean="0">
                <a:solidFill>
                  <a:srgbClr val="FF0000"/>
                </a:solidFill>
              </a:rPr>
              <a:t>”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latinLnBrk="1"/>
            <a:r>
              <a:rPr lang="en-US" altLang="zh-CN" sz="3200" dirty="0" smtClean="0">
                <a:solidFill>
                  <a:srgbClr val="FF0000"/>
                </a:solidFill>
              </a:rPr>
              <a:t>b</a:t>
            </a:r>
            <a:r>
              <a:rPr lang="zh-CN" altLang="zh-CN" sz="3200" dirty="0">
                <a:solidFill>
                  <a:srgbClr val="FF0000"/>
                </a:solidFill>
              </a:rPr>
              <a:t>“祝贺了！”</a:t>
            </a:r>
            <a:r>
              <a:rPr lang="en-US" altLang="zh-CN" sz="3200" dirty="0">
                <a:solidFill>
                  <a:srgbClr val="FF0000"/>
                </a:solidFill>
              </a:rPr>
              <a:t>   </a:t>
            </a:r>
            <a:endParaRPr lang="zh-CN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2276872"/>
            <a:ext cx="75030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（</a:t>
            </a:r>
            <a:r>
              <a:rPr lang="en-US" altLang="zh-CN" sz="3200" dirty="0" smtClean="0"/>
              <a:t>1</a:t>
            </a:r>
            <a:r>
              <a:rPr lang="zh-CN" altLang="zh-CN" sz="3200" dirty="0"/>
              <a:t>）课堂中有两次热闹，请你们找出描写第二次热闹场面的句子，自己读一读，发现了什么</a:t>
            </a:r>
            <a:r>
              <a:rPr lang="zh-CN" altLang="zh-CN" sz="3200" dirty="0" smtClean="0"/>
              <a:t>？</a:t>
            </a:r>
            <a:endParaRPr lang="en-US" altLang="zh-CN" sz="3200" dirty="0" smtClean="0"/>
          </a:p>
          <a:p>
            <a:r>
              <a:rPr lang="zh-CN" altLang="zh-CN" sz="3200" dirty="0" smtClean="0"/>
              <a:t>（</a:t>
            </a:r>
            <a:r>
              <a:rPr lang="en-US" altLang="zh-CN" sz="3200" dirty="0"/>
              <a:t>2</a:t>
            </a:r>
            <a:r>
              <a:rPr lang="zh-CN" altLang="zh-CN" sz="3200" dirty="0"/>
              <a:t>）是什么让这两次热闹的场面有不同之处的</a:t>
            </a:r>
            <a:r>
              <a:rPr lang="zh-CN" altLang="zh-CN" sz="3200" dirty="0" smtClean="0"/>
              <a:t>？</a:t>
            </a:r>
            <a:endParaRPr lang="zh-CN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6753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492895"/>
            <a:ext cx="80041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         沉默了足足一分钟，我悄悄地瞥了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r>
              <a:rPr lang="zh-CN" altLang="en-US" sz="3600" dirty="0" smtClean="0">
                <a:solidFill>
                  <a:srgbClr val="FF0000"/>
                </a:solidFill>
              </a:rPr>
              <a:t>一下这些可爱的孩子们</a:t>
            </a:r>
            <a:r>
              <a:rPr lang="en-US" altLang="zh-CN" sz="3600" dirty="0" smtClean="0">
                <a:solidFill>
                  <a:srgbClr val="FF0000"/>
                </a:solidFill>
              </a:rPr>
              <a:t>----</a:t>
            </a:r>
            <a:r>
              <a:rPr lang="zh-CN" altLang="en-US" sz="3600" dirty="0" smtClean="0">
                <a:solidFill>
                  <a:srgbClr val="FF0000"/>
                </a:solidFill>
              </a:rPr>
              <a:t>他们的可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r>
              <a:rPr lang="zh-CN" altLang="en-US" sz="3600" dirty="0" smtClean="0">
                <a:solidFill>
                  <a:srgbClr val="FF0000"/>
                </a:solidFill>
              </a:rPr>
              <a:t>爱恰恰在那满脸的犯</a:t>
            </a:r>
            <a:r>
              <a:rPr lang="zh-CN" altLang="en-US" sz="3600" dirty="0">
                <a:solidFill>
                  <a:srgbClr val="FF0000"/>
                </a:solidFill>
              </a:rPr>
              <a:t>了</a:t>
            </a:r>
            <a:r>
              <a:rPr lang="zh-CN" altLang="en-US" sz="3600" dirty="0" smtClean="0">
                <a:solidFill>
                  <a:srgbClr val="FF0000"/>
                </a:solidFill>
              </a:rPr>
              <a:t>错误似的神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r>
              <a:rPr lang="zh-CN" altLang="en-US" sz="3600" dirty="0" smtClean="0">
                <a:solidFill>
                  <a:srgbClr val="FF0000"/>
                </a:solidFill>
              </a:rPr>
              <a:t>色之中。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/>
        </p:nvSpPr>
        <p:spPr bwMode="auto">
          <a:xfrm>
            <a:off x="685800" y="583407"/>
            <a:ext cx="7772400" cy="569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buFontTx/>
              <a:buNone/>
            </a:pPr>
            <a:r>
              <a:rPr lang="zh-CN" altLang="en-US" sz="4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阅读芳草地</a:t>
            </a:r>
            <a:endParaRPr lang="en-US" altLang="zh-CN" sz="40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黄香扇枕温席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一碗猪蹄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孝顺父母的良方妙法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超越极限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我给奶奶送阳光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  <a:endParaRPr lang="en-US" altLang="zh-CN" sz="2800" b="1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15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20366" y="2348880"/>
            <a:ext cx="51831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zh-CN" altLang="en-US" sz="4000" b="1" dirty="0">
                <a:solidFill>
                  <a:schemeClr val="accent2"/>
                </a:solidFill>
              </a:rPr>
              <a:t>亲爱的爸爸、妈妈：</a:t>
            </a:r>
          </a:p>
          <a:p>
            <a:r>
              <a:rPr lang="zh-CN" altLang="en-US" sz="4000" b="1" dirty="0">
                <a:solidFill>
                  <a:schemeClr val="accent2"/>
                </a:solidFill>
              </a:rPr>
              <a:t>      我想对您说</a:t>
            </a:r>
            <a:r>
              <a:rPr lang="en-US" altLang="zh-CN" sz="4000" b="1" dirty="0">
                <a:solidFill>
                  <a:schemeClr val="accent2"/>
                </a:solidFill>
                <a:latin typeface="Arial"/>
              </a:rPr>
              <a:t>……</a:t>
            </a:r>
            <a:endParaRPr lang="en-US" altLang="zh-CN" sz="4000" b="1" dirty="0">
              <a:solidFill>
                <a:schemeClr val="accent2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87624" y="908720"/>
            <a:ext cx="3024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dirty="0" smtClean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墨迹飘香</a:t>
            </a:r>
            <a:endParaRPr lang="en-US" altLang="zh-CN" sz="5400" dirty="0" smtClean="0">
              <a:solidFill>
                <a:srgbClr val="FF0000"/>
              </a:solidFill>
              <a:latin typeface="方正舒体" pitchFamily="2" charset="-122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95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91002" y="2241446"/>
            <a:ext cx="698139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itchFamily="34" charset="0"/>
                <a:ea typeface="宋体" pitchFamily="2" charset="-122"/>
                <a:cs typeface="+mn-cs"/>
              </a:defRPr>
            </a:lvl9pPr>
          </a:lstStyle>
          <a:p>
            <a:r>
              <a:rPr kumimoji="1" lang="zh-CN" altLang="en-US" sz="6600" b="1" dirty="0">
                <a:solidFill>
                  <a:srgbClr val="FF0000"/>
                </a:solidFill>
              </a:rPr>
              <a:t>父母的爱永远</a:t>
            </a:r>
            <a:r>
              <a:rPr kumimoji="1" lang="zh-CN" altLang="en-US" sz="6600" b="1" dirty="0" smtClean="0">
                <a:solidFill>
                  <a:srgbClr val="FF0000"/>
                </a:solidFill>
              </a:rPr>
              <a:t>是</a:t>
            </a:r>
            <a:endParaRPr kumimoji="1" lang="en-US" altLang="zh-CN" sz="6600" b="1" dirty="0" smtClean="0">
              <a:solidFill>
                <a:srgbClr val="FF0000"/>
              </a:solidFill>
            </a:endParaRPr>
          </a:p>
          <a:p>
            <a:r>
              <a:rPr kumimoji="1" lang="zh-CN" altLang="en-US" sz="6600" b="1" dirty="0" smtClean="0">
                <a:solidFill>
                  <a:srgbClr val="FF0000"/>
                </a:solidFill>
              </a:rPr>
              <a:t>你</a:t>
            </a:r>
            <a:r>
              <a:rPr kumimoji="1" lang="zh-CN" altLang="en-US" sz="6600" b="1" dirty="0">
                <a:solidFill>
                  <a:srgbClr val="FF0000"/>
                </a:solidFill>
              </a:rPr>
              <a:t>最宝贵的财富。</a:t>
            </a:r>
          </a:p>
        </p:txBody>
      </p:sp>
    </p:spTree>
    <p:extLst>
      <p:ext uri="{BB962C8B-B14F-4D97-AF65-F5344CB8AC3E}">
        <p14:creationId xmlns:p14="http://schemas.microsoft.com/office/powerpoint/2010/main" val="351908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780928"/>
            <a:ext cx="43380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0" dirty="0" smtClean="0"/>
              <a:t>第一课时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98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900113" y="2274888"/>
            <a:ext cx="18415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pPr>
              <a:lnSpc>
                <a:spcPct val="170000"/>
              </a:lnSpc>
            </a:pPr>
            <a:endParaRPr lang="zh-CN" altLang="zh-CN">
              <a:latin typeface="Arial Black" pitchFamily="34" charset="0"/>
              <a:ea typeface="宋体" pitchFamily="2" charset="-122"/>
            </a:endParaRP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51475" y="1639828"/>
            <a:ext cx="797679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atinLnBrk="1"/>
            <a:r>
              <a:rPr lang="zh-CN" altLang="zh-CN" sz="4000" dirty="0" smtClean="0">
                <a:solidFill>
                  <a:srgbClr val="FF0000"/>
                </a:solidFill>
              </a:rPr>
              <a:t>迅速</a:t>
            </a:r>
            <a:r>
              <a:rPr lang="en-US" altLang="zh-CN" sz="4000" dirty="0" smtClean="0">
                <a:solidFill>
                  <a:srgbClr val="FF0000"/>
                </a:solidFill>
              </a:rPr>
              <a:t> </a:t>
            </a:r>
            <a:r>
              <a:rPr lang="zh-CN" altLang="zh-CN" sz="4000" dirty="0" smtClean="0">
                <a:solidFill>
                  <a:srgbClr val="FF0000"/>
                </a:solidFill>
              </a:rPr>
              <a:t>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</a:t>
            </a:r>
            <a:r>
              <a:rPr lang="zh-CN" altLang="zh-CN" sz="4000" dirty="0" smtClean="0">
                <a:solidFill>
                  <a:srgbClr val="FF0000"/>
                </a:solidFill>
              </a:rPr>
              <a:t>蕴藏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霎时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沉静</a:t>
            </a:r>
          </a:p>
          <a:p>
            <a:pPr latinLnBrk="1"/>
            <a:r>
              <a:rPr lang="zh-CN" altLang="zh-CN" sz="4000" dirty="0" smtClean="0">
                <a:solidFill>
                  <a:srgbClr val="FF0000"/>
                </a:solidFill>
              </a:rPr>
              <a:t>恰恰</a:t>
            </a:r>
            <a:r>
              <a:rPr lang="en-US" altLang="zh-CN" sz="4000" dirty="0" smtClean="0">
                <a:solidFill>
                  <a:srgbClr val="FF0000"/>
                </a:solidFill>
              </a:rPr>
              <a:t>       </a:t>
            </a:r>
            <a:r>
              <a:rPr lang="zh-CN" altLang="zh-CN" sz="4000" dirty="0" smtClean="0">
                <a:solidFill>
                  <a:srgbClr val="FF0000"/>
                </a:solidFill>
              </a:rPr>
              <a:t>稚拙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烦恼　</a:t>
            </a:r>
            <a:r>
              <a:rPr lang="en-US" altLang="zh-CN" sz="4000" dirty="0" smtClean="0">
                <a:solidFill>
                  <a:srgbClr val="FF0000"/>
                </a:solidFill>
              </a:rPr>
              <a:t>   </a:t>
            </a:r>
            <a:r>
              <a:rPr lang="zh-CN" altLang="zh-CN" sz="4000" dirty="0" smtClean="0">
                <a:solidFill>
                  <a:srgbClr val="FF0000"/>
                </a:solidFill>
              </a:rPr>
              <a:t>享受</a:t>
            </a:r>
          </a:p>
          <a:p>
            <a:pPr>
              <a:lnSpc>
                <a:spcPct val="150000"/>
              </a:lnSpc>
            </a:pPr>
            <a:r>
              <a:rPr lang="zh-CN" altLang="en-US" sz="4000" dirty="0" smtClean="0">
                <a:solidFill>
                  <a:srgbClr val="CC0000"/>
                </a:solidFill>
              </a:rPr>
              <a:t>神气十足      </a:t>
            </a:r>
            <a:r>
              <a:rPr lang="zh-CN" altLang="en-US" sz="4000" dirty="0">
                <a:solidFill>
                  <a:srgbClr val="CC0000"/>
                </a:solidFill>
              </a:rPr>
              <a:t>左顾右盼      沉默不语</a:t>
            </a: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CC0000"/>
                </a:solidFill>
              </a:rPr>
              <a:t>四面八方     七嘴八舌        异口同声</a:t>
            </a:r>
          </a:p>
          <a:p>
            <a:pPr>
              <a:lnSpc>
                <a:spcPct val="150000"/>
              </a:lnSpc>
            </a:pPr>
            <a:r>
              <a:rPr lang="zh-CN" altLang="en-US" sz="4000" dirty="0" smtClean="0">
                <a:solidFill>
                  <a:srgbClr val="CC0000"/>
                </a:solidFill>
              </a:rPr>
              <a:t>不约而同      </a:t>
            </a:r>
            <a:r>
              <a:rPr lang="zh-CN" altLang="zh-CN" sz="4000" dirty="0" smtClean="0">
                <a:solidFill>
                  <a:srgbClr val="FF0000"/>
                </a:solidFill>
              </a:rPr>
              <a:t>寂然无声</a:t>
            </a:r>
            <a:r>
              <a:rPr lang="en-US" altLang="zh-CN" sz="4000" dirty="0" smtClean="0">
                <a:solidFill>
                  <a:srgbClr val="FF0000"/>
                </a:solidFill>
              </a:rPr>
              <a:t>       </a:t>
            </a:r>
            <a:r>
              <a:rPr lang="zh-CN" altLang="zh-CN" sz="4000" dirty="0" smtClean="0">
                <a:solidFill>
                  <a:srgbClr val="FF0000"/>
                </a:solidFill>
              </a:rPr>
              <a:t>犯了错误</a:t>
            </a:r>
            <a:r>
              <a:rPr lang="en-US" altLang="zh-CN" sz="4000" dirty="0" smtClean="0">
                <a:solidFill>
                  <a:srgbClr val="FF0000"/>
                </a:solidFill>
              </a:rPr>
              <a:t>  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8269" y="51329"/>
            <a:ext cx="36004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4000" dirty="0"/>
              <a:t>读  读     记  记</a:t>
            </a:r>
          </a:p>
        </p:txBody>
      </p:sp>
    </p:spTree>
    <p:extLst>
      <p:ext uri="{BB962C8B-B14F-4D97-AF65-F5344CB8AC3E}">
        <p14:creationId xmlns:p14="http://schemas.microsoft.com/office/powerpoint/2010/main" val="277955972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873125"/>
            <a:ext cx="6911975" cy="511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51720" y="1340768"/>
            <a:ext cx="1584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en-US" altLang="zh-CN" sz="8000">
                <a:solidFill>
                  <a:schemeClr val="tx1"/>
                </a:solidFill>
              </a:rPr>
              <a:t>ɡ</a:t>
            </a:r>
            <a:r>
              <a:rPr lang="en-US" altLang="zh-CN" sz="8000">
                <a:latin typeface="Times New Roman"/>
              </a:rPr>
              <a:t>ù</a:t>
            </a:r>
            <a:endParaRPr lang="en-US" altLang="zh-CN" sz="800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548483" y="3284983"/>
            <a:ext cx="2087562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en-US" altLang="zh-CN" sz="8800">
                <a:solidFill>
                  <a:schemeClr val="accent2"/>
                </a:solidFill>
              </a:rPr>
              <a:t> </a:t>
            </a:r>
            <a:r>
              <a:rPr lang="zh-CN" altLang="en-US" sz="8800">
                <a:solidFill>
                  <a:schemeClr val="accent2"/>
                </a:solidFill>
              </a:rPr>
              <a:t>顾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50609" y="1921227"/>
            <a:ext cx="2519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en-US" altLang="zh-CN" sz="6000" dirty="0"/>
              <a:t> </a:t>
            </a:r>
            <a:r>
              <a:rPr lang="zh-CN" altLang="en-US" sz="6000" dirty="0"/>
              <a:t>照顾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860032" y="3620739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zh-CN" altLang="en-US" sz="4400" dirty="0"/>
              <a:t>左顾右盼</a:t>
            </a:r>
          </a:p>
        </p:txBody>
      </p:sp>
    </p:spTree>
    <p:extLst>
      <p:ext uri="{BB962C8B-B14F-4D97-AF65-F5344CB8AC3E}">
        <p14:creationId xmlns:p14="http://schemas.microsoft.com/office/powerpoint/2010/main" val="136281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873125"/>
            <a:ext cx="6911975" cy="511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27200" y="1848644"/>
            <a:ext cx="180022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en-US" altLang="zh-CN" sz="4800">
                <a:solidFill>
                  <a:srgbClr val="000000"/>
                </a:solidFill>
              </a:rPr>
              <a:t>h</a:t>
            </a:r>
            <a:r>
              <a:rPr lang="en-US" altLang="zh-CN" sz="4800">
                <a:solidFill>
                  <a:schemeClr val="accent2"/>
                </a:solidFill>
              </a:rPr>
              <a:t>u</a:t>
            </a:r>
            <a:r>
              <a:rPr lang="en-US" altLang="zh-CN" sz="4800">
                <a:solidFill>
                  <a:srgbClr val="FF3300"/>
                </a:solidFill>
              </a:rPr>
              <a:t>ǎn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43100" y="3575844"/>
            <a:ext cx="143986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zh-CN" altLang="en-US" sz="8800">
                <a:solidFill>
                  <a:schemeClr val="accent2"/>
                </a:solidFill>
              </a:rPr>
              <a:t>缓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183188" y="1920081"/>
            <a:ext cx="22336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zh-CN" altLang="en-US" sz="5400"/>
              <a:t>缓和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967288" y="3720306"/>
            <a:ext cx="23764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en-US" altLang="zh-CN"/>
              <a:t> </a:t>
            </a:r>
            <a:r>
              <a:rPr lang="zh-CN" altLang="en-US" sz="6000"/>
              <a:t>缓慢</a:t>
            </a:r>
          </a:p>
        </p:txBody>
      </p:sp>
    </p:spTree>
    <p:extLst>
      <p:ext uri="{BB962C8B-B14F-4D97-AF65-F5344CB8AC3E}">
        <p14:creationId xmlns:p14="http://schemas.microsoft.com/office/powerpoint/2010/main" val="43035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873125"/>
            <a:ext cx="6911975" cy="511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978819" y="3791744"/>
            <a:ext cx="1655762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zh-CN" altLang="en-US" sz="8800">
                <a:solidFill>
                  <a:schemeClr val="accent2"/>
                </a:solidFill>
              </a:rPr>
              <a:t>稚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715669" y="1991519"/>
            <a:ext cx="2808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en-US" altLang="zh-CN"/>
              <a:t> </a:t>
            </a:r>
            <a:r>
              <a:rPr lang="zh-CN" altLang="en-US" sz="6000"/>
              <a:t>稚 拙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931569" y="3791744"/>
            <a:ext cx="23764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zh-CN" altLang="en-US" sz="6000"/>
              <a:t>幼 稚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620044" y="1632744"/>
            <a:ext cx="24479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4000" b="1" kern="1200">
                <a:solidFill>
                  <a:srgbClr val="FF33CC"/>
                </a:solidFill>
                <a:latin typeface="楷体_GB2312" pitchFamily="49" charset="-122"/>
                <a:ea typeface="楷体_GB2312" pitchFamily="49" charset="-122"/>
                <a:cs typeface="+mn-cs"/>
              </a:defRPr>
            </a:lvl9pPr>
          </a:lstStyle>
          <a:p>
            <a:r>
              <a:rPr lang="en-US" altLang="zh-CN"/>
              <a:t>  </a:t>
            </a:r>
            <a:r>
              <a:rPr lang="en-US" altLang="zh-CN" sz="8000">
                <a:solidFill>
                  <a:srgbClr val="FF0000"/>
                </a:solidFill>
              </a:rPr>
              <a:t>zh</a:t>
            </a:r>
            <a:r>
              <a:rPr lang="en-US" altLang="zh-CN" sz="8000">
                <a:solidFill>
                  <a:srgbClr val="FF0000"/>
                </a:solidFill>
                <a:latin typeface="Times New Roman"/>
              </a:rPr>
              <a:t>ì</a:t>
            </a:r>
            <a:endParaRPr lang="en-US" altLang="zh-CN" sz="8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8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28853" y="2492896"/>
            <a:ext cx="74888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dirty="0" smtClean="0"/>
              <a:t>         </a:t>
            </a:r>
            <a:r>
              <a:rPr lang="zh-CN" altLang="zh-CN" sz="4400" dirty="0" smtClean="0"/>
              <a:t>小声</a:t>
            </a:r>
            <a:r>
              <a:rPr lang="zh-CN" altLang="zh-CN" sz="4400" dirty="0"/>
              <a:t>自由阅读课文，结合课文插图，说说这篇课文讲了一件什么事</a:t>
            </a:r>
            <a:r>
              <a:rPr lang="en-US" altLang="zh-CN" sz="4400" dirty="0"/>
              <a:t>?</a:t>
            </a:r>
            <a:endParaRPr lang="zh-CN" altLang="zh-CN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196752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>
                <a:solidFill>
                  <a:srgbClr val="FF0000"/>
                </a:solidFill>
              </a:rPr>
              <a:t>阅读要求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/>
        </p:nvSpPr>
        <p:spPr bwMode="auto">
          <a:xfrm>
            <a:off x="685800" y="583407"/>
            <a:ext cx="7772400" cy="569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zh-CN" altLang="en-US" b="1" dirty="0"/>
              <a:t>拓展阅读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/>
              <a:t>《</a:t>
            </a:r>
            <a:r>
              <a:rPr lang="zh-CN" altLang="en-US" sz="2800" b="1" dirty="0"/>
              <a:t>地震中的撑起</a:t>
            </a:r>
            <a:r>
              <a:rPr lang="en-US" altLang="zh-CN" sz="2800" b="1" dirty="0"/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/>
              <a:t>《</a:t>
            </a:r>
            <a:r>
              <a:rPr lang="zh-CN" altLang="en-US" sz="2800" b="1" dirty="0"/>
              <a:t>一碗猪蹄</a:t>
            </a:r>
            <a:r>
              <a:rPr lang="en-US" altLang="zh-CN" sz="2800" b="1" dirty="0"/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/>
              <a:t>《</a:t>
            </a:r>
            <a:r>
              <a:rPr lang="zh-CN" altLang="en-US" sz="2800" b="1" dirty="0"/>
              <a:t>孝顺父母的良方妙法</a:t>
            </a:r>
            <a:r>
              <a:rPr lang="en-US" altLang="zh-CN" sz="2800" b="1" dirty="0"/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800" b="1" dirty="0"/>
              <a:t>选读：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/>
              <a:t>《</a:t>
            </a:r>
            <a:r>
              <a:rPr lang="zh-CN" altLang="en-US" sz="2800" b="1" dirty="0"/>
              <a:t>妈妈喜欢吃鱼头</a:t>
            </a:r>
            <a:r>
              <a:rPr lang="en-US" altLang="zh-CN" sz="2800" b="1" dirty="0"/>
              <a:t>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dirty="0"/>
              <a:t>《</a:t>
            </a:r>
            <a:r>
              <a:rPr lang="zh-CN" altLang="en-US" sz="2800" b="1" dirty="0"/>
              <a:t>超越极限</a:t>
            </a:r>
            <a:r>
              <a:rPr lang="en-US" altLang="zh-CN" sz="2800" b="1" dirty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val="33735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2420888"/>
            <a:ext cx="4698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800" dirty="0" smtClean="0"/>
              <a:t>第二课时</a:t>
            </a:r>
            <a:endParaRPr lang="zh-CN" altLang="en-US" sz="8800" dirty="0"/>
          </a:p>
        </p:txBody>
      </p:sp>
    </p:spTree>
    <p:extLst>
      <p:ext uri="{BB962C8B-B14F-4D97-AF65-F5344CB8AC3E}">
        <p14:creationId xmlns:p14="http://schemas.microsoft.com/office/powerpoint/2010/main" val="41853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</TotalTime>
  <Words>382</Words>
  <Application>Microsoft Office PowerPoint</Application>
  <PresentationFormat>全屏显示(4:3)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6</dc:creator>
  <cp:lastModifiedBy>6</cp:lastModifiedBy>
  <cp:revision>9</cp:revision>
  <dcterms:created xsi:type="dcterms:W3CDTF">2013-04-24T02:52:53Z</dcterms:created>
  <dcterms:modified xsi:type="dcterms:W3CDTF">2013-04-24T03:35:49Z</dcterms:modified>
</cp:coreProperties>
</file>