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15"/>
  </p:notesMasterIdLst>
  <p:sldIdLst>
    <p:sldId id="296" r:id="rId2"/>
    <p:sldId id="324" r:id="rId3"/>
    <p:sldId id="397" r:id="rId4"/>
    <p:sldId id="376" r:id="rId5"/>
    <p:sldId id="383" r:id="rId6"/>
    <p:sldId id="384" r:id="rId7"/>
    <p:sldId id="396" r:id="rId8"/>
    <p:sldId id="357" r:id="rId9"/>
    <p:sldId id="391" r:id="rId10"/>
    <p:sldId id="374" r:id="rId11"/>
    <p:sldId id="375" r:id="rId12"/>
    <p:sldId id="352" r:id="rId13"/>
    <p:sldId id="353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BE9"/>
    <a:srgbClr val="0000CC"/>
    <a:srgbClr val="CC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4715" autoAdjust="0"/>
  </p:normalViewPr>
  <p:slideViewPr>
    <p:cSldViewPr>
      <p:cViewPr>
        <p:scale>
          <a:sx n="73" d="100"/>
          <a:sy n="73" d="100"/>
        </p:scale>
        <p:origin x="-10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2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2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2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79BA5AB0-3F51-4143-B9D0-CE71A92832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3949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789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A170B67F-6B48-4374-95F1-B49CE85B6C73}" type="slidenum">
              <a:rPr lang="en-US" altLang="zh-CN" smtClean="0">
                <a:latin typeface="Times New Roman" pitchFamily="18" charset="0"/>
              </a:rPr>
              <a:pPr eaLnBrk="1" hangingPunct="1"/>
              <a:t>1</a:t>
            </a:fld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AC20742B-9F75-4A4E-90C8-590842379E05}" type="slidenum">
              <a:rPr lang="zh-CN" altLang="en-US" smtClean="0">
                <a:latin typeface="Times New Roman" pitchFamily="18" charset="0"/>
              </a:rPr>
              <a:pPr eaLnBrk="1" hangingPunct="1"/>
              <a:t>10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4B2EAB7-8FB8-4426-A580-C46AD07D2B47}" type="slidenum">
              <a:rPr lang="zh-CN" altLang="en-US" smtClean="0">
                <a:latin typeface="Times New Roman" pitchFamily="18" charset="0"/>
              </a:rPr>
              <a:pPr eaLnBrk="1" hangingPunct="1"/>
              <a:t>11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583C438-4583-40F5-BABB-9A11E2EF7004}" type="slidenum">
              <a:rPr lang="en-US" altLang="zh-CN" smtClean="0">
                <a:latin typeface="Times New Roman" pitchFamily="18" charset="0"/>
              </a:rPr>
              <a:pPr eaLnBrk="1" hangingPunct="1"/>
              <a:t>12</a:t>
            </a:fld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charset="-122"/>
            </a:endParaRPr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A69987C7-48C8-41E8-B3B3-61311C33A5FC}" type="slidenum">
              <a:rPr lang="zh-CN" altLang="en-US" smtClean="0">
                <a:latin typeface="Times New Roman" pitchFamily="18" charset="0"/>
              </a:rPr>
              <a:pPr eaLnBrk="1" hangingPunct="1"/>
              <a:t>13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6994D49A-4D57-4866-B932-02053F4FB8A7}" type="slidenum">
              <a:rPr lang="zh-CN" altLang="en-US" smtClean="0">
                <a:latin typeface="Times New Roman" pitchFamily="18" charset="0"/>
              </a:rPr>
              <a:pPr eaLnBrk="1" hangingPunct="1"/>
              <a:t>2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+mj-ea"/>
                <a:ea typeface="+mj-ea"/>
              </a:rPr>
              <a:t>围绕课堂一个教学目标这一主线，拓展阅读和拓展写作是对课堂教学目标的巩固和深化，跨越目标体现在这里</a:t>
            </a:r>
            <a:endParaRPr lang="en-US" altLang="zh-CN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CN" altLang="en-US" dirty="0" smtClean="0">
                <a:latin typeface="+mj-ea"/>
                <a:ea typeface="+mj-ea"/>
              </a:rPr>
              <a:t>拓展写就是语言文字运用为中心，全体参与</a:t>
            </a:r>
            <a:endParaRPr lang="en-US" altLang="zh-CN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CN" altLang="en-US" b="1" dirty="0" smtClean="0">
                <a:latin typeface="+mj-ea"/>
                <a:ea typeface="+mj-ea"/>
              </a:rPr>
              <a:t>前２</a:t>
            </a:r>
            <a:r>
              <a:rPr lang="en-US" altLang="zh-CN" b="1" dirty="0" smtClean="0">
                <a:latin typeface="+mj-ea"/>
                <a:ea typeface="+mj-ea"/>
              </a:rPr>
              <a:t>0</a:t>
            </a:r>
            <a:r>
              <a:rPr lang="zh-CN" altLang="en-US" b="1" dirty="0" smtClean="0">
                <a:latin typeface="+mj-ea"/>
                <a:ea typeface="+mj-ea"/>
              </a:rPr>
              <a:t>分钟左右以发挥教师主导作用为主，只要求</a:t>
            </a:r>
            <a:r>
              <a:rPr lang="zh-CN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基本达到教学目标要求</a:t>
            </a:r>
            <a:r>
              <a:rPr lang="zh-CN" altLang="en-US" b="1" dirty="0" smtClean="0">
                <a:latin typeface="+mj-ea"/>
                <a:ea typeface="+mj-ea"/>
              </a:rPr>
              <a:t>；后半段则主要通过学生自主学习、自主探究以</a:t>
            </a:r>
            <a:r>
              <a:rPr lang="zh-CN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深化（甚至超越）教学目标要求</a:t>
            </a:r>
            <a:r>
              <a:rPr lang="zh-CN" altLang="en-US" b="1" dirty="0" smtClean="0">
                <a:latin typeface="+mj-ea"/>
                <a:ea typeface="+mj-ea"/>
              </a:rPr>
              <a:t>（包括</a:t>
            </a:r>
            <a:r>
              <a:rPr lang="en-US" altLang="zh-CN" b="1" dirty="0" smtClean="0">
                <a:latin typeface="+mj-ea"/>
                <a:ea typeface="+mj-ea"/>
              </a:rPr>
              <a:t>10</a:t>
            </a:r>
            <a:r>
              <a:rPr lang="zh-CN" altLang="en-US" b="1" dirty="0" smtClean="0">
                <a:latin typeface="+mj-ea"/>
                <a:ea typeface="+mj-ea"/>
              </a:rPr>
              <a:t>分钟左右的扩展阅读和</a:t>
            </a:r>
            <a:r>
              <a:rPr lang="en-US" altLang="zh-CN" b="1" dirty="0" smtClean="0">
                <a:latin typeface="+mj-ea"/>
                <a:ea typeface="+mj-ea"/>
              </a:rPr>
              <a:t>10</a:t>
            </a:r>
            <a:r>
              <a:rPr lang="zh-CN" altLang="en-US" b="1" dirty="0" smtClean="0">
                <a:latin typeface="+mj-ea"/>
                <a:ea typeface="+mj-ea"/>
              </a:rPr>
              <a:t>分钟左右的打写或手写）。</a:t>
            </a:r>
          </a:p>
          <a:p>
            <a:pPr>
              <a:defRPr/>
            </a:pPr>
            <a:endParaRPr lang="zh-CN" altLang="en-US" dirty="0" smtClean="0">
              <a:latin typeface="+mj-ea"/>
              <a:ea typeface="+mj-ea"/>
            </a:endParaRPr>
          </a:p>
          <a:p>
            <a:pPr>
              <a:defRPr/>
            </a:pPr>
            <a:endParaRPr lang="zh-CN" altLang="en-US" dirty="0" smtClean="0">
              <a:latin typeface="+mj-ea"/>
              <a:ea typeface="+mj-ea"/>
            </a:endParaRP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C5FB2E27-C971-4E44-A692-1A1E772C2976}" type="slidenum">
              <a:rPr lang="zh-CN" altLang="en-US" smtClean="0">
                <a:latin typeface="Times New Roman" pitchFamily="18" charset="0"/>
              </a:rPr>
              <a:pPr eaLnBrk="1" hangingPunct="1"/>
              <a:t>3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  <a:p>
            <a:endParaRPr lang="zh-CN" altLang="en-US" smtClean="0">
              <a:ea typeface="宋体" charset="-122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2EBB1E20-51FC-42B3-BA5E-DEBCF00540E3}" type="slidenum">
              <a:rPr lang="zh-CN" altLang="en-US" smtClean="0">
                <a:latin typeface="Times New Roman" pitchFamily="18" charset="0"/>
              </a:rPr>
              <a:pPr eaLnBrk="1" hangingPunct="1"/>
              <a:t>4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5176BD38-EF16-4D6F-A9AA-CE74F31ECEFC}" type="slidenum">
              <a:rPr lang="zh-CN" altLang="en-US" smtClean="0">
                <a:latin typeface="Times New Roman" pitchFamily="18" charset="0"/>
              </a:rPr>
              <a:pPr eaLnBrk="1" hangingPunct="1"/>
              <a:t>5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3363C0F7-F44D-42FA-B6E9-11CE7A8DD311}" type="slidenum">
              <a:rPr lang="zh-CN" altLang="en-US" smtClean="0">
                <a:latin typeface="Times New Roman" pitchFamily="18" charset="0"/>
              </a:rPr>
              <a:pPr eaLnBrk="1" hangingPunct="1"/>
              <a:t>6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BADB983-9E7B-4B8B-B023-5D494561351D}" type="slidenum">
              <a:rPr lang="zh-CN" altLang="en-US" smtClean="0">
                <a:latin typeface="Times New Roman" pitchFamily="18" charset="0"/>
              </a:rPr>
              <a:pPr eaLnBrk="1" hangingPunct="1"/>
              <a:t>7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3F8FA23-F33B-430D-9507-7A85EB108A0B}" type="slidenum">
              <a:rPr lang="en-US" altLang="zh-CN" smtClean="0">
                <a:latin typeface="Times New Roman" pitchFamily="18" charset="0"/>
              </a:rPr>
              <a:pPr eaLnBrk="1" hangingPunct="1"/>
              <a:t>8</a:t>
            </a:fld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B878CA83-9D20-44C9-AE36-D5192249875B}" type="slidenum">
              <a:rPr lang="zh-CN" altLang="en-US" smtClean="0">
                <a:latin typeface="Times New Roman" pitchFamily="18" charset="0"/>
              </a:rPr>
              <a:pPr eaLnBrk="1" hangingPunct="1"/>
              <a:t>9</a:t>
            </a:fld>
            <a:endParaRPr lang="zh-CN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B0E960-E5E8-488A-9C39-32BD49EE6BE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1D65B-904F-4AA0-B5CB-434D593B1C0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31DD0-AA15-4488-B140-6F6E11FB9D5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7505-61A7-4487-B92F-73C7DB4E785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17170-9BD1-4857-BB96-807A66FF3C0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F592A-4388-4755-B879-1F2E36E0B81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BDD5F-27BE-407A-B811-902CD1297343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9CD1C-0D3A-4BCB-BFFA-09B27AFAF33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495BC-37E8-4880-B2F5-A47DCE744894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B679D-3782-4F03-9088-39A4E9EFE0E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3398F-8216-4C86-B8F0-28ACF69D5324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CN" altLang="en-US" smtClean="0"/>
              <a:t>单击图标添加图片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45EC2B-9047-411D-9205-16798CC80AD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71438" y="228600"/>
            <a:ext cx="9683751" cy="1143000"/>
          </a:xfrm>
        </p:spPr>
        <p:txBody>
          <a:bodyPr/>
          <a:lstStyle/>
          <a:p>
            <a:pPr algn="l" eaLnBrk="1" hangingPunct="1"/>
            <a:r>
              <a:rPr lang="zh-CN" altLang="en-US" sz="4000" dirty="0" smtClean="0"/>
              <a:t>基本</a:t>
            </a:r>
            <a:r>
              <a:rPr lang="zh-CN" altLang="en-US" sz="4000" dirty="0" smtClean="0"/>
              <a:t>目标</a:t>
            </a:r>
          </a:p>
        </p:txBody>
      </p:sp>
      <p:sp>
        <p:nvSpPr>
          <p:cNvPr id="7171" name="矩形 2"/>
          <p:cNvSpPr>
            <a:spLocks noChangeArrowheads="1"/>
          </p:cNvSpPr>
          <p:nvPr/>
        </p:nvSpPr>
        <p:spPr bwMode="auto">
          <a:xfrm>
            <a:off x="611188" y="1700213"/>
            <a:ext cx="7993062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</a:pP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在完全</a:t>
            </a:r>
            <a:r>
              <a:rPr lang="zh-CN" altLang="en-US" sz="3200">
                <a:solidFill>
                  <a:srgbClr val="FF3300"/>
                </a:solidFill>
                <a:latin typeface="微软雅黑" pitchFamily="34" charset="-122"/>
                <a:ea typeface="微软雅黑" pitchFamily="34" charset="-122"/>
              </a:rPr>
              <a:t>不增加课时、不增加学生课业负担</a:t>
            </a: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的前提下，</a:t>
            </a:r>
            <a:endParaRPr lang="en-US" altLang="zh-CN" sz="2800">
              <a:solidFill>
                <a:srgbClr val="11111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</a:pP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力图通过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创新的教学理论、模式、方法</a:t>
            </a: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以及信息技术与课程的深层次整合，</a:t>
            </a:r>
            <a:endParaRPr lang="en-US" altLang="zh-CN" sz="2800">
              <a:solidFill>
                <a:srgbClr val="11111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</a:pPr>
            <a:r>
              <a:rPr lang="zh-CN" altLang="en-US" sz="3200">
                <a:solidFill>
                  <a:srgbClr val="FF3300"/>
                </a:solidFill>
                <a:latin typeface="微软雅黑" pitchFamily="34" charset="-122"/>
                <a:ea typeface="微软雅黑" pitchFamily="34" charset="-122"/>
              </a:rPr>
              <a:t>大幅度提升教学质量与学生素质</a:t>
            </a: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，</a:t>
            </a:r>
            <a:endParaRPr lang="en-US" altLang="zh-CN" sz="2800">
              <a:solidFill>
                <a:srgbClr val="11111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</a:pPr>
            <a:r>
              <a:rPr lang="zh-CN" altLang="en-US" sz="2800">
                <a:solidFill>
                  <a:srgbClr val="111111"/>
                </a:solidFill>
                <a:latin typeface="微软雅黑" pitchFamily="34" charset="-122"/>
                <a:ea typeface="微软雅黑" pitchFamily="34" charset="-122"/>
              </a:rPr>
              <a:t>从而在质量方面实现基础教育的跨越式发展。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1317625" y="333375"/>
            <a:ext cx="6954838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</a:rPr>
              <a:t>四、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课文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课需要注意的问题</a:t>
            </a:r>
          </a:p>
        </p:txBody>
      </p:sp>
      <p:sp>
        <p:nvSpPr>
          <p:cNvPr id="46083" name="矩形 1"/>
          <p:cNvSpPr>
            <a:spLocks noChangeArrowheads="1"/>
          </p:cNvSpPr>
          <p:nvPr/>
        </p:nvSpPr>
        <p:spPr bwMode="auto">
          <a:xfrm>
            <a:off x="468313" y="1484313"/>
            <a:ext cx="8424862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如何在</a:t>
            </a:r>
            <a:r>
              <a:rPr lang="en-US" altLang="zh-CN" sz="32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32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分钟内基本完成课标？ </a:t>
            </a:r>
            <a:endParaRPr lang="en-US" altLang="zh-CN" sz="32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注意做好两课时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目标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的设计；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把握教学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重难点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慎用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提问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注重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学习方法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的指导；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可使用自主学习与协作交流，以提高参与的广度与深度，提高效率。 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1881188" y="333375"/>
            <a:ext cx="582771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课文课需要注意的问题</a:t>
            </a:r>
          </a:p>
        </p:txBody>
      </p:sp>
      <p:sp>
        <p:nvSpPr>
          <p:cNvPr id="47107" name="矩形 1"/>
          <p:cNvSpPr>
            <a:spLocks noChangeArrowheads="1"/>
          </p:cNvSpPr>
          <p:nvPr/>
        </p:nvSpPr>
        <p:spPr bwMode="auto">
          <a:xfrm>
            <a:off x="395288" y="1371600"/>
            <a:ext cx="8424862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如何进行朗读指导？ 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朗读指导的效果并不与时间成正比。关键是要掌握朗读指导的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方法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找到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重点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需要朗读的地方，可能是几句话、几个词，甚至是一个字、一个词。</a:t>
            </a:r>
          </a:p>
          <a:p>
            <a:pPr>
              <a:buFont typeface="Wingdings" pitchFamily="2" charset="2"/>
              <a:buChar char="u"/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课堂上朗读的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形式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主要有范读、自主读、齐读、提问读等几种形式。运用合理的方式，如先感悟，然后读。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感悟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的方法有很多，可以是换词、计算机激发情绪、联系自身说话；读可以是点名读、评读、教师范读等。</a:t>
            </a:r>
          </a:p>
          <a:p>
            <a:pPr>
              <a:buFont typeface="Wingdings" pitchFamily="2" charset="2"/>
              <a:buChar char="u"/>
            </a:pPr>
            <a:endParaRPr lang="zh-CN" altLang="en-US" sz="28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>
            <a:spLocks noChangeArrowheads="1"/>
          </p:cNvSpPr>
          <p:nvPr/>
        </p:nvSpPr>
        <p:spPr bwMode="auto">
          <a:xfrm>
            <a:off x="357188" y="1444625"/>
            <a:ext cx="8535987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识字和课文处理分别</a:t>
            </a:r>
            <a:r>
              <a:rPr lang="zh-CN" altLang="en-US" sz="36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拓展读</a:t>
            </a:r>
            <a:r>
              <a:rPr lang="zh-CN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什么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  <a:p>
            <a:pPr>
              <a:defRPr/>
            </a:pPr>
            <a:endParaRPr lang="en-US" altLang="zh-CN" sz="3200" b="1" dirty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每个课时的</a:t>
            </a:r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教学目标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不同，拓展内容也不同。第一课时的拓展阅读是为生字学习服务的，第二课时的拓展阅读是为课文主题理解服务的。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n"/>
              <a:defRPr/>
            </a:pP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第一课时可以阅读一些包含生字的短文、儿歌、字谜等，第二课时拓展阅读可以读一些与课文主题一致的小文章，帮助学生更好的理解课文的主题思想。</a:t>
            </a:r>
          </a:p>
        </p:txBody>
      </p:sp>
      <p:sp>
        <p:nvSpPr>
          <p:cNvPr id="3" name="矩形 2"/>
          <p:cNvSpPr/>
          <p:nvPr/>
        </p:nvSpPr>
        <p:spPr>
          <a:xfrm>
            <a:off x="2163763" y="333375"/>
            <a:ext cx="526256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识字课与课文课对比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>
            <a:spLocks noChangeArrowheads="1"/>
          </p:cNvSpPr>
          <p:nvPr/>
        </p:nvSpPr>
        <p:spPr bwMode="auto">
          <a:xfrm>
            <a:off x="331788" y="1357313"/>
            <a:ext cx="8488362" cy="380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识字和课文分别</a:t>
            </a:r>
            <a:r>
              <a:rPr lang="zh-CN" altLang="en-US" sz="36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拓展写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什么？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4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第一课时写作可以用这些生字造句、编故事等。第二课时写作可以是仿写、叙写、改写，或创编，或对课文主题思想的应用、升华等。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n"/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写作题目不宜过多，选择一个最合适的即可，至多两个。</a:t>
            </a:r>
          </a:p>
        </p:txBody>
      </p:sp>
      <p:sp>
        <p:nvSpPr>
          <p:cNvPr id="3" name="矩形 2"/>
          <p:cNvSpPr/>
          <p:nvPr/>
        </p:nvSpPr>
        <p:spPr>
          <a:xfrm>
            <a:off x="2163763" y="333375"/>
            <a:ext cx="526256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识字课与课文课对比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628775"/>
            <a:ext cx="8137525" cy="5581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ts val="3600"/>
              </a:lnSpc>
              <a:defRPr/>
            </a:pP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kumimoji="1" lang="en-US" altLang="zh-CN" sz="28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1" lang="zh-CN" altLang="en-US" sz="28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信息技术与课程深层次整合理论</a:t>
            </a:r>
          </a:p>
          <a:p>
            <a:pPr>
              <a:lnSpc>
                <a:spcPts val="3600"/>
              </a:lnSpc>
              <a:defRPr/>
            </a:pPr>
            <a:r>
              <a:rPr kumimoji="1"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kumimoji="1"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——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</a:rPr>
              <a:t>有效提升中小学各学科教学质量的主要理论基础；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endParaRPr kumimoji="1"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学教并重的</a:t>
            </a:r>
            <a:r>
              <a:rPr kumimoji="1" lang="zh-CN" altLang="en-US" sz="28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教学设计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理论</a:t>
            </a:r>
          </a:p>
          <a:p>
            <a:pPr>
              <a:lnSpc>
                <a:spcPts val="3600"/>
              </a:lnSpc>
              <a:defRPr/>
            </a:pPr>
            <a:r>
              <a:rPr kumimoji="1" lang="zh-CN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kumimoji="1"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——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</a:rPr>
              <a:t>有效提升中小学各学科教学质量的主要理论基础；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endParaRPr kumimoji="1"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kumimoji="1" lang="zh-CN" altLang="en-US" sz="28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创造性思维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理论</a:t>
            </a:r>
          </a:p>
          <a:p>
            <a:pPr>
              <a:lnSpc>
                <a:spcPts val="3600"/>
              </a:lnSpc>
              <a:defRPr/>
            </a:pPr>
            <a:r>
              <a:rPr kumimoji="1" lang="zh-CN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kumimoji="1"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——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</a:rPr>
              <a:t>培养中小学生创新思维能力的主要理论基础；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endParaRPr kumimoji="1"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600"/>
              </a:lnSpc>
              <a:defRPr/>
            </a:pP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kumimoji="1" lang="zh-CN" altLang="en-US" sz="28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kumimoji="1" lang="en-US" altLang="zh-CN" sz="28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1" lang="zh-CN" altLang="en-US" sz="28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儿童思维发展新论</a:t>
            </a:r>
          </a:p>
          <a:p>
            <a:pPr>
              <a:lnSpc>
                <a:spcPts val="3600"/>
              </a:lnSpc>
              <a:defRPr/>
            </a:pPr>
            <a:r>
              <a:rPr kumimoji="1" lang="zh-CN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                      </a:t>
            </a:r>
            <a:r>
              <a:rPr kumimoji="1"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——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</a:rPr>
              <a:t>大幅提升语文教学质量的理论基础；</a:t>
            </a:r>
          </a:p>
          <a:p>
            <a:pPr>
              <a:lnSpc>
                <a:spcPts val="3200"/>
              </a:lnSpc>
              <a:defRPr/>
            </a:pP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</a:rPr>
              <a:t>           </a:t>
            </a:r>
          </a:p>
        </p:txBody>
      </p:sp>
      <p:sp>
        <p:nvSpPr>
          <p:cNvPr id="8195" name="标题 1"/>
          <p:cNvSpPr>
            <a:spLocks noGrp="1"/>
          </p:cNvSpPr>
          <p:nvPr>
            <p:ph type="title"/>
          </p:nvPr>
        </p:nvSpPr>
        <p:spPr>
          <a:xfrm>
            <a:off x="-107950" y="228600"/>
            <a:ext cx="9396413" cy="1143000"/>
          </a:xfrm>
        </p:spPr>
        <p:txBody>
          <a:bodyPr/>
          <a:lstStyle/>
          <a:p>
            <a:pPr algn="l" eaLnBrk="1" hangingPunct="1"/>
            <a:r>
              <a:rPr lang="zh-CN" altLang="en-US" sz="4000" dirty="0" smtClean="0"/>
              <a:t>理论</a:t>
            </a:r>
            <a:r>
              <a:rPr lang="zh-CN" altLang="en-US" sz="4000" dirty="0" smtClean="0"/>
              <a:t>基础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6512" y="560309"/>
            <a:ext cx="7125113" cy="9244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4000" dirty="0"/>
              <a:t>教学</a:t>
            </a:r>
            <a:r>
              <a:rPr lang="zh-CN" altLang="en-US" sz="4000" dirty="0"/>
              <a:t>模式</a:t>
            </a:r>
          </a:p>
        </p:txBody>
      </p:sp>
      <p:sp>
        <p:nvSpPr>
          <p:cNvPr id="4" name="矩形 3">
            <a:hlinkClick r:id="" action="ppaction://noaction"/>
          </p:cNvPr>
          <p:cNvSpPr/>
          <p:nvPr/>
        </p:nvSpPr>
        <p:spPr>
          <a:xfrm>
            <a:off x="323528" y="3140968"/>
            <a:ext cx="7416824" cy="138499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zh-CN" sz="2800" b="1" dirty="0">
                <a:ln w="11430"/>
                <a:latin typeface="微软雅黑" pitchFamily="34" charset="-122"/>
                <a:ea typeface="微软雅黑" pitchFamily="34" charset="-122"/>
              </a:rPr>
              <a:t>                   2     </a:t>
            </a:r>
            <a:r>
              <a:rPr lang="zh-CN" altLang="en-US" sz="2800" b="1" dirty="0">
                <a:ln w="11430"/>
                <a:latin typeface="微软雅黑" pitchFamily="34" charset="-122"/>
                <a:ea typeface="微软雅黑" pitchFamily="34" charset="-122"/>
              </a:rPr>
              <a:t>：  </a:t>
            </a:r>
            <a:r>
              <a:rPr lang="en-US" altLang="zh-CN" sz="2800" b="1" dirty="0">
                <a:ln w="11430"/>
                <a:latin typeface="微软雅黑" pitchFamily="34" charset="-122"/>
                <a:ea typeface="微软雅黑" pitchFamily="34" charset="-122"/>
              </a:rPr>
              <a:t> 1        </a:t>
            </a:r>
            <a:r>
              <a:rPr lang="zh-CN" altLang="en-US" sz="2800" b="1" dirty="0">
                <a:ln w="11430"/>
                <a:latin typeface="微软雅黑" pitchFamily="34" charset="-122"/>
                <a:ea typeface="微软雅黑" pitchFamily="34" charset="-122"/>
              </a:rPr>
              <a:t>： </a:t>
            </a:r>
            <a:r>
              <a:rPr lang="en-US" altLang="zh-CN" sz="2800" b="1" dirty="0">
                <a:ln w="11430"/>
                <a:latin typeface="微软雅黑" pitchFamily="34" charset="-122"/>
                <a:ea typeface="微软雅黑" pitchFamily="34" charset="-122"/>
              </a:rPr>
              <a:t>  1</a:t>
            </a:r>
          </a:p>
          <a:p>
            <a:pPr>
              <a:defRPr/>
            </a:pPr>
            <a:endParaRPr lang="en-US" altLang="zh-CN" sz="2800" b="1" dirty="0">
              <a:ln w="11430"/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2800" b="1" dirty="0">
                <a:ln w="11430"/>
                <a:latin typeface="微软雅黑" pitchFamily="34" charset="-122"/>
                <a:ea typeface="微软雅黑" pitchFamily="34" charset="-122"/>
              </a:rPr>
              <a:t>       授新课：扩展阅读：扩展写作 </a:t>
            </a:r>
          </a:p>
        </p:txBody>
      </p:sp>
      <p:sp>
        <p:nvSpPr>
          <p:cNvPr id="50181" name="矩形 6"/>
          <p:cNvSpPr>
            <a:spLocks noChangeArrowheads="1"/>
          </p:cNvSpPr>
          <p:nvPr/>
        </p:nvSpPr>
        <p:spPr bwMode="auto">
          <a:xfrm>
            <a:off x="2411760" y="1772816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以语言运用为中心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2"/>
          <p:cNvSpPr>
            <a:spLocks noGrp="1"/>
          </p:cNvSpPr>
          <p:nvPr>
            <p:ph type="title"/>
          </p:nvPr>
        </p:nvSpPr>
        <p:spPr>
          <a:xfrm>
            <a:off x="323850" y="341313"/>
            <a:ext cx="8540750" cy="1143000"/>
          </a:xfrm>
        </p:spPr>
        <p:txBody>
          <a:bodyPr/>
          <a:lstStyle/>
          <a:p>
            <a:r>
              <a:rPr lang="en-US" altLang="zh-CN" smtClean="0"/>
              <a:t>211</a:t>
            </a:r>
            <a:r>
              <a:rPr lang="zh-CN" altLang="en-US" smtClean="0"/>
              <a:t>模式实施要领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6375" y="1484313"/>
            <a:ext cx="6551613" cy="677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）前 </a:t>
            </a:r>
            <a:r>
              <a:rPr lang="en-US" altLang="zh-CN" b="1" dirty="0">
                <a:ea typeface="楷体_GB2312" pitchFamily="49" charset="-122"/>
              </a:rPr>
              <a:t>20 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分钟左右通过</a:t>
            </a:r>
            <a:r>
              <a:rPr lang="zh-CN" alt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发挥教师主导作用</a:t>
            </a:r>
            <a:r>
              <a:rPr lang="en-US" altLang="zh-CN" b="1" dirty="0">
                <a:ea typeface="楷体_GB2312" pitchFamily="49" charset="-122"/>
              </a:rPr>
              <a:t>——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达到课文教学目标的基本要求</a:t>
            </a:r>
            <a:endParaRPr lang="zh-CN" altLang="en-US" dirty="0">
              <a:ea typeface="宋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6238" y="2660650"/>
            <a:ext cx="6697662" cy="1495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）后 </a:t>
            </a:r>
            <a:r>
              <a:rPr lang="en-US" altLang="zh-CN" b="1" dirty="0">
                <a:ea typeface="楷体_GB2312" pitchFamily="49" charset="-122"/>
              </a:rPr>
              <a:t>20 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分钟左右通过</a:t>
            </a:r>
            <a:r>
              <a:rPr lang="zh-CN" alt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促进学生自主学习</a:t>
            </a:r>
            <a:r>
              <a:rPr lang="en-US" altLang="zh-CN" b="1" dirty="0">
                <a:ea typeface="楷体_GB2312" pitchFamily="49" charset="-122"/>
              </a:rPr>
              <a:t>——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巩固、深化、拓展对课文教学目标的要求；这后 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20 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分钟的前一半（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分钟左右）又主要是</a:t>
            </a:r>
            <a:r>
              <a:rPr lang="zh-CN" altLang="en-US" b="1" dirty="0">
                <a:ea typeface="楷体_GB2312" pitchFamily="49" charset="-122"/>
              </a:rPr>
              <a:t>“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扩展阅读</a:t>
            </a:r>
            <a:r>
              <a:rPr lang="zh-CN" altLang="en-US" b="1" dirty="0">
                <a:ea typeface="楷体_GB2312" pitchFamily="49" charset="-122"/>
              </a:rPr>
              <a:t>”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，后一半（也是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分钟左右）则主要是</a:t>
            </a:r>
            <a:r>
              <a:rPr lang="zh-CN" altLang="en-US" b="1" dirty="0">
                <a:ea typeface="楷体_GB2312" pitchFamily="49" charset="-122"/>
              </a:rPr>
              <a:t>“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写话练习</a:t>
            </a:r>
            <a:r>
              <a:rPr lang="zh-CN" altLang="en-US" b="1" dirty="0">
                <a:ea typeface="楷体_GB2312" pitchFamily="49" charset="-122"/>
              </a:rPr>
              <a:t>”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（对于认知目标，可以</a:t>
            </a:r>
            <a:r>
              <a:rPr lang="zh-CN" altLang="en-US" b="1" u="sng" dirty="0">
                <a:latin typeface="楷体_GB2312" pitchFamily="49" charset="-122"/>
                <a:ea typeface="楷体_GB2312" pitchFamily="49" charset="-122"/>
              </a:rPr>
              <a:t>巩固、深化对当前所学知识技能的</a:t>
            </a:r>
            <a:r>
              <a:rPr lang="zh-CN" altLang="en-US" sz="20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理解</a:t>
            </a:r>
            <a:r>
              <a:rPr lang="zh-CN" altLang="en-US" b="1" u="sng" dirty="0">
                <a:latin typeface="楷体_GB2312" pitchFamily="49" charset="-122"/>
                <a:ea typeface="楷体_GB2312" pitchFamily="49" charset="-122"/>
              </a:rPr>
              <a:t>与</a:t>
            </a:r>
            <a:r>
              <a:rPr lang="zh-CN" altLang="en-US" sz="20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掌握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；对于情感目标，可以</a:t>
            </a:r>
            <a:r>
              <a:rPr lang="zh-CN" altLang="en-US" b="1" u="sng" dirty="0">
                <a:latin typeface="楷体_GB2312" pitchFamily="49" charset="-122"/>
                <a:ea typeface="楷体_GB2312" pitchFamily="49" charset="-122"/>
              </a:rPr>
              <a:t>促进学生对情感、态度、价值观的</a:t>
            </a:r>
            <a:r>
              <a:rPr lang="zh-CN" altLang="en-US" sz="20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内化</a:t>
            </a:r>
            <a:r>
              <a:rPr lang="zh-CN" altLang="en-US" b="1" u="sng" dirty="0">
                <a:latin typeface="楷体_GB2312" pitchFamily="49" charset="-122"/>
                <a:ea typeface="楷体_GB2312" pitchFamily="49" charset="-122"/>
              </a:rPr>
              <a:t>，有助于培养学生的良好思想品德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）。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6688" y="4652963"/>
            <a:ext cx="68405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简而言之，前半段以教师发挥主导作用为主，只要求</a:t>
            </a:r>
            <a:r>
              <a:rPr lang="zh-CN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基本达到教学目标要求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；后半段则主要通过学生自主学习、自主探究以</a:t>
            </a:r>
            <a:r>
              <a:rPr lang="zh-CN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深化（甚至超越）教学目标要求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（包括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分钟左右的扩展阅读和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分钟左右的打写或手写；小组讨论或作业点评则可根据需要，适当插入到扩读与写作这两个环节之间或写作环节之后进行）。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684213" y="366713"/>
            <a:ext cx="8077200" cy="685800"/>
          </a:xfrm>
        </p:spPr>
        <p:txBody>
          <a:bodyPr/>
          <a:lstStyle/>
          <a:p>
            <a:pPr algn="l"/>
            <a:r>
              <a:rPr lang="zh-CN" altLang="en-US" smtClean="0"/>
              <a:t>特点一：大输入、大输出</a:t>
            </a: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611188" y="980728"/>
            <a:ext cx="7993062" cy="5357812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zh-CN" altLang="en-US" sz="2800" kern="1200" dirty="0" smtClean="0">
                <a:latin typeface="微软雅黑" pitchFamily="34" charset="-122"/>
                <a:ea typeface="微软雅黑" pitchFamily="34" charset="-122"/>
              </a:rPr>
              <a:t>跨越式语文教学的</a:t>
            </a:r>
            <a:r>
              <a:rPr lang="zh-CN" altLang="en-US" b="1" kern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大输入</a:t>
            </a:r>
            <a:r>
              <a:rPr lang="zh-CN" altLang="en-US" sz="2800" kern="1200" dirty="0" smtClean="0">
                <a:latin typeface="微软雅黑" pitchFamily="34" charset="-122"/>
                <a:ea typeface="微软雅黑" pitchFamily="34" charset="-122"/>
              </a:rPr>
              <a:t>：在课堂教学中，通过提高教学效率，利用课堂时间的</a:t>
            </a:r>
            <a:r>
              <a:rPr lang="en-US" altLang="zh-CN" sz="2800" kern="1200" dirty="0" smtClean="0">
                <a:latin typeface="微软雅黑" pitchFamily="34" charset="-122"/>
                <a:ea typeface="微软雅黑" pitchFamily="34" charset="-122"/>
              </a:rPr>
              <a:t>8-10</a:t>
            </a:r>
            <a:r>
              <a:rPr lang="zh-CN" altLang="en-US" sz="2800" kern="1200" dirty="0" smtClean="0">
                <a:latin typeface="微软雅黑" pitchFamily="34" charset="-122"/>
                <a:ea typeface="微软雅黑" pitchFamily="34" charset="-122"/>
              </a:rPr>
              <a:t>分钟让学生自主阅读扩展材料，</a:t>
            </a:r>
            <a:endParaRPr lang="en-US" altLang="zh-CN" sz="2800" kern="1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kern="1200" dirty="0" smtClean="0">
                <a:latin typeface="微软雅黑" pitchFamily="34" charset="-122"/>
                <a:ea typeface="微软雅黑" pitchFamily="34" charset="-122"/>
              </a:rPr>
              <a:t>跨越式语文教学的</a:t>
            </a:r>
            <a:r>
              <a:rPr lang="zh-CN" altLang="en-US" b="1" kern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大输出</a:t>
            </a:r>
            <a:r>
              <a:rPr lang="zh-CN" altLang="en-US" sz="2800" kern="1200" dirty="0" smtClean="0">
                <a:latin typeface="微软雅黑" pitchFamily="34" charset="-122"/>
                <a:ea typeface="微软雅黑" pitchFamily="34" charset="-122"/>
              </a:rPr>
              <a:t>：基本上每节课都有随堂写作，低年级提倡写话；高年级写段落篇章。</a:t>
            </a:r>
            <a:endParaRPr lang="en-US" altLang="zh-CN" sz="1000" kern="12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611188" y="285750"/>
            <a:ext cx="8077200" cy="685800"/>
          </a:xfrm>
        </p:spPr>
        <p:txBody>
          <a:bodyPr/>
          <a:lstStyle/>
          <a:p>
            <a:pPr algn="l"/>
            <a:r>
              <a:rPr lang="zh-CN" altLang="en-US" smtClean="0"/>
              <a:t>特点二：高效课堂</a:t>
            </a:r>
          </a:p>
        </p:txBody>
      </p:sp>
      <p:cxnSp>
        <p:nvCxnSpPr>
          <p:cNvPr id="16387" name="直接连接符 5"/>
          <p:cNvCxnSpPr>
            <a:cxnSpLocks noChangeShapeType="1"/>
          </p:cNvCxnSpPr>
          <p:nvPr/>
        </p:nvCxnSpPr>
        <p:spPr bwMode="auto">
          <a:xfrm rot="10800000">
            <a:off x="3857625" y="1928813"/>
            <a:ext cx="4746625" cy="3175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88" name="直接连接符 6"/>
          <p:cNvCxnSpPr>
            <a:cxnSpLocks noChangeShapeType="1"/>
          </p:cNvCxnSpPr>
          <p:nvPr/>
        </p:nvCxnSpPr>
        <p:spPr bwMode="auto">
          <a:xfrm rot="10800000">
            <a:off x="2428875" y="5214938"/>
            <a:ext cx="4746625" cy="3175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6389" name="Picture 4" descr="educ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85938"/>
            <a:ext cx="431958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矩形 8"/>
          <p:cNvSpPr>
            <a:spLocks noChangeArrowheads="1"/>
          </p:cNvSpPr>
          <p:nvPr/>
        </p:nvSpPr>
        <p:spPr bwMode="auto">
          <a:xfrm>
            <a:off x="4532313" y="2143125"/>
            <a:ext cx="4287837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跨越式提倡教师要对课堂教学环节“</a:t>
            </a:r>
            <a:r>
              <a:rPr lang="zh-CN" altLang="en-US" sz="28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精雕细琢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，去除课堂中的无效环节，让课堂的每一分钟都能发挥最大的效益。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我们的老师要</a:t>
            </a:r>
            <a:r>
              <a:rPr lang="zh-CN" altLang="en-US" sz="28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与时间赛跑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4750" y="5643563"/>
            <a:ext cx="1857375" cy="5238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有效课堂</a:t>
            </a:r>
            <a:endParaRPr lang="en-US" altLang="zh-CN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2250" y="5643563"/>
            <a:ext cx="1785938" cy="5238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高效课堂</a:t>
            </a:r>
            <a:endParaRPr lang="en-US" altLang="zh-CN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燕尾形箭头 11"/>
          <p:cNvSpPr/>
          <p:nvPr/>
        </p:nvSpPr>
        <p:spPr>
          <a:xfrm>
            <a:off x="5716106" y="5786466"/>
            <a:ext cx="714380" cy="214314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50" y="5643563"/>
            <a:ext cx="1857375" cy="5238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传统课堂</a:t>
            </a:r>
            <a:endParaRPr lang="en-US" altLang="zh-CN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燕尾形箭头 13"/>
          <p:cNvSpPr/>
          <p:nvPr/>
        </p:nvSpPr>
        <p:spPr>
          <a:xfrm>
            <a:off x="2858586" y="5786466"/>
            <a:ext cx="714380" cy="214314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0" y="1989138"/>
            <a:ext cx="1447800" cy="8683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创设情境</a:t>
            </a:r>
          </a:p>
          <a:p>
            <a:pPr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引入新知</a:t>
            </a:r>
          </a:p>
          <a:p>
            <a:pPr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905000" y="1989138"/>
            <a:ext cx="1295400" cy="8683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生字学习</a:t>
            </a: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注重方法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715000" y="1989138"/>
            <a:ext cx="1371600" cy="8683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汉字儿歌</a:t>
            </a:r>
          </a:p>
          <a:p>
            <a:pPr algn="ctr"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7696200" y="1989138"/>
            <a:ext cx="1447800" cy="8683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组词造句</a:t>
            </a: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汉字应用</a:t>
            </a:r>
          </a:p>
          <a:p>
            <a:pPr algn="ctr" latinLnBrk="1">
              <a:defRPr/>
            </a:pPr>
            <a:endParaRPr lang="en-US" altLang="zh-CN" sz="24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4478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32766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162800" y="2360613"/>
            <a:ext cx="533400" cy="306387"/>
          </a:xfrm>
          <a:prstGeom prst="rightArrow">
            <a:avLst>
              <a:gd name="adj1" fmla="val 50000"/>
              <a:gd name="adj2" fmla="val 58333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3733800" y="1989138"/>
            <a:ext cx="1295400" cy="8683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指导写字</a:t>
            </a:r>
          </a:p>
          <a:p>
            <a:pPr algn="ctr" latinLnBrk="1"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描红练习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105400" y="2360613"/>
            <a:ext cx="609600" cy="306387"/>
          </a:xfrm>
          <a:prstGeom prst="rightArrow">
            <a:avLst>
              <a:gd name="adj1" fmla="val 50000"/>
              <a:gd name="adj2" fmla="val 6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 rot="16200000">
            <a:off x="2361426" y="2299494"/>
            <a:ext cx="553998" cy="2857500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初步感知、读准字音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16200000">
            <a:off x="2361426" y="2947194"/>
            <a:ext cx="553998" cy="2857500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了解字形、自悟方法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 rot="16200000">
            <a:off x="2361426" y="3594894"/>
            <a:ext cx="553998" cy="2857500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方法迁移、更多识字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 rot="16200000">
            <a:off x="2361425" y="4244182"/>
            <a:ext cx="553998" cy="2857500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扩次扩句、初步应用</a:t>
            </a:r>
          </a:p>
        </p:txBody>
      </p:sp>
      <p:sp>
        <p:nvSpPr>
          <p:cNvPr id="21" name="矩形 20"/>
          <p:cNvSpPr/>
          <p:nvPr/>
        </p:nvSpPr>
        <p:spPr>
          <a:xfrm>
            <a:off x="2445682" y="333375"/>
            <a:ext cx="469872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  <a:cs typeface="+mj-cs"/>
              </a:rPr>
              <a:t>识字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课型教学模式</a:t>
            </a:r>
          </a:p>
        </p:txBody>
      </p:sp>
      <p:sp>
        <p:nvSpPr>
          <p:cNvPr id="43024" name="下箭头 1"/>
          <p:cNvSpPr>
            <a:spLocks noChangeArrowheads="1"/>
          </p:cNvSpPr>
          <p:nvPr/>
        </p:nvSpPr>
        <p:spPr bwMode="auto">
          <a:xfrm>
            <a:off x="2268538" y="2924175"/>
            <a:ext cx="541337" cy="593725"/>
          </a:xfrm>
          <a:prstGeom prst="downArrow">
            <a:avLst>
              <a:gd name="adj1" fmla="val 50000"/>
              <a:gd name="adj2" fmla="val 5003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43025" name="矩形标注 2"/>
          <p:cNvSpPr>
            <a:spLocks noChangeArrowheads="1"/>
          </p:cNvSpPr>
          <p:nvPr/>
        </p:nvSpPr>
        <p:spPr bwMode="auto">
          <a:xfrm>
            <a:off x="5867400" y="3213100"/>
            <a:ext cx="1800225" cy="1295400"/>
          </a:xfrm>
          <a:prstGeom prst="wedgeRectCallout">
            <a:avLst>
              <a:gd name="adj1" fmla="val -23750"/>
              <a:gd name="adj2" fmla="val -73894"/>
            </a:avLst>
          </a:prstGeom>
          <a:solidFill>
            <a:srgbClr val="E5FBE9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关于汉字的</a:t>
            </a:r>
            <a:endParaRPr lang="en-US" altLang="zh-CN" sz="2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谜语、儿歌、</a:t>
            </a:r>
            <a:endParaRPr lang="en-US" altLang="zh-CN" sz="2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故事等。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43024" grpId="0" animBg="1"/>
      <p:bldP spid="430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368425"/>
            <a:ext cx="8497887" cy="50847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识字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与拼音的衔接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，巩固拼音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处理好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认字和写字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的关系</a:t>
            </a:r>
            <a:r>
              <a:rPr lang="en-US" altLang="zh-CN" sz="2800" smtClean="0">
                <a:latin typeface="微软雅黑" pitchFamily="34" charset="-122"/>
                <a:ea typeface="微软雅黑" pitchFamily="34" charset="-122"/>
              </a:rPr>
              <a:t>—— 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一观、二研、三书空、四写字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3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重视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词汇的学习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en-US" altLang="zh-CN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一扩、二说、三积累、四应用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注重学生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识字能力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的培养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通过观察、看图说话等培养学生的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思维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多种方法识字：编儿歌、编谜语、情境识字、图文结合识字、找规律</a:t>
            </a:r>
            <a:r>
              <a:rPr lang="en-US" altLang="zh-CN" sz="2800" smtClean="0">
                <a:latin typeface="微软雅黑" pitchFamily="34" charset="-122"/>
                <a:ea typeface="微软雅黑" pitchFamily="34" charset="-122"/>
              </a:rPr>
              <a:t>……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注重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字形的学习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注重写字与写作，每课时都让学生写一写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AutoNum type="arabicPeriod" startAt="4"/>
            </a:pP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可为学生提供写作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模板</a:t>
            </a:r>
            <a:r>
              <a:rPr lang="zh-CN" altLang="en-US" sz="2800" smtClean="0">
                <a:latin typeface="微软雅黑" pitchFamily="34" charset="-122"/>
                <a:ea typeface="微软雅黑" pitchFamily="34" charset="-122"/>
              </a:rPr>
              <a:t>：电子形式或印刷</a:t>
            </a:r>
          </a:p>
        </p:txBody>
      </p:sp>
      <p:sp>
        <p:nvSpPr>
          <p:cNvPr id="5" name="矩形 4"/>
          <p:cNvSpPr/>
          <p:nvPr/>
        </p:nvSpPr>
        <p:spPr>
          <a:xfrm>
            <a:off x="2163554" y="355600"/>
            <a:ext cx="526297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  <a:cs typeface="+mj-cs"/>
              </a:rPr>
              <a:t>识字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课需注意的问题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23850" y="2420938"/>
            <a:ext cx="1200150" cy="919162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字词复习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引入新课</a:t>
            </a:r>
          </a:p>
          <a:p>
            <a:pPr algn="ctr" latinLnBrk="1"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403475" y="2286000"/>
            <a:ext cx="1497013" cy="1141413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短文学习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了解主题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感悟方法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194300" y="2308225"/>
            <a:ext cx="1462088" cy="1096963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拓展阅读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深化主题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或方法</a:t>
            </a:r>
          </a:p>
          <a:p>
            <a:pPr algn="ctr" latinLnBrk="1"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7500938" y="2286000"/>
            <a:ext cx="1500187" cy="1071563"/>
          </a:xfrm>
          <a:prstGeom prst="roundRect">
            <a:avLst>
              <a:gd name="adj" fmla="val 16667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写作练习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巩固主题</a:t>
            </a:r>
          </a:p>
          <a:p>
            <a:pPr algn="ctr" latinLnBrk="1"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或方法</a:t>
            </a:r>
          </a:p>
          <a:p>
            <a:pPr algn="ctr" latinLnBrk="1">
              <a:defRPr/>
            </a:pPr>
            <a:endParaRPr lang="en-US" altLang="zh-CN" sz="2000" b="1" dirty="0">
              <a:effectLst>
                <a:outerShdw blurRad="38100" dist="38100" dir="2700000" algn="tl">
                  <a:srgbClr val="FFFFFF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550988" y="2708275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6708775" y="270827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3957638" y="2727325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ln w="38100">
            <a:solidFill>
              <a:schemeClr val="tx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 rot="16200000">
            <a:off x="2778125" y="3444876"/>
            <a:ext cx="554037" cy="1446212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 smtClean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朗读指导</a:t>
            </a:r>
            <a:endParaRPr lang="zh-CN" altLang="en-US" sz="2400" b="1" dirty="0">
              <a:solidFill>
                <a:srgbClr val="06060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 rot="16200000">
            <a:off x="3043238" y="3865562"/>
            <a:ext cx="554038" cy="1928813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重难点词、句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6200000">
            <a:off x="2948781" y="4598194"/>
            <a:ext cx="554038" cy="1714500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主题或方法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16200000">
            <a:off x="6000750" y="3014663"/>
            <a:ext cx="554038" cy="2347912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主题相关的篇章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 rot="16200000">
            <a:off x="5999163" y="3706812"/>
            <a:ext cx="554038" cy="2347913"/>
          </a:xfrm>
          <a:prstGeom prst="rect">
            <a:avLst/>
          </a:prstGeom>
          <a:ln w="38100">
            <a:solidFill>
              <a:srgbClr val="92D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sz="2400" b="1" dirty="0">
                <a:solidFill>
                  <a:srgbClr val="060606"/>
                </a:solidFill>
                <a:latin typeface="微软雅黑" pitchFamily="34" charset="-122"/>
                <a:ea typeface="微软雅黑" pitchFamily="34" charset="-122"/>
              </a:rPr>
              <a:t>方法延伸的篇章</a:t>
            </a:r>
          </a:p>
        </p:txBody>
      </p:sp>
      <p:sp>
        <p:nvSpPr>
          <p:cNvPr id="18" name="矩形 17"/>
          <p:cNvSpPr/>
          <p:nvPr/>
        </p:nvSpPr>
        <p:spPr>
          <a:xfrm>
            <a:off x="2445682" y="333375"/>
            <a:ext cx="469872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  <a:cs typeface="+mj-cs"/>
              </a:rPr>
              <a:t>课文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课型教学模式</a:t>
            </a:r>
          </a:p>
        </p:txBody>
      </p:sp>
      <p:sp>
        <p:nvSpPr>
          <p:cNvPr id="45071" name="下箭头 1"/>
          <p:cNvSpPr>
            <a:spLocks noChangeArrowheads="1"/>
          </p:cNvSpPr>
          <p:nvPr/>
        </p:nvSpPr>
        <p:spPr bwMode="auto">
          <a:xfrm>
            <a:off x="2735263" y="3357563"/>
            <a:ext cx="541337" cy="593725"/>
          </a:xfrm>
          <a:prstGeom prst="downArrow">
            <a:avLst>
              <a:gd name="adj1" fmla="val 50000"/>
              <a:gd name="adj2" fmla="val 5003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45072" name="下箭头 1"/>
          <p:cNvSpPr>
            <a:spLocks noChangeArrowheads="1"/>
          </p:cNvSpPr>
          <p:nvPr/>
        </p:nvSpPr>
        <p:spPr bwMode="auto">
          <a:xfrm>
            <a:off x="5651500" y="3357563"/>
            <a:ext cx="541338" cy="593725"/>
          </a:xfrm>
          <a:prstGeom prst="downArrow">
            <a:avLst>
              <a:gd name="adj1" fmla="val 50000"/>
              <a:gd name="adj2" fmla="val 5003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45071" grpId="0" animBg="1"/>
      <p:bldP spid="45072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C7EDCC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TC102455519[[fn=冬季]]</Template>
  <TotalTime>2399</TotalTime>
  <Words>1157</Words>
  <Application>Microsoft Office PowerPoint</Application>
  <PresentationFormat>全屏显示(4:3)</PresentationFormat>
  <Paragraphs>128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华文新魏</vt:lpstr>
      <vt:lpstr>Wingdings</vt:lpstr>
      <vt:lpstr>Wingdings 2</vt:lpstr>
      <vt:lpstr>Times New Roman</vt:lpstr>
      <vt:lpstr>微软雅黑</vt:lpstr>
      <vt:lpstr>楷体_GB2312</vt:lpstr>
      <vt:lpstr>隶书</vt:lpstr>
      <vt:lpstr>黑体</vt:lpstr>
      <vt:lpstr>方正姚体</vt:lpstr>
      <vt:lpstr>Winter</vt:lpstr>
      <vt:lpstr>基本目标</vt:lpstr>
      <vt:lpstr>理论基础</vt:lpstr>
      <vt:lpstr>教学模式</vt:lpstr>
      <vt:lpstr>211模式实施要领</vt:lpstr>
      <vt:lpstr>特点一：大输入、大输出</vt:lpstr>
      <vt:lpstr>特点二：高效课堂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bnu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小学低年级语文识字、阅读、写作三位一体教学模式探索</dc:title>
  <dc:creator>user</dc:creator>
  <cp:lastModifiedBy>微软用户</cp:lastModifiedBy>
  <cp:revision>311</cp:revision>
  <dcterms:created xsi:type="dcterms:W3CDTF">2002-10-04T13:07:52Z</dcterms:created>
  <dcterms:modified xsi:type="dcterms:W3CDTF">2012-10-04T13:26:26Z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简介">
    <vt:lpwstr>张文兰的培训讲稿：小学低年级语文识字、阅读、写作三位一体教学模式探索</vt:lpwstr>
  </property>
</Properties>
</file>