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3" r:id="rId4"/>
  </p:sldMasterIdLst>
  <p:notesMasterIdLst>
    <p:notesMasterId r:id="rId61"/>
  </p:notesMasterIdLst>
  <p:sldIdLst>
    <p:sldId id="1224" r:id="rId5"/>
    <p:sldId id="1225" r:id="rId6"/>
    <p:sldId id="1252" r:id="rId7"/>
    <p:sldId id="1253" r:id="rId8"/>
    <p:sldId id="1254" r:id="rId9"/>
    <p:sldId id="1263" r:id="rId10"/>
    <p:sldId id="1264" r:id="rId11"/>
    <p:sldId id="1255" r:id="rId12"/>
    <p:sldId id="1265" r:id="rId13"/>
    <p:sldId id="1238" r:id="rId14"/>
    <p:sldId id="1257" r:id="rId15"/>
    <p:sldId id="1260" r:id="rId16"/>
    <p:sldId id="1266" r:id="rId17"/>
    <p:sldId id="1259" r:id="rId18"/>
    <p:sldId id="1262" r:id="rId19"/>
    <p:sldId id="1271" r:id="rId20"/>
    <p:sldId id="1226" r:id="rId21"/>
    <p:sldId id="1229" r:id="rId22"/>
    <p:sldId id="1269" r:id="rId23"/>
    <p:sldId id="1270" r:id="rId24"/>
    <p:sldId id="1272" r:id="rId25"/>
    <p:sldId id="1290" r:id="rId26"/>
    <p:sldId id="1273" r:id="rId27"/>
    <p:sldId id="1292" r:id="rId28"/>
    <p:sldId id="1293" r:id="rId29"/>
    <p:sldId id="1291" r:id="rId30"/>
    <p:sldId id="1294" r:id="rId31"/>
    <p:sldId id="1297" r:id="rId32"/>
    <p:sldId id="1277" r:id="rId33"/>
    <p:sldId id="1278" r:id="rId34"/>
    <p:sldId id="1295" r:id="rId35"/>
    <p:sldId id="1280" r:id="rId36"/>
    <p:sldId id="1281" r:id="rId37"/>
    <p:sldId id="1282" r:id="rId38"/>
    <p:sldId id="1283" r:id="rId39"/>
    <p:sldId id="1309" r:id="rId40"/>
    <p:sldId id="1285" r:id="rId41"/>
    <p:sldId id="1310" r:id="rId42"/>
    <p:sldId id="1311" r:id="rId43"/>
    <p:sldId id="1312" r:id="rId44"/>
    <p:sldId id="1313" r:id="rId45"/>
    <p:sldId id="1323" r:id="rId46"/>
    <p:sldId id="1301" r:id="rId47"/>
    <p:sldId id="1303" r:id="rId48"/>
    <p:sldId id="1304" r:id="rId49"/>
    <p:sldId id="1305" r:id="rId50"/>
    <p:sldId id="1227" r:id="rId51"/>
    <p:sldId id="1307" r:id="rId52"/>
    <p:sldId id="1228" r:id="rId53"/>
    <p:sldId id="1308" r:id="rId54"/>
    <p:sldId id="1315" r:id="rId55"/>
    <p:sldId id="1317" r:id="rId56"/>
    <p:sldId id="1318" r:id="rId57"/>
    <p:sldId id="1319" r:id="rId58"/>
    <p:sldId id="1321" r:id="rId59"/>
    <p:sldId id="1322" r:id="rId60"/>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28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6600"/>
    <a:srgbClr val="FF0000"/>
    <a:srgbClr val="003300"/>
    <a:srgbClr val="0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208"/>
        <p:guide pos="2856"/>
      </p:guideLst>
    </p:cSldViewPr>
  </p:slide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4" Type="http://schemas.openxmlformats.org/officeDocument/2006/relationships/tableStyles" Target="tableStyles.xml"/><Relationship Id="rId63" Type="http://schemas.openxmlformats.org/officeDocument/2006/relationships/viewProps" Target="viewProps.xml"/><Relationship Id="rId62" Type="http://schemas.openxmlformats.org/officeDocument/2006/relationships/presProps" Target="presProps.xml"/><Relationship Id="rId61" Type="http://schemas.openxmlformats.org/officeDocument/2006/relationships/notesMaster" Target="notesMasters/notesMaster1.xml"/><Relationship Id="rId60" Type="http://schemas.openxmlformats.org/officeDocument/2006/relationships/slide" Target="slides/slide56.xml"/><Relationship Id="rId6" Type="http://schemas.openxmlformats.org/officeDocument/2006/relationships/slide" Target="slides/slide2.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slide" Target="slides/slide1.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Master" Target="slideMasters/slideMaster3.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6146" name="页眉占位符 6145"/>
          <p:cNvSpPr>
            <a:spLocks noGrp="1"/>
          </p:cNvSpPr>
          <p:nvPr>
            <p:ph type="hdr" sz="quarter"/>
          </p:nvPr>
        </p:nvSpPr>
        <p:spPr>
          <a:xfrm>
            <a:off x="0" y="0"/>
            <a:ext cx="2971800" cy="457200"/>
          </a:xfrm>
          <a:prstGeom prst="rect">
            <a:avLst/>
          </a:prstGeom>
          <a:noFill/>
          <a:ln w="9525">
            <a:noFill/>
          </a:ln>
        </p:spPr>
        <p:txBody>
          <a:bodyPr/>
          <a:p>
            <a:pPr lvl="0"/>
            <a:endParaRPr lang="zh-CN" altLang="en-US" sz="1200" dirty="0"/>
          </a:p>
        </p:txBody>
      </p:sp>
      <p:sp>
        <p:nvSpPr>
          <p:cNvPr id="6147" name="日期占位符 6146"/>
          <p:cNvSpPr>
            <a:spLocks noGrp="1"/>
          </p:cNvSpPr>
          <p:nvPr>
            <p:ph type="dt" idx="1"/>
          </p:nvPr>
        </p:nvSpPr>
        <p:spPr>
          <a:xfrm>
            <a:off x="3884613" y="0"/>
            <a:ext cx="2971800" cy="457200"/>
          </a:xfrm>
          <a:prstGeom prst="rect">
            <a:avLst/>
          </a:prstGeom>
          <a:noFill/>
          <a:ln w="9525">
            <a:noFill/>
          </a:ln>
        </p:spPr>
        <p:txBody>
          <a:bodyPr/>
          <a:p>
            <a:pPr lvl="0" algn="r"/>
            <a:endParaRPr lang="zh-CN" altLang="en-US" sz="1200" dirty="0"/>
          </a:p>
        </p:txBody>
      </p:sp>
      <p:sp>
        <p:nvSpPr>
          <p:cNvPr id="6148" name="幻灯片图像占位符 6147"/>
          <p:cNvSpPr>
            <a:spLocks noGrp="1" noRot="1"/>
          </p:cNvSpPr>
          <p:nvPr>
            <p:ph type="sldImg" idx="2"/>
          </p:nvPr>
        </p:nvSpPr>
        <p:spPr>
          <a:xfrm>
            <a:off x="1143000" y="685800"/>
            <a:ext cx="4572000" cy="3429000"/>
          </a:xfrm>
          <a:prstGeom prst="rect">
            <a:avLst/>
          </a:prstGeom>
          <a:noFill/>
          <a:ln w="9525">
            <a:noFill/>
          </a:ln>
        </p:spPr>
      </p:sp>
      <p:sp>
        <p:nvSpPr>
          <p:cNvPr id="6149" name="文本占位符 6148"/>
          <p:cNvSpPr>
            <a:spLocks noGrp="1" noRot="1"/>
          </p:cNvSpPr>
          <p:nvPr>
            <p:ph type="body" sz="quarter" idx="3"/>
          </p:nvPr>
        </p:nvSpPr>
        <p:spPr>
          <a:xfrm>
            <a:off x="685800" y="4343400"/>
            <a:ext cx="5486400" cy="4114800"/>
          </a:xfrm>
          <a:prstGeom prst="rect">
            <a:avLst/>
          </a:prstGeom>
          <a:noFill/>
          <a:ln w="9525">
            <a:noFill/>
          </a:ln>
        </p:spPr>
        <p:txBody>
          <a:bodyPr anchor="ct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150" name="页脚占位符 6149"/>
          <p:cNvSpPr>
            <a:spLocks noGrp="1"/>
          </p:cNvSpPr>
          <p:nvPr>
            <p:ph type="ftr" sz="quarter" idx="4"/>
          </p:nvPr>
        </p:nvSpPr>
        <p:spPr>
          <a:xfrm>
            <a:off x="0" y="8685213"/>
            <a:ext cx="2971800" cy="457200"/>
          </a:xfrm>
          <a:prstGeom prst="rect">
            <a:avLst/>
          </a:prstGeom>
          <a:noFill/>
          <a:ln w="9525">
            <a:noFill/>
          </a:ln>
        </p:spPr>
        <p:txBody>
          <a:bodyPr anchor="b"/>
          <a:p>
            <a:pPr lvl="0"/>
            <a:endParaRPr lang="zh-CN" altLang="en-US" sz="1200" dirty="0"/>
          </a:p>
        </p:txBody>
      </p:sp>
      <p:sp>
        <p:nvSpPr>
          <p:cNvPr id="6151" name="灯片编号占位符 6150"/>
          <p:cNvSpPr>
            <a:spLocks noGrp="1"/>
          </p:cNvSpPr>
          <p:nvPr>
            <p:ph type="sldNum" sz="quarter" idx="5"/>
          </p:nvPr>
        </p:nvSpPr>
        <p:spPr>
          <a:xfrm>
            <a:off x="3884613" y="8685213"/>
            <a:ext cx="2971800" cy="457200"/>
          </a:xfrm>
          <a:prstGeom prst="rect">
            <a:avLst/>
          </a:prstGeom>
          <a:noFill/>
          <a:ln w="9525">
            <a:noFill/>
          </a:ln>
        </p:spPr>
        <p:txBody>
          <a:bodyPr anchor="b"/>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3074" name="标题 3073"/>
          <p:cNvSpPr>
            <a:spLocks noGrp="1" noRot="1"/>
          </p:cNvSpPr>
          <p:nvPr>
            <p:ph type="ctrTitle"/>
          </p:nvPr>
        </p:nvSpPr>
        <p:spPr>
          <a:xfrm>
            <a:off x="3962400" y="1066800"/>
            <a:ext cx="4648200" cy="1981200"/>
          </a:xfrm>
          <a:prstGeom prst="rect">
            <a:avLst/>
          </a:prstGeom>
          <a:noFill/>
          <a:ln w="9525">
            <a:noFill/>
          </a:ln>
        </p:spPr>
        <p:txBody>
          <a:bodyPr anchor="ctr"/>
          <a:lstStyle>
            <a:lvl1pPr lvl="0">
              <a:defRPr kern="1200"/>
            </a:lvl1pPr>
          </a:lstStyle>
          <a:p>
            <a:pPr lvl="0"/>
            <a:r>
              <a:rPr lang="zh-CN" altLang="en-US"/>
              <a:t>单击此处编辑母版标题样式</a:t>
            </a:r>
            <a:endParaRPr lang="zh-CN" altLang="en-US"/>
          </a:p>
        </p:txBody>
      </p:sp>
      <p:sp>
        <p:nvSpPr>
          <p:cNvPr id="3075" name="副标题 3074"/>
          <p:cNvSpPr>
            <a:spLocks noGrp="1" noRot="1"/>
          </p:cNvSpPr>
          <p:nvPr>
            <p:ph type="subTitle" idx="1"/>
          </p:nvPr>
        </p:nvSpPr>
        <p:spPr>
          <a:xfrm>
            <a:off x="3962400" y="3657600"/>
            <a:ext cx="4572000" cy="1676400"/>
          </a:xfrm>
          <a:prstGeom prst="rect">
            <a:avLst/>
          </a:prstGeom>
          <a:noFill/>
          <a:ln w="9525">
            <a:noFill/>
          </a:ln>
        </p:spPr>
        <p:txBody>
          <a:bodyPr anchor="t"/>
          <a:lstStyle>
            <a:lvl1pPr marL="0" lvl="0" indent="0" algn="ctr">
              <a:buNone/>
              <a:defRPr kern="1200"/>
            </a:lvl1pPr>
            <a:lvl2pPr marL="457200" lvl="1" indent="-457200" algn="ctr">
              <a:buNone/>
              <a:defRPr kern="1200"/>
            </a:lvl2pPr>
            <a:lvl3pPr marL="914400" lvl="2" indent="-914400" algn="ctr">
              <a:buNone/>
              <a:defRPr kern="1200"/>
            </a:lvl3pPr>
            <a:lvl4pPr marL="1371600" lvl="3" indent="-1371600" algn="ctr">
              <a:buNone/>
              <a:defRPr kern="1200"/>
            </a:lvl4pPr>
            <a:lvl5pPr marL="1828800" lvl="4" indent="-1828800" algn="ctr">
              <a:buNone/>
              <a:defRPr kern="1200"/>
            </a:lvl5pPr>
          </a:lstStyle>
          <a:p>
            <a:pPr lvl="0"/>
            <a:r>
              <a:rPr lang="zh-CN" altLang="en-US"/>
              <a:t>单击此处编辑母版副标题样式</a:t>
            </a:r>
            <a:endParaRPr lang="zh-CN" altLang="en-US"/>
          </a:p>
        </p:txBody>
      </p:sp>
      <p:sp>
        <p:nvSpPr>
          <p:cNvPr id="3076" name="日期占位符 3075"/>
          <p:cNvSpPr>
            <a:spLocks noGrp="1"/>
          </p:cNvSpPr>
          <p:nvPr>
            <p:ph type="dt" sz="half" idx="2"/>
          </p:nvPr>
        </p:nvSpPr>
        <p:spPr>
          <a:xfrm>
            <a:off x="301625" y="6076950"/>
            <a:ext cx="2289175" cy="476250"/>
          </a:xfrm>
          <a:prstGeom prst="rect">
            <a:avLst/>
          </a:prstGeom>
          <a:noFill/>
          <a:ln w="9525">
            <a:noFill/>
          </a:ln>
        </p:spPr>
        <p:txBody>
          <a:bodyPr anchor="t"/>
          <a:p>
            <a:endParaRPr lang="zh-CN" altLang="en-US" dirty="0"/>
          </a:p>
        </p:txBody>
      </p:sp>
      <p:sp>
        <p:nvSpPr>
          <p:cNvPr id="3077" name="页脚占位符 3076"/>
          <p:cNvSpPr>
            <a:spLocks noGrp="1"/>
          </p:cNvSpPr>
          <p:nvPr>
            <p:ph type="ftr" sz="quarter" idx="3"/>
          </p:nvPr>
        </p:nvSpPr>
        <p:spPr>
          <a:xfrm>
            <a:off x="3124200" y="6076950"/>
            <a:ext cx="2895600" cy="476250"/>
          </a:xfrm>
          <a:prstGeom prst="rect">
            <a:avLst/>
          </a:prstGeom>
          <a:noFill/>
          <a:ln w="9525">
            <a:noFill/>
          </a:ln>
        </p:spPr>
        <p:txBody>
          <a:bodyPr anchor="t"/>
          <a:p>
            <a:endParaRPr lang="zh-CN" altLang="en-US" dirty="0"/>
          </a:p>
        </p:txBody>
      </p:sp>
      <p:sp>
        <p:nvSpPr>
          <p:cNvPr id="3078" name="灯片编号占位符 3077"/>
          <p:cNvSpPr>
            <a:spLocks noGrp="1"/>
          </p:cNvSpPr>
          <p:nvPr>
            <p:ph type="sldNum" sz="quarter" idx="4"/>
          </p:nvPr>
        </p:nvSpPr>
        <p:spPr>
          <a:xfrm>
            <a:off x="6553200" y="6076950"/>
            <a:ext cx="2289175" cy="476250"/>
          </a:xfrm>
          <a:prstGeom prst="rect">
            <a:avLst/>
          </a:prstGeom>
          <a:noFill/>
          <a:ln w="9525">
            <a:noFill/>
          </a:ln>
        </p:spPr>
        <p:txBody>
          <a:bodyPr anchor="t"/>
          <a:p>
            <a:fld id="{9A0DB2DC-4C9A-4742-B13C-FB6460FD3503}" type="slidenum">
              <a:rPr lang="zh-CN" altLang="en-US" dirty="0"/>
            </a:fld>
            <a:endParaRPr lang="zh-CN" altLang="en-US" dirty="0"/>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4800" y="1981200"/>
            <a:ext cx="4184968" cy="3886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60583" y="1981200"/>
            <a:ext cx="4184968" cy="3886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9569" y="685800"/>
            <a:ext cx="2135981" cy="51816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685800"/>
            <a:ext cx="6284119" cy="51816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5122" name="标题 5121"/>
          <p:cNvSpPr>
            <a:spLocks noGrp="1" noRot="1"/>
          </p:cNvSpPr>
          <p:nvPr>
            <p:ph type="ctrTitle"/>
          </p:nvPr>
        </p:nvSpPr>
        <p:spPr>
          <a:xfrm>
            <a:off x="3962400" y="1066800"/>
            <a:ext cx="4648200" cy="1981200"/>
          </a:xfrm>
          <a:prstGeom prst="rect">
            <a:avLst/>
          </a:prstGeom>
          <a:noFill/>
          <a:ln w="9525">
            <a:noFill/>
          </a:ln>
        </p:spPr>
        <p:txBody>
          <a:bodyPr anchor="ctr"/>
          <a:lstStyle>
            <a:lvl1pPr lvl="0">
              <a:defRPr kern="1200"/>
            </a:lvl1pPr>
          </a:lstStyle>
          <a:p>
            <a:pPr lvl="0"/>
            <a:r>
              <a:rPr lang="zh-CN" altLang="en-US"/>
              <a:t>单击此处编辑母版标题样式</a:t>
            </a:r>
            <a:endParaRPr lang="zh-CN" altLang="en-US"/>
          </a:p>
        </p:txBody>
      </p:sp>
      <p:sp>
        <p:nvSpPr>
          <p:cNvPr id="5123" name="副标题 5122"/>
          <p:cNvSpPr>
            <a:spLocks noGrp="1" noRot="1"/>
          </p:cNvSpPr>
          <p:nvPr>
            <p:ph type="subTitle" idx="1"/>
          </p:nvPr>
        </p:nvSpPr>
        <p:spPr>
          <a:xfrm>
            <a:off x="3962400" y="3657600"/>
            <a:ext cx="4572000" cy="1676400"/>
          </a:xfrm>
          <a:prstGeom prst="rect">
            <a:avLst/>
          </a:prstGeom>
          <a:noFill/>
          <a:ln w="9525">
            <a:noFill/>
          </a:ln>
        </p:spPr>
        <p:txBody>
          <a:bodyPr anchor="t"/>
          <a:lstStyle>
            <a:lvl1pPr marL="0" lvl="0" indent="0" algn="ctr">
              <a:buNone/>
              <a:defRPr kern="1200"/>
            </a:lvl1pPr>
            <a:lvl2pPr marL="457200" lvl="1" indent="-457200" algn="ctr">
              <a:buNone/>
              <a:defRPr kern="1200"/>
            </a:lvl2pPr>
            <a:lvl3pPr marL="914400" lvl="2" indent="-914400" algn="ctr">
              <a:buNone/>
              <a:defRPr kern="1200"/>
            </a:lvl3pPr>
            <a:lvl4pPr marL="1371600" lvl="3" indent="-1371600" algn="ctr">
              <a:buNone/>
              <a:defRPr kern="1200"/>
            </a:lvl4pPr>
            <a:lvl5pPr marL="1828800" lvl="4" indent="-1828800" algn="ctr">
              <a:buNone/>
              <a:defRPr kern="1200"/>
            </a:lvl5pPr>
          </a:lstStyle>
          <a:p>
            <a:pPr lvl="0"/>
            <a:r>
              <a:rPr lang="zh-CN" altLang="en-US"/>
              <a:t>单击此处编辑母版副标题样式</a:t>
            </a:r>
            <a:endParaRPr lang="zh-CN" altLang="en-US"/>
          </a:p>
        </p:txBody>
      </p:sp>
      <p:sp>
        <p:nvSpPr>
          <p:cNvPr id="5124" name="日期占位符 5123"/>
          <p:cNvSpPr>
            <a:spLocks noGrp="1"/>
          </p:cNvSpPr>
          <p:nvPr>
            <p:ph type="dt" sz="half" idx="2"/>
          </p:nvPr>
        </p:nvSpPr>
        <p:spPr>
          <a:xfrm>
            <a:off x="301625" y="6076950"/>
            <a:ext cx="2289175" cy="476250"/>
          </a:xfrm>
          <a:prstGeom prst="rect">
            <a:avLst/>
          </a:prstGeom>
          <a:noFill/>
          <a:ln w="9525">
            <a:noFill/>
          </a:ln>
        </p:spPr>
        <p:txBody>
          <a:bodyPr anchor="t"/>
          <a:p>
            <a:endParaRPr lang="zh-CN" altLang="en-US" dirty="0"/>
          </a:p>
        </p:txBody>
      </p:sp>
      <p:sp>
        <p:nvSpPr>
          <p:cNvPr id="5125" name="页脚占位符 5124"/>
          <p:cNvSpPr>
            <a:spLocks noGrp="1"/>
          </p:cNvSpPr>
          <p:nvPr>
            <p:ph type="ftr" sz="quarter" idx="3"/>
          </p:nvPr>
        </p:nvSpPr>
        <p:spPr>
          <a:xfrm>
            <a:off x="3124200" y="6076950"/>
            <a:ext cx="2895600" cy="476250"/>
          </a:xfrm>
          <a:prstGeom prst="rect">
            <a:avLst/>
          </a:prstGeom>
          <a:noFill/>
          <a:ln w="9525">
            <a:noFill/>
          </a:ln>
        </p:spPr>
        <p:txBody>
          <a:bodyPr anchor="t"/>
          <a:p>
            <a:endParaRPr lang="zh-CN" altLang="en-US" dirty="0"/>
          </a:p>
        </p:txBody>
      </p:sp>
      <p:sp>
        <p:nvSpPr>
          <p:cNvPr id="5126" name="灯片编号占位符 5125"/>
          <p:cNvSpPr>
            <a:spLocks noGrp="1"/>
          </p:cNvSpPr>
          <p:nvPr>
            <p:ph type="sldNum" sz="quarter" idx="4"/>
          </p:nvPr>
        </p:nvSpPr>
        <p:spPr>
          <a:xfrm>
            <a:off x="6553200" y="6076950"/>
            <a:ext cx="2289175" cy="476250"/>
          </a:xfrm>
          <a:prstGeom prst="rect">
            <a:avLst/>
          </a:prstGeom>
          <a:noFill/>
          <a:ln w="9525">
            <a:noFill/>
          </a:ln>
        </p:spPr>
        <p:txBody>
          <a:bodyPr anchor="t"/>
          <a:p>
            <a:fld id="{9A0DB2DC-4C9A-4742-B13C-FB6460FD3503}" type="slidenum">
              <a:rPr lang="zh-CN" altLang="en-US" dirty="0"/>
            </a:fld>
            <a:endParaRPr lang="zh-CN" altLang="en-US" dirty="0"/>
          </a:p>
        </p:txBody>
      </p:sp>
    </p:spTree>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4800" y="1981200"/>
            <a:ext cx="4184968" cy="3886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60583" y="1981200"/>
            <a:ext cx="4184968" cy="3886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9569" y="685800"/>
            <a:ext cx="2135981" cy="51816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685800"/>
            <a:ext cx="6284119" cy="51816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image" Target="../media/image2.jpeg"/><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3" Type="http://schemas.openxmlformats.org/officeDocument/2006/relationships/theme" Target="../theme/theme3.xml"/><Relationship Id="rId12" Type="http://schemas.openxmlformats.org/officeDocument/2006/relationships/image" Target="../media/image2.jpeg"/><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dirty="0"/>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dirty="0"/>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dirty="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p:sp>
        <p:nvSpPr>
          <p:cNvPr id="2050" name="标题 2049"/>
          <p:cNvSpPr>
            <a:spLocks noGrp="1" noRot="1"/>
          </p:cNvSpPr>
          <p:nvPr>
            <p:ph type="title"/>
          </p:nvPr>
        </p:nvSpPr>
        <p:spPr>
          <a:xfrm>
            <a:off x="301625" y="685800"/>
            <a:ext cx="8540750" cy="1143000"/>
          </a:xfrm>
          <a:prstGeom prst="rect">
            <a:avLst/>
          </a:prstGeom>
          <a:noFill/>
          <a:ln w="9525">
            <a:noFill/>
          </a:ln>
        </p:spPr>
        <p:txBody>
          <a:bodyPr anchor="ctr"/>
          <a:p>
            <a:pPr lvl="0"/>
            <a:r>
              <a:rPr lang="zh-CN" altLang="en-US"/>
              <a:t>单击此处编辑母版标题样式</a:t>
            </a:r>
            <a:endParaRPr lang="zh-CN" altLang="en-US"/>
          </a:p>
        </p:txBody>
      </p:sp>
      <p:sp>
        <p:nvSpPr>
          <p:cNvPr id="2051" name="文本占位符 2050"/>
          <p:cNvSpPr>
            <a:spLocks noGrp="1" noRot="1"/>
          </p:cNvSpPr>
          <p:nvPr>
            <p:ph type="body" idx="1"/>
          </p:nvPr>
        </p:nvSpPr>
        <p:spPr>
          <a:xfrm>
            <a:off x="304800" y="1981200"/>
            <a:ext cx="8540750" cy="38862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052" name="日期占位符 2051"/>
          <p:cNvSpPr>
            <a:spLocks noGrp="1"/>
          </p:cNvSpPr>
          <p:nvPr>
            <p:ph type="dt" sz="half" idx="2"/>
          </p:nvPr>
        </p:nvSpPr>
        <p:spPr>
          <a:xfrm>
            <a:off x="301625" y="6019800"/>
            <a:ext cx="2289175" cy="476250"/>
          </a:xfrm>
          <a:prstGeom prst="rect">
            <a:avLst/>
          </a:prstGeom>
          <a:noFill/>
          <a:ln w="9525">
            <a:noFill/>
          </a:ln>
        </p:spPr>
        <p:txBody>
          <a:bodyPr/>
          <a:lstStyle>
            <a:lvl1pPr>
              <a:defRPr sz="1400"/>
            </a:lvl1pPr>
          </a:lstStyle>
          <a:p>
            <a:pPr lvl="0"/>
            <a:endParaRPr lang="zh-CN" altLang="en-US" dirty="0"/>
          </a:p>
        </p:txBody>
      </p:sp>
      <p:sp>
        <p:nvSpPr>
          <p:cNvPr id="2053" name="页脚占位符 2052"/>
          <p:cNvSpPr>
            <a:spLocks noGrp="1"/>
          </p:cNvSpPr>
          <p:nvPr>
            <p:ph type="ftr" sz="quarter" idx="3"/>
          </p:nvPr>
        </p:nvSpPr>
        <p:spPr>
          <a:xfrm>
            <a:off x="3124200" y="6019800"/>
            <a:ext cx="2895600" cy="476250"/>
          </a:xfrm>
          <a:prstGeom prst="rect">
            <a:avLst/>
          </a:prstGeom>
          <a:noFill/>
          <a:ln w="9525">
            <a:noFill/>
          </a:ln>
        </p:spPr>
        <p:txBody>
          <a:bodyPr/>
          <a:lstStyle>
            <a:lvl1pPr algn="ctr">
              <a:defRPr sz="1400"/>
            </a:lvl1pPr>
          </a:lstStyle>
          <a:p>
            <a:pPr lvl="0"/>
            <a:endParaRPr lang="zh-CN" altLang="en-US" dirty="0"/>
          </a:p>
        </p:txBody>
      </p:sp>
      <p:sp>
        <p:nvSpPr>
          <p:cNvPr id="2054" name="灯片编号占位符 2053"/>
          <p:cNvSpPr>
            <a:spLocks noGrp="1"/>
          </p:cNvSpPr>
          <p:nvPr>
            <p:ph type="sldNum" sz="quarter" idx="4"/>
          </p:nvPr>
        </p:nvSpPr>
        <p:spPr>
          <a:xfrm>
            <a:off x="6553200" y="6019800"/>
            <a:ext cx="2289175" cy="476250"/>
          </a:xfrm>
          <a:prstGeom prst="rect">
            <a:avLst/>
          </a:prstGeom>
          <a:noFill/>
          <a:ln w="9525">
            <a:noFill/>
          </a:ln>
        </p:spPr>
        <p:txBody>
          <a:bodyPr/>
          <a:lstStyle>
            <a:lvl1pPr algn="r">
              <a:defRPr sz="1400"/>
            </a:lvl1pPr>
          </a:lstStyle>
          <a:p>
            <a:pPr lvl="0"/>
            <a:fld id="{9A0DB2DC-4C9A-4742-B13C-FB6460FD3503}" type="slidenum">
              <a:rPr lang="zh-CN" altLang="en-US" dirty="0"/>
            </a:fld>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marL="0" lvl="0" indent="0" algn="ctr" defTabSz="914400" eaLnBrk="1" fontAlgn="base" latinLnBrk="0" hangingPunct="1">
        <a:lnSpc>
          <a:spcPct val="100000"/>
        </a:lnSpc>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v"/>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4098" name="标题 4097"/>
          <p:cNvSpPr>
            <a:spLocks noGrp="1" noRot="1"/>
          </p:cNvSpPr>
          <p:nvPr>
            <p:ph type="title"/>
          </p:nvPr>
        </p:nvSpPr>
        <p:spPr>
          <a:xfrm>
            <a:off x="301625" y="685800"/>
            <a:ext cx="8540750" cy="1143000"/>
          </a:xfrm>
          <a:prstGeom prst="rect">
            <a:avLst/>
          </a:prstGeom>
          <a:noFill/>
          <a:ln w="9525">
            <a:noFill/>
          </a:ln>
        </p:spPr>
        <p:txBody>
          <a:bodyPr anchor="ctr"/>
          <a:p>
            <a:pPr lvl="0"/>
            <a:r>
              <a:rPr lang="zh-CN" altLang="en-US"/>
              <a:t>单击此处编辑母版标题样式</a:t>
            </a:r>
            <a:endParaRPr lang="zh-CN" altLang="en-US"/>
          </a:p>
        </p:txBody>
      </p:sp>
      <p:sp>
        <p:nvSpPr>
          <p:cNvPr id="4099" name="文本占位符 4098"/>
          <p:cNvSpPr>
            <a:spLocks noGrp="1" noRot="1"/>
          </p:cNvSpPr>
          <p:nvPr>
            <p:ph type="body" idx="1"/>
          </p:nvPr>
        </p:nvSpPr>
        <p:spPr>
          <a:xfrm>
            <a:off x="304800" y="1981200"/>
            <a:ext cx="8540750" cy="38862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100" name="日期占位符 4099"/>
          <p:cNvSpPr>
            <a:spLocks noGrp="1"/>
          </p:cNvSpPr>
          <p:nvPr>
            <p:ph type="dt" sz="half" idx="2"/>
          </p:nvPr>
        </p:nvSpPr>
        <p:spPr>
          <a:xfrm>
            <a:off x="301625" y="6019800"/>
            <a:ext cx="2289175" cy="476250"/>
          </a:xfrm>
          <a:prstGeom prst="rect">
            <a:avLst/>
          </a:prstGeom>
          <a:noFill/>
          <a:ln w="9525">
            <a:noFill/>
          </a:ln>
        </p:spPr>
        <p:txBody>
          <a:bodyPr/>
          <a:lstStyle>
            <a:lvl1pPr>
              <a:defRPr sz="1400"/>
            </a:lvl1pPr>
          </a:lstStyle>
          <a:p>
            <a:pPr lvl="0"/>
            <a:endParaRPr lang="zh-CN" altLang="en-US" dirty="0"/>
          </a:p>
        </p:txBody>
      </p:sp>
      <p:sp>
        <p:nvSpPr>
          <p:cNvPr id="4101" name="页脚占位符 4100"/>
          <p:cNvSpPr>
            <a:spLocks noGrp="1"/>
          </p:cNvSpPr>
          <p:nvPr>
            <p:ph type="ftr" sz="quarter" idx="3"/>
          </p:nvPr>
        </p:nvSpPr>
        <p:spPr>
          <a:xfrm>
            <a:off x="3124200" y="6019800"/>
            <a:ext cx="2895600" cy="476250"/>
          </a:xfrm>
          <a:prstGeom prst="rect">
            <a:avLst/>
          </a:prstGeom>
          <a:noFill/>
          <a:ln w="9525">
            <a:noFill/>
          </a:ln>
        </p:spPr>
        <p:txBody>
          <a:bodyPr/>
          <a:lstStyle>
            <a:lvl1pPr algn="ctr">
              <a:defRPr sz="1400"/>
            </a:lvl1pPr>
          </a:lstStyle>
          <a:p>
            <a:pPr lvl="0"/>
            <a:endParaRPr lang="zh-CN" altLang="en-US" dirty="0"/>
          </a:p>
        </p:txBody>
      </p:sp>
      <p:sp>
        <p:nvSpPr>
          <p:cNvPr id="4102" name="灯片编号占位符 4101"/>
          <p:cNvSpPr>
            <a:spLocks noGrp="1"/>
          </p:cNvSpPr>
          <p:nvPr>
            <p:ph type="sldNum" sz="quarter" idx="4"/>
          </p:nvPr>
        </p:nvSpPr>
        <p:spPr>
          <a:xfrm>
            <a:off x="6553200" y="6019800"/>
            <a:ext cx="2289175" cy="476250"/>
          </a:xfrm>
          <a:prstGeom prst="rect">
            <a:avLst/>
          </a:prstGeom>
          <a:noFill/>
          <a:ln w="9525">
            <a:noFill/>
          </a:ln>
        </p:spPr>
        <p:txBody>
          <a:bodyPr/>
          <a:lstStyle>
            <a:lvl1pPr algn="r">
              <a:defRPr sz="1400"/>
            </a:lvl1pPr>
          </a:lstStyle>
          <a:p>
            <a:pPr lvl="0"/>
            <a:fld id="{9A0DB2DC-4C9A-4742-B13C-FB6460FD3503}" type="slidenum">
              <a:rPr lang="zh-CN" altLang="en-US" dirty="0"/>
            </a:fld>
            <a:endParaRPr lang="zh-CN"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marL="0" lvl="0" indent="0" algn="ctr" defTabSz="914400" eaLnBrk="1" fontAlgn="base" latinLnBrk="0" hangingPunct="1">
        <a:lnSpc>
          <a:spcPct val="100000"/>
        </a:lnSpc>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v"/>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2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30.xml"/><Relationship Id="rId2" Type="http://schemas.openxmlformats.org/officeDocument/2006/relationships/image" Target="../media/image9.emf"/><Relationship Id="rId1"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25.xml"/><Relationship Id="rId2" Type="http://schemas.openxmlformats.org/officeDocument/2006/relationships/image" Target="../media/image10.png"/><Relationship Id="rId1"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vmlDrawing" Target="../drawings/vmlDrawing1.vml"/><Relationship Id="rId7" Type="http://schemas.openxmlformats.org/officeDocument/2006/relationships/slideLayout" Target="../slideLayouts/slideLayout30.x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5.wmf"/><Relationship Id="rId3" Type="http://schemas.openxmlformats.org/officeDocument/2006/relationships/oleObject" Target="../embeddings/oleObject2.bin"/><Relationship Id="rId2" Type="http://schemas.openxmlformats.org/officeDocument/2006/relationships/image" Target="../media/image4.wmf"/><Relationship Id="rId1"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30.xml"/><Relationship Id="rId2" Type="http://schemas.openxmlformats.org/officeDocument/2006/relationships/image" Target="../media/image7.emf"/><Relationship Id="rId1"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25.xml"/><Relationship Id="rId2" Type="http://schemas.openxmlformats.org/officeDocument/2006/relationships/image" Target="../media/image8.emf"/><Relationship Id="rId1"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70" name="图片 7169" descr="Y6ZY`(~E49XKELWVMI@CA`P"/>
          <p:cNvPicPr>
            <a:picLocks noChangeAspect="1"/>
          </p:cNvPicPr>
          <p:nvPr/>
        </p:nvPicPr>
        <p:blipFill>
          <a:blip r:embed="rId1"/>
          <a:stretch>
            <a:fillRect/>
          </a:stretch>
        </p:blipFill>
        <p:spPr>
          <a:xfrm>
            <a:off x="0" y="0"/>
            <a:ext cx="838200" cy="6886575"/>
          </a:xfrm>
          <a:prstGeom prst="rect">
            <a:avLst/>
          </a:prstGeom>
          <a:noFill/>
          <a:ln w="9525">
            <a:noFill/>
          </a:ln>
        </p:spPr>
      </p:pic>
      <p:sp>
        <p:nvSpPr>
          <p:cNvPr id="7171" name="矩形 7170"/>
          <p:cNvSpPr/>
          <p:nvPr/>
        </p:nvSpPr>
        <p:spPr>
          <a:xfrm>
            <a:off x="838200" y="44450"/>
            <a:ext cx="8270875" cy="6788150"/>
          </a:xfrm>
          <a:prstGeom prst="rect">
            <a:avLst/>
          </a:prstGeom>
          <a:gradFill rotWithShape="1">
            <a:gsLst>
              <a:gs pos="0">
                <a:schemeClr val="bg1"/>
              </a:gs>
              <a:gs pos="100000">
                <a:srgbClr val="FFFF66"/>
              </a:gs>
            </a:gsLst>
            <a:lin ang="5400000" scaled="1"/>
            <a:tileRect/>
          </a:gradFill>
          <a:ln w="9525">
            <a:noFill/>
          </a:ln>
        </p:spPr>
        <p:txBody>
          <a:bodyPr wrap="none" anchor="ctr"/>
          <a:p>
            <a:pPr lvl="0" algn="ctr"/>
            <a:endParaRPr lang="zh-CN" altLang="en-US" sz="1800" dirty="0">
              <a:solidFill>
                <a:srgbClr val="FFCC00"/>
              </a:solidFill>
              <a:latin typeface="Arial" panose="020B0604020202020204" pitchFamily="34" charset="0"/>
              <a:ea typeface="宋体" panose="02010600030101010101" pitchFamily="2" charset="-122"/>
            </a:endParaRPr>
          </a:p>
        </p:txBody>
      </p:sp>
      <p:sp>
        <p:nvSpPr>
          <p:cNvPr id="7172" name="文本框 7171"/>
          <p:cNvSpPr txBox="1"/>
          <p:nvPr/>
        </p:nvSpPr>
        <p:spPr>
          <a:xfrm>
            <a:off x="914400" y="838200"/>
            <a:ext cx="7921625" cy="822325"/>
          </a:xfrm>
          <a:prstGeom prst="rect">
            <a:avLst/>
          </a:prstGeom>
          <a:noFill/>
          <a:ln w="9525">
            <a:noFill/>
          </a:ln>
        </p:spPr>
        <p:txBody>
          <a:bodyPr>
            <a:spAutoFit/>
          </a:bodyPr>
          <a:p>
            <a:pPr lvl="0" algn="ctr">
              <a:spcBef>
                <a:spcPct val="50000"/>
              </a:spcBef>
            </a:pPr>
            <a:r>
              <a:rPr lang="zh-CN" altLang="en-US" sz="4800" b="1" dirty="0">
                <a:solidFill>
                  <a:srgbClr val="FF0000"/>
                </a:solidFill>
                <a:latin typeface="宋体" panose="02010600030101010101" pitchFamily="2" charset="-122"/>
                <a:ea typeface="宋体" panose="02010600030101010101" pitchFamily="2" charset="-122"/>
              </a:rPr>
              <a:t>第十一章 自我调节学习</a:t>
            </a:r>
            <a:endParaRPr lang="zh-CN" altLang="en-US" sz="1800" dirty="0">
              <a:latin typeface="Arial" panose="020B0604020202020204" pitchFamily="34" charset="0"/>
              <a:ea typeface="宋体" panose="02010600030101010101" pitchFamily="2" charset="-122"/>
            </a:endParaRPr>
          </a:p>
        </p:txBody>
      </p:sp>
      <p:sp>
        <p:nvSpPr>
          <p:cNvPr id="7173" name="文本框 7172"/>
          <p:cNvSpPr txBox="1"/>
          <p:nvPr/>
        </p:nvSpPr>
        <p:spPr>
          <a:xfrm>
            <a:off x="1600200" y="2209800"/>
            <a:ext cx="6629400" cy="2163763"/>
          </a:xfrm>
          <a:prstGeom prst="rect">
            <a:avLst/>
          </a:prstGeom>
          <a:noFill/>
          <a:ln w="9525">
            <a:noFill/>
          </a:ln>
        </p:spPr>
        <p:txBody>
          <a:bodyPr>
            <a:spAutoFit/>
          </a:bodyPr>
          <a:p>
            <a:pPr lvl="0" algn="just">
              <a:spcBef>
                <a:spcPct val="20000"/>
              </a:spcBef>
            </a:pPr>
            <a:r>
              <a:rPr lang="zh-CN" altLang="en-US" sz="4000" b="1" dirty="0">
                <a:solidFill>
                  <a:srgbClr val="000099"/>
                </a:solidFill>
                <a:latin typeface="宋体" panose="02010600030101010101" pitchFamily="2" charset="-122"/>
                <a:ea typeface="宋体" panose="02010600030101010101" pitchFamily="2" charset="-122"/>
              </a:rPr>
              <a:t>第一节 自我调节学习及理论</a:t>
            </a:r>
            <a:endParaRPr lang="zh-CN" altLang="en-US" sz="4000" b="1" dirty="0">
              <a:solidFill>
                <a:srgbClr val="000099"/>
              </a:solidFill>
              <a:latin typeface="宋体" panose="02010600030101010101" pitchFamily="2" charset="-122"/>
              <a:ea typeface="宋体" panose="02010600030101010101" pitchFamily="2" charset="-122"/>
            </a:endParaRPr>
          </a:p>
          <a:p>
            <a:pPr lvl="0" algn="just">
              <a:spcBef>
                <a:spcPct val="20000"/>
              </a:spcBef>
            </a:pPr>
            <a:r>
              <a:rPr lang="zh-CN" altLang="en-US" sz="4000" b="1" dirty="0">
                <a:solidFill>
                  <a:srgbClr val="000099"/>
                </a:solidFill>
                <a:latin typeface="宋体" panose="02010600030101010101" pitchFamily="2" charset="-122"/>
                <a:ea typeface="宋体" panose="02010600030101010101" pitchFamily="2" charset="-122"/>
              </a:rPr>
              <a:t>第二节 自我调节学习的策略</a:t>
            </a:r>
            <a:endParaRPr lang="zh-CN" altLang="en-US" sz="4000" b="1" dirty="0">
              <a:solidFill>
                <a:srgbClr val="000099"/>
              </a:solidFill>
              <a:latin typeface="宋体" panose="02010600030101010101" pitchFamily="2" charset="-122"/>
              <a:ea typeface="宋体" panose="02010600030101010101" pitchFamily="2" charset="-122"/>
            </a:endParaRPr>
          </a:p>
          <a:p>
            <a:pPr lvl="0" algn="just">
              <a:spcBef>
                <a:spcPct val="20000"/>
              </a:spcBef>
            </a:pPr>
            <a:r>
              <a:rPr lang="zh-CN" altLang="en-US" sz="4000" b="1" dirty="0">
                <a:solidFill>
                  <a:srgbClr val="000099"/>
                </a:solidFill>
                <a:latin typeface="宋体" panose="02010600030101010101" pitchFamily="2" charset="-122"/>
                <a:ea typeface="宋体" panose="02010600030101010101" pitchFamily="2" charset="-122"/>
              </a:rPr>
              <a:t>第三节 自我调节学习的训练</a:t>
            </a:r>
            <a:endParaRPr lang="zh-CN" altLang="en-US" sz="1800" dirty="0">
              <a:latin typeface="Arial" panose="020B0604020202020204" pitchFamily="34" charset="0"/>
              <a:ea typeface="宋体" panose="02010600030101010101" pitchFamily="2" charset="-122"/>
            </a:endParaRPr>
          </a:p>
        </p:txBody>
      </p:sp>
      <p:sp>
        <p:nvSpPr>
          <p:cNvPr id="7174" name="文本框 7173"/>
          <p:cNvSpPr txBox="1"/>
          <p:nvPr/>
        </p:nvSpPr>
        <p:spPr>
          <a:xfrm>
            <a:off x="900113" y="5734050"/>
            <a:ext cx="144462" cy="700088"/>
          </a:xfrm>
          <a:prstGeom prst="rect">
            <a:avLst/>
          </a:prstGeom>
          <a:noFill/>
          <a:ln w="9525">
            <a:noFill/>
          </a:ln>
        </p:spPr>
        <p:txBody>
          <a:bodyPr>
            <a:spAutoFit/>
          </a:bodyPr>
          <a:p>
            <a:pPr lvl="0" algn="ctr">
              <a:spcBef>
                <a:spcPct val="50000"/>
              </a:spcBef>
            </a:pPr>
            <a:endParaRPr lang="zh-CN" altLang="en-US" sz="4000" b="1" dirty="0">
              <a:solidFill>
                <a:srgbClr val="0000FF"/>
              </a:solidFill>
              <a:latin typeface="Arial" panose="020B0604020202020204" pitchFamily="34"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标题 16385"/>
          <p:cNvSpPr>
            <a:spLocks noGrp="1" noRot="1"/>
          </p:cNvSpPr>
          <p:nvPr>
            <p:ph type="title"/>
          </p:nvPr>
        </p:nvSpPr>
        <p:spPr>
          <a:xfrm>
            <a:off x="914400" y="533400"/>
            <a:ext cx="7315200" cy="838200"/>
          </a:xfrm>
          <a:ln/>
        </p:spPr>
        <p:txBody>
          <a:bodyPr anchor="ctr"/>
          <a:p>
            <a:r>
              <a:rPr lang="zh-CN" altLang="en-US" sz="4000" b="1">
                <a:solidFill>
                  <a:srgbClr val="990000"/>
                </a:solidFill>
                <a:latin typeface="宋体" panose="02010600030101010101" pitchFamily="2" charset="-122"/>
              </a:rPr>
              <a:t>第一节 自我调节学习及理论</a:t>
            </a:r>
            <a:endParaRPr lang="zh-CN" altLang="en-US" sz="4000" b="1">
              <a:solidFill>
                <a:srgbClr val="990000"/>
              </a:solidFill>
              <a:latin typeface="宋体" panose="02010600030101010101" pitchFamily="2" charset="-122"/>
            </a:endParaRPr>
          </a:p>
        </p:txBody>
      </p:sp>
      <p:sp>
        <p:nvSpPr>
          <p:cNvPr id="16387" name="矩形 16386"/>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b="1" dirty="0"/>
              <a:t>Educational  P</a:t>
            </a:r>
            <a:r>
              <a:rPr lang="en-US" altLang="x-none" sz="2000" b="1" dirty="0"/>
              <a:t>sychology</a:t>
            </a:r>
            <a:endParaRPr lang="en-US" altLang="x-none" sz="2000" b="1" dirty="0"/>
          </a:p>
        </p:txBody>
      </p:sp>
      <p:sp>
        <p:nvSpPr>
          <p:cNvPr id="16388" name="文本框 16387"/>
          <p:cNvSpPr txBox="1"/>
          <p:nvPr/>
        </p:nvSpPr>
        <p:spPr>
          <a:xfrm>
            <a:off x="687388" y="1676400"/>
            <a:ext cx="7770812" cy="3665538"/>
          </a:xfrm>
          <a:prstGeom prst="rect">
            <a:avLst/>
          </a:prstGeom>
          <a:noFill/>
          <a:ln w="9525">
            <a:noFill/>
          </a:ln>
        </p:spPr>
        <p:txBody>
          <a:bodyPr>
            <a:spAutoFit/>
          </a:bodyPr>
          <a:p>
            <a:pPr marL="342900" lvl="0" indent="-342900"/>
            <a:r>
              <a:rPr lang="zh-CN" altLang="en-US" sz="3600" b="1" dirty="0">
                <a:latin typeface="Arial" panose="020B0604020202020204" pitchFamily="34" charset="0"/>
                <a:ea typeface="宋体" panose="02010600030101010101" pitchFamily="2" charset="-122"/>
              </a:rPr>
              <a:t> 二、自我调节学习的理论</a:t>
            </a:r>
            <a:endParaRPr lang="zh-CN" altLang="en-US" sz="3600" b="1" dirty="0">
              <a:latin typeface="Arial" panose="020B0604020202020204" pitchFamily="34" charset="0"/>
              <a:ea typeface="宋体" panose="0201060003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（一）自我调节学习的强化理论</a:t>
            </a:r>
            <a:endParaRPr lang="zh-CN" altLang="en-US" sz="32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（二）自我调节学习的社会认知观</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（三）自我调节学习的意志论</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（四）</a:t>
            </a:r>
            <a:r>
              <a:rPr lang="zh-CN" altLang="en-US" sz="3200" b="1" dirty="0">
                <a:solidFill>
                  <a:schemeClr val="hlink"/>
                </a:solidFill>
                <a:latin typeface="黑体" panose="02010609060101010101" pitchFamily="2" charset="-122"/>
                <a:ea typeface="黑体" panose="02010609060101010101" pitchFamily="2" charset="-122"/>
              </a:rPr>
              <a:t>自我调节学习的建构主义观</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endParaRPr lang="zh-CN" altLang="en-US" sz="3200" b="1" dirty="0">
              <a:solidFill>
                <a:schemeClr val="hlink"/>
              </a:solidFill>
              <a:latin typeface="宋体" panose="0201060003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6388">
                                            <p:txEl>
                                              <p:charRg st="28" end="44"/>
                                            </p:txEl>
                                          </p:spTgt>
                                        </p:tgtEl>
                                        <p:attrNameLst>
                                          <p:attrName>style.visibility</p:attrName>
                                        </p:attrNameLst>
                                      </p:cBhvr>
                                      <p:to>
                                        <p:strVal val="visible"/>
                                      </p:to>
                                    </p:set>
                                    <p:anim calcmode="lin" valueType="num">
                                      <p:cBhvr>
                                        <p:cTn id="7" dur="1000" fill="hold"/>
                                        <p:tgtEl>
                                          <p:spTgt spid="16388">
                                            <p:txEl>
                                              <p:charRg st="28" end="44"/>
                                            </p:txEl>
                                          </p:spTgt>
                                        </p:tgtEl>
                                        <p:attrNameLst>
                                          <p:attrName>ppt_w</p:attrName>
                                        </p:attrNameLst>
                                      </p:cBhvr>
                                      <p:tavLst>
                                        <p:tav tm="0">
                                          <p:val>
                                            <p:strVal val="#ppt_w*0.70"/>
                                          </p:val>
                                        </p:tav>
                                        <p:tav tm="100000">
                                          <p:val>
                                            <p:strVal val="#ppt_w"/>
                                          </p:val>
                                        </p:tav>
                                      </p:tavLst>
                                    </p:anim>
                                    <p:anim calcmode="lin" valueType="num">
                                      <p:cBhvr>
                                        <p:cTn id="8" dur="1000" fill="hold"/>
                                        <p:tgtEl>
                                          <p:spTgt spid="16388">
                                            <p:txEl>
                                              <p:charRg st="28" end="44"/>
                                            </p:txEl>
                                          </p:spTgt>
                                        </p:tgtEl>
                                        <p:attrNameLst>
                                          <p:attrName>ppt_h</p:attrName>
                                        </p:attrNameLst>
                                      </p:cBhvr>
                                      <p:tavLst>
                                        <p:tav tm="0">
                                          <p:val>
                                            <p:strVal val="#ppt_h"/>
                                          </p:val>
                                        </p:tav>
                                        <p:tav tm="100000">
                                          <p:val>
                                            <p:strVal val="#ppt_h"/>
                                          </p:val>
                                        </p:tav>
                                      </p:tavLst>
                                    </p:anim>
                                    <p:animEffect transition="in" filter="fade">
                                      <p:cBhvr>
                                        <p:cTn id="9" dur="1000"/>
                                        <p:tgtEl>
                                          <p:spTgt spid="16388">
                                            <p:txEl>
                                              <p:charRg st="28" end="4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6388">
                                            <p:txEl>
                                              <p:charRg st="44" end="58"/>
                                            </p:txEl>
                                          </p:spTgt>
                                        </p:tgtEl>
                                        <p:attrNameLst>
                                          <p:attrName>style.visibility</p:attrName>
                                        </p:attrNameLst>
                                      </p:cBhvr>
                                      <p:to>
                                        <p:strVal val="visible"/>
                                      </p:to>
                                    </p:set>
                                    <p:anim calcmode="lin" valueType="num">
                                      <p:cBhvr>
                                        <p:cTn id="14" dur="1000" fill="hold"/>
                                        <p:tgtEl>
                                          <p:spTgt spid="16388">
                                            <p:txEl>
                                              <p:charRg st="44" end="58"/>
                                            </p:txEl>
                                          </p:spTgt>
                                        </p:tgtEl>
                                        <p:attrNameLst>
                                          <p:attrName>ppt_w</p:attrName>
                                        </p:attrNameLst>
                                      </p:cBhvr>
                                      <p:tavLst>
                                        <p:tav tm="0">
                                          <p:val>
                                            <p:strVal val="#ppt_w*0.70"/>
                                          </p:val>
                                        </p:tav>
                                        <p:tav tm="100000">
                                          <p:val>
                                            <p:strVal val="#ppt_w"/>
                                          </p:val>
                                        </p:tav>
                                      </p:tavLst>
                                    </p:anim>
                                    <p:anim calcmode="lin" valueType="num">
                                      <p:cBhvr>
                                        <p:cTn id="15" dur="1000" fill="hold"/>
                                        <p:tgtEl>
                                          <p:spTgt spid="16388">
                                            <p:txEl>
                                              <p:charRg st="44" end="58"/>
                                            </p:txEl>
                                          </p:spTgt>
                                        </p:tgtEl>
                                        <p:attrNameLst>
                                          <p:attrName>ppt_h</p:attrName>
                                        </p:attrNameLst>
                                      </p:cBhvr>
                                      <p:tavLst>
                                        <p:tav tm="0">
                                          <p:val>
                                            <p:strVal val="#ppt_h"/>
                                          </p:val>
                                        </p:tav>
                                        <p:tav tm="100000">
                                          <p:val>
                                            <p:strVal val="#ppt_h"/>
                                          </p:val>
                                        </p:tav>
                                      </p:tavLst>
                                    </p:anim>
                                    <p:animEffect transition="in" filter="fade">
                                      <p:cBhvr>
                                        <p:cTn id="16" dur="1000"/>
                                        <p:tgtEl>
                                          <p:spTgt spid="16388">
                                            <p:txEl>
                                              <p:charRg st="44" end="58"/>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6388">
                                            <p:txEl>
                                              <p:charRg st="58" end="74"/>
                                            </p:txEl>
                                          </p:spTgt>
                                        </p:tgtEl>
                                        <p:attrNameLst>
                                          <p:attrName>style.visibility</p:attrName>
                                        </p:attrNameLst>
                                      </p:cBhvr>
                                      <p:to>
                                        <p:strVal val="visible"/>
                                      </p:to>
                                    </p:set>
                                    <p:anim calcmode="lin" valueType="num">
                                      <p:cBhvr>
                                        <p:cTn id="21" dur="1000" fill="hold"/>
                                        <p:tgtEl>
                                          <p:spTgt spid="16388">
                                            <p:txEl>
                                              <p:charRg st="58" end="74"/>
                                            </p:txEl>
                                          </p:spTgt>
                                        </p:tgtEl>
                                        <p:attrNameLst>
                                          <p:attrName>ppt_w</p:attrName>
                                        </p:attrNameLst>
                                      </p:cBhvr>
                                      <p:tavLst>
                                        <p:tav tm="0">
                                          <p:val>
                                            <p:strVal val="#ppt_w*0.70"/>
                                          </p:val>
                                        </p:tav>
                                        <p:tav tm="100000">
                                          <p:val>
                                            <p:strVal val="#ppt_w"/>
                                          </p:val>
                                        </p:tav>
                                      </p:tavLst>
                                    </p:anim>
                                    <p:anim calcmode="lin" valueType="num">
                                      <p:cBhvr>
                                        <p:cTn id="22" dur="1000" fill="hold"/>
                                        <p:tgtEl>
                                          <p:spTgt spid="16388">
                                            <p:txEl>
                                              <p:charRg st="58" end="74"/>
                                            </p:txEl>
                                          </p:spTgt>
                                        </p:tgtEl>
                                        <p:attrNameLst>
                                          <p:attrName>ppt_h</p:attrName>
                                        </p:attrNameLst>
                                      </p:cBhvr>
                                      <p:tavLst>
                                        <p:tav tm="0">
                                          <p:val>
                                            <p:strVal val="#ppt_h"/>
                                          </p:val>
                                        </p:tav>
                                        <p:tav tm="100000">
                                          <p:val>
                                            <p:strVal val="#ppt_h"/>
                                          </p:val>
                                        </p:tav>
                                      </p:tavLst>
                                    </p:anim>
                                    <p:animEffect transition="in" filter="fade">
                                      <p:cBhvr>
                                        <p:cTn id="23" dur="1000"/>
                                        <p:tgtEl>
                                          <p:spTgt spid="16388">
                                            <p:txEl>
                                              <p:charRg st="58" end="7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7409"/>
          <p:cNvSpPr>
            <a:spLocks noGrp="1" noRot="1"/>
          </p:cNvSpPr>
          <p:nvPr>
            <p:ph type="title"/>
          </p:nvPr>
        </p:nvSpPr>
        <p:spPr>
          <a:xfrm>
            <a:off x="914400" y="533400"/>
            <a:ext cx="7315200" cy="838200"/>
          </a:xfrm>
          <a:ln/>
        </p:spPr>
        <p:txBody>
          <a:bodyPr anchor="ctr"/>
          <a:p>
            <a:r>
              <a:rPr lang="zh-CN" altLang="en-US" sz="4000" b="1">
                <a:solidFill>
                  <a:srgbClr val="990000"/>
                </a:solidFill>
                <a:latin typeface="宋体" panose="02010600030101010101" pitchFamily="2" charset="-122"/>
              </a:rPr>
              <a:t>第一节 自我调节学习及理论</a:t>
            </a:r>
            <a:endParaRPr lang="zh-CN" altLang="en-US" sz="4000" b="1">
              <a:solidFill>
                <a:srgbClr val="990000"/>
              </a:solidFill>
              <a:latin typeface="宋体" panose="02010600030101010101" pitchFamily="2" charset="-122"/>
            </a:endParaRPr>
          </a:p>
        </p:txBody>
      </p:sp>
      <p:sp>
        <p:nvSpPr>
          <p:cNvPr id="17411" name="矩形 17410"/>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b="1" dirty="0"/>
              <a:t>Educational  P</a:t>
            </a:r>
            <a:r>
              <a:rPr lang="en-US" altLang="x-none" sz="2000" b="1" dirty="0"/>
              <a:t>sychology</a:t>
            </a:r>
            <a:endParaRPr lang="en-US" altLang="x-none" sz="2000" b="1" dirty="0"/>
          </a:p>
        </p:txBody>
      </p:sp>
      <p:sp>
        <p:nvSpPr>
          <p:cNvPr id="17412" name="文本框 17411"/>
          <p:cNvSpPr txBox="1"/>
          <p:nvPr/>
        </p:nvSpPr>
        <p:spPr>
          <a:xfrm>
            <a:off x="152400" y="1600200"/>
            <a:ext cx="8610600" cy="4573588"/>
          </a:xfrm>
          <a:prstGeom prst="rect">
            <a:avLst/>
          </a:prstGeom>
          <a:noFill/>
          <a:ln w="9525">
            <a:noFill/>
          </a:ln>
        </p:spPr>
        <p:txBody>
          <a:bodyPr>
            <a:spAutoFit/>
          </a:bodyPr>
          <a:p>
            <a:pPr marL="342900" lvl="0" indent="-342900">
              <a:lnSpc>
                <a:spcPct val="90000"/>
              </a:lnSpc>
            </a:pPr>
            <a:r>
              <a:rPr lang="zh-CN" altLang="en-US" sz="3200" b="1" dirty="0">
                <a:latin typeface="Arial" panose="020B0604020202020204" pitchFamily="34" charset="0"/>
                <a:ea typeface="宋体" panose="02010600030101010101" pitchFamily="2" charset="-122"/>
              </a:rPr>
              <a:t> 二、自我调节学习的理论</a:t>
            </a:r>
            <a:endParaRPr lang="zh-CN" altLang="en-US" sz="3200" b="1" dirty="0">
              <a:latin typeface="Arial" panose="020B0604020202020204" pitchFamily="34" charset="0"/>
              <a:ea typeface="宋体" panose="02010600030101010101" pitchFamily="2" charset="-122"/>
            </a:endParaRPr>
          </a:p>
          <a:p>
            <a:pPr marL="342900" lvl="0" indent="-342900">
              <a:lnSpc>
                <a:spcPct val="90000"/>
              </a:lnSpc>
            </a:pPr>
            <a:r>
              <a:rPr lang="zh-CN" altLang="en-US" sz="2800" b="1" dirty="0">
                <a:solidFill>
                  <a:schemeClr val="hlink"/>
                </a:solidFill>
                <a:latin typeface="黑体" panose="02010609060101010101" pitchFamily="2" charset="-122"/>
                <a:ea typeface="黑体" panose="02010609060101010101" pitchFamily="2" charset="-122"/>
              </a:rPr>
              <a:t>（一）自我调节学习的强化理论</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90000"/>
              </a:lnSpc>
            </a:pPr>
            <a:r>
              <a:rPr lang="zh-CN" altLang="en-US" sz="3200" b="1" dirty="0">
                <a:solidFill>
                  <a:schemeClr val="hlink"/>
                </a:solidFill>
                <a:latin typeface="黑体" panose="02010609060101010101" pitchFamily="2" charset="-122"/>
                <a:ea typeface="黑体" panose="02010609060101010101" pitchFamily="2" charset="-122"/>
              </a:rPr>
              <a:t>    </a:t>
            </a:r>
            <a:r>
              <a:rPr lang="zh-CN" altLang="en-US" sz="2400" b="1" dirty="0">
                <a:solidFill>
                  <a:srgbClr val="003300"/>
                </a:solidFill>
                <a:latin typeface="楷体_GB2312" pitchFamily="1" charset="-122"/>
                <a:ea typeface="楷体_GB2312" pitchFamily="1" charset="-122"/>
              </a:rPr>
              <a:t>代表人物  斯金纳  操作行为主义理论</a:t>
            </a:r>
            <a:endParaRPr lang="zh-CN" altLang="en-US" sz="2400" b="1" dirty="0">
              <a:solidFill>
                <a:srgbClr val="003300"/>
              </a:solidFill>
              <a:latin typeface="楷体_GB2312" pitchFamily="1" charset="-122"/>
              <a:ea typeface="楷体_GB2312" pitchFamily="1" charset="-122"/>
            </a:endParaRPr>
          </a:p>
          <a:p>
            <a:pPr marL="342900" lvl="0" indent="-342900">
              <a:lnSpc>
                <a:spcPct val="110000"/>
              </a:lnSpc>
              <a:spcBef>
                <a:spcPct val="10000"/>
              </a:spcBef>
              <a:spcAft>
                <a:spcPct val="5000"/>
              </a:spcAft>
            </a:pPr>
            <a:r>
              <a:rPr lang="zh-CN" altLang="en-US" sz="1800" b="1" dirty="0">
                <a:latin typeface="Arial" panose="020B0604020202020204" pitchFamily="34" charset="0"/>
                <a:ea typeface="宋体" panose="02010600030101010101" pitchFamily="2" charset="-122"/>
              </a:rPr>
              <a:t>      </a:t>
            </a:r>
            <a:r>
              <a:rPr lang="zh-CN" altLang="en-US" sz="2000" b="1" dirty="0">
                <a:latin typeface="Arial" panose="020B0604020202020204" pitchFamily="34" charset="0"/>
                <a:ea typeface="宋体" panose="02010600030101010101" pitchFamily="2" charset="-122"/>
              </a:rPr>
              <a:t>操作观认为，自我调节学习作为一种操作行为与环境密切相连，个人是环境的一部分，影响着环境；同时个人又受到环境的影响和制约。外界的正强化易导致行为产生，如教师对学生的表扬，可以提高学生同类行为再次出现的概率；外界的负强化有同样的效果，如学生为了避免做错事受到教师的惩罚，在行为上就会表现得更积极，这是负强化的结果。</a:t>
            </a:r>
            <a:endParaRPr lang="zh-CN" altLang="en-US" sz="20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2400" b="1" dirty="0">
                <a:solidFill>
                  <a:schemeClr val="hlink"/>
                </a:solidFill>
                <a:latin typeface="Arial" panose="020B0604020202020204" pitchFamily="34" charset="0"/>
                <a:ea typeface="宋体" panose="02010600030101010101" pitchFamily="2" charset="-122"/>
              </a:rPr>
              <a:t>    </a:t>
            </a:r>
            <a:r>
              <a:rPr lang="zh-CN" altLang="en-US" sz="2400" b="1" dirty="0">
                <a:solidFill>
                  <a:schemeClr val="hlink"/>
                </a:solidFill>
                <a:latin typeface="宋体" panose="02010600030101010101" pitchFamily="2" charset="-122"/>
                <a:ea typeface="宋体" panose="02010600030101010101" pitchFamily="2" charset="-122"/>
              </a:rPr>
              <a:t>（操作观）认为自我调节学习过程分为三个部分：</a:t>
            </a:r>
            <a:r>
              <a:rPr lang="zh-CN" altLang="en-US" sz="2400" b="1" dirty="0">
                <a:latin typeface="Arial" panose="020B0604020202020204" pitchFamily="34" charset="0"/>
                <a:ea typeface="宋体" panose="02010600030101010101" pitchFamily="2" charset="-122"/>
              </a:rPr>
              <a:t>                </a:t>
            </a:r>
            <a:endParaRPr lang="zh-CN" altLang="en-US" sz="2400" b="1" dirty="0">
              <a:latin typeface="Arial" panose="020B0604020202020204" pitchFamily="34" charset="0"/>
              <a:ea typeface="宋体" panose="02010600030101010101" pitchFamily="2" charset="-122"/>
            </a:endParaRPr>
          </a:p>
          <a:p>
            <a:pPr marL="342900" lvl="0" indent="-342900">
              <a:lnSpc>
                <a:spcPct val="110000"/>
              </a:lnSpc>
              <a:spcBef>
                <a:spcPct val="10000"/>
              </a:spcBef>
              <a:spcAft>
                <a:spcPct val="5000"/>
              </a:spcAft>
            </a:pPr>
            <a:r>
              <a:rPr lang="zh-CN" altLang="en-US" sz="2400" b="1" dirty="0">
                <a:latin typeface="Arial" panose="020B0604020202020204" pitchFamily="34" charset="0"/>
                <a:ea typeface="宋体" panose="02010600030101010101" pitchFamily="2" charset="-122"/>
              </a:rPr>
              <a:t>         </a:t>
            </a:r>
            <a:r>
              <a:rPr lang="zh-CN" altLang="en-US" sz="2400" b="1" dirty="0">
                <a:solidFill>
                  <a:srgbClr val="003300"/>
                </a:solidFill>
                <a:latin typeface="Arial" panose="020B0604020202020204" pitchFamily="34" charset="0"/>
                <a:ea typeface="宋体" panose="02010600030101010101" pitchFamily="2" charset="-122"/>
              </a:rPr>
              <a:t>自我监控</a:t>
            </a:r>
            <a:r>
              <a:rPr lang="zh-CN" altLang="en-US" sz="2400" b="1" dirty="0">
                <a:latin typeface="Arial" panose="020B0604020202020204" pitchFamily="34" charset="0"/>
                <a:ea typeface="宋体" panose="02010600030101010101" pitchFamily="2" charset="-122"/>
              </a:rPr>
              <a:t>、</a:t>
            </a:r>
            <a:r>
              <a:rPr lang="zh-CN" altLang="en-US" sz="2400" b="1" dirty="0">
                <a:solidFill>
                  <a:srgbClr val="003300"/>
                </a:solidFill>
                <a:latin typeface="Arial" panose="020B0604020202020204" pitchFamily="34" charset="0"/>
                <a:ea typeface="宋体" panose="02010600030101010101" pitchFamily="2" charset="-122"/>
              </a:rPr>
              <a:t>自我指导 </a:t>
            </a:r>
            <a:r>
              <a:rPr lang="zh-CN" altLang="en-US" sz="2400" b="1" dirty="0">
                <a:latin typeface="Arial" panose="020B0604020202020204" pitchFamily="34" charset="0"/>
                <a:ea typeface="宋体" panose="02010600030101010101" pitchFamily="2" charset="-122"/>
              </a:rPr>
              <a:t>和</a:t>
            </a:r>
            <a:r>
              <a:rPr lang="zh-CN" altLang="en-US" sz="2400" b="1" dirty="0">
                <a:solidFill>
                  <a:srgbClr val="003300"/>
                </a:solidFill>
                <a:latin typeface="Arial" panose="020B0604020202020204" pitchFamily="34" charset="0"/>
                <a:ea typeface="宋体" panose="02010600030101010101" pitchFamily="2" charset="-122"/>
              </a:rPr>
              <a:t> 自我强化</a:t>
            </a:r>
            <a:r>
              <a:rPr lang="zh-CN" altLang="en-US" sz="2400" b="1" dirty="0">
                <a:latin typeface="Arial" panose="020B0604020202020204" pitchFamily="34" charset="0"/>
                <a:ea typeface="宋体" panose="02010600030101010101" pitchFamily="2" charset="-122"/>
              </a:rPr>
              <a:t>。</a:t>
            </a:r>
            <a:endParaRPr lang="zh-CN" altLang="en-US" sz="2400" b="1" dirty="0">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endParaRPr lang="zh-CN" altLang="en-US" sz="3200" b="1" dirty="0">
              <a:solidFill>
                <a:srgbClr val="003300"/>
              </a:solidFill>
              <a:latin typeface="宋体" panose="0201060003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7412">
                                            <p:txEl>
                                              <p:charRg st="28" end="52"/>
                                            </p:txEl>
                                          </p:spTgt>
                                        </p:tgtEl>
                                        <p:attrNameLst>
                                          <p:attrName>style.visibility</p:attrName>
                                        </p:attrNameLst>
                                      </p:cBhvr>
                                      <p:to>
                                        <p:strVal val="visible"/>
                                      </p:to>
                                    </p:set>
                                    <p:anim calcmode="lin" valueType="num">
                                      <p:cBhvr>
                                        <p:cTn id="7" dur="1000" fill="hold"/>
                                        <p:tgtEl>
                                          <p:spTgt spid="17412">
                                            <p:txEl>
                                              <p:charRg st="28" end="52"/>
                                            </p:txEl>
                                          </p:spTgt>
                                        </p:tgtEl>
                                        <p:attrNameLst>
                                          <p:attrName>ppt_w</p:attrName>
                                        </p:attrNameLst>
                                      </p:cBhvr>
                                      <p:tavLst>
                                        <p:tav tm="0">
                                          <p:val>
                                            <p:strVal val="#ppt_w*0.70"/>
                                          </p:val>
                                        </p:tav>
                                        <p:tav tm="100000">
                                          <p:val>
                                            <p:strVal val="#ppt_w"/>
                                          </p:val>
                                        </p:tav>
                                      </p:tavLst>
                                    </p:anim>
                                    <p:anim calcmode="lin" valueType="num">
                                      <p:cBhvr>
                                        <p:cTn id="8" dur="1000" fill="hold"/>
                                        <p:tgtEl>
                                          <p:spTgt spid="17412">
                                            <p:txEl>
                                              <p:charRg st="28" end="52"/>
                                            </p:txEl>
                                          </p:spTgt>
                                        </p:tgtEl>
                                        <p:attrNameLst>
                                          <p:attrName>ppt_h</p:attrName>
                                        </p:attrNameLst>
                                      </p:cBhvr>
                                      <p:tavLst>
                                        <p:tav tm="0">
                                          <p:val>
                                            <p:strVal val="#ppt_h"/>
                                          </p:val>
                                        </p:tav>
                                        <p:tav tm="100000">
                                          <p:val>
                                            <p:strVal val="#ppt_h"/>
                                          </p:val>
                                        </p:tav>
                                      </p:tavLst>
                                    </p:anim>
                                    <p:animEffect transition="in" filter="fade">
                                      <p:cBhvr>
                                        <p:cTn id="9" dur="1000"/>
                                        <p:tgtEl>
                                          <p:spTgt spid="17412">
                                            <p:txEl>
                                              <p:charRg st="28" end="5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7412">
                                            <p:txEl>
                                              <p:charRg st="52" end="214"/>
                                            </p:txEl>
                                          </p:spTgt>
                                        </p:tgtEl>
                                        <p:attrNameLst>
                                          <p:attrName>style.visibility</p:attrName>
                                        </p:attrNameLst>
                                      </p:cBhvr>
                                      <p:to>
                                        <p:strVal val="visible"/>
                                      </p:to>
                                    </p:set>
                                    <p:anim calcmode="lin" valueType="num">
                                      <p:cBhvr>
                                        <p:cTn id="14" dur="1000" fill="hold"/>
                                        <p:tgtEl>
                                          <p:spTgt spid="17412">
                                            <p:txEl>
                                              <p:charRg st="52" end="214"/>
                                            </p:txEl>
                                          </p:spTgt>
                                        </p:tgtEl>
                                        <p:attrNameLst>
                                          <p:attrName>ppt_w</p:attrName>
                                        </p:attrNameLst>
                                      </p:cBhvr>
                                      <p:tavLst>
                                        <p:tav tm="0">
                                          <p:val>
                                            <p:strVal val="#ppt_w*0.70"/>
                                          </p:val>
                                        </p:tav>
                                        <p:tav tm="100000">
                                          <p:val>
                                            <p:strVal val="#ppt_w"/>
                                          </p:val>
                                        </p:tav>
                                      </p:tavLst>
                                    </p:anim>
                                    <p:anim calcmode="lin" valueType="num">
                                      <p:cBhvr>
                                        <p:cTn id="15" dur="1000" fill="hold"/>
                                        <p:tgtEl>
                                          <p:spTgt spid="17412">
                                            <p:txEl>
                                              <p:charRg st="52" end="214"/>
                                            </p:txEl>
                                          </p:spTgt>
                                        </p:tgtEl>
                                        <p:attrNameLst>
                                          <p:attrName>ppt_h</p:attrName>
                                        </p:attrNameLst>
                                      </p:cBhvr>
                                      <p:tavLst>
                                        <p:tav tm="0">
                                          <p:val>
                                            <p:strVal val="#ppt_h"/>
                                          </p:val>
                                        </p:tav>
                                        <p:tav tm="100000">
                                          <p:val>
                                            <p:strVal val="#ppt_h"/>
                                          </p:val>
                                        </p:tav>
                                      </p:tavLst>
                                    </p:anim>
                                    <p:animEffect transition="in" filter="fade">
                                      <p:cBhvr>
                                        <p:cTn id="16" dur="1000"/>
                                        <p:tgtEl>
                                          <p:spTgt spid="17412">
                                            <p:txEl>
                                              <p:charRg st="52" end="21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7412">
                                            <p:txEl>
                                              <p:charRg st="214" end="257"/>
                                            </p:txEl>
                                          </p:spTgt>
                                        </p:tgtEl>
                                        <p:attrNameLst>
                                          <p:attrName>style.visibility</p:attrName>
                                        </p:attrNameLst>
                                      </p:cBhvr>
                                      <p:to>
                                        <p:strVal val="visible"/>
                                      </p:to>
                                    </p:set>
                                    <p:anim calcmode="lin" valueType="num">
                                      <p:cBhvr>
                                        <p:cTn id="21" dur="1000" fill="hold"/>
                                        <p:tgtEl>
                                          <p:spTgt spid="17412">
                                            <p:txEl>
                                              <p:charRg st="214" end="257"/>
                                            </p:txEl>
                                          </p:spTgt>
                                        </p:tgtEl>
                                        <p:attrNameLst>
                                          <p:attrName>ppt_w</p:attrName>
                                        </p:attrNameLst>
                                      </p:cBhvr>
                                      <p:tavLst>
                                        <p:tav tm="0">
                                          <p:val>
                                            <p:strVal val="#ppt_w*0.70"/>
                                          </p:val>
                                        </p:tav>
                                        <p:tav tm="100000">
                                          <p:val>
                                            <p:strVal val="#ppt_w"/>
                                          </p:val>
                                        </p:tav>
                                      </p:tavLst>
                                    </p:anim>
                                    <p:anim calcmode="lin" valueType="num">
                                      <p:cBhvr>
                                        <p:cTn id="22" dur="1000" fill="hold"/>
                                        <p:tgtEl>
                                          <p:spTgt spid="17412">
                                            <p:txEl>
                                              <p:charRg st="214" end="257"/>
                                            </p:txEl>
                                          </p:spTgt>
                                        </p:tgtEl>
                                        <p:attrNameLst>
                                          <p:attrName>ppt_h</p:attrName>
                                        </p:attrNameLst>
                                      </p:cBhvr>
                                      <p:tavLst>
                                        <p:tav tm="0">
                                          <p:val>
                                            <p:strVal val="#ppt_h"/>
                                          </p:val>
                                        </p:tav>
                                        <p:tav tm="100000">
                                          <p:val>
                                            <p:strVal val="#ppt_h"/>
                                          </p:val>
                                        </p:tav>
                                      </p:tavLst>
                                    </p:anim>
                                    <p:animEffect transition="in" filter="fade">
                                      <p:cBhvr>
                                        <p:cTn id="23" dur="1000"/>
                                        <p:tgtEl>
                                          <p:spTgt spid="17412">
                                            <p:txEl>
                                              <p:charRg st="214" end="25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7412">
                                            <p:txEl>
                                              <p:charRg st="257" end="284"/>
                                            </p:txEl>
                                          </p:spTgt>
                                        </p:tgtEl>
                                        <p:attrNameLst>
                                          <p:attrName>style.visibility</p:attrName>
                                        </p:attrNameLst>
                                      </p:cBhvr>
                                      <p:to>
                                        <p:strVal val="visible"/>
                                      </p:to>
                                    </p:set>
                                    <p:anim calcmode="lin" valueType="num">
                                      <p:cBhvr>
                                        <p:cTn id="28" dur="1000" fill="hold"/>
                                        <p:tgtEl>
                                          <p:spTgt spid="17412">
                                            <p:txEl>
                                              <p:charRg st="257" end="284"/>
                                            </p:txEl>
                                          </p:spTgt>
                                        </p:tgtEl>
                                        <p:attrNameLst>
                                          <p:attrName>ppt_w</p:attrName>
                                        </p:attrNameLst>
                                      </p:cBhvr>
                                      <p:tavLst>
                                        <p:tav tm="0">
                                          <p:val>
                                            <p:strVal val="#ppt_w*0.70"/>
                                          </p:val>
                                        </p:tav>
                                        <p:tav tm="100000">
                                          <p:val>
                                            <p:strVal val="#ppt_w"/>
                                          </p:val>
                                        </p:tav>
                                      </p:tavLst>
                                    </p:anim>
                                    <p:anim calcmode="lin" valueType="num">
                                      <p:cBhvr>
                                        <p:cTn id="29" dur="1000" fill="hold"/>
                                        <p:tgtEl>
                                          <p:spTgt spid="17412">
                                            <p:txEl>
                                              <p:charRg st="257" end="284"/>
                                            </p:txEl>
                                          </p:spTgt>
                                        </p:tgtEl>
                                        <p:attrNameLst>
                                          <p:attrName>ppt_h</p:attrName>
                                        </p:attrNameLst>
                                      </p:cBhvr>
                                      <p:tavLst>
                                        <p:tav tm="0">
                                          <p:val>
                                            <p:strVal val="#ppt_h"/>
                                          </p:val>
                                        </p:tav>
                                        <p:tav tm="100000">
                                          <p:val>
                                            <p:strVal val="#ppt_h"/>
                                          </p:val>
                                        </p:tav>
                                      </p:tavLst>
                                    </p:anim>
                                    <p:animEffect transition="in" filter="fade">
                                      <p:cBhvr>
                                        <p:cTn id="30" dur="1000"/>
                                        <p:tgtEl>
                                          <p:spTgt spid="17412">
                                            <p:txEl>
                                              <p:charRg st="257" end="28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8433"/>
          <p:cNvSpPr>
            <a:spLocks noGrp="1" noRot="1"/>
          </p:cNvSpPr>
          <p:nvPr>
            <p:ph type="title"/>
          </p:nvPr>
        </p:nvSpPr>
        <p:spPr>
          <a:xfrm>
            <a:off x="914400" y="533400"/>
            <a:ext cx="7315200" cy="838200"/>
          </a:xfrm>
          <a:ln/>
        </p:spPr>
        <p:txBody>
          <a:bodyPr anchor="ctr"/>
          <a:p>
            <a:r>
              <a:rPr lang="zh-CN" altLang="en-US" sz="4000" b="1">
                <a:solidFill>
                  <a:srgbClr val="990000"/>
                </a:solidFill>
                <a:latin typeface="宋体" panose="02010600030101010101" pitchFamily="2" charset="-122"/>
              </a:rPr>
              <a:t>第一节 自我调节学习及理论</a:t>
            </a:r>
            <a:endParaRPr lang="zh-CN" altLang="en-US" sz="4000" b="1">
              <a:solidFill>
                <a:srgbClr val="990000"/>
              </a:solidFill>
              <a:latin typeface="宋体" panose="02010600030101010101" pitchFamily="2" charset="-122"/>
            </a:endParaRPr>
          </a:p>
        </p:txBody>
      </p:sp>
      <p:sp>
        <p:nvSpPr>
          <p:cNvPr id="18435" name="矩形 18434"/>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b="1" dirty="0"/>
              <a:t>Educational  P</a:t>
            </a:r>
            <a:r>
              <a:rPr lang="en-US" altLang="x-none" sz="2000" b="1" dirty="0"/>
              <a:t>sychology</a:t>
            </a:r>
            <a:endParaRPr lang="en-US" altLang="x-none" sz="2000" b="1" dirty="0"/>
          </a:p>
        </p:txBody>
      </p:sp>
      <p:sp>
        <p:nvSpPr>
          <p:cNvPr id="18436" name="文本框 18435"/>
          <p:cNvSpPr txBox="1"/>
          <p:nvPr/>
        </p:nvSpPr>
        <p:spPr>
          <a:xfrm>
            <a:off x="228600" y="1600200"/>
            <a:ext cx="8610600" cy="3960813"/>
          </a:xfrm>
          <a:prstGeom prst="rect">
            <a:avLst/>
          </a:prstGeom>
          <a:noFill/>
          <a:ln w="9525">
            <a:noFill/>
          </a:ln>
        </p:spPr>
        <p:txBody>
          <a:bodyPr>
            <a:spAutoFit/>
          </a:bodyPr>
          <a:p>
            <a:pPr marL="342900" lvl="0" indent="-342900"/>
            <a:r>
              <a:rPr lang="zh-CN" altLang="en-US" sz="3600" b="1" dirty="0">
                <a:latin typeface="Arial" panose="020B0604020202020204" pitchFamily="34" charset="0"/>
                <a:ea typeface="宋体" panose="02010600030101010101" pitchFamily="2" charset="-122"/>
              </a:rPr>
              <a:t> 二、自我调节学习的理论</a:t>
            </a:r>
            <a:endParaRPr lang="zh-CN" altLang="en-US" sz="3600" b="1" dirty="0">
              <a:latin typeface="Arial" panose="020B0604020202020204" pitchFamily="34" charset="0"/>
              <a:ea typeface="宋体" panose="02010600030101010101" pitchFamily="2" charset="-122"/>
            </a:endParaRPr>
          </a:p>
          <a:p>
            <a:pPr marL="342900" lvl="0" indent="-342900"/>
            <a:r>
              <a:rPr lang="zh-CN" altLang="en-US" sz="3200" b="1" dirty="0">
                <a:solidFill>
                  <a:schemeClr val="hlink"/>
                </a:solidFill>
                <a:latin typeface="黑体" panose="02010609060101010101" pitchFamily="2" charset="-122"/>
                <a:ea typeface="黑体" panose="02010609060101010101" pitchFamily="2" charset="-122"/>
              </a:rPr>
              <a:t>（二）自我调节学习的社会认知观</a:t>
            </a:r>
            <a:endParaRPr lang="zh-CN" altLang="en-US" sz="32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5000"/>
              </a:spcBef>
              <a:spcAft>
                <a:spcPct val="5000"/>
              </a:spcAft>
            </a:pPr>
            <a:r>
              <a:rPr lang="zh-CN" altLang="en-US" sz="2800" b="1" dirty="0">
                <a:solidFill>
                  <a:srgbClr val="003300"/>
                </a:solidFill>
                <a:latin typeface="楷体_GB2312" pitchFamily="1" charset="-122"/>
                <a:ea typeface="楷体_GB2312" pitchFamily="1" charset="-122"/>
              </a:rPr>
              <a:t>   代表人物 齐默尔曼（B．J．Zimmerman）</a:t>
            </a:r>
            <a:r>
              <a:rPr lang="zh-CN" altLang="en-US" sz="3200" b="1" dirty="0">
                <a:solidFill>
                  <a:schemeClr val="hlink"/>
                </a:solidFill>
                <a:latin typeface="黑体" panose="02010609060101010101" pitchFamily="2" charset="-122"/>
                <a:ea typeface="黑体" panose="02010609060101010101" pitchFamily="2" charset="-122"/>
              </a:rPr>
              <a:t> </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spcBef>
                <a:spcPct val="15000"/>
              </a:spcBef>
              <a:spcAft>
                <a:spcPct val="5000"/>
              </a:spcAft>
            </a:pPr>
            <a:r>
              <a:rPr lang="zh-CN" altLang="en-US" sz="1800" b="1" dirty="0">
                <a:latin typeface="Arial" panose="020B0604020202020204" pitchFamily="34" charset="0"/>
                <a:ea typeface="宋体" panose="02010600030101010101" pitchFamily="2" charset="-122"/>
              </a:rPr>
              <a:t>     </a:t>
            </a:r>
            <a:r>
              <a:rPr lang="zh-CN" altLang="en-US" sz="2800" b="1" dirty="0">
                <a:latin typeface="Arial" panose="020B0604020202020204" pitchFamily="34" charset="0"/>
                <a:ea typeface="楷体_GB2312" pitchFamily="1" charset="-122"/>
              </a:rPr>
              <a:t>齐默尔曼在吸收班杜拉交互作用论思想的基础上提出了自我调节学习模式，认为自我调节学习由个人、环境和行为三者相互作用所决定。即自我调节学习过程不仅由个人因素决定，还受环境和行为过程的影响，而且这三者之间是相互作用、相互影响的。</a:t>
            </a:r>
            <a:endParaRPr lang="zh-CN" altLang="en-US" sz="3200" b="1" dirty="0">
              <a:solidFill>
                <a:schemeClr val="hlink"/>
              </a:solidFill>
              <a:latin typeface="宋体" panose="0201060003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8436">
                                            <p:txEl>
                                              <p:charRg st="29" end="58"/>
                                            </p:txEl>
                                          </p:spTgt>
                                        </p:tgtEl>
                                        <p:attrNameLst>
                                          <p:attrName>style.visibility</p:attrName>
                                        </p:attrNameLst>
                                      </p:cBhvr>
                                      <p:to>
                                        <p:strVal val="visible"/>
                                      </p:to>
                                    </p:set>
                                    <p:anim calcmode="lin" valueType="num">
                                      <p:cBhvr>
                                        <p:cTn id="7" dur="1000" fill="hold"/>
                                        <p:tgtEl>
                                          <p:spTgt spid="18436">
                                            <p:txEl>
                                              <p:charRg st="29" end="58"/>
                                            </p:txEl>
                                          </p:spTgt>
                                        </p:tgtEl>
                                        <p:attrNameLst>
                                          <p:attrName>ppt_w</p:attrName>
                                        </p:attrNameLst>
                                      </p:cBhvr>
                                      <p:tavLst>
                                        <p:tav tm="0">
                                          <p:val>
                                            <p:strVal val="#ppt_w*0.70"/>
                                          </p:val>
                                        </p:tav>
                                        <p:tav tm="100000">
                                          <p:val>
                                            <p:strVal val="#ppt_w"/>
                                          </p:val>
                                        </p:tav>
                                      </p:tavLst>
                                    </p:anim>
                                    <p:anim calcmode="lin" valueType="num">
                                      <p:cBhvr>
                                        <p:cTn id="8" dur="1000" fill="hold"/>
                                        <p:tgtEl>
                                          <p:spTgt spid="18436">
                                            <p:txEl>
                                              <p:charRg st="29" end="58"/>
                                            </p:txEl>
                                          </p:spTgt>
                                        </p:tgtEl>
                                        <p:attrNameLst>
                                          <p:attrName>ppt_h</p:attrName>
                                        </p:attrNameLst>
                                      </p:cBhvr>
                                      <p:tavLst>
                                        <p:tav tm="0">
                                          <p:val>
                                            <p:strVal val="#ppt_h"/>
                                          </p:val>
                                        </p:tav>
                                        <p:tav tm="100000">
                                          <p:val>
                                            <p:strVal val="#ppt_h"/>
                                          </p:val>
                                        </p:tav>
                                      </p:tavLst>
                                    </p:anim>
                                    <p:animEffect transition="in" filter="fade">
                                      <p:cBhvr>
                                        <p:cTn id="9" dur="1000"/>
                                        <p:tgtEl>
                                          <p:spTgt spid="18436">
                                            <p:txEl>
                                              <p:charRg st="29" end="58"/>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8436">
                                            <p:txEl>
                                              <p:charRg st="58" end="175"/>
                                            </p:txEl>
                                          </p:spTgt>
                                        </p:tgtEl>
                                        <p:attrNameLst>
                                          <p:attrName>style.visibility</p:attrName>
                                        </p:attrNameLst>
                                      </p:cBhvr>
                                      <p:to>
                                        <p:strVal val="visible"/>
                                      </p:to>
                                    </p:set>
                                    <p:anim calcmode="lin" valueType="num">
                                      <p:cBhvr>
                                        <p:cTn id="14" dur="1000" fill="hold"/>
                                        <p:tgtEl>
                                          <p:spTgt spid="18436">
                                            <p:txEl>
                                              <p:charRg st="58" end="175"/>
                                            </p:txEl>
                                          </p:spTgt>
                                        </p:tgtEl>
                                        <p:attrNameLst>
                                          <p:attrName>ppt_w</p:attrName>
                                        </p:attrNameLst>
                                      </p:cBhvr>
                                      <p:tavLst>
                                        <p:tav tm="0">
                                          <p:val>
                                            <p:strVal val="#ppt_w*0.70"/>
                                          </p:val>
                                        </p:tav>
                                        <p:tav tm="100000">
                                          <p:val>
                                            <p:strVal val="#ppt_w"/>
                                          </p:val>
                                        </p:tav>
                                      </p:tavLst>
                                    </p:anim>
                                    <p:anim calcmode="lin" valueType="num">
                                      <p:cBhvr>
                                        <p:cTn id="15" dur="1000" fill="hold"/>
                                        <p:tgtEl>
                                          <p:spTgt spid="18436">
                                            <p:txEl>
                                              <p:charRg st="58" end="175"/>
                                            </p:txEl>
                                          </p:spTgt>
                                        </p:tgtEl>
                                        <p:attrNameLst>
                                          <p:attrName>ppt_h</p:attrName>
                                        </p:attrNameLst>
                                      </p:cBhvr>
                                      <p:tavLst>
                                        <p:tav tm="0">
                                          <p:val>
                                            <p:strVal val="#ppt_h"/>
                                          </p:val>
                                        </p:tav>
                                        <p:tav tm="100000">
                                          <p:val>
                                            <p:strVal val="#ppt_h"/>
                                          </p:val>
                                        </p:tav>
                                      </p:tavLst>
                                    </p:anim>
                                    <p:animEffect transition="in" filter="fade">
                                      <p:cBhvr>
                                        <p:cTn id="16" dur="1000"/>
                                        <p:tgtEl>
                                          <p:spTgt spid="18436">
                                            <p:txEl>
                                              <p:charRg st="58" end="17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9458" name="对象 19457"/>
          <p:cNvGraphicFramePr>
            <a:graphicFrameLocks noChangeAspect="1"/>
          </p:cNvGraphicFramePr>
          <p:nvPr/>
        </p:nvGraphicFramePr>
        <p:xfrm>
          <a:off x="228600" y="1066800"/>
          <a:ext cx="5029200" cy="4724400"/>
        </p:xfrm>
        <a:graphic>
          <a:graphicData uri="http://schemas.openxmlformats.org/presentationml/2006/ole">
            <mc:AlternateContent xmlns:mc="http://schemas.openxmlformats.org/markup-compatibility/2006">
              <mc:Choice xmlns:v="urn:schemas-microsoft-com:vml" Requires="v">
                <p:oleObj spid="_x0000_s3081" name="" r:id="rId1" imgW="6346825" imgH="4791075" progId="Visio.Drawing.6">
                  <p:embed/>
                </p:oleObj>
              </mc:Choice>
              <mc:Fallback>
                <p:oleObj name="" r:id="rId1" imgW="6346825" imgH="4791075" progId="Visio.Drawing.6">
                  <p:embed/>
                  <p:pic>
                    <p:nvPicPr>
                      <p:cNvPr id="0" name="图片 3080"/>
                      <p:cNvPicPr/>
                      <p:nvPr/>
                    </p:nvPicPr>
                    <p:blipFill>
                      <a:blip r:embed="rId2"/>
                      <a:stretch>
                        <a:fillRect/>
                      </a:stretch>
                    </p:blipFill>
                    <p:spPr>
                      <a:xfrm>
                        <a:off x="228600" y="1066800"/>
                        <a:ext cx="5029200" cy="4724400"/>
                      </a:xfrm>
                      <a:prstGeom prst="rect">
                        <a:avLst/>
                      </a:prstGeom>
                      <a:noFill/>
                      <a:ln w="38100">
                        <a:noFill/>
                        <a:miter/>
                      </a:ln>
                    </p:spPr>
                  </p:pic>
                </p:oleObj>
              </mc:Fallback>
            </mc:AlternateContent>
          </a:graphicData>
        </a:graphic>
      </p:graphicFrame>
      <p:sp>
        <p:nvSpPr>
          <p:cNvPr id="19459" name="文本框 19458"/>
          <p:cNvSpPr txBox="1"/>
          <p:nvPr/>
        </p:nvSpPr>
        <p:spPr>
          <a:xfrm>
            <a:off x="1066800" y="6019800"/>
            <a:ext cx="3671888" cy="366713"/>
          </a:xfrm>
          <a:prstGeom prst="rect">
            <a:avLst/>
          </a:prstGeom>
          <a:noFill/>
          <a:ln w="9525">
            <a:noFill/>
          </a:ln>
        </p:spPr>
        <p:txBody>
          <a:bodyPr>
            <a:spAutoFit/>
          </a:bodyPr>
          <a:p>
            <a:pPr lvl="0">
              <a:spcBef>
                <a:spcPct val="50000"/>
              </a:spcBef>
            </a:pPr>
            <a:r>
              <a:rPr lang="zh-CN" altLang="en-US" sz="1800" dirty="0">
                <a:latin typeface="Comic Sans MS" panose="030F0702030302020204" pitchFamily="2" charset="0"/>
                <a:ea typeface="宋体" panose="02010600030101010101" pitchFamily="2" charset="-122"/>
              </a:rPr>
              <a:t>      </a:t>
            </a:r>
            <a:r>
              <a:rPr lang="zh-CN" altLang="en-US" sz="1800" b="1" dirty="0">
                <a:latin typeface="Comic Sans MS" panose="030F0702030302020204" pitchFamily="2" charset="0"/>
                <a:ea typeface="宋体" panose="02010600030101010101" pitchFamily="2" charset="-122"/>
              </a:rPr>
              <a:t>齐默尔曼的自主学习模型</a:t>
            </a:r>
            <a:endParaRPr lang="zh-CN" altLang="en-US" sz="1800" b="1" dirty="0">
              <a:latin typeface="Comic Sans MS" panose="030F0702030302020204" pitchFamily="2" charset="0"/>
              <a:ea typeface="宋体" panose="02010600030101010101" pitchFamily="2" charset="-122"/>
            </a:endParaRPr>
          </a:p>
        </p:txBody>
      </p:sp>
      <p:sp>
        <p:nvSpPr>
          <p:cNvPr id="19460" name="文本框 19459"/>
          <p:cNvSpPr txBox="1"/>
          <p:nvPr/>
        </p:nvSpPr>
        <p:spPr>
          <a:xfrm>
            <a:off x="5562600" y="1219200"/>
            <a:ext cx="3157538" cy="4781550"/>
          </a:xfrm>
          <a:prstGeom prst="rect">
            <a:avLst/>
          </a:prstGeom>
          <a:noFill/>
          <a:ln w="9525">
            <a:noFill/>
          </a:ln>
        </p:spPr>
        <p:txBody>
          <a:bodyPr>
            <a:spAutoFit/>
          </a:bodyPr>
          <a:p>
            <a:pPr lvl="0">
              <a:lnSpc>
                <a:spcPct val="110000"/>
              </a:lnSpc>
              <a:spcBef>
                <a:spcPct val="10000"/>
              </a:spcBef>
            </a:pPr>
            <a:r>
              <a:rPr lang="zh-CN" altLang="en-US" sz="2000" b="1" dirty="0">
                <a:latin typeface="Tahoma" panose="020B0604030504040204" pitchFamily="2" charset="0"/>
                <a:ea typeface="宋体" panose="02010600030101010101" pitchFamily="2" charset="-122"/>
              </a:rPr>
              <a:t>自主学习也要涉及到</a:t>
            </a:r>
            <a:r>
              <a:rPr lang="zh-CN" altLang="en-US" sz="2000" b="1" dirty="0">
                <a:solidFill>
                  <a:schemeClr val="hlink"/>
                </a:solidFill>
                <a:latin typeface="Tahoma" panose="020B0604030504040204" pitchFamily="2" charset="0"/>
                <a:ea typeface="宋体" panose="02010600030101010101" pitchFamily="2" charset="-122"/>
              </a:rPr>
              <a:t>自我、行为、环境</a:t>
            </a:r>
            <a:r>
              <a:rPr lang="zh-CN" altLang="en-US" sz="2000" b="1" dirty="0">
                <a:latin typeface="Tahoma" panose="020B0604030504040204" pitchFamily="2" charset="0"/>
                <a:ea typeface="宋体" panose="02010600030101010101" pitchFamily="2" charset="-122"/>
              </a:rPr>
              <a:t>三者之间的相互作用。自主学习者不仅要对自己的学习过程做出</a:t>
            </a:r>
            <a:r>
              <a:rPr lang="zh-CN" altLang="en-US" sz="2000" b="1" dirty="0">
                <a:solidFill>
                  <a:schemeClr val="hlink"/>
                </a:solidFill>
                <a:latin typeface="Tahoma" panose="020B0604030504040204" pitchFamily="2" charset="0"/>
                <a:ea typeface="宋体" panose="02010600030101010101" pitchFamily="2" charset="-122"/>
              </a:rPr>
              <a:t>主动的控制和调节，而且要基于外部反馈对学习的外在表现和学习环境做出主动监控和调节。</a:t>
            </a:r>
            <a:r>
              <a:rPr lang="zh-CN" altLang="en-US" sz="2000" b="1" dirty="0">
                <a:latin typeface="Tahoma" panose="020B0604030504040204" pitchFamily="2" charset="0"/>
                <a:ea typeface="宋体" panose="02010600030101010101" pitchFamily="2" charset="-122"/>
              </a:rPr>
              <a:t>在自主学习过程中，学习者要不断地监控和调整自己的认知和情感状态，观察和运用各种策略调整自己的学习行为，营造和利用学习环境的物质和社会资源。</a:t>
            </a:r>
            <a:endParaRPr lang="zh-CN" altLang="en-US" sz="2000" b="1" dirty="0">
              <a:latin typeface="Tahoma" panose="020B0604030504040204" pitchFamily="2" charset="0"/>
              <a:ea typeface="宋体" panose="02010600030101010101" pitchFamily="2" charset="-122"/>
            </a:endParaRPr>
          </a:p>
        </p:txBody>
      </p:sp>
      <p:sp>
        <p:nvSpPr>
          <p:cNvPr id="19461" name="直接连接符 19460"/>
          <p:cNvSpPr/>
          <p:nvPr/>
        </p:nvSpPr>
        <p:spPr>
          <a:xfrm flipH="1">
            <a:off x="4800600" y="3581400"/>
            <a:ext cx="649288" cy="0"/>
          </a:xfrm>
          <a:prstGeom prst="line">
            <a:avLst/>
          </a:prstGeom>
          <a:ln w="57150" cap="flat" cmpd="sng">
            <a:solidFill>
              <a:schemeClr val="tx1"/>
            </a:solidFill>
            <a:prstDash val="solid"/>
            <a:headEnd type="none" w="med" len="med"/>
            <a:tailEnd type="triangle" w="med" len="med"/>
          </a:ln>
        </p:spPr>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20481"/>
          <p:cNvSpPr>
            <a:spLocks noGrp="1" noRot="1"/>
          </p:cNvSpPr>
          <p:nvPr>
            <p:ph type="title"/>
          </p:nvPr>
        </p:nvSpPr>
        <p:spPr>
          <a:xfrm>
            <a:off x="914400" y="533400"/>
            <a:ext cx="7315200" cy="838200"/>
          </a:xfrm>
          <a:ln/>
        </p:spPr>
        <p:txBody>
          <a:bodyPr anchor="ctr"/>
          <a:p>
            <a:r>
              <a:rPr lang="zh-CN" altLang="en-US" sz="4000" b="1">
                <a:solidFill>
                  <a:srgbClr val="990000"/>
                </a:solidFill>
                <a:latin typeface="宋体" panose="02010600030101010101" pitchFamily="2" charset="-122"/>
              </a:rPr>
              <a:t>第一节 自我调节学习及理论</a:t>
            </a:r>
            <a:endParaRPr lang="zh-CN" altLang="en-US" sz="4000" b="1">
              <a:solidFill>
                <a:srgbClr val="990000"/>
              </a:solidFill>
              <a:latin typeface="宋体" panose="02010600030101010101" pitchFamily="2" charset="-122"/>
            </a:endParaRPr>
          </a:p>
        </p:txBody>
      </p:sp>
      <p:sp>
        <p:nvSpPr>
          <p:cNvPr id="20483" name="矩形 20482"/>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b="1" dirty="0"/>
              <a:t>Educational  P</a:t>
            </a:r>
            <a:r>
              <a:rPr lang="en-US" altLang="x-none" sz="2000" b="1" dirty="0"/>
              <a:t>sychology</a:t>
            </a:r>
            <a:endParaRPr lang="en-US" altLang="x-none" sz="2000" b="1" dirty="0"/>
          </a:p>
        </p:txBody>
      </p:sp>
      <p:sp>
        <p:nvSpPr>
          <p:cNvPr id="20484" name="文本框 20483"/>
          <p:cNvSpPr txBox="1"/>
          <p:nvPr/>
        </p:nvSpPr>
        <p:spPr>
          <a:xfrm>
            <a:off x="230188" y="1600200"/>
            <a:ext cx="8532812" cy="4781550"/>
          </a:xfrm>
          <a:prstGeom prst="rect">
            <a:avLst/>
          </a:prstGeom>
          <a:noFill/>
          <a:ln w="9525">
            <a:noFill/>
          </a:ln>
        </p:spPr>
        <p:txBody>
          <a:bodyPr>
            <a:spAutoFit/>
          </a:bodyPr>
          <a:p>
            <a:pPr marL="342900" lvl="0" indent="-342900">
              <a:lnSpc>
                <a:spcPct val="80000"/>
              </a:lnSpc>
            </a:pPr>
            <a:r>
              <a:rPr lang="zh-CN" altLang="en-US" sz="3600" b="1" dirty="0">
                <a:latin typeface="Arial" panose="020B0604020202020204" pitchFamily="34" charset="0"/>
                <a:ea typeface="宋体" panose="02010600030101010101" pitchFamily="2" charset="-122"/>
              </a:rPr>
              <a:t>二、自我调节学习的理论</a:t>
            </a:r>
            <a:endParaRPr lang="zh-CN" altLang="en-US" sz="3600" b="1" dirty="0">
              <a:latin typeface="Arial" panose="020B0604020202020204" pitchFamily="34" charset="0"/>
              <a:ea typeface="宋体" panose="02010600030101010101" pitchFamily="2" charset="-122"/>
            </a:endParaRPr>
          </a:p>
          <a:p>
            <a:pPr marL="342900" lvl="0" indent="-342900">
              <a:lnSpc>
                <a:spcPct val="8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（三）自我调节学习</a:t>
            </a:r>
            <a:r>
              <a:rPr lang="zh-CN" altLang="en-US" sz="3200" b="1" dirty="0">
                <a:solidFill>
                  <a:schemeClr val="hlink"/>
                </a:solidFill>
                <a:latin typeface="Arial" panose="020B0604020202020204" pitchFamily="34" charset="0"/>
                <a:ea typeface="黑体" panose="02010609060101010101" pitchFamily="2" charset="-122"/>
              </a:rPr>
              <a:t>的意志论</a:t>
            </a:r>
            <a:endParaRPr lang="zh-CN" altLang="en-US" sz="32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1800" b="1" dirty="0">
                <a:solidFill>
                  <a:srgbClr val="003300"/>
                </a:solidFill>
                <a:latin typeface="Arial" panose="020B0604020202020204" pitchFamily="34" charset="0"/>
                <a:ea typeface="宋体" panose="02010600030101010101" pitchFamily="2" charset="-122"/>
              </a:rPr>
              <a:t>                </a:t>
            </a:r>
            <a:r>
              <a:rPr lang="zh-CN" altLang="en-US" sz="2400" b="1" dirty="0">
                <a:solidFill>
                  <a:srgbClr val="003300"/>
                </a:solidFill>
                <a:latin typeface="Arial" panose="020B0604020202020204" pitchFamily="34" charset="0"/>
                <a:ea typeface="宋体" panose="02010600030101010101" pitchFamily="2" charset="-122"/>
              </a:rPr>
              <a:t>代表人物   德国心理学家科尔（Kuhl.1984）</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2800" b="1" dirty="0">
                <a:latin typeface="黑体" panose="02010609060101010101" pitchFamily="2" charset="-122"/>
                <a:ea typeface="楷体_GB2312" pitchFamily="1" charset="-122"/>
              </a:rPr>
              <a:t>   </a:t>
            </a:r>
            <a:r>
              <a:rPr lang="zh-CN" altLang="en-US" sz="2400" b="1" dirty="0">
                <a:latin typeface="黑体" panose="02010609060101010101" pitchFamily="2" charset="-122"/>
                <a:ea typeface="楷体_GB2312" pitchFamily="1" charset="-122"/>
              </a:rPr>
              <a:t>意志论认为自我调节学习实质上是一种意志控制的过程，强调学习者既为行为的主体，又为活动的执行者</a:t>
            </a:r>
            <a:r>
              <a:rPr lang="zh-CN" altLang="en-US" sz="2400" b="1" dirty="0">
                <a:latin typeface="Arial" panose="020B0604020202020204" pitchFamily="34" charset="0"/>
                <a:ea typeface="宋体" panose="02010600030101010101" pitchFamily="2" charset="-122"/>
              </a:rPr>
              <a:t>。</a:t>
            </a:r>
            <a:endParaRPr lang="zh-CN" altLang="en-US" sz="2400" b="1" dirty="0">
              <a:latin typeface="Arial" panose="020B0604020202020204" pitchFamily="34" charset="0"/>
              <a:ea typeface="宋体" panose="0201060003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  </a:t>
            </a:r>
            <a:r>
              <a:rPr lang="zh-CN" altLang="en-US" sz="2400" b="1" dirty="0">
                <a:solidFill>
                  <a:srgbClr val="003300"/>
                </a:solidFill>
                <a:latin typeface="Arial" panose="020B0604020202020204" pitchFamily="34" charset="0"/>
                <a:ea typeface="楷体_GB2312" pitchFamily="1" charset="-122"/>
              </a:rPr>
              <a:t>意志论强调学习者的主体作用。科尔诺将自我调节学习过程分为两个部分：内隐的自我控制过程，其中包括认知监控、情绪监控与动机监控；外显的自我控制过程，包括学习环境中的事件控制与任务控制等。</a:t>
            </a:r>
            <a:endParaRPr lang="zh-CN" altLang="en-US" sz="2400" b="1" dirty="0">
              <a:solidFill>
                <a:srgbClr val="003300"/>
              </a:solidFill>
              <a:latin typeface="黑体" panose="02010609060101010101" pitchFamily="2" charset="-122"/>
              <a:ea typeface="楷体_GB2312" pitchFamily="1" charset="-122"/>
            </a:endParaRPr>
          </a:p>
          <a:p>
            <a:pPr marL="342900" lvl="0" indent="-342900">
              <a:lnSpc>
                <a:spcPct val="110000"/>
              </a:lnSpc>
              <a:spcBef>
                <a:spcPct val="10000"/>
              </a:spcBef>
              <a:spcAft>
                <a:spcPct val="5000"/>
              </a:spcAft>
            </a:pPr>
            <a:endParaRPr lang="zh-CN" altLang="en-US" sz="3200" b="1" dirty="0">
              <a:solidFill>
                <a:schemeClr val="hlink"/>
              </a:solidFill>
              <a:latin typeface="宋体" panose="0201060003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4">
                                            <p:txEl>
                                              <p:charRg st="26" end="69"/>
                                            </p:txEl>
                                          </p:spTgt>
                                        </p:tgtEl>
                                        <p:attrNameLst>
                                          <p:attrName>style.visibility</p:attrName>
                                        </p:attrNameLst>
                                      </p:cBhvr>
                                      <p:to>
                                        <p:strVal val="visible"/>
                                      </p:to>
                                    </p:set>
                                    <p:anim calcmode="lin" valueType="num">
                                      <p:cBhvr>
                                        <p:cTn id="7" dur="1000" fill="hold"/>
                                        <p:tgtEl>
                                          <p:spTgt spid="20484">
                                            <p:txEl>
                                              <p:charRg st="26" end="69"/>
                                            </p:txEl>
                                          </p:spTgt>
                                        </p:tgtEl>
                                        <p:attrNameLst>
                                          <p:attrName>ppt_w</p:attrName>
                                        </p:attrNameLst>
                                      </p:cBhvr>
                                      <p:tavLst>
                                        <p:tav tm="0">
                                          <p:val>
                                            <p:strVal val="#ppt_w*0.70"/>
                                          </p:val>
                                        </p:tav>
                                        <p:tav tm="100000">
                                          <p:val>
                                            <p:strVal val="#ppt_w"/>
                                          </p:val>
                                        </p:tav>
                                      </p:tavLst>
                                    </p:anim>
                                    <p:anim calcmode="lin" valueType="num">
                                      <p:cBhvr>
                                        <p:cTn id="8" dur="1000" fill="hold"/>
                                        <p:tgtEl>
                                          <p:spTgt spid="20484">
                                            <p:txEl>
                                              <p:charRg st="26" end="69"/>
                                            </p:txEl>
                                          </p:spTgt>
                                        </p:tgtEl>
                                        <p:attrNameLst>
                                          <p:attrName>ppt_h</p:attrName>
                                        </p:attrNameLst>
                                      </p:cBhvr>
                                      <p:tavLst>
                                        <p:tav tm="0">
                                          <p:val>
                                            <p:strVal val="#ppt_h"/>
                                          </p:val>
                                        </p:tav>
                                        <p:tav tm="100000">
                                          <p:val>
                                            <p:strVal val="#ppt_h"/>
                                          </p:val>
                                        </p:tav>
                                      </p:tavLst>
                                    </p:anim>
                                    <p:animEffect transition="in" filter="fade">
                                      <p:cBhvr>
                                        <p:cTn id="9" dur="1000"/>
                                        <p:tgtEl>
                                          <p:spTgt spid="20484">
                                            <p:txEl>
                                              <p:charRg st="26" end="69"/>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4">
                                            <p:txEl>
                                              <p:charRg st="69" end="120"/>
                                            </p:txEl>
                                          </p:spTgt>
                                        </p:tgtEl>
                                        <p:attrNameLst>
                                          <p:attrName>style.visibility</p:attrName>
                                        </p:attrNameLst>
                                      </p:cBhvr>
                                      <p:to>
                                        <p:strVal val="visible"/>
                                      </p:to>
                                    </p:set>
                                    <p:anim calcmode="lin" valueType="num">
                                      <p:cBhvr>
                                        <p:cTn id="14" dur="1000" fill="hold"/>
                                        <p:tgtEl>
                                          <p:spTgt spid="20484">
                                            <p:txEl>
                                              <p:charRg st="69" end="120"/>
                                            </p:txEl>
                                          </p:spTgt>
                                        </p:tgtEl>
                                        <p:attrNameLst>
                                          <p:attrName>ppt_w</p:attrName>
                                        </p:attrNameLst>
                                      </p:cBhvr>
                                      <p:tavLst>
                                        <p:tav tm="0">
                                          <p:val>
                                            <p:strVal val="#ppt_w*0.70"/>
                                          </p:val>
                                        </p:tav>
                                        <p:tav tm="100000">
                                          <p:val>
                                            <p:strVal val="#ppt_w"/>
                                          </p:val>
                                        </p:tav>
                                      </p:tavLst>
                                    </p:anim>
                                    <p:anim calcmode="lin" valueType="num">
                                      <p:cBhvr>
                                        <p:cTn id="15" dur="1000" fill="hold"/>
                                        <p:tgtEl>
                                          <p:spTgt spid="20484">
                                            <p:txEl>
                                              <p:charRg st="69" end="120"/>
                                            </p:txEl>
                                          </p:spTgt>
                                        </p:tgtEl>
                                        <p:attrNameLst>
                                          <p:attrName>ppt_h</p:attrName>
                                        </p:attrNameLst>
                                      </p:cBhvr>
                                      <p:tavLst>
                                        <p:tav tm="0">
                                          <p:val>
                                            <p:strVal val="#ppt_h"/>
                                          </p:val>
                                        </p:tav>
                                        <p:tav tm="100000">
                                          <p:val>
                                            <p:strVal val="#ppt_h"/>
                                          </p:val>
                                        </p:tav>
                                      </p:tavLst>
                                    </p:anim>
                                    <p:animEffect transition="in" filter="fade">
                                      <p:cBhvr>
                                        <p:cTn id="16" dur="1000"/>
                                        <p:tgtEl>
                                          <p:spTgt spid="20484">
                                            <p:txEl>
                                              <p:charRg st="69" end="12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0484">
                                            <p:txEl>
                                              <p:charRg st="120" end="214"/>
                                            </p:txEl>
                                          </p:spTgt>
                                        </p:tgtEl>
                                        <p:attrNameLst>
                                          <p:attrName>style.visibility</p:attrName>
                                        </p:attrNameLst>
                                      </p:cBhvr>
                                      <p:to>
                                        <p:strVal val="visible"/>
                                      </p:to>
                                    </p:set>
                                    <p:anim calcmode="lin" valueType="num">
                                      <p:cBhvr>
                                        <p:cTn id="21" dur="1000" fill="hold"/>
                                        <p:tgtEl>
                                          <p:spTgt spid="20484">
                                            <p:txEl>
                                              <p:charRg st="120" end="214"/>
                                            </p:txEl>
                                          </p:spTgt>
                                        </p:tgtEl>
                                        <p:attrNameLst>
                                          <p:attrName>ppt_w</p:attrName>
                                        </p:attrNameLst>
                                      </p:cBhvr>
                                      <p:tavLst>
                                        <p:tav tm="0">
                                          <p:val>
                                            <p:strVal val="#ppt_w*0.70"/>
                                          </p:val>
                                        </p:tav>
                                        <p:tav tm="100000">
                                          <p:val>
                                            <p:strVal val="#ppt_w"/>
                                          </p:val>
                                        </p:tav>
                                      </p:tavLst>
                                    </p:anim>
                                    <p:anim calcmode="lin" valueType="num">
                                      <p:cBhvr>
                                        <p:cTn id="22" dur="1000" fill="hold"/>
                                        <p:tgtEl>
                                          <p:spTgt spid="20484">
                                            <p:txEl>
                                              <p:charRg st="120" end="214"/>
                                            </p:txEl>
                                          </p:spTgt>
                                        </p:tgtEl>
                                        <p:attrNameLst>
                                          <p:attrName>ppt_h</p:attrName>
                                        </p:attrNameLst>
                                      </p:cBhvr>
                                      <p:tavLst>
                                        <p:tav tm="0">
                                          <p:val>
                                            <p:strVal val="#ppt_h"/>
                                          </p:val>
                                        </p:tav>
                                        <p:tav tm="100000">
                                          <p:val>
                                            <p:strVal val="#ppt_h"/>
                                          </p:val>
                                        </p:tav>
                                      </p:tavLst>
                                    </p:anim>
                                    <p:animEffect transition="in" filter="fade">
                                      <p:cBhvr>
                                        <p:cTn id="23" dur="1000"/>
                                        <p:tgtEl>
                                          <p:spTgt spid="20484">
                                            <p:txEl>
                                              <p:charRg st="120" end="2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标题 21505"/>
          <p:cNvSpPr>
            <a:spLocks noGrp="1" noRot="1"/>
          </p:cNvSpPr>
          <p:nvPr>
            <p:ph type="title"/>
          </p:nvPr>
        </p:nvSpPr>
        <p:spPr>
          <a:xfrm>
            <a:off x="914400" y="533400"/>
            <a:ext cx="7315200" cy="838200"/>
          </a:xfrm>
          <a:ln/>
        </p:spPr>
        <p:txBody>
          <a:bodyPr anchor="ctr"/>
          <a:p>
            <a:r>
              <a:rPr lang="zh-CN" altLang="en-US" sz="4000" b="1">
                <a:solidFill>
                  <a:srgbClr val="990000"/>
                </a:solidFill>
                <a:latin typeface="宋体" panose="02010600030101010101" pitchFamily="2" charset="-122"/>
              </a:rPr>
              <a:t>第一节 自我调节学习及理论</a:t>
            </a:r>
            <a:endParaRPr lang="zh-CN" altLang="en-US" sz="4000" b="1">
              <a:solidFill>
                <a:srgbClr val="990000"/>
              </a:solidFill>
              <a:latin typeface="宋体" panose="02010600030101010101" pitchFamily="2" charset="-122"/>
            </a:endParaRPr>
          </a:p>
        </p:txBody>
      </p:sp>
      <p:sp>
        <p:nvSpPr>
          <p:cNvPr id="21507" name="矩形 21506"/>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b="1" dirty="0"/>
              <a:t>Educational  P</a:t>
            </a:r>
            <a:r>
              <a:rPr lang="en-US" altLang="x-none" sz="2000" b="1" dirty="0"/>
              <a:t>sychology</a:t>
            </a:r>
            <a:endParaRPr lang="en-US" altLang="x-none" sz="2000" b="1" dirty="0"/>
          </a:p>
        </p:txBody>
      </p:sp>
      <p:sp>
        <p:nvSpPr>
          <p:cNvPr id="21508" name="文本框 21507"/>
          <p:cNvSpPr txBox="1"/>
          <p:nvPr/>
        </p:nvSpPr>
        <p:spPr>
          <a:xfrm>
            <a:off x="687388" y="1676400"/>
            <a:ext cx="7770812" cy="3444875"/>
          </a:xfrm>
          <a:prstGeom prst="rect">
            <a:avLst/>
          </a:prstGeom>
          <a:noFill/>
          <a:ln w="9525">
            <a:noFill/>
          </a:ln>
        </p:spPr>
        <p:txBody>
          <a:bodyPr>
            <a:spAutoFit/>
          </a:bodyPr>
          <a:p>
            <a:pPr marL="342900" lvl="0" indent="-342900"/>
            <a:r>
              <a:rPr lang="zh-CN" altLang="en-US" sz="3600" b="1" dirty="0">
                <a:latin typeface="Arial" panose="020B0604020202020204" pitchFamily="34" charset="0"/>
                <a:ea typeface="宋体" panose="02010600030101010101" pitchFamily="2" charset="-122"/>
              </a:rPr>
              <a:t>二、自我调节学习的理论</a:t>
            </a:r>
            <a:endParaRPr lang="zh-CN" altLang="en-US" sz="3600" b="1" dirty="0">
              <a:latin typeface="Arial" panose="020B0604020202020204" pitchFamily="34" charset="0"/>
              <a:ea typeface="宋体" panose="0201060003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（四）自我调节学习的建构主义观</a:t>
            </a:r>
            <a:endParaRPr lang="zh-CN" altLang="en-US" sz="32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2800" b="1" dirty="0">
                <a:solidFill>
                  <a:srgbClr val="003300"/>
                </a:solidFill>
                <a:latin typeface="楷体_GB2312" pitchFamily="1" charset="-122"/>
                <a:ea typeface="楷体_GB2312" pitchFamily="1" charset="-122"/>
              </a:rPr>
              <a:t>   代表人物  巴特赖特（Bartlett.1932）和皮亚杰（Piaget.1970）图式理论</a:t>
            </a:r>
            <a:endParaRPr lang="zh-CN" altLang="en-US" sz="2800" b="1" dirty="0">
              <a:solidFill>
                <a:srgbClr val="003300"/>
              </a:solidFill>
              <a:latin typeface="楷体_GB2312" pitchFamily="1" charset="-122"/>
              <a:ea typeface="楷体_GB2312" pitchFamily="1"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  自我图式</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endParaRPr lang="zh-CN" altLang="en-US" sz="3200" b="1" dirty="0">
              <a:solidFill>
                <a:schemeClr val="hlink"/>
              </a:solidFill>
              <a:latin typeface="宋体" panose="0201060003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1508">
                                            <p:txEl>
                                              <p:charRg st="28" end="78"/>
                                            </p:txEl>
                                          </p:spTgt>
                                        </p:tgtEl>
                                        <p:attrNameLst>
                                          <p:attrName>style.visibility</p:attrName>
                                        </p:attrNameLst>
                                      </p:cBhvr>
                                      <p:to>
                                        <p:strVal val="visible"/>
                                      </p:to>
                                    </p:set>
                                    <p:anim calcmode="lin" valueType="num">
                                      <p:cBhvr>
                                        <p:cTn id="7" dur="1000" fill="hold"/>
                                        <p:tgtEl>
                                          <p:spTgt spid="21508">
                                            <p:txEl>
                                              <p:charRg st="28" end="78"/>
                                            </p:txEl>
                                          </p:spTgt>
                                        </p:tgtEl>
                                        <p:attrNameLst>
                                          <p:attrName>ppt_w</p:attrName>
                                        </p:attrNameLst>
                                      </p:cBhvr>
                                      <p:tavLst>
                                        <p:tav tm="0">
                                          <p:val>
                                            <p:strVal val="#ppt_w*0.70"/>
                                          </p:val>
                                        </p:tav>
                                        <p:tav tm="100000">
                                          <p:val>
                                            <p:strVal val="#ppt_w"/>
                                          </p:val>
                                        </p:tav>
                                      </p:tavLst>
                                    </p:anim>
                                    <p:anim calcmode="lin" valueType="num">
                                      <p:cBhvr>
                                        <p:cTn id="8" dur="1000" fill="hold"/>
                                        <p:tgtEl>
                                          <p:spTgt spid="21508">
                                            <p:txEl>
                                              <p:charRg st="28" end="78"/>
                                            </p:txEl>
                                          </p:spTgt>
                                        </p:tgtEl>
                                        <p:attrNameLst>
                                          <p:attrName>ppt_h</p:attrName>
                                        </p:attrNameLst>
                                      </p:cBhvr>
                                      <p:tavLst>
                                        <p:tav tm="0">
                                          <p:val>
                                            <p:strVal val="#ppt_h"/>
                                          </p:val>
                                        </p:tav>
                                        <p:tav tm="100000">
                                          <p:val>
                                            <p:strVal val="#ppt_h"/>
                                          </p:val>
                                        </p:tav>
                                      </p:tavLst>
                                    </p:anim>
                                    <p:animEffect transition="in" filter="fade">
                                      <p:cBhvr>
                                        <p:cTn id="9" dur="1000"/>
                                        <p:tgtEl>
                                          <p:spTgt spid="21508">
                                            <p:txEl>
                                              <p:charRg st="28" end="7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标题 22529"/>
          <p:cNvSpPr>
            <a:spLocks noGrp="1" noRot="1"/>
          </p:cNvSpPr>
          <p:nvPr>
            <p:ph type="title"/>
          </p:nvPr>
        </p:nvSpPr>
        <p:spPr>
          <a:xfrm>
            <a:off x="609600" y="3657600"/>
            <a:ext cx="7772400" cy="1143000"/>
          </a:xfrm>
          <a:ln/>
        </p:spPr>
        <p:txBody>
          <a:bodyPr anchor="ctr"/>
          <a:p>
            <a:r>
              <a:rPr lang="en-US" altLang="zh-CN" b="1">
                <a:solidFill>
                  <a:srgbClr val="000000"/>
                </a:solidFill>
                <a:latin typeface="宋体" panose="02010600030101010101" pitchFamily="2" charset="-122"/>
              </a:rPr>
              <a:t>“</a:t>
            </a:r>
            <a:r>
              <a:rPr lang="zh-CN" altLang="en-US" b="1">
                <a:solidFill>
                  <a:srgbClr val="000000"/>
                </a:solidFill>
                <a:latin typeface="宋体" panose="02010600030101010101" pitchFamily="2" charset="-122"/>
              </a:rPr>
              <a:t>学而时习之，不亦说乎”</a:t>
            </a:r>
            <a:endParaRPr lang="zh-CN" altLang="en-US" b="1">
              <a:solidFill>
                <a:srgbClr val="000000"/>
              </a:solidFill>
              <a:latin typeface="宋体" panose="02010600030101010101" pitchFamily="2" charset="-122"/>
            </a:endParaRPr>
          </a:p>
        </p:txBody>
      </p:sp>
      <p:graphicFrame>
        <p:nvGraphicFramePr>
          <p:cNvPr id="22531" name="内容占位符 22530"/>
          <p:cNvGraphicFramePr>
            <a:graphicFrameLocks noGrp="1" noChangeAspect="1"/>
          </p:cNvGraphicFramePr>
          <p:nvPr>
            <p:ph idx="1"/>
          </p:nvPr>
        </p:nvGraphicFramePr>
        <p:xfrm>
          <a:off x="1295400" y="1143000"/>
          <a:ext cx="6858000" cy="1828800"/>
        </p:xfrm>
        <a:graphic>
          <a:graphicData uri="http://schemas.openxmlformats.org/presentationml/2006/ole">
            <mc:AlternateContent xmlns:mc="http://schemas.openxmlformats.org/markup-compatibility/2006">
              <mc:Choice xmlns:v="urn:schemas-microsoft-com:vml" Requires="v">
                <p:oleObj spid="_x0000_s3082" name="" r:id="rId1" imgW="3962400" imgH="850900" progId="PI3.Image">
                  <p:embed/>
                </p:oleObj>
              </mc:Choice>
              <mc:Fallback>
                <p:oleObj name="" r:id="rId1" imgW="3962400" imgH="850900" progId="PI3.Image">
                  <p:embed/>
                  <p:pic>
                    <p:nvPicPr>
                      <p:cNvPr id="0" name="图片 3081"/>
                      <p:cNvPicPr/>
                      <p:nvPr/>
                    </p:nvPicPr>
                    <p:blipFill>
                      <a:blip r:embed="rId2"/>
                      <a:stretch>
                        <a:fillRect/>
                      </a:stretch>
                    </p:blipFill>
                    <p:spPr>
                      <a:xfrm>
                        <a:off x="1295400" y="1143000"/>
                        <a:ext cx="6858000" cy="1828800"/>
                      </a:xfrm>
                      <a:prstGeom prst="rect">
                        <a:avLst/>
                      </a:prstGeom>
                      <a:noFill/>
                      <a:ln w="38100">
                        <a:miter/>
                      </a:ln>
                    </p:spPr>
                  </p:pic>
                </p:oleObj>
              </mc:Fallback>
            </mc:AlternateContent>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3554" name="图片 23553" descr="Y6ZY`(~E49XKELWVMI@CA`P"/>
          <p:cNvPicPr>
            <a:picLocks noChangeAspect="1"/>
          </p:cNvPicPr>
          <p:nvPr/>
        </p:nvPicPr>
        <p:blipFill>
          <a:blip r:embed="rId1"/>
          <a:stretch>
            <a:fillRect/>
          </a:stretch>
        </p:blipFill>
        <p:spPr>
          <a:xfrm>
            <a:off x="0" y="0"/>
            <a:ext cx="790575" cy="6886575"/>
          </a:xfrm>
          <a:prstGeom prst="rect">
            <a:avLst/>
          </a:prstGeom>
          <a:noFill/>
          <a:ln w="9525">
            <a:noFill/>
          </a:ln>
        </p:spPr>
      </p:pic>
      <p:sp>
        <p:nvSpPr>
          <p:cNvPr id="23555" name="矩形 23554"/>
          <p:cNvSpPr/>
          <p:nvPr/>
        </p:nvSpPr>
        <p:spPr>
          <a:xfrm>
            <a:off x="762000" y="0"/>
            <a:ext cx="8382000" cy="6842125"/>
          </a:xfrm>
          <a:prstGeom prst="rect">
            <a:avLst/>
          </a:prstGeom>
          <a:gradFill rotWithShape="1">
            <a:gsLst>
              <a:gs pos="0">
                <a:schemeClr val="bg1"/>
              </a:gs>
              <a:gs pos="100000">
                <a:srgbClr val="FFFF66"/>
              </a:gs>
            </a:gsLst>
            <a:lin ang="5400000" scaled="1"/>
            <a:tileRect/>
          </a:gradFill>
          <a:ln w="9525">
            <a:noFill/>
          </a:ln>
        </p:spPr>
        <p:txBody>
          <a:bodyPr wrap="none" anchor="ctr"/>
          <a:p>
            <a:pPr lvl="0" algn="ctr"/>
            <a:endParaRPr lang="zh-CN" altLang="en-US" sz="1800" dirty="0">
              <a:solidFill>
                <a:srgbClr val="FFCC00"/>
              </a:solidFill>
              <a:latin typeface="Arial" panose="020B0604020202020204" pitchFamily="34" charset="0"/>
              <a:ea typeface="宋体" panose="02010600030101010101" pitchFamily="2" charset="-122"/>
            </a:endParaRPr>
          </a:p>
        </p:txBody>
      </p:sp>
      <p:sp>
        <p:nvSpPr>
          <p:cNvPr id="23556" name="文本框 23555"/>
          <p:cNvSpPr txBox="1"/>
          <p:nvPr/>
        </p:nvSpPr>
        <p:spPr>
          <a:xfrm>
            <a:off x="2124075" y="188913"/>
            <a:ext cx="5410200" cy="700087"/>
          </a:xfrm>
          <a:prstGeom prst="rect">
            <a:avLst/>
          </a:prstGeom>
          <a:noFill/>
          <a:ln w="9525">
            <a:noFill/>
          </a:ln>
        </p:spPr>
        <p:txBody>
          <a:bodyPr>
            <a:spAutoFit/>
          </a:bodyPr>
          <a:p>
            <a:pPr lvl="0" algn="ctr">
              <a:spcBef>
                <a:spcPct val="50000"/>
              </a:spcBef>
            </a:pPr>
            <a:endParaRPr lang="zh-CN" altLang="en-US" sz="4000" b="1" dirty="0">
              <a:solidFill>
                <a:srgbClr val="FF0000"/>
              </a:solidFill>
              <a:latin typeface="Arial" panose="020B0604020202020204" pitchFamily="34" charset="0"/>
              <a:ea typeface="宋体" panose="02010600030101010101" pitchFamily="2" charset="-122"/>
            </a:endParaRPr>
          </a:p>
        </p:txBody>
      </p:sp>
      <p:sp>
        <p:nvSpPr>
          <p:cNvPr id="23557" name="文本框 23556"/>
          <p:cNvSpPr txBox="1"/>
          <p:nvPr/>
        </p:nvSpPr>
        <p:spPr>
          <a:xfrm>
            <a:off x="838200" y="990600"/>
            <a:ext cx="7772400" cy="762000"/>
          </a:xfrm>
          <a:prstGeom prst="rect">
            <a:avLst/>
          </a:prstGeom>
          <a:noFill/>
          <a:ln w="9525">
            <a:noFill/>
          </a:ln>
        </p:spPr>
        <p:txBody>
          <a:bodyPr>
            <a:spAutoFit/>
          </a:bodyPr>
          <a:p>
            <a:pPr lvl="0" algn="ctr">
              <a:spcBef>
                <a:spcPct val="50000"/>
              </a:spcBef>
            </a:pPr>
            <a:r>
              <a:rPr lang="zh-CN" altLang="en-US" sz="4400" b="1" dirty="0">
                <a:solidFill>
                  <a:srgbClr val="990000"/>
                </a:solidFill>
                <a:latin typeface="黑体" panose="02010609060101010101" pitchFamily="2" charset="-122"/>
                <a:ea typeface="黑体" panose="02010609060101010101" pitchFamily="2" charset="-122"/>
              </a:rPr>
              <a:t>第二节 自我调节学习的策略</a:t>
            </a:r>
            <a:endParaRPr lang="zh-CN" altLang="en-US" sz="4400" b="1" dirty="0">
              <a:solidFill>
                <a:srgbClr val="990000"/>
              </a:solidFill>
              <a:latin typeface="黑体" panose="02010609060101010101" pitchFamily="2" charset="-122"/>
              <a:ea typeface="黑体" panose="02010609060101010101" pitchFamily="2" charset="-122"/>
            </a:endParaRPr>
          </a:p>
        </p:txBody>
      </p:sp>
      <p:sp>
        <p:nvSpPr>
          <p:cNvPr id="23558" name="文本框 23557"/>
          <p:cNvSpPr txBox="1"/>
          <p:nvPr/>
        </p:nvSpPr>
        <p:spPr>
          <a:xfrm>
            <a:off x="1752600" y="2057400"/>
            <a:ext cx="5867400" cy="2895600"/>
          </a:xfrm>
          <a:prstGeom prst="rect">
            <a:avLst/>
          </a:prstGeom>
          <a:noFill/>
          <a:ln w="9525">
            <a:noFill/>
          </a:ln>
        </p:spPr>
        <p:txBody>
          <a:bodyPr>
            <a:spAutoFit/>
          </a:bodyPr>
          <a:p>
            <a:pPr lvl="0" algn="just">
              <a:spcBef>
                <a:spcPct val="20000"/>
              </a:spcBef>
            </a:pPr>
            <a:r>
              <a:rPr lang="zh-CN" altLang="en-US" sz="4000" b="1" dirty="0">
                <a:solidFill>
                  <a:srgbClr val="0000FF"/>
                </a:solidFill>
                <a:latin typeface="宋体" panose="02010600030101010101" pitchFamily="2" charset="-122"/>
                <a:ea typeface="宋体" panose="02010600030101010101" pitchFamily="2" charset="-122"/>
              </a:rPr>
              <a:t>一、学习策略概述</a:t>
            </a:r>
            <a:endParaRPr lang="zh-CN" altLang="en-US" sz="4000" b="1" dirty="0">
              <a:solidFill>
                <a:srgbClr val="0000FF"/>
              </a:solidFill>
              <a:latin typeface="宋体" panose="02010600030101010101" pitchFamily="2" charset="-122"/>
              <a:ea typeface="宋体" panose="02010600030101010101" pitchFamily="2" charset="-122"/>
            </a:endParaRPr>
          </a:p>
          <a:p>
            <a:pPr lvl="0" algn="just">
              <a:spcBef>
                <a:spcPct val="20000"/>
              </a:spcBef>
            </a:pPr>
            <a:r>
              <a:rPr lang="zh-CN" altLang="en-US" sz="4000" b="1" dirty="0">
                <a:solidFill>
                  <a:srgbClr val="0000FF"/>
                </a:solidFill>
                <a:latin typeface="宋体" panose="02010600030101010101" pitchFamily="2" charset="-122"/>
                <a:ea typeface="宋体" panose="02010600030101010101" pitchFamily="2" charset="-122"/>
              </a:rPr>
              <a:t>二、认知策略</a:t>
            </a:r>
            <a:endParaRPr lang="zh-CN" altLang="en-US" sz="4000" b="1" dirty="0">
              <a:solidFill>
                <a:srgbClr val="0000FF"/>
              </a:solidFill>
              <a:latin typeface="宋体" panose="02010600030101010101" pitchFamily="2" charset="-122"/>
              <a:ea typeface="宋体" panose="02010600030101010101" pitchFamily="2" charset="-122"/>
            </a:endParaRPr>
          </a:p>
          <a:p>
            <a:pPr lvl="0" algn="just">
              <a:spcBef>
                <a:spcPct val="20000"/>
              </a:spcBef>
            </a:pPr>
            <a:r>
              <a:rPr lang="zh-CN" altLang="en-US" sz="4000" b="1" dirty="0">
                <a:solidFill>
                  <a:srgbClr val="0000FF"/>
                </a:solidFill>
                <a:latin typeface="宋体" panose="02010600030101010101" pitchFamily="2" charset="-122"/>
                <a:ea typeface="宋体" panose="02010600030101010101" pitchFamily="2" charset="-122"/>
              </a:rPr>
              <a:t>三、元认知策略</a:t>
            </a:r>
            <a:endParaRPr lang="zh-CN" altLang="en-US" sz="4000" b="1" dirty="0">
              <a:solidFill>
                <a:srgbClr val="0000FF"/>
              </a:solidFill>
              <a:latin typeface="宋体" panose="02010600030101010101" pitchFamily="2" charset="-122"/>
              <a:ea typeface="宋体" panose="02010600030101010101" pitchFamily="2" charset="-122"/>
            </a:endParaRPr>
          </a:p>
          <a:p>
            <a:pPr lvl="0" algn="just">
              <a:spcBef>
                <a:spcPct val="20000"/>
              </a:spcBef>
            </a:pPr>
            <a:r>
              <a:rPr lang="zh-CN" altLang="en-US" sz="4000" b="1" dirty="0">
                <a:solidFill>
                  <a:srgbClr val="0000FF"/>
                </a:solidFill>
                <a:latin typeface="Arial" panose="020B0604020202020204" pitchFamily="34" charset="0"/>
                <a:ea typeface="宋体" panose="02010600030101010101" pitchFamily="2" charset="-122"/>
              </a:rPr>
              <a:t>四、资源管理策略</a:t>
            </a:r>
            <a:endParaRPr lang="zh-CN" altLang="en-US" sz="4000" b="1" dirty="0">
              <a:solidFill>
                <a:srgbClr val="0000FF"/>
              </a:solidFill>
              <a:latin typeface="Arial" panose="020B0604020202020204" pitchFamily="34" charset="0"/>
              <a:ea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标题 24577"/>
          <p:cNvSpPr>
            <a:spLocks noGrp="1" noRot="1"/>
          </p:cNvSpPr>
          <p:nvPr>
            <p:ph type="title"/>
          </p:nvPr>
        </p:nvSpPr>
        <p:spPr>
          <a:xfrm>
            <a:off x="838200" y="533400"/>
            <a:ext cx="7315200" cy="8382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24579" name="矩形 24578"/>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24580" name="文本框 24579"/>
          <p:cNvSpPr txBox="1"/>
          <p:nvPr/>
        </p:nvSpPr>
        <p:spPr>
          <a:xfrm>
            <a:off x="304800" y="1524000"/>
            <a:ext cx="8458200" cy="3416300"/>
          </a:xfrm>
          <a:prstGeom prst="rect">
            <a:avLst/>
          </a:prstGeom>
          <a:noFill/>
          <a:ln w="9525">
            <a:noFill/>
          </a:ln>
        </p:spPr>
        <p:txBody>
          <a:bodyPr>
            <a:spAutoFit/>
          </a:bodyPr>
          <a:p>
            <a:pPr marL="342900" lvl="0" indent="-342900"/>
            <a:r>
              <a:rPr lang="zh-CN" altLang="en-US" sz="3600" b="1" dirty="0">
                <a:latin typeface="Arial" panose="020B0604020202020204" pitchFamily="34" charset="0"/>
                <a:ea typeface="宋体" panose="02010600030101010101" pitchFamily="2" charset="-122"/>
              </a:rPr>
              <a:t>一、学习策略概述</a:t>
            </a:r>
            <a:endParaRPr lang="zh-CN" altLang="en-US" sz="3600" b="1" dirty="0">
              <a:latin typeface="Arial" panose="020B0604020202020204" pitchFamily="34" charset="0"/>
              <a:ea typeface="宋体" panose="02010600030101010101" pitchFamily="2" charset="-122"/>
            </a:endParaRPr>
          </a:p>
          <a:p>
            <a:pPr marL="342900" lvl="0" indent="-342900">
              <a:lnSpc>
                <a:spcPct val="110000"/>
              </a:lnSpc>
              <a:spcBef>
                <a:spcPct val="10000"/>
              </a:spcBef>
              <a:spcAft>
                <a:spcPct val="5000"/>
              </a:spcAft>
            </a:pPr>
            <a:r>
              <a:rPr lang="zh-CN" altLang="en-US" sz="2800" b="1" dirty="0">
                <a:solidFill>
                  <a:schemeClr val="hlink"/>
                </a:solidFill>
                <a:latin typeface="黑体" panose="02010609060101010101" pitchFamily="2" charset="-122"/>
                <a:ea typeface="黑体" panose="02010609060101010101" pitchFamily="2" charset="-122"/>
              </a:rPr>
              <a:t>（一）学习策略的界定</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20000"/>
              </a:spcBef>
              <a:spcAft>
                <a:spcPct val="5000"/>
              </a:spcAft>
            </a:pPr>
            <a:r>
              <a:rPr lang="zh-CN" altLang="en-US" sz="2800" b="1" dirty="0">
                <a:solidFill>
                  <a:schemeClr val="hlink"/>
                </a:solidFill>
                <a:latin typeface="黑体" panose="02010609060101010101" pitchFamily="2" charset="-122"/>
                <a:ea typeface="黑体" panose="02010609060101010101" pitchFamily="2" charset="-122"/>
              </a:rPr>
              <a:t> </a:t>
            </a:r>
            <a:r>
              <a:rPr lang="zh-CN" altLang="en-US" sz="2800" b="1" dirty="0">
                <a:latin typeface="宋体" panose="02010600030101010101" pitchFamily="2" charset="-122"/>
                <a:ea typeface="宋体" panose="02010600030101010101" pitchFamily="2" charset="-122"/>
              </a:rPr>
              <a:t>1、把学习策略看作为学习的信息加工活动过程。</a:t>
            </a:r>
            <a:endParaRPr lang="zh-CN" altLang="en-US" sz="2800" b="1" dirty="0">
              <a:solidFill>
                <a:schemeClr val="hlink"/>
              </a:solidFill>
              <a:latin typeface="宋体" panose="02010600030101010101" pitchFamily="2" charset="-122"/>
              <a:ea typeface="宋体" panose="02010600030101010101" pitchFamily="2" charset="-122"/>
            </a:endParaRPr>
          </a:p>
          <a:p>
            <a:pPr marL="342900" lvl="0" indent="-342900">
              <a:lnSpc>
                <a:spcPct val="110000"/>
              </a:lnSpc>
              <a:spcBef>
                <a:spcPct val="20000"/>
              </a:spcBef>
              <a:spcAft>
                <a:spcPct val="5000"/>
              </a:spcAft>
            </a:pPr>
            <a:r>
              <a:rPr lang="zh-CN" altLang="en-US" sz="2800" b="1" dirty="0">
                <a:solidFill>
                  <a:schemeClr val="hlink"/>
                </a:solidFill>
                <a:latin typeface="宋体" panose="02010600030101010101" pitchFamily="2" charset="-122"/>
                <a:ea typeface="宋体" panose="02010600030101010101" pitchFamily="2" charset="-122"/>
              </a:rPr>
              <a:t> </a:t>
            </a:r>
            <a:r>
              <a:rPr lang="zh-CN" altLang="en-US" sz="2800" b="1" dirty="0">
                <a:latin typeface="宋体" panose="02010600030101010101" pitchFamily="2" charset="-122"/>
                <a:ea typeface="宋体" panose="02010600030101010101" pitchFamily="2" charset="-122"/>
              </a:rPr>
              <a:t>2、把学习策略看作为学习的规则、能力或技能。</a:t>
            </a:r>
            <a:endParaRPr lang="zh-CN" altLang="en-US" sz="2800" b="1" dirty="0">
              <a:solidFill>
                <a:schemeClr val="hlink"/>
              </a:solidFill>
              <a:latin typeface="宋体" panose="02010600030101010101" pitchFamily="2" charset="-122"/>
              <a:ea typeface="宋体" panose="02010600030101010101" pitchFamily="2" charset="-122"/>
            </a:endParaRPr>
          </a:p>
          <a:p>
            <a:pPr marL="342900" lvl="0" indent="-342900">
              <a:lnSpc>
                <a:spcPct val="110000"/>
              </a:lnSpc>
              <a:spcBef>
                <a:spcPct val="20000"/>
              </a:spcBef>
              <a:spcAft>
                <a:spcPct val="5000"/>
              </a:spcAft>
            </a:pPr>
            <a:r>
              <a:rPr lang="zh-CN" altLang="en-US" sz="2800" b="1" dirty="0">
                <a:latin typeface="宋体" panose="02010600030101010101" pitchFamily="2" charset="-122"/>
                <a:ea typeface="宋体" panose="02010600030101010101" pitchFamily="2" charset="-122"/>
              </a:rPr>
              <a:t> 3、把学习策略视作学习监控和学习方法的结合。</a:t>
            </a:r>
            <a:endParaRPr lang="zh-CN" altLang="en-US" sz="2800" b="1" dirty="0">
              <a:solidFill>
                <a:schemeClr val="hlink"/>
              </a:solidFill>
              <a:latin typeface="宋体" panose="02010600030101010101" pitchFamily="2" charset="-122"/>
              <a:ea typeface="宋体" panose="02010600030101010101" pitchFamily="2" charset="-122"/>
            </a:endParaRPr>
          </a:p>
          <a:p>
            <a:pPr marL="342900" lvl="0" indent="-342900">
              <a:lnSpc>
                <a:spcPct val="110000"/>
              </a:lnSpc>
              <a:spcBef>
                <a:spcPct val="10000"/>
              </a:spcBef>
              <a:spcAft>
                <a:spcPct val="5000"/>
              </a:spcAft>
            </a:pPr>
            <a:r>
              <a:rPr lang="zh-CN" altLang="en-US" sz="2800" b="1" dirty="0">
                <a:solidFill>
                  <a:schemeClr val="hlink"/>
                </a:solidFill>
                <a:latin typeface="黑体" panose="02010609060101010101" pitchFamily="2" charset="-122"/>
                <a:ea typeface="黑体" panose="02010609060101010101" pitchFamily="2" charset="-122"/>
              </a:rPr>
              <a:t>（二）</a:t>
            </a:r>
            <a:r>
              <a:rPr lang="zh-CN" altLang="en-US" sz="2800" b="1" dirty="0">
                <a:solidFill>
                  <a:schemeClr val="hlink"/>
                </a:solidFill>
                <a:latin typeface="Arial" panose="020B0604020202020204" pitchFamily="34" charset="0"/>
                <a:ea typeface="黑体" panose="02010609060101010101" pitchFamily="2" charset="-122"/>
              </a:rPr>
              <a:t>我国学者的看法：</a:t>
            </a:r>
            <a:endParaRPr lang="zh-CN" altLang="en-US" sz="2800" b="1" dirty="0">
              <a:solidFill>
                <a:schemeClr val="hlink"/>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4580">
                                            <p:txEl>
                                              <p:charRg st="20" end="44"/>
                                            </p:txEl>
                                          </p:spTgt>
                                        </p:tgtEl>
                                        <p:attrNameLst>
                                          <p:attrName>style.visibility</p:attrName>
                                        </p:attrNameLst>
                                      </p:cBhvr>
                                      <p:to>
                                        <p:strVal val="visible"/>
                                      </p:to>
                                    </p:set>
                                    <p:anim calcmode="lin" valueType="num">
                                      <p:cBhvr>
                                        <p:cTn id="7" dur="1000" fill="hold"/>
                                        <p:tgtEl>
                                          <p:spTgt spid="24580">
                                            <p:txEl>
                                              <p:charRg st="20" end="44"/>
                                            </p:txEl>
                                          </p:spTgt>
                                        </p:tgtEl>
                                        <p:attrNameLst>
                                          <p:attrName>ppt_w</p:attrName>
                                        </p:attrNameLst>
                                      </p:cBhvr>
                                      <p:tavLst>
                                        <p:tav tm="0">
                                          <p:val>
                                            <p:strVal val="#ppt_w*0.70"/>
                                          </p:val>
                                        </p:tav>
                                        <p:tav tm="100000">
                                          <p:val>
                                            <p:strVal val="#ppt_w"/>
                                          </p:val>
                                        </p:tav>
                                      </p:tavLst>
                                    </p:anim>
                                    <p:anim calcmode="lin" valueType="num">
                                      <p:cBhvr>
                                        <p:cTn id="8" dur="1000" fill="hold"/>
                                        <p:tgtEl>
                                          <p:spTgt spid="24580">
                                            <p:txEl>
                                              <p:charRg st="20" end="44"/>
                                            </p:txEl>
                                          </p:spTgt>
                                        </p:tgtEl>
                                        <p:attrNameLst>
                                          <p:attrName>ppt_h</p:attrName>
                                        </p:attrNameLst>
                                      </p:cBhvr>
                                      <p:tavLst>
                                        <p:tav tm="0">
                                          <p:val>
                                            <p:strVal val="#ppt_h"/>
                                          </p:val>
                                        </p:tav>
                                        <p:tav tm="100000">
                                          <p:val>
                                            <p:strVal val="#ppt_h"/>
                                          </p:val>
                                        </p:tav>
                                      </p:tavLst>
                                    </p:anim>
                                    <p:animEffect transition="in" filter="fade">
                                      <p:cBhvr>
                                        <p:cTn id="9" dur="1000"/>
                                        <p:tgtEl>
                                          <p:spTgt spid="24580">
                                            <p:txEl>
                                              <p:charRg st="20" end="4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4580">
                                            <p:txEl>
                                              <p:charRg st="44" end="68"/>
                                            </p:txEl>
                                          </p:spTgt>
                                        </p:tgtEl>
                                        <p:attrNameLst>
                                          <p:attrName>style.visibility</p:attrName>
                                        </p:attrNameLst>
                                      </p:cBhvr>
                                      <p:to>
                                        <p:strVal val="visible"/>
                                      </p:to>
                                    </p:set>
                                    <p:anim calcmode="lin" valueType="num">
                                      <p:cBhvr>
                                        <p:cTn id="14" dur="1000" fill="hold"/>
                                        <p:tgtEl>
                                          <p:spTgt spid="24580">
                                            <p:txEl>
                                              <p:charRg st="44" end="68"/>
                                            </p:txEl>
                                          </p:spTgt>
                                        </p:tgtEl>
                                        <p:attrNameLst>
                                          <p:attrName>ppt_w</p:attrName>
                                        </p:attrNameLst>
                                      </p:cBhvr>
                                      <p:tavLst>
                                        <p:tav tm="0">
                                          <p:val>
                                            <p:strVal val="#ppt_w*0.70"/>
                                          </p:val>
                                        </p:tav>
                                        <p:tav tm="100000">
                                          <p:val>
                                            <p:strVal val="#ppt_w"/>
                                          </p:val>
                                        </p:tav>
                                      </p:tavLst>
                                    </p:anim>
                                    <p:anim calcmode="lin" valueType="num">
                                      <p:cBhvr>
                                        <p:cTn id="15" dur="1000" fill="hold"/>
                                        <p:tgtEl>
                                          <p:spTgt spid="24580">
                                            <p:txEl>
                                              <p:charRg st="44" end="68"/>
                                            </p:txEl>
                                          </p:spTgt>
                                        </p:tgtEl>
                                        <p:attrNameLst>
                                          <p:attrName>ppt_h</p:attrName>
                                        </p:attrNameLst>
                                      </p:cBhvr>
                                      <p:tavLst>
                                        <p:tav tm="0">
                                          <p:val>
                                            <p:strVal val="#ppt_h"/>
                                          </p:val>
                                        </p:tav>
                                        <p:tav tm="100000">
                                          <p:val>
                                            <p:strVal val="#ppt_h"/>
                                          </p:val>
                                        </p:tav>
                                      </p:tavLst>
                                    </p:anim>
                                    <p:animEffect transition="in" filter="fade">
                                      <p:cBhvr>
                                        <p:cTn id="16" dur="1000"/>
                                        <p:tgtEl>
                                          <p:spTgt spid="24580">
                                            <p:txEl>
                                              <p:charRg st="44" end="68"/>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4580">
                                            <p:txEl>
                                              <p:charRg st="68" end="92"/>
                                            </p:txEl>
                                          </p:spTgt>
                                        </p:tgtEl>
                                        <p:attrNameLst>
                                          <p:attrName>style.visibility</p:attrName>
                                        </p:attrNameLst>
                                      </p:cBhvr>
                                      <p:to>
                                        <p:strVal val="visible"/>
                                      </p:to>
                                    </p:set>
                                    <p:anim calcmode="lin" valueType="num">
                                      <p:cBhvr>
                                        <p:cTn id="21" dur="1000" fill="hold"/>
                                        <p:tgtEl>
                                          <p:spTgt spid="24580">
                                            <p:txEl>
                                              <p:charRg st="68" end="92"/>
                                            </p:txEl>
                                          </p:spTgt>
                                        </p:tgtEl>
                                        <p:attrNameLst>
                                          <p:attrName>ppt_w</p:attrName>
                                        </p:attrNameLst>
                                      </p:cBhvr>
                                      <p:tavLst>
                                        <p:tav tm="0">
                                          <p:val>
                                            <p:strVal val="#ppt_w*0.70"/>
                                          </p:val>
                                        </p:tav>
                                        <p:tav tm="100000">
                                          <p:val>
                                            <p:strVal val="#ppt_w"/>
                                          </p:val>
                                        </p:tav>
                                      </p:tavLst>
                                    </p:anim>
                                    <p:anim calcmode="lin" valueType="num">
                                      <p:cBhvr>
                                        <p:cTn id="22" dur="1000" fill="hold"/>
                                        <p:tgtEl>
                                          <p:spTgt spid="24580">
                                            <p:txEl>
                                              <p:charRg st="68" end="92"/>
                                            </p:txEl>
                                          </p:spTgt>
                                        </p:tgtEl>
                                        <p:attrNameLst>
                                          <p:attrName>ppt_h</p:attrName>
                                        </p:attrNameLst>
                                      </p:cBhvr>
                                      <p:tavLst>
                                        <p:tav tm="0">
                                          <p:val>
                                            <p:strVal val="#ppt_h"/>
                                          </p:val>
                                        </p:tav>
                                        <p:tav tm="100000">
                                          <p:val>
                                            <p:strVal val="#ppt_h"/>
                                          </p:val>
                                        </p:tav>
                                      </p:tavLst>
                                    </p:anim>
                                    <p:animEffect transition="in" filter="fade">
                                      <p:cBhvr>
                                        <p:cTn id="23" dur="1000"/>
                                        <p:tgtEl>
                                          <p:spTgt spid="24580">
                                            <p:txEl>
                                              <p:charRg st="68" end="9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4580">
                                            <p:txEl>
                                              <p:charRg st="92" end="104"/>
                                            </p:txEl>
                                          </p:spTgt>
                                        </p:tgtEl>
                                        <p:attrNameLst>
                                          <p:attrName>style.visibility</p:attrName>
                                        </p:attrNameLst>
                                      </p:cBhvr>
                                      <p:to>
                                        <p:strVal val="visible"/>
                                      </p:to>
                                    </p:set>
                                    <p:anim calcmode="lin" valueType="num">
                                      <p:cBhvr>
                                        <p:cTn id="28" dur="1000" fill="hold"/>
                                        <p:tgtEl>
                                          <p:spTgt spid="24580">
                                            <p:txEl>
                                              <p:charRg st="92" end="104"/>
                                            </p:txEl>
                                          </p:spTgt>
                                        </p:tgtEl>
                                        <p:attrNameLst>
                                          <p:attrName>ppt_w</p:attrName>
                                        </p:attrNameLst>
                                      </p:cBhvr>
                                      <p:tavLst>
                                        <p:tav tm="0">
                                          <p:val>
                                            <p:strVal val="#ppt_w*0.70"/>
                                          </p:val>
                                        </p:tav>
                                        <p:tav tm="100000">
                                          <p:val>
                                            <p:strVal val="#ppt_w"/>
                                          </p:val>
                                        </p:tav>
                                      </p:tavLst>
                                    </p:anim>
                                    <p:anim calcmode="lin" valueType="num">
                                      <p:cBhvr>
                                        <p:cTn id="29" dur="1000" fill="hold"/>
                                        <p:tgtEl>
                                          <p:spTgt spid="24580">
                                            <p:txEl>
                                              <p:charRg st="92" end="104"/>
                                            </p:txEl>
                                          </p:spTgt>
                                        </p:tgtEl>
                                        <p:attrNameLst>
                                          <p:attrName>ppt_h</p:attrName>
                                        </p:attrNameLst>
                                      </p:cBhvr>
                                      <p:tavLst>
                                        <p:tav tm="0">
                                          <p:val>
                                            <p:strVal val="#ppt_h"/>
                                          </p:val>
                                        </p:tav>
                                        <p:tav tm="100000">
                                          <p:val>
                                            <p:strVal val="#ppt_h"/>
                                          </p:val>
                                        </p:tav>
                                      </p:tavLst>
                                    </p:anim>
                                    <p:animEffect transition="in" filter="fade">
                                      <p:cBhvr>
                                        <p:cTn id="30" dur="1000"/>
                                        <p:tgtEl>
                                          <p:spTgt spid="24580">
                                            <p:txEl>
                                              <p:charRg st="92" end="10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标题 25601"/>
          <p:cNvSpPr>
            <a:spLocks noGrp="1" noRot="1"/>
          </p:cNvSpPr>
          <p:nvPr>
            <p:ph type="title"/>
          </p:nvPr>
        </p:nvSpPr>
        <p:spPr>
          <a:xfrm>
            <a:off x="301625" y="685800"/>
            <a:ext cx="8540750" cy="6096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25603" name="矩形 25602"/>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25604" name="文本框 25603"/>
          <p:cNvSpPr txBox="1"/>
          <p:nvPr/>
        </p:nvSpPr>
        <p:spPr>
          <a:xfrm>
            <a:off x="228600" y="1600200"/>
            <a:ext cx="8458200" cy="1917700"/>
          </a:xfrm>
          <a:prstGeom prst="rect">
            <a:avLst/>
          </a:prstGeom>
          <a:noFill/>
          <a:ln w="9525">
            <a:noFill/>
          </a:ln>
        </p:spPr>
        <p:txBody>
          <a:bodyPr>
            <a:spAutoFit/>
          </a:bodyPr>
          <a:p>
            <a:pPr marL="342900" lvl="0" indent="-342900">
              <a:lnSpc>
                <a:spcPct val="90000"/>
              </a:lnSpc>
            </a:pPr>
            <a:r>
              <a:rPr lang="zh-CN" altLang="en-US" sz="3200" b="1" dirty="0">
                <a:latin typeface="Arial" panose="020B0604020202020204" pitchFamily="34" charset="0"/>
                <a:ea typeface="宋体" panose="02010600030101010101" pitchFamily="2" charset="-122"/>
              </a:rPr>
              <a:t>一、学习策略概述</a:t>
            </a:r>
            <a:endParaRPr lang="zh-CN" altLang="en-US" sz="3200" b="1" dirty="0">
              <a:latin typeface="Arial" panose="020B0604020202020204" pitchFamily="34" charset="0"/>
              <a:ea typeface="宋体" panose="02010600030101010101" pitchFamily="2" charset="-122"/>
            </a:endParaRPr>
          </a:p>
          <a:p>
            <a:pPr marL="342900" lvl="0" indent="-342900">
              <a:lnSpc>
                <a:spcPct val="90000"/>
              </a:lnSpc>
              <a:spcBef>
                <a:spcPct val="10000"/>
              </a:spcBef>
              <a:spcAft>
                <a:spcPct val="5000"/>
              </a:spcAft>
            </a:pPr>
            <a:r>
              <a:rPr lang="zh-CN" altLang="en-US" sz="2800" b="1" dirty="0">
                <a:solidFill>
                  <a:schemeClr val="hlink"/>
                </a:solidFill>
                <a:latin typeface="黑体" panose="02010609060101010101" pitchFamily="2" charset="-122"/>
                <a:ea typeface="黑体" panose="02010609060101010101" pitchFamily="2" charset="-122"/>
              </a:rPr>
              <a:t>（二）</a:t>
            </a:r>
            <a:r>
              <a:rPr lang="zh-CN" altLang="en-US" sz="2800" b="1" dirty="0">
                <a:solidFill>
                  <a:schemeClr val="hlink"/>
                </a:solidFill>
                <a:latin typeface="Arial" panose="020B0604020202020204" pitchFamily="34" charset="0"/>
                <a:ea typeface="黑体" panose="02010609060101010101" pitchFamily="2" charset="-122"/>
              </a:rPr>
              <a:t>我国学者的看法</a:t>
            </a:r>
            <a:r>
              <a:rPr lang="zh-CN" altLang="en-US" sz="2800" b="1" dirty="0">
                <a:solidFill>
                  <a:schemeClr val="hlink"/>
                </a:solidFill>
                <a:latin typeface="黑体" panose="02010609060101010101" pitchFamily="2" charset="-122"/>
                <a:ea typeface="黑体" panose="02010609060101010101" pitchFamily="2" charset="-122"/>
              </a:rPr>
              <a:t>：</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spcBef>
                <a:spcPct val="20000"/>
              </a:spcBef>
              <a:spcAft>
                <a:spcPct val="5000"/>
              </a:spcAft>
            </a:pPr>
            <a:r>
              <a:rPr lang="zh-CN" altLang="en-US" sz="2800" b="1" dirty="0">
                <a:latin typeface="Arial" panose="020B0604020202020204" pitchFamily="34" charset="0"/>
                <a:ea typeface="宋体" panose="02010600030101010101" pitchFamily="2" charset="-122"/>
              </a:rPr>
              <a:t>         学习者为了提高学习效果和效率，有目的、有意识地制定的有关学习过程的复杂方案。</a:t>
            </a:r>
            <a:r>
              <a:rPr lang="en-US" altLang="x-none" sz="1800" dirty="0">
                <a:latin typeface="Arial" panose="020B0604020202020204" pitchFamily="34" charset="0"/>
                <a:ea typeface="宋体" panose="02010600030101010101" pitchFamily="2" charset="-122"/>
              </a:rPr>
              <a:t> </a:t>
            </a:r>
            <a:endParaRPr lang="zh-CN" altLang="en-US" sz="2800" b="1" dirty="0">
              <a:solidFill>
                <a:schemeClr val="hlink"/>
              </a:solidFill>
              <a:latin typeface="Arial" panose="020B0604020202020204" pitchFamily="34" charset="0"/>
              <a:ea typeface="黑体" panose="02010609060101010101" pitchFamily="2" charset="-122"/>
            </a:endParaRPr>
          </a:p>
        </p:txBody>
      </p:sp>
      <p:graphicFrame>
        <p:nvGraphicFramePr>
          <p:cNvPr id="25605" name="内容占位符 25604"/>
          <p:cNvGraphicFramePr/>
          <p:nvPr>
            <p:ph idx="1"/>
          </p:nvPr>
        </p:nvGraphicFramePr>
        <p:xfrm>
          <a:off x="609600" y="3733800"/>
          <a:ext cx="7924800" cy="2260600"/>
        </p:xfrm>
        <a:graphic>
          <a:graphicData uri="http://schemas.openxmlformats.org/drawingml/2006/table">
            <a:tbl>
              <a:tblPr/>
              <a:tblGrid>
                <a:gridCol w="1484313"/>
                <a:gridCol w="6440487"/>
              </a:tblGrid>
              <a:tr h="365125">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just">
                        <a:spcBef>
                          <a:spcPct val="0"/>
                        </a:spcBef>
                        <a:buNone/>
                      </a:pPr>
                      <a:r>
                        <a:rPr lang="zh-CN" altLang="en-US" sz="2400" b="1">
                          <a:solidFill>
                            <a:schemeClr val="hlink"/>
                          </a:solidFill>
                          <a:latin typeface="黑体" panose="02010609060101010101" pitchFamily="2" charset="-122"/>
                          <a:ea typeface="黑体" panose="02010609060101010101" pitchFamily="2" charset="-122"/>
                        </a:rPr>
                        <a:t>特征</a:t>
                      </a:r>
                      <a:endParaRPr lang="zh-CN" altLang="en-US" sz="2400" b="1">
                        <a:solidFill>
                          <a:schemeClr val="hlink"/>
                        </a:solidFill>
                        <a:latin typeface="黑体" panose="02010609060101010101" pitchFamily="2" charset="-122"/>
                        <a:ea typeface="黑体" panose="02010609060101010101" pitchFamily="2" charset="-122"/>
                      </a:endParaRPr>
                    </a:p>
                  </a:txBody>
                  <a:tcPr marL="68580" marR="68580" marT="0" marB="0" vert="horz"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accent1">
                        <a:alpha val="100000"/>
                      </a:schemeClr>
                    </a:solidFill>
                  </a:tcPr>
                </a:tc>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ctr">
                        <a:spcBef>
                          <a:spcPct val="0"/>
                        </a:spcBef>
                        <a:buNone/>
                      </a:pPr>
                      <a:r>
                        <a:rPr lang="zh-CN" altLang="en-US" sz="2400" b="1">
                          <a:solidFill>
                            <a:schemeClr val="hlink"/>
                          </a:solidFill>
                          <a:latin typeface="黑体" panose="02010609060101010101" pitchFamily="2" charset="-122"/>
                          <a:ea typeface="黑体" panose="02010609060101010101" pitchFamily="2" charset="-122"/>
                        </a:rPr>
                        <a:t>解释</a:t>
                      </a:r>
                      <a:endParaRPr lang="zh-CN" altLang="en-US" sz="2400" b="1">
                        <a:solidFill>
                          <a:schemeClr val="hlink"/>
                        </a:solidFill>
                        <a:latin typeface="黑体" panose="02010609060101010101" pitchFamily="2" charset="-122"/>
                        <a:ea typeface="黑体" panose="02010609060101010101" pitchFamily="2" charset="-122"/>
                      </a:endParaRPr>
                    </a:p>
                  </a:txBody>
                  <a:tcPr marL="68580" marR="68580" marT="0" marB="0" vert="horz"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chemeClr val="accent1">
                        <a:alpha val="100000"/>
                      </a:schemeClr>
                    </a:solidFill>
                  </a:tcPr>
                </a:tc>
              </a:tr>
              <a:tr h="473075">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just">
                        <a:spcBef>
                          <a:spcPct val="0"/>
                        </a:spcBef>
                        <a:buNone/>
                      </a:pPr>
                      <a:r>
                        <a:rPr lang="zh-CN" altLang="en-US" sz="2000" b="1">
                          <a:solidFill>
                            <a:srgbClr val="003300"/>
                          </a:solidFill>
                          <a:latin typeface="黑体" panose="02010609060101010101" pitchFamily="2" charset="-122"/>
                          <a:ea typeface="黑体" panose="02010609060101010101" pitchFamily="2" charset="-122"/>
                        </a:rPr>
                        <a:t>主动性</a:t>
                      </a:r>
                      <a:endParaRPr lang="zh-CN" altLang="en-US" sz="2000" b="1">
                        <a:solidFill>
                          <a:srgbClr val="003300"/>
                        </a:solidFill>
                        <a:latin typeface="黑体" panose="02010609060101010101" pitchFamily="2" charset="-122"/>
                        <a:ea typeface="黑体" panose="02010609060101010101" pitchFamily="2" charset="-122"/>
                      </a:endParaRPr>
                    </a:p>
                  </a:txBody>
                  <a:tcPr marL="68580" marR="68580" marT="0" marB="0" vert="horz"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spcBef>
                          <a:spcPct val="0"/>
                        </a:spcBef>
                        <a:buNone/>
                      </a:pPr>
                      <a:r>
                        <a:rPr lang="zh-CN" altLang="en-US" sz="2000" b="1">
                          <a:latin typeface="宋体" panose="02010600030101010101" pitchFamily="2" charset="-122"/>
                        </a:rPr>
                        <a:t>一般学习者采用学习策略都是有意识的心理过程</a:t>
                      </a:r>
                      <a:endParaRPr lang="zh-CN" altLang="en-US" sz="2000" b="1">
                        <a:latin typeface="宋体" panose="02010600030101010101" pitchFamily="2" charset="-122"/>
                        <a:ea typeface="Times New Roman" panose="02020603050405020304" pitchFamily="2" charset="0"/>
                      </a:endParaRPr>
                    </a:p>
                  </a:txBody>
                  <a:tcPr marL="68580" marR="68580" marT="0" marB="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2125">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just">
                        <a:spcBef>
                          <a:spcPct val="0"/>
                        </a:spcBef>
                        <a:buNone/>
                      </a:pPr>
                      <a:r>
                        <a:rPr lang="zh-CN" altLang="en-US" sz="2000" b="1">
                          <a:solidFill>
                            <a:srgbClr val="003300"/>
                          </a:solidFill>
                          <a:latin typeface="黑体" panose="02010609060101010101" pitchFamily="2" charset="-122"/>
                          <a:ea typeface="黑体" panose="02010609060101010101" pitchFamily="2" charset="-122"/>
                        </a:rPr>
                        <a:t>有效性</a:t>
                      </a:r>
                      <a:endParaRPr lang="zh-CN" altLang="en-US" sz="2000" b="1">
                        <a:solidFill>
                          <a:srgbClr val="003300"/>
                        </a:solidFill>
                        <a:latin typeface="黑体" panose="02010609060101010101" pitchFamily="2" charset="-122"/>
                        <a:ea typeface="黑体" panose="02010609060101010101" pitchFamily="2" charset="-122"/>
                      </a:endParaRPr>
                    </a:p>
                  </a:txBody>
                  <a:tcPr marL="68580" marR="68580" marT="0" marB="0" vert="horz"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spcBef>
                          <a:spcPct val="0"/>
                        </a:spcBef>
                        <a:buNone/>
                      </a:pPr>
                      <a:r>
                        <a:rPr lang="zh-CN" altLang="en-US" sz="2000" b="1">
                          <a:latin typeface="宋体" panose="02010600030101010101" pitchFamily="2" charset="-122"/>
                        </a:rPr>
                        <a:t>策略实际上是相对效果和效率而言的</a:t>
                      </a:r>
                      <a:endParaRPr lang="zh-CN" altLang="en-US" sz="2000" b="1">
                        <a:latin typeface="宋体" panose="02010600030101010101" pitchFamily="2" charset="-122"/>
                        <a:ea typeface="Times New Roman" panose="02020603050405020304" pitchFamily="2" charset="0"/>
                      </a:endParaRPr>
                    </a:p>
                  </a:txBody>
                  <a:tcPr marL="68580" marR="68580" marT="0" marB="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88950">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just">
                        <a:spcBef>
                          <a:spcPct val="0"/>
                        </a:spcBef>
                        <a:buNone/>
                      </a:pPr>
                      <a:r>
                        <a:rPr lang="zh-CN" altLang="en-US" sz="2000" b="1">
                          <a:solidFill>
                            <a:srgbClr val="003300"/>
                          </a:solidFill>
                          <a:latin typeface="黑体" panose="02010609060101010101" pitchFamily="2" charset="-122"/>
                          <a:ea typeface="黑体" panose="02010609060101010101" pitchFamily="2" charset="-122"/>
                        </a:rPr>
                        <a:t>过程性</a:t>
                      </a:r>
                      <a:endParaRPr lang="zh-CN" altLang="en-US" sz="2000" b="1">
                        <a:solidFill>
                          <a:srgbClr val="003300"/>
                        </a:solidFill>
                        <a:latin typeface="黑体" panose="02010609060101010101" pitchFamily="2" charset="-122"/>
                        <a:ea typeface="黑体" panose="02010609060101010101" pitchFamily="2" charset="-122"/>
                      </a:endParaRPr>
                    </a:p>
                  </a:txBody>
                  <a:tcPr marL="68580" marR="68580" marT="0" marB="0" vert="horz"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spcBef>
                          <a:spcPct val="0"/>
                        </a:spcBef>
                        <a:buNone/>
                      </a:pPr>
                      <a:r>
                        <a:rPr lang="zh-CN" altLang="en-US" sz="2000" b="1">
                          <a:latin typeface="宋体" panose="02010600030101010101" pitchFamily="2" charset="-122"/>
                        </a:rPr>
                        <a:t>学习策略是有关学习过程的策略</a:t>
                      </a:r>
                      <a:endParaRPr lang="zh-CN" altLang="en-US" sz="2000" b="1">
                        <a:latin typeface="宋体" panose="02010600030101010101" pitchFamily="2" charset="-122"/>
                        <a:ea typeface="Times New Roman" panose="02020603050405020304" pitchFamily="2" charset="0"/>
                      </a:endParaRPr>
                    </a:p>
                  </a:txBody>
                  <a:tcPr marL="68580" marR="68580" marT="0" marB="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1325">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lgn="just">
                        <a:spcBef>
                          <a:spcPct val="0"/>
                        </a:spcBef>
                        <a:buNone/>
                      </a:pPr>
                      <a:r>
                        <a:rPr lang="zh-CN" altLang="en-US" sz="2000" b="1">
                          <a:solidFill>
                            <a:srgbClr val="003300"/>
                          </a:solidFill>
                          <a:latin typeface="黑体" panose="02010609060101010101" pitchFamily="2" charset="-122"/>
                          <a:ea typeface="黑体" panose="02010609060101010101" pitchFamily="2" charset="-122"/>
                        </a:rPr>
                        <a:t>程序性</a:t>
                      </a:r>
                      <a:endParaRPr lang="zh-CN" altLang="en-US" sz="2000" b="1">
                        <a:solidFill>
                          <a:srgbClr val="003300"/>
                        </a:solidFill>
                        <a:latin typeface="黑体" panose="02010609060101010101" pitchFamily="2" charset="-122"/>
                        <a:ea typeface="黑体" panose="02010609060101010101" pitchFamily="2" charset="-122"/>
                      </a:endParaRPr>
                    </a:p>
                  </a:txBody>
                  <a:tcPr marL="68580" marR="68580" marT="0" marB="0" vert="horz"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v"/>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buClr>
                          <a:schemeClr val="accent2"/>
                        </a:buClr>
                        <a:defRPr sz="2400" kern="1200"/>
                      </a:lvl2pPr>
                      <a:lvl3pPr marL="1143000" lvl="2" indent="-228600">
                        <a:buClr>
                          <a:schemeClr val="hlink"/>
                        </a:buClr>
                        <a:defRPr sz="2000" kern="1200"/>
                      </a:lvl3pPr>
                      <a:lvl4pPr marL="1600200" lvl="3" indent="-228600">
                        <a:buClr>
                          <a:schemeClr val="accent2"/>
                        </a:buClr>
                        <a:defRPr sz="1800" kern="1200"/>
                      </a:lvl4pPr>
                      <a:lvl5pPr marL="2057400" lvl="4" indent="-228600">
                        <a:buClr>
                          <a:schemeClr val="hlink"/>
                        </a:buClr>
                        <a:defRPr sz="1800" kern="1200"/>
                      </a:lvl5pPr>
                    </a:lstStyle>
                    <a:p>
                      <a:pPr marL="0" lvl="0" indent="0">
                        <a:spcBef>
                          <a:spcPct val="0"/>
                        </a:spcBef>
                        <a:buNone/>
                      </a:pPr>
                      <a:r>
                        <a:rPr lang="zh-CN" altLang="en-US" sz="2000" b="1">
                          <a:latin typeface="宋体" panose="02010600030101010101" pitchFamily="2" charset="-122"/>
                        </a:rPr>
                        <a:t>学习策略是学习者制定的学习计划，由规则和技能构成</a:t>
                      </a:r>
                      <a:endParaRPr lang="zh-CN" altLang="en-US" sz="2000" b="1">
                        <a:latin typeface="宋体" panose="02010600030101010101" pitchFamily="2" charset="-122"/>
                        <a:ea typeface="Times New Roman" panose="02020603050405020304" pitchFamily="2" charset="0"/>
                      </a:endParaRPr>
                    </a:p>
                  </a:txBody>
                  <a:tcPr marL="68580" marR="68580" marT="0" marB="0"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5604">
                                            <p:txEl>
                                              <p:charRg st="21" end="70"/>
                                            </p:txEl>
                                          </p:spTgt>
                                        </p:tgtEl>
                                        <p:attrNameLst>
                                          <p:attrName>style.visibility</p:attrName>
                                        </p:attrNameLst>
                                      </p:cBhvr>
                                      <p:to>
                                        <p:strVal val="visible"/>
                                      </p:to>
                                    </p:set>
                                    <p:anim calcmode="lin" valueType="num">
                                      <p:cBhvr>
                                        <p:cTn id="7" dur="1000" fill="hold"/>
                                        <p:tgtEl>
                                          <p:spTgt spid="25604">
                                            <p:txEl>
                                              <p:charRg st="21" end="70"/>
                                            </p:txEl>
                                          </p:spTgt>
                                        </p:tgtEl>
                                        <p:attrNameLst>
                                          <p:attrName>ppt_w</p:attrName>
                                        </p:attrNameLst>
                                      </p:cBhvr>
                                      <p:tavLst>
                                        <p:tav tm="0">
                                          <p:val>
                                            <p:strVal val="#ppt_w*0.70"/>
                                          </p:val>
                                        </p:tav>
                                        <p:tav tm="100000">
                                          <p:val>
                                            <p:strVal val="#ppt_w"/>
                                          </p:val>
                                        </p:tav>
                                      </p:tavLst>
                                    </p:anim>
                                    <p:anim calcmode="lin" valueType="num">
                                      <p:cBhvr>
                                        <p:cTn id="8" dur="1000" fill="hold"/>
                                        <p:tgtEl>
                                          <p:spTgt spid="25604">
                                            <p:txEl>
                                              <p:charRg st="21" end="70"/>
                                            </p:txEl>
                                          </p:spTgt>
                                        </p:tgtEl>
                                        <p:attrNameLst>
                                          <p:attrName>ppt_h</p:attrName>
                                        </p:attrNameLst>
                                      </p:cBhvr>
                                      <p:tavLst>
                                        <p:tav tm="0">
                                          <p:val>
                                            <p:strVal val="#ppt_h"/>
                                          </p:val>
                                        </p:tav>
                                        <p:tav tm="100000">
                                          <p:val>
                                            <p:strVal val="#ppt_h"/>
                                          </p:val>
                                        </p:tav>
                                      </p:tavLst>
                                    </p:anim>
                                    <p:animEffect transition="in" filter="fade">
                                      <p:cBhvr>
                                        <p:cTn id="9" dur="1000"/>
                                        <p:tgtEl>
                                          <p:spTgt spid="25604">
                                            <p:txEl>
                                              <p:charRg st="21" end="7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25605"/>
                                        </p:tgtEl>
                                        <p:attrNameLst>
                                          <p:attrName>style.visibility</p:attrName>
                                        </p:attrNameLst>
                                      </p:cBhvr>
                                      <p:to>
                                        <p:strVal val="visible"/>
                                      </p:to>
                                    </p:set>
                                    <p:animEffect transition="in" filter="fade">
                                      <p:cBhvr>
                                        <p:cTn id="14" dur="2000"/>
                                        <p:tgtEl>
                                          <p:spTgt spid="25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4" name="图片 8193" descr="Y6ZY`(~E49XKELWVMI@CA`P"/>
          <p:cNvPicPr>
            <a:picLocks noChangeAspect="1"/>
          </p:cNvPicPr>
          <p:nvPr/>
        </p:nvPicPr>
        <p:blipFill>
          <a:blip r:embed="rId1"/>
          <a:stretch>
            <a:fillRect/>
          </a:stretch>
        </p:blipFill>
        <p:spPr>
          <a:xfrm>
            <a:off x="0" y="0"/>
            <a:ext cx="790575" cy="6886575"/>
          </a:xfrm>
          <a:prstGeom prst="rect">
            <a:avLst/>
          </a:prstGeom>
          <a:noFill/>
          <a:ln w="9525">
            <a:noFill/>
          </a:ln>
        </p:spPr>
      </p:pic>
      <p:sp>
        <p:nvSpPr>
          <p:cNvPr id="8195" name="矩形 8194"/>
          <p:cNvSpPr/>
          <p:nvPr/>
        </p:nvSpPr>
        <p:spPr>
          <a:xfrm>
            <a:off x="755650" y="0"/>
            <a:ext cx="8382000" cy="6842125"/>
          </a:xfrm>
          <a:prstGeom prst="rect">
            <a:avLst/>
          </a:prstGeom>
          <a:gradFill rotWithShape="1">
            <a:gsLst>
              <a:gs pos="0">
                <a:schemeClr val="bg1"/>
              </a:gs>
              <a:gs pos="100000">
                <a:srgbClr val="FFFF66"/>
              </a:gs>
            </a:gsLst>
            <a:lin ang="5400000" scaled="1"/>
            <a:tileRect/>
          </a:gradFill>
          <a:ln w="9525">
            <a:noFill/>
          </a:ln>
        </p:spPr>
        <p:txBody>
          <a:bodyPr wrap="none" anchor="ctr"/>
          <a:p>
            <a:pPr lvl="0" algn="ctr"/>
            <a:endParaRPr lang="zh-CN" altLang="en-US" sz="1800" dirty="0">
              <a:solidFill>
                <a:srgbClr val="FFCC00"/>
              </a:solidFill>
              <a:latin typeface="Arial" panose="020B0604020202020204" pitchFamily="34" charset="0"/>
              <a:ea typeface="宋体" panose="02010600030101010101" pitchFamily="2" charset="-122"/>
            </a:endParaRPr>
          </a:p>
        </p:txBody>
      </p:sp>
      <p:sp>
        <p:nvSpPr>
          <p:cNvPr id="8196" name="文本框 8195"/>
          <p:cNvSpPr txBox="1"/>
          <p:nvPr/>
        </p:nvSpPr>
        <p:spPr>
          <a:xfrm>
            <a:off x="2124075" y="188913"/>
            <a:ext cx="5410200" cy="700087"/>
          </a:xfrm>
          <a:prstGeom prst="rect">
            <a:avLst/>
          </a:prstGeom>
          <a:noFill/>
          <a:ln w="9525">
            <a:noFill/>
          </a:ln>
        </p:spPr>
        <p:txBody>
          <a:bodyPr>
            <a:spAutoFit/>
          </a:bodyPr>
          <a:p>
            <a:pPr lvl="0" algn="ctr">
              <a:spcBef>
                <a:spcPct val="50000"/>
              </a:spcBef>
            </a:pPr>
            <a:endParaRPr lang="zh-CN" altLang="en-US" sz="4000" b="1" dirty="0">
              <a:solidFill>
                <a:srgbClr val="FF0000"/>
              </a:solidFill>
              <a:latin typeface="Arial" panose="020B0604020202020204" pitchFamily="34" charset="0"/>
              <a:ea typeface="宋体" panose="02010600030101010101" pitchFamily="2" charset="-122"/>
            </a:endParaRPr>
          </a:p>
        </p:txBody>
      </p:sp>
      <p:sp>
        <p:nvSpPr>
          <p:cNvPr id="8197" name="文本框 8196"/>
          <p:cNvSpPr txBox="1"/>
          <p:nvPr/>
        </p:nvSpPr>
        <p:spPr>
          <a:xfrm>
            <a:off x="1143000" y="1219200"/>
            <a:ext cx="7467600" cy="762000"/>
          </a:xfrm>
          <a:prstGeom prst="rect">
            <a:avLst/>
          </a:prstGeom>
          <a:noFill/>
          <a:ln w="9525">
            <a:noFill/>
          </a:ln>
        </p:spPr>
        <p:txBody>
          <a:bodyPr>
            <a:spAutoFit/>
          </a:bodyPr>
          <a:p>
            <a:pPr lvl="0" algn="ctr">
              <a:spcBef>
                <a:spcPct val="50000"/>
              </a:spcBef>
            </a:pPr>
            <a:r>
              <a:rPr lang="zh-CN" altLang="en-US" sz="4400" b="1" dirty="0">
                <a:solidFill>
                  <a:srgbClr val="990000"/>
                </a:solidFill>
                <a:latin typeface="黑体" panose="02010609060101010101" pitchFamily="2" charset="-122"/>
                <a:ea typeface="黑体" panose="02010609060101010101" pitchFamily="2" charset="-122"/>
              </a:rPr>
              <a:t>第一节 </a:t>
            </a:r>
            <a:r>
              <a:rPr lang="zh-CN" altLang="en-US" sz="4400" b="1" dirty="0">
                <a:solidFill>
                  <a:srgbClr val="990000"/>
                </a:solidFill>
                <a:latin typeface="Arial" panose="020B0604020202020204" pitchFamily="34" charset="0"/>
                <a:ea typeface="黑体" panose="02010609060101010101" pitchFamily="2" charset="-122"/>
              </a:rPr>
              <a:t>自我调节学习及理论</a:t>
            </a:r>
            <a:endParaRPr lang="zh-CN" altLang="en-US" sz="4400" dirty="0">
              <a:latin typeface="Arial" panose="020B0604020202020204" pitchFamily="34" charset="0"/>
              <a:ea typeface="宋体" panose="02010600030101010101" pitchFamily="2" charset="-122"/>
            </a:endParaRPr>
          </a:p>
        </p:txBody>
      </p:sp>
      <p:sp>
        <p:nvSpPr>
          <p:cNvPr id="8198" name="文本框 8197"/>
          <p:cNvSpPr txBox="1"/>
          <p:nvPr/>
        </p:nvSpPr>
        <p:spPr>
          <a:xfrm>
            <a:off x="1828800" y="2438400"/>
            <a:ext cx="6019800" cy="2697163"/>
          </a:xfrm>
          <a:prstGeom prst="rect">
            <a:avLst/>
          </a:prstGeom>
          <a:noFill/>
          <a:ln w="9525">
            <a:noFill/>
          </a:ln>
        </p:spPr>
        <p:txBody>
          <a:bodyPr>
            <a:spAutoFit/>
          </a:bodyPr>
          <a:p>
            <a:pPr lvl="0" algn="just">
              <a:spcBef>
                <a:spcPct val="30000"/>
              </a:spcBef>
            </a:pPr>
            <a:r>
              <a:rPr lang="zh-CN" altLang="en-US" sz="4000" b="1" dirty="0">
                <a:solidFill>
                  <a:srgbClr val="0000FF"/>
                </a:solidFill>
                <a:latin typeface="宋体" panose="02010600030101010101" pitchFamily="2" charset="-122"/>
                <a:ea typeface="宋体" panose="02010600030101010101" pitchFamily="2" charset="-122"/>
              </a:rPr>
              <a:t>一、自我调节学习</a:t>
            </a:r>
            <a:endParaRPr lang="zh-CN" altLang="en-US" sz="4000" b="1" dirty="0">
              <a:solidFill>
                <a:srgbClr val="0000FF"/>
              </a:solidFill>
              <a:latin typeface="宋体" panose="02010600030101010101" pitchFamily="2" charset="-122"/>
              <a:ea typeface="宋体" panose="02010600030101010101" pitchFamily="2" charset="-122"/>
            </a:endParaRPr>
          </a:p>
          <a:p>
            <a:pPr lvl="0" algn="just">
              <a:spcBef>
                <a:spcPct val="30000"/>
              </a:spcBef>
            </a:pPr>
            <a:r>
              <a:rPr lang="zh-CN" altLang="en-US" sz="4000" b="1" dirty="0">
                <a:solidFill>
                  <a:srgbClr val="0000FF"/>
                </a:solidFill>
                <a:latin typeface="宋体" panose="02010600030101010101" pitchFamily="2" charset="-122"/>
                <a:ea typeface="宋体" panose="02010600030101010101" pitchFamily="2" charset="-122"/>
              </a:rPr>
              <a:t>二、自我调节学习的理论</a:t>
            </a:r>
            <a:endParaRPr lang="zh-CN" altLang="en-US" sz="4000" b="1" dirty="0">
              <a:solidFill>
                <a:srgbClr val="0000FF"/>
              </a:solidFill>
              <a:latin typeface="宋体" panose="02010600030101010101" pitchFamily="2" charset="-122"/>
              <a:ea typeface="宋体" panose="02010600030101010101" pitchFamily="2" charset="-122"/>
            </a:endParaRPr>
          </a:p>
          <a:p>
            <a:pPr lvl="0" algn="just">
              <a:spcBef>
                <a:spcPct val="30000"/>
              </a:spcBef>
            </a:pPr>
            <a:endParaRPr lang="zh-CN" altLang="en-US" sz="4000" b="1" dirty="0">
              <a:solidFill>
                <a:srgbClr val="0000FF"/>
              </a:solidFill>
              <a:latin typeface="Arial" panose="020B0604020202020204" pitchFamily="34" charset="0"/>
              <a:ea typeface="宋体" panose="02010600030101010101" pitchFamily="2" charset="-122"/>
            </a:endParaRPr>
          </a:p>
          <a:p>
            <a:pPr lvl="0" algn="just">
              <a:spcBef>
                <a:spcPct val="50000"/>
              </a:spcBef>
            </a:pPr>
            <a:endParaRPr lang="zh-CN" altLang="en-US" sz="1800" dirty="0">
              <a:latin typeface="Arial" panose="020B0604020202020204" pitchFamily="34" charset="0"/>
              <a:ea typeface="宋体" panose="0201060003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标题 26625"/>
          <p:cNvSpPr>
            <a:spLocks noGrp="1" noRot="1"/>
          </p:cNvSpPr>
          <p:nvPr>
            <p:ph type="title"/>
          </p:nvPr>
        </p:nvSpPr>
        <p:spPr>
          <a:xfrm>
            <a:off x="1219200" y="381000"/>
            <a:ext cx="5486400" cy="685800"/>
          </a:xfrm>
          <a:ln/>
        </p:spPr>
        <p:txBody>
          <a:bodyPr anchor="ctr"/>
          <a:p>
            <a:pPr algn="l"/>
            <a:r>
              <a:rPr lang="zh-CN" altLang="en-US" sz="3200" b="1">
                <a:solidFill>
                  <a:schemeClr val="hlink"/>
                </a:solidFill>
                <a:ea typeface="黑体" panose="02010609060101010101" pitchFamily="2" charset="-122"/>
              </a:rPr>
              <a:t>（三）学习策略的分类</a:t>
            </a:r>
            <a:endParaRPr lang="zh-CN" altLang="en-US" sz="3200" b="1">
              <a:solidFill>
                <a:schemeClr val="hlink"/>
              </a:solidFill>
              <a:ea typeface="黑体" panose="02010609060101010101" pitchFamily="2" charset="-122"/>
            </a:endParaRPr>
          </a:p>
        </p:txBody>
      </p:sp>
      <p:sp>
        <p:nvSpPr>
          <p:cNvPr id="26627" name="左大括号 26626"/>
          <p:cNvSpPr/>
          <p:nvPr/>
        </p:nvSpPr>
        <p:spPr>
          <a:xfrm>
            <a:off x="3778250" y="4419600"/>
            <a:ext cx="184150" cy="1600200"/>
          </a:xfrm>
          <a:prstGeom prst="leftBrace">
            <a:avLst>
              <a:gd name="adj1" fmla="val 72413"/>
              <a:gd name="adj2" fmla="val 50000"/>
            </a:avLst>
          </a:prstGeom>
          <a:noFill/>
          <a:ln w="9525" cap="flat" cmpd="sng">
            <a:solidFill>
              <a:schemeClr val="tx1"/>
            </a:solidFill>
            <a:prstDash val="solid"/>
            <a:headEnd type="none" w="med" len="med"/>
            <a:tailEnd type="none" w="med" len="med"/>
          </a:ln>
        </p:spPr>
        <p:txBody>
          <a:bodyPr wrap="none" anchor="ctr"/>
          <a:p>
            <a:pPr lvl="0" algn="ctr">
              <a:buClr>
                <a:srgbClr val="000000"/>
              </a:buClr>
            </a:pPr>
            <a:endParaRPr lang="zh-CN" altLang="en-US" sz="2400" b="1" dirty="0">
              <a:latin typeface="Times New Roman" panose="02020603050405020304" pitchFamily="2" charset="0"/>
              <a:ea typeface="宋体" panose="02010600030101010101" pitchFamily="2" charset="-122"/>
            </a:endParaRPr>
          </a:p>
        </p:txBody>
      </p:sp>
      <p:sp>
        <p:nvSpPr>
          <p:cNvPr id="26628" name="左大括号 26627"/>
          <p:cNvSpPr/>
          <p:nvPr/>
        </p:nvSpPr>
        <p:spPr>
          <a:xfrm>
            <a:off x="990600" y="1905000"/>
            <a:ext cx="228600" cy="3352800"/>
          </a:xfrm>
          <a:prstGeom prst="leftBrace">
            <a:avLst>
              <a:gd name="adj1" fmla="val 122222"/>
              <a:gd name="adj2" fmla="val 50000"/>
            </a:avLst>
          </a:prstGeom>
          <a:noFill/>
          <a:ln w="9525" cap="flat" cmpd="sng">
            <a:solidFill>
              <a:schemeClr val="tx1"/>
            </a:solidFill>
            <a:prstDash val="solid"/>
            <a:headEnd type="none" w="med" len="med"/>
            <a:tailEnd type="none" w="med" len="med"/>
          </a:ln>
        </p:spPr>
        <p:txBody>
          <a:bodyPr wrap="none" anchor="ctr"/>
          <a:p>
            <a:pPr lvl="0" algn="ctr">
              <a:buClr>
                <a:srgbClr val="000000"/>
              </a:buClr>
            </a:pPr>
            <a:endParaRPr lang="zh-CN" altLang="en-US" sz="2400" b="1" dirty="0">
              <a:solidFill>
                <a:schemeClr val="bg1"/>
              </a:solidFill>
              <a:latin typeface="Times New Roman" panose="02020603050405020304" pitchFamily="2" charset="0"/>
              <a:ea typeface="宋体" panose="02010600030101010101" pitchFamily="2" charset="-122"/>
            </a:endParaRPr>
          </a:p>
        </p:txBody>
      </p:sp>
      <p:sp>
        <p:nvSpPr>
          <p:cNvPr id="26629" name="文本框 26628"/>
          <p:cNvSpPr txBox="1"/>
          <p:nvPr/>
        </p:nvSpPr>
        <p:spPr>
          <a:xfrm>
            <a:off x="4343400" y="1143000"/>
            <a:ext cx="2012950" cy="457200"/>
          </a:xfrm>
          <a:prstGeom prst="rect">
            <a:avLst/>
          </a:prstGeom>
          <a:noFill/>
          <a:ln w="9525">
            <a:noFill/>
          </a:ln>
        </p:spPr>
        <p:txBody>
          <a:bodyPr>
            <a:spAutoFit/>
          </a:bodyPr>
          <a:p>
            <a:pPr lvl="0">
              <a:buClr>
                <a:srgbClr val="000000"/>
              </a:buClr>
            </a:pPr>
            <a:r>
              <a:rPr lang="zh-CN" altLang="en-US" sz="2400" b="1" dirty="0">
                <a:latin typeface="Times New Roman" panose="02020603050405020304" pitchFamily="2" charset="0"/>
                <a:ea typeface="宋体" panose="02010600030101010101" pitchFamily="2" charset="-122"/>
              </a:rPr>
              <a:t>复述策略</a:t>
            </a:r>
            <a:endParaRPr lang="zh-CN" altLang="en-US" sz="2400" b="1" dirty="0">
              <a:latin typeface="Times New Roman" panose="02020603050405020304" pitchFamily="2" charset="0"/>
              <a:ea typeface="宋体" panose="02010600030101010101" pitchFamily="2" charset="-122"/>
            </a:endParaRPr>
          </a:p>
        </p:txBody>
      </p:sp>
      <p:sp>
        <p:nvSpPr>
          <p:cNvPr id="26630" name="文本框 26629"/>
          <p:cNvSpPr txBox="1"/>
          <p:nvPr/>
        </p:nvSpPr>
        <p:spPr>
          <a:xfrm>
            <a:off x="4267200" y="1600200"/>
            <a:ext cx="2165350" cy="457200"/>
          </a:xfrm>
          <a:prstGeom prst="rect">
            <a:avLst/>
          </a:prstGeom>
          <a:noFill/>
          <a:ln w="9525">
            <a:noFill/>
          </a:ln>
        </p:spPr>
        <p:txBody>
          <a:bodyPr>
            <a:spAutoFit/>
          </a:bodyPr>
          <a:p>
            <a:pPr lvl="0">
              <a:buClr>
                <a:srgbClr val="000000"/>
              </a:buClr>
            </a:pPr>
            <a:r>
              <a:rPr lang="zh-CN" altLang="en-US" sz="2400" b="1" dirty="0">
                <a:latin typeface="Times New Roman" panose="02020603050405020304" pitchFamily="2" charset="0"/>
                <a:ea typeface="宋体" panose="02010600030101010101" pitchFamily="2" charset="-122"/>
              </a:rPr>
              <a:t> 精加工策略</a:t>
            </a:r>
            <a:endParaRPr lang="zh-CN" altLang="en-US" sz="2400" b="1" dirty="0">
              <a:latin typeface="Times New Roman" panose="02020603050405020304" pitchFamily="2" charset="0"/>
              <a:ea typeface="宋体" panose="02010600030101010101" pitchFamily="2" charset="-122"/>
            </a:endParaRPr>
          </a:p>
        </p:txBody>
      </p:sp>
      <p:sp>
        <p:nvSpPr>
          <p:cNvPr id="26631" name="文本框 26630"/>
          <p:cNvSpPr txBox="1"/>
          <p:nvPr/>
        </p:nvSpPr>
        <p:spPr>
          <a:xfrm>
            <a:off x="4343400" y="2057400"/>
            <a:ext cx="2012950" cy="457200"/>
          </a:xfrm>
          <a:prstGeom prst="rect">
            <a:avLst/>
          </a:prstGeom>
          <a:noFill/>
          <a:ln w="9525">
            <a:noFill/>
          </a:ln>
        </p:spPr>
        <p:txBody>
          <a:bodyPr>
            <a:spAutoFit/>
          </a:bodyPr>
          <a:p>
            <a:pPr lvl="0">
              <a:buClr>
                <a:srgbClr val="000000"/>
              </a:buClr>
            </a:pPr>
            <a:r>
              <a:rPr lang="zh-CN" altLang="en-US" sz="2400" b="1" dirty="0">
                <a:latin typeface="Times New Roman" panose="02020603050405020304" pitchFamily="2" charset="0"/>
                <a:ea typeface="宋体" panose="02010600030101010101" pitchFamily="2" charset="-122"/>
              </a:rPr>
              <a:t>组织策略</a:t>
            </a:r>
            <a:endParaRPr lang="zh-CN" altLang="en-US" sz="2400" b="1" dirty="0">
              <a:latin typeface="Times New Roman" panose="02020603050405020304" pitchFamily="2" charset="0"/>
              <a:ea typeface="宋体" panose="02010600030101010101" pitchFamily="2" charset="-122"/>
            </a:endParaRPr>
          </a:p>
        </p:txBody>
      </p:sp>
      <p:sp>
        <p:nvSpPr>
          <p:cNvPr id="26632" name="左大括号 26631"/>
          <p:cNvSpPr/>
          <p:nvPr/>
        </p:nvSpPr>
        <p:spPr>
          <a:xfrm>
            <a:off x="3778250" y="1219200"/>
            <a:ext cx="107950" cy="1295400"/>
          </a:xfrm>
          <a:prstGeom prst="leftBrace">
            <a:avLst>
              <a:gd name="adj1" fmla="val 100000"/>
              <a:gd name="adj2" fmla="val 50000"/>
            </a:avLst>
          </a:prstGeom>
          <a:noFill/>
          <a:ln w="9525" cap="flat" cmpd="sng">
            <a:solidFill>
              <a:schemeClr val="tx1"/>
            </a:solidFill>
            <a:prstDash val="solid"/>
            <a:headEnd type="none" w="med" len="med"/>
            <a:tailEnd type="none" w="med" len="med"/>
          </a:ln>
        </p:spPr>
        <p:txBody>
          <a:bodyPr wrap="none" anchor="ctr"/>
          <a:p>
            <a:pPr lvl="0" algn="ctr">
              <a:buClr>
                <a:srgbClr val="000000"/>
              </a:buClr>
            </a:pPr>
            <a:endParaRPr lang="zh-CN" altLang="en-US" sz="2400" b="1" dirty="0">
              <a:latin typeface="Times New Roman" panose="02020603050405020304" pitchFamily="2" charset="0"/>
              <a:ea typeface="宋体" panose="02010600030101010101" pitchFamily="2" charset="-122"/>
            </a:endParaRPr>
          </a:p>
        </p:txBody>
      </p:sp>
      <p:sp>
        <p:nvSpPr>
          <p:cNvPr id="26633" name="文本框 26632"/>
          <p:cNvSpPr txBox="1"/>
          <p:nvPr/>
        </p:nvSpPr>
        <p:spPr>
          <a:xfrm>
            <a:off x="4343400" y="2743200"/>
            <a:ext cx="1905000" cy="457200"/>
          </a:xfrm>
          <a:prstGeom prst="rect">
            <a:avLst/>
          </a:prstGeom>
          <a:noFill/>
          <a:ln w="9525">
            <a:noFill/>
          </a:ln>
        </p:spPr>
        <p:txBody>
          <a:bodyPr>
            <a:spAutoFit/>
          </a:bodyPr>
          <a:p>
            <a:pPr lvl="0">
              <a:buClr>
                <a:srgbClr val="000000"/>
              </a:buClr>
            </a:pPr>
            <a:r>
              <a:rPr lang="zh-CN" altLang="en-US" sz="2400" b="1" dirty="0">
                <a:latin typeface="Times New Roman" panose="02020603050405020304" pitchFamily="2" charset="0"/>
                <a:ea typeface="宋体" panose="02010600030101010101" pitchFamily="2" charset="-122"/>
              </a:rPr>
              <a:t>计划策略</a:t>
            </a:r>
            <a:endParaRPr lang="zh-CN" altLang="en-US" sz="2400" b="1" dirty="0">
              <a:latin typeface="Times New Roman" panose="02020603050405020304" pitchFamily="2" charset="0"/>
              <a:ea typeface="宋体" panose="02010600030101010101" pitchFamily="2" charset="-122"/>
            </a:endParaRPr>
          </a:p>
        </p:txBody>
      </p:sp>
      <p:sp>
        <p:nvSpPr>
          <p:cNvPr id="26634" name="文本框 26633"/>
          <p:cNvSpPr txBox="1"/>
          <p:nvPr/>
        </p:nvSpPr>
        <p:spPr>
          <a:xfrm>
            <a:off x="4343400" y="3276600"/>
            <a:ext cx="1905000" cy="457200"/>
          </a:xfrm>
          <a:prstGeom prst="rect">
            <a:avLst/>
          </a:prstGeom>
          <a:noFill/>
          <a:ln w="9525">
            <a:noFill/>
          </a:ln>
        </p:spPr>
        <p:txBody>
          <a:bodyPr>
            <a:spAutoFit/>
          </a:bodyPr>
          <a:p>
            <a:pPr lvl="0">
              <a:buClr>
                <a:srgbClr val="000000"/>
              </a:buClr>
            </a:pPr>
            <a:r>
              <a:rPr lang="zh-CN" altLang="en-US" sz="2400" b="1" dirty="0">
                <a:latin typeface="Times New Roman" panose="02020603050405020304" pitchFamily="2" charset="0"/>
                <a:ea typeface="宋体" panose="02010600030101010101" pitchFamily="2" charset="-122"/>
              </a:rPr>
              <a:t>监控策略</a:t>
            </a:r>
            <a:endParaRPr lang="zh-CN" altLang="en-US" sz="2400" b="1" dirty="0">
              <a:latin typeface="Times New Roman" panose="02020603050405020304" pitchFamily="2" charset="0"/>
              <a:ea typeface="宋体" panose="02010600030101010101" pitchFamily="2" charset="-122"/>
            </a:endParaRPr>
          </a:p>
        </p:txBody>
      </p:sp>
      <p:sp>
        <p:nvSpPr>
          <p:cNvPr id="26635" name="文本框 26634"/>
          <p:cNvSpPr txBox="1"/>
          <p:nvPr/>
        </p:nvSpPr>
        <p:spPr>
          <a:xfrm>
            <a:off x="4343400" y="3733800"/>
            <a:ext cx="1784350" cy="457200"/>
          </a:xfrm>
          <a:prstGeom prst="rect">
            <a:avLst/>
          </a:prstGeom>
          <a:noFill/>
          <a:ln w="9525">
            <a:noFill/>
          </a:ln>
        </p:spPr>
        <p:txBody>
          <a:bodyPr>
            <a:spAutoFit/>
          </a:bodyPr>
          <a:p>
            <a:pPr lvl="0">
              <a:buClr>
                <a:srgbClr val="000000"/>
              </a:buClr>
            </a:pPr>
            <a:r>
              <a:rPr lang="zh-CN" altLang="en-US" sz="2400" b="1" dirty="0">
                <a:latin typeface="Times New Roman" panose="02020603050405020304" pitchFamily="2" charset="0"/>
                <a:ea typeface="宋体" panose="02010600030101010101" pitchFamily="2" charset="-122"/>
              </a:rPr>
              <a:t>调节策略</a:t>
            </a:r>
            <a:endParaRPr lang="zh-CN" altLang="en-US" sz="2400" b="1" dirty="0">
              <a:latin typeface="Times New Roman" panose="02020603050405020304" pitchFamily="2" charset="0"/>
              <a:ea typeface="宋体" panose="02010600030101010101" pitchFamily="2" charset="-122"/>
            </a:endParaRPr>
          </a:p>
        </p:txBody>
      </p:sp>
      <p:sp>
        <p:nvSpPr>
          <p:cNvPr id="26636" name="左大括号 26635"/>
          <p:cNvSpPr/>
          <p:nvPr/>
        </p:nvSpPr>
        <p:spPr>
          <a:xfrm>
            <a:off x="3778250" y="2819400"/>
            <a:ext cx="107950" cy="1219200"/>
          </a:xfrm>
          <a:prstGeom prst="leftBrace">
            <a:avLst>
              <a:gd name="adj1" fmla="val 94117"/>
              <a:gd name="adj2" fmla="val 50000"/>
            </a:avLst>
          </a:prstGeom>
          <a:noFill/>
          <a:ln w="9525" cap="flat" cmpd="sng">
            <a:solidFill>
              <a:srgbClr val="000000"/>
            </a:solidFill>
            <a:prstDash val="solid"/>
            <a:headEnd type="none" w="med" len="med"/>
            <a:tailEnd type="none" w="med" len="med"/>
          </a:ln>
        </p:spPr>
        <p:txBody>
          <a:bodyPr/>
          <a:p>
            <a:endParaRPr lang="zh-CN" altLang="en-US"/>
          </a:p>
        </p:txBody>
      </p:sp>
      <p:sp>
        <p:nvSpPr>
          <p:cNvPr id="26637" name="文本框 26636"/>
          <p:cNvSpPr txBox="1"/>
          <p:nvPr/>
        </p:nvSpPr>
        <p:spPr>
          <a:xfrm>
            <a:off x="4305300" y="4267200"/>
            <a:ext cx="1485900" cy="457200"/>
          </a:xfrm>
          <a:prstGeom prst="rect">
            <a:avLst/>
          </a:prstGeom>
          <a:noFill/>
          <a:ln w="9525">
            <a:noFill/>
          </a:ln>
        </p:spPr>
        <p:txBody>
          <a:bodyPr wrap="none" anchor="t">
            <a:spAutoFit/>
          </a:bodyPr>
          <a:p>
            <a:pPr lvl="0">
              <a:buClr>
                <a:srgbClr val="000000"/>
              </a:buClr>
            </a:pPr>
            <a:r>
              <a:rPr lang="zh-CN" altLang="en-US" sz="2400" b="1" dirty="0">
                <a:latin typeface="Times New Roman" panose="02020603050405020304" pitchFamily="2" charset="0"/>
                <a:ea typeface="宋体" panose="02010600030101010101" pitchFamily="2" charset="-122"/>
              </a:rPr>
              <a:t>时间管理 </a:t>
            </a:r>
            <a:endParaRPr lang="zh-CN" altLang="en-US" sz="2400" b="1" dirty="0">
              <a:latin typeface="Times New Roman" panose="02020603050405020304" pitchFamily="2" charset="0"/>
              <a:ea typeface="宋体" panose="02010600030101010101" pitchFamily="2" charset="-122"/>
            </a:endParaRPr>
          </a:p>
        </p:txBody>
      </p:sp>
      <p:sp>
        <p:nvSpPr>
          <p:cNvPr id="26638" name="文本框 26637"/>
          <p:cNvSpPr txBox="1"/>
          <p:nvPr/>
        </p:nvSpPr>
        <p:spPr>
          <a:xfrm>
            <a:off x="4343400" y="4779963"/>
            <a:ext cx="2022475" cy="457200"/>
          </a:xfrm>
          <a:prstGeom prst="rect">
            <a:avLst/>
          </a:prstGeom>
          <a:noFill/>
          <a:ln w="9525">
            <a:noFill/>
          </a:ln>
        </p:spPr>
        <p:txBody>
          <a:bodyPr wrap="none" anchor="t">
            <a:spAutoFit/>
          </a:bodyPr>
          <a:p>
            <a:pPr lvl="0">
              <a:buClr>
                <a:srgbClr val="000000"/>
              </a:buClr>
            </a:pPr>
            <a:r>
              <a:rPr lang="zh-CN" altLang="en-US" sz="2400" b="1" dirty="0">
                <a:latin typeface="Times New Roman" panose="02020603050405020304" pitchFamily="2" charset="0"/>
                <a:ea typeface="宋体" panose="02010600030101010101" pitchFamily="2" charset="-122"/>
              </a:rPr>
              <a:t>学习环境管理</a:t>
            </a:r>
            <a:endParaRPr lang="zh-CN" altLang="en-US" sz="2400" b="1" dirty="0">
              <a:latin typeface="Times New Roman" panose="02020603050405020304" pitchFamily="2" charset="0"/>
              <a:ea typeface="宋体" panose="02010600030101010101" pitchFamily="2" charset="-122"/>
            </a:endParaRPr>
          </a:p>
        </p:txBody>
      </p:sp>
      <p:sp>
        <p:nvSpPr>
          <p:cNvPr id="26639" name="文本框 26638"/>
          <p:cNvSpPr txBox="1"/>
          <p:nvPr/>
        </p:nvSpPr>
        <p:spPr>
          <a:xfrm>
            <a:off x="4343400" y="5237163"/>
            <a:ext cx="1784350" cy="457200"/>
          </a:xfrm>
          <a:prstGeom prst="rect">
            <a:avLst/>
          </a:prstGeom>
          <a:noFill/>
          <a:ln w="9525">
            <a:noFill/>
          </a:ln>
        </p:spPr>
        <p:txBody>
          <a:bodyPr>
            <a:spAutoFit/>
          </a:bodyPr>
          <a:p>
            <a:pPr lvl="0">
              <a:buClr>
                <a:srgbClr val="000000"/>
              </a:buClr>
            </a:pPr>
            <a:r>
              <a:rPr lang="zh-CN" altLang="en-US" sz="2400" b="1" dirty="0">
                <a:latin typeface="Times New Roman" panose="02020603050405020304" pitchFamily="2" charset="0"/>
                <a:ea typeface="宋体" panose="02010600030101010101" pitchFamily="2" charset="-122"/>
              </a:rPr>
              <a:t>努力管理</a:t>
            </a:r>
            <a:endParaRPr lang="zh-CN" altLang="en-US" sz="2400" b="1" dirty="0">
              <a:latin typeface="Times New Roman" panose="02020603050405020304" pitchFamily="2" charset="0"/>
              <a:ea typeface="宋体" panose="02010600030101010101" pitchFamily="2" charset="-122"/>
            </a:endParaRPr>
          </a:p>
        </p:txBody>
      </p:sp>
      <p:sp>
        <p:nvSpPr>
          <p:cNvPr id="26640" name="文本框 26639"/>
          <p:cNvSpPr txBox="1"/>
          <p:nvPr/>
        </p:nvSpPr>
        <p:spPr>
          <a:xfrm>
            <a:off x="4343400" y="5770563"/>
            <a:ext cx="2667000" cy="457200"/>
          </a:xfrm>
          <a:prstGeom prst="rect">
            <a:avLst/>
          </a:prstGeom>
          <a:noFill/>
          <a:ln w="9525">
            <a:noFill/>
          </a:ln>
        </p:spPr>
        <p:txBody>
          <a:bodyPr>
            <a:spAutoFit/>
          </a:bodyPr>
          <a:p>
            <a:pPr lvl="0">
              <a:buClr>
                <a:srgbClr val="000000"/>
              </a:buClr>
            </a:pPr>
            <a:r>
              <a:rPr lang="zh-CN" altLang="en-US" sz="2400" b="1" dirty="0">
                <a:latin typeface="Times New Roman" panose="02020603050405020304" pitchFamily="2" charset="0"/>
                <a:ea typeface="宋体" panose="02010600030101010101" pitchFamily="2" charset="-122"/>
              </a:rPr>
              <a:t>社会支持管理策略</a:t>
            </a:r>
            <a:endParaRPr lang="zh-CN" altLang="en-US" sz="2400" b="1" dirty="0">
              <a:latin typeface="Times New Roman" panose="02020603050405020304" pitchFamily="2" charset="0"/>
              <a:ea typeface="宋体" panose="02010600030101010101" pitchFamily="2" charset="-122"/>
            </a:endParaRPr>
          </a:p>
        </p:txBody>
      </p:sp>
      <p:sp>
        <p:nvSpPr>
          <p:cNvPr id="26641" name="矩形 26640"/>
          <p:cNvSpPr/>
          <p:nvPr/>
        </p:nvSpPr>
        <p:spPr>
          <a:xfrm>
            <a:off x="1371600" y="1676400"/>
            <a:ext cx="2305050" cy="387350"/>
          </a:xfrm>
          <a:prstGeom prst="rect">
            <a:avLst/>
          </a:prstGeom>
          <a:solidFill>
            <a:srgbClr val="FF0000">
              <a:alpha val="34000"/>
            </a:srgbClr>
          </a:solidFill>
          <a:ln w="9525">
            <a:noFill/>
          </a:ln>
          <a:effectLst>
            <a:outerShdw dist="45791" dir="2021404" algn="ctr" rotWithShape="0">
              <a:srgbClr val="C0C0C0"/>
            </a:outerShdw>
          </a:effectLst>
        </p:spPr>
        <p:txBody>
          <a:bodyPr wrap="none" anchor="ctr"/>
          <a:p>
            <a:pPr lvl="0" algn="ctr"/>
            <a:r>
              <a:rPr lang="zh-CN" altLang="en-US" sz="2400" b="1" dirty="0">
                <a:latin typeface="Arial" panose="020B0604020202020204" pitchFamily="34" charset="0"/>
                <a:ea typeface="宋体" panose="02010600030101010101" pitchFamily="2" charset="-122"/>
              </a:rPr>
              <a:t>认知策略</a:t>
            </a:r>
            <a:endParaRPr lang="zh-CN" altLang="en-US" sz="2400" b="1" dirty="0">
              <a:latin typeface="Arial" panose="020B0604020202020204" pitchFamily="34" charset="0"/>
              <a:ea typeface="宋体" panose="02010600030101010101" pitchFamily="2" charset="-122"/>
            </a:endParaRPr>
          </a:p>
        </p:txBody>
      </p:sp>
      <p:sp>
        <p:nvSpPr>
          <p:cNvPr id="26642" name="矩形 26641"/>
          <p:cNvSpPr/>
          <p:nvPr/>
        </p:nvSpPr>
        <p:spPr>
          <a:xfrm>
            <a:off x="1371600" y="3200400"/>
            <a:ext cx="2305050" cy="387350"/>
          </a:xfrm>
          <a:prstGeom prst="rect">
            <a:avLst/>
          </a:prstGeom>
          <a:solidFill>
            <a:srgbClr val="FFFF00"/>
          </a:solidFill>
          <a:ln w="9525">
            <a:noFill/>
          </a:ln>
          <a:effectLst>
            <a:outerShdw dist="45791" dir="2021404" algn="ctr" rotWithShape="0">
              <a:srgbClr val="C0C0C0"/>
            </a:outerShdw>
          </a:effectLst>
        </p:spPr>
        <p:txBody>
          <a:bodyPr wrap="none" anchor="ctr"/>
          <a:p>
            <a:pPr lvl="0" algn="ctr"/>
            <a:r>
              <a:rPr lang="zh-CN" altLang="en-US" sz="2400" b="1" dirty="0">
                <a:latin typeface="Arial" panose="020B0604020202020204" pitchFamily="34" charset="0"/>
                <a:ea typeface="宋体" panose="02010600030101010101" pitchFamily="2" charset="-122"/>
              </a:rPr>
              <a:t>元认知策略</a:t>
            </a:r>
            <a:endParaRPr lang="zh-CN" altLang="en-US" sz="2400" b="1" dirty="0">
              <a:latin typeface="Arial" panose="020B0604020202020204" pitchFamily="34" charset="0"/>
              <a:ea typeface="宋体" panose="02010600030101010101" pitchFamily="2" charset="-122"/>
            </a:endParaRPr>
          </a:p>
        </p:txBody>
      </p:sp>
      <p:sp>
        <p:nvSpPr>
          <p:cNvPr id="26643" name="矩形 26642"/>
          <p:cNvSpPr/>
          <p:nvPr/>
        </p:nvSpPr>
        <p:spPr>
          <a:xfrm>
            <a:off x="1352550" y="4876800"/>
            <a:ext cx="2305050" cy="457200"/>
          </a:xfrm>
          <a:prstGeom prst="rect">
            <a:avLst/>
          </a:prstGeom>
          <a:solidFill>
            <a:srgbClr val="0000FF">
              <a:alpha val="59000"/>
            </a:srgbClr>
          </a:solidFill>
          <a:ln w="9525">
            <a:noFill/>
          </a:ln>
          <a:effectLst>
            <a:outerShdw dist="45791" dir="2021404" algn="ctr" rotWithShape="0">
              <a:srgbClr val="C0C0C0"/>
            </a:outerShdw>
          </a:effectLst>
        </p:spPr>
        <p:txBody>
          <a:bodyPr/>
          <a:p>
            <a:endParaRPr lang="zh-CN" altLang="en-US"/>
          </a:p>
        </p:txBody>
      </p:sp>
      <p:sp>
        <p:nvSpPr>
          <p:cNvPr id="26644" name="矩形 26643"/>
          <p:cNvSpPr/>
          <p:nvPr/>
        </p:nvSpPr>
        <p:spPr>
          <a:xfrm>
            <a:off x="1295400" y="4876800"/>
            <a:ext cx="2106613" cy="457200"/>
          </a:xfrm>
          <a:prstGeom prst="rect">
            <a:avLst/>
          </a:prstGeom>
          <a:noFill/>
          <a:ln w="9525">
            <a:noFill/>
          </a:ln>
        </p:spPr>
        <p:txBody>
          <a:bodyPr wrap="none" anchor="t">
            <a:spAutoFit/>
          </a:bodyPr>
          <a:p>
            <a:pPr lvl="0"/>
            <a:r>
              <a:rPr lang="zh-CN" altLang="en-US" sz="2400" b="1" dirty="0">
                <a:solidFill>
                  <a:schemeClr val="bg1"/>
                </a:solidFill>
                <a:latin typeface="Arial" panose="020B0604020202020204" pitchFamily="34" charset="0"/>
                <a:ea typeface="宋体" panose="02010600030101010101" pitchFamily="2" charset="-122"/>
              </a:rPr>
              <a:t> 资源管理策略</a:t>
            </a:r>
            <a:endParaRPr lang="zh-CN" altLang="en-US" sz="2400" b="1" dirty="0">
              <a:solidFill>
                <a:schemeClr val="bg1"/>
              </a:solidFill>
              <a:latin typeface="Arial" panose="020B0604020202020204" pitchFamily="34" charset="0"/>
              <a:ea typeface="宋体" panose="02010600030101010101" pitchFamily="2" charset="-122"/>
            </a:endParaRPr>
          </a:p>
        </p:txBody>
      </p:sp>
      <p:sp>
        <p:nvSpPr>
          <p:cNvPr id="26645" name="文本框 26644"/>
          <p:cNvSpPr txBox="1"/>
          <p:nvPr/>
        </p:nvSpPr>
        <p:spPr>
          <a:xfrm>
            <a:off x="3048000" y="6324600"/>
            <a:ext cx="2286000" cy="366713"/>
          </a:xfrm>
          <a:prstGeom prst="rect">
            <a:avLst/>
          </a:prstGeom>
          <a:noFill/>
          <a:ln w="9525">
            <a:noFill/>
          </a:ln>
        </p:spPr>
        <p:txBody>
          <a:bodyPr>
            <a:spAutoFit/>
          </a:bodyPr>
          <a:p>
            <a:pPr lvl="0">
              <a:buClr>
                <a:srgbClr val="000000"/>
              </a:buClr>
            </a:pPr>
            <a:r>
              <a:rPr lang="zh-CN" altLang="en-US" sz="1800" b="1" dirty="0">
                <a:solidFill>
                  <a:schemeClr val="hlink"/>
                </a:solidFill>
                <a:latin typeface="Times New Roman" panose="02020603050405020304" pitchFamily="2" charset="0"/>
                <a:ea typeface="宋体" panose="02010600030101010101" pitchFamily="2" charset="-122"/>
              </a:rPr>
              <a:t>麦克卡等人的分类</a:t>
            </a:r>
            <a:endParaRPr lang="zh-CN" altLang="en-US" sz="1800" b="1" dirty="0">
              <a:solidFill>
                <a:schemeClr val="hlink"/>
              </a:solidFill>
              <a:latin typeface="Times New Roman" panose="02020603050405020304" pitchFamily="2"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 calcmode="lin" valueType="num">
                                      <p:cBhvr additive="base">
                                        <p:cTn id="7" dur="500" fill="hold"/>
                                        <p:tgtEl>
                                          <p:spTgt spid="26628"/>
                                        </p:tgtEl>
                                        <p:attrNameLst>
                                          <p:attrName>ppt_x</p:attrName>
                                        </p:attrNameLst>
                                      </p:cBhvr>
                                      <p:tavLst>
                                        <p:tav tm="0">
                                          <p:val>
                                            <p:strVal val="0-#ppt_w/2"/>
                                          </p:val>
                                        </p:tav>
                                        <p:tav tm="100000">
                                          <p:val>
                                            <p:strVal val="#ppt_x"/>
                                          </p:val>
                                        </p:tav>
                                      </p:tavLst>
                                    </p:anim>
                                    <p:anim calcmode="lin" valueType="num">
                                      <p:cBhvr additive="base">
                                        <p:cTn id="8" dur="500" fill="hold"/>
                                        <p:tgtEl>
                                          <p:spTgt spid="2662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32"/>
                                        </p:tgtEl>
                                        <p:attrNameLst>
                                          <p:attrName>style.visibility</p:attrName>
                                        </p:attrNameLst>
                                      </p:cBhvr>
                                      <p:to>
                                        <p:strVal val="visible"/>
                                      </p:to>
                                    </p:set>
                                    <p:anim calcmode="lin" valueType="num">
                                      <p:cBhvr additive="base">
                                        <p:cTn id="13" dur="500" fill="hold"/>
                                        <p:tgtEl>
                                          <p:spTgt spid="26632"/>
                                        </p:tgtEl>
                                        <p:attrNameLst>
                                          <p:attrName>ppt_x</p:attrName>
                                        </p:attrNameLst>
                                      </p:cBhvr>
                                      <p:tavLst>
                                        <p:tav tm="0">
                                          <p:val>
                                            <p:strVal val="0-#ppt_w/2"/>
                                          </p:val>
                                        </p:tav>
                                        <p:tav tm="100000">
                                          <p:val>
                                            <p:strVal val="#ppt_x"/>
                                          </p:val>
                                        </p:tav>
                                      </p:tavLst>
                                    </p:anim>
                                    <p:anim calcmode="lin" valueType="num">
                                      <p:cBhvr additive="base">
                                        <p:cTn id="14" dur="500" fill="hold"/>
                                        <p:tgtEl>
                                          <p:spTgt spid="2663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9"/>
                                        </p:tgtEl>
                                        <p:attrNameLst>
                                          <p:attrName>style.visibility</p:attrName>
                                        </p:attrNameLst>
                                      </p:cBhvr>
                                      <p:to>
                                        <p:strVal val="visible"/>
                                      </p:to>
                                    </p:set>
                                    <p:anim calcmode="lin" valueType="num">
                                      <p:cBhvr additive="base">
                                        <p:cTn id="19" dur="500" fill="hold"/>
                                        <p:tgtEl>
                                          <p:spTgt spid="26629"/>
                                        </p:tgtEl>
                                        <p:attrNameLst>
                                          <p:attrName>ppt_x</p:attrName>
                                        </p:attrNameLst>
                                      </p:cBhvr>
                                      <p:tavLst>
                                        <p:tav tm="0">
                                          <p:val>
                                            <p:strVal val="0-#ppt_w/2"/>
                                          </p:val>
                                        </p:tav>
                                        <p:tav tm="100000">
                                          <p:val>
                                            <p:strVal val="#ppt_x"/>
                                          </p:val>
                                        </p:tav>
                                      </p:tavLst>
                                    </p:anim>
                                    <p:anim calcmode="lin" valueType="num">
                                      <p:cBhvr additive="base">
                                        <p:cTn id="20" dur="500" fill="hold"/>
                                        <p:tgtEl>
                                          <p:spTgt spid="2662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30"/>
                                        </p:tgtEl>
                                        <p:attrNameLst>
                                          <p:attrName>style.visibility</p:attrName>
                                        </p:attrNameLst>
                                      </p:cBhvr>
                                      <p:to>
                                        <p:strVal val="visible"/>
                                      </p:to>
                                    </p:set>
                                    <p:anim calcmode="lin" valueType="num">
                                      <p:cBhvr additive="base">
                                        <p:cTn id="25" dur="500" fill="hold"/>
                                        <p:tgtEl>
                                          <p:spTgt spid="26630"/>
                                        </p:tgtEl>
                                        <p:attrNameLst>
                                          <p:attrName>ppt_x</p:attrName>
                                        </p:attrNameLst>
                                      </p:cBhvr>
                                      <p:tavLst>
                                        <p:tav tm="0">
                                          <p:val>
                                            <p:strVal val="0-#ppt_w/2"/>
                                          </p:val>
                                        </p:tav>
                                        <p:tav tm="100000">
                                          <p:val>
                                            <p:strVal val="#ppt_x"/>
                                          </p:val>
                                        </p:tav>
                                      </p:tavLst>
                                    </p:anim>
                                    <p:anim calcmode="lin" valueType="num">
                                      <p:cBhvr additive="base">
                                        <p:cTn id="26" dur="500" fill="hold"/>
                                        <p:tgtEl>
                                          <p:spTgt spid="2663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631"/>
                                        </p:tgtEl>
                                        <p:attrNameLst>
                                          <p:attrName>style.visibility</p:attrName>
                                        </p:attrNameLst>
                                      </p:cBhvr>
                                      <p:to>
                                        <p:strVal val="visible"/>
                                      </p:to>
                                    </p:set>
                                    <p:anim calcmode="lin" valueType="num">
                                      <p:cBhvr additive="base">
                                        <p:cTn id="31" dur="500" fill="hold"/>
                                        <p:tgtEl>
                                          <p:spTgt spid="26631"/>
                                        </p:tgtEl>
                                        <p:attrNameLst>
                                          <p:attrName>ppt_x</p:attrName>
                                        </p:attrNameLst>
                                      </p:cBhvr>
                                      <p:tavLst>
                                        <p:tav tm="0">
                                          <p:val>
                                            <p:strVal val="0-#ppt_w/2"/>
                                          </p:val>
                                        </p:tav>
                                        <p:tav tm="100000">
                                          <p:val>
                                            <p:strVal val="#ppt_x"/>
                                          </p:val>
                                        </p:tav>
                                      </p:tavLst>
                                    </p:anim>
                                    <p:anim calcmode="lin" valueType="num">
                                      <p:cBhvr additive="base">
                                        <p:cTn id="32" dur="500" fill="hold"/>
                                        <p:tgtEl>
                                          <p:spTgt spid="2663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6627"/>
                                        </p:tgtEl>
                                        <p:attrNameLst>
                                          <p:attrName>style.visibility</p:attrName>
                                        </p:attrNameLst>
                                      </p:cBhvr>
                                      <p:to>
                                        <p:strVal val="visible"/>
                                      </p:to>
                                    </p:set>
                                    <p:anim calcmode="lin" valueType="num">
                                      <p:cBhvr additive="base">
                                        <p:cTn id="37" dur="500" fill="hold"/>
                                        <p:tgtEl>
                                          <p:spTgt spid="26627"/>
                                        </p:tgtEl>
                                        <p:attrNameLst>
                                          <p:attrName>ppt_x</p:attrName>
                                        </p:attrNameLst>
                                      </p:cBhvr>
                                      <p:tavLst>
                                        <p:tav tm="0">
                                          <p:val>
                                            <p:strVal val="0-#ppt_w/2"/>
                                          </p:val>
                                        </p:tav>
                                        <p:tav tm="100000">
                                          <p:val>
                                            <p:strVal val="#ppt_x"/>
                                          </p:val>
                                        </p:tav>
                                      </p:tavLst>
                                    </p:anim>
                                    <p:anim calcmode="lin" valueType="num">
                                      <p:cBhvr additive="base">
                                        <p:cTn id="38" dur="500" fill="hold"/>
                                        <p:tgtEl>
                                          <p:spTgt spid="2662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6633"/>
                                        </p:tgtEl>
                                        <p:attrNameLst>
                                          <p:attrName>style.visibility</p:attrName>
                                        </p:attrNameLst>
                                      </p:cBhvr>
                                      <p:to>
                                        <p:strVal val="visible"/>
                                      </p:to>
                                    </p:set>
                                    <p:anim calcmode="lin" valueType="num">
                                      <p:cBhvr additive="base">
                                        <p:cTn id="43" dur="500" fill="hold"/>
                                        <p:tgtEl>
                                          <p:spTgt spid="26633"/>
                                        </p:tgtEl>
                                        <p:attrNameLst>
                                          <p:attrName>ppt_x</p:attrName>
                                        </p:attrNameLst>
                                      </p:cBhvr>
                                      <p:tavLst>
                                        <p:tav tm="0">
                                          <p:val>
                                            <p:strVal val="0-#ppt_w/2"/>
                                          </p:val>
                                        </p:tav>
                                        <p:tav tm="100000">
                                          <p:val>
                                            <p:strVal val="#ppt_x"/>
                                          </p:val>
                                        </p:tav>
                                      </p:tavLst>
                                    </p:anim>
                                    <p:anim calcmode="lin" valueType="num">
                                      <p:cBhvr additive="base">
                                        <p:cTn id="44" dur="500" fill="hold"/>
                                        <p:tgtEl>
                                          <p:spTgt spid="26633"/>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6634"/>
                                        </p:tgtEl>
                                        <p:attrNameLst>
                                          <p:attrName>style.visibility</p:attrName>
                                        </p:attrNameLst>
                                      </p:cBhvr>
                                      <p:to>
                                        <p:strVal val="visible"/>
                                      </p:to>
                                    </p:set>
                                    <p:anim calcmode="lin" valueType="num">
                                      <p:cBhvr additive="base">
                                        <p:cTn id="49" dur="500" fill="hold"/>
                                        <p:tgtEl>
                                          <p:spTgt spid="26634"/>
                                        </p:tgtEl>
                                        <p:attrNameLst>
                                          <p:attrName>ppt_x</p:attrName>
                                        </p:attrNameLst>
                                      </p:cBhvr>
                                      <p:tavLst>
                                        <p:tav tm="0">
                                          <p:val>
                                            <p:strVal val="0-#ppt_w/2"/>
                                          </p:val>
                                        </p:tav>
                                        <p:tav tm="100000">
                                          <p:val>
                                            <p:strVal val="#ppt_x"/>
                                          </p:val>
                                        </p:tav>
                                      </p:tavLst>
                                    </p:anim>
                                    <p:anim calcmode="lin" valueType="num">
                                      <p:cBhvr additive="base">
                                        <p:cTn id="50" dur="500" fill="hold"/>
                                        <p:tgtEl>
                                          <p:spTgt spid="26634"/>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6635"/>
                                        </p:tgtEl>
                                        <p:attrNameLst>
                                          <p:attrName>style.visibility</p:attrName>
                                        </p:attrNameLst>
                                      </p:cBhvr>
                                      <p:to>
                                        <p:strVal val="visible"/>
                                      </p:to>
                                    </p:set>
                                    <p:anim calcmode="lin" valueType="num">
                                      <p:cBhvr additive="base">
                                        <p:cTn id="55" dur="500" fill="hold"/>
                                        <p:tgtEl>
                                          <p:spTgt spid="26635"/>
                                        </p:tgtEl>
                                        <p:attrNameLst>
                                          <p:attrName>ppt_x</p:attrName>
                                        </p:attrNameLst>
                                      </p:cBhvr>
                                      <p:tavLst>
                                        <p:tav tm="0">
                                          <p:val>
                                            <p:strVal val="0-#ppt_w/2"/>
                                          </p:val>
                                        </p:tav>
                                        <p:tav tm="100000">
                                          <p:val>
                                            <p:strVal val="#ppt_x"/>
                                          </p:val>
                                        </p:tav>
                                      </p:tavLst>
                                    </p:anim>
                                    <p:anim calcmode="lin" valueType="num">
                                      <p:cBhvr additive="base">
                                        <p:cTn id="56" dur="500" fill="hold"/>
                                        <p:tgtEl>
                                          <p:spTgt spid="26635"/>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6637"/>
                                        </p:tgtEl>
                                        <p:attrNameLst>
                                          <p:attrName>style.visibility</p:attrName>
                                        </p:attrNameLst>
                                      </p:cBhvr>
                                      <p:to>
                                        <p:strVal val="visible"/>
                                      </p:to>
                                    </p:set>
                                    <p:anim calcmode="lin" valueType="num">
                                      <p:cBhvr additive="base">
                                        <p:cTn id="61" dur="500" fill="hold"/>
                                        <p:tgtEl>
                                          <p:spTgt spid="26637"/>
                                        </p:tgtEl>
                                        <p:attrNameLst>
                                          <p:attrName>ppt_x</p:attrName>
                                        </p:attrNameLst>
                                      </p:cBhvr>
                                      <p:tavLst>
                                        <p:tav tm="0">
                                          <p:val>
                                            <p:strVal val="0-#ppt_w/2"/>
                                          </p:val>
                                        </p:tav>
                                        <p:tav tm="100000">
                                          <p:val>
                                            <p:strVal val="#ppt_x"/>
                                          </p:val>
                                        </p:tav>
                                      </p:tavLst>
                                    </p:anim>
                                    <p:anim calcmode="lin" valueType="num">
                                      <p:cBhvr additive="base">
                                        <p:cTn id="62" dur="500" fill="hold"/>
                                        <p:tgtEl>
                                          <p:spTgt spid="26637"/>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6638"/>
                                        </p:tgtEl>
                                        <p:attrNameLst>
                                          <p:attrName>style.visibility</p:attrName>
                                        </p:attrNameLst>
                                      </p:cBhvr>
                                      <p:to>
                                        <p:strVal val="visible"/>
                                      </p:to>
                                    </p:set>
                                    <p:anim calcmode="lin" valueType="num">
                                      <p:cBhvr additive="base">
                                        <p:cTn id="67" dur="500" fill="hold"/>
                                        <p:tgtEl>
                                          <p:spTgt spid="26638"/>
                                        </p:tgtEl>
                                        <p:attrNameLst>
                                          <p:attrName>ppt_x</p:attrName>
                                        </p:attrNameLst>
                                      </p:cBhvr>
                                      <p:tavLst>
                                        <p:tav tm="0">
                                          <p:val>
                                            <p:strVal val="0-#ppt_w/2"/>
                                          </p:val>
                                        </p:tav>
                                        <p:tav tm="100000">
                                          <p:val>
                                            <p:strVal val="#ppt_x"/>
                                          </p:val>
                                        </p:tav>
                                      </p:tavLst>
                                    </p:anim>
                                    <p:anim calcmode="lin" valueType="num">
                                      <p:cBhvr additive="base">
                                        <p:cTn id="68" dur="500" fill="hold"/>
                                        <p:tgtEl>
                                          <p:spTgt spid="26638"/>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26639"/>
                                        </p:tgtEl>
                                        <p:attrNameLst>
                                          <p:attrName>style.visibility</p:attrName>
                                        </p:attrNameLst>
                                      </p:cBhvr>
                                      <p:to>
                                        <p:strVal val="visible"/>
                                      </p:to>
                                    </p:set>
                                    <p:anim calcmode="lin" valueType="num">
                                      <p:cBhvr additive="base">
                                        <p:cTn id="73" dur="500" fill="hold"/>
                                        <p:tgtEl>
                                          <p:spTgt spid="26639"/>
                                        </p:tgtEl>
                                        <p:attrNameLst>
                                          <p:attrName>ppt_x</p:attrName>
                                        </p:attrNameLst>
                                      </p:cBhvr>
                                      <p:tavLst>
                                        <p:tav tm="0">
                                          <p:val>
                                            <p:strVal val="0-#ppt_w/2"/>
                                          </p:val>
                                        </p:tav>
                                        <p:tav tm="100000">
                                          <p:val>
                                            <p:strVal val="#ppt_x"/>
                                          </p:val>
                                        </p:tav>
                                      </p:tavLst>
                                    </p:anim>
                                    <p:anim calcmode="lin" valueType="num">
                                      <p:cBhvr additive="base">
                                        <p:cTn id="74" dur="500" fill="hold"/>
                                        <p:tgtEl>
                                          <p:spTgt spid="26639"/>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26640"/>
                                        </p:tgtEl>
                                        <p:attrNameLst>
                                          <p:attrName>style.visibility</p:attrName>
                                        </p:attrNameLst>
                                      </p:cBhvr>
                                      <p:to>
                                        <p:strVal val="visible"/>
                                      </p:to>
                                    </p:set>
                                    <p:anim calcmode="lin" valueType="num">
                                      <p:cBhvr additive="base">
                                        <p:cTn id="79" dur="500" fill="hold"/>
                                        <p:tgtEl>
                                          <p:spTgt spid="26640"/>
                                        </p:tgtEl>
                                        <p:attrNameLst>
                                          <p:attrName>ppt_x</p:attrName>
                                        </p:attrNameLst>
                                      </p:cBhvr>
                                      <p:tavLst>
                                        <p:tav tm="0">
                                          <p:val>
                                            <p:strVal val="0-#ppt_w/2"/>
                                          </p:val>
                                        </p:tav>
                                        <p:tav tm="100000">
                                          <p:val>
                                            <p:strVal val="#ppt_x"/>
                                          </p:val>
                                        </p:tav>
                                      </p:tavLst>
                                    </p:anim>
                                    <p:anim calcmode="lin" valueType="num">
                                      <p:cBhvr additive="base">
                                        <p:cTn id="80" dur="500" fill="hold"/>
                                        <p:tgtEl>
                                          <p:spTgt spid="26640"/>
                                        </p:tgtEl>
                                        <p:attrNameLst>
                                          <p:attrName>ppt_y</p:attrName>
                                        </p:attrNameLst>
                                      </p:cBhvr>
                                      <p:tavLst>
                                        <p:tav tm="0">
                                          <p:val>
                                            <p:strVal val="#ppt_y"/>
                                          </p:val>
                                        </p:tav>
                                        <p:tav tm="100000">
                                          <p:val>
                                            <p:strVal val="#ppt_y"/>
                                          </p:val>
                                        </p:tav>
                                      </p:tavLst>
                                    </p:anim>
                                  </p:childTnLst>
                                </p:cTn>
                              </p:par>
                            </p:childTnLst>
                          </p:cTn>
                        </p:par>
                        <p:par>
                          <p:cTn id="81" fill="hold">
                            <p:stCondLst>
                              <p:cond delay="500"/>
                            </p:stCondLst>
                            <p:childTnLst>
                              <p:par>
                                <p:cTn id="82" presetID="1" presetClass="entr" presetSubtype="0" fill="hold" grpId="0" nodeType="afterEffect">
                                  <p:stCondLst>
                                    <p:cond delay="0"/>
                                  </p:stCondLst>
                                  <p:childTnLst>
                                    <p:set>
                                      <p:cBhvr>
                                        <p:cTn id="83" dur="1" fill="hold">
                                          <p:stCondLst>
                                            <p:cond delay="499"/>
                                          </p:stCondLst>
                                        </p:cTn>
                                        <p:tgtEl>
                                          <p:spTgt spid="26641"/>
                                        </p:tgtEl>
                                        <p:attrNameLst>
                                          <p:attrName>style.visibility</p:attrName>
                                        </p:attrNameLst>
                                      </p:cBhvr>
                                      <p:to>
                                        <p:strVal val="visible"/>
                                      </p:to>
                                    </p:set>
                                  </p:childTnLst>
                                </p:cTn>
                              </p:par>
                            </p:childTnLst>
                          </p:cTn>
                        </p:par>
                        <p:par>
                          <p:cTn id="84" fill="hold">
                            <p:stCondLst>
                              <p:cond delay="1000"/>
                            </p:stCondLst>
                            <p:childTnLst>
                              <p:par>
                                <p:cTn id="85" presetID="1" presetClass="entr" presetSubtype="0" fill="hold" grpId="0" nodeType="afterEffect">
                                  <p:stCondLst>
                                    <p:cond delay="0"/>
                                  </p:stCondLst>
                                  <p:childTnLst>
                                    <p:set>
                                      <p:cBhvr>
                                        <p:cTn id="86" dur="1" fill="hold">
                                          <p:stCondLst>
                                            <p:cond delay="499"/>
                                          </p:stCondLst>
                                        </p:cTn>
                                        <p:tgtEl>
                                          <p:spTgt spid="26642"/>
                                        </p:tgtEl>
                                        <p:attrNameLst>
                                          <p:attrName>style.visibility</p:attrName>
                                        </p:attrNameLst>
                                      </p:cBhvr>
                                      <p:to>
                                        <p:strVal val="visible"/>
                                      </p:to>
                                    </p:set>
                                  </p:childTnLst>
                                </p:cTn>
                              </p:par>
                            </p:childTnLst>
                          </p:cTn>
                        </p:par>
                        <p:par>
                          <p:cTn id="87" fill="hold">
                            <p:stCondLst>
                              <p:cond delay="1500"/>
                            </p:stCondLst>
                            <p:childTnLst>
                              <p:par>
                                <p:cTn id="88" presetID="1" presetClass="entr" presetSubtype="0" fill="hold" nodeType="afterEffect">
                                  <p:stCondLst>
                                    <p:cond delay="0"/>
                                  </p:stCondLst>
                                  <p:childTnLst>
                                    <p:set>
                                      <p:cBhvr>
                                        <p:cTn id="89" dur="1" fill="hold">
                                          <p:stCondLst>
                                            <p:cond delay="499"/>
                                          </p:stCondLst>
                                        </p:cTn>
                                        <p:tgtEl>
                                          <p:spTgt spid="26643"/>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2" presetClass="entr" presetSubtype="8" fill="hold" grpId="0" nodeType="clickEffect">
                                  <p:stCondLst>
                                    <p:cond delay="0"/>
                                  </p:stCondLst>
                                  <p:childTnLst>
                                    <p:set>
                                      <p:cBhvr>
                                        <p:cTn id="93" dur="1" fill="hold">
                                          <p:stCondLst>
                                            <p:cond delay="0"/>
                                          </p:stCondLst>
                                        </p:cTn>
                                        <p:tgtEl>
                                          <p:spTgt spid="26645"/>
                                        </p:tgtEl>
                                        <p:attrNameLst>
                                          <p:attrName>style.visibility</p:attrName>
                                        </p:attrNameLst>
                                      </p:cBhvr>
                                      <p:to>
                                        <p:strVal val="visible"/>
                                      </p:to>
                                    </p:set>
                                    <p:anim calcmode="lin" valueType="num">
                                      <p:cBhvr additive="base">
                                        <p:cTn id="94" dur="500" fill="hold"/>
                                        <p:tgtEl>
                                          <p:spTgt spid="26645"/>
                                        </p:tgtEl>
                                        <p:attrNameLst>
                                          <p:attrName>ppt_x</p:attrName>
                                        </p:attrNameLst>
                                      </p:cBhvr>
                                      <p:tavLst>
                                        <p:tav tm="0">
                                          <p:val>
                                            <p:strVal val="0-#ppt_w/2"/>
                                          </p:val>
                                        </p:tav>
                                        <p:tav tm="100000">
                                          <p:val>
                                            <p:strVal val="#ppt_x"/>
                                          </p:val>
                                        </p:tav>
                                      </p:tavLst>
                                    </p:anim>
                                    <p:anim calcmode="lin" valueType="num">
                                      <p:cBhvr additive="base">
                                        <p:cTn id="95" dur="500" fill="hold"/>
                                        <p:tgtEl>
                                          <p:spTgt spid="266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p:bldP spid="26628" grpId="0" animBg="1"/>
      <p:bldP spid="26629" grpId="0"/>
      <p:bldP spid="26630" grpId="0"/>
      <p:bldP spid="26631" grpId="0"/>
      <p:bldP spid="26632" grpId="0" animBg="1"/>
      <p:bldP spid="26633" grpId="0"/>
      <p:bldP spid="26634" grpId="0"/>
      <p:bldP spid="26635" grpId="0"/>
      <p:bldP spid="26637" grpId="0"/>
      <p:bldP spid="26638" grpId="0"/>
      <p:bldP spid="26639" grpId="0"/>
      <p:bldP spid="26640" grpId="0"/>
      <p:bldP spid="26641" grpId="0" animBg="1"/>
      <p:bldP spid="26642" grpId="0" animBg="1"/>
      <p:bldP spid="2664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标题 27649"/>
          <p:cNvSpPr>
            <a:spLocks noGrp="1" noRot="1"/>
          </p:cNvSpPr>
          <p:nvPr>
            <p:ph type="title"/>
          </p:nvPr>
        </p:nvSpPr>
        <p:spPr>
          <a:xfrm>
            <a:off x="457200" y="685800"/>
            <a:ext cx="8540750" cy="6858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27651" name="文本占位符 27650"/>
          <p:cNvSpPr>
            <a:spLocks noGrp="1" noRot="1"/>
          </p:cNvSpPr>
          <p:nvPr>
            <p:ph type="body" idx="1"/>
          </p:nvPr>
        </p:nvSpPr>
        <p:spPr>
          <a:xfrm>
            <a:off x="304800" y="1447800"/>
            <a:ext cx="8534400" cy="5068888"/>
          </a:xfrm>
          <a:ln/>
        </p:spPr>
        <p:txBody>
          <a:bodyPr/>
          <a:p>
            <a:pPr>
              <a:lnSpc>
                <a:spcPct val="90000"/>
              </a:lnSpc>
              <a:spcBef>
                <a:spcPct val="10000"/>
              </a:spcBef>
              <a:spcAft>
                <a:spcPct val="5000"/>
              </a:spcAft>
              <a:buNone/>
            </a:pPr>
            <a:r>
              <a:rPr lang="zh-CN" altLang="en-US" sz="3600" b="1"/>
              <a:t>一、学习策略概述</a:t>
            </a:r>
            <a:endParaRPr lang="zh-CN" altLang="en-US" sz="3600" b="1"/>
          </a:p>
          <a:p>
            <a:pPr>
              <a:lnSpc>
                <a:spcPct val="90000"/>
              </a:lnSpc>
              <a:spcBef>
                <a:spcPct val="10000"/>
              </a:spcBef>
              <a:spcAft>
                <a:spcPct val="5000"/>
              </a:spcAft>
              <a:buNone/>
            </a:pPr>
            <a:r>
              <a:rPr lang="zh-CN" altLang="en-US" b="1">
                <a:solidFill>
                  <a:schemeClr val="hlink"/>
                </a:solidFill>
                <a:ea typeface="黑体" panose="02010609060101010101" pitchFamily="2" charset="-122"/>
              </a:rPr>
              <a:t>（三）认知策略的分类</a:t>
            </a:r>
            <a:endParaRPr lang="zh-CN" altLang="en-US" b="1">
              <a:solidFill>
                <a:srgbClr val="000000"/>
              </a:solidFill>
              <a:ea typeface="黑体" panose="02010609060101010101" pitchFamily="2" charset="-122"/>
            </a:endParaRPr>
          </a:p>
          <a:p>
            <a:r>
              <a:rPr lang="zh-CN" altLang="en-US" sz="2800" b="1">
                <a:solidFill>
                  <a:srgbClr val="000000"/>
                </a:solidFill>
              </a:rPr>
              <a:t>复述策略、精细加工策略和组织策略是针对陈述性知识的。</a:t>
            </a:r>
            <a:endParaRPr lang="zh-CN" altLang="en-US" sz="2800" b="1">
              <a:solidFill>
                <a:srgbClr val="000000"/>
              </a:solidFill>
            </a:endParaRPr>
          </a:p>
          <a:p>
            <a:r>
              <a:rPr lang="zh-CN" altLang="en-US" sz="2800" b="1">
                <a:solidFill>
                  <a:srgbClr val="000000"/>
                </a:solidFill>
              </a:rPr>
              <a:t>针对程序性知识则有模式再认策略和动作系列学习策略。</a:t>
            </a:r>
            <a:endParaRPr lang="zh-CN" altLang="en-US" sz="2800" b="1">
              <a:solidFill>
                <a:srgbClr val="000000"/>
              </a:solidFill>
            </a:endParaRPr>
          </a:p>
          <a:p>
            <a:r>
              <a:rPr lang="zh-CN" altLang="en-US" sz="2800" b="1">
                <a:solidFill>
                  <a:srgbClr val="0000CC"/>
                </a:solidFill>
              </a:rPr>
              <a:t>元认知策略是学生对自己认知过程的认知策略。</a:t>
            </a:r>
            <a:endParaRPr lang="zh-CN" altLang="en-US" sz="2800" b="1">
              <a:solidFill>
                <a:srgbClr val="0000CC"/>
              </a:solidFill>
            </a:endParaRPr>
          </a:p>
          <a:p>
            <a:r>
              <a:rPr lang="zh-CN" altLang="en-US" sz="2800" b="1">
                <a:solidFill>
                  <a:srgbClr val="0000CC"/>
                </a:solidFill>
              </a:rPr>
              <a:t>资源管理策略是辅助学生管理可用环境和资源的策略。</a:t>
            </a:r>
            <a:endParaRPr lang="zh-CN" altLang="en-US" sz="2800" b="1">
              <a:solidFill>
                <a:srgbClr val="0000CC"/>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标题 28673"/>
          <p:cNvSpPr>
            <a:spLocks noGrp="1" noRot="1"/>
          </p:cNvSpPr>
          <p:nvPr>
            <p:ph type="title"/>
          </p:nvPr>
        </p:nvSpPr>
        <p:spPr>
          <a:xfrm>
            <a:off x="228600" y="609600"/>
            <a:ext cx="8915400" cy="7620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28675" name="文本占位符 28674"/>
          <p:cNvSpPr>
            <a:spLocks noGrp="1" noRot="1"/>
          </p:cNvSpPr>
          <p:nvPr>
            <p:ph type="body" idx="1"/>
          </p:nvPr>
        </p:nvSpPr>
        <p:spPr>
          <a:xfrm>
            <a:off x="304800" y="1600200"/>
            <a:ext cx="8458200" cy="4953000"/>
          </a:xfrm>
          <a:ln/>
        </p:spPr>
        <p:txBody>
          <a:bodyPr/>
          <a:p>
            <a:pPr algn="just">
              <a:lnSpc>
                <a:spcPct val="110000"/>
              </a:lnSpc>
              <a:buNone/>
            </a:pPr>
            <a:r>
              <a:rPr lang="en-US" altLang="zh-CN">
                <a:ea typeface="黑体" panose="02010609060101010101" pitchFamily="2" charset="-122"/>
              </a:rPr>
              <a:t>   </a:t>
            </a:r>
            <a:r>
              <a:rPr lang="zh-CN" altLang="en-US">
                <a:ea typeface="黑体" panose="02010609060101010101" pitchFamily="2" charset="-122"/>
              </a:rPr>
              <a:t>二、认知策略</a:t>
            </a:r>
            <a:endParaRPr lang="zh-CN" altLang="en-US"/>
          </a:p>
          <a:p>
            <a:pPr algn="just">
              <a:lnSpc>
                <a:spcPct val="110000"/>
              </a:lnSpc>
              <a:buNone/>
            </a:pPr>
            <a:r>
              <a:rPr lang="zh-CN" altLang="en-US"/>
              <a:t>        </a:t>
            </a:r>
            <a:r>
              <a:rPr lang="zh-CN" altLang="en-US" sz="2800" b="1">
                <a:ea typeface="楷体_GB2312" pitchFamily="1" charset="-122"/>
              </a:rPr>
              <a:t>认知策略的概念最早是由</a:t>
            </a:r>
            <a:r>
              <a:rPr lang="zh-CN" altLang="en-US" sz="2800" b="1">
                <a:solidFill>
                  <a:schemeClr val="hlink"/>
                </a:solidFill>
                <a:ea typeface="楷体_GB2312" pitchFamily="1" charset="-122"/>
              </a:rPr>
              <a:t>布鲁纳</a:t>
            </a:r>
            <a:r>
              <a:rPr lang="zh-CN" altLang="en-US" sz="2800" b="1">
                <a:ea typeface="楷体_GB2312" pitchFamily="1" charset="-122"/>
              </a:rPr>
              <a:t>提出来的，以后</a:t>
            </a:r>
            <a:r>
              <a:rPr lang="zh-CN" altLang="en-US" sz="2800" b="1">
                <a:solidFill>
                  <a:schemeClr val="hlink"/>
                </a:solidFill>
                <a:ea typeface="楷体_GB2312" pitchFamily="1" charset="-122"/>
              </a:rPr>
              <a:t>加涅</a:t>
            </a:r>
            <a:r>
              <a:rPr lang="zh-CN" altLang="en-US" sz="2800" b="1">
                <a:ea typeface="楷体_GB2312" pitchFamily="1" charset="-122"/>
              </a:rPr>
              <a:t>把认知策略看作为是一种智慧技能，他们对这一概念的解释是不同的。</a:t>
            </a:r>
            <a:endParaRPr lang="zh-CN" altLang="en-US" sz="2800" b="1">
              <a:ea typeface="楷体_GB2312" pitchFamily="1" charset="-122"/>
            </a:endParaRPr>
          </a:p>
          <a:p>
            <a:pPr algn="just">
              <a:lnSpc>
                <a:spcPct val="110000"/>
              </a:lnSpc>
              <a:buNone/>
            </a:pPr>
            <a:r>
              <a:rPr lang="zh-CN" altLang="en-US" sz="2800" b="1">
                <a:ea typeface="楷体_GB2312" pitchFamily="1" charset="-122"/>
              </a:rPr>
              <a:t>         我们在这所讲的认知策略，主要是指在信息加工过程中，为了更好地获得、储存、提取、运用信息等所采用的各种方法和技术。</a:t>
            </a:r>
            <a:endParaRPr lang="zh-CN" altLang="en-US" sz="2800" b="1">
              <a:ea typeface="楷体_GB2312"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blinds(horizontal)">
                                      <p:cBhvr>
                                        <p:cTn id="7" dur="500"/>
                                        <p:tgtEl>
                                          <p:spTgt spid="2867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8675">
                                            <p:txEl>
                                              <p:charRg st="0" end="10"/>
                                            </p:txEl>
                                          </p:spTgt>
                                        </p:tgtEl>
                                        <p:attrNameLst>
                                          <p:attrName>style.visibility</p:attrName>
                                        </p:attrNameLst>
                                      </p:cBhvr>
                                      <p:to>
                                        <p:strVal val="visible"/>
                                      </p:to>
                                    </p:set>
                                    <p:anim calcmode="lin" valueType="num">
                                      <p:cBhvr additive="base">
                                        <p:cTn id="12" dur="500" fill="hold"/>
                                        <p:tgtEl>
                                          <p:spTgt spid="28675">
                                            <p:txEl>
                                              <p:charRg st="0" end="1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8675">
                                            <p:txEl>
                                              <p:charRg st="0" end="1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8675">
                                            <p:txEl>
                                              <p:charRg st="10" end="73"/>
                                            </p:txEl>
                                          </p:spTgt>
                                        </p:tgtEl>
                                        <p:attrNameLst>
                                          <p:attrName>style.visibility</p:attrName>
                                        </p:attrNameLst>
                                      </p:cBhvr>
                                      <p:to>
                                        <p:strVal val="visible"/>
                                      </p:to>
                                    </p:set>
                                    <p:anim calcmode="lin" valueType="num">
                                      <p:cBhvr additive="base">
                                        <p:cTn id="18" dur="500" fill="hold"/>
                                        <p:tgtEl>
                                          <p:spTgt spid="28675">
                                            <p:txEl>
                                              <p:charRg st="10" end="73"/>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8675">
                                            <p:txEl>
                                              <p:charRg st="10" end="73"/>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8675">
                                            <p:txEl>
                                              <p:charRg st="73" end="139"/>
                                            </p:txEl>
                                          </p:spTgt>
                                        </p:tgtEl>
                                        <p:attrNameLst>
                                          <p:attrName>style.visibility</p:attrName>
                                        </p:attrNameLst>
                                      </p:cBhvr>
                                      <p:to>
                                        <p:strVal val="visible"/>
                                      </p:to>
                                    </p:set>
                                    <p:anim calcmode="lin" valueType="num">
                                      <p:cBhvr additive="base">
                                        <p:cTn id="24" dur="500" fill="hold"/>
                                        <p:tgtEl>
                                          <p:spTgt spid="28675">
                                            <p:txEl>
                                              <p:charRg st="73" end="139"/>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8675">
                                            <p:txEl>
                                              <p:charRg st="73" end="13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标题 29697"/>
          <p:cNvSpPr>
            <a:spLocks noGrp="1" noRot="1"/>
          </p:cNvSpPr>
          <p:nvPr>
            <p:ph type="title"/>
          </p:nvPr>
        </p:nvSpPr>
        <p:spPr>
          <a:xfrm>
            <a:off x="228600" y="609600"/>
            <a:ext cx="8915400" cy="7620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29699" name="文本占位符 29698"/>
          <p:cNvSpPr>
            <a:spLocks noGrp="1" noRot="1"/>
          </p:cNvSpPr>
          <p:nvPr>
            <p:ph type="body" idx="1"/>
          </p:nvPr>
        </p:nvSpPr>
        <p:spPr>
          <a:xfrm>
            <a:off x="457200" y="1600200"/>
            <a:ext cx="8305800" cy="4953000"/>
          </a:xfrm>
          <a:ln/>
        </p:spPr>
        <p:txBody>
          <a:bodyPr/>
          <a:p>
            <a:pPr algn="just">
              <a:lnSpc>
                <a:spcPct val="90000"/>
              </a:lnSpc>
              <a:spcBef>
                <a:spcPct val="0"/>
              </a:spcBef>
              <a:buNone/>
            </a:pPr>
            <a:r>
              <a:rPr lang="en-US" altLang="zh-CN" sz="3600">
                <a:ea typeface="黑体" panose="02010609060101010101" pitchFamily="2" charset="-122"/>
              </a:rPr>
              <a:t> </a:t>
            </a:r>
            <a:r>
              <a:rPr lang="zh-CN" altLang="en-US" b="1"/>
              <a:t>二、认知策略</a:t>
            </a:r>
            <a:endParaRPr lang="zh-CN" altLang="en-US" b="1"/>
          </a:p>
          <a:p>
            <a:pPr algn="just">
              <a:lnSpc>
                <a:spcPct val="90000"/>
              </a:lnSpc>
              <a:spcBef>
                <a:spcPct val="0"/>
              </a:spcBef>
              <a:buNone/>
            </a:pPr>
            <a:r>
              <a:rPr lang="zh-CN" altLang="en-US" sz="2800" b="1">
                <a:solidFill>
                  <a:schemeClr val="hlink"/>
                </a:solidFill>
                <a:ea typeface="黑体" panose="02010609060101010101" pitchFamily="2" charset="-122"/>
              </a:rPr>
              <a:t>（一）复述策略</a:t>
            </a:r>
            <a:endParaRPr lang="zh-CN" altLang="en-US" sz="2800" b="1">
              <a:solidFill>
                <a:schemeClr val="hlink"/>
              </a:solidFill>
              <a:ea typeface="黑体" panose="02010609060101010101" pitchFamily="2" charset="-122"/>
            </a:endParaRPr>
          </a:p>
          <a:p>
            <a:pPr>
              <a:lnSpc>
                <a:spcPct val="110000"/>
              </a:lnSpc>
              <a:spcBef>
                <a:spcPct val="10000"/>
              </a:spcBef>
              <a:spcAft>
                <a:spcPct val="5000"/>
              </a:spcAft>
              <a:buNone/>
            </a:pPr>
            <a:r>
              <a:rPr lang="zh-CN" altLang="en-US" sz="2400" b="1">
                <a:latin typeface="楷体_GB2312" pitchFamily="1" charset="-122"/>
                <a:ea typeface="楷体_GB2312" pitchFamily="1" charset="-122"/>
              </a:rPr>
              <a:t>      复述是短时记忆的信息进入长时记忆的必要条件，一种信息如果想要长期保持，就必须对这种信息进行重复，只有经过重复、复述的信息才能够进入长时记忆，才能够长久保持，复述是促进记忆的一种手段。</a:t>
            </a:r>
            <a:endParaRPr lang="zh-CN" altLang="en-US" sz="2400" b="1">
              <a:latin typeface="楷体_GB2312" pitchFamily="1" charset="-122"/>
              <a:ea typeface="楷体_GB2312" pitchFamily="1" charset="-122"/>
            </a:endParaRPr>
          </a:p>
          <a:p>
            <a:pPr>
              <a:lnSpc>
                <a:spcPct val="110000"/>
              </a:lnSpc>
              <a:spcBef>
                <a:spcPct val="10000"/>
              </a:spcBef>
              <a:spcAft>
                <a:spcPct val="5000"/>
              </a:spcAft>
              <a:buNone/>
            </a:pPr>
            <a:r>
              <a:rPr lang="zh-CN" altLang="en-US" sz="2400" b="1">
                <a:latin typeface="楷体_GB2312" pitchFamily="1" charset="-122"/>
                <a:ea typeface="楷体_GB2312" pitchFamily="1" charset="-122"/>
              </a:rPr>
              <a:t>      复述尽管就是对信息的一种重复，但复述的方法又是多种多样的，在学习过程中，我们为了保持信息，运用内部言语或外部言语重现学习材料或刺激，将注意力维持在学习材料上的各种方法，就是复述策略。</a:t>
            </a:r>
            <a:endParaRPr lang="zh-CN" altLang="en-US" sz="2400" b="1">
              <a:latin typeface="楷体_GB2312" pitchFamily="1" charset="-122"/>
              <a:ea typeface="楷体_GB2312"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blinds(horizontal)">
                                      <p:cBhvr>
                                        <p:cTn id="7" dur="500"/>
                                        <p:tgtEl>
                                          <p:spTgt spid="2969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9699">
                                            <p:txEl>
                                              <p:charRg st="0" end="8"/>
                                            </p:txEl>
                                          </p:spTgt>
                                        </p:tgtEl>
                                        <p:attrNameLst>
                                          <p:attrName>style.visibility</p:attrName>
                                        </p:attrNameLst>
                                      </p:cBhvr>
                                      <p:to>
                                        <p:strVal val="visible"/>
                                      </p:to>
                                    </p:set>
                                    <p:anim calcmode="lin" valueType="num">
                                      <p:cBhvr additive="base">
                                        <p:cTn id="12" dur="500" fill="hold"/>
                                        <p:tgtEl>
                                          <p:spTgt spid="29699">
                                            <p:txEl>
                                              <p:charRg st="0" end="8"/>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9699">
                                            <p:txEl>
                                              <p:charRg st="0" end="8"/>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9699">
                                            <p:txEl>
                                              <p:charRg st="8" end="16"/>
                                            </p:txEl>
                                          </p:spTgt>
                                        </p:tgtEl>
                                        <p:attrNameLst>
                                          <p:attrName>style.visibility</p:attrName>
                                        </p:attrNameLst>
                                      </p:cBhvr>
                                      <p:to>
                                        <p:strVal val="visible"/>
                                      </p:to>
                                    </p:set>
                                    <p:anim calcmode="lin" valueType="num">
                                      <p:cBhvr additive="base">
                                        <p:cTn id="18" dur="500" fill="hold"/>
                                        <p:tgtEl>
                                          <p:spTgt spid="29699">
                                            <p:txEl>
                                              <p:charRg st="8" end="16"/>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9699">
                                            <p:txEl>
                                              <p:charRg st="8" end="16"/>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9699">
                                            <p:txEl>
                                              <p:charRg st="16" end="114"/>
                                            </p:txEl>
                                          </p:spTgt>
                                        </p:tgtEl>
                                        <p:attrNameLst>
                                          <p:attrName>style.visibility</p:attrName>
                                        </p:attrNameLst>
                                      </p:cBhvr>
                                      <p:to>
                                        <p:strVal val="visible"/>
                                      </p:to>
                                    </p:set>
                                    <p:anim calcmode="lin" valueType="num">
                                      <p:cBhvr additive="base">
                                        <p:cTn id="24" dur="500" fill="hold"/>
                                        <p:tgtEl>
                                          <p:spTgt spid="29699">
                                            <p:txEl>
                                              <p:charRg st="16" end="11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9699">
                                            <p:txEl>
                                              <p:charRg st="16" end="114"/>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29699">
                                            <p:txEl>
                                              <p:charRg st="114" end="212"/>
                                            </p:txEl>
                                          </p:spTgt>
                                        </p:tgtEl>
                                        <p:attrNameLst>
                                          <p:attrName>style.visibility</p:attrName>
                                        </p:attrNameLst>
                                      </p:cBhvr>
                                      <p:to>
                                        <p:strVal val="visible"/>
                                      </p:to>
                                    </p:set>
                                    <p:anim calcmode="lin" valueType="num">
                                      <p:cBhvr additive="base">
                                        <p:cTn id="30" dur="500" fill="hold"/>
                                        <p:tgtEl>
                                          <p:spTgt spid="29699">
                                            <p:txEl>
                                              <p:charRg st="114" end="21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9699">
                                            <p:txEl>
                                              <p:charRg st="114" end="2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标题 30721"/>
          <p:cNvSpPr>
            <a:spLocks noGrp="1" noRot="1"/>
          </p:cNvSpPr>
          <p:nvPr>
            <p:ph type="title"/>
          </p:nvPr>
        </p:nvSpPr>
        <p:spPr>
          <a:xfrm>
            <a:off x="228600" y="609600"/>
            <a:ext cx="8915400" cy="7620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30723" name="文本占位符 30722"/>
          <p:cNvSpPr>
            <a:spLocks noGrp="1" noRot="1"/>
          </p:cNvSpPr>
          <p:nvPr>
            <p:ph type="body" idx="1"/>
          </p:nvPr>
        </p:nvSpPr>
        <p:spPr>
          <a:xfrm>
            <a:off x="533400" y="1524000"/>
            <a:ext cx="8305800" cy="4953000"/>
          </a:xfrm>
          <a:ln/>
        </p:spPr>
        <p:txBody>
          <a:bodyPr/>
          <a:p>
            <a:pPr algn="just">
              <a:lnSpc>
                <a:spcPct val="80000"/>
              </a:lnSpc>
              <a:spcBef>
                <a:spcPct val="0"/>
              </a:spcBef>
              <a:buNone/>
            </a:pPr>
            <a:r>
              <a:rPr lang="zh-CN" altLang="en-US" sz="4000" dirty="0">
                <a:ea typeface="黑体" panose="02010609060101010101" pitchFamily="2" charset="-122"/>
              </a:rPr>
              <a:t> </a:t>
            </a:r>
            <a:r>
              <a:rPr lang="zh-CN" altLang="en-US" sz="3600" b="1" dirty="0"/>
              <a:t>二、认知策略</a:t>
            </a:r>
            <a:endParaRPr lang="zh-CN" altLang="en-US" sz="3600" b="1" dirty="0"/>
          </a:p>
          <a:p>
            <a:pPr algn="just">
              <a:lnSpc>
                <a:spcPct val="80000"/>
              </a:lnSpc>
              <a:spcBef>
                <a:spcPct val="0"/>
              </a:spcBef>
              <a:buNone/>
            </a:pPr>
            <a:r>
              <a:rPr lang="zh-CN" altLang="en-US" b="1" dirty="0">
                <a:solidFill>
                  <a:schemeClr val="hlink"/>
                </a:solidFill>
                <a:ea typeface="黑体" panose="02010609060101010101" pitchFamily="2" charset="-122"/>
              </a:rPr>
              <a:t>（一）复述策略</a:t>
            </a:r>
            <a:endParaRPr lang="zh-CN" altLang="en-US" sz="2400" dirty="0"/>
          </a:p>
          <a:p>
            <a:pPr>
              <a:lnSpc>
                <a:spcPct val="90000"/>
              </a:lnSpc>
              <a:spcBef>
                <a:spcPct val="10000"/>
              </a:spcBef>
              <a:spcAft>
                <a:spcPct val="5000"/>
              </a:spcAft>
              <a:buNone/>
            </a:pPr>
            <a:r>
              <a:rPr lang="en-US" altLang="x-none" sz="2800" b="1" dirty="0"/>
              <a:t>    1</a:t>
            </a:r>
            <a:r>
              <a:rPr lang="zh-CN" altLang="en-US" sz="2800" b="1" dirty="0"/>
              <a:t>）画线技术</a:t>
            </a:r>
            <a:endParaRPr lang="zh-CN" altLang="en-US" sz="2800" b="1" dirty="0">
              <a:latin typeface="楷体_GB2312" pitchFamily="1" charset="-122"/>
              <a:ea typeface="楷体_GB2312" pitchFamily="1" charset="-122"/>
            </a:endParaRPr>
          </a:p>
          <a:p>
            <a:pPr>
              <a:spcBef>
                <a:spcPct val="10000"/>
              </a:spcBef>
              <a:spcAft>
                <a:spcPct val="5000"/>
              </a:spcAft>
              <a:buNone/>
            </a:pPr>
            <a:r>
              <a:rPr lang="zh-CN" altLang="en-US" sz="2400" dirty="0"/>
              <a:t>          </a:t>
            </a:r>
            <a:r>
              <a:rPr lang="zh-CN" altLang="en-US" sz="2400" b="1" dirty="0">
                <a:solidFill>
                  <a:srgbClr val="003300"/>
                </a:solidFill>
                <a:ea typeface="楷体_GB2312" pitchFamily="1" charset="-122"/>
              </a:rPr>
              <a:t>划线是一种信息选择的策略，也是复述的策略</a:t>
            </a:r>
            <a:r>
              <a:rPr lang="zh-CN" altLang="en-US" sz="2400" dirty="0"/>
              <a:t> </a:t>
            </a:r>
            <a:endParaRPr lang="zh-CN" altLang="en-US" sz="2400" dirty="0"/>
          </a:p>
          <a:p>
            <a:pPr>
              <a:spcBef>
                <a:spcPct val="10000"/>
              </a:spcBef>
              <a:spcAft>
                <a:spcPct val="5000"/>
              </a:spcAft>
            </a:pPr>
            <a:r>
              <a:rPr lang="zh-CN" altLang="en-US" sz="2400" b="1" dirty="0">
                <a:latin typeface="宋体" panose="02010600030101010101" pitchFamily="2" charset="-122"/>
              </a:rPr>
              <a:t>划线必须有选择性、针对性。选择和针对重要的信息划线，这是划线技术中首先要强调的。 </a:t>
            </a:r>
            <a:endParaRPr lang="zh-CN" altLang="en-US" sz="2400" b="1" dirty="0">
              <a:latin typeface="宋体" panose="02010600030101010101" pitchFamily="2" charset="-122"/>
            </a:endParaRPr>
          </a:p>
          <a:p>
            <a:pPr>
              <a:spcBef>
                <a:spcPct val="10000"/>
              </a:spcBef>
              <a:spcAft>
                <a:spcPct val="5000"/>
              </a:spcAft>
            </a:pPr>
            <a:r>
              <a:rPr lang="zh-CN" altLang="en-US" sz="2400" b="1" dirty="0">
                <a:latin typeface="宋体" panose="02010600030101010101" pitchFamily="2" charset="-122"/>
              </a:rPr>
              <a:t>其次，划线应与眉批、脚注结合起来。 </a:t>
            </a:r>
            <a:endParaRPr lang="zh-CN" altLang="en-US" sz="2400" b="1" dirty="0">
              <a:latin typeface="宋体" panose="02010600030101010101" pitchFamily="2" charset="-122"/>
            </a:endParaRPr>
          </a:p>
          <a:p>
            <a:pPr>
              <a:spcBef>
                <a:spcPct val="10000"/>
              </a:spcBef>
              <a:spcAft>
                <a:spcPct val="5000"/>
              </a:spcAft>
            </a:pPr>
            <a:r>
              <a:rPr lang="zh-CN" altLang="en-US" sz="2400" b="1" dirty="0">
                <a:latin typeface="宋体" panose="02010600030101010101" pitchFamily="2" charset="-122"/>
              </a:rPr>
              <a:t>第三、通过划线的练习或实践，逐渐形成个人化的符号。 </a:t>
            </a:r>
            <a:endParaRPr lang="zh-CN" altLang="en-US" sz="2400" b="1" dirty="0">
              <a:latin typeface="宋体" panose="02010600030101010101" pitchFamily="2" charset="-122"/>
            </a:endParaRPr>
          </a:p>
          <a:p>
            <a:pPr>
              <a:spcBef>
                <a:spcPct val="10000"/>
              </a:spcBef>
              <a:spcAft>
                <a:spcPct val="5000"/>
              </a:spcAft>
            </a:pPr>
            <a:r>
              <a:rPr lang="zh-CN" altLang="en-US" sz="2400" b="1" dirty="0">
                <a:latin typeface="宋体" panose="02010600030101010101" pitchFamily="2" charset="-122"/>
              </a:rPr>
              <a:t>第四、要注意对学生划线技术的训练。 </a:t>
            </a:r>
            <a:endParaRPr lang="zh-CN" altLang="en-US" sz="2400" b="1" dirty="0">
              <a:latin typeface="宋体" panose="02010600030101010101" pitchFamily="2" charset="-122"/>
            </a:endParaRPr>
          </a:p>
          <a:p>
            <a:pPr>
              <a:spcBef>
                <a:spcPct val="10000"/>
              </a:spcBef>
              <a:spcAft>
                <a:spcPct val="5000"/>
              </a:spcAft>
              <a:buNone/>
            </a:pPr>
            <a:r>
              <a:rPr lang="zh-CN" altLang="en-US" sz="2400" b="1" dirty="0">
                <a:solidFill>
                  <a:srgbClr val="003300"/>
                </a:solidFill>
                <a:latin typeface="黑体" panose="02010609060101010101" pitchFamily="2" charset="-122"/>
                <a:ea typeface="黑体" panose="02010609060101010101" pitchFamily="2" charset="-122"/>
              </a:rPr>
              <a:t>  划线有两种具体的方式</a:t>
            </a:r>
            <a:r>
              <a:rPr lang="zh-CN" altLang="en-US" sz="2400" b="1" dirty="0">
                <a:latin typeface="宋体" panose="02010600030101010101" pitchFamily="2" charset="-122"/>
              </a:rPr>
              <a:t>：一种是边看书边划线；一种是看完一部分后再根据信息的重要性划线。</a:t>
            </a:r>
            <a:endParaRPr lang="zh-CN" altLang="en-US" sz="2400" b="1" dirty="0">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blinds(horizontal)">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0723">
                                            <p:txEl>
                                              <p:charRg st="0" end="8"/>
                                            </p:txEl>
                                          </p:spTgt>
                                        </p:tgtEl>
                                        <p:attrNameLst>
                                          <p:attrName>style.visibility</p:attrName>
                                        </p:attrNameLst>
                                      </p:cBhvr>
                                      <p:to>
                                        <p:strVal val="visible"/>
                                      </p:to>
                                    </p:set>
                                    <p:anim calcmode="lin" valueType="num">
                                      <p:cBhvr additive="base">
                                        <p:cTn id="12" dur="500" fill="hold"/>
                                        <p:tgtEl>
                                          <p:spTgt spid="30723">
                                            <p:txEl>
                                              <p:charRg st="0" end="8"/>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0723">
                                            <p:txEl>
                                              <p:charRg st="0" end="8"/>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0723">
                                            <p:txEl>
                                              <p:charRg st="8" end="16"/>
                                            </p:txEl>
                                          </p:spTgt>
                                        </p:tgtEl>
                                        <p:attrNameLst>
                                          <p:attrName>style.visibility</p:attrName>
                                        </p:attrNameLst>
                                      </p:cBhvr>
                                      <p:to>
                                        <p:strVal val="visible"/>
                                      </p:to>
                                    </p:set>
                                    <p:anim calcmode="lin" valueType="num">
                                      <p:cBhvr additive="base">
                                        <p:cTn id="18" dur="500" fill="hold"/>
                                        <p:tgtEl>
                                          <p:spTgt spid="30723">
                                            <p:txEl>
                                              <p:charRg st="8" end="16"/>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0723">
                                            <p:txEl>
                                              <p:charRg st="8" end="16"/>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0723">
                                            <p:txEl>
                                              <p:charRg st="16" end="27"/>
                                            </p:txEl>
                                          </p:spTgt>
                                        </p:tgtEl>
                                        <p:attrNameLst>
                                          <p:attrName>style.visibility</p:attrName>
                                        </p:attrNameLst>
                                      </p:cBhvr>
                                      <p:to>
                                        <p:strVal val="visible"/>
                                      </p:to>
                                    </p:set>
                                    <p:anim calcmode="lin" valueType="num">
                                      <p:cBhvr additive="base">
                                        <p:cTn id="24" dur="500" fill="hold"/>
                                        <p:tgtEl>
                                          <p:spTgt spid="30723">
                                            <p:txEl>
                                              <p:charRg st="16" end="27"/>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0723">
                                            <p:txEl>
                                              <p:charRg st="16" end="27"/>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0723">
                                            <p:txEl>
                                              <p:charRg st="27" end="59"/>
                                            </p:txEl>
                                          </p:spTgt>
                                        </p:tgtEl>
                                        <p:attrNameLst>
                                          <p:attrName>style.visibility</p:attrName>
                                        </p:attrNameLst>
                                      </p:cBhvr>
                                      <p:to>
                                        <p:strVal val="visible"/>
                                      </p:to>
                                    </p:set>
                                    <p:anim calcmode="lin" valueType="num">
                                      <p:cBhvr additive="base">
                                        <p:cTn id="30" dur="500" fill="hold"/>
                                        <p:tgtEl>
                                          <p:spTgt spid="30723">
                                            <p:txEl>
                                              <p:charRg st="27" end="59"/>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0723">
                                            <p:txEl>
                                              <p:charRg st="27" end="59"/>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0723">
                                            <p:txEl>
                                              <p:charRg st="59" end="101"/>
                                            </p:txEl>
                                          </p:spTgt>
                                        </p:tgtEl>
                                        <p:attrNameLst>
                                          <p:attrName>style.visibility</p:attrName>
                                        </p:attrNameLst>
                                      </p:cBhvr>
                                      <p:to>
                                        <p:strVal val="visible"/>
                                      </p:to>
                                    </p:set>
                                    <p:anim calcmode="lin" valueType="num">
                                      <p:cBhvr additive="base">
                                        <p:cTn id="36" dur="500" fill="hold"/>
                                        <p:tgtEl>
                                          <p:spTgt spid="30723">
                                            <p:txEl>
                                              <p:charRg st="59" end="101"/>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0723">
                                            <p:txEl>
                                              <p:charRg st="59" end="101"/>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30723">
                                            <p:txEl>
                                              <p:charRg st="101" end="120"/>
                                            </p:txEl>
                                          </p:spTgt>
                                        </p:tgtEl>
                                        <p:attrNameLst>
                                          <p:attrName>style.visibility</p:attrName>
                                        </p:attrNameLst>
                                      </p:cBhvr>
                                      <p:to>
                                        <p:strVal val="visible"/>
                                      </p:to>
                                    </p:set>
                                    <p:anim calcmode="lin" valueType="num">
                                      <p:cBhvr additive="base">
                                        <p:cTn id="42" dur="500" fill="hold"/>
                                        <p:tgtEl>
                                          <p:spTgt spid="30723">
                                            <p:txEl>
                                              <p:charRg st="101" end="120"/>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0723">
                                            <p:txEl>
                                              <p:charRg st="101" end="120"/>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30723">
                                            <p:txEl>
                                              <p:charRg st="120" end="147"/>
                                            </p:txEl>
                                          </p:spTgt>
                                        </p:tgtEl>
                                        <p:attrNameLst>
                                          <p:attrName>style.visibility</p:attrName>
                                        </p:attrNameLst>
                                      </p:cBhvr>
                                      <p:to>
                                        <p:strVal val="visible"/>
                                      </p:to>
                                    </p:set>
                                    <p:anim calcmode="lin" valueType="num">
                                      <p:cBhvr additive="base">
                                        <p:cTn id="48" dur="500" fill="hold"/>
                                        <p:tgtEl>
                                          <p:spTgt spid="30723">
                                            <p:txEl>
                                              <p:charRg st="120" end="147"/>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30723">
                                            <p:txEl>
                                              <p:charRg st="120" end="147"/>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30723">
                                            <p:txEl>
                                              <p:charRg st="147" end="166"/>
                                            </p:txEl>
                                          </p:spTgt>
                                        </p:tgtEl>
                                        <p:attrNameLst>
                                          <p:attrName>style.visibility</p:attrName>
                                        </p:attrNameLst>
                                      </p:cBhvr>
                                      <p:to>
                                        <p:strVal val="visible"/>
                                      </p:to>
                                    </p:set>
                                    <p:anim calcmode="lin" valueType="num">
                                      <p:cBhvr additive="base">
                                        <p:cTn id="54" dur="500" fill="hold"/>
                                        <p:tgtEl>
                                          <p:spTgt spid="30723">
                                            <p:txEl>
                                              <p:charRg st="147" end="166"/>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30723">
                                            <p:txEl>
                                              <p:charRg st="147" end="166"/>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30723">
                                            <p:txEl>
                                              <p:charRg st="166" end="211"/>
                                            </p:txEl>
                                          </p:spTgt>
                                        </p:tgtEl>
                                        <p:attrNameLst>
                                          <p:attrName>style.visibility</p:attrName>
                                        </p:attrNameLst>
                                      </p:cBhvr>
                                      <p:to>
                                        <p:strVal val="visible"/>
                                      </p:to>
                                    </p:set>
                                    <p:anim calcmode="lin" valueType="num">
                                      <p:cBhvr additive="base">
                                        <p:cTn id="60" dur="500" fill="hold"/>
                                        <p:tgtEl>
                                          <p:spTgt spid="30723">
                                            <p:txEl>
                                              <p:charRg st="166" end="211"/>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30723">
                                            <p:txEl>
                                              <p:charRg st="166" end="2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标题 31745"/>
          <p:cNvSpPr>
            <a:spLocks noGrp="1" noRot="1"/>
          </p:cNvSpPr>
          <p:nvPr>
            <p:ph type="title"/>
          </p:nvPr>
        </p:nvSpPr>
        <p:spPr>
          <a:xfrm>
            <a:off x="228600" y="609600"/>
            <a:ext cx="8915400" cy="7620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31747" name="文本占位符 31746"/>
          <p:cNvSpPr>
            <a:spLocks noGrp="1" noRot="1"/>
          </p:cNvSpPr>
          <p:nvPr>
            <p:ph type="body" idx="1"/>
          </p:nvPr>
        </p:nvSpPr>
        <p:spPr>
          <a:xfrm>
            <a:off x="685800" y="1600200"/>
            <a:ext cx="8077200" cy="4953000"/>
          </a:xfrm>
          <a:ln/>
        </p:spPr>
        <p:txBody>
          <a:bodyPr/>
          <a:p>
            <a:pPr algn="just">
              <a:lnSpc>
                <a:spcPct val="90000"/>
              </a:lnSpc>
              <a:spcBef>
                <a:spcPct val="0"/>
              </a:spcBef>
              <a:buNone/>
            </a:pPr>
            <a:r>
              <a:rPr lang="zh-CN" altLang="en-US" sz="4000" dirty="0">
                <a:ea typeface="黑体" panose="02010609060101010101" pitchFamily="2" charset="-122"/>
              </a:rPr>
              <a:t> </a:t>
            </a:r>
            <a:r>
              <a:rPr lang="zh-CN" altLang="en-US" sz="3600" b="1" dirty="0"/>
              <a:t>二、认知策略</a:t>
            </a:r>
            <a:endParaRPr lang="zh-CN" altLang="en-US" sz="3600" b="1" dirty="0"/>
          </a:p>
          <a:p>
            <a:pPr algn="just">
              <a:lnSpc>
                <a:spcPct val="90000"/>
              </a:lnSpc>
              <a:spcBef>
                <a:spcPct val="0"/>
              </a:spcBef>
              <a:buNone/>
            </a:pPr>
            <a:r>
              <a:rPr lang="zh-CN" altLang="en-US" b="1" dirty="0">
                <a:solidFill>
                  <a:schemeClr val="hlink"/>
                </a:solidFill>
                <a:ea typeface="黑体" panose="02010609060101010101" pitchFamily="2" charset="-122"/>
              </a:rPr>
              <a:t>（一）复述策略</a:t>
            </a:r>
            <a:endParaRPr lang="zh-CN" altLang="en-US" b="1" dirty="0">
              <a:solidFill>
                <a:schemeClr val="hlink"/>
              </a:solidFill>
              <a:ea typeface="黑体" panose="02010609060101010101" pitchFamily="2" charset="-122"/>
            </a:endParaRPr>
          </a:p>
          <a:p>
            <a:pPr>
              <a:buNone/>
            </a:pPr>
            <a:r>
              <a:rPr lang="en-US" altLang="x-none" dirty="0"/>
              <a:t>   </a:t>
            </a:r>
            <a:r>
              <a:rPr lang="en-US" altLang="x-none" b="1" dirty="0">
                <a:latin typeface="黑体" panose="02010609060101010101" pitchFamily="2" charset="-122"/>
                <a:ea typeface="黑体" panose="02010609060101010101" pitchFamily="2" charset="-122"/>
              </a:rPr>
              <a:t>2</a:t>
            </a:r>
            <a:r>
              <a:rPr lang="zh-CN" altLang="en-US" b="1" dirty="0">
                <a:latin typeface="黑体" panose="02010609060101010101" pitchFamily="2" charset="-122"/>
                <a:ea typeface="黑体" panose="02010609060101010101" pitchFamily="2" charset="-122"/>
              </a:rPr>
              <a:t>）复习策略</a:t>
            </a:r>
            <a:endParaRPr lang="zh-CN" altLang="en-US" dirty="0"/>
          </a:p>
          <a:p>
            <a:r>
              <a:rPr lang="zh-CN" altLang="en-US" dirty="0"/>
              <a:t>   </a:t>
            </a:r>
            <a:r>
              <a:rPr lang="en-US" altLang="x-none" sz="2800" b="1" dirty="0">
                <a:solidFill>
                  <a:srgbClr val="003300"/>
                </a:solidFill>
                <a:latin typeface="黑体" panose="02010609060101010101" pitchFamily="2" charset="-122"/>
                <a:ea typeface="黑体" panose="02010609060101010101" pitchFamily="2" charset="-122"/>
              </a:rPr>
              <a:t>1</a:t>
            </a:r>
            <a:r>
              <a:rPr lang="zh-CN" altLang="en-US" sz="2800" b="1" dirty="0">
                <a:solidFill>
                  <a:srgbClr val="003300"/>
                </a:solidFill>
                <a:latin typeface="黑体" panose="02010609060101010101" pitchFamily="2" charset="-122"/>
                <a:ea typeface="黑体" panose="02010609060101010101" pitchFamily="2" charset="-122"/>
              </a:rPr>
              <a:t>、及时复习 </a:t>
            </a:r>
            <a:endParaRPr lang="zh-CN" altLang="en-US" sz="2800" b="1" dirty="0">
              <a:solidFill>
                <a:srgbClr val="003300"/>
              </a:solidFill>
              <a:latin typeface="黑体" panose="02010609060101010101" pitchFamily="2" charset="-122"/>
              <a:ea typeface="黑体" panose="02010609060101010101" pitchFamily="2" charset="-122"/>
            </a:endParaRPr>
          </a:p>
          <a:p>
            <a:r>
              <a:rPr lang="zh-CN" altLang="en-US" sz="2800" b="1" dirty="0">
                <a:solidFill>
                  <a:srgbClr val="003300"/>
                </a:solidFill>
                <a:latin typeface="黑体" panose="02010609060101010101" pitchFamily="2" charset="-122"/>
                <a:ea typeface="黑体" panose="02010609060101010101" pitchFamily="2" charset="-122"/>
              </a:rPr>
              <a:t>  </a:t>
            </a:r>
            <a:r>
              <a:rPr lang="en-US" altLang="x-none" sz="2800" b="1" dirty="0">
                <a:solidFill>
                  <a:srgbClr val="003300"/>
                </a:solidFill>
                <a:latin typeface="黑体" panose="02010609060101010101" pitchFamily="2" charset="-122"/>
                <a:ea typeface="黑体" panose="02010609060101010101" pitchFamily="2" charset="-122"/>
              </a:rPr>
              <a:t>2</a:t>
            </a:r>
            <a:r>
              <a:rPr lang="zh-CN" altLang="en-US" sz="2800" b="1" dirty="0">
                <a:solidFill>
                  <a:srgbClr val="003300"/>
                </a:solidFill>
                <a:latin typeface="黑体" panose="02010609060101010101" pitchFamily="2" charset="-122"/>
                <a:ea typeface="黑体" panose="02010609060101010101" pitchFamily="2" charset="-122"/>
              </a:rPr>
              <a:t>、分散复习</a:t>
            </a:r>
            <a:endParaRPr lang="zh-CN" altLang="en-US" sz="2800" b="1" dirty="0">
              <a:solidFill>
                <a:srgbClr val="003300"/>
              </a:solidFill>
              <a:latin typeface="黑体" panose="02010609060101010101" pitchFamily="2" charset="-122"/>
              <a:ea typeface="黑体" panose="02010609060101010101" pitchFamily="2" charset="-122"/>
            </a:endParaRPr>
          </a:p>
          <a:p>
            <a:r>
              <a:rPr lang="zh-CN" altLang="en-US" sz="2800" b="1" dirty="0">
                <a:solidFill>
                  <a:srgbClr val="003300"/>
                </a:solidFill>
                <a:latin typeface="黑体" panose="02010609060101010101" pitchFamily="2" charset="-122"/>
                <a:ea typeface="黑体" panose="02010609060101010101" pitchFamily="2" charset="-122"/>
              </a:rPr>
              <a:t>  </a:t>
            </a:r>
            <a:r>
              <a:rPr lang="en-US" altLang="x-none" sz="2800" b="1" dirty="0">
                <a:solidFill>
                  <a:srgbClr val="003300"/>
                </a:solidFill>
                <a:latin typeface="黑体" panose="02010609060101010101" pitchFamily="2" charset="-122"/>
                <a:ea typeface="黑体" panose="02010609060101010101" pitchFamily="2" charset="-122"/>
              </a:rPr>
              <a:t>3</a:t>
            </a:r>
            <a:r>
              <a:rPr lang="zh-CN" altLang="en-US" sz="2800" b="1" dirty="0">
                <a:solidFill>
                  <a:srgbClr val="003300"/>
                </a:solidFill>
                <a:latin typeface="黑体" panose="02010609060101010101" pitchFamily="2" charset="-122"/>
                <a:ea typeface="黑体" panose="02010609060101010101" pitchFamily="2" charset="-122"/>
              </a:rPr>
              <a:t>、形式多样化</a:t>
            </a:r>
            <a:endParaRPr lang="zh-CN" altLang="en-US" sz="2800" b="1" dirty="0">
              <a:solidFill>
                <a:srgbClr val="003300"/>
              </a:solidFill>
              <a:latin typeface="黑体" panose="02010609060101010101" pitchFamily="2" charset="-122"/>
              <a:ea typeface="黑体" panose="02010609060101010101" pitchFamily="2" charset="-122"/>
            </a:endParaRPr>
          </a:p>
          <a:p>
            <a:r>
              <a:rPr lang="zh-CN" altLang="en-US" sz="2800" b="1" dirty="0">
                <a:solidFill>
                  <a:srgbClr val="003300"/>
                </a:solidFill>
                <a:latin typeface="黑体" panose="02010609060101010101" pitchFamily="2" charset="-122"/>
                <a:ea typeface="黑体" panose="02010609060101010101" pitchFamily="2" charset="-122"/>
              </a:rPr>
              <a:t>  </a:t>
            </a:r>
            <a:r>
              <a:rPr lang="en-US" altLang="x-none" sz="2800" b="1" dirty="0">
                <a:solidFill>
                  <a:srgbClr val="003300"/>
                </a:solidFill>
                <a:latin typeface="黑体" panose="02010609060101010101" pitchFamily="2" charset="-122"/>
                <a:ea typeface="黑体" panose="02010609060101010101" pitchFamily="2" charset="-122"/>
              </a:rPr>
              <a:t>4</a:t>
            </a:r>
            <a:r>
              <a:rPr lang="zh-CN" altLang="en-US" sz="2800" b="1" dirty="0">
                <a:solidFill>
                  <a:srgbClr val="003300"/>
                </a:solidFill>
                <a:latin typeface="黑体" panose="02010609060101010101" pitchFamily="2" charset="-122"/>
                <a:ea typeface="黑体" panose="02010609060101010101" pitchFamily="2" charset="-122"/>
              </a:rPr>
              <a:t>、尝试背诵</a:t>
            </a:r>
            <a:endParaRPr lang="zh-CN" altLang="en-US" sz="2800" b="1" dirty="0">
              <a:solidFill>
                <a:srgbClr val="003300"/>
              </a:solidFill>
              <a:latin typeface="黑体" panose="02010609060101010101" pitchFamily="2" charset="-122"/>
              <a:ea typeface="黑体" panose="02010609060101010101" pitchFamily="2" charset="-122"/>
            </a:endParaRPr>
          </a:p>
          <a:p>
            <a:r>
              <a:rPr lang="en-US" altLang="x-none" sz="2800" b="1" dirty="0">
                <a:solidFill>
                  <a:srgbClr val="003300"/>
                </a:solidFill>
                <a:latin typeface="黑体" panose="02010609060101010101" pitchFamily="2" charset="-122"/>
                <a:ea typeface="黑体" panose="02010609060101010101" pitchFamily="2" charset="-122"/>
              </a:rPr>
              <a:t>  5</a:t>
            </a:r>
            <a:r>
              <a:rPr lang="zh-CN" altLang="en-US" sz="2800" b="1" dirty="0">
                <a:solidFill>
                  <a:srgbClr val="003300"/>
                </a:solidFill>
                <a:latin typeface="黑体" panose="02010609060101010101" pitchFamily="2" charset="-122"/>
                <a:ea typeface="黑体" panose="02010609060101010101" pitchFamily="2" charset="-122"/>
              </a:rPr>
              <a:t>、自问自答</a:t>
            </a:r>
            <a:endParaRPr lang="zh-CN" altLang="en-US" sz="2800" b="1" dirty="0">
              <a:solidFill>
                <a:srgbClr val="003300"/>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blinds(horizontal)">
                                      <p:cBhvr>
                                        <p:cTn id="7" dur="500"/>
                                        <p:tgtEl>
                                          <p:spTgt spid="3174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1747">
                                            <p:txEl>
                                              <p:charRg st="0" end="8"/>
                                            </p:txEl>
                                          </p:spTgt>
                                        </p:tgtEl>
                                        <p:attrNameLst>
                                          <p:attrName>style.visibility</p:attrName>
                                        </p:attrNameLst>
                                      </p:cBhvr>
                                      <p:to>
                                        <p:strVal val="visible"/>
                                      </p:to>
                                    </p:set>
                                    <p:anim calcmode="lin" valueType="num">
                                      <p:cBhvr additive="base">
                                        <p:cTn id="12" dur="500" fill="hold"/>
                                        <p:tgtEl>
                                          <p:spTgt spid="31747">
                                            <p:txEl>
                                              <p:charRg st="0" end="8"/>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1747">
                                            <p:txEl>
                                              <p:charRg st="0" end="8"/>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1747">
                                            <p:txEl>
                                              <p:charRg st="8" end="16"/>
                                            </p:txEl>
                                          </p:spTgt>
                                        </p:tgtEl>
                                        <p:attrNameLst>
                                          <p:attrName>style.visibility</p:attrName>
                                        </p:attrNameLst>
                                      </p:cBhvr>
                                      <p:to>
                                        <p:strVal val="visible"/>
                                      </p:to>
                                    </p:set>
                                    <p:anim calcmode="lin" valueType="num">
                                      <p:cBhvr additive="base">
                                        <p:cTn id="18" dur="500" fill="hold"/>
                                        <p:tgtEl>
                                          <p:spTgt spid="31747">
                                            <p:txEl>
                                              <p:charRg st="8" end="16"/>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1747">
                                            <p:txEl>
                                              <p:charRg st="8" end="16"/>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1747">
                                            <p:txEl>
                                              <p:charRg st="16" end="26"/>
                                            </p:txEl>
                                          </p:spTgt>
                                        </p:tgtEl>
                                        <p:attrNameLst>
                                          <p:attrName>style.visibility</p:attrName>
                                        </p:attrNameLst>
                                      </p:cBhvr>
                                      <p:to>
                                        <p:strVal val="visible"/>
                                      </p:to>
                                    </p:set>
                                    <p:anim calcmode="lin" valueType="num">
                                      <p:cBhvr additive="base">
                                        <p:cTn id="24" dur="500" fill="hold"/>
                                        <p:tgtEl>
                                          <p:spTgt spid="31747">
                                            <p:txEl>
                                              <p:charRg st="16" end="26"/>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1747">
                                            <p:txEl>
                                              <p:charRg st="16" end="26"/>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1747">
                                            <p:txEl>
                                              <p:charRg st="26" end="37"/>
                                            </p:txEl>
                                          </p:spTgt>
                                        </p:tgtEl>
                                        <p:attrNameLst>
                                          <p:attrName>style.visibility</p:attrName>
                                        </p:attrNameLst>
                                      </p:cBhvr>
                                      <p:to>
                                        <p:strVal val="visible"/>
                                      </p:to>
                                    </p:set>
                                    <p:anim calcmode="lin" valueType="num">
                                      <p:cBhvr additive="base">
                                        <p:cTn id="30" dur="500" fill="hold"/>
                                        <p:tgtEl>
                                          <p:spTgt spid="31747">
                                            <p:txEl>
                                              <p:charRg st="26" end="37"/>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1747">
                                            <p:txEl>
                                              <p:charRg st="26" end="37"/>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1747">
                                            <p:txEl>
                                              <p:charRg st="37" end="46"/>
                                            </p:txEl>
                                          </p:spTgt>
                                        </p:tgtEl>
                                        <p:attrNameLst>
                                          <p:attrName>style.visibility</p:attrName>
                                        </p:attrNameLst>
                                      </p:cBhvr>
                                      <p:to>
                                        <p:strVal val="visible"/>
                                      </p:to>
                                    </p:set>
                                    <p:anim calcmode="lin" valueType="num">
                                      <p:cBhvr additive="base">
                                        <p:cTn id="36" dur="500" fill="hold"/>
                                        <p:tgtEl>
                                          <p:spTgt spid="31747">
                                            <p:txEl>
                                              <p:charRg st="37" end="46"/>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1747">
                                            <p:txEl>
                                              <p:charRg st="37" end="46"/>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31747">
                                            <p:txEl>
                                              <p:charRg st="46" end="56"/>
                                            </p:txEl>
                                          </p:spTgt>
                                        </p:tgtEl>
                                        <p:attrNameLst>
                                          <p:attrName>style.visibility</p:attrName>
                                        </p:attrNameLst>
                                      </p:cBhvr>
                                      <p:to>
                                        <p:strVal val="visible"/>
                                      </p:to>
                                    </p:set>
                                    <p:anim calcmode="lin" valueType="num">
                                      <p:cBhvr additive="base">
                                        <p:cTn id="42" dur="500" fill="hold"/>
                                        <p:tgtEl>
                                          <p:spTgt spid="31747">
                                            <p:txEl>
                                              <p:charRg st="46" end="56"/>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1747">
                                            <p:txEl>
                                              <p:charRg st="46" end="56"/>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31747">
                                            <p:txEl>
                                              <p:charRg st="56" end="65"/>
                                            </p:txEl>
                                          </p:spTgt>
                                        </p:tgtEl>
                                        <p:attrNameLst>
                                          <p:attrName>style.visibility</p:attrName>
                                        </p:attrNameLst>
                                      </p:cBhvr>
                                      <p:to>
                                        <p:strVal val="visible"/>
                                      </p:to>
                                    </p:set>
                                    <p:anim calcmode="lin" valueType="num">
                                      <p:cBhvr additive="base">
                                        <p:cTn id="48" dur="500" fill="hold"/>
                                        <p:tgtEl>
                                          <p:spTgt spid="31747">
                                            <p:txEl>
                                              <p:charRg st="56" end="65"/>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31747">
                                            <p:txEl>
                                              <p:charRg st="56" end="65"/>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31747">
                                            <p:txEl>
                                              <p:charRg st="65" end="74"/>
                                            </p:txEl>
                                          </p:spTgt>
                                        </p:tgtEl>
                                        <p:attrNameLst>
                                          <p:attrName>style.visibility</p:attrName>
                                        </p:attrNameLst>
                                      </p:cBhvr>
                                      <p:to>
                                        <p:strVal val="visible"/>
                                      </p:to>
                                    </p:set>
                                    <p:anim calcmode="lin" valueType="num">
                                      <p:cBhvr additive="base">
                                        <p:cTn id="54" dur="500" fill="hold"/>
                                        <p:tgtEl>
                                          <p:spTgt spid="31747">
                                            <p:txEl>
                                              <p:charRg st="65" end="74"/>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31747">
                                            <p:txEl>
                                              <p:charRg st="65" end="7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标题 32769"/>
          <p:cNvSpPr>
            <a:spLocks noGrp="1" noRot="1"/>
          </p:cNvSpPr>
          <p:nvPr>
            <p:ph type="title"/>
          </p:nvPr>
        </p:nvSpPr>
        <p:spPr>
          <a:xfrm>
            <a:off x="228600" y="609600"/>
            <a:ext cx="8915400" cy="7620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32771" name="文本占位符 32770"/>
          <p:cNvSpPr>
            <a:spLocks noGrp="1" noRot="1"/>
          </p:cNvSpPr>
          <p:nvPr>
            <p:ph type="body" idx="1"/>
          </p:nvPr>
        </p:nvSpPr>
        <p:spPr>
          <a:xfrm>
            <a:off x="685800" y="1600200"/>
            <a:ext cx="8077200" cy="4953000"/>
          </a:xfrm>
          <a:ln/>
        </p:spPr>
        <p:txBody>
          <a:bodyPr/>
          <a:p>
            <a:pPr algn="just">
              <a:lnSpc>
                <a:spcPct val="90000"/>
              </a:lnSpc>
              <a:spcBef>
                <a:spcPct val="0"/>
              </a:spcBef>
              <a:buNone/>
            </a:pPr>
            <a:r>
              <a:rPr lang="zh-CN" altLang="en-US" sz="4000" dirty="0">
                <a:ea typeface="黑体" panose="02010609060101010101" pitchFamily="2" charset="-122"/>
              </a:rPr>
              <a:t> </a:t>
            </a:r>
            <a:r>
              <a:rPr lang="zh-CN" altLang="en-US" sz="3600" b="1" dirty="0"/>
              <a:t>二、认知策略</a:t>
            </a:r>
            <a:endParaRPr lang="zh-CN" altLang="en-US" sz="3600" b="1" dirty="0"/>
          </a:p>
          <a:p>
            <a:pPr algn="just">
              <a:lnSpc>
                <a:spcPct val="90000"/>
              </a:lnSpc>
              <a:spcBef>
                <a:spcPct val="0"/>
              </a:spcBef>
              <a:buNone/>
            </a:pPr>
            <a:r>
              <a:rPr lang="zh-CN" altLang="en-US" b="1" dirty="0">
                <a:solidFill>
                  <a:schemeClr val="hlink"/>
                </a:solidFill>
                <a:ea typeface="黑体" panose="02010609060101010101" pitchFamily="2" charset="-122"/>
              </a:rPr>
              <a:t>（二）精细加工策略</a:t>
            </a:r>
            <a:endParaRPr lang="zh-CN" altLang="en-US" b="1" dirty="0">
              <a:solidFill>
                <a:schemeClr val="hlink"/>
              </a:solidFill>
              <a:ea typeface="黑体" panose="02010609060101010101" pitchFamily="2" charset="-122"/>
            </a:endParaRPr>
          </a:p>
          <a:p>
            <a:pPr>
              <a:lnSpc>
                <a:spcPct val="110000"/>
              </a:lnSpc>
              <a:spcBef>
                <a:spcPct val="10000"/>
              </a:spcBef>
              <a:spcAft>
                <a:spcPct val="5000"/>
              </a:spcAft>
              <a:buNone/>
            </a:pPr>
            <a:r>
              <a:rPr lang="zh-CN" altLang="en-US" b="1" dirty="0">
                <a:solidFill>
                  <a:srgbClr val="003300"/>
                </a:solidFill>
                <a:latin typeface="宋体" panose="02010600030101010101" pitchFamily="2" charset="-122"/>
              </a:rPr>
              <a:t>    </a:t>
            </a:r>
            <a:r>
              <a:rPr lang="zh-CN" altLang="en-US" sz="2800" b="1" dirty="0">
                <a:solidFill>
                  <a:srgbClr val="003300"/>
                </a:solidFill>
                <a:latin typeface="宋体" panose="02010600030101010101" pitchFamily="2" charset="-122"/>
              </a:rPr>
              <a:t>就是将新学习的材料与头脑中已有知识联系起来从而增加新信息的意义的深层加工策略。</a:t>
            </a:r>
            <a:r>
              <a:rPr lang="zh-CN" altLang="en-US" dirty="0"/>
              <a:t> </a:t>
            </a:r>
            <a:endParaRPr lang="zh-CN" altLang="en-US" dirty="0"/>
          </a:p>
          <a:p>
            <a:r>
              <a:rPr lang="zh-CN" altLang="en-US" dirty="0"/>
              <a:t>   </a:t>
            </a:r>
            <a:r>
              <a:rPr lang="en-US" altLang="x-none" sz="2800" b="1" dirty="0">
                <a:solidFill>
                  <a:srgbClr val="0000CC"/>
                </a:solidFill>
                <a:latin typeface="黑体" panose="02010609060101010101" pitchFamily="2" charset="-122"/>
                <a:ea typeface="黑体" panose="02010609060101010101" pitchFamily="2" charset="-122"/>
              </a:rPr>
              <a:t>1</a:t>
            </a:r>
            <a:r>
              <a:rPr lang="zh-CN" altLang="en-US" sz="2800" b="1" dirty="0">
                <a:solidFill>
                  <a:srgbClr val="0000CC"/>
                </a:solidFill>
                <a:latin typeface="黑体" panose="02010609060101010101" pitchFamily="2" charset="-122"/>
                <a:ea typeface="黑体" panose="02010609060101010101" pitchFamily="2" charset="-122"/>
              </a:rPr>
              <a:t>、记忆术 </a:t>
            </a:r>
            <a:endParaRPr lang="zh-CN" altLang="en-US" sz="2800" b="1" dirty="0">
              <a:solidFill>
                <a:srgbClr val="0000CC"/>
              </a:solidFill>
              <a:latin typeface="黑体" panose="02010609060101010101" pitchFamily="2" charset="-122"/>
              <a:ea typeface="黑体" panose="02010609060101010101" pitchFamily="2" charset="-122"/>
            </a:endParaRPr>
          </a:p>
          <a:p>
            <a:r>
              <a:rPr lang="zh-CN" altLang="en-US" sz="2800" b="1" dirty="0">
                <a:solidFill>
                  <a:srgbClr val="0000CC"/>
                </a:solidFill>
                <a:latin typeface="黑体" panose="02010609060101010101" pitchFamily="2" charset="-122"/>
                <a:ea typeface="黑体" panose="02010609060101010101" pitchFamily="2" charset="-122"/>
              </a:rPr>
              <a:t>  </a:t>
            </a:r>
            <a:r>
              <a:rPr lang="en-US" altLang="x-none" sz="2800" b="1" dirty="0">
                <a:solidFill>
                  <a:srgbClr val="0000CC"/>
                </a:solidFill>
                <a:latin typeface="黑体" panose="02010609060101010101" pitchFamily="2" charset="-122"/>
                <a:ea typeface="黑体" panose="02010609060101010101" pitchFamily="2" charset="-122"/>
              </a:rPr>
              <a:t>2</a:t>
            </a:r>
            <a:r>
              <a:rPr lang="zh-CN" altLang="en-US" sz="2800" b="1" dirty="0">
                <a:solidFill>
                  <a:srgbClr val="0000CC"/>
                </a:solidFill>
                <a:latin typeface="黑体" panose="02010609060101010101" pitchFamily="2" charset="-122"/>
                <a:ea typeface="黑体" panose="02010609060101010101" pitchFamily="2" charset="-122"/>
              </a:rPr>
              <a:t>、做笔记</a:t>
            </a:r>
            <a:endParaRPr lang="zh-CN" altLang="en-US" sz="2800" b="1" dirty="0">
              <a:solidFill>
                <a:srgbClr val="0000CC"/>
              </a:solidFill>
              <a:latin typeface="黑体" panose="02010609060101010101" pitchFamily="2" charset="-122"/>
              <a:ea typeface="黑体" panose="02010609060101010101" pitchFamily="2" charset="-122"/>
            </a:endParaRPr>
          </a:p>
          <a:p>
            <a:r>
              <a:rPr lang="zh-CN" altLang="en-US" sz="2800" b="1" dirty="0">
                <a:solidFill>
                  <a:srgbClr val="0000CC"/>
                </a:solidFill>
                <a:latin typeface="黑体" panose="02010609060101010101" pitchFamily="2" charset="-122"/>
                <a:ea typeface="黑体" panose="02010609060101010101" pitchFamily="2" charset="-122"/>
              </a:rPr>
              <a:t>  </a:t>
            </a:r>
            <a:r>
              <a:rPr lang="en-US" altLang="x-none" sz="2800" b="1" dirty="0">
                <a:solidFill>
                  <a:srgbClr val="0000CC"/>
                </a:solidFill>
                <a:latin typeface="黑体" panose="02010609060101010101" pitchFamily="2" charset="-122"/>
                <a:ea typeface="黑体" panose="02010609060101010101" pitchFamily="2" charset="-122"/>
              </a:rPr>
              <a:t>3</a:t>
            </a:r>
            <a:r>
              <a:rPr lang="zh-CN" altLang="en-US" sz="2800" b="1" dirty="0">
                <a:solidFill>
                  <a:srgbClr val="0000CC"/>
                </a:solidFill>
                <a:latin typeface="黑体" panose="02010609060101010101" pitchFamily="2" charset="-122"/>
                <a:ea typeface="黑体" panose="02010609060101010101" pitchFamily="2" charset="-122"/>
              </a:rPr>
              <a:t>、提问策略</a:t>
            </a:r>
            <a:endParaRPr lang="zh-CN" altLang="en-US" sz="28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blinds(horizontal)">
                                      <p:cBhvr>
                                        <p:cTn id="7" dur="500"/>
                                        <p:tgtEl>
                                          <p:spTgt spid="3277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2771">
                                            <p:txEl>
                                              <p:charRg st="0" end="8"/>
                                            </p:txEl>
                                          </p:spTgt>
                                        </p:tgtEl>
                                        <p:attrNameLst>
                                          <p:attrName>style.visibility</p:attrName>
                                        </p:attrNameLst>
                                      </p:cBhvr>
                                      <p:to>
                                        <p:strVal val="visible"/>
                                      </p:to>
                                    </p:set>
                                    <p:anim calcmode="lin" valueType="num">
                                      <p:cBhvr additive="base">
                                        <p:cTn id="12" dur="500" fill="hold"/>
                                        <p:tgtEl>
                                          <p:spTgt spid="32771">
                                            <p:txEl>
                                              <p:charRg st="0" end="8"/>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2771">
                                            <p:txEl>
                                              <p:charRg st="0" end="8"/>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2771">
                                            <p:txEl>
                                              <p:charRg st="8" end="18"/>
                                            </p:txEl>
                                          </p:spTgt>
                                        </p:tgtEl>
                                        <p:attrNameLst>
                                          <p:attrName>style.visibility</p:attrName>
                                        </p:attrNameLst>
                                      </p:cBhvr>
                                      <p:to>
                                        <p:strVal val="visible"/>
                                      </p:to>
                                    </p:set>
                                    <p:anim calcmode="lin" valueType="num">
                                      <p:cBhvr additive="base">
                                        <p:cTn id="18" dur="500" fill="hold"/>
                                        <p:tgtEl>
                                          <p:spTgt spid="32771">
                                            <p:txEl>
                                              <p:charRg st="8" end="18"/>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2771">
                                            <p:txEl>
                                              <p:charRg st="8" end="18"/>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2771">
                                            <p:txEl>
                                              <p:charRg st="18" end="63"/>
                                            </p:txEl>
                                          </p:spTgt>
                                        </p:tgtEl>
                                        <p:attrNameLst>
                                          <p:attrName>style.visibility</p:attrName>
                                        </p:attrNameLst>
                                      </p:cBhvr>
                                      <p:to>
                                        <p:strVal val="visible"/>
                                      </p:to>
                                    </p:set>
                                    <p:anim calcmode="lin" valueType="num">
                                      <p:cBhvr additive="base">
                                        <p:cTn id="24" dur="500" fill="hold"/>
                                        <p:tgtEl>
                                          <p:spTgt spid="32771">
                                            <p:txEl>
                                              <p:charRg st="18" end="6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2771">
                                            <p:txEl>
                                              <p:charRg st="18" end="6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2771">
                                            <p:txEl>
                                              <p:charRg st="63" end="73"/>
                                            </p:txEl>
                                          </p:spTgt>
                                        </p:tgtEl>
                                        <p:attrNameLst>
                                          <p:attrName>style.visibility</p:attrName>
                                        </p:attrNameLst>
                                      </p:cBhvr>
                                      <p:to>
                                        <p:strVal val="visible"/>
                                      </p:to>
                                    </p:set>
                                    <p:anim calcmode="lin" valueType="num">
                                      <p:cBhvr additive="base">
                                        <p:cTn id="30" dur="500" fill="hold"/>
                                        <p:tgtEl>
                                          <p:spTgt spid="32771">
                                            <p:txEl>
                                              <p:charRg st="63" end="7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2771">
                                            <p:txEl>
                                              <p:charRg st="63" end="7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2771">
                                            <p:txEl>
                                              <p:charRg st="73" end="81"/>
                                            </p:txEl>
                                          </p:spTgt>
                                        </p:tgtEl>
                                        <p:attrNameLst>
                                          <p:attrName>style.visibility</p:attrName>
                                        </p:attrNameLst>
                                      </p:cBhvr>
                                      <p:to>
                                        <p:strVal val="visible"/>
                                      </p:to>
                                    </p:set>
                                    <p:anim calcmode="lin" valueType="num">
                                      <p:cBhvr additive="base">
                                        <p:cTn id="36" dur="500" fill="hold"/>
                                        <p:tgtEl>
                                          <p:spTgt spid="32771">
                                            <p:txEl>
                                              <p:charRg st="73" end="81"/>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2771">
                                            <p:txEl>
                                              <p:charRg st="73" end="81"/>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32771">
                                            <p:txEl>
                                              <p:charRg st="81" end="90"/>
                                            </p:txEl>
                                          </p:spTgt>
                                        </p:tgtEl>
                                        <p:attrNameLst>
                                          <p:attrName>style.visibility</p:attrName>
                                        </p:attrNameLst>
                                      </p:cBhvr>
                                      <p:to>
                                        <p:strVal val="visible"/>
                                      </p:to>
                                    </p:set>
                                    <p:anim calcmode="lin" valueType="num">
                                      <p:cBhvr additive="base">
                                        <p:cTn id="42" dur="500" fill="hold"/>
                                        <p:tgtEl>
                                          <p:spTgt spid="32771">
                                            <p:txEl>
                                              <p:charRg st="81" end="90"/>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2771">
                                            <p:txEl>
                                              <p:charRg st="81" end="9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矩形 33793"/>
          <p:cNvSpPr/>
          <p:nvPr/>
        </p:nvSpPr>
        <p:spPr>
          <a:xfrm>
            <a:off x="228600" y="1447800"/>
            <a:ext cx="8534400" cy="4741863"/>
          </a:xfrm>
          <a:prstGeom prst="rect">
            <a:avLst/>
          </a:prstGeom>
          <a:noFill/>
          <a:ln w="9525">
            <a:noFill/>
          </a:ln>
        </p:spPr>
        <p:txBody>
          <a:bodyPr>
            <a:spAutoFit/>
          </a:bodyPr>
          <a:p>
            <a:pPr lvl="0" indent="266700"/>
            <a:r>
              <a:rPr lang="zh-CN" altLang="en-US" sz="3200" dirty="0">
                <a:latin typeface="Arial" panose="020B0604020202020204" pitchFamily="34" charset="0"/>
                <a:ea typeface="宋体" panose="02010600030101010101" pitchFamily="2" charset="-122"/>
              </a:rPr>
              <a:t> </a:t>
            </a:r>
            <a:r>
              <a:rPr lang="zh-CN" altLang="en-US" sz="3200" b="1" dirty="0">
                <a:latin typeface="Arial" panose="020B0604020202020204" pitchFamily="34" charset="0"/>
                <a:ea typeface="宋体" panose="02010600030101010101" pitchFamily="2" charset="-122"/>
              </a:rPr>
              <a:t>二、认知策略</a:t>
            </a:r>
            <a:endParaRPr lang="zh-CN" altLang="en-US" sz="3200" b="1" dirty="0">
              <a:latin typeface="Arial" panose="020B0604020202020204" pitchFamily="34" charset="0"/>
              <a:ea typeface="宋体" panose="02010600030101010101" pitchFamily="2" charset="-122"/>
            </a:endParaRPr>
          </a:p>
          <a:p>
            <a:pPr lvl="0" indent="266700"/>
            <a:r>
              <a:rPr lang="zh-CN" altLang="en-US" sz="2800" b="1" dirty="0">
                <a:solidFill>
                  <a:schemeClr val="hlink"/>
                </a:solidFill>
                <a:latin typeface="Arial" panose="020B0604020202020204" pitchFamily="34" charset="0"/>
                <a:ea typeface="黑体" panose="02010609060101010101" pitchFamily="2" charset="-122"/>
              </a:rPr>
              <a:t>（二）精细加工策略</a:t>
            </a:r>
            <a:endParaRPr lang="en-US" altLang="x-none" sz="2800" b="1" dirty="0">
              <a:latin typeface="楷体_GB2312" pitchFamily="1" charset="-122"/>
              <a:ea typeface="黑体" panose="02010609060101010101" pitchFamily="2" charset="-122"/>
            </a:endParaRPr>
          </a:p>
          <a:p>
            <a:pPr lvl="0" indent="266700"/>
            <a:r>
              <a:rPr lang="en-US" altLang="x-none" sz="2800" b="1" dirty="0">
                <a:solidFill>
                  <a:srgbClr val="003300"/>
                </a:solidFill>
                <a:latin typeface="黑体" panose="02010609060101010101" pitchFamily="2" charset="-122"/>
                <a:ea typeface="黑体" panose="02010609060101010101" pitchFamily="2" charset="-122"/>
              </a:rPr>
              <a:t>1</a:t>
            </a:r>
            <a:r>
              <a:rPr lang="zh-CN" altLang="en-US" sz="2800" b="1" dirty="0">
                <a:solidFill>
                  <a:srgbClr val="003300"/>
                </a:solidFill>
                <a:latin typeface="黑体" panose="02010609060101010101" pitchFamily="2" charset="-122"/>
                <a:ea typeface="黑体" panose="02010609060101010101" pitchFamily="2" charset="-122"/>
              </a:rPr>
              <a:t>、记忆术</a:t>
            </a:r>
            <a:endParaRPr lang="zh-CN" altLang="en-US" sz="2800" b="1" dirty="0">
              <a:solidFill>
                <a:srgbClr val="003300"/>
              </a:solidFill>
              <a:latin typeface="黑体" panose="02010609060101010101" pitchFamily="2" charset="-122"/>
              <a:ea typeface="黑体" panose="02010609060101010101" pitchFamily="2" charset="-122"/>
            </a:endParaRPr>
          </a:p>
          <a:p>
            <a:pPr lvl="0" indent="266700">
              <a:lnSpc>
                <a:spcPct val="110000"/>
              </a:lnSpc>
              <a:spcBef>
                <a:spcPct val="5000"/>
              </a:spcBef>
              <a:spcAft>
                <a:spcPct val="5000"/>
              </a:spcAft>
            </a:pPr>
            <a:r>
              <a:rPr lang="zh-CN" altLang="en-US" sz="2400" b="1" dirty="0">
                <a:latin typeface="Arial" panose="020B0604020202020204" pitchFamily="34" charset="0"/>
                <a:ea typeface="宋体" panose="02010600030101010101" pitchFamily="2" charset="-122"/>
              </a:rPr>
              <a:t>      当学习材料本身的意义性不强时，通过应用精细加工的策略，可以人为地赋予它某种意义，以促进记忆，这些精细加工的策略就称之为记忆术。当然，学习材料本身的意义性比较强时，也可以运用精细加工的策略。精细加工策略是一种理解、记忆策略，如果和前面讲的复述策略结合使用，能较好地提高记忆效果。</a:t>
            </a:r>
            <a:endParaRPr lang="zh-CN" altLang="en-US" sz="2400" b="1" dirty="0">
              <a:latin typeface="Arial" panose="020B0604020202020204" pitchFamily="34" charset="0"/>
              <a:ea typeface="宋体" panose="02010600030101010101" pitchFamily="2" charset="-122"/>
            </a:endParaRPr>
          </a:p>
          <a:p>
            <a:pPr lvl="0" indent="266700">
              <a:lnSpc>
                <a:spcPct val="110000"/>
              </a:lnSpc>
              <a:spcBef>
                <a:spcPct val="5000"/>
              </a:spcBef>
              <a:spcAft>
                <a:spcPct val="5000"/>
              </a:spcAft>
            </a:pPr>
            <a:r>
              <a:rPr lang="zh-CN" altLang="en-US" sz="2400" b="1" dirty="0">
                <a:latin typeface="Arial" panose="020B0604020202020204" pitchFamily="34" charset="0"/>
                <a:ea typeface="宋体" panose="02010600030101010101" pitchFamily="2" charset="-122"/>
              </a:rPr>
              <a:t>（</a:t>
            </a:r>
            <a:r>
              <a:rPr lang="en-US" altLang="x-none" sz="2400" b="1" dirty="0">
                <a:latin typeface="Arial" panose="020B0604020202020204" pitchFamily="34" charset="0"/>
                <a:ea typeface="宋体" panose="02010600030101010101" pitchFamily="2" charset="-122"/>
              </a:rPr>
              <a:t>1</a:t>
            </a:r>
            <a:r>
              <a:rPr lang="zh-CN" altLang="en-US" sz="2400" b="1" dirty="0">
                <a:latin typeface="Arial" panose="020B0604020202020204" pitchFamily="34" charset="0"/>
                <a:ea typeface="宋体" panose="02010600030101010101" pitchFamily="2" charset="-122"/>
              </a:rPr>
              <a:t>）位置记忆法  （</a:t>
            </a:r>
            <a:r>
              <a:rPr lang="en-US" altLang="x-none" sz="2400" b="1" dirty="0">
                <a:latin typeface="Arial" panose="020B0604020202020204" pitchFamily="34" charset="0"/>
                <a:ea typeface="宋体" panose="02010600030101010101" pitchFamily="2" charset="-122"/>
              </a:rPr>
              <a:t>2</a:t>
            </a:r>
            <a:r>
              <a:rPr lang="zh-CN" altLang="en-US" sz="2400" b="1" dirty="0">
                <a:latin typeface="Arial" panose="020B0604020202020204" pitchFamily="34" charset="0"/>
                <a:ea typeface="宋体" panose="02010600030101010101" pitchFamily="2" charset="-122"/>
              </a:rPr>
              <a:t>）缩简和歌诀法  （</a:t>
            </a:r>
            <a:r>
              <a:rPr lang="en-US" altLang="x-none" sz="2400" b="1" dirty="0">
                <a:latin typeface="Arial" panose="020B0604020202020204" pitchFamily="34" charset="0"/>
                <a:ea typeface="宋体" panose="02010600030101010101" pitchFamily="2" charset="-122"/>
              </a:rPr>
              <a:t>3</a:t>
            </a:r>
            <a:r>
              <a:rPr lang="zh-CN" altLang="en-US" sz="2400" b="1" dirty="0">
                <a:latin typeface="Arial" panose="020B0604020202020204" pitchFamily="34" charset="0"/>
                <a:ea typeface="宋体" panose="02010600030101010101" pitchFamily="2" charset="-122"/>
              </a:rPr>
              <a:t>）谐音联想法 </a:t>
            </a:r>
            <a:endParaRPr lang="zh-CN" altLang="en-US" sz="2400" b="1" dirty="0">
              <a:latin typeface="Arial" panose="020B0604020202020204" pitchFamily="34" charset="0"/>
              <a:ea typeface="宋体" panose="02010600030101010101" pitchFamily="2" charset="-122"/>
            </a:endParaRPr>
          </a:p>
          <a:p>
            <a:pPr lvl="0" indent="266700">
              <a:lnSpc>
                <a:spcPct val="110000"/>
              </a:lnSpc>
              <a:spcBef>
                <a:spcPct val="5000"/>
              </a:spcBef>
              <a:spcAft>
                <a:spcPct val="5000"/>
              </a:spcAft>
            </a:pPr>
            <a:r>
              <a:rPr lang="zh-CN" altLang="en-US" sz="2400" b="1" dirty="0">
                <a:latin typeface="Arial" panose="020B0604020202020204" pitchFamily="34" charset="0"/>
                <a:ea typeface="宋体" panose="02010600030101010101" pitchFamily="2" charset="-122"/>
              </a:rPr>
              <a:t>（</a:t>
            </a:r>
            <a:r>
              <a:rPr lang="en-US" altLang="x-none" sz="2400" b="1" dirty="0">
                <a:latin typeface="Arial" panose="020B0604020202020204" pitchFamily="34" charset="0"/>
                <a:ea typeface="宋体" panose="02010600030101010101" pitchFamily="2" charset="-122"/>
              </a:rPr>
              <a:t>4</a:t>
            </a:r>
            <a:r>
              <a:rPr lang="zh-CN" altLang="en-US" sz="2400" b="1" dirty="0">
                <a:latin typeface="Arial" panose="020B0604020202020204" pitchFamily="34" charset="0"/>
                <a:ea typeface="宋体" panose="02010600030101010101" pitchFamily="2" charset="-122"/>
              </a:rPr>
              <a:t>）关键词法       </a:t>
            </a:r>
            <a:r>
              <a:rPr lang="en-US" altLang="x-none" sz="2400" b="1" dirty="0">
                <a:latin typeface="Arial" panose="020B0604020202020204" pitchFamily="34" charset="0"/>
                <a:ea typeface="宋体" panose="02010600030101010101" pitchFamily="2" charset="-122"/>
              </a:rPr>
              <a:t>(5)</a:t>
            </a:r>
            <a:r>
              <a:rPr lang="zh-CN" altLang="en-US" sz="2400" b="1" dirty="0">
                <a:latin typeface="Arial" panose="020B0604020202020204" pitchFamily="34" charset="0"/>
                <a:ea typeface="宋体" panose="02010600030101010101" pitchFamily="2" charset="-122"/>
              </a:rPr>
              <a:t>视觉想象</a:t>
            </a:r>
            <a:r>
              <a:rPr lang="en-US" altLang="x-none" sz="2400" b="1" dirty="0">
                <a:latin typeface="Arial" panose="020B0604020202020204" pitchFamily="34" charset="0"/>
                <a:ea typeface="宋体" panose="02010600030101010101" pitchFamily="2" charset="-122"/>
              </a:rPr>
              <a:t>.             </a:t>
            </a:r>
            <a:r>
              <a:rPr lang="zh-CN" altLang="en-US" sz="2400" b="1" dirty="0">
                <a:latin typeface="Arial" panose="020B0604020202020204" pitchFamily="34" charset="0"/>
                <a:ea typeface="宋体" panose="02010600030101010101" pitchFamily="2" charset="-122"/>
              </a:rPr>
              <a:t>（</a:t>
            </a:r>
            <a:r>
              <a:rPr lang="en-US" altLang="x-none" sz="2400" b="1" dirty="0">
                <a:latin typeface="Arial" panose="020B0604020202020204" pitchFamily="34" charset="0"/>
                <a:ea typeface="宋体" panose="02010600030101010101" pitchFamily="2" charset="-122"/>
              </a:rPr>
              <a:t>6</a:t>
            </a:r>
            <a:r>
              <a:rPr lang="zh-CN" altLang="en-US" sz="2400" b="1" dirty="0">
                <a:latin typeface="Arial" panose="020B0604020202020204" pitchFamily="34" charset="0"/>
                <a:ea typeface="宋体" panose="02010600030101010101" pitchFamily="2" charset="-122"/>
              </a:rPr>
              <a:t>）语义联想。</a:t>
            </a:r>
            <a:r>
              <a:rPr lang="zh-CN" altLang="en-US" sz="1800" dirty="0">
                <a:latin typeface="Arial" panose="020B0604020202020204" pitchFamily="34" charset="0"/>
                <a:ea typeface="宋体" panose="02010600030101010101" pitchFamily="2" charset="-122"/>
              </a:rPr>
              <a:t> </a:t>
            </a:r>
            <a:endParaRPr lang="zh-CN" altLang="en-US" sz="2400" b="1" dirty="0">
              <a:latin typeface="楷体_GB2312" pitchFamily="1" charset="-122"/>
              <a:ea typeface="楷体_GB2312" pitchFamily="1" charset="-122"/>
            </a:endParaRPr>
          </a:p>
        </p:txBody>
      </p:sp>
      <p:sp>
        <p:nvSpPr>
          <p:cNvPr id="33795" name="矩形 33794"/>
          <p:cNvSpPr/>
          <p:nvPr/>
        </p:nvSpPr>
        <p:spPr>
          <a:xfrm>
            <a:off x="1143000" y="609600"/>
            <a:ext cx="6629400" cy="641350"/>
          </a:xfrm>
          <a:prstGeom prst="rect">
            <a:avLst/>
          </a:prstGeom>
          <a:noFill/>
          <a:ln w="9525">
            <a:noFill/>
          </a:ln>
        </p:spPr>
        <p:txBody>
          <a:bodyPr>
            <a:spAutoFit/>
          </a:bodyPr>
          <a:p>
            <a:pPr lvl="0"/>
            <a:r>
              <a:rPr lang="zh-CN" altLang="en-US" sz="3600" b="1" dirty="0">
                <a:solidFill>
                  <a:srgbClr val="990000"/>
                </a:solidFill>
                <a:latin typeface="Arial" panose="020B0604020202020204" pitchFamily="34" charset="0"/>
                <a:ea typeface="宋体" panose="02010600030101010101" pitchFamily="2" charset="-122"/>
              </a:rPr>
              <a:t>第二节 自我调节学习的策略</a:t>
            </a:r>
            <a:endParaRPr lang="zh-CN" altLang="en-US" sz="3600" b="1" dirty="0">
              <a:solidFill>
                <a:srgbClr val="990000"/>
              </a:solidFill>
              <a:latin typeface="Arial" panose="020B0604020202020204" pitchFamily="34" charset="0"/>
              <a:ea typeface="宋体" panose="02010600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标题 34817"/>
          <p:cNvSpPr>
            <a:spLocks noGrp="1" noRot="1"/>
          </p:cNvSpPr>
          <p:nvPr>
            <p:ph type="title"/>
          </p:nvPr>
        </p:nvSpPr>
        <p:spPr>
          <a:xfrm flipH="1">
            <a:off x="539750" y="609600"/>
            <a:ext cx="146050" cy="82550"/>
          </a:xfrm>
          <a:ln/>
        </p:spPr>
        <p:txBody>
          <a:bodyPr anchor="ctr"/>
          <a:p>
            <a:endParaRPr sz="4000"/>
          </a:p>
        </p:txBody>
      </p:sp>
      <p:sp>
        <p:nvSpPr>
          <p:cNvPr id="34819" name="文本占位符 34818"/>
          <p:cNvSpPr>
            <a:spLocks noGrp="1" noRot="1"/>
          </p:cNvSpPr>
          <p:nvPr>
            <p:ph type="body" idx="1"/>
          </p:nvPr>
        </p:nvSpPr>
        <p:spPr>
          <a:xfrm>
            <a:off x="381000" y="1447800"/>
            <a:ext cx="8305800" cy="5410200"/>
          </a:xfrm>
          <a:ln/>
        </p:spPr>
        <p:txBody>
          <a:bodyPr/>
          <a:p>
            <a:pPr>
              <a:lnSpc>
                <a:spcPct val="90000"/>
              </a:lnSpc>
              <a:buNone/>
            </a:pPr>
            <a:r>
              <a:rPr lang="zh-CN" altLang="en-US" sz="2400" b="1" dirty="0"/>
              <a:t> </a:t>
            </a:r>
            <a:r>
              <a:rPr lang="zh-CN" altLang="en-US" b="1" dirty="0"/>
              <a:t>二、认知策略</a:t>
            </a:r>
            <a:r>
              <a:rPr lang="zh-CN" altLang="en-US" sz="2400" b="1" dirty="0"/>
              <a:t>    </a:t>
            </a:r>
            <a:r>
              <a:rPr lang="zh-CN" altLang="en-US" sz="2800" b="1" dirty="0">
                <a:solidFill>
                  <a:schemeClr val="hlink"/>
                </a:solidFill>
                <a:ea typeface="黑体" panose="02010609060101010101" pitchFamily="2" charset="-122"/>
              </a:rPr>
              <a:t>（二）精细加工策略</a:t>
            </a:r>
            <a:endParaRPr lang="en-US" altLang="x-none" sz="2800" b="1" dirty="0">
              <a:ea typeface="黑体" panose="02010609060101010101" pitchFamily="2" charset="-122"/>
            </a:endParaRPr>
          </a:p>
          <a:p>
            <a:pPr>
              <a:lnSpc>
                <a:spcPct val="90000"/>
              </a:lnSpc>
              <a:buNone/>
            </a:pPr>
            <a:r>
              <a:rPr lang="en-US" altLang="x-none" sz="2400" b="1" dirty="0">
                <a:solidFill>
                  <a:srgbClr val="003300"/>
                </a:solidFill>
              </a:rPr>
              <a:t> </a:t>
            </a:r>
            <a:r>
              <a:rPr lang="en-US" altLang="x-none" sz="2400" b="1" dirty="0">
                <a:solidFill>
                  <a:srgbClr val="003300"/>
                </a:solidFill>
                <a:latin typeface="黑体" panose="02010609060101010101" pitchFamily="2" charset="-122"/>
                <a:ea typeface="黑体" panose="02010609060101010101" pitchFamily="2" charset="-122"/>
              </a:rPr>
              <a:t>1</a:t>
            </a:r>
            <a:r>
              <a:rPr lang="zh-CN" altLang="en-US" sz="2400" b="1" dirty="0">
                <a:solidFill>
                  <a:srgbClr val="003300"/>
                </a:solidFill>
                <a:latin typeface="黑体" panose="02010609060101010101" pitchFamily="2" charset="-122"/>
                <a:ea typeface="黑体" panose="02010609060101010101" pitchFamily="2" charset="-122"/>
              </a:rPr>
              <a:t>、记忆术</a:t>
            </a:r>
            <a:endParaRPr lang="zh-CN" altLang="en-US" sz="2400" dirty="0">
              <a:latin typeface="黑体" panose="02010609060101010101" pitchFamily="2" charset="-122"/>
              <a:ea typeface="黑体" panose="02010609060101010101" pitchFamily="2" charset="-122"/>
            </a:endParaRPr>
          </a:p>
          <a:p>
            <a:pPr>
              <a:lnSpc>
                <a:spcPct val="110000"/>
              </a:lnSpc>
              <a:spcAft>
                <a:spcPct val="15000"/>
              </a:spcAft>
              <a:buNone/>
            </a:pPr>
            <a:r>
              <a:rPr lang="zh-CN" altLang="en-US" sz="2000" b="1" dirty="0">
                <a:solidFill>
                  <a:schemeClr val="hlink"/>
                </a:solidFill>
              </a:rPr>
              <a:t>（</a:t>
            </a:r>
            <a:r>
              <a:rPr lang="zh-CN" altLang="en-US" sz="2000" b="1" dirty="0">
                <a:solidFill>
                  <a:schemeClr val="hlink"/>
                </a:solidFill>
                <a:latin typeface="宋体" panose="02010600030101010101" pitchFamily="2" charset="-122"/>
              </a:rPr>
              <a:t>2）缩简和歌诀法</a:t>
            </a:r>
            <a:r>
              <a:rPr lang="zh-CN" altLang="en-US" sz="2000" b="1" dirty="0">
                <a:latin typeface="宋体" panose="02010600030101010101" pitchFamily="2" charset="-122"/>
              </a:rPr>
              <a:t>：缩简就是把所要记忆的材料的内容经过压缩简化为字、词或简单的句子，从而有助于记忆的方法。如考试前在准备一些回答问题、论述题时，我们就常采用这种方法。</a:t>
            </a:r>
            <a:endParaRPr lang="zh-CN" altLang="en-US" sz="2000" b="1" dirty="0">
              <a:latin typeface="宋体" panose="02010600030101010101" pitchFamily="2" charset="-122"/>
            </a:endParaRPr>
          </a:p>
          <a:p>
            <a:pPr>
              <a:lnSpc>
                <a:spcPct val="110000"/>
              </a:lnSpc>
              <a:spcAft>
                <a:spcPct val="15000"/>
              </a:spcAft>
            </a:pPr>
            <a:r>
              <a:rPr lang="zh-CN" altLang="en-US" sz="2000" b="1" dirty="0">
                <a:latin typeface="宋体" panose="02010600030101010101" pitchFamily="2" charset="-122"/>
              </a:rPr>
              <a:t>例如记《辛丑条约》的内容时就可以把它简缩为：①要清政府赔款；②要清政府保证禁止人民反抗；③允许外国在中国驻兵；④划分租界,建领事馆。可用“</a:t>
            </a:r>
            <a:r>
              <a:rPr lang="zh-CN" altLang="en-US" sz="2000" b="1" dirty="0">
                <a:solidFill>
                  <a:srgbClr val="003300"/>
                </a:solidFill>
                <a:latin typeface="宋体" panose="02010600030101010101" pitchFamily="2" charset="-122"/>
              </a:rPr>
              <a:t>钱禁兵馆</a:t>
            </a:r>
            <a:r>
              <a:rPr lang="zh-CN" altLang="en-US" sz="2000" b="1" dirty="0">
                <a:latin typeface="宋体" panose="02010600030101010101" pitchFamily="2" charset="-122"/>
              </a:rPr>
              <a:t>”（谐音</a:t>
            </a:r>
            <a:r>
              <a:rPr lang="zh-CN" altLang="en-US" sz="2000" b="1" dirty="0">
                <a:solidFill>
                  <a:srgbClr val="003300"/>
                </a:solidFill>
                <a:latin typeface="宋体" panose="02010600030101010101" pitchFamily="2" charset="-122"/>
              </a:rPr>
              <a:t>“前进宾馆”</a:t>
            </a:r>
            <a:r>
              <a:rPr lang="zh-CN" altLang="en-US" sz="2000" b="1" dirty="0">
                <a:latin typeface="宋体" panose="02010600030101010101" pitchFamily="2" charset="-122"/>
              </a:rPr>
              <a:t>来帮助记忆。</a:t>
            </a:r>
            <a:endParaRPr lang="en-US" altLang="x-none" sz="2000" b="1" dirty="0">
              <a:latin typeface="宋体" panose="02010600030101010101" pitchFamily="2" charset="-122"/>
            </a:endParaRPr>
          </a:p>
          <a:p>
            <a:pPr>
              <a:lnSpc>
                <a:spcPct val="110000"/>
              </a:lnSpc>
              <a:spcAft>
                <a:spcPct val="15000"/>
              </a:spcAft>
            </a:pPr>
            <a:r>
              <a:rPr lang="zh-CN" altLang="en-US" sz="2000" b="1" dirty="0">
                <a:solidFill>
                  <a:schemeClr val="hlink"/>
                </a:solidFill>
                <a:latin typeface="宋体" panose="02010600030101010101" pitchFamily="2" charset="-122"/>
              </a:rPr>
              <a:t>歌诀法</a:t>
            </a:r>
            <a:r>
              <a:rPr lang="zh-CN" altLang="en-US" sz="2000" b="1" dirty="0">
                <a:latin typeface="宋体" panose="02010600030101010101" pitchFamily="2" charset="-122"/>
              </a:rPr>
              <a:t>。《二十四节气歌》：春雨惊春清谷天，夏满芒夏暑相连，秋处露秋寒霜降，冬雪雪冬小大寒。这样记起来就会容易一些。</a:t>
            </a:r>
            <a:r>
              <a:rPr lang="zh-CN" altLang="en-US" sz="2400" dirty="0"/>
              <a:t> </a:t>
            </a:r>
            <a:endParaRPr lang="zh-CN" altLang="en-US" sz="2400" dirty="0"/>
          </a:p>
        </p:txBody>
      </p:sp>
      <p:sp>
        <p:nvSpPr>
          <p:cNvPr id="34820" name="矩形 34819"/>
          <p:cNvSpPr/>
          <p:nvPr/>
        </p:nvSpPr>
        <p:spPr>
          <a:xfrm>
            <a:off x="1600200" y="533400"/>
            <a:ext cx="5816600" cy="641350"/>
          </a:xfrm>
          <a:prstGeom prst="rect">
            <a:avLst/>
          </a:prstGeom>
          <a:noFill/>
          <a:ln w="9525">
            <a:noFill/>
          </a:ln>
        </p:spPr>
        <p:txBody>
          <a:bodyPr wrap="none" anchor="t">
            <a:spAutoFit/>
          </a:bodyPr>
          <a:p>
            <a:pPr lvl="0"/>
            <a:r>
              <a:rPr lang="zh-CN" altLang="en-US" sz="3600" b="1" dirty="0">
                <a:solidFill>
                  <a:srgbClr val="990000"/>
                </a:solidFill>
                <a:latin typeface="Arial" panose="020B0604020202020204" pitchFamily="34" charset="0"/>
                <a:ea typeface="宋体" panose="02010600030101010101" pitchFamily="2" charset="-122"/>
              </a:rPr>
              <a:t>第二节 自我调节学习的策略</a:t>
            </a:r>
            <a:endParaRPr lang="zh-CN" altLang="en-US" sz="3600" b="1" dirty="0">
              <a:solidFill>
                <a:srgbClr val="990000"/>
              </a:solidFill>
              <a:latin typeface="Arial" panose="020B0604020202020204" pitchFamily="34" charset="0"/>
              <a:ea typeface="宋体" panose="02010600030101010101"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矩形 35841"/>
          <p:cNvSpPr/>
          <p:nvPr/>
        </p:nvSpPr>
        <p:spPr>
          <a:xfrm>
            <a:off x="228600" y="1371600"/>
            <a:ext cx="8610600" cy="5276850"/>
          </a:xfrm>
          <a:prstGeom prst="rect">
            <a:avLst/>
          </a:prstGeom>
          <a:noFill/>
          <a:ln w="9525">
            <a:noFill/>
          </a:ln>
        </p:spPr>
        <p:txBody>
          <a:bodyPr>
            <a:spAutoFit/>
          </a:bodyPr>
          <a:p>
            <a:pPr lvl="0" indent="266700">
              <a:lnSpc>
                <a:spcPct val="80000"/>
              </a:lnSpc>
            </a:pPr>
            <a:r>
              <a:rPr lang="zh-CN" altLang="en-US" sz="3200" dirty="0">
                <a:latin typeface="Arial" panose="020B0604020202020204" pitchFamily="34" charset="0"/>
                <a:ea typeface="宋体" panose="02010600030101010101" pitchFamily="2" charset="-122"/>
              </a:rPr>
              <a:t> </a:t>
            </a:r>
            <a:r>
              <a:rPr lang="zh-CN" altLang="en-US" sz="3200" b="1" dirty="0">
                <a:latin typeface="Arial" panose="020B0604020202020204" pitchFamily="34" charset="0"/>
                <a:ea typeface="宋体" panose="02010600030101010101" pitchFamily="2" charset="-122"/>
              </a:rPr>
              <a:t>二、认知策略</a:t>
            </a:r>
            <a:endParaRPr lang="zh-CN" altLang="en-US" sz="3200" b="1" dirty="0">
              <a:latin typeface="Arial" panose="020B0604020202020204" pitchFamily="34" charset="0"/>
              <a:ea typeface="宋体" panose="02010600030101010101" pitchFamily="2" charset="-122"/>
            </a:endParaRPr>
          </a:p>
          <a:p>
            <a:pPr lvl="0" indent="266700">
              <a:lnSpc>
                <a:spcPct val="80000"/>
              </a:lnSpc>
            </a:pPr>
            <a:r>
              <a:rPr lang="zh-CN" altLang="en-US" sz="2800" b="1" dirty="0">
                <a:solidFill>
                  <a:schemeClr val="hlink"/>
                </a:solidFill>
                <a:latin typeface="Arial" panose="020B0604020202020204" pitchFamily="34" charset="0"/>
                <a:ea typeface="黑体" panose="02010609060101010101" pitchFamily="2" charset="-122"/>
              </a:rPr>
              <a:t>（二）精细加工策略</a:t>
            </a:r>
            <a:endParaRPr lang="zh-CN" altLang="en-US" sz="2800" dirty="0">
              <a:latin typeface="Times New Roman" panose="02020603050405020304" pitchFamily="2" charset="0"/>
              <a:ea typeface="黑体" panose="02010609060101010101" pitchFamily="2" charset="-122"/>
            </a:endParaRPr>
          </a:p>
          <a:p>
            <a:pPr lvl="0" indent="266700" algn="just" eaLnBrk="0" hangingPunct="0">
              <a:lnSpc>
                <a:spcPct val="80000"/>
              </a:lnSpc>
              <a:buClr>
                <a:srgbClr val="000000"/>
              </a:buClr>
            </a:pPr>
            <a:r>
              <a:rPr lang="en-US" altLang="x-none" sz="2800" b="1" dirty="0">
                <a:solidFill>
                  <a:srgbClr val="003300"/>
                </a:solidFill>
                <a:latin typeface="黑体" panose="02010609060101010101" pitchFamily="2" charset="-122"/>
                <a:ea typeface="黑体" panose="02010609060101010101" pitchFamily="2" charset="-122"/>
              </a:rPr>
              <a:t>2</a:t>
            </a:r>
            <a:r>
              <a:rPr lang="zh-CN" altLang="en-US" sz="2800" b="1" dirty="0">
                <a:solidFill>
                  <a:srgbClr val="003300"/>
                </a:solidFill>
                <a:latin typeface="黑体" panose="02010609060101010101" pitchFamily="2" charset="-122"/>
                <a:ea typeface="黑体" panose="02010609060101010101" pitchFamily="2" charset="-122"/>
              </a:rPr>
              <a:t>、做笔记</a:t>
            </a:r>
            <a:endParaRPr lang="zh-CN" altLang="en-US" sz="2800" b="1" dirty="0">
              <a:solidFill>
                <a:srgbClr val="003300"/>
              </a:solidFill>
              <a:latin typeface="黑体" panose="02010609060101010101" pitchFamily="2" charset="-122"/>
              <a:ea typeface="黑体" panose="02010609060101010101" pitchFamily="2" charset="-122"/>
            </a:endParaRPr>
          </a:p>
          <a:p>
            <a:pPr lvl="0" indent="266700" algn="just" eaLnBrk="0" hangingPunct="0">
              <a:lnSpc>
                <a:spcPct val="110000"/>
              </a:lnSpc>
              <a:spcBef>
                <a:spcPct val="5000"/>
              </a:spcBef>
              <a:buClr>
                <a:srgbClr val="000000"/>
              </a:buClr>
            </a:pPr>
            <a:r>
              <a:rPr lang="zh-CN" altLang="en-US" sz="2400" b="1" dirty="0">
                <a:latin typeface="宋体" panose="02010600030101010101" pitchFamily="2" charset="-122"/>
                <a:ea typeface="宋体" panose="02010600030101010101" pitchFamily="2" charset="-122"/>
              </a:rPr>
              <a:t>早期的研究认为，记笔记的主要作用是对信息进行编码和用于课后复习，新近的研究则把记笔记看作为一个学生自我监控的过程，在这个过程中，记笔记的目标、学生对课程重要性和笔记的作用的理解、学生所具有的关于如何记笔记的知识经验等等都会对记笔记产生影响 </a:t>
            </a:r>
            <a:endParaRPr lang="zh-CN" altLang="en-US" sz="2400" b="1" dirty="0">
              <a:latin typeface="宋体" panose="02010600030101010101" pitchFamily="2" charset="-122"/>
              <a:ea typeface="宋体" panose="02010600030101010101" pitchFamily="2" charset="-122"/>
            </a:endParaRPr>
          </a:p>
          <a:p>
            <a:pPr lvl="0" indent="266700" algn="just" eaLnBrk="0" hangingPunct="0">
              <a:lnSpc>
                <a:spcPct val="110000"/>
              </a:lnSpc>
              <a:spcBef>
                <a:spcPct val="5000"/>
              </a:spcBef>
              <a:buClr>
                <a:srgbClr val="000000"/>
              </a:buClr>
            </a:pPr>
            <a:r>
              <a:rPr lang="zh-CN" altLang="en-US" sz="2400" b="1" dirty="0">
                <a:latin typeface="宋体" panose="02010600030101010101" pitchFamily="2" charset="-122"/>
                <a:ea typeface="宋体" panose="02010600030101010101" pitchFamily="2" charset="-122"/>
              </a:rPr>
              <a:t>有人建议，记笔记应采用以下三个步骤：</a:t>
            </a:r>
            <a:endParaRPr lang="zh-CN" altLang="en-US" sz="2400" b="1" dirty="0">
              <a:latin typeface="宋体" panose="02010600030101010101" pitchFamily="2" charset="-122"/>
              <a:ea typeface="宋体" panose="02010600030101010101" pitchFamily="2" charset="-122"/>
            </a:endParaRPr>
          </a:p>
          <a:p>
            <a:pPr lvl="0" indent="266700" algn="just" eaLnBrk="0" hangingPunct="0">
              <a:lnSpc>
                <a:spcPct val="110000"/>
              </a:lnSpc>
              <a:spcBef>
                <a:spcPct val="5000"/>
              </a:spcBef>
              <a:buClr>
                <a:srgbClr val="000000"/>
              </a:buClr>
            </a:pPr>
            <a:r>
              <a:rPr lang="zh-CN" altLang="en-US" sz="2400" b="1" dirty="0">
                <a:latin typeface="宋体" panose="02010600030101010101" pitchFamily="2" charset="-122"/>
                <a:ea typeface="宋体" panose="02010600030101010101" pitchFamily="2" charset="-122"/>
              </a:rPr>
              <a:t>①留下笔记本每页右边的</a:t>
            </a:r>
            <a:r>
              <a:rPr lang="en-US" altLang="x-none" sz="2400" b="1" dirty="0">
                <a:latin typeface="宋体" panose="02010600030101010101" pitchFamily="2" charset="-122"/>
                <a:ea typeface="宋体" panose="02010600030101010101" pitchFamily="2" charset="-122"/>
              </a:rPr>
              <a:t>1</a:t>
            </a:r>
            <a:r>
              <a:rPr lang="zh-CN" altLang="en-US" sz="2400" b="1" dirty="0">
                <a:latin typeface="宋体" panose="02010600030101010101" pitchFamily="2" charset="-122"/>
                <a:ea typeface="宋体" panose="02010600030101010101" pitchFamily="2" charset="-122"/>
              </a:rPr>
              <a:t>／</a:t>
            </a:r>
            <a:r>
              <a:rPr lang="en-US" altLang="x-none" sz="2400" b="1" dirty="0">
                <a:latin typeface="宋体" panose="02010600030101010101" pitchFamily="2" charset="-122"/>
                <a:ea typeface="宋体" panose="02010600030101010101" pitchFamily="2" charset="-122"/>
              </a:rPr>
              <a:t>3</a:t>
            </a:r>
            <a:r>
              <a:rPr lang="zh-CN" altLang="en-US" sz="2400" b="1" dirty="0">
                <a:latin typeface="宋体" panose="02010600030101010101" pitchFamily="2" charset="-122"/>
                <a:ea typeface="宋体" panose="02010600030101010101" pitchFamily="2" charset="-122"/>
              </a:rPr>
              <a:t>或</a:t>
            </a:r>
            <a:r>
              <a:rPr lang="en-US" altLang="x-none" sz="2400" b="1" dirty="0">
                <a:latin typeface="宋体" panose="02010600030101010101" pitchFamily="2" charset="-122"/>
                <a:ea typeface="宋体" panose="02010600030101010101" pitchFamily="2" charset="-122"/>
              </a:rPr>
              <a:t>1</a:t>
            </a:r>
            <a:r>
              <a:rPr lang="zh-CN" altLang="en-US" sz="2400" b="1" dirty="0">
                <a:latin typeface="宋体" panose="02010600030101010101" pitchFamily="2" charset="-122"/>
                <a:ea typeface="宋体" panose="02010600030101010101" pitchFamily="2" charset="-122"/>
              </a:rPr>
              <a:t>／</a:t>
            </a:r>
            <a:r>
              <a:rPr lang="en-US" altLang="x-none" sz="2400" b="1" dirty="0">
                <a:latin typeface="宋体" panose="02010600030101010101" pitchFamily="2" charset="-122"/>
                <a:ea typeface="宋体" panose="02010600030101010101" pitchFamily="2" charset="-122"/>
              </a:rPr>
              <a:t>4</a:t>
            </a:r>
            <a:r>
              <a:rPr lang="zh-CN" altLang="en-US" sz="2400" b="1" dirty="0">
                <a:latin typeface="宋体" panose="02010600030101010101" pitchFamily="2" charset="-122"/>
                <a:ea typeface="宋体" panose="02010600030101010101" pitchFamily="2" charset="-122"/>
              </a:rPr>
              <a:t>空白处；</a:t>
            </a:r>
            <a:endParaRPr lang="zh-CN" altLang="en-US" sz="2400" b="1" dirty="0">
              <a:latin typeface="宋体" panose="02010600030101010101" pitchFamily="2" charset="-122"/>
              <a:ea typeface="宋体" panose="02010600030101010101" pitchFamily="2" charset="-122"/>
            </a:endParaRPr>
          </a:p>
          <a:p>
            <a:pPr lvl="0" indent="266700" algn="just" eaLnBrk="0" hangingPunct="0">
              <a:lnSpc>
                <a:spcPct val="110000"/>
              </a:lnSpc>
              <a:spcBef>
                <a:spcPct val="5000"/>
              </a:spcBef>
              <a:buClr>
                <a:srgbClr val="000000"/>
              </a:buClr>
            </a:pPr>
            <a:r>
              <a:rPr lang="zh-CN" altLang="en-US" sz="2400" b="1" dirty="0">
                <a:latin typeface="宋体" panose="02010600030101010101" pitchFamily="2" charset="-122"/>
                <a:ea typeface="宋体" panose="02010600030101010101" pitchFamily="2" charset="-122"/>
              </a:rPr>
              <a:t>②记笔记（</a:t>
            </a:r>
            <a:r>
              <a:rPr lang="en-US" altLang="x-none" sz="2400" b="1" dirty="0">
                <a:latin typeface="宋体" panose="02010600030101010101" pitchFamily="2" charset="-122"/>
                <a:ea typeface="宋体" panose="02010600030101010101" pitchFamily="2" charset="-122"/>
              </a:rPr>
              <a:t>note taking</a:t>
            </a:r>
            <a:r>
              <a:rPr lang="zh-CN" altLang="en-US" sz="2400" b="1" dirty="0">
                <a:latin typeface="宋体" panose="02010600030101010101" pitchFamily="2" charset="-122"/>
                <a:ea typeface="宋体" panose="02010600030101010101" pitchFamily="2" charset="-122"/>
              </a:rPr>
              <a:t>），即记下听课或阅读的内容；</a:t>
            </a:r>
            <a:endParaRPr lang="zh-CN" altLang="en-US" sz="2400" b="1" dirty="0">
              <a:latin typeface="宋体" panose="02010600030101010101" pitchFamily="2" charset="-122"/>
              <a:ea typeface="宋体" panose="02010600030101010101" pitchFamily="2" charset="-122"/>
            </a:endParaRPr>
          </a:p>
          <a:p>
            <a:pPr lvl="0" indent="266700" algn="just" eaLnBrk="0" hangingPunct="0">
              <a:lnSpc>
                <a:spcPct val="110000"/>
              </a:lnSpc>
              <a:spcBef>
                <a:spcPct val="5000"/>
              </a:spcBef>
              <a:buClr>
                <a:srgbClr val="000000"/>
              </a:buClr>
            </a:pPr>
            <a:r>
              <a:rPr lang="zh-CN" altLang="en-US" sz="2400" b="1" dirty="0">
                <a:latin typeface="宋体" panose="02010600030101010101" pitchFamily="2" charset="-122"/>
                <a:ea typeface="宋体" panose="02010600030101010101" pitchFamily="2" charset="-122"/>
              </a:rPr>
              <a:t>③做笔记（</a:t>
            </a:r>
            <a:r>
              <a:rPr lang="en-US" altLang="x-none" sz="2400" b="1" dirty="0">
                <a:latin typeface="宋体" panose="02010600030101010101" pitchFamily="2" charset="-122"/>
                <a:ea typeface="宋体" panose="02010600030101010101" pitchFamily="2" charset="-122"/>
              </a:rPr>
              <a:t>note making</a:t>
            </a:r>
            <a:r>
              <a:rPr lang="zh-CN" altLang="en-US" sz="2400" b="1" dirty="0">
                <a:latin typeface="宋体" panose="02010600030101010101" pitchFamily="2" charset="-122"/>
                <a:ea typeface="宋体" panose="02010600030101010101" pitchFamily="2" charset="-122"/>
              </a:rPr>
              <a:t>），即整理笔记，在留下的空白部分加边注、评语等</a:t>
            </a:r>
            <a:endParaRPr lang="zh-CN" altLang="en-US" sz="2400" b="1" dirty="0">
              <a:latin typeface="宋体" panose="02010600030101010101" pitchFamily="2" charset="-122"/>
              <a:ea typeface="宋体" panose="02010600030101010101" pitchFamily="2" charset="-122"/>
            </a:endParaRPr>
          </a:p>
        </p:txBody>
      </p:sp>
      <p:sp>
        <p:nvSpPr>
          <p:cNvPr id="35843" name="矩形 35842"/>
          <p:cNvSpPr/>
          <p:nvPr/>
        </p:nvSpPr>
        <p:spPr>
          <a:xfrm>
            <a:off x="990600" y="609600"/>
            <a:ext cx="7086600" cy="641350"/>
          </a:xfrm>
          <a:prstGeom prst="rect">
            <a:avLst/>
          </a:prstGeom>
          <a:noFill/>
          <a:ln w="9525">
            <a:noFill/>
          </a:ln>
        </p:spPr>
        <p:txBody>
          <a:bodyPr>
            <a:spAutoFit/>
          </a:bodyPr>
          <a:p>
            <a:pPr lvl="0"/>
            <a:r>
              <a:rPr lang="zh-CN" altLang="en-US" sz="3600" b="1" dirty="0">
                <a:solidFill>
                  <a:srgbClr val="990000"/>
                </a:solidFill>
                <a:latin typeface="Arial" panose="020B0604020202020204" pitchFamily="34" charset="0"/>
                <a:ea typeface="宋体" panose="02010600030101010101" pitchFamily="2" charset="-122"/>
              </a:rPr>
              <a:t>第二节 自我调节学习的策略</a:t>
            </a:r>
            <a:endParaRPr lang="zh-CN" altLang="en-US" sz="3600" b="1" dirty="0">
              <a:solidFill>
                <a:srgbClr val="990000"/>
              </a:solidFill>
              <a:latin typeface="Arial" panose="020B0604020202020204" pitchFamily="34" charset="0"/>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9217"/>
          <p:cNvSpPr>
            <a:spLocks noGrp="1" noRot="1"/>
          </p:cNvSpPr>
          <p:nvPr>
            <p:ph type="title"/>
          </p:nvPr>
        </p:nvSpPr>
        <p:spPr>
          <a:xfrm>
            <a:off x="914400" y="533400"/>
            <a:ext cx="7315200" cy="685800"/>
          </a:xfrm>
          <a:ln/>
        </p:spPr>
        <p:txBody>
          <a:bodyPr anchor="ctr"/>
          <a:p>
            <a:r>
              <a:rPr lang="zh-CN" altLang="en-US" sz="3600" b="1">
                <a:solidFill>
                  <a:srgbClr val="990000"/>
                </a:solidFill>
                <a:latin typeface="宋体" panose="02010600030101010101" pitchFamily="2" charset="-122"/>
              </a:rPr>
              <a:t>第一节 自我调节学习及理论</a:t>
            </a:r>
            <a:endParaRPr lang="zh-CN" altLang="en-US" sz="3600" b="1">
              <a:solidFill>
                <a:srgbClr val="990000"/>
              </a:solidFill>
              <a:latin typeface="宋体" panose="02010600030101010101" pitchFamily="2" charset="-122"/>
            </a:endParaRPr>
          </a:p>
        </p:txBody>
      </p:sp>
      <p:sp>
        <p:nvSpPr>
          <p:cNvPr id="9219" name="矩形 9218"/>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9220" name="文本框 9219"/>
          <p:cNvSpPr txBox="1"/>
          <p:nvPr/>
        </p:nvSpPr>
        <p:spPr>
          <a:xfrm>
            <a:off x="304800" y="1371600"/>
            <a:ext cx="8458200" cy="4911725"/>
          </a:xfrm>
          <a:prstGeom prst="rect">
            <a:avLst/>
          </a:prstGeom>
          <a:noFill/>
          <a:ln w="9525">
            <a:noFill/>
          </a:ln>
        </p:spPr>
        <p:txBody>
          <a:bodyPr>
            <a:spAutoFit/>
          </a:bodyPr>
          <a:p>
            <a:pPr marL="342900" lvl="0" indent="-342900">
              <a:lnSpc>
                <a:spcPct val="80000"/>
              </a:lnSpc>
            </a:pPr>
            <a:r>
              <a:rPr lang="zh-CN" altLang="en-US" sz="3200" b="1" dirty="0">
                <a:latin typeface="Arial" panose="020B0604020202020204" pitchFamily="34" charset="0"/>
                <a:ea typeface="宋体" panose="02010600030101010101" pitchFamily="2" charset="-122"/>
              </a:rPr>
              <a:t>一、自我调节学习的理论</a:t>
            </a:r>
            <a:endParaRPr lang="zh-CN" altLang="en-US" sz="3200" b="1" dirty="0">
              <a:latin typeface="Arial" panose="020B0604020202020204" pitchFamily="34" charset="0"/>
              <a:ea typeface="宋体" panose="02010600030101010101" pitchFamily="2" charset="-122"/>
            </a:endParaRPr>
          </a:p>
          <a:p>
            <a:pPr marL="342900" lvl="0" indent="-342900">
              <a:lnSpc>
                <a:spcPct val="80000"/>
              </a:lnSpc>
              <a:spcBef>
                <a:spcPct val="10000"/>
              </a:spcBef>
              <a:spcAft>
                <a:spcPct val="5000"/>
              </a:spcAft>
            </a:pPr>
            <a:r>
              <a:rPr lang="zh-CN" altLang="en-US" sz="2800" b="1" dirty="0">
                <a:solidFill>
                  <a:schemeClr val="hlink"/>
                </a:solidFill>
                <a:latin typeface="Arial" panose="020B0604020202020204" pitchFamily="34" charset="0"/>
                <a:ea typeface="黑体" panose="02010609060101010101" pitchFamily="2" charset="-122"/>
              </a:rPr>
              <a:t>（一）自我调节的含义</a:t>
            </a:r>
            <a:endParaRPr lang="zh-CN" altLang="en-US" sz="2800" b="1" dirty="0">
              <a:solidFill>
                <a:schemeClr val="hlink"/>
              </a:solidFill>
              <a:latin typeface="Arial" panose="020B0604020202020204" pitchFamily="34" charset="0"/>
              <a:ea typeface="黑体" panose="02010609060101010101" pitchFamily="2" charset="-122"/>
            </a:endParaRPr>
          </a:p>
          <a:p>
            <a:pPr marL="342900" lvl="0" indent="-342900">
              <a:lnSpc>
                <a:spcPct val="110000"/>
              </a:lnSpc>
              <a:spcBef>
                <a:spcPct val="10000"/>
              </a:spcBef>
              <a:spcAft>
                <a:spcPct val="10000"/>
              </a:spcAft>
            </a:pPr>
            <a:r>
              <a:rPr lang="zh-CN" altLang="en-US" sz="2400" b="1" dirty="0">
                <a:solidFill>
                  <a:srgbClr val="003300"/>
                </a:solidFill>
                <a:latin typeface="Arial" panose="020B0604020202020204" pitchFamily="34" charset="0"/>
                <a:ea typeface="宋体" panose="02010600030101010101" pitchFamily="2" charset="-122"/>
              </a:rPr>
              <a:t>    自我调节</a:t>
            </a:r>
            <a:r>
              <a:rPr lang="zh-CN" altLang="en-US" sz="2400" b="1" dirty="0">
                <a:solidFill>
                  <a:schemeClr val="hlink"/>
                </a:solidFill>
                <a:latin typeface="Arial" panose="020B0604020202020204" pitchFamily="34" charset="0"/>
                <a:ea typeface="宋体" panose="02010600030101010101" pitchFamily="2" charset="-122"/>
              </a:rPr>
              <a:t>(self-regulation)</a:t>
            </a:r>
            <a:r>
              <a:rPr lang="zh-CN" altLang="en-US" sz="2400" b="1" dirty="0">
                <a:solidFill>
                  <a:srgbClr val="003300"/>
                </a:solidFill>
                <a:latin typeface="楷体_GB2312" pitchFamily="1" charset="-122"/>
                <a:ea typeface="楷体_GB2312" pitchFamily="1" charset="-122"/>
              </a:rPr>
              <a:t>是个体认知发展从不平衡到平衡状态的一种动力机制。   健康心理学</a:t>
            </a:r>
            <a:endParaRPr lang="zh-CN" altLang="en-US" sz="2400" b="1" dirty="0">
              <a:solidFill>
                <a:srgbClr val="003300"/>
              </a:solidFill>
              <a:latin typeface="楷体_GB2312" pitchFamily="1" charset="-122"/>
              <a:ea typeface="楷体_GB2312" pitchFamily="1" charset="-122"/>
            </a:endParaRPr>
          </a:p>
          <a:p>
            <a:pPr marL="342900" lvl="0" indent="-342900">
              <a:lnSpc>
                <a:spcPct val="110000"/>
              </a:lnSpc>
              <a:spcBef>
                <a:spcPct val="10000"/>
              </a:spcBef>
              <a:spcAft>
                <a:spcPct val="10000"/>
              </a:spcAft>
            </a:pPr>
            <a:r>
              <a:rPr lang="zh-CN" altLang="en-US" sz="1800" b="1" dirty="0">
                <a:solidFill>
                  <a:schemeClr val="hlink"/>
                </a:solidFill>
                <a:latin typeface="Arial" panose="020B0604020202020204" pitchFamily="34" charset="0"/>
                <a:ea typeface="宋体" panose="02010600030101010101" pitchFamily="2" charset="-122"/>
              </a:rPr>
              <a:t>     </a:t>
            </a:r>
            <a:r>
              <a:rPr lang="zh-CN" altLang="en-US" sz="2400" b="1" dirty="0">
                <a:latin typeface="Arial" panose="020B0604020202020204" pitchFamily="34" charset="0"/>
                <a:ea typeface="楷体_GB2312" pitchFamily="1" charset="-122"/>
              </a:rPr>
              <a:t>广义的自我调节，指人们给自已制定行为标准，用自己能够控制的奖赏或惩罚来加强、维护或改变自己行为的过程。</a:t>
            </a:r>
            <a:endParaRPr lang="zh-CN" altLang="en-US" sz="2400" b="1" dirty="0">
              <a:latin typeface="Arial" panose="020B0604020202020204" pitchFamily="34" charset="0"/>
              <a:ea typeface="楷体_GB2312" pitchFamily="1" charset="-122"/>
            </a:endParaRPr>
          </a:p>
          <a:p>
            <a:pPr marL="342900" lvl="0" indent="-342900">
              <a:lnSpc>
                <a:spcPct val="110000"/>
              </a:lnSpc>
              <a:spcBef>
                <a:spcPct val="10000"/>
              </a:spcBef>
              <a:spcAft>
                <a:spcPct val="10000"/>
              </a:spcAft>
            </a:pPr>
            <a:r>
              <a:rPr lang="zh-CN" altLang="en-US" sz="2400" b="1" dirty="0">
                <a:solidFill>
                  <a:schemeClr val="hlink"/>
                </a:solidFill>
                <a:latin typeface="Arial" panose="020B0604020202020204" pitchFamily="34" charset="0"/>
                <a:ea typeface="黑体" panose="02010609060101010101" pitchFamily="2" charset="-122"/>
              </a:rPr>
              <a:t>   狭义的自我调节：</a:t>
            </a:r>
            <a:r>
              <a:rPr lang="zh-CN" altLang="en-US" sz="2400" b="1" dirty="0">
                <a:solidFill>
                  <a:srgbClr val="003300"/>
                </a:solidFill>
                <a:latin typeface="Arial" panose="020B0604020202020204" pitchFamily="34" charset="0"/>
                <a:ea typeface="宋体" panose="02010600030101010101" pitchFamily="2" charset="-122"/>
              </a:rPr>
              <a:t>是指主体在进行认知活动的过程中，将自己正在进行的认知活动作为意识对象，不断地对其进行积极而自觉的监视、控制和调节的过程</a:t>
            </a:r>
            <a:r>
              <a:rPr lang="zh-CN" altLang="en-US" sz="1800" b="1" dirty="0">
                <a:solidFill>
                  <a:srgbClr val="003300"/>
                </a:solidFill>
                <a:latin typeface="Arial" panose="020B0604020202020204" pitchFamily="34" charset="0"/>
                <a:ea typeface="宋体" panose="02010600030101010101" pitchFamily="2" charset="-122"/>
              </a:rPr>
              <a:t>。</a:t>
            </a:r>
            <a:endParaRPr lang="zh-CN" altLang="en-US" sz="1800" b="1" dirty="0">
              <a:solidFill>
                <a:srgbClr val="003300"/>
              </a:solidFill>
              <a:latin typeface="Arial" panose="020B0604020202020204" pitchFamily="34" charset="0"/>
              <a:ea typeface="宋体" panose="02010600030101010101" pitchFamily="2" charset="-122"/>
            </a:endParaRPr>
          </a:p>
          <a:p>
            <a:pPr marL="342900" lvl="0" indent="-342900">
              <a:lnSpc>
                <a:spcPct val="110000"/>
              </a:lnSpc>
              <a:spcBef>
                <a:spcPct val="10000"/>
              </a:spcBef>
              <a:spcAft>
                <a:spcPct val="10000"/>
              </a:spcAft>
            </a:pPr>
            <a:r>
              <a:rPr lang="zh-CN" altLang="en-US" sz="2400" b="1" dirty="0">
                <a:latin typeface="Arial" panose="020B0604020202020204" pitchFamily="34" charset="0"/>
                <a:ea typeface="宋体" panose="02010600030101010101" pitchFamily="2" charset="-122"/>
              </a:rPr>
              <a:t>   包括：制定计划、实际控制、检查结果、采取补救措施。</a:t>
            </a:r>
            <a:endParaRPr lang="zh-CN" altLang="en-US" sz="2400" b="1" dirty="0">
              <a:latin typeface="Arial" panose="020B0604020202020204" pitchFamily="34" charset="0"/>
              <a:ea typeface="宋体" panose="02010600030101010101" pitchFamily="2" charset="-122"/>
            </a:endParaRPr>
          </a:p>
          <a:p>
            <a:pPr marL="342900" lvl="0" indent="-342900">
              <a:lnSpc>
                <a:spcPct val="110000"/>
              </a:lnSpc>
              <a:spcBef>
                <a:spcPct val="10000"/>
              </a:spcBef>
              <a:spcAft>
                <a:spcPct val="5000"/>
              </a:spcAft>
            </a:pPr>
            <a:endParaRPr lang="zh-CN" altLang="en-US" sz="2800" b="1" dirty="0">
              <a:solidFill>
                <a:schemeClr val="hlink"/>
              </a:solidFill>
              <a:latin typeface="宋体" panose="0201060003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9220">
                                            <p:txEl>
                                              <p:charRg st="0" end="12"/>
                                            </p:txEl>
                                          </p:spTgt>
                                        </p:tgtEl>
                                        <p:attrNameLst>
                                          <p:attrName>style.visibility</p:attrName>
                                        </p:attrNameLst>
                                      </p:cBhvr>
                                      <p:to>
                                        <p:strVal val="visible"/>
                                      </p:to>
                                    </p:set>
                                    <p:anim calcmode="lin" valueType="num">
                                      <p:cBhvr>
                                        <p:cTn id="7" dur="1000" fill="hold"/>
                                        <p:tgtEl>
                                          <p:spTgt spid="9220">
                                            <p:txEl>
                                              <p:charRg st="0" end="12"/>
                                            </p:txEl>
                                          </p:spTgt>
                                        </p:tgtEl>
                                        <p:attrNameLst>
                                          <p:attrName>ppt_w</p:attrName>
                                        </p:attrNameLst>
                                      </p:cBhvr>
                                      <p:tavLst>
                                        <p:tav tm="0">
                                          <p:val>
                                            <p:strVal val="#ppt_w*0.70"/>
                                          </p:val>
                                        </p:tav>
                                        <p:tav tm="100000">
                                          <p:val>
                                            <p:strVal val="#ppt_w"/>
                                          </p:val>
                                        </p:tav>
                                      </p:tavLst>
                                    </p:anim>
                                    <p:anim calcmode="lin" valueType="num">
                                      <p:cBhvr>
                                        <p:cTn id="8" dur="1000" fill="hold"/>
                                        <p:tgtEl>
                                          <p:spTgt spid="9220">
                                            <p:txEl>
                                              <p:charRg st="0" end="12"/>
                                            </p:txEl>
                                          </p:spTgt>
                                        </p:tgtEl>
                                        <p:attrNameLst>
                                          <p:attrName>ppt_h</p:attrName>
                                        </p:attrNameLst>
                                      </p:cBhvr>
                                      <p:tavLst>
                                        <p:tav tm="0">
                                          <p:val>
                                            <p:strVal val="#ppt_h"/>
                                          </p:val>
                                        </p:tav>
                                        <p:tav tm="100000">
                                          <p:val>
                                            <p:strVal val="#ppt_h"/>
                                          </p:val>
                                        </p:tav>
                                      </p:tavLst>
                                    </p:anim>
                                    <p:animEffect transition="in" filter="fade">
                                      <p:cBhvr>
                                        <p:cTn id="9" dur="1000"/>
                                        <p:tgtEl>
                                          <p:spTgt spid="9220">
                                            <p:txEl>
                                              <p:charRg st="0" end="1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9220">
                                            <p:txEl>
                                              <p:charRg st="12" end="23"/>
                                            </p:txEl>
                                          </p:spTgt>
                                        </p:tgtEl>
                                        <p:attrNameLst>
                                          <p:attrName>style.visibility</p:attrName>
                                        </p:attrNameLst>
                                      </p:cBhvr>
                                      <p:to>
                                        <p:strVal val="visible"/>
                                      </p:to>
                                    </p:set>
                                    <p:anim calcmode="lin" valueType="num">
                                      <p:cBhvr>
                                        <p:cTn id="14" dur="1000" fill="hold"/>
                                        <p:tgtEl>
                                          <p:spTgt spid="9220">
                                            <p:txEl>
                                              <p:charRg st="12" end="23"/>
                                            </p:txEl>
                                          </p:spTgt>
                                        </p:tgtEl>
                                        <p:attrNameLst>
                                          <p:attrName>ppt_w</p:attrName>
                                        </p:attrNameLst>
                                      </p:cBhvr>
                                      <p:tavLst>
                                        <p:tav tm="0">
                                          <p:val>
                                            <p:strVal val="#ppt_w*0.70"/>
                                          </p:val>
                                        </p:tav>
                                        <p:tav tm="100000">
                                          <p:val>
                                            <p:strVal val="#ppt_w"/>
                                          </p:val>
                                        </p:tav>
                                      </p:tavLst>
                                    </p:anim>
                                    <p:anim calcmode="lin" valueType="num">
                                      <p:cBhvr>
                                        <p:cTn id="15" dur="1000" fill="hold"/>
                                        <p:tgtEl>
                                          <p:spTgt spid="9220">
                                            <p:txEl>
                                              <p:charRg st="12" end="23"/>
                                            </p:txEl>
                                          </p:spTgt>
                                        </p:tgtEl>
                                        <p:attrNameLst>
                                          <p:attrName>ppt_h</p:attrName>
                                        </p:attrNameLst>
                                      </p:cBhvr>
                                      <p:tavLst>
                                        <p:tav tm="0">
                                          <p:val>
                                            <p:strVal val="#ppt_h"/>
                                          </p:val>
                                        </p:tav>
                                        <p:tav tm="100000">
                                          <p:val>
                                            <p:strVal val="#ppt_h"/>
                                          </p:val>
                                        </p:tav>
                                      </p:tavLst>
                                    </p:anim>
                                    <p:animEffect transition="in" filter="fade">
                                      <p:cBhvr>
                                        <p:cTn id="16" dur="1000"/>
                                        <p:tgtEl>
                                          <p:spTgt spid="9220">
                                            <p:txEl>
                                              <p:charRg st="12" end="2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9220">
                                            <p:txEl>
                                              <p:charRg st="23" end="81"/>
                                            </p:txEl>
                                          </p:spTgt>
                                        </p:tgtEl>
                                        <p:attrNameLst>
                                          <p:attrName>style.visibility</p:attrName>
                                        </p:attrNameLst>
                                      </p:cBhvr>
                                      <p:to>
                                        <p:strVal val="visible"/>
                                      </p:to>
                                    </p:set>
                                    <p:anim calcmode="lin" valueType="num">
                                      <p:cBhvr>
                                        <p:cTn id="21" dur="1000" fill="hold"/>
                                        <p:tgtEl>
                                          <p:spTgt spid="9220">
                                            <p:txEl>
                                              <p:charRg st="23" end="81"/>
                                            </p:txEl>
                                          </p:spTgt>
                                        </p:tgtEl>
                                        <p:attrNameLst>
                                          <p:attrName>ppt_w</p:attrName>
                                        </p:attrNameLst>
                                      </p:cBhvr>
                                      <p:tavLst>
                                        <p:tav tm="0">
                                          <p:val>
                                            <p:strVal val="#ppt_w*0.70"/>
                                          </p:val>
                                        </p:tav>
                                        <p:tav tm="100000">
                                          <p:val>
                                            <p:strVal val="#ppt_w"/>
                                          </p:val>
                                        </p:tav>
                                      </p:tavLst>
                                    </p:anim>
                                    <p:anim calcmode="lin" valueType="num">
                                      <p:cBhvr>
                                        <p:cTn id="22" dur="1000" fill="hold"/>
                                        <p:tgtEl>
                                          <p:spTgt spid="9220">
                                            <p:txEl>
                                              <p:charRg st="23" end="81"/>
                                            </p:txEl>
                                          </p:spTgt>
                                        </p:tgtEl>
                                        <p:attrNameLst>
                                          <p:attrName>ppt_h</p:attrName>
                                        </p:attrNameLst>
                                      </p:cBhvr>
                                      <p:tavLst>
                                        <p:tav tm="0">
                                          <p:val>
                                            <p:strVal val="#ppt_h"/>
                                          </p:val>
                                        </p:tav>
                                        <p:tav tm="100000">
                                          <p:val>
                                            <p:strVal val="#ppt_h"/>
                                          </p:val>
                                        </p:tav>
                                      </p:tavLst>
                                    </p:anim>
                                    <p:animEffect transition="in" filter="fade">
                                      <p:cBhvr>
                                        <p:cTn id="23" dur="1000"/>
                                        <p:tgtEl>
                                          <p:spTgt spid="9220">
                                            <p:txEl>
                                              <p:charRg st="23" end="8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9220">
                                            <p:txEl>
                                              <p:charRg st="81" end="138"/>
                                            </p:txEl>
                                          </p:spTgt>
                                        </p:tgtEl>
                                        <p:attrNameLst>
                                          <p:attrName>style.visibility</p:attrName>
                                        </p:attrNameLst>
                                      </p:cBhvr>
                                      <p:to>
                                        <p:strVal val="visible"/>
                                      </p:to>
                                    </p:set>
                                    <p:anim calcmode="lin" valueType="num">
                                      <p:cBhvr>
                                        <p:cTn id="28" dur="1000" fill="hold"/>
                                        <p:tgtEl>
                                          <p:spTgt spid="9220">
                                            <p:txEl>
                                              <p:charRg st="81" end="138"/>
                                            </p:txEl>
                                          </p:spTgt>
                                        </p:tgtEl>
                                        <p:attrNameLst>
                                          <p:attrName>ppt_w</p:attrName>
                                        </p:attrNameLst>
                                      </p:cBhvr>
                                      <p:tavLst>
                                        <p:tav tm="0">
                                          <p:val>
                                            <p:strVal val="#ppt_w*0.70"/>
                                          </p:val>
                                        </p:tav>
                                        <p:tav tm="100000">
                                          <p:val>
                                            <p:strVal val="#ppt_w"/>
                                          </p:val>
                                        </p:tav>
                                      </p:tavLst>
                                    </p:anim>
                                    <p:anim calcmode="lin" valueType="num">
                                      <p:cBhvr>
                                        <p:cTn id="29" dur="1000" fill="hold"/>
                                        <p:tgtEl>
                                          <p:spTgt spid="9220">
                                            <p:txEl>
                                              <p:charRg st="81" end="138"/>
                                            </p:txEl>
                                          </p:spTgt>
                                        </p:tgtEl>
                                        <p:attrNameLst>
                                          <p:attrName>ppt_h</p:attrName>
                                        </p:attrNameLst>
                                      </p:cBhvr>
                                      <p:tavLst>
                                        <p:tav tm="0">
                                          <p:val>
                                            <p:strVal val="#ppt_h"/>
                                          </p:val>
                                        </p:tav>
                                        <p:tav tm="100000">
                                          <p:val>
                                            <p:strVal val="#ppt_h"/>
                                          </p:val>
                                        </p:tav>
                                      </p:tavLst>
                                    </p:anim>
                                    <p:animEffect transition="in" filter="fade">
                                      <p:cBhvr>
                                        <p:cTn id="30" dur="1000"/>
                                        <p:tgtEl>
                                          <p:spTgt spid="9220">
                                            <p:txEl>
                                              <p:charRg st="81" end="13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9220">
                                            <p:txEl>
                                              <p:charRg st="138" end="210"/>
                                            </p:txEl>
                                          </p:spTgt>
                                        </p:tgtEl>
                                        <p:attrNameLst>
                                          <p:attrName>style.visibility</p:attrName>
                                        </p:attrNameLst>
                                      </p:cBhvr>
                                      <p:to>
                                        <p:strVal val="visible"/>
                                      </p:to>
                                    </p:set>
                                    <p:anim calcmode="lin" valueType="num">
                                      <p:cBhvr>
                                        <p:cTn id="35" dur="1000" fill="hold"/>
                                        <p:tgtEl>
                                          <p:spTgt spid="9220">
                                            <p:txEl>
                                              <p:charRg st="138" end="210"/>
                                            </p:txEl>
                                          </p:spTgt>
                                        </p:tgtEl>
                                        <p:attrNameLst>
                                          <p:attrName>ppt_w</p:attrName>
                                        </p:attrNameLst>
                                      </p:cBhvr>
                                      <p:tavLst>
                                        <p:tav tm="0">
                                          <p:val>
                                            <p:strVal val="#ppt_w*0.70"/>
                                          </p:val>
                                        </p:tav>
                                        <p:tav tm="100000">
                                          <p:val>
                                            <p:strVal val="#ppt_w"/>
                                          </p:val>
                                        </p:tav>
                                      </p:tavLst>
                                    </p:anim>
                                    <p:anim calcmode="lin" valueType="num">
                                      <p:cBhvr>
                                        <p:cTn id="36" dur="1000" fill="hold"/>
                                        <p:tgtEl>
                                          <p:spTgt spid="9220">
                                            <p:txEl>
                                              <p:charRg st="138" end="210"/>
                                            </p:txEl>
                                          </p:spTgt>
                                        </p:tgtEl>
                                        <p:attrNameLst>
                                          <p:attrName>ppt_h</p:attrName>
                                        </p:attrNameLst>
                                      </p:cBhvr>
                                      <p:tavLst>
                                        <p:tav tm="0">
                                          <p:val>
                                            <p:strVal val="#ppt_h"/>
                                          </p:val>
                                        </p:tav>
                                        <p:tav tm="100000">
                                          <p:val>
                                            <p:strVal val="#ppt_h"/>
                                          </p:val>
                                        </p:tav>
                                      </p:tavLst>
                                    </p:anim>
                                    <p:animEffect transition="in" filter="fade">
                                      <p:cBhvr>
                                        <p:cTn id="37" dur="1000"/>
                                        <p:tgtEl>
                                          <p:spTgt spid="9220">
                                            <p:txEl>
                                              <p:charRg st="138" end="2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9220">
                                            <p:txEl>
                                              <p:charRg st="210" end="239"/>
                                            </p:txEl>
                                          </p:spTgt>
                                        </p:tgtEl>
                                        <p:attrNameLst>
                                          <p:attrName>style.visibility</p:attrName>
                                        </p:attrNameLst>
                                      </p:cBhvr>
                                      <p:to>
                                        <p:strVal val="visible"/>
                                      </p:to>
                                    </p:set>
                                    <p:anim calcmode="lin" valueType="num">
                                      <p:cBhvr>
                                        <p:cTn id="42" dur="1000" fill="hold"/>
                                        <p:tgtEl>
                                          <p:spTgt spid="9220">
                                            <p:txEl>
                                              <p:charRg st="210" end="239"/>
                                            </p:txEl>
                                          </p:spTgt>
                                        </p:tgtEl>
                                        <p:attrNameLst>
                                          <p:attrName>ppt_w</p:attrName>
                                        </p:attrNameLst>
                                      </p:cBhvr>
                                      <p:tavLst>
                                        <p:tav tm="0">
                                          <p:val>
                                            <p:strVal val="#ppt_w*0.70"/>
                                          </p:val>
                                        </p:tav>
                                        <p:tav tm="100000">
                                          <p:val>
                                            <p:strVal val="#ppt_w"/>
                                          </p:val>
                                        </p:tav>
                                      </p:tavLst>
                                    </p:anim>
                                    <p:anim calcmode="lin" valueType="num">
                                      <p:cBhvr>
                                        <p:cTn id="43" dur="1000" fill="hold"/>
                                        <p:tgtEl>
                                          <p:spTgt spid="9220">
                                            <p:txEl>
                                              <p:charRg st="210" end="239"/>
                                            </p:txEl>
                                          </p:spTgt>
                                        </p:tgtEl>
                                        <p:attrNameLst>
                                          <p:attrName>ppt_h</p:attrName>
                                        </p:attrNameLst>
                                      </p:cBhvr>
                                      <p:tavLst>
                                        <p:tav tm="0">
                                          <p:val>
                                            <p:strVal val="#ppt_h"/>
                                          </p:val>
                                        </p:tav>
                                        <p:tav tm="100000">
                                          <p:val>
                                            <p:strVal val="#ppt_h"/>
                                          </p:val>
                                        </p:tav>
                                      </p:tavLst>
                                    </p:anim>
                                    <p:animEffect transition="in" filter="fade">
                                      <p:cBhvr>
                                        <p:cTn id="44" dur="1000"/>
                                        <p:tgtEl>
                                          <p:spTgt spid="9220">
                                            <p:txEl>
                                              <p:charRg st="210" end="23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矩形 36865"/>
          <p:cNvSpPr/>
          <p:nvPr/>
        </p:nvSpPr>
        <p:spPr>
          <a:xfrm>
            <a:off x="228600" y="1143000"/>
            <a:ext cx="8534400" cy="5387975"/>
          </a:xfrm>
          <a:prstGeom prst="rect">
            <a:avLst/>
          </a:prstGeom>
          <a:noFill/>
          <a:ln w="9525">
            <a:noFill/>
          </a:ln>
        </p:spPr>
        <p:txBody>
          <a:bodyPr>
            <a:spAutoFit/>
          </a:bodyPr>
          <a:p>
            <a:pPr lvl="0" indent="266700"/>
            <a:r>
              <a:rPr lang="zh-CN" altLang="en-US" sz="3200" dirty="0">
                <a:latin typeface="Arial" panose="020B0604020202020204" pitchFamily="34" charset="0"/>
                <a:ea typeface="宋体" panose="02010600030101010101" pitchFamily="2" charset="-122"/>
              </a:rPr>
              <a:t> </a:t>
            </a:r>
            <a:r>
              <a:rPr lang="zh-CN" altLang="en-US" sz="3200" b="1" dirty="0">
                <a:latin typeface="Arial" panose="020B0604020202020204" pitchFamily="34" charset="0"/>
                <a:ea typeface="宋体" panose="02010600030101010101" pitchFamily="2" charset="-122"/>
              </a:rPr>
              <a:t>二、认知策略</a:t>
            </a:r>
            <a:endParaRPr lang="zh-CN" altLang="en-US" sz="3200" b="1" dirty="0">
              <a:latin typeface="Arial" panose="020B0604020202020204" pitchFamily="34" charset="0"/>
              <a:ea typeface="宋体" panose="02010600030101010101" pitchFamily="2" charset="-122"/>
            </a:endParaRPr>
          </a:p>
          <a:p>
            <a:pPr lvl="0" indent="266700"/>
            <a:r>
              <a:rPr lang="zh-CN" altLang="en-US" sz="2800" b="1" dirty="0">
                <a:solidFill>
                  <a:schemeClr val="hlink"/>
                </a:solidFill>
                <a:latin typeface="Arial" panose="020B0604020202020204" pitchFamily="34" charset="0"/>
                <a:ea typeface="黑体" panose="02010609060101010101" pitchFamily="2" charset="-122"/>
              </a:rPr>
              <a:t>（二）精细加工策略</a:t>
            </a:r>
            <a:endParaRPr lang="en-US" altLang="x-none" sz="2800" b="1" dirty="0">
              <a:latin typeface="楷体_GB2312" pitchFamily="1" charset="-122"/>
              <a:ea typeface="黑体" panose="02010609060101010101" pitchFamily="2" charset="-122"/>
            </a:endParaRPr>
          </a:p>
          <a:p>
            <a:pPr lvl="0" indent="266700" algn="just" eaLnBrk="0" hangingPunct="0">
              <a:buClr>
                <a:srgbClr val="000000"/>
              </a:buClr>
            </a:pPr>
            <a:r>
              <a:rPr lang="en-US" altLang="x-none" sz="2400" b="1" dirty="0">
                <a:solidFill>
                  <a:srgbClr val="003300"/>
                </a:solidFill>
                <a:latin typeface="黑体" panose="02010609060101010101" pitchFamily="2" charset="-122"/>
                <a:ea typeface="黑体" panose="02010609060101010101" pitchFamily="2" charset="-122"/>
              </a:rPr>
              <a:t>3</a:t>
            </a:r>
            <a:r>
              <a:rPr lang="zh-CN" altLang="en-US" sz="2400" b="1" dirty="0">
                <a:solidFill>
                  <a:srgbClr val="003300"/>
                </a:solidFill>
                <a:latin typeface="黑体" panose="02010609060101010101" pitchFamily="2" charset="-122"/>
                <a:ea typeface="黑体" panose="02010609060101010101" pitchFamily="2" charset="-122"/>
              </a:rPr>
              <a:t>、提问策略</a:t>
            </a:r>
            <a:endParaRPr lang="zh-CN" altLang="en-US" sz="2400" b="1" dirty="0">
              <a:solidFill>
                <a:srgbClr val="003300"/>
              </a:solidFill>
              <a:latin typeface="黑体" panose="02010609060101010101" pitchFamily="2" charset="-122"/>
              <a:ea typeface="黑体" panose="02010609060101010101" pitchFamily="2" charset="-122"/>
            </a:endParaRPr>
          </a:p>
          <a:p>
            <a:pPr lvl="0" indent="266700" algn="just" eaLnBrk="0" hangingPunct="0">
              <a:lnSpc>
                <a:spcPct val="110000"/>
              </a:lnSpc>
              <a:buClr>
                <a:srgbClr val="000000"/>
              </a:buClr>
            </a:pPr>
            <a:r>
              <a:rPr lang="zh-CN" altLang="en-US" sz="2400" b="1" dirty="0">
                <a:latin typeface="楷体_GB2312" pitchFamily="1" charset="-122"/>
                <a:ea typeface="楷体_GB2312" pitchFamily="1" charset="-122"/>
              </a:rPr>
              <a:t>  提问策略有助于学习者有选择地集中注意进行信息选择和对信息进行深入加工。无论是阅读还是听讲，学生如果经常思考这样一些问题：这一新信息意味着什么？它与课文中其它信息以及以前所学的信息有什么联系？能用什么例子予以说明？这样，能够促进学生对知识的进一步理解。柏里斯（</a:t>
            </a:r>
            <a:r>
              <a:rPr lang="en-US" altLang="x-none" sz="2400" b="1" dirty="0">
                <a:latin typeface="楷体_GB2312" pitchFamily="1" charset="-122"/>
                <a:ea typeface="楷体_GB2312" pitchFamily="1" charset="-122"/>
              </a:rPr>
              <a:t>Paris et al 1984</a:t>
            </a:r>
            <a:r>
              <a:rPr lang="zh-CN" altLang="en-US" sz="2400" b="1" dirty="0">
                <a:latin typeface="楷体_GB2312" pitchFamily="1" charset="-122"/>
                <a:ea typeface="楷体_GB2312" pitchFamily="1" charset="-122"/>
              </a:rPr>
              <a:t>）等人研究发现，如果在阅读时教学生提一些“谁”、“什么”、“哪儿”、和“如何”的问题，有助于学生理解阅读的内容。训练学生在活动中自己和自己谈话，自己问自己或彼此之间相互问老师要问的问题，学生能在解数学题、拼写、创作以及其他课题中成功学会自我谈话技术。</a:t>
            </a:r>
            <a:endParaRPr lang="zh-CN" altLang="en-US" sz="2400" b="1" dirty="0">
              <a:latin typeface="楷体_GB2312" pitchFamily="1" charset="-122"/>
              <a:ea typeface="楷体_GB2312" pitchFamily="1" charset="-122"/>
            </a:endParaRPr>
          </a:p>
        </p:txBody>
      </p:sp>
      <p:sp>
        <p:nvSpPr>
          <p:cNvPr id="36867" name="矩形 36866"/>
          <p:cNvSpPr/>
          <p:nvPr/>
        </p:nvSpPr>
        <p:spPr>
          <a:xfrm>
            <a:off x="1676400" y="457200"/>
            <a:ext cx="5816600" cy="641350"/>
          </a:xfrm>
          <a:prstGeom prst="rect">
            <a:avLst/>
          </a:prstGeom>
          <a:noFill/>
          <a:ln w="9525">
            <a:noFill/>
          </a:ln>
        </p:spPr>
        <p:txBody>
          <a:bodyPr>
            <a:spAutoFit/>
          </a:bodyPr>
          <a:p>
            <a:pPr lvl="0"/>
            <a:r>
              <a:rPr lang="zh-CN" altLang="en-US" sz="3600" b="1" dirty="0">
                <a:solidFill>
                  <a:srgbClr val="990000"/>
                </a:solidFill>
                <a:latin typeface="Arial" panose="020B0604020202020204" pitchFamily="34" charset="0"/>
                <a:ea typeface="宋体" panose="02010600030101010101" pitchFamily="2" charset="-122"/>
              </a:rPr>
              <a:t>第二节 自我调节学习的策略</a:t>
            </a:r>
            <a:endParaRPr lang="zh-CN" altLang="en-US" sz="3600" b="1" dirty="0">
              <a:solidFill>
                <a:srgbClr val="990000"/>
              </a:solidFill>
              <a:latin typeface="Arial" panose="020B0604020202020204" pitchFamily="34" charset="0"/>
              <a:ea typeface="宋体" panose="0201060003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矩形 37889"/>
          <p:cNvSpPr/>
          <p:nvPr/>
        </p:nvSpPr>
        <p:spPr>
          <a:xfrm>
            <a:off x="533400" y="1143000"/>
            <a:ext cx="8001000" cy="4913313"/>
          </a:xfrm>
          <a:prstGeom prst="rect">
            <a:avLst/>
          </a:prstGeom>
          <a:noFill/>
          <a:ln w="9525">
            <a:noFill/>
          </a:ln>
        </p:spPr>
        <p:txBody>
          <a:bodyPr>
            <a:spAutoFit/>
          </a:bodyPr>
          <a:p>
            <a:pPr lvl="0" indent="266700"/>
            <a:r>
              <a:rPr lang="zh-CN" altLang="en-US" sz="3200" dirty="0">
                <a:latin typeface="Arial" panose="020B0604020202020204" pitchFamily="34" charset="0"/>
                <a:ea typeface="宋体" panose="02010600030101010101" pitchFamily="2" charset="-122"/>
              </a:rPr>
              <a:t> </a:t>
            </a:r>
            <a:r>
              <a:rPr lang="zh-CN" altLang="en-US" sz="3200" b="1" dirty="0">
                <a:latin typeface="Arial" panose="020B0604020202020204" pitchFamily="34" charset="0"/>
                <a:ea typeface="宋体" panose="02010600030101010101" pitchFamily="2" charset="-122"/>
              </a:rPr>
              <a:t>二、认知策略</a:t>
            </a:r>
            <a:endParaRPr lang="zh-CN" altLang="en-US" sz="3200" b="1" dirty="0">
              <a:latin typeface="Arial" panose="020B0604020202020204" pitchFamily="34" charset="0"/>
              <a:ea typeface="宋体" panose="02010600030101010101" pitchFamily="2" charset="-122"/>
            </a:endParaRPr>
          </a:p>
          <a:p>
            <a:pPr lvl="0" indent="266700"/>
            <a:r>
              <a:rPr lang="zh-CN" altLang="en-US" sz="2800" b="1" dirty="0">
                <a:solidFill>
                  <a:schemeClr val="hlink"/>
                </a:solidFill>
                <a:latin typeface="Arial" panose="020B0604020202020204" pitchFamily="34" charset="0"/>
                <a:ea typeface="黑体" panose="02010609060101010101" pitchFamily="2" charset="-122"/>
              </a:rPr>
              <a:t>（三）组织策略</a:t>
            </a:r>
            <a:endParaRPr lang="en-US" altLang="x-none" sz="2800" b="1" dirty="0">
              <a:latin typeface="楷体_GB2312" pitchFamily="1" charset="-122"/>
              <a:ea typeface="黑体" panose="02010609060101010101" pitchFamily="2" charset="-122"/>
            </a:endParaRPr>
          </a:p>
          <a:p>
            <a:pPr lvl="0" indent="266700" algn="just" eaLnBrk="0" hangingPunct="0">
              <a:lnSpc>
                <a:spcPct val="120000"/>
              </a:lnSpc>
              <a:buClr>
                <a:srgbClr val="000000"/>
              </a:buClr>
            </a:pPr>
            <a:r>
              <a:rPr lang="zh-CN" altLang="en-US" sz="2400" b="1" dirty="0">
                <a:latin typeface="Arial" panose="020B0604020202020204" pitchFamily="34" charset="0"/>
                <a:ea typeface="宋体" panose="02010600030101010101" pitchFamily="2" charset="-122"/>
              </a:rPr>
              <a:t>     组织是学习和记忆新信息的重要手段。组织策略是为了整合新信息之间、新旧知识之间的内在联系，形成良好的知识结构（或发现部分之间的层次关系或其他关系使之带上某种结构以达到有效保持的目的）。组织的基本方法是将学习材料分成一些小的单元，并将这些小的单元置于适当的类别中，从而使每项信息和其它信息联系在一起。 组织策略的实质是发现要记忆的项目的共同特征或性质，而达到减轻记忆负担的目的。</a:t>
            </a:r>
            <a:endParaRPr lang="zh-CN" altLang="en-US" sz="2400" b="1" dirty="0">
              <a:solidFill>
                <a:srgbClr val="003300"/>
              </a:solidFill>
              <a:latin typeface="黑体" panose="02010609060101010101" pitchFamily="2" charset="-122"/>
              <a:ea typeface="黑体" panose="02010609060101010101" pitchFamily="2" charset="-122"/>
            </a:endParaRPr>
          </a:p>
          <a:p>
            <a:pPr lvl="0" indent="266700" algn="just" eaLnBrk="0" hangingPunct="0">
              <a:lnSpc>
                <a:spcPct val="110000"/>
              </a:lnSpc>
              <a:buClr>
                <a:srgbClr val="000000"/>
              </a:buClr>
            </a:pPr>
            <a:endParaRPr lang="zh-CN" altLang="en-US" sz="2400" b="1" dirty="0">
              <a:latin typeface="楷体_GB2312" pitchFamily="1" charset="-122"/>
              <a:ea typeface="楷体_GB2312" pitchFamily="1" charset="-122"/>
            </a:endParaRPr>
          </a:p>
        </p:txBody>
      </p:sp>
      <p:sp>
        <p:nvSpPr>
          <p:cNvPr id="37891" name="矩形 37890"/>
          <p:cNvSpPr/>
          <p:nvPr/>
        </p:nvSpPr>
        <p:spPr>
          <a:xfrm>
            <a:off x="1676400" y="457200"/>
            <a:ext cx="5816600" cy="641350"/>
          </a:xfrm>
          <a:prstGeom prst="rect">
            <a:avLst/>
          </a:prstGeom>
          <a:noFill/>
          <a:ln w="9525">
            <a:noFill/>
          </a:ln>
        </p:spPr>
        <p:txBody>
          <a:bodyPr>
            <a:spAutoFit/>
          </a:bodyPr>
          <a:p>
            <a:pPr lvl="0"/>
            <a:r>
              <a:rPr lang="zh-CN" altLang="en-US" sz="3600" b="1" dirty="0">
                <a:solidFill>
                  <a:srgbClr val="990000"/>
                </a:solidFill>
                <a:latin typeface="Arial" panose="020B0604020202020204" pitchFamily="34" charset="0"/>
                <a:ea typeface="宋体" panose="02010600030101010101" pitchFamily="2" charset="-122"/>
              </a:rPr>
              <a:t>第二节 自我调节学习的策略</a:t>
            </a:r>
            <a:endParaRPr lang="zh-CN" altLang="en-US" sz="3600" b="1" dirty="0">
              <a:solidFill>
                <a:srgbClr val="990000"/>
              </a:solidFill>
              <a:latin typeface="Arial" panose="020B0604020202020204" pitchFamily="34" charset="0"/>
              <a:ea typeface="宋体" panose="02010600030101010101"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矩形 38913"/>
          <p:cNvSpPr/>
          <p:nvPr/>
        </p:nvSpPr>
        <p:spPr>
          <a:xfrm>
            <a:off x="228600" y="228600"/>
            <a:ext cx="8686800" cy="6299200"/>
          </a:xfrm>
          <a:prstGeom prst="rect">
            <a:avLst/>
          </a:prstGeom>
          <a:noFill/>
          <a:ln w="9525">
            <a:noFill/>
          </a:ln>
        </p:spPr>
        <p:txBody>
          <a:bodyPr>
            <a:spAutoFit/>
          </a:bodyPr>
          <a:p>
            <a:pPr lvl="0" algn="just" eaLnBrk="0" hangingPunct="0">
              <a:buClr>
                <a:srgbClr val="000000"/>
              </a:buClr>
            </a:pPr>
            <a:r>
              <a:rPr lang="zh-CN" altLang="en-US" sz="2400" b="1" dirty="0">
                <a:solidFill>
                  <a:schemeClr val="hlink"/>
                </a:solidFill>
                <a:latin typeface="黑体" panose="02010609060101010101" pitchFamily="2" charset="-122"/>
                <a:ea typeface="黑体" panose="02010609060101010101" pitchFamily="2" charset="-122"/>
              </a:rPr>
              <a:t>  </a:t>
            </a:r>
            <a:r>
              <a:rPr lang="en-US" altLang="x-none" sz="2400" b="1" dirty="0">
                <a:solidFill>
                  <a:schemeClr val="hlink"/>
                </a:solidFill>
                <a:latin typeface="黑体" panose="02010609060101010101" pitchFamily="2" charset="-122"/>
                <a:ea typeface="黑体" panose="02010609060101010101" pitchFamily="2" charset="-122"/>
              </a:rPr>
              <a:t>1</a:t>
            </a:r>
            <a:r>
              <a:rPr lang="zh-CN" altLang="en-US" sz="2400" b="1" dirty="0">
                <a:solidFill>
                  <a:schemeClr val="hlink"/>
                </a:solidFill>
                <a:latin typeface="黑体" panose="02010609060101010101" pitchFamily="2" charset="-122"/>
                <a:ea typeface="黑体" panose="02010609060101010101" pitchFamily="2" charset="-122"/>
              </a:rPr>
              <a:t>、列提纲</a:t>
            </a:r>
            <a:endParaRPr lang="zh-CN" altLang="en-US" sz="2400" b="1" dirty="0">
              <a:solidFill>
                <a:schemeClr val="hlink"/>
              </a:solidFill>
              <a:latin typeface="黑体" panose="02010609060101010101" pitchFamily="2" charset="-122"/>
              <a:ea typeface="黑体" panose="02010609060101010101" pitchFamily="2" charset="-122"/>
            </a:endParaRPr>
          </a:p>
          <a:p>
            <a:pPr lvl="0" eaLnBrk="0" hangingPunct="0">
              <a:buClr>
                <a:srgbClr val="000000"/>
              </a:buClr>
            </a:pPr>
            <a:r>
              <a:rPr lang="zh-CN" altLang="en-US" sz="2400" dirty="0">
                <a:latin typeface="宋体" panose="02010600030101010101" pitchFamily="2" charset="-122"/>
                <a:ea typeface="宋体" panose="02010600030101010101" pitchFamily="2" charset="-122"/>
              </a:rPr>
              <a:t>　  </a:t>
            </a:r>
            <a:r>
              <a:rPr lang="zh-CN" altLang="en-US" sz="2400" b="1" dirty="0">
                <a:latin typeface="楷体_GB2312" pitchFamily="1" charset="-122"/>
                <a:ea typeface="楷体_GB2312" pitchFamily="1" charset="-122"/>
              </a:rPr>
              <a:t>用简要的语词写下材料中的主要观点、次要观点，以金字塔的形式呈现材料的要点及其各种观点之间的关系，从而对材料进行整合。</a:t>
            </a:r>
            <a:r>
              <a:rPr lang="zh-CN" altLang="en-US" sz="2400" dirty="0">
                <a:latin typeface="Times New Roman" panose="02020603050405020304" pitchFamily="2" charset="0"/>
                <a:ea typeface="宋体" panose="02010600030101010101" pitchFamily="2" charset="-122"/>
              </a:rPr>
              <a:t> </a:t>
            </a:r>
            <a:endParaRPr lang="zh-CN" altLang="en-US" sz="2400" dirty="0">
              <a:latin typeface="Times New Roman" panose="02020603050405020304" pitchFamily="2" charset="0"/>
              <a:ea typeface="宋体" panose="02010600030101010101" pitchFamily="2" charset="-122"/>
            </a:endParaRPr>
          </a:p>
          <a:p>
            <a:pPr lvl="0" algn="just" eaLnBrk="0" hangingPunct="0">
              <a:buClr>
                <a:srgbClr val="000000"/>
              </a:buClr>
            </a:pPr>
            <a:r>
              <a:rPr lang="zh-CN" altLang="en-US" sz="2400" b="1" dirty="0">
                <a:latin typeface="宋体" panose="02010600030101010101" pitchFamily="2" charset="-122"/>
                <a:ea typeface="宋体" panose="02010600030101010101" pitchFamily="2" charset="-122"/>
              </a:rPr>
              <a:t> </a:t>
            </a:r>
            <a:r>
              <a:rPr lang="en-US" altLang="x-none" sz="2400" b="1" dirty="0">
                <a:solidFill>
                  <a:schemeClr val="hlink"/>
                </a:solidFill>
                <a:latin typeface="黑体" panose="02010609060101010101" pitchFamily="2" charset="-122"/>
                <a:ea typeface="黑体" panose="02010609060101010101" pitchFamily="2" charset="-122"/>
              </a:rPr>
              <a:t>2</a:t>
            </a:r>
            <a:r>
              <a:rPr lang="zh-CN" altLang="en-US" sz="2400" b="1" dirty="0">
                <a:solidFill>
                  <a:schemeClr val="hlink"/>
                </a:solidFill>
                <a:latin typeface="黑体" panose="02010609060101010101" pitchFamily="2" charset="-122"/>
                <a:ea typeface="黑体" panose="02010609060101010101" pitchFamily="2" charset="-122"/>
              </a:rPr>
              <a:t>、利用图形</a:t>
            </a:r>
            <a:endParaRPr lang="zh-CN" altLang="en-US" sz="2400" b="1" dirty="0">
              <a:solidFill>
                <a:schemeClr val="hlink"/>
              </a:solidFill>
              <a:latin typeface="黑体" panose="02010609060101010101" pitchFamily="2" charset="-122"/>
              <a:ea typeface="黑体" panose="02010609060101010101" pitchFamily="2" charset="-122"/>
            </a:endParaRPr>
          </a:p>
          <a:p>
            <a:pPr lvl="0" eaLnBrk="0" hangingPunct="0">
              <a:buClr>
                <a:srgbClr val="000000"/>
              </a:buClr>
            </a:pPr>
            <a:r>
              <a:rPr lang="zh-CN" altLang="en-US" sz="2400" b="1" dirty="0">
                <a:solidFill>
                  <a:srgbClr val="003300"/>
                </a:solidFill>
                <a:latin typeface="黑体" panose="02010609060101010101" pitchFamily="2" charset="-122"/>
                <a:ea typeface="黑体" panose="02010609060101010101" pitchFamily="2" charset="-122"/>
              </a:rPr>
              <a:t>（</a:t>
            </a:r>
            <a:r>
              <a:rPr lang="en-US" altLang="x-none" sz="2400" b="1" dirty="0">
                <a:solidFill>
                  <a:srgbClr val="003300"/>
                </a:solidFill>
                <a:latin typeface="黑体" panose="02010609060101010101" pitchFamily="2" charset="-122"/>
                <a:ea typeface="黑体" panose="02010609060101010101" pitchFamily="2" charset="-122"/>
              </a:rPr>
              <a:t>1</a:t>
            </a:r>
            <a:r>
              <a:rPr lang="zh-CN" altLang="en-US" sz="2400" b="1" dirty="0">
                <a:solidFill>
                  <a:srgbClr val="003300"/>
                </a:solidFill>
                <a:latin typeface="黑体" panose="02010609060101010101" pitchFamily="2" charset="-122"/>
                <a:ea typeface="黑体" panose="02010609060101010101" pitchFamily="2" charset="-122"/>
              </a:rPr>
              <a:t>）系统结构图</a:t>
            </a:r>
            <a:r>
              <a:rPr lang="zh-CN" altLang="en-US" sz="2400" b="1" dirty="0">
                <a:latin typeface="楷体_GB2312" pitchFamily="1" charset="-122"/>
                <a:ea typeface="楷体_GB2312" pitchFamily="1" charset="-122"/>
              </a:rPr>
              <a:t>。学完一科知识或某一单元内容，对学习材料进行归类整理，将主要信息归成不同水平或不同部分，然后形成</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个系统结构图。</a:t>
            </a:r>
            <a:r>
              <a:rPr lang="zh-CN" altLang="en-US" sz="2400" dirty="0">
                <a:latin typeface="Times New Roman" panose="02020603050405020304" pitchFamily="2" charset="0"/>
                <a:ea typeface="宋体" panose="02010600030101010101" pitchFamily="2" charset="-122"/>
              </a:rPr>
              <a:t> </a:t>
            </a:r>
            <a:endParaRPr lang="zh-CN" altLang="en-US" sz="2400" dirty="0">
              <a:latin typeface="Times New Roman" panose="02020603050405020304" pitchFamily="2" charset="0"/>
              <a:ea typeface="宋体" panose="02010600030101010101" pitchFamily="2" charset="-122"/>
            </a:endParaRPr>
          </a:p>
          <a:p>
            <a:pPr lvl="0" eaLnBrk="0" hangingPunct="0">
              <a:buClr>
                <a:srgbClr val="000000"/>
              </a:buClr>
            </a:pPr>
            <a:r>
              <a:rPr lang="zh-CN" altLang="en-US" sz="2400" b="1" dirty="0">
                <a:solidFill>
                  <a:srgbClr val="003300"/>
                </a:solidFill>
                <a:latin typeface="黑体" panose="02010609060101010101" pitchFamily="2" charset="-122"/>
                <a:ea typeface="黑体" panose="02010609060101010101" pitchFamily="2" charset="-122"/>
              </a:rPr>
              <a:t>（</a:t>
            </a:r>
            <a:r>
              <a:rPr lang="en-US" altLang="x-none" sz="2400" b="1" dirty="0">
                <a:solidFill>
                  <a:srgbClr val="003300"/>
                </a:solidFill>
                <a:latin typeface="黑体" panose="02010609060101010101" pitchFamily="2" charset="-122"/>
                <a:ea typeface="黑体" panose="02010609060101010101" pitchFamily="2" charset="-122"/>
              </a:rPr>
              <a:t>2</a:t>
            </a:r>
            <a:r>
              <a:rPr lang="zh-CN" altLang="en-US" sz="2400" b="1" dirty="0">
                <a:solidFill>
                  <a:srgbClr val="003300"/>
                </a:solidFill>
                <a:latin typeface="黑体" panose="02010609060101010101" pitchFamily="2" charset="-122"/>
                <a:ea typeface="黑体" panose="02010609060101010101" pitchFamily="2" charset="-122"/>
              </a:rPr>
              <a:t>）流程图和模式图</a:t>
            </a:r>
            <a:r>
              <a:rPr lang="zh-CN" altLang="en-US" sz="2400" dirty="0">
                <a:latin typeface="宋体" panose="02010600030101010101" pitchFamily="2" charset="-122"/>
                <a:ea typeface="宋体" panose="02010600030101010101" pitchFamily="2" charset="-122"/>
              </a:rPr>
              <a:t>。</a:t>
            </a:r>
            <a:r>
              <a:rPr lang="zh-CN" altLang="en-US" sz="2400" b="1" dirty="0">
                <a:latin typeface="楷体_GB2312" pitchFamily="1" charset="-122"/>
                <a:ea typeface="楷体_GB2312" pitchFamily="1" charset="-122"/>
              </a:rPr>
              <a:t>用来表现步骤、事件和阶段的顺序，一般是以时间或事件的先后为参照的。模式图是利用图解的方式来说明在某个过程中各要素之间是如何相互联系的。</a:t>
            </a:r>
            <a:r>
              <a:rPr lang="zh-CN" altLang="en-US" sz="2400" dirty="0">
                <a:latin typeface="Times New Roman" panose="02020603050405020304" pitchFamily="2" charset="0"/>
                <a:ea typeface="宋体" panose="02010600030101010101" pitchFamily="2" charset="-122"/>
              </a:rPr>
              <a:t> </a:t>
            </a:r>
            <a:endParaRPr lang="zh-CN" altLang="en-US" sz="2400" dirty="0">
              <a:latin typeface="Times New Roman" panose="02020603050405020304" pitchFamily="2" charset="0"/>
              <a:ea typeface="宋体" panose="02010600030101010101" pitchFamily="2" charset="-122"/>
            </a:endParaRPr>
          </a:p>
          <a:p>
            <a:pPr lvl="0" eaLnBrk="0" hangingPunct="0">
              <a:buClr>
                <a:srgbClr val="000000"/>
              </a:buClr>
            </a:pPr>
            <a:r>
              <a:rPr lang="zh-CN" altLang="en-US" sz="2400" b="1" dirty="0">
                <a:solidFill>
                  <a:srgbClr val="003300"/>
                </a:solidFill>
                <a:latin typeface="黑体" panose="02010609060101010101" pitchFamily="2" charset="-122"/>
                <a:ea typeface="黑体" panose="02010609060101010101" pitchFamily="2" charset="-122"/>
              </a:rPr>
              <a:t>（</a:t>
            </a:r>
            <a:r>
              <a:rPr lang="en-US" altLang="x-none" sz="2400" b="1" dirty="0">
                <a:solidFill>
                  <a:srgbClr val="003300"/>
                </a:solidFill>
                <a:latin typeface="黑体" panose="02010609060101010101" pitchFamily="2" charset="-122"/>
                <a:ea typeface="黑体" panose="02010609060101010101" pitchFamily="2" charset="-122"/>
              </a:rPr>
              <a:t>3</a:t>
            </a:r>
            <a:r>
              <a:rPr lang="zh-CN" altLang="en-US" sz="2400" b="1" dirty="0">
                <a:solidFill>
                  <a:srgbClr val="003300"/>
                </a:solidFill>
                <a:latin typeface="黑体" panose="02010609060101010101" pitchFamily="2" charset="-122"/>
                <a:ea typeface="黑体" panose="02010609060101010101" pitchFamily="2" charset="-122"/>
              </a:rPr>
              <a:t>）网络关系图</a:t>
            </a:r>
            <a:r>
              <a:rPr lang="zh-CN" altLang="en-US" sz="2400" dirty="0">
                <a:latin typeface="宋体" panose="02010600030101010101" pitchFamily="2" charset="-122"/>
                <a:ea typeface="宋体" panose="02010600030101010101" pitchFamily="2" charset="-122"/>
              </a:rPr>
              <a:t>。</a:t>
            </a:r>
            <a:r>
              <a:rPr lang="zh-CN" altLang="en-US" sz="2400" b="1" dirty="0">
                <a:latin typeface="楷体_GB2312" pitchFamily="1" charset="-122"/>
                <a:ea typeface="楷体_GB2312" pitchFamily="1" charset="-122"/>
              </a:rPr>
              <a:t>此越来越受重视，在学习、教学和测评中经常予以广泛运用。它可以表示事物或事件的多种关系，利用关系图可以图解事物或事件是如何相互联系的。 </a:t>
            </a:r>
            <a:endParaRPr lang="zh-CN" altLang="en-US" sz="2400" b="1" dirty="0">
              <a:latin typeface="楷体_GB2312" pitchFamily="1" charset="-122"/>
              <a:ea typeface="楷体_GB2312" pitchFamily="1" charset="-122"/>
            </a:endParaRPr>
          </a:p>
          <a:p>
            <a:pPr lvl="0" algn="just" eaLnBrk="0" hangingPunct="0">
              <a:buClr>
                <a:srgbClr val="000000"/>
              </a:buClr>
            </a:pPr>
            <a:r>
              <a:rPr lang="zh-CN" altLang="en-US" sz="2400" b="1" dirty="0">
                <a:solidFill>
                  <a:schemeClr val="hlink"/>
                </a:solidFill>
                <a:latin typeface="宋体" panose="02010600030101010101" pitchFamily="2" charset="-122"/>
                <a:ea typeface="宋体" panose="02010600030101010101" pitchFamily="2" charset="-122"/>
              </a:rPr>
              <a:t> </a:t>
            </a:r>
            <a:r>
              <a:rPr lang="en-US" altLang="x-none" sz="2400" b="1" dirty="0">
                <a:solidFill>
                  <a:schemeClr val="hlink"/>
                </a:solidFill>
                <a:latin typeface="黑体" panose="02010609060101010101" pitchFamily="2" charset="-122"/>
                <a:ea typeface="黑体" panose="02010609060101010101" pitchFamily="2" charset="-122"/>
              </a:rPr>
              <a:t>3</a:t>
            </a:r>
            <a:r>
              <a:rPr lang="zh-CN" altLang="en-US" sz="2400" b="1" dirty="0">
                <a:solidFill>
                  <a:schemeClr val="hlink"/>
                </a:solidFill>
                <a:latin typeface="黑体" panose="02010609060101010101" pitchFamily="2" charset="-122"/>
                <a:ea typeface="黑体" panose="02010609060101010101" pitchFamily="2" charset="-122"/>
              </a:rPr>
              <a:t>、利用表格</a:t>
            </a:r>
            <a:endParaRPr lang="zh-CN" altLang="en-US" sz="2400" b="1" dirty="0">
              <a:solidFill>
                <a:schemeClr val="hlink"/>
              </a:solidFill>
              <a:latin typeface="黑体" panose="02010609060101010101" pitchFamily="2" charset="-122"/>
              <a:ea typeface="黑体" panose="02010609060101010101" pitchFamily="2" charset="-122"/>
            </a:endParaRPr>
          </a:p>
          <a:p>
            <a:pPr lvl="0" eaLnBrk="0" hangingPunct="0">
              <a:buClr>
                <a:srgbClr val="000000"/>
              </a:buClr>
            </a:pPr>
            <a:r>
              <a:rPr lang="zh-CN" altLang="en-US" sz="2400" b="1" dirty="0">
                <a:latin typeface="楷体_GB2312" pitchFamily="1" charset="-122"/>
                <a:ea typeface="楷体_GB2312" pitchFamily="1" charset="-122"/>
              </a:rPr>
              <a:t>    学习中通过画各种表格对学习内容进行组织，也是我们常用的方法。常用的表格包括：一览表和双向图。 </a:t>
            </a:r>
            <a:endParaRPr lang="zh-CN" altLang="en-US" sz="2400" b="1" dirty="0">
              <a:latin typeface="楷体_GB2312" pitchFamily="1" charset="-122"/>
              <a:ea typeface="楷体_GB2312" pitchFamily="1"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矩形 39937"/>
          <p:cNvSpPr/>
          <p:nvPr/>
        </p:nvSpPr>
        <p:spPr>
          <a:xfrm>
            <a:off x="0" y="533400"/>
            <a:ext cx="9144000" cy="5430838"/>
          </a:xfrm>
          <a:prstGeom prst="rect">
            <a:avLst/>
          </a:prstGeom>
          <a:noFill/>
          <a:ln w="9525">
            <a:noFill/>
          </a:ln>
        </p:spPr>
        <p:txBody>
          <a:bodyPr>
            <a:spAutoFit/>
          </a:bodyPr>
          <a:p>
            <a:pPr lvl="0" indent="1089025" algn="just" eaLnBrk="0" hangingPunct="0">
              <a:lnSpc>
                <a:spcPct val="190000"/>
              </a:lnSpc>
              <a:buClr>
                <a:srgbClr val="000000"/>
              </a:buClr>
            </a:pPr>
            <a:r>
              <a:rPr lang="zh-CN" altLang="en-US" sz="2800" b="1" dirty="0">
                <a:solidFill>
                  <a:srgbClr val="000000"/>
                </a:solidFill>
                <a:latin typeface="Arial" panose="020B0604020202020204" pitchFamily="34" charset="0"/>
                <a:ea typeface="宋体" panose="02010600030101010101" pitchFamily="2" charset="-122"/>
              </a:rPr>
              <a:t> </a:t>
            </a:r>
            <a:r>
              <a:rPr lang="zh-CN" altLang="en-US" sz="2400" b="1" dirty="0">
                <a:solidFill>
                  <a:srgbClr val="000000"/>
                </a:solidFill>
                <a:latin typeface="Arial" panose="020B0604020202020204" pitchFamily="34" charset="0"/>
                <a:ea typeface="宋体" panose="02010600030101010101" pitchFamily="2" charset="-122"/>
              </a:rPr>
              <a:t>水平</a:t>
            </a:r>
            <a:r>
              <a:rPr lang="en-US" altLang="x-none" sz="2400" b="1" dirty="0">
                <a:solidFill>
                  <a:srgbClr val="000000"/>
                </a:solidFill>
                <a:latin typeface="Arial" panose="020B0604020202020204" pitchFamily="34" charset="0"/>
                <a:ea typeface="宋体" panose="02010600030101010101" pitchFamily="2" charset="-122"/>
              </a:rPr>
              <a:t>1                                      </a:t>
            </a:r>
            <a:r>
              <a:rPr lang="zh-CN" altLang="en-US" sz="2400" b="1" dirty="0">
                <a:solidFill>
                  <a:srgbClr val="000000"/>
                </a:solidFill>
                <a:latin typeface="Arial" panose="020B0604020202020204" pitchFamily="34" charset="0"/>
                <a:ea typeface="宋体" panose="02010600030101010101" pitchFamily="2" charset="-122"/>
              </a:rPr>
              <a:t>矿物</a:t>
            </a:r>
            <a:endParaRPr lang="zh-CN" altLang="en-US" sz="2400" b="1" dirty="0">
              <a:solidFill>
                <a:srgbClr val="000000"/>
              </a:solidFill>
              <a:latin typeface="Arial" panose="020B0604020202020204" pitchFamily="34" charset="0"/>
              <a:ea typeface="宋体" panose="02010600030101010101" pitchFamily="2" charset="-122"/>
            </a:endParaRPr>
          </a:p>
          <a:p>
            <a:pPr lvl="0" indent="1089025" algn="just" eaLnBrk="0" hangingPunct="0">
              <a:lnSpc>
                <a:spcPct val="190000"/>
              </a:lnSpc>
              <a:buClr>
                <a:srgbClr val="000000"/>
              </a:buClr>
            </a:pPr>
            <a:r>
              <a:rPr lang="zh-CN" altLang="en-US" sz="2400" b="1" dirty="0">
                <a:solidFill>
                  <a:srgbClr val="000000"/>
                </a:solidFill>
                <a:latin typeface="Arial" panose="020B0604020202020204" pitchFamily="34" charset="0"/>
                <a:ea typeface="宋体" panose="02010600030101010101" pitchFamily="2" charset="-122"/>
              </a:rPr>
              <a:t> 水平</a:t>
            </a:r>
            <a:r>
              <a:rPr lang="en-US" altLang="x-none" sz="2400" b="1" dirty="0">
                <a:solidFill>
                  <a:srgbClr val="000000"/>
                </a:solidFill>
                <a:latin typeface="Arial" panose="020B0604020202020204" pitchFamily="34" charset="0"/>
                <a:ea typeface="宋体" panose="02010600030101010101" pitchFamily="2" charset="-122"/>
              </a:rPr>
              <a:t>2                   </a:t>
            </a:r>
            <a:r>
              <a:rPr lang="zh-CN" altLang="en-US" sz="2400" b="1" dirty="0">
                <a:solidFill>
                  <a:srgbClr val="000000"/>
                </a:solidFill>
                <a:latin typeface="Arial" panose="020B0604020202020204" pitchFamily="34" charset="0"/>
                <a:ea typeface="宋体" panose="02010600030101010101" pitchFamily="2" charset="-122"/>
              </a:rPr>
              <a:t>金属                                   非金属</a:t>
            </a:r>
            <a:endParaRPr lang="zh-CN" altLang="en-US" sz="2400" b="1" dirty="0">
              <a:solidFill>
                <a:srgbClr val="000000"/>
              </a:solidFill>
              <a:latin typeface="Arial" panose="020B0604020202020204" pitchFamily="34" charset="0"/>
              <a:ea typeface="宋体" panose="02010600030101010101" pitchFamily="2" charset="-122"/>
            </a:endParaRPr>
          </a:p>
          <a:p>
            <a:pPr lvl="0" indent="1089025" algn="just" eaLnBrk="0" hangingPunct="0">
              <a:lnSpc>
                <a:spcPct val="190000"/>
              </a:lnSpc>
              <a:buClr>
                <a:srgbClr val="000000"/>
              </a:buClr>
            </a:pPr>
            <a:r>
              <a:rPr lang="zh-CN" altLang="en-US" sz="2400" b="1" dirty="0">
                <a:solidFill>
                  <a:srgbClr val="000000"/>
                </a:solidFill>
                <a:latin typeface="Arial" panose="020B0604020202020204" pitchFamily="34" charset="0"/>
                <a:ea typeface="宋体" panose="02010600030101010101" pitchFamily="2" charset="-122"/>
              </a:rPr>
              <a:t>水平</a:t>
            </a:r>
            <a:r>
              <a:rPr lang="en-US" altLang="x-none" sz="2400" b="1" dirty="0">
                <a:solidFill>
                  <a:srgbClr val="000000"/>
                </a:solidFill>
                <a:latin typeface="Arial" panose="020B0604020202020204" pitchFamily="34" charset="0"/>
                <a:ea typeface="宋体" panose="02010600030101010101" pitchFamily="2" charset="-122"/>
              </a:rPr>
              <a:t>3       </a:t>
            </a:r>
            <a:r>
              <a:rPr lang="zh-CN" altLang="en-US" sz="2400" b="1" dirty="0">
                <a:solidFill>
                  <a:srgbClr val="000000"/>
                </a:solidFill>
                <a:latin typeface="Arial" panose="020B0604020202020204" pitchFamily="34" charset="0"/>
                <a:ea typeface="宋体" panose="02010600030101010101" pitchFamily="2" charset="-122"/>
              </a:rPr>
              <a:t>稀有类  普通类  合金类           宝  石         筑石    </a:t>
            </a:r>
            <a:endParaRPr lang="zh-CN" altLang="en-US" sz="2400" b="1" dirty="0">
              <a:solidFill>
                <a:srgbClr val="000000"/>
              </a:solidFill>
              <a:latin typeface="Arial" panose="020B0604020202020204" pitchFamily="34" charset="0"/>
              <a:ea typeface="宋体" panose="02010600030101010101" pitchFamily="2" charset="-122"/>
            </a:endParaRPr>
          </a:p>
          <a:p>
            <a:pPr lvl="0" indent="1089025" algn="just" eaLnBrk="0" hangingPunct="0">
              <a:lnSpc>
                <a:spcPct val="190000"/>
              </a:lnSpc>
              <a:buClr>
                <a:srgbClr val="000000"/>
              </a:buClr>
            </a:pPr>
            <a:r>
              <a:rPr lang="zh-CN" altLang="en-US" sz="2400" b="1" dirty="0">
                <a:solidFill>
                  <a:srgbClr val="000000"/>
                </a:solidFill>
                <a:latin typeface="Arial" panose="020B0604020202020204" pitchFamily="34" charset="0"/>
                <a:ea typeface="宋体" panose="02010600030101010101" pitchFamily="2" charset="-122"/>
              </a:rPr>
              <a:t> 水平</a:t>
            </a:r>
            <a:r>
              <a:rPr lang="en-US" altLang="x-none" sz="2400" b="1" dirty="0">
                <a:solidFill>
                  <a:srgbClr val="000000"/>
                </a:solidFill>
                <a:latin typeface="Arial" panose="020B0604020202020204" pitchFamily="34" charset="0"/>
                <a:ea typeface="宋体" panose="02010600030101010101" pitchFamily="2" charset="-122"/>
              </a:rPr>
              <a:t>4       </a:t>
            </a:r>
            <a:r>
              <a:rPr lang="zh-CN" altLang="en-US" sz="2400" b="1" dirty="0">
                <a:solidFill>
                  <a:srgbClr val="000000"/>
                </a:solidFill>
                <a:latin typeface="Arial" panose="020B0604020202020204" pitchFamily="34" charset="0"/>
                <a:ea typeface="宋体" panose="02010600030101010101" pitchFamily="2" charset="-122"/>
              </a:rPr>
              <a:t>白金      铜        青铜              蓝宝石        石灰石</a:t>
            </a:r>
            <a:endParaRPr lang="zh-CN" altLang="en-US" sz="2400" b="1" dirty="0">
              <a:solidFill>
                <a:srgbClr val="000000"/>
              </a:solidFill>
              <a:latin typeface="Arial" panose="020B0604020202020204" pitchFamily="34" charset="0"/>
              <a:ea typeface="宋体" panose="02010600030101010101" pitchFamily="2" charset="-122"/>
            </a:endParaRPr>
          </a:p>
          <a:p>
            <a:pPr lvl="0" indent="1089025" algn="just" eaLnBrk="0" hangingPunct="0">
              <a:lnSpc>
                <a:spcPct val="190000"/>
              </a:lnSpc>
              <a:buClr>
                <a:srgbClr val="000000"/>
              </a:buClr>
            </a:pPr>
            <a:r>
              <a:rPr lang="zh-CN" altLang="en-US" sz="2400" b="1" dirty="0">
                <a:solidFill>
                  <a:srgbClr val="000000"/>
                </a:solidFill>
                <a:latin typeface="Arial" panose="020B0604020202020204" pitchFamily="34" charset="0"/>
                <a:ea typeface="宋体" panose="02010600030101010101" pitchFamily="2" charset="-122"/>
              </a:rPr>
              <a:t>                  银        铝        钢                  绿宝石        花岗石</a:t>
            </a:r>
            <a:endParaRPr lang="zh-CN" altLang="en-US" sz="2400" b="1" dirty="0">
              <a:solidFill>
                <a:srgbClr val="000000"/>
              </a:solidFill>
              <a:latin typeface="Arial" panose="020B0604020202020204" pitchFamily="34" charset="0"/>
              <a:ea typeface="宋体" panose="02010600030101010101" pitchFamily="2" charset="-122"/>
            </a:endParaRPr>
          </a:p>
          <a:p>
            <a:pPr lvl="0" indent="1089025" algn="just" eaLnBrk="0" hangingPunct="0">
              <a:lnSpc>
                <a:spcPct val="190000"/>
              </a:lnSpc>
              <a:buClr>
                <a:srgbClr val="000000"/>
              </a:buClr>
            </a:pPr>
            <a:r>
              <a:rPr lang="zh-CN" altLang="en-US" sz="2400" b="1" dirty="0">
                <a:solidFill>
                  <a:srgbClr val="000000"/>
                </a:solidFill>
                <a:latin typeface="Arial" panose="020B0604020202020204" pitchFamily="34" charset="0"/>
                <a:ea typeface="宋体" panose="02010600030101010101" pitchFamily="2" charset="-122"/>
              </a:rPr>
              <a:t>                黄金      铁        黄铜               金刚石        大理石</a:t>
            </a:r>
            <a:endParaRPr lang="zh-CN" altLang="en-US" sz="2400" b="1" dirty="0">
              <a:solidFill>
                <a:srgbClr val="000000"/>
              </a:solidFill>
              <a:latin typeface="Arial" panose="020B0604020202020204" pitchFamily="34" charset="0"/>
              <a:ea typeface="宋体" panose="02010600030101010101" pitchFamily="2" charset="-122"/>
            </a:endParaRPr>
          </a:p>
          <a:p>
            <a:pPr lvl="0" indent="1089025" algn="ctr" eaLnBrk="0" hangingPunct="0">
              <a:lnSpc>
                <a:spcPct val="190000"/>
              </a:lnSpc>
              <a:buClr>
                <a:srgbClr val="000000"/>
              </a:buClr>
            </a:pPr>
            <a:r>
              <a:rPr lang="zh-CN" altLang="en-US" sz="2400" b="1" dirty="0">
                <a:solidFill>
                  <a:srgbClr val="000000"/>
                </a:solidFill>
                <a:latin typeface="Arial" panose="020B0604020202020204" pitchFamily="34" charset="0"/>
                <a:ea typeface="宋体" panose="02010600030101010101" pitchFamily="2" charset="-122"/>
              </a:rPr>
              <a:t>图矿物的分类</a:t>
            </a:r>
            <a:endParaRPr lang="zh-CN" altLang="en-US" sz="2400" b="1" dirty="0">
              <a:solidFill>
                <a:srgbClr val="000000"/>
              </a:solidFill>
              <a:latin typeface="Arial" panose="020B0604020202020204" pitchFamily="34" charset="0"/>
              <a:ea typeface="宋体" panose="02010600030101010101" pitchFamily="2" charset="-122"/>
            </a:endParaRPr>
          </a:p>
          <a:p>
            <a:pPr lvl="0" indent="1089025" eaLnBrk="0" hangingPunct="0">
              <a:buClr>
                <a:srgbClr val="000000"/>
              </a:buClr>
            </a:pPr>
            <a:endParaRPr lang="zh-CN" altLang="en-US" sz="2400" b="1" dirty="0">
              <a:solidFill>
                <a:srgbClr val="000000"/>
              </a:solidFill>
              <a:latin typeface="Arial" panose="020B0604020202020204" pitchFamily="34" charset="0"/>
              <a:ea typeface="宋体" panose="02010600030101010101" pitchFamily="2" charset="-122"/>
            </a:endParaRPr>
          </a:p>
        </p:txBody>
      </p:sp>
      <p:sp>
        <p:nvSpPr>
          <p:cNvPr id="39939" name="直接连接符 39938"/>
          <p:cNvSpPr/>
          <p:nvPr/>
        </p:nvSpPr>
        <p:spPr>
          <a:xfrm flipV="1">
            <a:off x="4114800" y="1295400"/>
            <a:ext cx="1066800" cy="457200"/>
          </a:xfrm>
          <a:prstGeom prst="line">
            <a:avLst/>
          </a:prstGeom>
          <a:ln w="9525" cap="flat" cmpd="sng">
            <a:solidFill>
              <a:schemeClr val="tx1"/>
            </a:solidFill>
            <a:prstDash val="solid"/>
            <a:headEnd type="triangle" w="med" len="med"/>
            <a:tailEnd type="triangle" w="med" len="med"/>
          </a:ln>
        </p:spPr>
      </p:sp>
      <p:sp>
        <p:nvSpPr>
          <p:cNvPr id="39940" name="直接连接符 39939"/>
          <p:cNvSpPr/>
          <p:nvPr/>
        </p:nvSpPr>
        <p:spPr>
          <a:xfrm>
            <a:off x="5943600" y="1371600"/>
            <a:ext cx="1295400" cy="381000"/>
          </a:xfrm>
          <a:prstGeom prst="line">
            <a:avLst/>
          </a:prstGeom>
          <a:ln w="9525" cap="flat" cmpd="sng">
            <a:solidFill>
              <a:schemeClr val="tx1"/>
            </a:solidFill>
            <a:prstDash val="solid"/>
            <a:headEnd type="triangle" w="med" len="med"/>
            <a:tailEnd type="triangle" w="med" len="med"/>
          </a:ln>
        </p:spPr>
      </p:sp>
      <p:sp>
        <p:nvSpPr>
          <p:cNvPr id="39941" name="直接连接符 39940"/>
          <p:cNvSpPr/>
          <p:nvPr/>
        </p:nvSpPr>
        <p:spPr>
          <a:xfrm flipV="1">
            <a:off x="2819400" y="1981200"/>
            <a:ext cx="685800" cy="457200"/>
          </a:xfrm>
          <a:prstGeom prst="line">
            <a:avLst/>
          </a:prstGeom>
          <a:ln w="9525" cap="flat" cmpd="sng">
            <a:solidFill>
              <a:schemeClr val="tx1"/>
            </a:solidFill>
            <a:prstDash val="solid"/>
            <a:headEnd type="triangle" w="med" len="med"/>
            <a:tailEnd type="triangle" w="med" len="med"/>
          </a:ln>
        </p:spPr>
      </p:sp>
      <p:sp>
        <p:nvSpPr>
          <p:cNvPr id="39942" name="直接连接符 39941"/>
          <p:cNvSpPr/>
          <p:nvPr/>
        </p:nvSpPr>
        <p:spPr>
          <a:xfrm flipH="1" flipV="1">
            <a:off x="4343400" y="1981200"/>
            <a:ext cx="838200" cy="381000"/>
          </a:xfrm>
          <a:prstGeom prst="line">
            <a:avLst/>
          </a:prstGeom>
          <a:ln w="9525" cap="flat" cmpd="sng">
            <a:solidFill>
              <a:schemeClr val="tx1"/>
            </a:solidFill>
            <a:prstDash val="solid"/>
            <a:headEnd type="triangle" w="med" len="med"/>
            <a:tailEnd type="triangle" w="med" len="med"/>
          </a:ln>
        </p:spPr>
      </p:sp>
      <p:sp>
        <p:nvSpPr>
          <p:cNvPr id="39943" name="直接连接符 39942"/>
          <p:cNvSpPr/>
          <p:nvPr/>
        </p:nvSpPr>
        <p:spPr>
          <a:xfrm flipH="1">
            <a:off x="3886200" y="1981200"/>
            <a:ext cx="0" cy="381000"/>
          </a:xfrm>
          <a:prstGeom prst="line">
            <a:avLst/>
          </a:prstGeom>
          <a:ln w="9525" cap="flat" cmpd="sng">
            <a:solidFill>
              <a:schemeClr val="tx1"/>
            </a:solidFill>
            <a:prstDash val="solid"/>
            <a:headEnd type="triangle" w="med" len="med"/>
            <a:tailEnd type="triangle" w="med" len="med"/>
          </a:ln>
        </p:spPr>
      </p:sp>
      <p:sp>
        <p:nvSpPr>
          <p:cNvPr id="39944" name="直接连接符 39943"/>
          <p:cNvSpPr/>
          <p:nvPr/>
        </p:nvSpPr>
        <p:spPr>
          <a:xfrm>
            <a:off x="7772400" y="2057400"/>
            <a:ext cx="533400" cy="304800"/>
          </a:xfrm>
          <a:prstGeom prst="line">
            <a:avLst/>
          </a:prstGeom>
          <a:ln w="9525" cap="flat" cmpd="sng">
            <a:solidFill>
              <a:schemeClr val="tx1"/>
            </a:solidFill>
            <a:prstDash val="solid"/>
            <a:headEnd type="triangle" w="med" len="med"/>
            <a:tailEnd type="triangle" w="med" len="med"/>
          </a:ln>
        </p:spPr>
      </p:sp>
      <p:sp>
        <p:nvSpPr>
          <p:cNvPr id="39945" name="直接连接符 39944"/>
          <p:cNvSpPr/>
          <p:nvPr/>
        </p:nvSpPr>
        <p:spPr>
          <a:xfrm flipV="1">
            <a:off x="6781800" y="2057400"/>
            <a:ext cx="457200" cy="304800"/>
          </a:xfrm>
          <a:prstGeom prst="line">
            <a:avLst/>
          </a:prstGeom>
          <a:ln w="9525" cap="flat" cmpd="sng">
            <a:solidFill>
              <a:schemeClr val="tx1"/>
            </a:solidFill>
            <a:prstDash val="solid"/>
            <a:headEnd type="triangle" w="med" len="med"/>
            <a:tailEnd type="triangl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0-#ppt_w/2"/>
                                          </p:val>
                                        </p:tav>
                                        <p:tav tm="100000">
                                          <p:val>
                                            <p:strVal val="#ppt_x"/>
                                          </p:val>
                                        </p:tav>
                                      </p:tavLst>
                                    </p:anim>
                                    <p:anim calcmode="lin" valueType="num">
                                      <p:cBhvr additive="base">
                                        <p:cTn id="8" dur="500" fill="hold"/>
                                        <p:tgtEl>
                                          <p:spTgt spid="3993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9939"/>
                                        </p:tgtEl>
                                        <p:attrNameLst>
                                          <p:attrName>style.visibility</p:attrName>
                                        </p:attrNameLst>
                                      </p:cBhvr>
                                      <p:to>
                                        <p:strVal val="visible"/>
                                      </p:to>
                                    </p:set>
                                    <p:anim calcmode="lin" valueType="num">
                                      <p:cBhvr additive="base">
                                        <p:cTn id="13" dur="500" fill="hold"/>
                                        <p:tgtEl>
                                          <p:spTgt spid="39939"/>
                                        </p:tgtEl>
                                        <p:attrNameLst>
                                          <p:attrName>ppt_x</p:attrName>
                                        </p:attrNameLst>
                                      </p:cBhvr>
                                      <p:tavLst>
                                        <p:tav tm="0">
                                          <p:val>
                                            <p:strVal val="0-#ppt_w/2"/>
                                          </p:val>
                                        </p:tav>
                                        <p:tav tm="100000">
                                          <p:val>
                                            <p:strVal val="#ppt_x"/>
                                          </p:val>
                                        </p:tav>
                                      </p:tavLst>
                                    </p:anim>
                                    <p:anim calcmode="lin" valueType="num">
                                      <p:cBhvr additive="base">
                                        <p:cTn id="14" dur="500" fill="hold"/>
                                        <p:tgtEl>
                                          <p:spTgt spid="3993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9940"/>
                                        </p:tgtEl>
                                        <p:attrNameLst>
                                          <p:attrName>style.visibility</p:attrName>
                                        </p:attrNameLst>
                                      </p:cBhvr>
                                      <p:to>
                                        <p:strVal val="visible"/>
                                      </p:to>
                                    </p:set>
                                    <p:anim calcmode="lin" valueType="num">
                                      <p:cBhvr additive="base">
                                        <p:cTn id="19" dur="500" fill="hold"/>
                                        <p:tgtEl>
                                          <p:spTgt spid="39940"/>
                                        </p:tgtEl>
                                        <p:attrNameLst>
                                          <p:attrName>ppt_x</p:attrName>
                                        </p:attrNameLst>
                                      </p:cBhvr>
                                      <p:tavLst>
                                        <p:tav tm="0">
                                          <p:val>
                                            <p:strVal val="0-#ppt_w/2"/>
                                          </p:val>
                                        </p:tav>
                                        <p:tav tm="100000">
                                          <p:val>
                                            <p:strVal val="#ppt_x"/>
                                          </p:val>
                                        </p:tav>
                                      </p:tavLst>
                                    </p:anim>
                                    <p:anim calcmode="lin" valueType="num">
                                      <p:cBhvr additive="base">
                                        <p:cTn id="20" dur="500" fill="hold"/>
                                        <p:tgtEl>
                                          <p:spTgt spid="3994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9941"/>
                                        </p:tgtEl>
                                        <p:attrNameLst>
                                          <p:attrName>style.visibility</p:attrName>
                                        </p:attrNameLst>
                                      </p:cBhvr>
                                      <p:to>
                                        <p:strVal val="visible"/>
                                      </p:to>
                                    </p:set>
                                    <p:anim calcmode="lin" valueType="num">
                                      <p:cBhvr additive="base">
                                        <p:cTn id="25" dur="500" fill="hold"/>
                                        <p:tgtEl>
                                          <p:spTgt spid="39941"/>
                                        </p:tgtEl>
                                        <p:attrNameLst>
                                          <p:attrName>ppt_x</p:attrName>
                                        </p:attrNameLst>
                                      </p:cBhvr>
                                      <p:tavLst>
                                        <p:tav tm="0">
                                          <p:val>
                                            <p:strVal val="0-#ppt_w/2"/>
                                          </p:val>
                                        </p:tav>
                                        <p:tav tm="100000">
                                          <p:val>
                                            <p:strVal val="#ppt_x"/>
                                          </p:val>
                                        </p:tav>
                                      </p:tavLst>
                                    </p:anim>
                                    <p:anim calcmode="lin" valueType="num">
                                      <p:cBhvr additive="base">
                                        <p:cTn id="26" dur="500" fill="hold"/>
                                        <p:tgtEl>
                                          <p:spTgt spid="3994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9943"/>
                                        </p:tgtEl>
                                        <p:attrNameLst>
                                          <p:attrName>style.visibility</p:attrName>
                                        </p:attrNameLst>
                                      </p:cBhvr>
                                      <p:to>
                                        <p:strVal val="visible"/>
                                      </p:to>
                                    </p:set>
                                    <p:anim calcmode="lin" valueType="num">
                                      <p:cBhvr additive="base">
                                        <p:cTn id="31" dur="500" fill="hold"/>
                                        <p:tgtEl>
                                          <p:spTgt spid="39943"/>
                                        </p:tgtEl>
                                        <p:attrNameLst>
                                          <p:attrName>ppt_x</p:attrName>
                                        </p:attrNameLst>
                                      </p:cBhvr>
                                      <p:tavLst>
                                        <p:tav tm="0">
                                          <p:val>
                                            <p:strVal val="0-#ppt_w/2"/>
                                          </p:val>
                                        </p:tav>
                                        <p:tav tm="100000">
                                          <p:val>
                                            <p:strVal val="#ppt_x"/>
                                          </p:val>
                                        </p:tav>
                                      </p:tavLst>
                                    </p:anim>
                                    <p:anim calcmode="lin" valueType="num">
                                      <p:cBhvr additive="base">
                                        <p:cTn id="32" dur="500" fill="hold"/>
                                        <p:tgtEl>
                                          <p:spTgt spid="3994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9942"/>
                                        </p:tgtEl>
                                        <p:attrNameLst>
                                          <p:attrName>style.visibility</p:attrName>
                                        </p:attrNameLst>
                                      </p:cBhvr>
                                      <p:to>
                                        <p:strVal val="visible"/>
                                      </p:to>
                                    </p:set>
                                    <p:anim calcmode="lin" valueType="num">
                                      <p:cBhvr additive="base">
                                        <p:cTn id="37" dur="500" fill="hold"/>
                                        <p:tgtEl>
                                          <p:spTgt spid="39942"/>
                                        </p:tgtEl>
                                        <p:attrNameLst>
                                          <p:attrName>ppt_x</p:attrName>
                                        </p:attrNameLst>
                                      </p:cBhvr>
                                      <p:tavLst>
                                        <p:tav tm="0">
                                          <p:val>
                                            <p:strVal val="0-#ppt_w/2"/>
                                          </p:val>
                                        </p:tav>
                                        <p:tav tm="100000">
                                          <p:val>
                                            <p:strVal val="#ppt_x"/>
                                          </p:val>
                                        </p:tav>
                                      </p:tavLst>
                                    </p:anim>
                                    <p:anim calcmode="lin" valueType="num">
                                      <p:cBhvr additive="base">
                                        <p:cTn id="38" dur="500" fill="hold"/>
                                        <p:tgtEl>
                                          <p:spTgt spid="3994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9945"/>
                                        </p:tgtEl>
                                        <p:attrNameLst>
                                          <p:attrName>style.visibility</p:attrName>
                                        </p:attrNameLst>
                                      </p:cBhvr>
                                      <p:to>
                                        <p:strVal val="visible"/>
                                      </p:to>
                                    </p:set>
                                    <p:anim calcmode="lin" valueType="num">
                                      <p:cBhvr additive="base">
                                        <p:cTn id="43" dur="500" fill="hold"/>
                                        <p:tgtEl>
                                          <p:spTgt spid="39945"/>
                                        </p:tgtEl>
                                        <p:attrNameLst>
                                          <p:attrName>ppt_x</p:attrName>
                                        </p:attrNameLst>
                                      </p:cBhvr>
                                      <p:tavLst>
                                        <p:tav tm="0">
                                          <p:val>
                                            <p:strVal val="0-#ppt_w/2"/>
                                          </p:val>
                                        </p:tav>
                                        <p:tav tm="100000">
                                          <p:val>
                                            <p:strVal val="#ppt_x"/>
                                          </p:val>
                                        </p:tav>
                                      </p:tavLst>
                                    </p:anim>
                                    <p:anim calcmode="lin" valueType="num">
                                      <p:cBhvr additive="base">
                                        <p:cTn id="44" dur="500" fill="hold"/>
                                        <p:tgtEl>
                                          <p:spTgt spid="39945"/>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9944"/>
                                        </p:tgtEl>
                                        <p:attrNameLst>
                                          <p:attrName>style.visibility</p:attrName>
                                        </p:attrNameLst>
                                      </p:cBhvr>
                                      <p:to>
                                        <p:strVal val="visible"/>
                                      </p:to>
                                    </p:set>
                                    <p:anim calcmode="lin" valueType="num">
                                      <p:cBhvr additive="base">
                                        <p:cTn id="49" dur="500" fill="hold"/>
                                        <p:tgtEl>
                                          <p:spTgt spid="39944"/>
                                        </p:tgtEl>
                                        <p:attrNameLst>
                                          <p:attrName>ppt_x</p:attrName>
                                        </p:attrNameLst>
                                      </p:cBhvr>
                                      <p:tavLst>
                                        <p:tav tm="0">
                                          <p:val>
                                            <p:strVal val="0-#ppt_w/2"/>
                                          </p:val>
                                        </p:tav>
                                        <p:tav tm="100000">
                                          <p:val>
                                            <p:strVal val="#ppt_x"/>
                                          </p:val>
                                        </p:tav>
                                      </p:tavLst>
                                    </p:anim>
                                    <p:anim calcmode="lin" valueType="num">
                                      <p:cBhvr additive="base">
                                        <p:cTn id="50" dur="500" fill="hold"/>
                                        <p:tgtEl>
                                          <p:spTgt spid="399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矩形 40961"/>
          <p:cNvSpPr/>
          <p:nvPr/>
        </p:nvSpPr>
        <p:spPr>
          <a:xfrm>
            <a:off x="0" y="457200"/>
            <a:ext cx="9144000" cy="6035675"/>
          </a:xfrm>
          <a:prstGeom prst="rect">
            <a:avLst/>
          </a:prstGeom>
          <a:noFill/>
          <a:ln w="9525">
            <a:noFill/>
          </a:ln>
        </p:spPr>
        <p:txBody>
          <a:bodyPr>
            <a:spAutoFit/>
          </a:bodyPr>
          <a:p>
            <a:pPr lvl="0" algn="ctr"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意义     明确概念       聆听导师精心            科学研究</a:t>
            </a:r>
            <a:endParaRPr lang="zh-CN" altLang="en-US" sz="2000" b="1" dirty="0">
              <a:solidFill>
                <a:srgbClr val="000000"/>
              </a:solidFill>
              <a:latin typeface="Arial" panose="020B0604020202020204" pitchFamily="34" charset="0"/>
              <a:ea typeface="宋体" panose="02010600030101010101" pitchFamily="2" charset="-122"/>
            </a:endParaRPr>
          </a:p>
          <a:p>
            <a:pPr lvl="0"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                                   之间的关系       设计的教学</a:t>
            </a:r>
            <a:endParaRPr lang="zh-CN" altLang="en-US" sz="2000" b="1" dirty="0">
              <a:solidFill>
                <a:srgbClr val="000000"/>
              </a:solidFill>
              <a:latin typeface="Arial" panose="020B0604020202020204" pitchFamily="34" charset="0"/>
              <a:ea typeface="宋体" panose="02010600030101010101" pitchFamily="2" charset="-122"/>
            </a:endParaRPr>
          </a:p>
          <a:p>
            <a:pPr lvl="0"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 </a:t>
            </a:r>
            <a:endParaRPr lang="zh-CN" altLang="en-US" sz="2000" b="1" dirty="0">
              <a:solidFill>
                <a:srgbClr val="000000"/>
              </a:solidFill>
              <a:latin typeface="Arial" panose="020B0604020202020204" pitchFamily="34" charset="0"/>
              <a:ea typeface="宋体" panose="02010600030101010101" pitchFamily="2" charset="-122"/>
            </a:endParaRPr>
          </a:p>
          <a:p>
            <a:pPr lvl="0"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                       学习      听讲演或        学校实验室            例行的“研究”</a:t>
            </a:r>
            <a:endParaRPr lang="zh-CN" altLang="en-US" sz="2000" b="1" dirty="0">
              <a:solidFill>
                <a:srgbClr val="000000"/>
              </a:solidFill>
              <a:latin typeface="Arial" panose="020B0604020202020204" pitchFamily="34" charset="0"/>
              <a:ea typeface="宋体" panose="02010600030101010101" pitchFamily="2" charset="-122"/>
            </a:endParaRPr>
          </a:p>
          <a:p>
            <a:pPr lvl="0" algn="ctr"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         看课本             工作                或智慧工作</a:t>
            </a:r>
            <a:endParaRPr lang="zh-CN" altLang="en-US" sz="2000" b="1" dirty="0">
              <a:solidFill>
                <a:srgbClr val="000000"/>
              </a:solidFill>
              <a:latin typeface="Arial" panose="020B0604020202020204" pitchFamily="34" charset="0"/>
              <a:ea typeface="宋体" panose="02010600030101010101" pitchFamily="2" charset="-122"/>
            </a:endParaRPr>
          </a:p>
          <a:p>
            <a:pPr lvl="0" algn="ctr" eaLnBrk="0" hangingPunct="0">
              <a:lnSpc>
                <a:spcPct val="150000"/>
              </a:lnSpc>
              <a:buClr>
                <a:srgbClr val="000000"/>
              </a:buClr>
            </a:pPr>
            <a:endParaRPr lang="zh-CN" altLang="en-US" sz="2000" b="1" dirty="0">
              <a:solidFill>
                <a:srgbClr val="000000"/>
              </a:solidFill>
              <a:latin typeface="Arial" panose="020B0604020202020204" pitchFamily="34" charset="0"/>
              <a:ea typeface="宋体" panose="02010600030101010101" pitchFamily="2" charset="-122"/>
            </a:endParaRPr>
          </a:p>
          <a:p>
            <a:pPr lvl="0" algn="ctr"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  机械                              应用公式             尝试与错误</a:t>
            </a:r>
            <a:endParaRPr lang="zh-CN" altLang="en-US" sz="2000" b="1" dirty="0">
              <a:solidFill>
                <a:srgbClr val="000000"/>
              </a:solidFill>
              <a:latin typeface="Arial" panose="020B0604020202020204" pitchFamily="34" charset="0"/>
              <a:ea typeface="宋体" panose="02010600030101010101" pitchFamily="2" charset="-122"/>
            </a:endParaRPr>
          </a:p>
          <a:p>
            <a:pPr lvl="0" algn="ctr"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学习     背乘法表          解决问题           “迷题”解决</a:t>
            </a:r>
            <a:endParaRPr lang="zh-CN" altLang="en-US" sz="2000" b="1" dirty="0">
              <a:solidFill>
                <a:srgbClr val="000000"/>
              </a:solidFill>
              <a:latin typeface="Arial" panose="020B0604020202020204" pitchFamily="34" charset="0"/>
              <a:ea typeface="宋体" panose="02010600030101010101" pitchFamily="2" charset="-122"/>
            </a:endParaRPr>
          </a:p>
          <a:p>
            <a:pPr lvl="0" algn="ctr"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 </a:t>
            </a:r>
            <a:endParaRPr lang="zh-CN" altLang="en-US" sz="2000" b="1" dirty="0">
              <a:solidFill>
                <a:srgbClr val="000000"/>
              </a:solidFill>
              <a:latin typeface="Arial" panose="020B0604020202020204" pitchFamily="34" charset="0"/>
              <a:ea typeface="宋体" panose="02010600030101010101" pitchFamily="2" charset="-122"/>
            </a:endParaRPr>
          </a:p>
          <a:p>
            <a:pPr lvl="0" algn="ctr"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          接受学习          有指导的            自主的发现学习</a:t>
            </a:r>
            <a:endParaRPr lang="zh-CN" altLang="en-US" sz="2000" b="1" dirty="0">
              <a:solidFill>
                <a:srgbClr val="000000"/>
              </a:solidFill>
              <a:latin typeface="Arial" panose="020B0604020202020204" pitchFamily="34" charset="0"/>
              <a:ea typeface="宋体" panose="02010600030101010101" pitchFamily="2" charset="-122"/>
            </a:endParaRPr>
          </a:p>
          <a:p>
            <a:pPr lvl="0" algn="ctr"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 发现学习        </a:t>
            </a:r>
            <a:endParaRPr lang="zh-CN" altLang="en-US" sz="2000" b="1" dirty="0">
              <a:solidFill>
                <a:srgbClr val="000000"/>
              </a:solidFill>
              <a:latin typeface="Arial" panose="020B0604020202020204" pitchFamily="34" charset="0"/>
              <a:ea typeface="宋体" panose="02010600030101010101" pitchFamily="2" charset="-122"/>
            </a:endParaRPr>
          </a:p>
          <a:p>
            <a:pPr lvl="0" algn="ctr" eaLnBrk="0" hangingPunct="0">
              <a:lnSpc>
                <a:spcPct val="150000"/>
              </a:lnSpc>
              <a:buClr>
                <a:srgbClr val="000000"/>
              </a:buClr>
            </a:pPr>
            <a:r>
              <a:rPr lang="zh-CN" altLang="en-US" sz="2000" b="1" dirty="0">
                <a:solidFill>
                  <a:srgbClr val="000000"/>
                </a:solidFill>
                <a:latin typeface="Arial" panose="020B0604020202020204" pitchFamily="34" charset="0"/>
                <a:ea typeface="宋体" panose="02010600030101010101" pitchFamily="2" charset="-122"/>
              </a:rPr>
              <a:t>图</a:t>
            </a:r>
            <a:r>
              <a:rPr lang="en-US" altLang="x-none" sz="2000" b="1" dirty="0">
                <a:solidFill>
                  <a:srgbClr val="000000"/>
                </a:solidFill>
                <a:latin typeface="Arial" panose="020B0604020202020204" pitchFamily="34" charset="0"/>
                <a:ea typeface="宋体" panose="02010600030101010101" pitchFamily="2" charset="-122"/>
              </a:rPr>
              <a:t>3-4</a:t>
            </a:r>
            <a:r>
              <a:rPr lang="zh-CN" altLang="en-US" sz="2000" b="1" dirty="0">
                <a:solidFill>
                  <a:srgbClr val="000000"/>
                </a:solidFill>
                <a:latin typeface="Arial" panose="020B0604020202020204" pitchFamily="34" charset="0"/>
                <a:ea typeface="宋体" panose="02010600030101010101" pitchFamily="2" charset="-122"/>
              </a:rPr>
              <a:t>奥苏伯尔的学习分类</a:t>
            </a:r>
            <a:endParaRPr lang="zh-CN" altLang="en-US" sz="2000" b="1" dirty="0">
              <a:solidFill>
                <a:srgbClr val="000000"/>
              </a:solidFill>
              <a:latin typeface="Arial" panose="020B0604020202020204" pitchFamily="34" charset="0"/>
              <a:ea typeface="宋体" panose="02010600030101010101" pitchFamily="2" charset="-122"/>
            </a:endParaRPr>
          </a:p>
          <a:p>
            <a:pPr lvl="0" eaLnBrk="0" hangingPunct="0">
              <a:lnSpc>
                <a:spcPct val="150000"/>
              </a:lnSpc>
              <a:buClr>
                <a:srgbClr val="000000"/>
              </a:buClr>
            </a:pPr>
            <a:endParaRPr lang="zh-CN" altLang="en-US" sz="2000" b="1" dirty="0">
              <a:solidFill>
                <a:srgbClr val="000000"/>
              </a:solidFill>
              <a:latin typeface="Arial" panose="020B0604020202020204" pitchFamily="34" charset="0"/>
              <a:ea typeface="宋体" panose="02010600030101010101" pitchFamily="2" charset="-122"/>
            </a:endParaRPr>
          </a:p>
        </p:txBody>
      </p:sp>
      <p:sp>
        <p:nvSpPr>
          <p:cNvPr id="40963" name="直接连接符 40962"/>
          <p:cNvSpPr/>
          <p:nvPr/>
        </p:nvSpPr>
        <p:spPr>
          <a:xfrm>
            <a:off x="2514600" y="3733800"/>
            <a:ext cx="3771900" cy="0"/>
          </a:xfrm>
          <a:prstGeom prst="line">
            <a:avLst/>
          </a:prstGeom>
          <a:ln w="9525" cap="flat" cmpd="sng">
            <a:solidFill>
              <a:schemeClr val="tx1"/>
            </a:solidFill>
            <a:prstDash val="solid"/>
            <a:headEnd type="triangle" w="med" len="med"/>
            <a:tailEnd type="triangle" w="med" len="med"/>
          </a:ln>
        </p:spPr>
      </p:sp>
      <p:sp>
        <p:nvSpPr>
          <p:cNvPr id="40964" name="矩形 40963"/>
          <p:cNvSpPr/>
          <p:nvPr/>
        </p:nvSpPr>
        <p:spPr>
          <a:xfrm>
            <a:off x="0" y="4038600"/>
            <a:ext cx="9144000" cy="609600"/>
          </a:xfrm>
          <a:prstGeom prst="rect">
            <a:avLst/>
          </a:prstGeom>
          <a:noFill/>
          <a:ln w="9525">
            <a:noFill/>
          </a:ln>
        </p:spPr>
        <p:txBody>
          <a:bodyPr>
            <a:spAutoFit/>
          </a:bodyPr>
          <a:p>
            <a:pPr lvl="0" eaLnBrk="0" hangingPunct="0">
              <a:buClr>
                <a:srgbClr val="000000"/>
              </a:buClr>
            </a:pPr>
            <a:r>
              <a:rPr lang="zh-CN" altLang="en-US" sz="1000" dirty="0">
                <a:latin typeface="Arial" panose="020B0604020202020204" pitchFamily="34" charset="0"/>
                <a:ea typeface="宋体" panose="02010600030101010101" pitchFamily="2" charset="-122"/>
              </a:rPr>
              <a:t>            </a:t>
            </a:r>
            <a:endParaRPr lang="zh-CN" altLang="en-US" sz="1000" dirty="0">
              <a:latin typeface="Arial" panose="020B0604020202020204" pitchFamily="34" charset="0"/>
              <a:ea typeface="宋体" panose="02010600030101010101" pitchFamily="2" charset="-122"/>
            </a:endParaRPr>
          </a:p>
          <a:p>
            <a:pPr lvl="0" eaLnBrk="0" hangingPunct="0">
              <a:buClr>
                <a:srgbClr val="000000"/>
              </a:buClr>
            </a:pPr>
            <a:endParaRPr lang="zh-CN" altLang="en-US" sz="2400" dirty="0">
              <a:latin typeface="Arial" panose="020B0604020202020204" pitchFamily="34" charset="0"/>
              <a:ea typeface="宋体" panose="02010600030101010101" pitchFamily="2" charset="-122"/>
            </a:endParaRPr>
          </a:p>
        </p:txBody>
      </p:sp>
      <p:sp>
        <p:nvSpPr>
          <p:cNvPr id="40965" name="直接连接符 40964"/>
          <p:cNvSpPr/>
          <p:nvPr/>
        </p:nvSpPr>
        <p:spPr>
          <a:xfrm flipV="1">
            <a:off x="2438400" y="1295400"/>
            <a:ext cx="0" cy="2133600"/>
          </a:xfrm>
          <a:prstGeom prst="line">
            <a:avLst/>
          </a:prstGeom>
          <a:ln w="9525" cap="flat" cmpd="sng">
            <a:solidFill>
              <a:schemeClr val="tx1"/>
            </a:solidFill>
            <a:prstDash val="solid"/>
            <a:headEnd type="none" w="med" len="med"/>
            <a:tailEnd type="triangle" w="med" len="med"/>
          </a:ln>
        </p:spPr>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矩形 41985"/>
          <p:cNvSpPr/>
          <p:nvPr/>
        </p:nvSpPr>
        <p:spPr>
          <a:xfrm>
            <a:off x="1752600" y="1524000"/>
            <a:ext cx="9144000" cy="0"/>
          </a:xfrm>
          <a:prstGeom prst="rect">
            <a:avLst/>
          </a:prstGeom>
          <a:noFill/>
          <a:ln w="9525">
            <a:noFill/>
          </a:ln>
        </p:spPr>
        <p:txBody>
          <a:bodyPr/>
          <a:p>
            <a:endParaRPr lang="zh-CN" altLang="en-US"/>
          </a:p>
        </p:txBody>
      </p:sp>
      <p:pic>
        <p:nvPicPr>
          <p:cNvPr id="41987" name="图片 41986"/>
          <p:cNvPicPr>
            <a:picLocks noChangeAspect="1"/>
          </p:cNvPicPr>
          <p:nvPr/>
        </p:nvPicPr>
        <p:blipFill>
          <a:blip r:embed="rId1"/>
          <a:stretch>
            <a:fillRect/>
          </a:stretch>
        </p:blipFill>
        <p:spPr>
          <a:xfrm>
            <a:off x="457200" y="1371600"/>
            <a:ext cx="8229600" cy="4648200"/>
          </a:xfrm>
          <a:prstGeom prst="rect">
            <a:avLst/>
          </a:prstGeom>
          <a:noFill/>
          <a:ln w="9525">
            <a:noFill/>
          </a:ln>
        </p:spPr>
      </p:pic>
      <p:sp>
        <p:nvSpPr>
          <p:cNvPr id="41988" name="矩形 41987"/>
          <p:cNvSpPr/>
          <p:nvPr/>
        </p:nvSpPr>
        <p:spPr>
          <a:xfrm>
            <a:off x="533400" y="609600"/>
            <a:ext cx="8305800" cy="396875"/>
          </a:xfrm>
          <a:prstGeom prst="rect">
            <a:avLst/>
          </a:prstGeom>
          <a:noFill/>
          <a:ln w="9525">
            <a:noFill/>
          </a:ln>
        </p:spPr>
        <p:txBody>
          <a:bodyPr>
            <a:spAutoFit/>
          </a:bodyPr>
          <a:p>
            <a:pPr lvl="0" algn="just" eaLnBrk="0" hangingPunct="0">
              <a:buClr>
                <a:srgbClr val="000000"/>
              </a:buClr>
            </a:pPr>
            <a:r>
              <a:rPr lang="zh-CN" altLang="en-US" sz="2000" b="1" dirty="0">
                <a:solidFill>
                  <a:srgbClr val="000000"/>
                </a:solidFill>
                <a:latin typeface="Times New Roman" panose="02020603050405020304" pitchFamily="2" charset="0"/>
                <a:ea typeface="宋体" panose="02010600030101010101" pitchFamily="2" charset="-122"/>
              </a:rPr>
              <a:t>对一篇描写</a:t>
            </a:r>
            <a:r>
              <a:rPr lang="en-US" altLang="x-none" sz="2000" b="1" dirty="0">
                <a:solidFill>
                  <a:srgbClr val="000000"/>
                </a:solidFill>
                <a:latin typeface="Times New Roman" panose="02020603050405020304" pitchFamily="2" charset="0"/>
                <a:ea typeface="宋体" panose="02010600030101010101" pitchFamily="2" charset="-122"/>
              </a:rPr>
              <a:t>《</a:t>
            </a:r>
            <a:r>
              <a:rPr lang="zh-CN" altLang="en-US" sz="2000" b="1" dirty="0">
                <a:solidFill>
                  <a:srgbClr val="000000"/>
                </a:solidFill>
                <a:latin typeface="Times New Roman" panose="02020603050405020304" pitchFamily="2" charset="0"/>
                <a:ea typeface="宋体" panose="02010600030101010101" pitchFamily="2" charset="-122"/>
              </a:rPr>
              <a:t>绿</a:t>
            </a:r>
            <a:r>
              <a:rPr lang="en-US" altLang="x-none" sz="2000" b="1" dirty="0">
                <a:solidFill>
                  <a:srgbClr val="000000"/>
                </a:solidFill>
                <a:latin typeface="Times New Roman" panose="02020603050405020304" pitchFamily="2" charset="0"/>
                <a:ea typeface="宋体" panose="02010600030101010101" pitchFamily="2" charset="-122"/>
              </a:rPr>
              <a:t>》</a:t>
            </a:r>
            <a:r>
              <a:rPr lang="zh-CN" altLang="en-US" sz="2000" b="1" dirty="0">
                <a:solidFill>
                  <a:srgbClr val="000000"/>
                </a:solidFill>
                <a:latin typeface="Times New Roman" panose="02020603050405020304" pitchFamily="2" charset="0"/>
                <a:ea typeface="宋体" panose="02010600030101010101" pitchFamily="2" charset="-122"/>
              </a:rPr>
              <a:t>的短文，运用网络法，可编制出如图所示的网络：</a:t>
            </a:r>
            <a:endParaRPr lang="zh-CN" altLang="en-US" sz="2000" b="1" dirty="0">
              <a:solidFill>
                <a:srgbClr val="000000"/>
              </a:solidFill>
              <a:latin typeface="Arial" panose="020B0604020202020204" pitchFamily="34" charset="0"/>
              <a:ea typeface="宋体" panose="0201060003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标题 43009"/>
          <p:cNvSpPr>
            <a:spLocks noGrp="1" noRot="1"/>
          </p:cNvSpPr>
          <p:nvPr>
            <p:ph type="title"/>
          </p:nvPr>
        </p:nvSpPr>
        <p:spPr>
          <a:xfrm>
            <a:off x="914400" y="685800"/>
            <a:ext cx="7315200" cy="5334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43011" name="矩形 43010"/>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43012" name="文本框 43011"/>
          <p:cNvSpPr txBox="1"/>
          <p:nvPr/>
        </p:nvSpPr>
        <p:spPr>
          <a:xfrm>
            <a:off x="381000" y="1447800"/>
            <a:ext cx="8458200" cy="3910013"/>
          </a:xfrm>
          <a:prstGeom prst="rect">
            <a:avLst/>
          </a:prstGeom>
          <a:noFill/>
          <a:ln w="9525">
            <a:noFill/>
          </a:ln>
        </p:spPr>
        <p:txBody>
          <a:bodyPr>
            <a:spAutoFit/>
          </a:bodyPr>
          <a:p>
            <a:pPr marL="342900" lvl="0" indent="-342900"/>
            <a:r>
              <a:rPr lang="zh-CN" altLang="en-US" sz="3200" b="1" dirty="0">
                <a:latin typeface="Arial" panose="020B0604020202020204" pitchFamily="34" charset="0"/>
                <a:ea typeface="宋体" panose="02010600030101010101" pitchFamily="2" charset="-122"/>
              </a:rPr>
              <a:t>三、元认知策略</a:t>
            </a:r>
            <a:endParaRPr lang="zh-CN" altLang="en-US" sz="3200" b="1" dirty="0">
              <a:latin typeface="Arial" panose="020B0604020202020204" pitchFamily="34" charset="0"/>
              <a:ea typeface="宋体" panose="02010600030101010101" pitchFamily="2" charset="-122"/>
            </a:endParaRPr>
          </a:p>
          <a:p>
            <a:pPr marL="342900" lvl="0" indent="-342900"/>
            <a:r>
              <a:rPr lang="zh-CN" altLang="en-US" sz="2800" b="1" dirty="0">
                <a:solidFill>
                  <a:schemeClr val="hlink"/>
                </a:solidFill>
                <a:latin typeface="黑体" panose="02010609060101010101" pitchFamily="2" charset="-122"/>
                <a:ea typeface="黑体" panose="02010609060101010101" pitchFamily="2" charset="-122"/>
              </a:rPr>
              <a:t>   元认知的含义</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2800" b="1" dirty="0">
                <a:solidFill>
                  <a:srgbClr val="003300"/>
                </a:solidFill>
                <a:latin typeface="Arial" panose="020B0604020202020204" pitchFamily="34" charset="0"/>
                <a:ea typeface="宋体" panose="02010600030101010101" pitchFamily="2" charset="-122"/>
              </a:rPr>
              <a:t>         </a:t>
            </a:r>
            <a:r>
              <a:rPr lang="zh-CN" altLang="en-US" sz="2800" b="1" dirty="0">
                <a:solidFill>
                  <a:srgbClr val="003300"/>
                </a:solidFill>
                <a:latin typeface="楷体_GB2312" pitchFamily="1" charset="-122"/>
                <a:ea typeface="楷体_GB2312" pitchFamily="1" charset="-122"/>
              </a:rPr>
              <a:t>美国发展心理学家  弗拉维尔（</a:t>
            </a:r>
            <a:r>
              <a:rPr lang="en-US" altLang="x-none" sz="2800" b="1" dirty="0">
                <a:solidFill>
                  <a:srgbClr val="003300"/>
                </a:solidFill>
                <a:latin typeface="楷体_GB2312" pitchFamily="1" charset="-122"/>
                <a:ea typeface="楷体_GB2312" pitchFamily="1" charset="-122"/>
              </a:rPr>
              <a:t>Flavell,1976</a:t>
            </a:r>
            <a:r>
              <a:rPr lang="zh-CN" altLang="en-US" sz="2800" b="1" dirty="0">
                <a:solidFill>
                  <a:srgbClr val="003300"/>
                </a:solidFill>
                <a:latin typeface="楷体_GB2312" pitchFamily="1" charset="-122"/>
                <a:ea typeface="楷体_GB2312" pitchFamily="1" charset="-122"/>
              </a:rPr>
              <a:t>）于</a:t>
            </a:r>
            <a:r>
              <a:rPr lang="en-US" altLang="x-none" sz="2800" b="1" dirty="0">
                <a:solidFill>
                  <a:srgbClr val="003300"/>
                </a:solidFill>
                <a:latin typeface="楷体_GB2312" pitchFamily="1" charset="-122"/>
                <a:ea typeface="楷体_GB2312" pitchFamily="1" charset="-122"/>
              </a:rPr>
              <a:t>20</a:t>
            </a:r>
            <a:r>
              <a:rPr lang="zh-CN" altLang="en-US" sz="2800" b="1" dirty="0">
                <a:solidFill>
                  <a:srgbClr val="003300"/>
                </a:solidFill>
                <a:latin typeface="楷体_GB2312" pitchFamily="1" charset="-122"/>
                <a:ea typeface="楷体_GB2312" pitchFamily="1" charset="-122"/>
              </a:rPr>
              <a:t>世纪</a:t>
            </a:r>
            <a:r>
              <a:rPr lang="en-US" altLang="x-none" sz="2800" b="1" dirty="0">
                <a:solidFill>
                  <a:srgbClr val="003300"/>
                </a:solidFill>
                <a:latin typeface="楷体_GB2312" pitchFamily="1" charset="-122"/>
                <a:ea typeface="楷体_GB2312" pitchFamily="1" charset="-122"/>
              </a:rPr>
              <a:t>70</a:t>
            </a:r>
            <a:r>
              <a:rPr lang="zh-CN" altLang="en-US" sz="2800" b="1" dirty="0">
                <a:solidFill>
                  <a:srgbClr val="003300"/>
                </a:solidFill>
                <a:latin typeface="楷体_GB2312" pitchFamily="1" charset="-122"/>
                <a:ea typeface="楷体_GB2312" pitchFamily="1" charset="-122"/>
              </a:rPr>
              <a:t>年代提出。</a:t>
            </a:r>
            <a:endParaRPr lang="zh-CN" altLang="en-US" sz="3200" b="1" dirty="0">
              <a:solidFill>
                <a:schemeClr val="hlink"/>
              </a:solidFill>
              <a:latin typeface="楷体_GB2312" pitchFamily="1" charset="-122"/>
              <a:ea typeface="楷体_GB2312" pitchFamily="1" charset="-122"/>
            </a:endParaRPr>
          </a:p>
          <a:p>
            <a:pPr marL="342900" lvl="0" indent="-342900">
              <a:lnSpc>
                <a:spcPct val="110000"/>
              </a:lnSpc>
              <a:spcBef>
                <a:spcPct val="10000"/>
              </a:spcBef>
              <a:spcAft>
                <a:spcPct val="5000"/>
              </a:spcAft>
            </a:pPr>
            <a:r>
              <a:rPr lang="zh-CN" altLang="en-US" sz="2800" b="1" dirty="0">
                <a:latin typeface="Arial" panose="020B0604020202020204" pitchFamily="34" charset="0"/>
                <a:ea typeface="宋体" panose="02010600030101010101" pitchFamily="2" charset="-122"/>
              </a:rPr>
              <a:t>           元认知就是对认知的认知，具体地说，就是个人对自己的认知过程及结果的意识与控制。</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spcBef>
                <a:spcPct val="10000"/>
              </a:spcBef>
              <a:spcAft>
                <a:spcPct val="5000"/>
              </a:spcAft>
            </a:pPr>
            <a:r>
              <a:rPr lang="zh-CN" altLang="en-US" sz="2800" b="1" dirty="0">
                <a:solidFill>
                  <a:srgbClr val="003300"/>
                </a:solidFill>
                <a:latin typeface="Arial" panose="020B0604020202020204" pitchFamily="34" charset="0"/>
                <a:ea typeface="宋体" panose="02010600030101010101" pitchFamily="2" charset="-122"/>
              </a:rPr>
              <a:t>    元认知有三个既相互独立，又相互联系的成分：</a:t>
            </a:r>
            <a:r>
              <a:rPr lang="zh-CN" altLang="en-US" sz="2800" b="1" dirty="0">
                <a:solidFill>
                  <a:schemeClr val="hlink"/>
                </a:solidFill>
                <a:latin typeface="Arial" panose="020B0604020202020204" pitchFamily="34" charset="0"/>
                <a:ea typeface="宋体" panose="02010600030101010101" pitchFamily="2" charset="-122"/>
              </a:rPr>
              <a:t>元认知知识</a:t>
            </a:r>
            <a:r>
              <a:rPr lang="zh-CN" altLang="en-US" sz="2800" b="1" dirty="0">
                <a:solidFill>
                  <a:srgbClr val="003300"/>
                </a:solidFill>
                <a:latin typeface="Arial" panose="020B0604020202020204" pitchFamily="34" charset="0"/>
                <a:ea typeface="宋体" panose="02010600030101010101" pitchFamily="2" charset="-122"/>
              </a:rPr>
              <a:t>、</a:t>
            </a:r>
            <a:r>
              <a:rPr lang="zh-CN" altLang="en-US" sz="2800" b="1" dirty="0">
                <a:solidFill>
                  <a:schemeClr val="hlink"/>
                </a:solidFill>
                <a:latin typeface="Arial" panose="020B0604020202020204" pitchFamily="34" charset="0"/>
                <a:ea typeface="宋体" panose="02010600030101010101" pitchFamily="2" charset="-122"/>
              </a:rPr>
              <a:t>元认知体验</a:t>
            </a:r>
            <a:r>
              <a:rPr lang="zh-CN" altLang="en-US" sz="2800" b="1" dirty="0">
                <a:solidFill>
                  <a:srgbClr val="003300"/>
                </a:solidFill>
                <a:latin typeface="Arial" panose="020B0604020202020204" pitchFamily="34" charset="0"/>
                <a:ea typeface="宋体" panose="02010600030101010101" pitchFamily="2" charset="-122"/>
              </a:rPr>
              <a:t>、</a:t>
            </a:r>
            <a:r>
              <a:rPr lang="zh-CN" altLang="en-US" sz="2800" b="1" dirty="0">
                <a:solidFill>
                  <a:schemeClr val="hlink"/>
                </a:solidFill>
                <a:latin typeface="Arial" panose="020B0604020202020204" pitchFamily="34" charset="0"/>
                <a:ea typeface="宋体" panose="02010600030101010101" pitchFamily="2" charset="-122"/>
              </a:rPr>
              <a:t>元认知监控和调节</a:t>
            </a:r>
            <a:r>
              <a:rPr lang="zh-CN" altLang="en-US" sz="2800" b="1" dirty="0">
                <a:solidFill>
                  <a:srgbClr val="003300"/>
                </a:solidFill>
                <a:latin typeface="Arial" panose="020B0604020202020204" pitchFamily="34" charset="0"/>
                <a:ea typeface="宋体" panose="02010600030101010101" pitchFamily="2" charset="-122"/>
              </a:rPr>
              <a:t>。</a:t>
            </a:r>
            <a:endParaRPr lang="zh-CN" altLang="en-US" sz="3200" b="1" dirty="0">
              <a:solidFill>
                <a:schemeClr val="hlink"/>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3012">
                                            <p:txEl>
                                              <p:charRg st="18" end="68"/>
                                            </p:txEl>
                                          </p:spTgt>
                                        </p:tgtEl>
                                        <p:attrNameLst>
                                          <p:attrName>style.visibility</p:attrName>
                                        </p:attrNameLst>
                                      </p:cBhvr>
                                      <p:to>
                                        <p:strVal val="visible"/>
                                      </p:to>
                                    </p:set>
                                    <p:anim calcmode="lin" valueType="num">
                                      <p:cBhvr>
                                        <p:cTn id="7" dur="1000" fill="hold"/>
                                        <p:tgtEl>
                                          <p:spTgt spid="43012">
                                            <p:txEl>
                                              <p:charRg st="18" end="68"/>
                                            </p:txEl>
                                          </p:spTgt>
                                        </p:tgtEl>
                                        <p:attrNameLst>
                                          <p:attrName>ppt_w</p:attrName>
                                        </p:attrNameLst>
                                      </p:cBhvr>
                                      <p:tavLst>
                                        <p:tav tm="0">
                                          <p:val>
                                            <p:strVal val="#ppt_w*0.70"/>
                                          </p:val>
                                        </p:tav>
                                        <p:tav tm="100000">
                                          <p:val>
                                            <p:strVal val="#ppt_w"/>
                                          </p:val>
                                        </p:tav>
                                      </p:tavLst>
                                    </p:anim>
                                    <p:anim calcmode="lin" valueType="num">
                                      <p:cBhvr>
                                        <p:cTn id="8" dur="1000" fill="hold"/>
                                        <p:tgtEl>
                                          <p:spTgt spid="43012">
                                            <p:txEl>
                                              <p:charRg st="18" end="68"/>
                                            </p:txEl>
                                          </p:spTgt>
                                        </p:tgtEl>
                                        <p:attrNameLst>
                                          <p:attrName>ppt_h</p:attrName>
                                        </p:attrNameLst>
                                      </p:cBhvr>
                                      <p:tavLst>
                                        <p:tav tm="0">
                                          <p:val>
                                            <p:strVal val="#ppt_h"/>
                                          </p:val>
                                        </p:tav>
                                        <p:tav tm="100000">
                                          <p:val>
                                            <p:strVal val="#ppt_h"/>
                                          </p:val>
                                        </p:tav>
                                      </p:tavLst>
                                    </p:anim>
                                    <p:animEffect transition="in" filter="fade">
                                      <p:cBhvr>
                                        <p:cTn id="9" dur="1000"/>
                                        <p:tgtEl>
                                          <p:spTgt spid="43012">
                                            <p:txEl>
                                              <p:charRg st="18" end="68"/>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3012">
                                            <p:txEl>
                                              <p:charRg st="68" end="119"/>
                                            </p:txEl>
                                          </p:spTgt>
                                        </p:tgtEl>
                                        <p:attrNameLst>
                                          <p:attrName>style.visibility</p:attrName>
                                        </p:attrNameLst>
                                      </p:cBhvr>
                                      <p:to>
                                        <p:strVal val="visible"/>
                                      </p:to>
                                    </p:set>
                                    <p:anim calcmode="lin" valueType="num">
                                      <p:cBhvr>
                                        <p:cTn id="14" dur="1000" fill="hold"/>
                                        <p:tgtEl>
                                          <p:spTgt spid="43012">
                                            <p:txEl>
                                              <p:charRg st="68" end="119"/>
                                            </p:txEl>
                                          </p:spTgt>
                                        </p:tgtEl>
                                        <p:attrNameLst>
                                          <p:attrName>ppt_w</p:attrName>
                                        </p:attrNameLst>
                                      </p:cBhvr>
                                      <p:tavLst>
                                        <p:tav tm="0">
                                          <p:val>
                                            <p:strVal val="#ppt_w*0.70"/>
                                          </p:val>
                                        </p:tav>
                                        <p:tav tm="100000">
                                          <p:val>
                                            <p:strVal val="#ppt_w"/>
                                          </p:val>
                                        </p:tav>
                                      </p:tavLst>
                                    </p:anim>
                                    <p:anim calcmode="lin" valueType="num">
                                      <p:cBhvr>
                                        <p:cTn id="15" dur="1000" fill="hold"/>
                                        <p:tgtEl>
                                          <p:spTgt spid="43012">
                                            <p:txEl>
                                              <p:charRg st="68" end="119"/>
                                            </p:txEl>
                                          </p:spTgt>
                                        </p:tgtEl>
                                        <p:attrNameLst>
                                          <p:attrName>ppt_h</p:attrName>
                                        </p:attrNameLst>
                                      </p:cBhvr>
                                      <p:tavLst>
                                        <p:tav tm="0">
                                          <p:val>
                                            <p:strVal val="#ppt_h"/>
                                          </p:val>
                                        </p:tav>
                                        <p:tav tm="100000">
                                          <p:val>
                                            <p:strVal val="#ppt_h"/>
                                          </p:val>
                                        </p:tav>
                                      </p:tavLst>
                                    </p:anim>
                                    <p:animEffect transition="in" filter="fade">
                                      <p:cBhvr>
                                        <p:cTn id="16" dur="1000"/>
                                        <p:tgtEl>
                                          <p:spTgt spid="43012">
                                            <p:txEl>
                                              <p:charRg st="68" end="119"/>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3012">
                                            <p:txEl>
                                              <p:charRg st="119" end="166"/>
                                            </p:txEl>
                                          </p:spTgt>
                                        </p:tgtEl>
                                        <p:attrNameLst>
                                          <p:attrName>style.visibility</p:attrName>
                                        </p:attrNameLst>
                                      </p:cBhvr>
                                      <p:to>
                                        <p:strVal val="visible"/>
                                      </p:to>
                                    </p:set>
                                    <p:anim calcmode="lin" valueType="num">
                                      <p:cBhvr>
                                        <p:cTn id="21" dur="1000" fill="hold"/>
                                        <p:tgtEl>
                                          <p:spTgt spid="43012">
                                            <p:txEl>
                                              <p:charRg st="119" end="166"/>
                                            </p:txEl>
                                          </p:spTgt>
                                        </p:tgtEl>
                                        <p:attrNameLst>
                                          <p:attrName>ppt_w</p:attrName>
                                        </p:attrNameLst>
                                      </p:cBhvr>
                                      <p:tavLst>
                                        <p:tav tm="0">
                                          <p:val>
                                            <p:strVal val="#ppt_w*0.70"/>
                                          </p:val>
                                        </p:tav>
                                        <p:tav tm="100000">
                                          <p:val>
                                            <p:strVal val="#ppt_w"/>
                                          </p:val>
                                        </p:tav>
                                      </p:tavLst>
                                    </p:anim>
                                    <p:anim calcmode="lin" valueType="num">
                                      <p:cBhvr>
                                        <p:cTn id="22" dur="1000" fill="hold"/>
                                        <p:tgtEl>
                                          <p:spTgt spid="43012">
                                            <p:txEl>
                                              <p:charRg st="119" end="166"/>
                                            </p:txEl>
                                          </p:spTgt>
                                        </p:tgtEl>
                                        <p:attrNameLst>
                                          <p:attrName>ppt_h</p:attrName>
                                        </p:attrNameLst>
                                      </p:cBhvr>
                                      <p:tavLst>
                                        <p:tav tm="0">
                                          <p:val>
                                            <p:strVal val="#ppt_h"/>
                                          </p:val>
                                        </p:tav>
                                        <p:tav tm="100000">
                                          <p:val>
                                            <p:strVal val="#ppt_h"/>
                                          </p:val>
                                        </p:tav>
                                      </p:tavLst>
                                    </p:anim>
                                    <p:animEffect transition="in" filter="fade">
                                      <p:cBhvr>
                                        <p:cTn id="23" dur="1000"/>
                                        <p:tgtEl>
                                          <p:spTgt spid="43012">
                                            <p:txEl>
                                              <p:charRg st="119" end="16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矩形 44033"/>
          <p:cNvSpPr/>
          <p:nvPr/>
        </p:nvSpPr>
        <p:spPr>
          <a:xfrm>
            <a:off x="152400" y="1295400"/>
            <a:ext cx="8686800" cy="5327650"/>
          </a:xfrm>
          <a:prstGeom prst="rect">
            <a:avLst/>
          </a:prstGeom>
          <a:noFill/>
          <a:ln w="9525">
            <a:noFill/>
          </a:ln>
        </p:spPr>
        <p:txBody>
          <a:bodyPr>
            <a:spAutoFit/>
          </a:bodyPr>
          <a:p>
            <a:pPr lvl="0"/>
            <a:r>
              <a:rPr lang="zh-CN" altLang="en-US" sz="3200" b="1" dirty="0">
                <a:latin typeface="Arial" panose="020B0604020202020204" pitchFamily="34" charset="0"/>
                <a:ea typeface="宋体" panose="02010600030101010101" pitchFamily="2" charset="-122"/>
              </a:rPr>
              <a:t>三、元认知策略</a:t>
            </a:r>
            <a:endParaRPr lang="zh-CN" altLang="en-US" sz="3200" b="1" dirty="0">
              <a:latin typeface="Arial" panose="020B0604020202020204" pitchFamily="34" charset="0"/>
              <a:ea typeface="宋体" panose="02010600030101010101" pitchFamily="2" charset="-122"/>
            </a:endParaRPr>
          </a:p>
          <a:p>
            <a:pPr lvl="0"/>
            <a:r>
              <a:rPr lang="zh-CN" altLang="en-US" sz="2800" b="1" dirty="0">
                <a:solidFill>
                  <a:schemeClr val="hlink"/>
                </a:solidFill>
                <a:latin typeface="Arial" panose="020B0604020202020204" pitchFamily="34" charset="0"/>
                <a:ea typeface="宋体" panose="02010600030101010101" pitchFamily="2" charset="-122"/>
              </a:rPr>
              <a:t>   </a:t>
            </a:r>
            <a:r>
              <a:rPr lang="zh-CN" altLang="en-US" sz="2800" b="1" dirty="0">
                <a:solidFill>
                  <a:srgbClr val="003300"/>
                </a:solidFill>
                <a:latin typeface="Arial" panose="020B0604020202020204" pitchFamily="34" charset="0"/>
                <a:ea typeface="黑体" panose="02010609060101010101" pitchFamily="2" charset="-122"/>
              </a:rPr>
              <a:t>元认知的结构</a:t>
            </a:r>
            <a:endParaRPr lang="zh-CN" altLang="en-US" sz="2800" b="1" dirty="0">
              <a:solidFill>
                <a:srgbClr val="003300"/>
              </a:solidFill>
              <a:latin typeface="黑体" panose="02010609060101010101" pitchFamily="2" charset="-122"/>
              <a:ea typeface="黑体" panose="02010609060101010101" pitchFamily="2" charset="-122"/>
            </a:endParaRPr>
          </a:p>
          <a:p>
            <a:pPr lvl="0" algn="just" eaLnBrk="0" hangingPunct="0">
              <a:lnSpc>
                <a:spcPct val="110000"/>
              </a:lnSpc>
              <a:spcBef>
                <a:spcPct val="5000"/>
              </a:spcBef>
              <a:spcAft>
                <a:spcPct val="5000"/>
              </a:spcAft>
              <a:buClr>
                <a:srgbClr val="000000"/>
              </a:buClr>
            </a:pPr>
            <a:r>
              <a:rPr lang="zh-CN" altLang="en-US" sz="2800" b="1" dirty="0">
                <a:solidFill>
                  <a:schemeClr val="hlink"/>
                </a:solidFill>
                <a:latin typeface="黑体" panose="02010609060101010101" pitchFamily="2" charset="-122"/>
                <a:ea typeface="黑体" panose="02010609060101010101" pitchFamily="2" charset="-122"/>
              </a:rPr>
              <a:t>元认知知识</a:t>
            </a:r>
            <a:r>
              <a:rPr lang="zh-CN" altLang="en-US" sz="2400" b="1" dirty="0">
                <a:latin typeface="楷体_GB2312" pitchFamily="1" charset="-122"/>
                <a:ea typeface="楷体_GB2312" pitchFamily="1" charset="-122"/>
              </a:rPr>
              <a:t>就是有关认知的知识，就是一个人对有效完成任务所需的技能、策略及其来源的意识，是一个人在从事认知以前的一种认识。</a:t>
            </a:r>
            <a:endParaRPr lang="zh-CN" altLang="en-US" sz="2400" b="1" dirty="0">
              <a:latin typeface="楷体_GB2312" pitchFamily="1" charset="-122"/>
              <a:ea typeface="楷体_GB2312" pitchFamily="1" charset="-122"/>
            </a:endParaRPr>
          </a:p>
          <a:p>
            <a:pPr lvl="0" algn="just" eaLnBrk="0" hangingPunct="0">
              <a:lnSpc>
                <a:spcPct val="110000"/>
              </a:lnSpc>
              <a:spcBef>
                <a:spcPct val="5000"/>
              </a:spcBef>
              <a:spcAft>
                <a:spcPct val="5000"/>
              </a:spcAft>
              <a:buClr>
                <a:srgbClr val="000000"/>
              </a:buClr>
            </a:pPr>
            <a:r>
              <a:rPr lang="zh-CN" altLang="en-US" sz="2800" b="1" dirty="0">
                <a:solidFill>
                  <a:schemeClr val="hlink"/>
                </a:solidFill>
                <a:latin typeface="黑体" panose="02010609060101010101" pitchFamily="2" charset="-122"/>
                <a:ea typeface="黑体" panose="02010609060101010101" pitchFamily="2" charset="-122"/>
              </a:rPr>
              <a:t>元认知体验</a:t>
            </a:r>
            <a:r>
              <a:rPr lang="zh-CN" altLang="en-US" sz="2400" b="1" dirty="0">
                <a:latin typeface="楷体_GB2312" pitchFamily="1" charset="-122"/>
                <a:ea typeface="楷体_GB2312" pitchFamily="1" charset="-122"/>
              </a:rPr>
              <a:t>是指伴随着认知活动产生的认知体验和情感体验。预感考试失败后产生的焦虑或成功后产生的愉悦等。</a:t>
            </a:r>
            <a:endParaRPr lang="zh-CN" altLang="en-US" sz="2400" b="1" dirty="0">
              <a:latin typeface="楷体_GB2312" pitchFamily="1" charset="-122"/>
              <a:ea typeface="楷体_GB2312" pitchFamily="1" charset="-122"/>
            </a:endParaRPr>
          </a:p>
          <a:p>
            <a:pPr lvl="0" algn="just" eaLnBrk="0" hangingPunct="0">
              <a:lnSpc>
                <a:spcPct val="110000"/>
              </a:lnSpc>
              <a:spcBef>
                <a:spcPct val="5000"/>
              </a:spcBef>
              <a:spcAft>
                <a:spcPct val="5000"/>
              </a:spcAft>
              <a:buClr>
                <a:srgbClr val="000000"/>
              </a:buClr>
            </a:pPr>
            <a:r>
              <a:rPr lang="zh-CN" altLang="en-US" sz="2800" b="1" dirty="0">
                <a:solidFill>
                  <a:schemeClr val="hlink"/>
                </a:solidFill>
                <a:latin typeface="黑体" panose="02010609060101010101" pitchFamily="2" charset="-122"/>
                <a:ea typeface="黑体" panose="02010609060101010101" pitchFamily="2" charset="-122"/>
              </a:rPr>
              <a:t>元认知控制</a:t>
            </a:r>
            <a:r>
              <a:rPr lang="zh-CN" altLang="en-US" sz="2400" b="1" dirty="0">
                <a:latin typeface="楷体_GB2312" pitchFamily="1" charset="-122"/>
                <a:ea typeface="楷体_GB2312" pitchFamily="1" charset="-122"/>
              </a:rPr>
              <a:t>指在进行认知的全过程中，将自己正在进行的认知活动作为意识对象，运用自我监控的机制，不断地对认知过程进行积极、自觉的监视、控制、调节。元认知的控制过程包括制定认知计划、监视计划的执行以及对认知过程的调整和修改。元认知的调节和控制是元认知的关键。</a:t>
            </a:r>
            <a:endParaRPr lang="zh-CN" altLang="en-US" sz="2400" b="1" dirty="0">
              <a:latin typeface="楷体_GB2312" pitchFamily="1" charset="-122"/>
              <a:ea typeface="楷体_GB2312" pitchFamily="1" charset="-122"/>
            </a:endParaRPr>
          </a:p>
        </p:txBody>
      </p:sp>
      <p:sp>
        <p:nvSpPr>
          <p:cNvPr id="44035" name="矩形 44034"/>
          <p:cNvSpPr/>
          <p:nvPr/>
        </p:nvSpPr>
        <p:spPr>
          <a:xfrm>
            <a:off x="1676400" y="511175"/>
            <a:ext cx="5816600" cy="641350"/>
          </a:xfrm>
          <a:prstGeom prst="rect">
            <a:avLst/>
          </a:prstGeom>
          <a:noFill/>
          <a:ln w="9525">
            <a:noFill/>
          </a:ln>
        </p:spPr>
        <p:txBody>
          <a:bodyPr wrap="none" anchor="t">
            <a:spAutoFit/>
          </a:bodyPr>
          <a:p>
            <a:pPr lvl="0"/>
            <a:r>
              <a:rPr lang="zh-CN" altLang="en-US" sz="3600" b="1" dirty="0">
                <a:solidFill>
                  <a:srgbClr val="990000"/>
                </a:solidFill>
                <a:latin typeface="Arial" panose="020B0604020202020204" pitchFamily="34" charset="0"/>
                <a:ea typeface="宋体" panose="02010600030101010101" pitchFamily="2" charset="-122"/>
              </a:rPr>
              <a:t>第二节 自我调节学习的策略</a:t>
            </a:r>
            <a:endParaRPr lang="zh-CN" altLang="en-US" sz="3600" b="1" dirty="0">
              <a:solidFill>
                <a:srgbClr val="99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标题 45057"/>
          <p:cNvSpPr>
            <a:spLocks noGrp="1" noRot="1"/>
          </p:cNvSpPr>
          <p:nvPr>
            <p:ph type="title"/>
          </p:nvPr>
        </p:nvSpPr>
        <p:spPr>
          <a:xfrm>
            <a:off x="914400" y="685800"/>
            <a:ext cx="7315200" cy="533400"/>
          </a:xfrm>
          <a:ln/>
        </p:spPr>
        <p:txBody>
          <a:bodyPr anchor="ctr"/>
          <a:p>
            <a:r>
              <a:rPr lang="zh-CN" altLang="en-US" sz="3600" b="1">
                <a:solidFill>
                  <a:srgbClr val="990000"/>
                </a:solidFill>
              </a:rPr>
              <a:t>第二节 自我调节学习的策略</a:t>
            </a:r>
            <a:endParaRPr lang="zh-CN" altLang="en-US" sz="3600" b="1">
              <a:solidFill>
                <a:srgbClr val="990000"/>
              </a:solidFill>
            </a:endParaRPr>
          </a:p>
        </p:txBody>
      </p:sp>
      <p:sp>
        <p:nvSpPr>
          <p:cNvPr id="45059" name="矩形 45058"/>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45060" name="文本框 45059"/>
          <p:cNvSpPr txBox="1"/>
          <p:nvPr/>
        </p:nvSpPr>
        <p:spPr>
          <a:xfrm>
            <a:off x="381000" y="1447800"/>
            <a:ext cx="8458200" cy="3721100"/>
          </a:xfrm>
          <a:prstGeom prst="rect">
            <a:avLst/>
          </a:prstGeom>
          <a:noFill/>
          <a:ln w="9525">
            <a:noFill/>
          </a:ln>
        </p:spPr>
        <p:txBody>
          <a:bodyPr>
            <a:spAutoFit/>
          </a:bodyPr>
          <a:p>
            <a:pPr marL="342900" lvl="0" indent="-342900"/>
            <a:r>
              <a:rPr lang="zh-CN" altLang="en-US" sz="3200" b="1" dirty="0">
                <a:latin typeface="Arial" panose="020B0604020202020204" pitchFamily="34" charset="0"/>
                <a:ea typeface="宋体" panose="02010600030101010101" pitchFamily="2" charset="-122"/>
              </a:rPr>
              <a:t>三、元认知策略</a:t>
            </a:r>
            <a:endParaRPr lang="zh-CN" altLang="en-US" sz="3200" b="1" dirty="0">
              <a:latin typeface="Arial" panose="020B0604020202020204" pitchFamily="34" charset="0"/>
              <a:ea typeface="宋体" panose="02010600030101010101" pitchFamily="2" charset="-122"/>
            </a:endParaRPr>
          </a:p>
          <a:p>
            <a:pPr marL="342900" lvl="0" indent="-342900"/>
            <a:r>
              <a:rPr lang="zh-CN" altLang="en-US" sz="2800" dirty="0">
                <a:solidFill>
                  <a:schemeClr val="hlink"/>
                </a:solidFill>
                <a:latin typeface="黑体" panose="02010609060101010101" pitchFamily="2" charset="-122"/>
                <a:ea typeface="黑体" panose="02010609060101010101" pitchFamily="2" charset="-122"/>
              </a:rPr>
              <a:t> </a:t>
            </a:r>
            <a:r>
              <a:rPr lang="zh-CN" altLang="en-US" sz="2800" b="1" dirty="0">
                <a:solidFill>
                  <a:schemeClr val="hlink"/>
                </a:solidFill>
                <a:latin typeface="黑体" panose="02010609060101010101" pitchFamily="2" charset="-122"/>
                <a:ea typeface="黑体" panose="02010609060101010101" pitchFamily="2" charset="-122"/>
              </a:rPr>
              <a:t>（一）计划策略</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2400" b="1" dirty="0">
                <a:latin typeface="Arial" panose="020B0604020202020204" pitchFamily="34" charset="0"/>
                <a:ea typeface="楷体_GB2312" pitchFamily="1" charset="-122"/>
              </a:rPr>
              <a:t>           元认知计划是根据认知活动的特定目标，在一项活动之前计划各种活动，预计结果、选择策略，想出解决问题的方法，并预计其有效性。给学习做计划既可以是较长期的，也可以是针对具体的学习任务所制定的计划。</a:t>
            </a:r>
            <a:r>
              <a:rPr lang="zh-CN" altLang="en-US" sz="2800" dirty="0">
                <a:latin typeface="Arial" panose="020B0604020202020204" pitchFamily="34" charset="0"/>
                <a:ea typeface="宋体" panose="02010600030101010101" pitchFamily="2" charset="-122"/>
              </a:rPr>
              <a:t> </a:t>
            </a:r>
            <a:endParaRPr lang="zh-CN" altLang="en-US" sz="3200" b="1" dirty="0">
              <a:solidFill>
                <a:schemeClr val="hlink"/>
              </a:solidFill>
              <a:latin typeface="楷体_GB2312" pitchFamily="1" charset="-122"/>
              <a:ea typeface="楷体_GB2312" pitchFamily="1" charset="-122"/>
            </a:endParaRPr>
          </a:p>
          <a:p>
            <a:pPr marL="342900" lvl="0" indent="-342900">
              <a:lnSpc>
                <a:spcPct val="110000"/>
              </a:lnSpc>
              <a:spcBef>
                <a:spcPct val="10000"/>
              </a:spcBef>
              <a:spcAft>
                <a:spcPct val="5000"/>
              </a:spcAft>
            </a:pPr>
            <a:r>
              <a:rPr lang="zh-CN" altLang="en-US" sz="2800" b="1" dirty="0">
                <a:latin typeface="Arial" panose="020B0604020202020204" pitchFamily="34" charset="0"/>
                <a:ea typeface="宋体" panose="02010600030101010101" pitchFamily="2" charset="-122"/>
              </a:rPr>
              <a:t>    元认知计划策略包括</a:t>
            </a:r>
            <a:r>
              <a:rPr lang="zh-CN" altLang="en-US" sz="2800" b="1" dirty="0">
                <a:solidFill>
                  <a:srgbClr val="003300"/>
                </a:solidFill>
                <a:latin typeface="Arial" panose="020B0604020202020204" pitchFamily="34" charset="0"/>
                <a:ea typeface="宋体" panose="02010600030101010101" pitchFamily="2" charset="-122"/>
              </a:rPr>
              <a:t>设置学习目标</a:t>
            </a:r>
            <a:r>
              <a:rPr lang="zh-CN" altLang="en-US" sz="2800" b="1" dirty="0">
                <a:latin typeface="Arial" panose="020B0604020202020204" pitchFamily="34" charset="0"/>
                <a:ea typeface="宋体" panose="02010600030101010101" pitchFamily="2" charset="-122"/>
              </a:rPr>
              <a:t>、</a:t>
            </a:r>
            <a:r>
              <a:rPr lang="zh-CN" altLang="en-US" sz="2800" b="1" dirty="0">
                <a:solidFill>
                  <a:srgbClr val="003300"/>
                </a:solidFill>
                <a:latin typeface="Arial" panose="020B0604020202020204" pitchFamily="34" charset="0"/>
                <a:ea typeface="宋体" panose="02010600030101010101" pitchFamily="2" charset="-122"/>
              </a:rPr>
              <a:t>浏览阅读材料</a:t>
            </a:r>
            <a:r>
              <a:rPr lang="zh-CN" altLang="en-US" sz="2800" b="1" dirty="0">
                <a:latin typeface="Arial" panose="020B0604020202020204" pitchFamily="34" charset="0"/>
                <a:ea typeface="宋体" panose="02010600030101010101" pitchFamily="2" charset="-122"/>
              </a:rPr>
              <a:t>、</a:t>
            </a:r>
            <a:r>
              <a:rPr lang="zh-CN" altLang="en-US" sz="2800" b="1" dirty="0">
                <a:solidFill>
                  <a:srgbClr val="003300"/>
                </a:solidFill>
                <a:latin typeface="Arial" panose="020B0604020202020204" pitchFamily="34" charset="0"/>
                <a:ea typeface="宋体" panose="02010600030101010101" pitchFamily="2" charset="-122"/>
              </a:rPr>
              <a:t>产生待回答的问题</a:t>
            </a:r>
            <a:r>
              <a:rPr lang="zh-CN" altLang="en-US" sz="2800" b="1" dirty="0">
                <a:latin typeface="Arial" panose="020B0604020202020204" pitchFamily="34" charset="0"/>
                <a:ea typeface="宋体" panose="02010600030101010101" pitchFamily="2" charset="-122"/>
              </a:rPr>
              <a:t>以及</a:t>
            </a:r>
            <a:r>
              <a:rPr lang="zh-CN" altLang="en-US" sz="2800" b="1" dirty="0">
                <a:solidFill>
                  <a:srgbClr val="003300"/>
                </a:solidFill>
                <a:latin typeface="Arial" panose="020B0604020202020204" pitchFamily="34" charset="0"/>
                <a:ea typeface="宋体" panose="02010600030101010101" pitchFamily="2" charset="-122"/>
              </a:rPr>
              <a:t>分析如何完成学习任务。</a:t>
            </a:r>
            <a:endParaRPr lang="zh-CN" altLang="en-US" sz="2800" b="1" dirty="0">
              <a:solidFill>
                <a:srgbClr val="0033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5060">
                                            <p:txEl>
                                              <p:charRg st="17" end="125"/>
                                            </p:txEl>
                                          </p:spTgt>
                                        </p:tgtEl>
                                        <p:attrNameLst>
                                          <p:attrName>style.visibility</p:attrName>
                                        </p:attrNameLst>
                                      </p:cBhvr>
                                      <p:to>
                                        <p:strVal val="visible"/>
                                      </p:to>
                                    </p:set>
                                    <p:anim calcmode="lin" valueType="num">
                                      <p:cBhvr>
                                        <p:cTn id="7" dur="1000" fill="hold"/>
                                        <p:tgtEl>
                                          <p:spTgt spid="45060">
                                            <p:txEl>
                                              <p:charRg st="17" end="125"/>
                                            </p:txEl>
                                          </p:spTgt>
                                        </p:tgtEl>
                                        <p:attrNameLst>
                                          <p:attrName>ppt_w</p:attrName>
                                        </p:attrNameLst>
                                      </p:cBhvr>
                                      <p:tavLst>
                                        <p:tav tm="0">
                                          <p:val>
                                            <p:strVal val="#ppt_w*0.70"/>
                                          </p:val>
                                        </p:tav>
                                        <p:tav tm="100000">
                                          <p:val>
                                            <p:strVal val="#ppt_w"/>
                                          </p:val>
                                        </p:tav>
                                      </p:tavLst>
                                    </p:anim>
                                    <p:anim calcmode="lin" valueType="num">
                                      <p:cBhvr>
                                        <p:cTn id="8" dur="1000" fill="hold"/>
                                        <p:tgtEl>
                                          <p:spTgt spid="45060">
                                            <p:txEl>
                                              <p:charRg st="17" end="125"/>
                                            </p:txEl>
                                          </p:spTgt>
                                        </p:tgtEl>
                                        <p:attrNameLst>
                                          <p:attrName>ppt_h</p:attrName>
                                        </p:attrNameLst>
                                      </p:cBhvr>
                                      <p:tavLst>
                                        <p:tav tm="0">
                                          <p:val>
                                            <p:strVal val="#ppt_h"/>
                                          </p:val>
                                        </p:tav>
                                        <p:tav tm="100000">
                                          <p:val>
                                            <p:strVal val="#ppt_h"/>
                                          </p:val>
                                        </p:tav>
                                      </p:tavLst>
                                    </p:anim>
                                    <p:animEffect transition="in" filter="fade">
                                      <p:cBhvr>
                                        <p:cTn id="9" dur="1000"/>
                                        <p:tgtEl>
                                          <p:spTgt spid="45060">
                                            <p:txEl>
                                              <p:charRg st="17" end="125"/>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5060">
                                            <p:txEl>
                                              <p:charRg st="125" end="174"/>
                                            </p:txEl>
                                          </p:spTgt>
                                        </p:tgtEl>
                                        <p:attrNameLst>
                                          <p:attrName>style.visibility</p:attrName>
                                        </p:attrNameLst>
                                      </p:cBhvr>
                                      <p:to>
                                        <p:strVal val="visible"/>
                                      </p:to>
                                    </p:set>
                                    <p:anim calcmode="lin" valueType="num">
                                      <p:cBhvr>
                                        <p:cTn id="14" dur="1000" fill="hold"/>
                                        <p:tgtEl>
                                          <p:spTgt spid="45060">
                                            <p:txEl>
                                              <p:charRg st="125" end="174"/>
                                            </p:txEl>
                                          </p:spTgt>
                                        </p:tgtEl>
                                        <p:attrNameLst>
                                          <p:attrName>ppt_w</p:attrName>
                                        </p:attrNameLst>
                                      </p:cBhvr>
                                      <p:tavLst>
                                        <p:tav tm="0">
                                          <p:val>
                                            <p:strVal val="#ppt_w*0.70"/>
                                          </p:val>
                                        </p:tav>
                                        <p:tav tm="100000">
                                          <p:val>
                                            <p:strVal val="#ppt_w"/>
                                          </p:val>
                                        </p:tav>
                                      </p:tavLst>
                                    </p:anim>
                                    <p:anim calcmode="lin" valueType="num">
                                      <p:cBhvr>
                                        <p:cTn id="15" dur="1000" fill="hold"/>
                                        <p:tgtEl>
                                          <p:spTgt spid="45060">
                                            <p:txEl>
                                              <p:charRg st="125" end="174"/>
                                            </p:txEl>
                                          </p:spTgt>
                                        </p:tgtEl>
                                        <p:attrNameLst>
                                          <p:attrName>ppt_h</p:attrName>
                                        </p:attrNameLst>
                                      </p:cBhvr>
                                      <p:tavLst>
                                        <p:tav tm="0">
                                          <p:val>
                                            <p:strVal val="#ppt_h"/>
                                          </p:val>
                                        </p:tav>
                                        <p:tav tm="100000">
                                          <p:val>
                                            <p:strVal val="#ppt_h"/>
                                          </p:val>
                                        </p:tav>
                                      </p:tavLst>
                                    </p:anim>
                                    <p:animEffect transition="in" filter="fade">
                                      <p:cBhvr>
                                        <p:cTn id="16" dur="1000"/>
                                        <p:tgtEl>
                                          <p:spTgt spid="45060">
                                            <p:txEl>
                                              <p:charRg st="125" end="17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标题 46081"/>
          <p:cNvSpPr>
            <a:spLocks noGrp="1" noRot="1"/>
          </p:cNvSpPr>
          <p:nvPr>
            <p:ph type="title"/>
          </p:nvPr>
        </p:nvSpPr>
        <p:spPr>
          <a:xfrm>
            <a:off x="914400" y="685800"/>
            <a:ext cx="7315200" cy="533400"/>
          </a:xfrm>
          <a:ln/>
        </p:spPr>
        <p:txBody>
          <a:bodyPr anchor="ctr"/>
          <a:p>
            <a:r>
              <a:rPr lang="zh-CN" altLang="en-US" sz="3600" b="1">
                <a:solidFill>
                  <a:srgbClr val="990000"/>
                </a:solidFill>
              </a:rPr>
              <a:t>第二节 自我调节学习的策略</a:t>
            </a:r>
            <a:endParaRPr lang="zh-CN" altLang="en-US" sz="3600" b="1">
              <a:solidFill>
                <a:srgbClr val="990000"/>
              </a:solidFill>
            </a:endParaRPr>
          </a:p>
        </p:txBody>
      </p:sp>
      <p:sp>
        <p:nvSpPr>
          <p:cNvPr id="46083" name="矩形 46082"/>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46084" name="文本框 46083"/>
          <p:cNvSpPr txBox="1"/>
          <p:nvPr/>
        </p:nvSpPr>
        <p:spPr>
          <a:xfrm>
            <a:off x="228600" y="1295400"/>
            <a:ext cx="8686800" cy="5156200"/>
          </a:xfrm>
          <a:prstGeom prst="rect">
            <a:avLst/>
          </a:prstGeom>
          <a:noFill/>
          <a:ln w="9525">
            <a:noFill/>
          </a:ln>
        </p:spPr>
        <p:txBody>
          <a:bodyPr>
            <a:spAutoFit/>
          </a:bodyPr>
          <a:p>
            <a:pPr marL="342900" lvl="0" indent="-342900"/>
            <a:r>
              <a:rPr lang="zh-CN" altLang="en-US" sz="3200" b="1" dirty="0">
                <a:latin typeface="Arial" panose="020B0604020202020204" pitchFamily="34" charset="0"/>
                <a:ea typeface="宋体" panose="02010600030101010101" pitchFamily="2" charset="-122"/>
              </a:rPr>
              <a:t> 三、元认知策略</a:t>
            </a:r>
            <a:endParaRPr lang="zh-CN" altLang="en-US" sz="3200" b="1" dirty="0">
              <a:latin typeface="Arial" panose="020B0604020202020204" pitchFamily="34" charset="0"/>
              <a:ea typeface="宋体" panose="02010600030101010101" pitchFamily="2" charset="-122"/>
            </a:endParaRPr>
          </a:p>
          <a:p>
            <a:pPr marL="342900" lvl="0" indent="-342900"/>
            <a:r>
              <a:rPr lang="zh-CN" altLang="en-US" sz="2800" dirty="0">
                <a:solidFill>
                  <a:schemeClr val="hlink"/>
                </a:solidFill>
                <a:latin typeface="黑体" panose="02010609060101010101" pitchFamily="2" charset="-122"/>
                <a:ea typeface="黑体" panose="02010609060101010101" pitchFamily="2" charset="-122"/>
              </a:rPr>
              <a:t> </a:t>
            </a:r>
            <a:r>
              <a:rPr lang="zh-CN" altLang="en-US" sz="2800" b="1" dirty="0">
                <a:solidFill>
                  <a:schemeClr val="hlink"/>
                </a:solidFill>
                <a:latin typeface="黑体" panose="02010609060101010101" pitchFamily="2" charset="-122"/>
                <a:ea typeface="黑体" panose="02010609060101010101" pitchFamily="2" charset="-122"/>
              </a:rPr>
              <a:t>（二）监控策略</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2400" b="1" dirty="0">
                <a:latin typeface="Arial" panose="020B0604020202020204" pitchFamily="34" charset="0"/>
                <a:ea typeface="楷体_GB2312" pitchFamily="1" charset="-122"/>
              </a:rPr>
              <a:t>           元认知监控是在认知活动进行的实际过程中，根据认知目标及时评价、反馈认知活动的结果与不足，正确估计自己达到认知目标的程度、水平；并且根据有效性标准评价各种认知行动、策略的效果。</a:t>
            </a:r>
            <a:endParaRPr lang="zh-CN" altLang="en-US" sz="3200" b="1" dirty="0">
              <a:solidFill>
                <a:schemeClr val="hlink"/>
              </a:solidFill>
              <a:latin typeface="楷体_GB2312" pitchFamily="1" charset="-122"/>
              <a:ea typeface="楷体_GB2312" pitchFamily="1" charset="-122"/>
            </a:endParaRPr>
          </a:p>
          <a:p>
            <a:pPr marL="342900" lvl="0" indent="-342900">
              <a:lnSpc>
                <a:spcPct val="110000"/>
              </a:lnSpc>
              <a:spcBef>
                <a:spcPct val="10000"/>
              </a:spcBef>
              <a:spcAft>
                <a:spcPct val="5000"/>
              </a:spcAft>
            </a:pPr>
            <a:r>
              <a:rPr lang="zh-CN" altLang="en-US" sz="2400" b="1" dirty="0">
                <a:latin typeface="Arial" panose="020B0604020202020204" pitchFamily="34" charset="0"/>
                <a:ea typeface="宋体" panose="02010600030101010101" pitchFamily="2" charset="-122"/>
              </a:rPr>
              <a:t>          元认知监控策略包括阅读时集中注意、对注意加以跟踪、对材料进行自我提问、考试时监视自己的速度和时间等。</a:t>
            </a:r>
            <a:r>
              <a:rPr lang="zh-CN" altLang="en-US" sz="2800" dirty="0">
                <a:latin typeface="Arial" panose="020B0604020202020204" pitchFamily="34" charset="0"/>
                <a:ea typeface="宋体" panose="02010600030101010101" pitchFamily="2" charset="-122"/>
              </a:rPr>
              <a:t> </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spcBef>
                <a:spcPct val="10000"/>
              </a:spcBef>
              <a:spcAft>
                <a:spcPct val="5000"/>
              </a:spcAft>
            </a:pPr>
            <a:r>
              <a:rPr lang="zh-CN" altLang="en-US" sz="2400" b="1" dirty="0">
                <a:latin typeface="Arial" panose="020B0604020202020204" pitchFamily="34" charset="0"/>
                <a:ea typeface="楷体_GB2312" pitchFamily="1" charset="-122"/>
              </a:rPr>
              <a:t>          </a:t>
            </a:r>
            <a:r>
              <a:rPr lang="zh-CN" altLang="en-US" sz="2400" b="1" dirty="0">
                <a:solidFill>
                  <a:srgbClr val="003300"/>
                </a:solidFill>
                <a:latin typeface="Arial" panose="020B0604020202020204" pitchFamily="34" charset="0"/>
                <a:ea typeface="楷体_GB2312" pitchFamily="1" charset="-122"/>
              </a:rPr>
              <a:t>自我提问是一种很有用的元认知策略。在元认知训练中，教师可以提供一系列供学生自我观察、自我监控、自我评价的问题单，促进学生自我反省，提高学习和解决问题的能力。自我提问应该贯穿于整个的学习过程中。</a:t>
            </a:r>
            <a:r>
              <a:rPr lang="zh-CN" altLang="en-US" sz="2800" dirty="0">
                <a:latin typeface="Arial" panose="020B0604020202020204" pitchFamily="34" charset="0"/>
                <a:ea typeface="宋体" panose="02010600030101010101" pitchFamily="2" charset="-122"/>
              </a:rPr>
              <a:t> </a:t>
            </a:r>
            <a:endParaRPr lang="zh-CN" altLang="en-US" sz="2800" b="1" dirty="0">
              <a:solidFill>
                <a:srgbClr val="0033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6084">
                                            <p:txEl>
                                              <p:charRg st="18" end="117"/>
                                            </p:txEl>
                                          </p:spTgt>
                                        </p:tgtEl>
                                        <p:attrNameLst>
                                          <p:attrName>style.visibility</p:attrName>
                                        </p:attrNameLst>
                                      </p:cBhvr>
                                      <p:to>
                                        <p:strVal val="visible"/>
                                      </p:to>
                                    </p:set>
                                    <p:anim calcmode="lin" valueType="num">
                                      <p:cBhvr>
                                        <p:cTn id="7" dur="1000" fill="hold"/>
                                        <p:tgtEl>
                                          <p:spTgt spid="46084">
                                            <p:txEl>
                                              <p:charRg st="18" end="117"/>
                                            </p:txEl>
                                          </p:spTgt>
                                        </p:tgtEl>
                                        <p:attrNameLst>
                                          <p:attrName>ppt_w</p:attrName>
                                        </p:attrNameLst>
                                      </p:cBhvr>
                                      <p:tavLst>
                                        <p:tav tm="0">
                                          <p:val>
                                            <p:strVal val="#ppt_w*0.70"/>
                                          </p:val>
                                        </p:tav>
                                        <p:tav tm="100000">
                                          <p:val>
                                            <p:strVal val="#ppt_w"/>
                                          </p:val>
                                        </p:tav>
                                      </p:tavLst>
                                    </p:anim>
                                    <p:anim calcmode="lin" valueType="num">
                                      <p:cBhvr>
                                        <p:cTn id="8" dur="1000" fill="hold"/>
                                        <p:tgtEl>
                                          <p:spTgt spid="46084">
                                            <p:txEl>
                                              <p:charRg st="18" end="117"/>
                                            </p:txEl>
                                          </p:spTgt>
                                        </p:tgtEl>
                                        <p:attrNameLst>
                                          <p:attrName>ppt_h</p:attrName>
                                        </p:attrNameLst>
                                      </p:cBhvr>
                                      <p:tavLst>
                                        <p:tav tm="0">
                                          <p:val>
                                            <p:strVal val="#ppt_h"/>
                                          </p:val>
                                        </p:tav>
                                        <p:tav tm="100000">
                                          <p:val>
                                            <p:strVal val="#ppt_h"/>
                                          </p:val>
                                        </p:tav>
                                      </p:tavLst>
                                    </p:anim>
                                    <p:animEffect transition="in" filter="fade">
                                      <p:cBhvr>
                                        <p:cTn id="9" dur="1000"/>
                                        <p:tgtEl>
                                          <p:spTgt spid="46084">
                                            <p:txEl>
                                              <p:charRg st="18" end="117"/>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6084">
                                            <p:txEl>
                                              <p:charRg st="117" end="179"/>
                                            </p:txEl>
                                          </p:spTgt>
                                        </p:tgtEl>
                                        <p:attrNameLst>
                                          <p:attrName>style.visibility</p:attrName>
                                        </p:attrNameLst>
                                      </p:cBhvr>
                                      <p:to>
                                        <p:strVal val="visible"/>
                                      </p:to>
                                    </p:set>
                                    <p:anim calcmode="lin" valueType="num">
                                      <p:cBhvr>
                                        <p:cTn id="14" dur="1000" fill="hold"/>
                                        <p:tgtEl>
                                          <p:spTgt spid="46084">
                                            <p:txEl>
                                              <p:charRg st="117" end="179"/>
                                            </p:txEl>
                                          </p:spTgt>
                                        </p:tgtEl>
                                        <p:attrNameLst>
                                          <p:attrName>ppt_w</p:attrName>
                                        </p:attrNameLst>
                                      </p:cBhvr>
                                      <p:tavLst>
                                        <p:tav tm="0">
                                          <p:val>
                                            <p:strVal val="#ppt_w*0.70"/>
                                          </p:val>
                                        </p:tav>
                                        <p:tav tm="100000">
                                          <p:val>
                                            <p:strVal val="#ppt_w"/>
                                          </p:val>
                                        </p:tav>
                                      </p:tavLst>
                                    </p:anim>
                                    <p:anim calcmode="lin" valueType="num">
                                      <p:cBhvr>
                                        <p:cTn id="15" dur="1000" fill="hold"/>
                                        <p:tgtEl>
                                          <p:spTgt spid="46084">
                                            <p:txEl>
                                              <p:charRg st="117" end="179"/>
                                            </p:txEl>
                                          </p:spTgt>
                                        </p:tgtEl>
                                        <p:attrNameLst>
                                          <p:attrName>ppt_h</p:attrName>
                                        </p:attrNameLst>
                                      </p:cBhvr>
                                      <p:tavLst>
                                        <p:tav tm="0">
                                          <p:val>
                                            <p:strVal val="#ppt_h"/>
                                          </p:val>
                                        </p:tav>
                                        <p:tav tm="100000">
                                          <p:val>
                                            <p:strVal val="#ppt_h"/>
                                          </p:val>
                                        </p:tav>
                                      </p:tavLst>
                                    </p:anim>
                                    <p:animEffect transition="in" filter="fade">
                                      <p:cBhvr>
                                        <p:cTn id="16" dur="1000"/>
                                        <p:tgtEl>
                                          <p:spTgt spid="46084">
                                            <p:txEl>
                                              <p:charRg st="117" end="179"/>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6084">
                                            <p:txEl>
                                              <p:charRg st="179" end="287"/>
                                            </p:txEl>
                                          </p:spTgt>
                                        </p:tgtEl>
                                        <p:attrNameLst>
                                          <p:attrName>style.visibility</p:attrName>
                                        </p:attrNameLst>
                                      </p:cBhvr>
                                      <p:to>
                                        <p:strVal val="visible"/>
                                      </p:to>
                                    </p:set>
                                    <p:anim calcmode="lin" valueType="num">
                                      <p:cBhvr>
                                        <p:cTn id="21" dur="1000" fill="hold"/>
                                        <p:tgtEl>
                                          <p:spTgt spid="46084">
                                            <p:txEl>
                                              <p:charRg st="179" end="287"/>
                                            </p:txEl>
                                          </p:spTgt>
                                        </p:tgtEl>
                                        <p:attrNameLst>
                                          <p:attrName>ppt_w</p:attrName>
                                        </p:attrNameLst>
                                      </p:cBhvr>
                                      <p:tavLst>
                                        <p:tav tm="0">
                                          <p:val>
                                            <p:strVal val="#ppt_w*0.70"/>
                                          </p:val>
                                        </p:tav>
                                        <p:tav tm="100000">
                                          <p:val>
                                            <p:strVal val="#ppt_w"/>
                                          </p:val>
                                        </p:tav>
                                      </p:tavLst>
                                    </p:anim>
                                    <p:anim calcmode="lin" valueType="num">
                                      <p:cBhvr>
                                        <p:cTn id="22" dur="1000" fill="hold"/>
                                        <p:tgtEl>
                                          <p:spTgt spid="46084">
                                            <p:txEl>
                                              <p:charRg st="179" end="287"/>
                                            </p:txEl>
                                          </p:spTgt>
                                        </p:tgtEl>
                                        <p:attrNameLst>
                                          <p:attrName>ppt_h</p:attrName>
                                        </p:attrNameLst>
                                      </p:cBhvr>
                                      <p:tavLst>
                                        <p:tav tm="0">
                                          <p:val>
                                            <p:strVal val="#ppt_h"/>
                                          </p:val>
                                        </p:tav>
                                        <p:tav tm="100000">
                                          <p:val>
                                            <p:strVal val="#ppt_h"/>
                                          </p:val>
                                        </p:tav>
                                      </p:tavLst>
                                    </p:anim>
                                    <p:animEffect transition="in" filter="fade">
                                      <p:cBhvr>
                                        <p:cTn id="23" dur="1000"/>
                                        <p:tgtEl>
                                          <p:spTgt spid="46084">
                                            <p:txEl>
                                              <p:charRg st="179" end="28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0241"/>
          <p:cNvSpPr>
            <a:spLocks noGrp="1" noRot="1"/>
          </p:cNvSpPr>
          <p:nvPr>
            <p:ph type="title"/>
          </p:nvPr>
        </p:nvSpPr>
        <p:spPr>
          <a:xfrm>
            <a:off x="914400" y="533400"/>
            <a:ext cx="7315200" cy="685800"/>
          </a:xfrm>
          <a:ln/>
        </p:spPr>
        <p:txBody>
          <a:bodyPr anchor="ctr"/>
          <a:p>
            <a:r>
              <a:rPr lang="zh-CN" altLang="en-US" sz="3600" b="1">
                <a:solidFill>
                  <a:srgbClr val="990000"/>
                </a:solidFill>
                <a:latin typeface="宋体" panose="02010600030101010101" pitchFamily="2" charset="-122"/>
              </a:rPr>
              <a:t>第一节 自我调节学习及理论</a:t>
            </a:r>
            <a:endParaRPr lang="zh-CN" altLang="en-US" sz="3600" b="1">
              <a:solidFill>
                <a:srgbClr val="990000"/>
              </a:solidFill>
              <a:latin typeface="宋体" panose="02010600030101010101" pitchFamily="2" charset="-122"/>
            </a:endParaRPr>
          </a:p>
        </p:txBody>
      </p:sp>
      <p:sp>
        <p:nvSpPr>
          <p:cNvPr id="10243" name="矩形 10242"/>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10244" name="文本框 10243"/>
          <p:cNvSpPr txBox="1"/>
          <p:nvPr/>
        </p:nvSpPr>
        <p:spPr>
          <a:xfrm>
            <a:off x="304800" y="1371600"/>
            <a:ext cx="8458200" cy="5114925"/>
          </a:xfrm>
          <a:prstGeom prst="rect">
            <a:avLst/>
          </a:prstGeom>
          <a:noFill/>
          <a:ln w="9525">
            <a:noFill/>
          </a:ln>
        </p:spPr>
        <p:txBody>
          <a:bodyPr>
            <a:spAutoFit/>
          </a:bodyPr>
          <a:p>
            <a:pPr marL="342900" lvl="0" indent="-342900">
              <a:lnSpc>
                <a:spcPct val="90000"/>
              </a:lnSpc>
            </a:pPr>
            <a:r>
              <a:rPr lang="zh-CN" altLang="en-US" sz="3200" b="1" dirty="0">
                <a:latin typeface="Arial" panose="020B0604020202020204" pitchFamily="34" charset="0"/>
                <a:ea typeface="宋体" panose="02010600030101010101" pitchFamily="2" charset="-122"/>
              </a:rPr>
              <a:t>一、自我调节学习的理论</a:t>
            </a:r>
            <a:endParaRPr lang="zh-CN" altLang="en-US" sz="3200" b="1" dirty="0">
              <a:latin typeface="Arial" panose="020B0604020202020204" pitchFamily="34" charset="0"/>
              <a:ea typeface="宋体" panose="02010600030101010101" pitchFamily="2" charset="-122"/>
            </a:endParaRPr>
          </a:p>
          <a:p>
            <a:pPr marL="342900" lvl="0" indent="-342900">
              <a:lnSpc>
                <a:spcPct val="90000"/>
              </a:lnSpc>
              <a:spcBef>
                <a:spcPct val="10000"/>
              </a:spcBef>
              <a:spcAft>
                <a:spcPct val="5000"/>
              </a:spcAft>
            </a:pPr>
            <a:r>
              <a:rPr lang="zh-CN" altLang="en-US" sz="2800" b="1" dirty="0">
                <a:solidFill>
                  <a:schemeClr val="hlink"/>
                </a:solidFill>
                <a:latin typeface="Arial" panose="020B0604020202020204" pitchFamily="34" charset="0"/>
                <a:ea typeface="黑体" panose="02010609060101010101" pitchFamily="2" charset="-122"/>
              </a:rPr>
              <a:t>（二）自我调节学习的含义</a:t>
            </a:r>
            <a:endParaRPr lang="zh-CN" altLang="en-US" sz="2800" b="1" dirty="0">
              <a:solidFill>
                <a:schemeClr val="hlink"/>
              </a:solidFill>
              <a:latin typeface="Arial" panose="020B0604020202020204" pitchFamily="34" charset="0"/>
              <a:ea typeface="黑体" panose="02010609060101010101" pitchFamily="2" charset="-122"/>
            </a:endParaRPr>
          </a:p>
          <a:p>
            <a:pPr marL="342900" lvl="0" indent="-342900">
              <a:lnSpc>
                <a:spcPct val="110000"/>
              </a:lnSpc>
              <a:spcBef>
                <a:spcPct val="15000"/>
              </a:spcBef>
              <a:spcAft>
                <a:spcPct val="15000"/>
              </a:spcAft>
            </a:pPr>
            <a:r>
              <a:rPr lang="zh-CN" altLang="en-US" sz="2400" b="1" dirty="0">
                <a:solidFill>
                  <a:srgbClr val="003300"/>
                </a:solidFill>
                <a:latin typeface="Arial" panose="020B0604020202020204" pitchFamily="34" charset="0"/>
                <a:ea typeface="宋体" panose="02010600030101010101" pitchFamily="2" charset="-122"/>
              </a:rPr>
              <a:t>    一般认为，自我调节学习(self-regulated learning，SRL)是指学者主动激励自己并且积极使用适当的学习策略的学习。</a:t>
            </a:r>
            <a:endParaRPr lang="zh-CN" altLang="en-US" sz="2400" b="1" dirty="0">
              <a:solidFill>
                <a:srgbClr val="003300"/>
              </a:solidFill>
              <a:latin typeface="楷体_GB2312" pitchFamily="1" charset="-122"/>
              <a:ea typeface="楷体_GB2312" pitchFamily="1" charset="-122"/>
            </a:endParaRPr>
          </a:p>
          <a:p>
            <a:pPr marL="342900" lvl="0" indent="-342900">
              <a:lnSpc>
                <a:spcPct val="110000"/>
              </a:lnSpc>
              <a:spcBef>
                <a:spcPct val="15000"/>
              </a:spcBef>
              <a:spcAft>
                <a:spcPct val="15000"/>
              </a:spcAft>
            </a:pPr>
            <a:r>
              <a:rPr lang="zh-CN" altLang="en-US" sz="1800" b="1" dirty="0">
                <a:solidFill>
                  <a:schemeClr val="hlink"/>
                </a:solidFill>
                <a:latin typeface="Arial" panose="020B0604020202020204" pitchFamily="34" charset="0"/>
                <a:ea typeface="宋体" panose="02010600030101010101" pitchFamily="2" charset="-122"/>
              </a:rPr>
              <a:t>    </a:t>
            </a:r>
            <a:r>
              <a:rPr lang="zh-CN" altLang="en-US" sz="2400" b="1" dirty="0">
                <a:solidFill>
                  <a:schemeClr val="hlink"/>
                </a:solidFill>
                <a:latin typeface="楷体_GB2312" pitchFamily="1" charset="-122"/>
                <a:ea typeface="楷体_GB2312" pitchFamily="1" charset="-122"/>
              </a:rPr>
              <a:t>  </a:t>
            </a:r>
            <a:r>
              <a:rPr lang="zh-CN" altLang="en-US" sz="2000" b="1" dirty="0">
                <a:latin typeface="楷体_GB2312" pitchFamily="1" charset="-122"/>
                <a:ea typeface="楷体_GB2312" pitchFamily="1" charset="-122"/>
              </a:rPr>
              <a:t>首先</a:t>
            </a:r>
            <a:r>
              <a:rPr lang="zh-CN" altLang="en-US" sz="2000" b="1" dirty="0">
                <a:latin typeface="Arial" panose="020B0604020202020204" pitchFamily="34" charset="0"/>
                <a:ea typeface="楷体_GB2312" pitchFamily="1" charset="-122"/>
              </a:rPr>
              <a:t>确立</a:t>
            </a:r>
            <a:r>
              <a:rPr lang="zh-CN" altLang="en-US" sz="2000" b="1" dirty="0">
                <a:latin typeface="楷体_GB2312" pitchFamily="1" charset="-122"/>
                <a:ea typeface="楷体_GB2312" pitchFamily="1" charset="-122"/>
              </a:rPr>
              <a:t>目标，然后监视、调节、控制自己的认知、动机和行为。</a:t>
            </a:r>
            <a:endParaRPr lang="zh-CN" altLang="en-US" sz="2000" b="1" dirty="0">
              <a:latin typeface="楷体_GB2312" pitchFamily="1" charset="-122"/>
              <a:ea typeface="楷体_GB2312" pitchFamily="1" charset="-122"/>
            </a:endParaRPr>
          </a:p>
          <a:p>
            <a:pPr marL="342900" lvl="0" indent="-342900">
              <a:lnSpc>
                <a:spcPct val="110000"/>
              </a:lnSpc>
              <a:spcBef>
                <a:spcPct val="15000"/>
              </a:spcBef>
              <a:spcAft>
                <a:spcPct val="15000"/>
              </a:spcAft>
            </a:pPr>
            <a:r>
              <a:rPr lang="zh-CN" altLang="en-US" sz="2400" b="1" dirty="0">
                <a:solidFill>
                  <a:schemeClr val="hlink"/>
                </a:solidFill>
                <a:latin typeface="Arial" panose="020B0604020202020204" pitchFamily="34" charset="0"/>
                <a:ea typeface="黑体" panose="02010609060101010101" pitchFamily="2" charset="-122"/>
              </a:rPr>
              <a:t>   </a:t>
            </a:r>
            <a:r>
              <a:rPr lang="zh-CN" altLang="en-US" sz="2400" b="1" dirty="0">
                <a:solidFill>
                  <a:srgbClr val="003300"/>
                </a:solidFill>
                <a:latin typeface="Arial" panose="020B0604020202020204" pitchFamily="34" charset="0"/>
                <a:ea typeface="楷体_GB2312" pitchFamily="1" charset="-122"/>
              </a:rPr>
              <a:t> 通常理解为学习者为了保证学习的成功、提高学习效果、达到学习目标，主动地运用与调控元认知、动机与行为的过程。它强调学习者能够积极激励自己拥有与调用适当的学习策略进行学习。</a:t>
            </a:r>
            <a:endParaRPr lang="zh-CN" altLang="en-US" sz="1800" b="1" dirty="0">
              <a:solidFill>
                <a:srgbClr val="003300"/>
              </a:solidFill>
              <a:latin typeface="Arial" panose="020B0604020202020204" pitchFamily="34" charset="0"/>
              <a:ea typeface="宋体" panose="02010600030101010101" pitchFamily="2" charset="-122"/>
            </a:endParaRPr>
          </a:p>
          <a:p>
            <a:pPr marL="342900" lvl="0" indent="-342900">
              <a:lnSpc>
                <a:spcPct val="110000"/>
              </a:lnSpc>
              <a:spcBef>
                <a:spcPct val="10000"/>
              </a:spcBef>
              <a:spcAft>
                <a:spcPct val="10000"/>
              </a:spcAft>
            </a:pPr>
            <a:r>
              <a:rPr lang="zh-CN" altLang="en-US" sz="2400" b="1" dirty="0">
                <a:latin typeface="Arial" panose="020B0604020202020204" pitchFamily="34" charset="0"/>
                <a:ea typeface="宋体" panose="02010600030101010101" pitchFamily="2" charset="-122"/>
              </a:rPr>
              <a:t>   </a:t>
            </a:r>
            <a:endParaRPr lang="zh-CN" altLang="en-US" sz="2400" b="1" dirty="0">
              <a:latin typeface="Arial" panose="020B0604020202020204" pitchFamily="34" charset="0"/>
              <a:ea typeface="宋体" panose="02010600030101010101" pitchFamily="2" charset="-122"/>
            </a:endParaRPr>
          </a:p>
          <a:p>
            <a:pPr marL="342900" lvl="0" indent="-342900">
              <a:lnSpc>
                <a:spcPct val="110000"/>
              </a:lnSpc>
              <a:spcBef>
                <a:spcPct val="10000"/>
              </a:spcBef>
              <a:spcAft>
                <a:spcPct val="5000"/>
              </a:spcAft>
            </a:pPr>
            <a:endParaRPr lang="zh-CN" altLang="en-US" sz="2800" b="1" dirty="0">
              <a:solidFill>
                <a:schemeClr val="hlink"/>
              </a:solidFill>
              <a:latin typeface="宋体" panose="0201060003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244">
                                            <p:txEl>
                                              <p:charRg st="0" end="12"/>
                                            </p:txEl>
                                          </p:spTgt>
                                        </p:tgtEl>
                                        <p:attrNameLst>
                                          <p:attrName>style.visibility</p:attrName>
                                        </p:attrNameLst>
                                      </p:cBhvr>
                                      <p:to>
                                        <p:strVal val="visible"/>
                                      </p:to>
                                    </p:set>
                                    <p:anim calcmode="lin" valueType="num">
                                      <p:cBhvr>
                                        <p:cTn id="7" dur="1000" fill="hold"/>
                                        <p:tgtEl>
                                          <p:spTgt spid="10244">
                                            <p:txEl>
                                              <p:charRg st="0" end="12"/>
                                            </p:txEl>
                                          </p:spTgt>
                                        </p:tgtEl>
                                        <p:attrNameLst>
                                          <p:attrName>ppt_w</p:attrName>
                                        </p:attrNameLst>
                                      </p:cBhvr>
                                      <p:tavLst>
                                        <p:tav tm="0">
                                          <p:val>
                                            <p:strVal val="#ppt_w*0.70"/>
                                          </p:val>
                                        </p:tav>
                                        <p:tav tm="100000">
                                          <p:val>
                                            <p:strVal val="#ppt_w"/>
                                          </p:val>
                                        </p:tav>
                                      </p:tavLst>
                                    </p:anim>
                                    <p:anim calcmode="lin" valueType="num">
                                      <p:cBhvr>
                                        <p:cTn id="8" dur="1000" fill="hold"/>
                                        <p:tgtEl>
                                          <p:spTgt spid="10244">
                                            <p:txEl>
                                              <p:charRg st="0" end="12"/>
                                            </p:txEl>
                                          </p:spTgt>
                                        </p:tgtEl>
                                        <p:attrNameLst>
                                          <p:attrName>ppt_h</p:attrName>
                                        </p:attrNameLst>
                                      </p:cBhvr>
                                      <p:tavLst>
                                        <p:tav tm="0">
                                          <p:val>
                                            <p:strVal val="#ppt_h"/>
                                          </p:val>
                                        </p:tav>
                                        <p:tav tm="100000">
                                          <p:val>
                                            <p:strVal val="#ppt_h"/>
                                          </p:val>
                                        </p:tav>
                                      </p:tavLst>
                                    </p:anim>
                                    <p:animEffect transition="in" filter="fade">
                                      <p:cBhvr>
                                        <p:cTn id="9" dur="1000"/>
                                        <p:tgtEl>
                                          <p:spTgt spid="10244">
                                            <p:txEl>
                                              <p:charRg st="0" end="1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0244">
                                            <p:txEl>
                                              <p:charRg st="12" end="25"/>
                                            </p:txEl>
                                          </p:spTgt>
                                        </p:tgtEl>
                                        <p:attrNameLst>
                                          <p:attrName>style.visibility</p:attrName>
                                        </p:attrNameLst>
                                      </p:cBhvr>
                                      <p:to>
                                        <p:strVal val="visible"/>
                                      </p:to>
                                    </p:set>
                                    <p:anim calcmode="lin" valueType="num">
                                      <p:cBhvr>
                                        <p:cTn id="14" dur="1000" fill="hold"/>
                                        <p:tgtEl>
                                          <p:spTgt spid="10244">
                                            <p:txEl>
                                              <p:charRg st="12" end="25"/>
                                            </p:txEl>
                                          </p:spTgt>
                                        </p:tgtEl>
                                        <p:attrNameLst>
                                          <p:attrName>ppt_w</p:attrName>
                                        </p:attrNameLst>
                                      </p:cBhvr>
                                      <p:tavLst>
                                        <p:tav tm="0">
                                          <p:val>
                                            <p:strVal val="#ppt_w*0.70"/>
                                          </p:val>
                                        </p:tav>
                                        <p:tav tm="100000">
                                          <p:val>
                                            <p:strVal val="#ppt_w"/>
                                          </p:val>
                                        </p:tav>
                                      </p:tavLst>
                                    </p:anim>
                                    <p:anim calcmode="lin" valueType="num">
                                      <p:cBhvr>
                                        <p:cTn id="15" dur="1000" fill="hold"/>
                                        <p:tgtEl>
                                          <p:spTgt spid="10244">
                                            <p:txEl>
                                              <p:charRg st="12" end="25"/>
                                            </p:txEl>
                                          </p:spTgt>
                                        </p:tgtEl>
                                        <p:attrNameLst>
                                          <p:attrName>ppt_h</p:attrName>
                                        </p:attrNameLst>
                                      </p:cBhvr>
                                      <p:tavLst>
                                        <p:tav tm="0">
                                          <p:val>
                                            <p:strVal val="#ppt_h"/>
                                          </p:val>
                                        </p:tav>
                                        <p:tav tm="100000">
                                          <p:val>
                                            <p:strVal val="#ppt_h"/>
                                          </p:val>
                                        </p:tav>
                                      </p:tavLst>
                                    </p:anim>
                                    <p:animEffect transition="in" filter="fade">
                                      <p:cBhvr>
                                        <p:cTn id="16" dur="1000"/>
                                        <p:tgtEl>
                                          <p:spTgt spid="10244">
                                            <p:txEl>
                                              <p:charRg st="12" end="2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0244">
                                            <p:txEl>
                                              <p:charRg st="25" end="97"/>
                                            </p:txEl>
                                          </p:spTgt>
                                        </p:tgtEl>
                                        <p:attrNameLst>
                                          <p:attrName>style.visibility</p:attrName>
                                        </p:attrNameLst>
                                      </p:cBhvr>
                                      <p:to>
                                        <p:strVal val="visible"/>
                                      </p:to>
                                    </p:set>
                                    <p:anim calcmode="lin" valueType="num">
                                      <p:cBhvr>
                                        <p:cTn id="21" dur="1000" fill="hold"/>
                                        <p:tgtEl>
                                          <p:spTgt spid="10244">
                                            <p:txEl>
                                              <p:charRg st="25" end="97"/>
                                            </p:txEl>
                                          </p:spTgt>
                                        </p:tgtEl>
                                        <p:attrNameLst>
                                          <p:attrName>ppt_w</p:attrName>
                                        </p:attrNameLst>
                                      </p:cBhvr>
                                      <p:tavLst>
                                        <p:tav tm="0">
                                          <p:val>
                                            <p:strVal val="#ppt_w*0.70"/>
                                          </p:val>
                                        </p:tav>
                                        <p:tav tm="100000">
                                          <p:val>
                                            <p:strVal val="#ppt_w"/>
                                          </p:val>
                                        </p:tav>
                                      </p:tavLst>
                                    </p:anim>
                                    <p:anim calcmode="lin" valueType="num">
                                      <p:cBhvr>
                                        <p:cTn id="22" dur="1000" fill="hold"/>
                                        <p:tgtEl>
                                          <p:spTgt spid="10244">
                                            <p:txEl>
                                              <p:charRg st="25" end="97"/>
                                            </p:txEl>
                                          </p:spTgt>
                                        </p:tgtEl>
                                        <p:attrNameLst>
                                          <p:attrName>ppt_h</p:attrName>
                                        </p:attrNameLst>
                                      </p:cBhvr>
                                      <p:tavLst>
                                        <p:tav tm="0">
                                          <p:val>
                                            <p:strVal val="#ppt_h"/>
                                          </p:val>
                                        </p:tav>
                                        <p:tav tm="100000">
                                          <p:val>
                                            <p:strVal val="#ppt_h"/>
                                          </p:val>
                                        </p:tav>
                                      </p:tavLst>
                                    </p:anim>
                                    <p:animEffect transition="in" filter="fade">
                                      <p:cBhvr>
                                        <p:cTn id="23" dur="1000"/>
                                        <p:tgtEl>
                                          <p:spTgt spid="10244">
                                            <p:txEl>
                                              <p:charRg st="25" end="9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0244">
                                            <p:txEl>
                                              <p:charRg st="97" end="133"/>
                                            </p:txEl>
                                          </p:spTgt>
                                        </p:tgtEl>
                                        <p:attrNameLst>
                                          <p:attrName>style.visibility</p:attrName>
                                        </p:attrNameLst>
                                      </p:cBhvr>
                                      <p:to>
                                        <p:strVal val="visible"/>
                                      </p:to>
                                    </p:set>
                                    <p:anim calcmode="lin" valueType="num">
                                      <p:cBhvr>
                                        <p:cTn id="28" dur="1000" fill="hold"/>
                                        <p:tgtEl>
                                          <p:spTgt spid="10244">
                                            <p:txEl>
                                              <p:charRg st="97" end="133"/>
                                            </p:txEl>
                                          </p:spTgt>
                                        </p:tgtEl>
                                        <p:attrNameLst>
                                          <p:attrName>ppt_w</p:attrName>
                                        </p:attrNameLst>
                                      </p:cBhvr>
                                      <p:tavLst>
                                        <p:tav tm="0">
                                          <p:val>
                                            <p:strVal val="#ppt_w*0.70"/>
                                          </p:val>
                                        </p:tav>
                                        <p:tav tm="100000">
                                          <p:val>
                                            <p:strVal val="#ppt_w"/>
                                          </p:val>
                                        </p:tav>
                                      </p:tavLst>
                                    </p:anim>
                                    <p:anim calcmode="lin" valueType="num">
                                      <p:cBhvr>
                                        <p:cTn id="29" dur="1000" fill="hold"/>
                                        <p:tgtEl>
                                          <p:spTgt spid="10244">
                                            <p:txEl>
                                              <p:charRg st="97" end="133"/>
                                            </p:txEl>
                                          </p:spTgt>
                                        </p:tgtEl>
                                        <p:attrNameLst>
                                          <p:attrName>ppt_h</p:attrName>
                                        </p:attrNameLst>
                                      </p:cBhvr>
                                      <p:tavLst>
                                        <p:tav tm="0">
                                          <p:val>
                                            <p:strVal val="#ppt_h"/>
                                          </p:val>
                                        </p:tav>
                                        <p:tav tm="100000">
                                          <p:val>
                                            <p:strVal val="#ppt_h"/>
                                          </p:val>
                                        </p:tav>
                                      </p:tavLst>
                                    </p:anim>
                                    <p:animEffect transition="in" filter="fade">
                                      <p:cBhvr>
                                        <p:cTn id="30" dur="1000"/>
                                        <p:tgtEl>
                                          <p:spTgt spid="10244">
                                            <p:txEl>
                                              <p:charRg st="97" end="13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0244">
                                            <p:txEl>
                                              <p:charRg st="133" end="222"/>
                                            </p:txEl>
                                          </p:spTgt>
                                        </p:tgtEl>
                                        <p:attrNameLst>
                                          <p:attrName>style.visibility</p:attrName>
                                        </p:attrNameLst>
                                      </p:cBhvr>
                                      <p:to>
                                        <p:strVal val="visible"/>
                                      </p:to>
                                    </p:set>
                                    <p:anim calcmode="lin" valueType="num">
                                      <p:cBhvr>
                                        <p:cTn id="35" dur="1000" fill="hold"/>
                                        <p:tgtEl>
                                          <p:spTgt spid="10244">
                                            <p:txEl>
                                              <p:charRg st="133" end="222"/>
                                            </p:txEl>
                                          </p:spTgt>
                                        </p:tgtEl>
                                        <p:attrNameLst>
                                          <p:attrName>ppt_w</p:attrName>
                                        </p:attrNameLst>
                                      </p:cBhvr>
                                      <p:tavLst>
                                        <p:tav tm="0">
                                          <p:val>
                                            <p:strVal val="#ppt_w*0.70"/>
                                          </p:val>
                                        </p:tav>
                                        <p:tav tm="100000">
                                          <p:val>
                                            <p:strVal val="#ppt_w"/>
                                          </p:val>
                                        </p:tav>
                                      </p:tavLst>
                                    </p:anim>
                                    <p:anim calcmode="lin" valueType="num">
                                      <p:cBhvr>
                                        <p:cTn id="36" dur="1000" fill="hold"/>
                                        <p:tgtEl>
                                          <p:spTgt spid="10244">
                                            <p:txEl>
                                              <p:charRg st="133" end="222"/>
                                            </p:txEl>
                                          </p:spTgt>
                                        </p:tgtEl>
                                        <p:attrNameLst>
                                          <p:attrName>ppt_h</p:attrName>
                                        </p:attrNameLst>
                                      </p:cBhvr>
                                      <p:tavLst>
                                        <p:tav tm="0">
                                          <p:val>
                                            <p:strVal val="#ppt_h"/>
                                          </p:val>
                                        </p:tav>
                                        <p:tav tm="100000">
                                          <p:val>
                                            <p:strVal val="#ppt_h"/>
                                          </p:val>
                                        </p:tav>
                                      </p:tavLst>
                                    </p:anim>
                                    <p:animEffect transition="in" filter="fade">
                                      <p:cBhvr>
                                        <p:cTn id="37" dur="1000"/>
                                        <p:tgtEl>
                                          <p:spTgt spid="10244">
                                            <p:txEl>
                                              <p:charRg st="133" end="22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10244">
                                            <p:txEl>
                                              <p:charRg st="222" end="226"/>
                                            </p:txEl>
                                          </p:spTgt>
                                        </p:tgtEl>
                                        <p:attrNameLst>
                                          <p:attrName>style.visibility</p:attrName>
                                        </p:attrNameLst>
                                      </p:cBhvr>
                                      <p:to>
                                        <p:strVal val="visible"/>
                                      </p:to>
                                    </p:set>
                                    <p:anim calcmode="lin" valueType="num">
                                      <p:cBhvr>
                                        <p:cTn id="42" dur="1000" fill="hold"/>
                                        <p:tgtEl>
                                          <p:spTgt spid="10244">
                                            <p:txEl>
                                              <p:charRg st="222" end="226"/>
                                            </p:txEl>
                                          </p:spTgt>
                                        </p:tgtEl>
                                        <p:attrNameLst>
                                          <p:attrName>ppt_w</p:attrName>
                                        </p:attrNameLst>
                                      </p:cBhvr>
                                      <p:tavLst>
                                        <p:tav tm="0">
                                          <p:val>
                                            <p:strVal val="#ppt_w*0.70"/>
                                          </p:val>
                                        </p:tav>
                                        <p:tav tm="100000">
                                          <p:val>
                                            <p:strVal val="#ppt_w"/>
                                          </p:val>
                                        </p:tav>
                                      </p:tavLst>
                                    </p:anim>
                                    <p:anim calcmode="lin" valueType="num">
                                      <p:cBhvr>
                                        <p:cTn id="43" dur="1000" fill="hold"/>
                                        <p:tgtEl>
                                          <p:spTgt spid="10244">
                                            <p:txEl>
                                              <p:charRg st="222" end="226"/>
                                            </p:txEl>
                                          </p:spTgt>
                                        </p:tgtEl>
                                        <p:attrNameLst>
                                          <p:attrName>ppt_h</p:attrName>
                                        </p:attrNameLst>
                                      </p:cBhvr>
                                      <p:tavLst>
                                        <p:tav tm="0">
                                          <p:val>
                                            <p:strVal val="#ppt_h"/>
                                          </p:val>
                                        </p:tav>
                                        <p:tav tm="100000">
                                          <p:val>
                                            <p:strVal val="#ppt_h"/>
                                          </p:val>
                                        </p:tav>
                                      </p:tavLst>
                                    </p:anim>
                                    <p:animEffect transition="in" filter="fade">
                                      <p:cBhvr>
                                        <p:cTn id="44" dur="1000"/>
                                        <p:tgtEl>
                                          <p:spTgt spid="10244">
                                            <p:txEl>
                                              <p:charRg st="222" end="2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标题 47105"/>
          <p:cNvSpPr>
            <a:spLocks noGrp="1" noRot="1"/>
          </p:cNvSpPr>
          <p:nvPr>
            <p:ph type="title"/>
          </p:nvPr>
        </p:nvSpPr>
        <p:spPr>
          <a:xfrm>
            <a:off x="914400" y="609600"/>
            <a:ext cx="7315200" cy="533400"/>
          </a:xfrm>
          <a:ln/>
        </p:spPr>
        <p:txBody>
          <a:bodyPr anchor="ctr"/>
          <a:p>
            <a:r>
              <a:rPr lang="zh-CN" altLang="en-US" sz="3600" b="1">
                <a:solidFill>
                  <a:srgbClr val="990000"/>
                </a:solidFill>
              </a:rPr>
              <a:t>第二节 自我调节学习的策略</a:t>
            </a:r>
            <a:endParaRPr lang="zh-CN" altLang="en-US" sz="3600" b="1">
              <a:solidFill>
                <a:srgbClr val="990000"/>
              </a:solidFill>
            </a:endParaRPr>
          </a:p>
        </p:txBody>
      </p:sp>
      <p:sp>
        <p:nvSpPr>
          <p:cNvPr id="47107" name="矩形 47106"/>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47108" name="文本框 47107"/>
          <p:cNvSpPr txBox="1"/>
          <p:nvPr/>
        </p:nvSpPr>
        <p:spPr>
          <a:xfrm>
            <a:off x="152400" y="1295400"/>
            <a:ext cx="8686800" cy="4675188"/>
          </a:xfrm>
          <a:prstGeom prst="rect">
            <a:avLst/>
          </a:prstGeom>
          <a:noFill/>
          <a:ln w="9525">
            <a:noFill/>
          </a:ln>
        </p:spPr>
        <p:txBody>
          <a:bodyPr>
            <a:spAutoFit/>
          </a:bodyPr>
          <a:p>
            <a:pPr marL="342900" lvl="0" indent="-342900"/>
            <a:r>
              <a:rPr lang="zh-CN" altLang="en-US" sz="3200" b="1" dirty="0">
                <a:latin typeface="Arial" panose="020B0604020202020204" pitchFamily="34" charset="0"/>
                <a:ea typeface="宋体" panose="02010600030101010101" pitchFamily="2" charset="-122"/>
              </a:rPr>
              <a:t>  三、元认知策略</a:t>
            </a:r>
            <a:endParaRPr lang="zh-CN" altLang="en-US" sz="3200" b="1" dirty="0">
              <a:latin typeface="Arial" panose="020B0604020202020204" pitchFamily="34" charset="0"/>
              <a:ea typeface="宋体" panose="02010600030101010101" pitchFamily="2" charset="-122"/>
            </a:endParaRPr>
          </a:p>
          <a:p>
            <a:pPr marL="342900" lvl="0" indent="-342900"/>
            <a:r>
              <a:rPr lang="zh-CN" altLang="en-US" sz="2800" dirty="0">
                <a:solidFill>
                  <a:schemeClr val="hlink"/>
                </a:solidFill>
                <a:latin typeface="黑体" panose="02010609060101010101" pitchFamily="2" charset="-122"/>
                <a:ea typeface="黑体" panose="02010609060101010101" pitchFamily="2" charset="-122"/>
              </a:rPr>
              <a:t> </a:t>
            </a:r>
            <a:r>
              <a:rPr lang="zh-CN" altLang="en-US" sz="2800" b="1" dirty="0">
                <a:solidFill>
                  <a:schemeClr val="hlink"/>
                </a:solidFill>
                <a:latin typeface="黑体" panose="02010609060101010101" pitchFamily="2" charset="-122"/>
                <a:ea typeface="黑体" panose="02010609060101010101" pitchFamily="2" charset="-122"/>
              </a:rPr>
              <a:t>（三）调节策略</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2400" b="1" dirty="0">
                <a:latin typeface="Arial" panose="020B0604020202020204" pitchFamily="34" charset="0"/>
                <a:ea typeface="楷体_GB2312" pitchFamily="1" charset="-122"/>
              </a:rPr>
              <a:t>           元认知调节是根据对认知活动结果的检查，如发现问题，则采取相应的补救措施，根据对认知策略的效果的检查，及时修正，调整认知策略。</a:t>
            </a:r>
            <a:endParaRPr lang="zh-CN" altLang="en-US" sz="3200" b="1" dirty="0">
              <a:solidFill>
                <a:schemeClr val="hlink"/>
              </a:solidFill>
              <a:latin typeface="楷体_GB2312" pitchFamily="1" charset="-122"/>
              <a:ea typeface="楷体_GB2312" pitchFamily="1" charset="-122"/>
            </a:endParaRPr>
          </a:p>
          <a:p>
            <a:pPr marL="342900" lvl="0" indent="-342900">
              <a:spcBef>
                <a:spcPct val="10000"/>
              </a:spcBef>
              <a:spcAft>
                <a:spcPct val="5000"/>
              </a:spcAft>
            </a:pPr>
            <a:r>
              <a:rPr lang="zh-CN" altLang="en-US" sz="2400" b="1" dirty="0">
                <a:latin typeface="Arial" panose="020B0604020202020204" pitchFamily="34" charset="0"/>
                <a:ea typeface="楷体_GB2312" pitchFamily="1" charset="-122"/>
              </a:rPr>
              <a:t>           元认知调节策略与监控策略有关。例如，当学习者意识到他不理解课的某一部分时，他们就会退回去读困难的段落、在阅读困难或不熟的材料时放慢速度、复习他们不懂的课程材料。测验时跳过某个难题，先做简单的题目等。</a:t>
            </a:r>
            <a:r>
              <a:rPr lang="zh-CN" altLang="en-US" sz="2800" dirty="0">
                <a:latin typeface="Arial" panose="020B0604020202020204" pitchFamily="34" charset="0"/>
                <a:ea typeface="宋体" panose="02010600030101010101" pitchFamily="2" charset="-122"/>
              </a:rPr>
              <a:t> </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spcBef>
                <a:spcPct val="10000"/>
              </a:spcBef>
              <a:spcAft>
                <a:spcPct val="5000"/>
              </a:spcAft>
            </a:pPr>
            <a:r>
              <a:rPr lang="zh-CN" altLang="en-US" sz="2400" b="1" dirty="0">
                <a:solidFill>
                  <a:srgbClr val="003300"/>
                </a:solidFill>
                <a:latin typeface="Arial" panose="020B0604020202020204" pitchFamily="34" charset="0"/>
                <a:ea typeface="宋体" panose="02010600030101010101" pitchFamily="2" charset="-122"/>
              </a:rPr>
              <a:t>           调节策略能帮助学生矫正他们的学习行为，使他们补救理解上的不足。</a:t>
            </a:r>
            <a:r>
              <a:rPr lang="zh-CN" altLang="en-US" sz="2800" dirty="0">
                <a:latin typeface="Arial" panose="020B0604020202020204" pitchFamily="34" charset="0"/>
                <a:ea typeface="宋体" panose="02010600030101010101" pitchFamily="2" charset="-122"/>
              </a:rPr>
              <a:t> </a:t>
            </a:r>
            <a:endParaRPr lang="zh-CN" altLang="en-US" sz="2800"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7108">
                                            <p:txEl>
                                              <p:charRg st="19" end="93"/>
                                            </p:txEl>
                                          </p:spTgt>
                                        </p:tgtEl>
                                        <p:attrNameLst>
                                          <p:attrName>style.visibility</p:attrName>
                                        </p:attrNameLst>
                                      </p:cBhvr>
                                      <p:to>
                                        <p:strVal val="visible"/>
                                      </p:to>
                                    </p:set>
                                    <p:anim calcmode="lin" valueType="num">
                                      <p:cBhvr>
                                        <p:cTn id="7" dur="1000" fill="hold"/>
                                        <p:tgtEl>
                                          <p:spTgt spid="47108">
                                            <p:txEl>
                                              <p:charRg st="19" end="93"/>
                                            </p:txEl>
                                          </p:spTgt>
                                        </p:tgtEl>
                                        <p:attrNameLst>
                                          <p:attrName>ppt_w</p:attrName>
                                        </p:attrNameLst>
                                      </p:cBhvr>
                                      <p:tavLst>
                                        <p:tav tm="0">
                                          <p:val>
                                            <p:strVal val="#ppt_w*0.70"/>
                                          </p:val>
                                        </p:tav>
                                        <p:tav tm="100000">
                                          <p:val>
                                            <p:strVal val="#ppt_w"/>
                                          </p:val>
                                        </p:tav>
                                      </p:tavLst>
                                    </p:anim>
                                    <p:anim calcmode="lin" valueType="num">
                                      <p:cBhvr>
                                        <p:cTn id="8" dur="1000" fill="hold"/>
                                        <p:tgtEl>
                                          <p:spTgt spid="47108">
                                            <p:txEl>
                                              <p:charRg st="19" end="93"/>
                                            </p:txEl>
                                          </p:spTgt>
                                        </p:tgtEl>
                                        <p:attrNameLst>
                                          <p:attrName>ppt_h</p:attrName>
                                        </p:attrNameLst>
                                      </p:cBhvr>
                                      <p:tavLst>
                                        <p:tav tm="0">
                                          <p:val>
                                            <p:strVal val="#ppt_h"/>
                                          </p:val>
                                        </p:tav>
                                        <p:tav tm="100000">
                                          <p:val>
                                            <p:strVal val="#ppt_h"/>
                                          </p:val>
                                        </p:tav>
                                      </p:tavLst>
                                    </p:anim>
                                    <p:animEffect transition="in" filter="fade">
                                      <p:cBhvr>
                                        <p:cTn id="9" dur="1000"/>
                                        <p:tgtEl>
                                          <p:spTgt spid="47108">
                                            <p:txEl>
                                              <p:charRg st="19" end="9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7108">
                                            <p:txEl>
                                              <p:charRg st="93" end="205"/>
                                            </p:txEl>
                                          </p:spTgt>
                                        </p:tgtEl>
                                        <p:attrNameLst>
                                          <p:attrName>style.visibility</p:attrName>
                                        </p:attrNameLst>
                                      </p:cBhvr>
                                      <p:to>
                                        <p:strVal val="visible"/>
                                      </p:to>
                                    </p:set>
                                    <p:anim calcmode="lin" valueType="num">
                                      <p:cBhvr>
                                        <p:cTn id="14" dur="1000" fill="hold"/>
                                        <p:tgtEl>
                                          <p:spTgt spid="47108">
                                            <p:txEl>
                                              <p:charRg st="93" end="205"/>
                                            </p:txEl>
                                          </p:spTgt>
                                        </p:tgtEl>
                                        <p:attrNameLst>
                                          <p:attrName>ppt_w</p:attrName>
                                        </p:attrNameLst>
                                      </p:cBhvr>
                                      <p:tavLst>
                                        <p:tav tm="0">
                                          <p:val>
                                            <p:strVal val="#ppt_w*0.70"/>
                                          </p:val>
                                        </p:tav>
                                        <p:tav tm="100000">
                                          <p:val>
                                            <p:strVal val="#ppt_w"/>
                                          </p:val>
                                        </p:tav>
                                      </p:tavLst>
                                    </p:anim>
                                    <p:anim calcmode="lin" valueType="num">
                                      <p:cBhvr>
                                        <p:cTn id="15" dur="1000" fill="hold"/>
                                        <p:tgtEl>
                                          <p:spTgt spid="47108">
                                            <p:txEl>
                                              <p:charRg st="93" end="205"/>
                                            </p:txEl>
                                          </p:spTgt>
                                        </p:tgtEl>
                                        <p:attrNameLst>
                                          <p:attrName>ppt_h</p:attrName>
                                        </p:attrNameLst>
                                      </p:cBhvr>
                                      <p:tavLst>
                                        <p:tav tm="0">
                                          <p:val>
                                            <p:strVal val="#ppt_h"/>
                                          </p:val>
                                        </p:tav>
                                        <p:tav tm="100000">
                                          <p:val>
                                            <p:strVal val="#ppt_h"/>
                                          </p:val>
                                        </p:tav>
                                      </p:tavLst>
                                    </p:anim>
                                    <p:animEffect transition="in" filter="fade">
                                      <p:cBhvr>
                                        <p:cTn id="16" dur="1000"/>
                                        <p:tgtEl>
                                          <p:spTgt spid="47108">
                                            <p:txEl>
                                              <p:charRg st="93" end="20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7108">
                                            <p:txEl>
                                              <p:charRg st="205" end="249"/>
                                            </p:txEl>
                                          </p:spTgt>
                                        </p:tgtEl>
                                        <p:attrNameLst>
                                          <p:attrName>style.visibility</p:attrName>
                                        </p:attrNameLst>
                                      </p:cBhvr>
                                      <p:to>
                                        <p:strVal val="visible"/>
                                      </p:to>
                                    </p:set>
                                    <p:anim calcmode="lin" valueType="num">
                                      <p:cBhvr>
                                        <p:cTn id="21" dur="1000" fill="hold"/>
                                        <p:tgtEl>
                                          <p:spTgt spid="47108">
                                            <p:txEl>
                                              <p:charRg st="205" end="249"/>
                                            </p:txEl>
                                          </p:spTgt>
                                        </p:tgtEl>
                                        <p:attrNameLst>
                                          <p:attrName>ppt_w</p:attrName>
                                        </p:attrNameLst>
                                      </p:cBhvr>
                                      <p:tavLst>
                                        <p:tav tm="0">
                                          <p:val>
                                            <p:strVal val="#ppt_w*0.70"/>
                                          </p:val>
                                        </p:tav>
                                        <p:tav tm="100000">
                                          <p:val>
                                            <p:strVal val="#ppt_w"/>
                                          </p:val>
                                        </p:tav>
                                      </p:tavLst>
                                    </p:anim>
                                    <p:anim calcmode="lin" valueType="num">
                                      <p:cBhvr>
                                        <p:cTn id="22" dur="1000" fill="hold"/>
                                        <p:tgtEl>
                                          <p:spTgt spid="47108">
                                            <p:txEl>
                                              <p:charRg st="205" end="249"/>
                                            </p:txEl>
                                          </p:spTgt>
                                        </p:tgtEl>
                                        <p:attrNameLst>
                                          <p:attrName>ppt_h</p:attrName>
                                        </p:attrNameLst>
                                      </p:cBhvr>
                                      <p:tavLst>
                                        <p:tav tm="0">
                                          <p:val>
                                            <p:strVal val="#ppt_h"/>
                                          </p:val>
                                        </p:tav>
                                        <p:tav tm="100000">
                                          <p:val>
                                            <p:strVal val="#ppt_h"/>
                                          </p:val>
                                        </p:tav>
                                      </p:tavLst>
                                    </p:anim>
                                    <p:animEffect transition="in" filter="fade">
                                      <p:cBhvr>
                                        <p:cTn id="23" dur="1000"/>
                                        <p:tgtEl>
                                          <p:spTgt spid="47108">
                                            <p:txEl>
                                              <p:charRg st="205" end="24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标题 48129"/>
          <p:cNvSpPr>
            <a:spLocks noGrp="1" noRot="1"/>
          </p:cNvSpPr>
          <p:nvPr>
            <p:ph type="title"/>
          </p:nvPr>
        </p:nvSpPr>
        <p:spPr>
          <a:xfrm>
            <a:off x="914400" y="533400"/>
            <a:ext cx="7315200" cy="685800"/>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48131" name="矩形 48130"/>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48132" name="文本框 48131"/>
          <p:cNvSpPr txBox="1"/>
          <p:nvPr/>
        </p:nvSpPr>
        <p:spPr>
          <a:xfrm>
            <a:off x="609600" y="1371600"/>
            <a:ext cx="8001000" cy="4373563"/>
          </a:xfrm>
          <a:prstGeom prst="rect">
            <a:avLst/>
          </a:prstGeom>
          <a:noFill/>
          <a:ln w="9525">
            <a:noFill/>
          </a:ln>
        </p:spPr>
        <p:txBody>
          <a:bodyPr>
            <a:spAutoFit/>
          </a:bodyPr>
          <a:p>
            <a:pPr marL="342900" lvl="0" indent="-342900"/>
            <a:r>
              <a:rPr lang="zh-CN" altLang="en-US" sz="3200" b="1" dirty="0">
                <a:latin typeface="Arial" panose="020B0604020202020204" pitchFamily="34" charset="0"/>
                <a:ea typeface="宋体" panose="02010600030101010101" pitchFamily="2" charset="-122"/>
              </a:rPr>
              <a:t>  </a:t>
            </a:r>
            <a:r>
              <a:rPr lang="zh-CN" altLang="en-US" sz="3600" b="1" dirty="0">
                <a:latin typeface="Arial" panose="020B0604020202020204" pitchFamily="34" charset="0"/>
                <a:ea typeface="宋体" panose="02010600030101010101" pitchFamily="2" charset="-122"/>
              </a:rPr>
              <a:t>四、资源管理策略</a:t>
            </a:r>
            <a:endParaRPr lang="zh-CN" altLang="en-US" sz="3600" b="1" dirty="0">
              <a:latin typeface="Arial" panose="020B0604020202020204" pitchFamily="34" charset="0"/>
              <a:ea typeface="宋体" panose="02010600030101010101" pitchFamily="2" charset="-122"/>
            </a:endParaRPr>
          </a:p>
          <a:p>
            <a:pPr marL="342900" lvl="0" indent="-342900"/>
            <a:r>
              <a:rPr lang="zh-CN" altLang="en-US" sz="2800" dirty="0">
                <a:solidFill>
                  <a:schemeClr val="hlink"/>
                </a:solidFill>
                <a:latin typeface="黑体" panose="02010609060101010101" pitchFamily="2" charset="-122"/>
                <a:ea typeface="黑体" panose="02010609060101010101" pitchFamily="2" charset="-122"/>
              </a:rPr>
              <a:t> </a:t>
            </a:r>
            <a:r>
              <a:rPr lang="zh-CN" altLang="en-US" sz="3200" b="1" dirty="0">
                <a:solidFill>
                  <a:schemeClr val="hlink"/>
                </a:solidFill>
                <a:latin typeface="黑体" panose="02010609060101010101" pitchFamily="2" charset="-122"/>
                <a:ea typeface="黑体" panose="02010609060101010101" pitchFamily="2" charset="-122"/>
              </a:rPr>
              <a:t>（一）时间管理策略</a:t>
            </a:r>
            <a:endParaRPr lang="zh-CN" altLang="en-US" sz="32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r>
              <a:rPr lang="en-US" altLang="x-none" sz="2800" dirty="0">
                <a:latin typeface="Arial" panose="020B0604020202020204" pitchFamily="34" charset="0"/>
                <a:ea typeface="宋体" panose="02010600030101010101" pitchFamily="2" charset="-122"/>
              </a:rPr>
              <a:t>      </a:t>
            </a:r>
            <a:r>
              <a:rPr lang="en-US" altLang="x-none"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、统筹安排学习时间</a:t>
            </a:r>
            <a:endParaRPr lang="zh-CN" altLang="en-US" sz="2800" b="1" dirty="0">
              <a:latin typeface="宋体" panose="02010600030101010101" pitchFamily="2" charset="-122"/>
              <a:ea typeface="宋体" panose="02010600030101010101" pitchFamily="2" charset="-122"/>
            </a:endParaRPr>
          </a:p>
          <a:p>
            <a:pPr marL="342900" lvl="0" indent="-342900"/>
            <a:r>
              <a:rPr lang="zh-CN" altLang="en-US" sz="2800" b="1" dirty="0">
                <a:latin typeface="宋体" panose="02010600030101010101" pitchFamily="2" charset="-122"/>
                <a:ea typeface="宋体" panose="02010600030101010101" pitchFamily="2" charset="-122"/>
              </a:rPr>
              <a:t>   </a:t>
            </a:r>
            <a:r>
              <a:rPr lang="en-US" altLang="x-none" sz="2800" b="1" dirty="0">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、高效利用最佳时间</a:t>
            </a:r>
            <a:endParaRPr lang="zh-CN" altLang="en-US" sz="2800" b="1" dirty="0">
              <a:latin typeface="宋体" panose="02010600030101010101" pitchFamily="2" charset="-122"/>
              <a:ea typeface="宋体" panose="02010600030101010101" pitchFamily="2" charset="-122"/>
            </a:endParaRPr>
          </a:p>
          <a:p>
            <a:pPr marL="342900" lvl="0" indent="-342900"/>
            <a:r>
              <a:rPr lang="zh-CN" altLang="en-US" sz="2800" b="1" dirty="0">
                <a:latin typeface="宋体" panose="02010600030101010101" pitchFamily="2" charset="-122"/>
                <a:ea typeface="宋体" panose="02010600030101010101" pitchFamily="2" charset="-122"/>
              </a:rPr>
              <a:t>   </a:t>
            </a:r>
            <a:r>
              <a:rPr lang="en-US" altLang="x-none" sz="2800" b="1" dirty="0">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、灵活利用零碎时间</a:t>
            </a:r>
            <a:endParaRPr lang="zh-CN" altLang="en-US" sz="2800" dirty="0">
              <a:latin typeface="宋体" panose="02010600030101010101" pitchFamily="2" charset="-122"/>
              <a:ea typeface="宋体" panose="02010600030101010101" pitchFamily="2" charset="-122"/>
            </a:endParaRPr>
          </a:p>
          <a:p>
            <a:pPr marL="342900" lvl="0" indent="-342900" algn="just">
              <a:spcBef>
                <a:spcPct val="20000"/>
              </a:spcBef>
              <a:buClr>
                <a:schemeClr val="hlink"/>
              </a:buClr>
              <a:buSzPct val="70000"/>
              <a:buFont typeface="Wingdings" panose="05000000000000000000" pitchFamily="2" charset="2"/>
              <a:buNone/>
            </a:pPr>
            <a:r>
              <a:rPr lang="zh-CN" altLang="en-US" sz="2800" b="1" dirty="0">
                <a:latin typeface="Arial" panose="020B0604020202020204" pitchFamily="34" charset="0"/>
                <a:ea typeface="宋体" panose="02010600030101010101" pitchFamily="2" charset="-122"/>
              </a:rPr>
              <a:t>  </a:t>
            </a:r>
            <a:r>
              <a:rPr lang="zh-CN" altLang="en-US" sz="2800" b="1" dirty="0">
                <a:solidFill>
                  <a:schemeClr val="hlink"/>
                </a:solidFill>
                <a:latin typeface="黑体" panose="02010609060101010101" pitchFamily="2" charset="-122"/>
                <a:ea typeface="黑体" panose="02010609060101010101" pitchFamily="2" charset="-122"/>
              </a:rPr>
              <a:t>（二）学习环境的管理</a:t>
            </a:r>
            <a:endParaRPr lang="zh-CN" altLang="en-US" sz="2800" b="1" dirty="0">
              <a:solidFill>
                <a:schemeClr val="hlink"/>
              </a:solidFill>
              <a:latin typeface="黑体" panose="02010609060101010101" pitchFamily="2" charset="-122"/>
              <a:ea typeface="黑体" panose="02010609060101010101" pitchFamily="2" charset="-122"/>
            </a:endParaRPr>
          </a:p>
          <a:p>
            <a:pPr marL="342900" lvl="0" indent="-342900">
              <a:spcBef>
                <a:spcPct val="10000"/>
              </a:spcBef>
              <a:spcAft>
                <a:spcPct val="5000"/>
              </a:spcAft>
            </a:pPr>
            <a:r>
              <a:rPr lang="zh-CN" altLang="en-US" sz="2800" b="1" dirty="0">
                <a:solidFill>
                  <a:schemeClr val="hlink"/>
                </a:solidFill>
                <a:latin typeface="黑体" panose="02010609060101010101" pitchFamily="2" charset="-122"/>
                <a:ea typeface="黑体" panose="02010609060101010101" pitchFamily="2" charset="-122"/>
              </a:rPr>
              <a:t> （三）学习努力和心境管理</a:t>
            </a:r>
            <a:endParaRPr lang="zh-CN" altLang="en-US" sz="2800" b="1" dirty="0">
              <a:solidFill>
                <a:schemeClr val="hlink"/>
              </a:solidFill>
              <a:latin typeface="黑体" panose="02010609060101010101" pitchFamily="2" charset="-122"/>
              <a:ea typeface="黑体" panose="02010609060101010101" pitchFamily="2" charset="-122"/>
            </a:endParaRPr>
          </a:p>
          <a:p>
            <a:pPr marL="342900" lvl="0" indent="-342900">
              <a:spcBef>
                <a:spcPct val="10000"/>
              </a:spcBef>
              <a:spcAft>
                <a:spcPct val="5000"/>
              </a:spcAft>
            </a:pPr>
            <a:r>
              <a:rPr lang="zh-CN" altLang="en-US" sz="2800" b="1" dirty="0">
                <a:solidFill>
                  <a:schemeClr val="hlink"/>
                </a:solidFill>
                <a:latin typeface="黑体" panose="02010609060101010101" pitchFamily="2" charset="-122"/>
                <a:ea typeface="黑体" panose="02010609060101010101" pitchFamily="2" charset="-122"/>
              </a:rPr>
              <a:t> （四）学习工具的利用</a:t>
            </a:r>
            <a:endParaRPr lang="zh-CN" altLang="en-US" sz="2800" b="1" dirty="0">
              <a:solidFill>
                <a:schemeClr val="hlink"/>
              </a:solidFill>
              <a:latin typeface="黑体" panose="02010609060101010101" pitchFamily="2" charset="-122"/>
              <a:ea typeface="黑体" panose="02010609060101010101" pitchFamily="2" charset="-122"/>
            </a:endParaRPr>
          </a:p>
          <a:p>
            <a:pPr marL="342900" lvl="0" indent="-342900">
              <a:spcBef>
                <a:spcPct val="10000"/>
              </a:spcBef>
              <a:spcAft>
                <a:spcPct val="5000"/>
              </a:spcAft>
            </a:pPr>
            <a:r>
              <a:rPr lang="zh-CN" altLang="en-US" sz="2800" dirty="0">
                <a:solidFill>
                  <a:schemeClr val="hlink"/>
                </a:solidFill>
                <a:latin typeface="黑体" panose="02010609060101010101" pitchFamily="2" charset="-122"/>
                <a:ea typeface="黑体" panose="02010609060101010101" pitchFamily="2" charset="-122"/>
              </a:rPr>
              <a:t> </a:t>
            </a:r>
            <a:r>
              <a:rPr lang="zh-CN" altLang="en-US" sz="2800" b="1" dirty="0">
                <a:solidFill>
                  <a:schemeClr val="hlink"/>
                </a:solidFill>
                <a:latin typeface="黑体" panose="02010609060101010101" pitchFamily="2" charset="-122"/>
                <a:ea typeface="黑体" panose="02010609060101010101" pitchFamily="2" charset="-122"/>
              </a:rPr>
              <a:t>（五）利用其他人的支持</a:t>
            </a:r>
            <a:endParaRPr lang="zh-CN" altLang="en-US" sz="2800" b="1" dirty="0">
              <a:solidFill>
                <a:schemeClr val="hlink"/>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8132">
                                            <p:txEl>
                                              <p:charRg st="22" end="39"/>
                                            </p:txEl>
                                          </p:spTgt>
                                        </p:tgtEl>
                                        <p:attrNameLst>
                                          <p:attrName>style.visibility</p:attrName>
                                        </p:attrNameLst>
                                      </p:cBhvr>
                                      <p:to>
                                        <p:strVal val="visible"/>
                                      </p:to>
                                    </p:set>
                                    <p:anim calcmode="lin" valueType="num">
                                      <p:cBhvr>
                                        <p:cTn id="7" dur="1000" fill="hold"/>
                                        <p:tgtEl>
                                          <p:spTgt spid="48132">
                                            <p:txEl>
                                              <p:charRg st="22" end="39"/>
                                            </p:txEl>
                                          </p:spTgt>
                                        </p:tgtEl>
                                        <p:attrNameLst>
                                          <p:attrName>ppt_w</p:attrName>
                                        </p:attrNameLst>
                                      </p:cBhvr>
                                      <p:tavLst>
                                        <p:tav tm="0">
                                          <p:val>
                                            <p:strVal val="#ppt_w*0.70"/>
                                          </p:val>
                                        </p:tav>
                                        <p:tav tm="100000">
                                          <p:val>
                                            <p:strVal val="#ppt_w"/>
                                          </p:val>
                                        </p:tav>
                                      </p:tavLst>
                                    </p:anim>
                                    <p:anim calcmode="lin" valueType="num">
                                      <p:cBhvr>
                                        <p:cTn id="8" dur="1000" fill="hold"/>
                                        <p:tgtEl>
                                          <p:spTgt spid="48132">
                                            <p:txEl>
                                              <p:charRg st="22" end="39"/>
                                            </p:txEl>
                                          </p:spTgt>
                                        </p:tgtEl>
                                        <p:attrNameLst>
                                          <p:attrName>ppt_h</p:attrName>
                                        </p:attrNameLst>
                                      </p:cBhvr>
                                      <p:tavLst>
                                        <p:tav tm="0">
                                          <p:val>
                                            <p:strVal val="#ppt_h"/>
                                          </p:val>
                                        </p:tav>
                                        <p:tav tm="100000">
                                          <p:val>
                                            <p:strVal val="#ppt_h"/>
                                          </p:val>
                                        </p:tav>
                                      </p:tavLst>
                                    </p:anim>
                                    <p:animEffect transition="in" filter="fade">
                                      <p:cBhvr>
                                        <p:cTn id="9" dur="1000"/>
                                        <p:tgtEl>
                                          <p:spTgt spid="48132">
                                            <p:txEl>
                                              <p:charRg st="22" end="39"/>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8132">
                                            <p:txEl>
                                              <p:charRg st="39" end="53"/>
                                            </p:txEl>
                                          </p:spTgt>
                                        </p:tgtEl>
                                        <p:attrNameLst>
                                          <p:attrName>style.visibility</p:attrName>
                                        </p:attrNameLst>
                                      </p:cBhvr>
                                      <p:to>
                                        <p:strVal val="visible"/>
                                      </p:to>
                                    </p:set>
                                    <p:anim calcmode="lin" valueType="num">
                                      <p:cBhvr>
                                        <p:cTn id="14" dur="1000" fill="hold"/>
                                        <p:tgtEl>
                                          <p:spTgt spid="48132">
                                            <p:txEl>
                                              <p:charRg st="39" end="53"/>
                                            </p:txEl>
                                          </p:spTgt>
                                        </p:tgtEl>
                                        <p:attrNameLst>
                                          <p:attrName>ppt_w</p:attrName>
                                        </p:attrNameLst>
                                      </p:cBhvr>
                                      <p:tavLst>
                                        <p:tav tm="0">
                                          <p:val>
                                            <p:strVal val="#ppt_w*0.70"/>
                                          </p:val>
                                        </p:tav>
                                        <p:tav tm="100000">
                                          <p:val>
                                            <p:strVal val="#ppt_w"/>
                                          </p:val>
                                        </p:tav>
                                      </p:tavLst>
                                    </p:anim>
                                    <p:anim calcmode="lin" valueType="num">
                                      <p:cBhvr>
                                        <p:cTn id="15" dur="1000" fill="hold"/>
                                        <p:tgtEl>
                                          <p:spTgt spid="48132">
                                            <p:txEl>
                                              <p:charRg st="39" end="53"/>
                                            </p:txEl>
                                          </p:spTgt>
                                        </p:tgtEl>
                                        <p:attrNameLst>
                                          <p:attrName>ppt_h</p:attrName>
                                        </p:attrNameLst>
                                      </p:cBhvr>
                                      <p:tavLst>
                                        <p:tav tm="0">
                                          <p:val>
                                            <p:strVal val="#ppt_h"/>
                                          </p:val>
                                        </p:tav>
                                        <p:tav tm="100000">
                                          <p:val>
                                            <p:strVal val="#ppt_h"/>
                                          </p:val>
                                        </p:tav>
                                      </p:tavLst>
                                    </p:anim>
                                    <p:animEffect transition="in" filter="fade">
                                      <p:cBhvr>
                                        <p:cTn id="16" dur="1000"/>
                                        <p:tgtEl>
                                          <p:spTgt spid="48132">
                                            <p:txEl>
                                              <p:charRg st="39" end="5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48132">
                                            <p:txEl>
                                              <p:charRg st="53" end="67"/>
                                            </p:txEl>
                                          </p:spTgt>
                                        </p:tgtEl>
                                        <p:attrNameLst>
                                          <p:attrName>style.visibility</p:attrName>
                                        </p:attrNameLst>
                                      </p:cBhvr>
                                      <p:to>
                                        <p:strVal val="visible"/>
                                      </p:to>
                                    </p:set>
                                    <p:anim calcmode="lin" valueType="num">
                                      <p:cBhvr>
                                        <p:cTn id="21" dur="1000" fill="hold"/>
                                        <p:tgtEl>
                                          <p:spTgt spid="48132">
                                            <p:txEl>
                                              <p:charRg st="53" end="67"/>
                                            </p:txEl>
                                          </p:spTgt>
                                        </p:tgtEl>
                                        <p:attrNameLst>
                                          <p:attrName>ppt_w</p:attrName>
                                        </p:attrNameLst>
                                      </p:cBhvr>
                                      <p:tavLst>
                                        <p:tav tm="0">
                                          <p:val>
                                            <p:strVal val="#ppt_w*0.70"/>
                                          </p:val>
                                        </p:tav>
                                        <p:tav tm="100000">
                                          <p:val>
                                            <p:strVal val="#ppt_w"/>
                                          </p:val>
                                        </p:tav>
                                      </p:tavLst>
                                    </p:anim>
                                    <p:anim calcmode="lin" valueType="num">
                                      <p:cBhvr>
                                        <p:cTn id="22" dur="1000" fill="hold"/>
                                        <p:tgtEl>
                                          <p:spTgt spid="48132">
                                            <p:txEl>
                                              <p:charRg st="53" end="67"/>
                                            </p:txEl>
                                          </p:spTgt>
                                        </p:tgtEl>
                                        <p:attrNameLst>
                                          <p:attrName>ppt_h</p:attrName>
                                        </p:attrNameLst>
                                      </p:cBhvr>
                                      <p:tavLst>
                                        <p:tav tm="0">
                                          <p:val>
                                            <p:strVal val="#ppt_h"/>
                                          </p:val>
                                        </p:tav>
                                        <p:tav tm="100000">
                                          <p:val>
                                            <p:strVal val="#ppt_h"/>
                                          </p:val>
                                        </p:tav>
                                      </p:tavLst>
                                    </p:anim>
                                    <p:animEffect transition="in" filter="fade">
                                      <p:cBhvr>
                                        <p:cTn id="23" dur="1000"/>
                                        <p:tgtEl>
                                          <p:spTgt spid="48132">
                                            <p:txEl>
                                              <p:charRg st="53" end="6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8132">
                                            <p:txEl>
                                              <p:charRg st="67" end="80"/>
                                            </p:txEl>
                                          </p:spTgt>
                                        </p:tgtEl>
                                        <p:attrNameLst>
                                          <p:attrName>style.visibility</p:attrName>
                                        </p:attrNameLst>
                                      </p:cBhvr>
                                      <p:to>
                                        <p:strVal val="visible"/>
                                      </p:to>
                                    </p:set>
                                    <p:anim calcmode="lin" valueType="num">
                                      <p:cBhvr>
                                        <p:cTn id="28" dur="1000" fill="hold"/>
                                        <p:tgtEl>
                                          <p:spTgt spid="48132">
                                            <p:txEl>
                                              <p:charRg st="67" end="80"/>
                                            </p:txEl>
                                          </p:spTgt>
                                        </p:tgtEl>
                                        <p:attrNameLst>
                                          <p:attrName>ppt_w</p:attrName>
                                        </p:attrNameLst>
                                      </p:cBhvr>
                                      <p:tavLst>
                                        <p:tav tm="0">
                                          <p:val>
                                            <p:strVal val="#ppt_w*0.70"/>
                                          </p:val>
                                        </p:tav>
                                        <p:tav tm="100000">
                                          <p:val>
                                            <p:strVal val="#ppt_w"/>
                                          </p:val>
                                        </p:tav>
                                      </p:tavLst>
                                    </p:anim>
                                    <p:anim calcmode="lin" valueType="num">
                                      <p:cBhvr>
                                        <p:cTn id="29" dur="1000" fill="hold"/>
                                        <p:tgtEl>
                                          <p:spTgt spid="48132">
                                            <p:txEl>
                                              <p:charRg st="67" end="80"/>
                                            </p:txEl>
                                          </p:spTgt>
                                        </p:tgtEl>
                                        <p:attrNameLst>
                                          <p:attrName>ppt_h</p:attrName>
                                        </p:attrNameLst>
                                      </p:cBhvr>
                                      <p:tavLst>
                                        <p:tav tm="0">
                                          <p:val>
                                            <p:strVal val="#ppt_h"/>
                                          </p:val>
                                        </p:tav>
                                        <p:tav tm="100000">
                                          <p:val>
                                            <p:strVal val="#ppt_h"/>
                                          </p:val>
                                        </p:tav>
                                      </p:tavLst>
                                    </p:anim>
                                    <p:animEffect transition="in" filter="fade">
                                      <p:cBhvr>
                                        <p:cTn id="30" dur="1000"/>
                                        <p:tgtEl>
                                          <p:spTgt spid="48132">
                                            <p:txEl>
                                              <p:charRg st="67" end="8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48132">
                                            <p:txEl>
                                              <p:charRg st="80" end="94"/>
                                            </p:txEl>
                                          </p:spTgt>
                                        </p:tgtEl>
                                        <p:attrNameLst>
                                          <p:attrName>style.visibility</p:attrName>
                                        </p:attrNameLst>
                                      </p:cBhvr>
                                      <p:to>
                                        <p:strVal val="visible"/>
                                      </p:to>
                                    </p:set>
                                    <p:anim calcmode="lin" valueType="num">
                                      <p:cBhvr>
                                        <p:cTn id="35" dur="1000" fill="hold"/>
                                        <p:tgtEl>
                                          <p:spTgt spid="48132">
                                            <p:txEl>
                                              <p:charRg st="80" end="94"/>
                                            </p:txEl>
                                          </p:spTgt>
                                        </p:tgtEl>
                                        <p:attrNameLst>
                                          <p:attrName>ppt_w</p:attrName>
                                        </p:attrNameLst>
                                      </p:cBhvr>
                                      <p:tavLst>
                                        <p:tav tm="0">
                                          <p:val>
                                            <p:strVal val="#ppt_w*0.70"/>
                                          </p:val>
                                        </p:tav>
                                        <p:tav tm="100000">
                                          <p:val>
                                            <p:strVal val="#ppt_w"/>
                                          </p:val>
                                        </p:tav>
                                      </p:tavLst>
                                    </p:anim>
                                    <p:anim calcmode="lin" valueType="num">
                                      <p:cBhvr>
                                        <p:cTn id="36" dur="1000" fill="hold"/>
                                        <p:tgtEl>
                                          <p:spTgt spid="48132">
                                            <p:txEl>
                                              <p:charRg st="80" end="94"/>
                                            </p:txEl>
                                          </p:spTgt>
                                        </p:tgtEl>
                                        <p:attrNameLst>
                                          <p:attrName>ppt_h</p:attrName>
                                        </p:attrNameLst>
                                      </p:cBhvr>
                                      <p:tavLst>
                                        <p:tav tm="0">
                                          <p:val>
                                            <p:strVal val="#ppt_h"/>
                                          </p:val>
                                        </p:tav>
                                        <p:tav tm="100000">
                                          <p:val>
                                            <p:strVal val="#ppt_h"/>
                                          </p:val>
                                        </p:tav>
                                      </p:tavLst>
                                    </p:anim>
                                    <p:animEffect transition="in" filter="fade">
                                      <p:cBhvr>
                                        <p:cTn id="37" dur="1000"/>
                                        <p:tgtEl>
                                          <p:spTgt spid="48132">
                                            <p:txEl>
                                              <p:charRg st="80" end="9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48132">
                                            <p:txEl>
                                              <p:charRg st="94" end="106"/>
                                            </p:txEl>
                                          </p:spTgt>
                                        </p:tgtEl>
                                        <p:attrNameLst>
                                          <p:attrName>style.visibility</p:attrName>
                                        </p:attrNameLst>
                                      </p:cBhvr>
                                      <p:to>
                                        <p:strVal val="visible"/>
                                      </p:to>
                                    </p:set>
                                    <p:anim calcmode="lin" valueType="num">
                                      <p:cBhvr>
                                        <p:cTn id="42" dur="1000" fill="hold"/>
                                        <p:tgtEl>
                                          <p:spTgt spid="48132">
                                            <p:txEl>
                                              <p:charRg st="94" end="106"/>
                                            </p:txEl>
                                          </p:spTgt>
                                        </p:tgtEl>
                                        <p:attrNameLst>
                                          <p:attrName>ppt_w</p:attrName>
                                        </p:attrNameLst>
                                      </p:cBhvr>
                                      <p:tavLst>
                                        <p:tav tm="0">
                                          <p:val>
                                            <p:strVal val="#ppt_w*0.70"/>
                                          </p:val>
                                        </p:tav>
                                        <p:tav tm="100000">
                                          <p:val>
                                            <p:strVal val="#ppt_w"/>
                                          </p:val>
                                        </p:tav>
                                      </p:tavLst>
                                    </p:anim>
                                    <p:anim calcmode="lin" valueType="num">
                                      <p:cBhvr>
                                        <p:cTn id="43" dur="1000" fill="hold"/>
                                        <p:tgtEl>
                                          <p:spTgt spid="48132">
                                            <p:txEl>
                                              <p:charRg st="94" end="106"/>
                                            </p:txEl>
                                          </p:spTgt>
                                        </p:tgtEl>
                                        <p:attrNameLst>
                                          <p:attrName>ppt_h</p:attrName>
                                        </p:attrNameLst>
                                      </p:cBhvr>
                                      <p:tavLst>
                                        <p:tav tm="0">
                                          <p:val>
                                            <p:strVal val="#ppt_h"/>
                                          </p:val>
                                        </p:tav>
                                        <p:tav tm="100000">
                                          <p:val>
                                            <p:strVal val="#ppt_h"/>
                                          </p:val>
                                        </p:tav>
                                      </p:tavLst>
                                    </p:anim>
                                    <p:animEffect transition="in" filter="fade">
                                      <p:cBhvr>
                                        <p:cTn id="44" dur="1000"/>
                                        <p:tgtEl>
                                          <p:spTgt spid="48132">
                                            <p:txEl>
                                              <p:charRg st="94" end="10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48132">
                                            <p:txEl>
                                              <p:charRg st="106" end="119"/>
                                            </p:txEl>
                                          </p:spTgt>
                                        </p:tgtEl>
                                        <p:attrNameLst>
                                          <p:attrName>style.visibility</p:attrName>
                                        </p:attrNameLst>
                                      </p:cBhvr>
                                      <p:to>
                                        <p:strVal val="visible"/>
                                      </p:to>
                                    </p:set>
                                    <p:anim calcmode="lin" valueType="num">
                                      <p:cBhvr>
                                        <p:cTn id="49" dur="1000" fill="hold"/>
                                        <p:tgtEl>
                                          <p:spTgt spid="48132">
                                            <p:txEl>
                                              <p:charRg st="106" end="119"/>
                                            </p:txEl>
                                          </p:spTgt>
                                        </p:tgtEl>
                                        <p:attrNameLst>
                                          <p:attrName>ppt_w</p:attrName>
                                        </p:attrNameLst>
                                      </p:cBhvr>
                                      <p:tavLst>
                                        <p:tav tm="0">
                                          <p:val>
                                            <p:strVal val="#ppt_w*0.70"/>
                                          </p:val>
                                        </p:tav>
                                        <p:tav tm="100000">
                                          <p:val>
                                            <p:strVal val="#ppt_w"/>
                                          </p:val>
                                        </p:tav>
                                      </p:tavLst>
                                    </p:anim>
                                    <p:anim calcmode="lin" valueType="num">
                                      <p:cBhvr>
                                        <p:cTn id="50" dur="1000" fill="hold"/>
                                        <p:tgtEl>
                                          <p:spTgt spid="48132">
                                            <p:txEl>
                                              <p:charRg st="106" end="119"/>
                                            </p:txEl>
                                          </p:spTgt>
                                        </p:tgtEl>
                                        <p:attrNameLst>
                                          <p:attrName>ppt_h</p:attrName>
                                        </p:attrNameLst>
                                      </p:cBhvr>
                                      <p:tavLst>
                                        <p:tav tm="0">
                                          <p:val>
                                            <p:strVal val="#ppt_h"/>
                                          </p:val>
                                        </p:tav>
                                        <p:tav tm="100000">
                                          <p:val>
                                            <p:strVal val="#ppt_h"/>
                                          </p:val>
                                        </p:tav>
                                      </p:tavLst>
                                    </p:anim>
                                    <p:animEffect transition="in" filter="fade">
                                      <p:cBhvr>
                                        <p:cTn id="51" dur="1000"/>
                                        <p:tgtEl>
                                          <p:spTgt spid="48132">
                                            <p:txEl>
                                              <p:charRg st="106" end="1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标题 49153"/>
          <p:cNvSpPr>
            <a:spLocks noGrp="1" noRot="1"/>
          </p:cNvSpPr>
          <p:nvPr>
            <p:ph type="title"/>
          </p:nvPr>
        </p:nvSpPr>
        <p:spPr>
          <a:xfrm>
            <a:off x="304800" y="533400"/>
            <a:ext cx="8540750" cy="633413"/>
          </a:xfrm>
          <a:ln/>
        </p:spPr>
        <p:txBody>
          <a:bodyPr anchor="ctr"/>
          <a:p>
            <a:r>
              <a:rPr lang="zh-CN" altLang="en-US" sz="4000" b="1">
                <a:solidFill>
                  <a:srgbClr val="990000"/>
                </a:solidFill>
              </a:rPr>
              <a:t>第二节 自我调节学习的策略</a:t>
            </a:r>
            <a:endParaRPr lang="zh-CN" altLang="en-US" sz="4000" b="1">
              <a:solidFill>
                <a:srgbClr val="990000"/>
              </a:solidFill>
            </a:endParaRPr>
          </a:p>
        </p:txBody>
      </p:sp>
      <p:sp>
        <p:nvSpPr>
          <p:cNvPr id="49155" name="文本占位符 49154"/>
          <p:cNvSpPr>
            <a:spLocks noGrp="1" noRot="1"/>
          </p:cNvSpPr>
          <p:nvPr>
            <p:ph type="body" idx="1"/>
          </p:nvPr>
        </p:nvSpPr>
        <p:spPr>
          <a:xfrm>
            <a:off x="152400" y="1295400"/>
            <a:ext cx="8785225" cy="5073650"/>
          </a:xfrm>
          <a:ln/>
        </p:spPr>
        <p:txBody>
          <a:bodyPr/>
          <a:p>
            <a:pPr>
              <a:spcBef>
                <a:spcPct val="10000"/>
              </a:spcBef>
              <a:spcAft>
                <a:spcPct val="5000"/>
              </a:spcAft>
              <a:buNone/>
            </a:pPr>
            <a:r>
              <a:rPr lang="zh-CN" altLang="en-US" b="1" dirty="0">
                <a:ea typeface="黑体" panose="02010609060101010101" pitchFamily="2" charset="-122"/>
              </a:rPr>
              <a:t>四、资源管理的策略</a:t>
            </a:r>
            <a:endParaRPr lang="zh-CN" altLang="en-US" b="1" dirty="0">
              <a:ea typeface="黑体" panose="02010609060101010101" pitchFamily="2" charset="-122"/>
            </a:endParaRPr>
          </a:p>
          <a:p>
            <a:pPr>
              <a:spcBef>
                <a:spcPct val="10000"/>
              </a:spcBef>
              <a:spcAft>
                <a:spcPct val="5000"/>
              </a:spcAft>
              <a:buNone/>
            </a:pPr>
            <a:r>
              <a:rPr lang="zh-CN" altLang="en-US" sz="2800" dirty="0"/>
              <a:t>  </a:t>
            </a:r>
            <a:r>
              <a:rPr lang="zh-CN" altLang="en-US" sz="2800" b="1" dirty="0">
                <a:solidFill>
                  <a:srgbClr val="003300"/>
                </a:solidFill>
                <a:ea typeface="楷体_GB2312" pitchFamily="1" charset="-122"/>
              </a:rPr>
              <a:t>资源管理策略是辅助学生管理可用环境和资源的策略。</a:t>
            </a:r>
            <a:endParaRPr lang="zh-CN" altLang="en-US" sz="2800" b="1" dirty="0">
              <a:solidFill>
                <a:srgbClr val="003300"/>
              </a:solidFill>
              <a:ea typeface="楷体_GB2312" pitchFamily="1" charset="-122"/>
            </a:endParaRPr>
          </a:p>
          <a:p>
            <a:pPr>
              <a:spcBef>
                <a:spcPct val="10000"/>
              </a:spcBef>
              <a:spcAft>
                <a:spcPct val="5000"/>
              </a:spcAft>
              <a:buNone/>
            </a:pPr>
            <a:r>
              <a:rPr lang="zh-CN" altLang="en-US" sz="2800" b="1" dirty="0">
                <a:solidFill>
                  <a:schemeClr val="tx2"/>
                </a:solidFill>
                <a:latin typeface="Franklin Gothic Medium" panose="020B0603020102020204" pitchFamily="2" charset="0"/>
                <a:ea typeface="Gulim" panose="020B0600000101010101" pitchFamily="2" charset="-127"/>
              </a:rPr>
              <a:t>１</a:t>
            </a:r>
            <a:r>
              <a:rPr lang="en-US" altLang="x-none" sz="2800" b="1" dirty="0">
                <a:solidFill>
                  <a:schemeClr val="tx2"/>
                </a:solidFill>
                <a:latin typeface="Franklin Gothic Medium" panose="020B0603020102020204" pitchFamily="2" charset="0"/>
                <a:ea typeface="Gulim" panose="020B0600000101010101" pitchFamily="2" charset="-127"/>
              </a:rPr>
              <a:t>.</a:t>
            </a:r>
            <a:r>
              <a:rPr lang="zh-CN" altLang="en-US" sz="2800" b="1" dirty="0">
                <a:solidFill>
                  <a:schemeClr val="tx2"/>
                </a:solidFill>
                <a:latin typeface="黑体" panose="02010609060101010101" pitchFamily="2" charset="-122"/>
                <a:ea typeface="黑体" panose="02010609060101010101" pitchFamily="2" charset="-122"/>
              </a:rPr>
              <a:t>学习时间管理</a:t>
            </a:r>
            <a:r>
              <a:rPr lang="zh-CN" altLang="en-US" sz="2800" dirty="0"/>
              <a:t>：</a:t>
            </a:r>
            <a:r>
              <a:rPr lang="zh-CN" altLang="en-US" sz="2800" dirty="0">
                <a:ea typeface="华文行楷" panose="02010800040101010101" pitchFamily="2" charset="-122"/>
              </a:rPr>
              <a:t>统筹安排学习时间、高效利用最佳时间、灵活利用零碎时间</a:t>
            </a:r>
            <a:endParaRPr lang="zh-CN" altLang="en-US" sz="2800" dirty="0">
              <a:ea typeface="华文行楷" panose="02010800040101010101" pitchFamily="2" charset="-122"/>
            </a:endParaRPr>
          </a:p>
          <a:p>
            <a:pPr>
              <a:spcBef>
                <a:spcPct val="10000"/>
              </a:spcBef>
              <a:spcAft>
                <a:spcPct val="5000"/>
              </a:spcAft>
              <a:buNone/>
            </a:pPr>
            <a:r>
              <a:rPr lang="zh-CN" altLang="en-US" sz="2800" b="1" dirty="0">
                <a:solidFill>
                  <a:schemeClr val="tx2"/>
                </a:solidFill>
                <a:latin typeface="Franklin Gothic Medium" panose="020B0603020102020204" pitchFamily="2" charset="0"/>
                <a:ea typeface="黑体" panose="02010609060101010101" pitchFamily="2" charset="-122"/>
              </a:rPr>
              <a:t>２</a:t>
            </a:r>
            <a:r>
              <a:rPr lang="en-US" altLang="x-none" sz="2800" b="1" dirty="0">
                <a:solidFill>
                  <a:schemeClr val="tx2"/>
                </a:solidFill>
                <a:latin typeface="Franklin Gothic Medium" panose="020B0603020102020204" pitchFamily="2" charset="0"/>
                <a:ea typeface="黑体" panose="02010609060101010101" pitchFamily="2" charset="-122"/>
              </a:rPr>
              <a:t>.</a:t>
            </a:r>
            <a:r>
              <a:rPr lang="zh-CN" altLang="en-US" sz="2800" b="1" dirty="0">
                <a:solidFill>
                  <a:schemeClr val="tx2"/>
                </a:solidFill>
                <a:latin typeface="黑体" panose="02010609060101010101" pitchFamily="2" charset="-122"/>
                <a:ea typeface="黑体" panose="02010609060101010101" pitchFamily="2" charset="-122"/>
              </a:rPr>
              <a:t>学习环境的设置</a:t>
            </a:r>
            <a:r>
              <a:rPr lang="zh-CN" altLang="en-US" sz="2800" dirty="0"/>
              <a:t>：</a:t>
            </a:r>
            <a:r>
              <a:rPr lang="zh-CN" altLang="en-US" sz="2800" dirty="0">
                <a:ea typeface="华文行楷" panose="02010800040101010101" pitchFamily="2" charset="-122"/>
              </a:rPr>
              <a:t>注意调节自然条件，设计好学习的空间</a:t>
            </a:r>
            <a:endParaRPr lang="zh-CN" altLang="en-US" sz="2800" dirty="0">
              <a:ea typeface="华文行楷" panose="02010800040101010101" pitchFamily="2" charset="-122"/>
            </a:endParaRPr>
          </a:p>
          <a:p>
            <a:pPr>
              <a:spcBef>
                <a:spcPct val="10000"/>
              </a:spcBef>
              <a:spcAft>
                <a:spcPct val="5000"/>
              </a:spcAft>
              <a:buNone/>
            </a:pPr>
            <a:r>
              <a:rPr lang="zh-CN" altLang="en-US" sz="2800" b="1" dirty="0">
                <a:solidFill>
                  <a:schemeClr val="tx2"/>
                </a:solidFill>
                <a:latin typeface="Franklin Gothic Medium" panose="020B0603020102020204" pitchFamily="2" charset="0"/>
                <a:ea typeface="黑体" panose="02010609060101010101" pitchFamily="2" charset="-122"/>
              </a:rPr>
              <a:t>３</a:t>
            </a:r>
            <a:r>
              <a:rPr lang="en-US" altLang="x-none" sz="2800" b="1" dirty="0">
                <a:solidFill>
                  <a:schemeClr val="tx2"/>
                </a:solidFill>
                <a:latin typeface="Franklin Gothic Medium" panose="020B0603020102020204" pitchFamily="2" charset="0"/>
                <a:ea typeface="黑体" panose="02010609060101010101" pitchFamily="2" charset="-122"/>
              </a:rPr>
              <a:t>.</a:t>
            </a:r>
            <a:r>
              <a:rPr lang="zh-CN" altLang="en-US" sz="2800" b="1" dirty="0">
                <a:solidFill>
                  <a:schemeClr val="tx2"/>
                </a:solidFill>
                <a:latin typeface="黑体" panose="02010609060101010101" pitchFamily="2" charset="-122"/>
                <a:ea typeface="黑体" panose="02010609060101010101" pitchFamily="2" charset="-122"/>
              </a:rPr>
              <a:t>学习努力和心境管理</a:t>
            </a:r>
            <a:r>
              <a:rPr lang="zh-CN" altLang="en-US" sz="2800" dirty="0"/>
              <a:t>：</a:t>
            </a:r>
            <a:r>
              <a:rPr lang="zh-CN" altLang="en-US" sz="2800" dirty="0">
                <a:ea typeface="华文行楷" panose="02010800040101010101" pitchFamily="2" charset="-122"/>
              </a:rPr>
              <a:t>自我激励</a:t>
            </a:r>
            <a:endParaRPr lang="zh-CN" altLang="en-US" sz="2800" dirty="0">
              <a:ea typeface="华文行楷" panose="02010800040101010101" pitchFamily="2" charset="-122"/>
            </a:endParaRPr>
          </a:p>
          <a:p>
            <a:pPr>
              <a:spcBef>
                <a:spcPct val="10000"/>
              </a:spcBef>
              <a:spcAft>
                <a:spcPct val="5000"/>
              </a:spcAft>
              <a:buNone/>
            </a:pPr>
            <a:r>
              <a:rPr lang="zh-CN" altLang="en-US" sz="2800" b="1" dirty="0">
                <a:solidFill>
                  <a:schemeClr val="tx2"/>
                </a:solidFill>
                <a:latin typeface="Franklin Gothic Medium" panose="020B0603020102020204" pitchFamily="2" charset="0"/>
                <a:ea typeface="黑体" panose="02010609060101010101" pitchFamily="2" charset="-122"/>
              </a:rPr>
              <a:t>４</a:t>
            </a:r>
            <a:r>
              <a:rPr lang="en-US" altLang="x-none" sz="2800" b="1" dirty="0">
                <a:solidFill>
                  <a:schemeClr val="tx2"/>
                </a:solidFill>
                <a:latin typeface="Franklin Gothic Medium" panose="020B0603020102020204" pitchFamily="2" charset="0"/>
                <a:ea typeface="黑体" panose="02010609060101010101" pitchFamily="2" charset="-122"/>
              </a:rPr>
              <a:t>.</a:t>
            </a:r>
            <a:r>
              <a:rPr lang="zh-CN" altLang="en-US" sz="2800" b="1" dirty="0">
                <a:solidFill>
                  <a:schemeClr val="tx2"/>
                </a:solidFill>
                <a:latin typeface="黑体" panose="02010609060101010101" pitchFamily="2" charset="-122"/>
                <a:ea typeface="黑体" panose="02010609060101010101" pitchFamily="2" charset="-122"/>
              </a:rPr>
              <a:t>学习工具的利用：</a:t>
            </a:r>
            <a:r>
              <a:rPr lang="zh-CN" altLang="en-US" sz="2800" dirty="0">
                <a:ea typeface="华文行楷" panose="02010800040101010101" pitchFamily="2" charset="-122"/>
              </a:rPr>
              <a:t>工具书、图书馆、网络。</a:t>
            </a:r>
            <a:endParaRPr lang="zh-CN" altLang="en-US" sz="2800" dirty="0">
              <a:ea typeface="华文行楷" panose="02010800040101010101" pitchFamily="2" charset="-122"/>
            </a:endParaRPr>
          </a:p>
          <a:p>
            <a:pPr>
              <a:spcBef>
                <a:spcPct val="10000"/>
              </a:spcBef>
              <a:spcAft>
                <a:spcPct val="5000"/>
              </a:spcAft>
              <a:buNone/>
            </a:pPr>
            <a:r>
              <a:rPr lang="zh-CN" altLang="en-US" sz="2800" b="1" dirty="0">
                <a:solidFill>
                  <a:schemeClr val="tx2"/>
                </a:solidFill>
                <a:latin typeface="Franklin Gothic Medium" panose="020B0603020102020204" pitchFamily="2" charset="0"/>
                <a:ea typeface="黑体" panose="02010609060101010101" pitchFamily="2" charset="-122"/>
              </a:rPr>
              <a:t>５</a:t>
            </a:r>
            <a:r>
              <a:rPr lang="en-US" altLang="x-none" sz="2800" b="1" dirty="0">
                <a:solidFill>
                  <a:schemeClr val="tx2"/>
                </a:solidFill>
                <a:latin typeface="Franklin Gothic Medium" panose="020B0603020102020204" pitchFamily="2" charset="0"/>
                <a:ea typeface="黑体" panose="02010609060101010101" pitchFamily="2" charset="-122"/>
              </a:rPr>
              <a:t>.</a:t>
            </a:r>
            <a:r>
              <a:rPr lang="zh-CN" altLang="en-US" sz="2800" b="1" dirty="0">
                <a:solidFill>
                  <a:schemeClr val="tx2"/>
                </a:solidFill>
                <a:latin typeface="黑体" panose="02010609060101010101" pitchFamily="2" charset="-122"/>
                <a:ea typeface="黑体" panose="02010609060101010101" pitchFamily="2" charset="-122"/>
              </a:rPr>
              <a:t>社会性人力资源的利用：</a:t>
            </a:r>
            <a:r>
              <a:rPr lang="zh-CN" altLang="en-US" sz="2800" dirty="0">
                <a:ea typeface="华文行楷" panose="02010800040101010101" pitchFamily="2" charset="-122"/>
              </a:rPr>
              <a:t>老师、同学</a:t>
            </a:r>
            <a:r>
              <a:rPr lang="zh-CN" altLang="en-US" sz="2800" dirty="0">
                <a:solidFill>
                  <a:schemeClr val="tx2"/>
                </a:solidFill>
              </a:rPr>
              <a:t>。</a:t>
            </a:r>
            <a:endParaRPr lang="zh-CN" altLang="en-US" sz="2800" dirty="0">
              <a:solidFill>
                <a:schemeClr val="tx2"/>
              </a:solidFill>
            </a:endParaRPr>
          </a:p>
          <a:p>
            <a:pPr>
              <a:spcBef>
                <a:spcPct val="10000"/>
              </a:spcBef>
              <a:spcAft>
                <a:spcPct val="5000"/>
              </a:spcAft>
              <a:buNone/>
            </a:pPr>
            <a:r>
              <a:rPr lang="zh-CN" altLang="en-US" sz="2800" b="1" dirty="0">
                <a:latin typeface="黑体" panose="02010609060101010101" pitchFamily="2" charset="-122"/>
                <a:ea typeface="黑体" panose="02010609060101010101" pitchFamily="2" charset="-122"/>
              </a:rPr>
              <a:t>此</a:t>
            </a:r>
            <a:r>
              <a:rPr lang="en-US" altLang="x-none" sz="2800" b="1" dirty="0">
                <a:latin typeface="黑体" panose="02010609060101010101" pitchFamily="2" charset="-122"/>
                <a:ea typeface="黑体" panose="02010609060101010101" pitchFamily="2" charset="-122"/>
              </a:rPr>
              <a:t>5</a:t>
            </a:r>
            <a:r>
              <a:rPr lang="zh-CN" altLang="en-US" sz="2800" b="1" dirty="0">
                <a:latin typeface="黑体" panose="02010609060101010101" pitchFamily="2" charset="-122"/>
                <a:ea typeface="黑体" panose="02010609060101010101" pitchFamily="2" charset="-122"/>
              </a:rPr>
              <a:t>点可以记成公式</a:t>
            </a:r>
            <a:r>
              <a:rPr lang="zh-CN" altLang="en-US" sz="2800" b="1" dirty="0"/>
              <a:t>：</a:t>
            </a:r>
            <a:r>
              <a:rPr lang="zh-CN" altLang="en-US" sz="2800" b="1" dirty="0">
                <a:solidFill>
                  <a:srgbClr val="CC00FF"/>
                </a:solidFill>
              </a:rPr>
              <a:t>“时间</a:t>
            </a:r>
            <a:r>
              <a:rPr lang="en-US" altLang="x-none" sz="2800" b="1" dirty="0">
                <a:solidFill>
                  <a:srgbClr val="CC00FF"/>
                </a:solidFill>
              </a:rPr>
              <a:t>+</a:t>
            </a:r>
            <a:r>
              <a:rPr lang="zh-CN" altLang="en-US" sz="2800" b="1" dirty="0">
                <a:solidFill>
                  <a:srgbClr val="CC00FF"/>
                </a:solidFill>
              </a:rPr>
              <a:t>努力环境</a:t>
            </a:r>
            <a:r>
              <a:rPr lang="en-US" altLang="x-none" sz="2800" b="1" dirty="0">
                <a:solidFill>
                  <a:srgbClr val="CC00FF"/>
                </a:solidFill>
              </a:rPr>
              <a:t>=</a:t>
            </a:r>
            <a:r>
              <a:rPr lang="zh-CN" altLang="en-US" sz="2800" b="1" dirty="0">
                <a:solidFill>
                  <a:srgbClr val="CC00FF"/>
                </a:solidFill>
              </a:rPr>
              <a:t>工具人力资源</a:t>
            </a:r>
            <a:r>
              <a:rPr lang="zh-CN" altLang="en-US" sz="2800" b="1" dirty="0">
                <a:solidFill>
                  <a:schemeClr val="hlink"/>
                </a:solidFill>
              </a:rPr>
              <a:t>”</a:t>
            </a:r>
            <a:endParaRPr lang="zh-CN" altLang="en-US" sz="2800" b="1" dirty="0">
              <a:solidFill>
                <a:schemeClr val="hlink"/>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标题 50177"/>
          <p:cNvSpPr>
            <a:spLocks noGrp="1" noRot="1"/>
          </p:cNvSpPr>
          <p:nvPr>
            <p:ph type="title"/>
          </p:nvPr>
        </p:nvSpPr>
        <p:spPr>
          <a:xfrm>
            <a:off x="533400" y="609600"/>
            <a:ext cx="8066088" cy="765175"/>
          </a:xfrm>
          <a:ln/>
        </p:spPr>
        <p:txBody>
          <a:bodyPr anchor="ctr"/>
          <a:p>
            <a:r>
              <a:rPr lang="zh-CN" altLang="en-US" sz="3200">
                <a:solidFill>
                  <a:schemeClr val="tx1"/>
                </a:solidFill>
                <a:latin typeface="黑体" panose="02010609060101010101" pitchFamily="2" charset="-122"/>
                <a:ea typeface="黑体" panose="02010609060101010101" pitchFamily="2" charset="-122"/>
              </a:rPr>
              <a:t>一、</a:t>
            </a:r>
            <a:r>
              <a:rPr lang="zh-CN" altLang="en-US" sz="3600">
                <a:solidFill>
                  <a:schemeClr val="tx1"/>
                </a:solidFill>
                <a:latin typeface="黑体" panose="02010609060101010101" pitchFamily="2" charset="-122"/>
                <a:ea typeface="黑体" panose="02010609060101010101" pitchFamily="2" charset="-122"/>
              </a:rPr>
              <a:t>我国学习策略研究的发展阶段</a:t>
            </a:r>
            <a:r>
              <a:rPr lang="zh-CN" altLang="en-US" sz="4000">
                <a:solidFill>
                  <a:schemeClr val="tx1"/>
                </a:solidFill>
                <a:latin typeface="黑体" panose="02010609060101010101" pitchFamily="2" charset="-122"/>
                <a:ea typeface="黑体" panose="02010609060101010101" pitchFamily="2" charset="-122"/>
              </a:rPr>
              <a:t> </a:t>
            </a:r>
            <a:endParaRPr lang="zh-CN" altLang="en-US" sz="4000">
              <a:solidFill>
                <a:schemeClr val="tx1"/>
              </a:solidFill>
              <a:latin typeface="黑体" panose="02010609060101010101" pitchFamily="2" charset="-122"/>
              <a:ea typeface="黑体" panose="02010609060101010101" pitchFamily="2" charset="-122"/>
            </a:endParaRPr>
          </a:p>
        </p:txBody>
      </p:sp>
      <p:sp>
        <p:nvSpPr>
          <p:cNvPr id="50179" name="文本占位符 50178"/>
          <p:cNvSpPr>
            <a:spLocks noGrp="1" noRot="1"/>
          </p:cNvSpPr>
          <p:nvPr>
            <p:ph type="body" idx="1"/>
          </p:nvPr>
        </p:nvSpPr>
        <p:spPr>
          <a:xfrm>
            <a:off x="381000" y="1371600"/>
            <a:ext cx="8458200" cy="4953000"/>
          </a:xfrm>
          <a:ln/>
        </p:spPr>
        <p:txBody>
          <a:bodyPr/>
          <a:p>
            <a:pPr algn="just">
              <a:lnSpc>
                <a:spcPct val="150000"/>
              </a:lnSpc>
              <a:buNone/>
            </a:pPr>
            <a:r>
              <a:rPr lang="zh-CN" altLang="en-US" sz="2800" b="1" dirty="0">
                <a:solidFill>
                  <a:srgbClr val="000000"/>
                </a:solidFill>
              </a:rPr>
              <a:t>1</a:t>
            </a:r>
            <a:r>
              <a:rPr lang="en-US" altLang="x-none" sz="2800" b="1" dirty="0">
                <a:solidFill>
                  <a:srgbClr val="000000"/>
                </a:solidFill>
              </a:rPr>
              <a:t>. </a:t>
            </a:r>
            <a:r>
              <a:rPr lang="zh-CN" altLang="en-US" sz="2800" b="1" dirty="0">
                <a:solidFill>
                  <a:srgbClr val="000000"/>
                </a:solidFill>
              </a:rPr>
              <a:t>研究的初期阶段—学法研究</a:t>
            </a:r>
            <a:r>
              <a:rPr lang="zh-CN" altLang="en-US" sz="2400" b="1" dirty="0">
                <a:solidFill>
                  <a:srgbClr val="000000"/>
                </a:solidFill>
              </a:rPr>
              <a:t>(60年代末—80年代末）</a:t>
            </a:r>
            <a:endParaRPr lang="zh-CN" altLang="en-US" sz="2400" b="1" dirty="0">
              <a:solidFill>
                <a:srgbClr val="000000"/>
              </a:solidFill>
            </a:endParaRPr>
          </a:p>
          <a:p>
            <a:pPr algn="just">
              <a:lnSpc>
                <a:spcPct val="150000"/>
              </a:lnSpc>
              <a:buNone/>
            </a:pPr>
            <a:r>
              <a:rPr lang="zh-CN" altLang="en-US" sz="2400" b="1" dirty="0"/>
              <a:t>          </a:t>
            </a:r>
            <a:r>
              <a:rPr lang="zh-CN" altLang="en-US" sz="2400" b="1" dirty="0">
                <a:latin typeface="楷体_GB2312" pitchFamily="1" charset="-122"/>
                <a:ea typeface="楷体_GB2312" pitchFamily="1" charset="-122"/>
              </a:rPr>
              <a:t>七十年代末我国的一部分中小学开始进行学法指导的实验研究，1979年河南省平顶山市心理学会首先在中小学进行学法指导的实验，随后扩展到其他省市的中小学。到1988年和1989年相继成立了全国中学学习科学研究会和全国小学学习研究协会。这一阶段的学法研究可以说也属于学习策略研究的范畴，是我国学习策略研究的初期阶段，但这一阶段的研究更多的带有经验总结的性质.</a:t>
            </a:r>
            <a:endParaRPr lang="zh-CN" altLang="en-US" sz="2400" b="1" dirty="0">
              <a:latin typeface="楷体_GB2312" pitchFamily="1" charset="-122"/>
              <a:ea typeface="楷体_GB2312"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0-#ppt_w/2"/>
                                          </p:val>
                                        </p:tav>
                                        <p:tav tm="100000">
                                          <p:val>
                                            <p:strVal val="#ppt_x"/>
                                          </p:val>
                                        </p:tav>
                                      </p:tavLst>
                                    </p:anim>
                                    <p:anim calcmode="lin" valueType="num">
                                      <p:cBhvr additive="base">
                                        <p:cTn id="8" dur="500" fill="hold"/>
                                        <p:tgtEl>
                                          <p:spTgt spid="5017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79">
                                            <p:txEl>
                                              <p:charRg st="0" end="29"/>
                                            </p:txEl>
                                          </p:spTgt>
                                        </p:tgtEl>
                                        <p:attrNameLst>
                                          <p:attrName>style.visibility</p:attrName>
                                        </p:attrNameLst>
                                      </p:cBhvr>
                                      <p:to>
                                        <p:strVal val="visible"/>
                                      </p:to>
                                    </p:set>
                                    <p:anim calcmode="lin" valueType="num">
                                      <p:cBhvr additive="base">
                                        <p:cTn id="13" dur="500" fill="hold"/>
                                        <p:tgtEl>
                                          <p:spTgt spid="50179">
                                            <p:txEl>
                                              <p:charRg st="0" end="29"/>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179">
                                            <p:txEl>
                                              <p:charRg st="0" end="29"/>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179">
                                            <p:txEl>
                                              <p:charRg st="29" end="215"/>
                                            </p:txEl>
                                          </p:spTgt>
                                        </p:tgtEl>
                                        <p:attrNameLst>
                                          <p:attrName>style.visibility</p:attrName>
                                        </p:attrNameLst>
                                      </p:cBhvr>
                                      <p:to>
                                        <p:strVal val="visible"/>
                                      </p:to>
                                    </p:set>
                                    <p:anim calcmode="lin" valueType="num">
                                      <p:cBhvr additive="base">
                                        <p:cTn id="19" dur="500" fill="hold"/>
                                        <p:tgtEl>
                                          <p:spTgt spid="50179">
                                            <p:txEl>
                                              <p:charRg st="29" end="21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179">
                                            <p:txEl>
                                              <p:charRg st="29" end="2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标题 51201"/>
          <p:cNvSpPr>
            <a:spLocks noGrp="1" noRot="1"/>
          </p:cNvSpPr>
          <p:nvPr>
            <p:ph type="title"/>
          </p:nvPr>
        </p:nvSpPr>
        <p:spPr>
          <a:xfrm>
            <a:off x="533400" y="533400"/>
            <a:ext cx="8305800" cy="660400"/>
          </a:xfrm>
          <a:ln/>
        </p:spPr>
        <p:txBody>
          <a:bodyPr anchor="ctr"/>
          <a:p>
            <a:r>
              <a:rPr lang="zh-CN" altLang="en-US" sz="2800" b="1" dirty="0">
                <a:solidFill>
                  <a:srgbClr val="000000"/>
                </a:solidFill>
                <a:latin typeface="黑体" panose="02010609060101010101" pitchFamily="2" charset="-122"/>
                <a:ea typeface="黑体" panose="02010609060101010101" pitchFamily="2" charset="-122"/>
              </a:rPr>
              <a:t>2</a:t>
            </a:r>
            <a:r>
              <a:rPr lang="en-US" altLang="x-none" sz="2800" b="1" dirty="0">
                <a:solidFill>
                  <a:srgbClr val="000000"/>
                </a:solidFill>
                <a:latin typeface="黑体" panose="02010609060101010101" pitchFamily="2" charset="-122"/>
                <a:ea typeface="黑体" panose="02010609060101010101" pitchFamily="2" charset="-122"/>
              </a:rPr>
              <a:t>. </a:t>
            </a:r>
            <a:r>
              <a:rPr lang="zh-CN" altLang="en-US" sz="2800" b="1" dirty="0">
                <a:solidFill>
                  <a:srgbClr val="000000"/>
                </a:solidFill>
                <a:latin typeface="黑体" panose="02010609060101010101" pitchFamily="2" charset="-122"/>
                <a:ea typeface="黑体" panose="02010609060101010101" pitchFamily="2" charset="-122"/>
              </a:rPr>
              <a:t>学习策略研究的迅速发展阶段（80年代—现在）</a:t>
            </a:r>
            <a:endParaRPr lang="zh-CN" altLang="en-US" sz="2800" b="1" dirty="0">
              <a:solidFill>
                <a:srgbClr val="000000"/>
              </a:solidFill>
              <a:latin typeface="黑体" panose="02010609060101010101" pitchFamily="2" charset="-122"/>
              <a:ea typeface="黑体" panose="02010609060101010101" pitchFamily="2" charset="-122"/>
            </a:endParaRPr>
          </a:p>
        </p:txBody>
      </p:sp>
      <p:sp>
        <p:nvSpPr>
          <p:cNvPr id="51203" name="文本占位符 51202"/>
          <p:cNvSpPr>
            <a:spLocks noGrp="1" noRot="1"/>
          </p:cNvSpPr>
          <p:nvPr>
            <p:ph type="body" idx="1"/>
          </p:nvPr>
        </p:nvSpPr>
        <p:spPr>
          <a:xfrm>
            <a:off x="0" y="1295400"/>
            <a:ext cx="8686800" cy="5130800"/>
          </a:xfrm>
          <a:ln/>
        </p:spPr>
        <p:txBody>
          <a:bodyPr/>
          <a:p>
            <a:pPr algn="just">
              <a:lnSpc>
                <a:spcPct val="120000"/>
              </a:lnSpc>
              <a:spcBef>
                <a:spcPct val="15000"/>
              </a:spcBef>
              <a:spcAft>
                <a:spcPct val="5000"/>
              </a:spcAft>
              <a:buNone/>
            </a:pPr>
            <a:r>
              <a:rPr lang="zh-CN" altLang="en-US" dirty="0">
                <a:latin typeface="黑体" panose="02010609060101010101" pitchFamily="2" charset="-122"/>
                <a:ea typeface="黑体" panose="02010609060101010101" pitchFamily="2" charset="-122"/>
              </a:rPr>
              <a:t>   </a:t>
            </a:r>
            <a:r>
              <a:rPr lang="zh-CN" altLang="en-US" sz="2400" b="1" dirty="0">
                <a:latin typeface="楷体_GB2312" pitchFamily="1" charset="-122"/>
                <a:ea typeface="楷体_GB2312" pitchFamily="1" charset="-122"/>
              </a:rPr>
              <a:t>从八十年代末开始，学习策略这一课题成为我国教育心理学研究的一个重要领域。研究的科学性增强</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研究的范围扩大。</a:t>
            </a:r>
            <a:endParaRPr lang="zh-CN" altLang="en-US" sz="2400" b="1" dirty="0">
              <a:latin typeface="楷体_GB2312" pitchFamily="1" charset="-122"/>
              <a:ea typeface="楷体_GB2312" pitchFamily="1" charset="-122"/>
            </a:endParaRPr>
          </a:p>
          <a:p>
            <a:pPr algn="just">
              <a:lnSpc>
                <a:spcPct val="120000"/>
              </a:lnSpc>
              <a:spcBef>
                <a:spcPct val="15000"/>
              </a:spcBef>
              <a:spcAft>
                <a:spcPct val="5000"/>
              </a:spcAft>
              <a:buNone/>
            </a:pPr>
            <a:r>
              <a:rPr lang="zh-CN" altLang="en-US" sz="2400" b="1" dirty="0">
                <a:latin typeface="楷体_GB2312" pitchFamily="1" charset="-122"/>
                <a:ea typeface="楷体_GB2312" pitchFamily="1" charset="-122"/>
              </a:rPr>
              <a:t>      </a:t>
            </a:r>
            <a:r>
              <a:rPr lang="zh-CN" altLang="en-US" sz="2400" b="1" dirty="0">
                <a:latin typeface="黑体" panose="02010609060101010101" pitchFamily="2" charset="-122"/>
                <a:ea typeface="黑体" panose="02010609060101010101" pitchFamily="2" charset="-122"/>
              </a:rPr>
              <a:t>这些研究可分为以下几个方面</a:t>
            </a:r>
            <a:r>
              <a:rPr lang="zh-CN" altLang="en-US" sz="2400" b="1" dirty="0">
                <a:latin typeface="楷体_GB2312" pitchFamily="1" charset="-122"/>
                <a:ea typeface="楷体_GB2312" pitchFamily="1" charset="-122"/>
              </a:rPr>
              <a:t>：</a:t>
            </a:r>
            <a:endParaRPr lang="zh-CN" altLang="en-US" sz="2400" b="1" dirty="0">
              <a:latin typeface="楷体_GB2312" pitchFamily="1" charset="-122"/>
              <a:ea typeface="楷体_GB2312" pitchFamily="1" charset="-122"/>
            </a:endParaRPr>
          </a:p>
          <a:p>
            <a:pPr>
              <a:lnSpc>
                <a:spcPct val="120000"/>
              </a:lnSpc>
              <a:spcBef>
                <a:spcPct val="15000"/>
              </a:spcBef>
              <a:spcAft>
                <a:spcPct val="5000"/>
              </a:spcAft>
              <a:buNone/>
            </a:pP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(1) </a:t>
            </a:r>
            <a:r>
              <a:rPr lang="zh-CN" altLang="en-US" sz="2400" b="1" dirty="0">
                <a:latin typeface="楷体_GB2312" pitchFamily="1" charset="-122"/>
                <a:ea typeface="楷体_GB2312" pitchFamily="1" charset="-122"/>
              </a:rPr>
              <a:t>发展研究</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这类研究主要是比较不同年龄或不同能力群体使用学习策略的不同特征，从而探讨个体策略获得或运用的发展过程和特点。对儿童学习策略的发展研究主要集中在两个方面：一是对认知策略和元记忆发展的探讨；另一个方面是对优差生学习策略使用和元认知能力进行对比。</a:t>
            </a:r>
            <a:r>
              <a:rPr lang="zh-CN" altLang="en-US" sz="2400" b="1" dirty="0">
                <a:latin typeface="黑体" panose="02010609060101010101" pitchFamily="2" charset="-122"/>
                <a:ea typeface="黑体" panose="02010609060101010101" pitchFamily="2" charset="-122"/>
              </a:rPr>
              <a:t> </a:t>
            </a:r>
            <a:endParaRPr lang="zh-CN" altLang="en-US" sz="2400" b="1" dirty="0">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0-#ppt_w/2"/>
                                          </p:val>
                                        </p:tav>
                                        <p:tav tm="100000">
                                          <p:val>
                                            <p:strVal val="#ppt_x"/>
                                          </p:val>
                                        </p:tav>
                                      </p:tavLst>
                                    </p:anim>
                                    <p:anim calcmode="lin" valueType="num">
                                      <p:cBhvr additive="base">
                                        <p:cTn id="8" dur="500" fill="hold"/>
                                        <p:tgtEl>
                                          <p:spTgt spid="5120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03">
                                            <p:txEl>
                                              <p:charRg st="0" end="57"/>
                                            </p:txEl>
                                          </p:spTgt>
                                        </p:tgtEl>
                                        <p:attrNameLst>
                                          <p:attrName>style.visibility</p:attrName>
                                        </p:attrNameLst>
                                      </p:cBhvr>
                                      <p:to>
                                        <p:strVal val="visible"/>
                                      </p:to>
                                    </p:set>
                                    <p:anim calcmode="lin" valueType="num">
                                      <p:cBhvr additive="base">
                                        <p:cTn id="13" dur="500" fill="hold"/>
                                        <p:tgtEl>
                                          <p:spTgt spid="51203">
                                            <p:txEl>
                                              <p:charRg st="0" end="5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03">
                                            <p:txEl>
                                              <p:charRg st="0" end="57"/>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03">
                                            <p:txEl>
                                              <p:charRg st="57" end="78"/>
                                            </p:txEl>
                                          </p:spTgt>
                                        </p:tgtEl>
                                        <p:attrNameLst>
                                          <p:attrName>style.visibility</p:attrName>
                                        </p:attrNameLst>
                                      </p:cBhvr>
                                      <p:to>
                                        <p:strVal val="visible"/>
                                      </p:to>
                                    </p:set>
                                    <p:anim calcmode="lin" valueType="num">
                                      <p:cBhvr additive="base">
                                        <p:cTn id="19" dur="500" fill="hold"/>
                                        <p:tgtEl>
                                          <p:spTgt spid="51203">
                                            <p:txEl>
                                              <p:charRg st="57" end="7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03">
                                            <p:txEl>
                                              <p:charRg st="57" end="78"/>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03">
                                            <p:txEl>
                                              <p:charRg st="78" end="214"/>
                                            </p:txEl>
                                          </p:spTgt>
                                        </p:tgtEl>
                                        <p:attrNameLst>
                                          <p:attrName>style.visibility</p:attrName>
                                        </p:attrNameLst>
                                      </p:cBhvr>
                                      <p:to>
                                        <p:strVal val="visible"/>
                                      </p:to>
                                    </p:set>
                                    <p:anim calcmode="lin" valueType="num">
                                      <p:cBhvr additive="base">
                                        <p:cTn id="25" dur="500" fill="hold"/>
                                        <p:tgtEl>
                                          <p:spTgt spid="51203">
                                            <p:txEl>
                                              <p:charRg st="78" end="21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03">
                                            <p:txEl>
                                              <p:charRg st="78" end="2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文本占位符 52225"/>
          <p:cNvSpPr>
            <a:spLocks noGrp="1" noRot="1"/>
          </p:cNvSpPr>
          <p:nvPr>
            <p:ph type="body" idx="1"/>
          </p:nvPr>
        </p:nvSpPr>
        <p:spPr>
          <a:xfrm>
            <a:off x="381000" y="1447800"/>
            <a:ext cx="8229600" cy="4530725"/>
          </a:xfrm>
          <a:ln/>
        </p:spPr>
        <p:txBody>
          <a:bodyPr/>
          <a:p>
            <a:pPr>
              <a:lnSpc>
                <a:spcPct val="110000"/>
              </a:lnSpc>
              <a:spcBef>
                <a:spcPct val="15000"/>
              </a:spcBef>
              <a:spcAft>
                <a:spcPct val="5000"/>
              </a:spcAft>
              <a:buNone/>
            </a:pPr>
            <a:r>
              <a:rPr lang="en-US" altLang="x-none" b="1" dirty="0">
                <a:latin typeface="黑体" panose="02010609060101010101" pitchFamily="2" charset="-122"/>
                <a:ea typeface="黑体" panose="02010609060101010101" pitchFamily="2" charset="-122"/>
              </a:rPr>
              <a:t> </a:t>
            </a:r>
            <a:r>
              <a:rPr lang="en-US" altLang="x-none" sz="2800" b="1" dirty="0">
                <a:latin typeface="楷体_GB2312" pitchFamily="1" charset="-122"/>
                <a:ea typeface="楷体_GB2312" pitchFamily="1" charset="-122"/>
              </a:rPr>
              <a:t>(2)</a:t>
            </a:r>
            <a:r>
              <a:rPr lang="zh-CN" altLang="en-US" sz="2800" b="1" dirty="0">
                <a:latin typeface="楷体_GB2312" pitchFamily="1" charset="-122"/>
                <a:ea typeface="楷体_GB2312" pitchFamily="1" charset="-122"/>
              </a:rPr>
              <a:t>培养研究：教给学生一般学习策略或结合学科的具体策略并检验这些策略迁移到一般的或某学科的实际学习情景中的情况</a:t>
            </a:r>
            <a:r>
              <a:rPr lang="en-US" altLang="x-none" sz="2800" b="1" dirty="0">
                <a:latin typeface="楷体_GB2312" pitchFamily="1" charset="-122"/>
                <a:ea typeface="楷体_GB2312" pitchFamily="1" charset="-122"/>
              </a:rPr>
              <a:t>; </a:t>
            </a:r>
            <a:endParaRPr lang="en-US" altLang="x-none" sz="2800" b="1" dirty="0">
              <a:latin typeface="楷体_GB2312" pitchFamily="1" charset="-122"/>
              <a:ea typeface="楷体_GB2312" pitchFamily="1" charset="-122"/>
            </a:endParaRPr>
          </a:p>
          <a:p>
            <a:pPr>
              <a:lnSpc>
                <a:spcPct val="110000"/>
              </a:lnSpc>
              <a:spcBef>
                <a:spcPct val="15000"/>
              </a:spcBef>
              <a:spcAft>
                <a:spcPct val="5000"/>
              </a:spcAft>
              <a:buNone/>
            </a:pPr>
            <a:r>
              <a:rPr lang="zh-CN" altLang="en-US" sz="2800" b="1" dirty="0">
                <a:latin typeface="楷体_GB2312" pitchFamily="1" charset="-122"/>
                <a:ea typeface="楷体_GB2312" pitchFamily="1" charset="-122"/>
              </a:rPr>
              <a:t> </a:t>
            </a:r>
            <a:r>
              <a:rPr lang="en-US" altLang="x-none" sz="2800" b="1" dirty="0">
                <a:latin typeface="楷体_GB2312" pitchFamily="1" charset="-122"/>
                <a:ea typeface="楷体_GB2312" pitchFamily="1" charset="-122"/>
              </a:rPr>
              <a:t>(3)</a:t>
            </a:r>
            <a:r>
              <a:rPr lang="zh-CN" altLang="en-US" sz="2800" b="1" dirty="0">
                <a:latin typeface="楷体_GB2312" pitchFamily="1" charset="-122"/>
                <a:ea typeface="楷体_GB2312" pitchFamily="1" charset="-122"/>
              </a:rPr>
              <a:t>相关研究：相关研究的目的是为了探查学习策略与各种学习变量（个体变量、任务变量）间的相关关系。</a:t>
            </a:r>
            <a:endParaRPr lang="zh-CN" altLang="en-US" sz="2800" b="1" dirty="0">
              <a:latin typeface="楷体_GB2312" pitchFamily="1" charset="-122"/>
              <a:ea typeface="楷体_GB2312" pitchFamily="1" charset="-122"/>
            </a:endParaRPr>
          </a:p>
        </p:txBody>
      </p:sp>
      <p:sp>
        <p:nvSpPr>
          <p:cNvPr id="52227" name="矩形 52226"/>
          <p:cNvSpPr/>
          <p:nvPr/>
        </p:nvSpPr>
        <p:spPr>
          <a:xfrm>
            <a:off x="685800" y="685800"/>
            <a:ext cx="8118475" cy="519113"/>
          </a:xfrm>
          <a:prstGeom prst="rect">
            <a:avLst/>
          </a:prstGeom>
          <a:noFill/>
          <a:ln w="9525">
            <a:noFill/>
          </a:ln>
        </p:spPr>
        <p:txBody>
          <a:bodyPr wrap="none" anchor="t">
            <a:spAutoFit/>
          </a:bodyPr>
          <a:p>
            <a:pPr lvl="0"/>
            <a:r>
              <a:rPr lang="zh-CN" altLang="en-US" sz="2800" b="1" dirty="0">
                <a:solidFill>
                  <a:srgbClr val="000000"/>
                </a:solidFill>
                <a:latin typeface="Arial" panose="020B0604020202020204" pitchFamily="34" charset="0"/>
                <a:ea typeface="宋体" panose="02010600030101010101" pitchFamily="2" charset="-122"/>
              </a:rPr>
              <a:t>2</a:t>
            </a:r>
            <a:r>
              <a:rPr lang="en-US" altLang="x-none" sz="2800" b="1" dirty="0">
                <a:solidFill>
                  <a:srgbClr val="000000"/>
                </a:solidFill>
                <a:latin typeface="Arial" panose="020B0604020202020204" pitchFamily="34" charset="0"/>
                <a:ea typeface="宋体" panose="02010600030101010101" pitchFamily="2" charset="-122"/>
              </a:rPr>
              <a:t>. </a:t>
            </a:r>
            <a:r>
              <a:rPr lang="zh-CN" altLang="en-US" sz="2800" b="1" dirty="0">
                <a:solidFill>
                  <a:srgbClr val="000000"/>
                </a:solidFill>
                <a:latin typeface="Arial" panose="020B0604020202020204" pitchFamily="34" charset="0"/>
                <a:ea typeface="宋体" panose="02010600030101010101" pitchFamily="2" charset="-122"/>
              </a:rPr>
              <a:t>学习策略研究的迅速发展阶段（80年代—现在）</a:t>
            </a:r>
            <a:endParaRPr lang="zh-CN" altLang="en-US" sz="2800" b="1" dirty="0">
              <a:solidFill>
                <a:srgbClr val="000000"/>
              </a:solidFill>
              <a:latin typeface="Arial" panose="020B0604020202020204" pitchFamily="34" charset="0"/>
              <a:ea typeface="宋体" panose="02010600030101010101" pitchFamily="2"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标题 53249"/>
          <p:cNvSpPr>
            <a:spLocks noGrp="1" noRot="1"/>
          </p:cNvSpPr>
          <p:nvPr>
            <p:ph type="title"/>
          </p:nvPr>
        </p:nvSpPr>
        <p:spPr>
          <a:xfrm>
            <a:off x="533400" y="533400"/>
            <a:ext cx="8166100" cy="838200"/>
          </a:xfrm>
          <a:ln/>
        </p:spPr>
        <p:txBody>
          <a:bodyPr anchor="ctr"/>
          <a:p>
            <a:r>
              <a:rPr lang="zh-CN" altLang="en-US" sz="3600" b="1">
                <a:solidFill>
                  <a:srgbClr val="000000"/>
                </a:solidFill>
                <a:latin typeface="宋体" panose="02010600030101010101" pitchFamily="2" charset="-122"/>
              </a:rPr>
              <a:t>二、我国学习策略领域研究存在的问题</a:t>
            </a:r>
            <a:r>
              <a:rPr lang="zh-CN" altLang="en-US" sz="4000">
                <a:solidFill>
                  <a:schemeClr val="tx1"/>
                </a:solidFill>
                <a:latin typeface="黑体" panose="02010609060101010101" pitchFamily="2" charset="-122"/>
                <a:ea typeface="黑体" panose="02010609060101010101" pitchFamily="2" charset="-122"/>
              </a:rPr>
              <a:t> </a:t>
            </a:r>
            <a:endParaRPr lang="zh-CN" altLang="en-US" sz="4000">
              <a:solidFill>
                <a:schemeClr val="tx1"/>
              </a:solidFill>
              <a:latin typeface="黑体" panose="02010609060101010101" pitchFamily="2" charset="-122"/>
              <a:ea typeface="黑体" panose="02010609060101010101" pitchFamily="2" charset="-122"/>
            </a:endParaRPr>
          </a:p>
        </p:txBody>
      </p:sp>
      <p:sp>
        <p:nvSpPr>
          <p:cNvPr id="53251" name="文本占位符 53250"/>
          <p:cNvSpPr>
            <a:spLocks noGrp="1" noRot="1"/>
          </p:cNvSpPr>
          <p:nvPr>
            <p:ph type="body" idx="1"/>
          </p:nvPr>
        </p:nvSpPr>
        <p:spPr>
          <a:xfrm>
            <a:off x="508000" y="1536700"/>
            <a:ext cx="7924800" cy="4114800"/>
          </a:xfrm>
          <a:ln/>
        </p:spPr>
        <p:txBody>
          <a:bodyPr/>
          <a:p>
            <a:pPr marL="609600" indent="-609600">
              <a:lnSpc>
                <a:spcPct val="130000"/>
              </a:lnSpc>
              <a:buNone/>
            </a:pPr>
            <a:r>
              <a:rPr lang="zh-CN" altLang="en-US" b="1" dirty="0">
                <a:latin typeface="黑体" panose="02010609060101010101" pitchFamily="2" charset="-122"/>
                <a:ea typeface="黑体" panose="02010609060101010101" pitchFamily="2" charset="-122"/>
              </a:rPr>
              <a:t>1</a:t>
            </a:r>
            <a:r>
              <a:rPr lang="en-US" altLang="x-none" b="1" dirty="0">
                <a:latin typeface="黑体" panose="02010609060101010101" pitchFamily="2" charset="-122"/>
                <a:ea typeface="黑体" panose="02010609060101010101" pitchFamily="2" charset="-122"/>
              </a:rPr>
              <a:t>.</a:t>
            </a:r>
            <a:r>
              <a:rPr lang="zh-CN" altLang="en-US" b="1" dirty="0">
                <a:latin typeface="黑体" panose="02010609060101010101" pitchFamily="2" charset="-122"/>
                <a:ea typeface="黑体" panose="02010609060101010101" pitchFamily="2" charset="-122"/>
              </a:rPr>
              <a:t>学习策略的研究范围比较狭窄</a:t>
            </a:r>
            <a:r>
              <a:rPr lang="en-US" altLang="x-none" b="1" dirty="0">
                <a:latin typeface="黑体" panose="02010609060101010101" pitchFamily="2" charset="-122"/>
                <a:ea typeface="黑体" panose="02010609060101010101" pitchFamily="2" charset="-122"/>
              </a:rPr>
              <a:t>; </a:t>
            </a:r>
            <a:endParaRPr lang="en-US" altLang="x-none" b="1" dirty="0">
              <a:latin typeface="黑体" panose="02010609060101010101" pitchFamily="2" charset="-122"/>
              <a:ea typeface="黑体" panose="02010609060101010101" pitchFamily="2" charset="-122"/>
            </a:endParaRPr>
          </a:p>
          <a:p>
            <a:pPr marL="609600" indent="-609600">
              <a:lnSpc>
                <a:spcPct val="130000"/>
              </a:lnSpc>
              <a:buNone/>
            </a:pPr>
            <a:r>
              <a:rPr lang="zh-CN" altLang="en-US" b="1" dirty="0">
                <a:latin typeface="黑体" panose="02010609060101010101" pitchFamily="2" charset="-122"/>
                <a:ea typeface="黑体" panose="02010609060101010101" pitchFamily="2" charset="-122"/>
              </a:rPr>
              <a:t>2</a:t>
            </a:r>
            <a:r>
              <a:rPr lang="en-US" altLang="x-none" b="1" dirty="0">
                <a:latin typeface="黑体" panose="02010609060101010101" pitchFamily="2" charset="-122"/>
                <a:ea typeface="黑体" panose="02010609060101010101" pitchFamily="2" charset="-122"/>
              </a:rPr>
              <a:t>.</a:t>
            </a:r>
            <a:r>
              <a:rPr lang="zh-CN" altLang="en-US" b="1" dirty="0">
                <a:latin typeface="黑体" panose="02010609060101010101" pitchFamily="2" charset="-122"/>
                <a:ea typeface="黑体" panose="02010609060101010101" pitchFamily="2" charset="-122"/>
              </a:rPr>
              <a:t>研究深度不够</a:t>
            </a:r>
            <a:r>
              <a:rPr lang="en-US" altLang="x-none" b="1" dirty="0">
                <a:latin typeface="黑体" panose="02010609060101010101" pitchFamily="2" charset="-122"/>
                <a:ea typeface="黑体" panose="02010609060101010101" pitchFamily="2" charset="-122"/>
              </a:rPr>
              <a:t>;</a:t>
            </a:r>
            <a:endParaRPr lang="en-US" altLang="x-none" b="1" dirty="0">
              <a:latin typeface="黑体" panose="02010609060101010101" pitchFamily="2" charset="-122"/>
              <a:ea typeface="黑体" panose="02010609060101010101" pitchFamily="2" charset="-122"/>
            </a:endParaRPr>
          </a:p>
          <a:p>
            <a:pPr marL="609600" indent="-609600">
              <a:lnSpc>
                <a:spcPct val="130000"/>
              </a:lnSpc>
              <a:buNone/>
            </a:pPr>
            <a:r>
              <a:rPr lang="zh-CN" altLang="en-US" b="1" dirty="0">
                <a:latin typeface="黑体" panose="02010609060101010101" pitchFamily="2" charset="-122"/>
                <a:ea typeface="黑体" panose="02010609060101010101" pitchFamily="2" charset="-122"/>
              </a:rPr>
              <a:t>3</a:t>
            </a:r>
            <a:r>
              <a:rPr lang="en-US" altLang="x-none" b="1" dirty="0">
                <a:latin typeface="黑体" panose="02010609060101010101" pitchFamily="2" charset="-122"/>
                <a:ea typeface="黑体" panose="02010609060101010101" pitchFamily="2" charset="-122"/>
              </a:rPr>
              <a:t>.</a:t>
            </a:r>
            <a:r>
              <a:rPr lang="zh-CN" altLang="en-US" b="1" dirty="0">
                <a:latin typeface="黑体" panose="02010609060101010101" pitchFamily="2" charset="-122"/>
                <a:ea typeface="黑体" panose="02010609060101010101" pitchFamily="2" charset="-122"/>
              </a:rPr>
              <a:t>对不同年龄儿童的学习策略的结构、层 次缺乏探索</a:t>
            </a:r>
            <a:r>
              <a:rPr lang="en-US" altLang="x-none" b="1" dirty="0">
                <a:latin typeface="黑体" panose="02010609060101010101" pitchFamily="2" charset="-122"/>
                <a:ea typeface="黑体" panose="02010609060101010101" pitchFamily="2" charset="-122"/>
              </a:rPr>
              <a:t>; </a:t>
            </a:r>
            <a:endParaRPr lang="en-US" altLang="x-none" b="1" dirty="0">
              <a:latin typeface="黑体" panose="02010609060101010101" pitchFamily="2" charset="-122"/>
              <a:ea typeface="黑体" panose="02010609060101010101" pitchFamily="2" charset="-122"/>
            </a:endParaRPr>
          </a:p>
          <a:p>
            <a:pPr marL="609600" indent="-609600">
              <a:lnSpc>
                <a:spcPct val="130000"/>
              </a:lnSpc>
              <a:buNone/>
            </a:pPr>
            <a:r>
              <a:rPr lang="zh-CN" altLang="en-US" b="1" dirty="0">
                <a:latin typeface="黑体" panose="02010609060101010101" pitchFamily="2" charset="-122"/>
                <a:ea typeface="黑体" panose="02010609060101010101" pitchFamily="2" charset="-122"/>
              </a:rPr>
              <a:t>4</a:t>
            </a:r>
            <a:r>
              <a:rPr lang="en-US" altLang="x-none" b="1" dirty="0">
                <a:latin typeface="黑体" panose="02010609060101010101" pitchFamily="2" charset="-122"/>
                <a:ea typeface="黑体" panose="02010609060101010101" pitchFamily="2" charset="-122"/>
              </a:rPr>
              <a:t>.</a:t>
            </a:r>
            <a:r>
              <a:rPr lang="zh-CN" altLang="en-US" b="1" dirty="0">
                <a:latin typeface="黑体" panose="02010609060101010101" pitchFamily="2" charset="-122"/>
                <a:ea typeface="黑体" panose="02010609060101010101" pitchFamily="2" charset="-122"/>
              </a:rPr>
              <a:t>缺少适合我国学生的学习策略指导教程。</a:t>
            </a:r>
            <a:r>
              <a:rPr lang="zh-CN" altLang="en-US" dirty="0">
                <a:latin typeface="黑体" panose="02010609060101010101" pitchFamily="2" charset="-122"/>
                <a:ea typeface="黑体" panose="02010609060101010101" pitchFamily="2" charset="-122"/>
              </a:rPr>
              <a:t> </a:t>
            </a:r>
            <a:endParaRPr lang="zh-CN" altLang="en-US" dirty="0">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additive="base">
                                        <p:cTn id="7" dur="500" fill="hold"/>
                                        <p:tgtEl>
                                          <p:spTgt spid="53250"/>
                                        </p:tgtEl>
                                        <p:attrNameLst>
                                          <p:attrName>ppt_x</p:attrName>
                                        </p:attrNameLst>
                                      </p:cBhvr>
                                      <p:tavLst>
                                        <p:tav tm="0">
                                          <p:val>
                                            <p:strVal val="0-#ppt_w/2"/>
                                          </p:val>
                                        </p:tav>
                                        <p:tav tm="100000">
                                          <p:val>
                                            <p:strVal val="#ppt_x"/>
                                          </p:val>
                                        </p:tav>
                                      </p:tavLst>
                                    </p:anim>
                                    <p:anim calcmode="lin" valueType="num">
                                      <p:cBhvr additive="base">
                                        <p:cTn id="8" dur="500" fill="hold"/>
                                        <p:tgtEl>
                                          <p:spTgt spid="532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3251">
                                            <p:txEl>
                                              <p:charRg st="0" end="18"/>
                                            </p:txEl>
                                          </p:spTgt>
                                        </p:tgtEl>
                                        <p:attrNameLst>
                                          <p:attrName>style.visibility</p:attrName>
                                        </p:attrNameLst>
                                      </p:cBhvr>
                                      <p:to>
                                        <p:strVal val="visible"/>
                                      </p:to>
                                    </p:set>
                                    <p:anim calcmode="lin" valueType="num">
                                      <p:cBhvr additive="base">
                                        <p:cTn id="13" dur="500" fill="hold"/>
                                        <p:tgtEl>
                                          <p:spTgt spid="53251">
                                            <p:txEl>
                                              <p:charRg st="0" end="18"/>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251">
                                            <p:txEl>
                                              <p:charRg st="0" end="18"/>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3251">
                                            <p:txEl>
                                              <p:charRg st="18" end="28"/>
                                            </p:txEl>
                                          </p:spTgt>
                                        </p:tgtEl>
                                        <p:attrNameLst>
                                          <p:attrName>style.visibility</p:attrName>
                                        </p:attrNameLst>
                                      </p:cBhvr>
                                      <p:to>
                                        <p:strVal val="visible"/>
                                      </p:to>
                                    </p:set>
                                    <p:anim calcmode="lin" valueType="num">
                                      <p:cBhvr additive="base">
                                        <p:cTn id="19" dur="500" fill="hold"/>
                                        <p:tgtEl>
                                          <p:spTgt spid="53251">
                                            <p:txEl>
                                              <p:charRg st="18" end="2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251">
                                            <p:txEl>
                                              <p:charRg st="18" end="28"/>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3251">
                                            <p:txEl>
                                              <p:charRg st="28" end="56"/>
                                            </p:txEl>
                                          </p:spTgt>
                                        </p:tgtEl>
                                        <p:attrNameLst>
                                          <p:attrName>style.visibility</p:attrName>
                                        </p:attrNameLst>
                                      </p:cBhvr>
                                      <p:to>
                                        <p:strVal val="visible"/>
                                      </p:to>
                                    </p:set>
                                    <p:anim calcmode="lin" valueType="num">
                                      <p:cBhvr additive="base">
                                        <p:cTn id="25" dur="500" fill="hold"/>
                                        <p:tgtEl>
                                          <p:spTgt spid="53251">
                                            <p:txEl>
                                              <p:charRg st="28" end="5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251">
                                            <p:txEl>
                                              <p:charRg st="28" end="5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3251">
                                            <p:txEl>
                                              <p:charRg st="56" end="78"/>
                                            </p:txEl>
                                          </p:spTgt>
                                        </p:tgtEl>
                                        <p:attrNameLst>
                                          <p:attrName>style.visibility</p:attrName>
                                        </p:attrNameLst>
                                      </p:cBhvr>
                                      <p:to>
                                        <p:strVal val="visible"/>
                                      </p:to>
                                    </p:set>
                                    <p:anim calcmode="lin" valueType="num">
                                      <p:cBhvr additive="base">
                                        <p:cTn id="31" dur="500" fill="hold"/>
                                        <p:tgtEl>
                                          <p:spTgt spid="53251">
                                            <p:txEl>
                                              <p:charRg st="56" end="7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3251">
                                            <p:txEl>
                                              <p:charRg st="56" end="7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4274" name="图片 54273" descr="Y6ZY`(~E49XKELWVMI@CA`P"/>
          <p:cNvPicPr>
            <a:picLocks noChangeAspect="1"/>
          </p:cNvPicPr>
          <p:nvPr/>
        </p:nvPicPr>
        <p:blipFill>
          <a:blip r:embed="rId1"/>
          <a:stretch>
            <a:fillRect/>
          </a:stretch>
        </p:blipFill>
        <p:spPr>
          <a:xfrm>
            <a:off x="0" y="0"/>
            <a:ext cx="790575" cy="6886575"/>
          </a:xfrm>
          <a:prstGeom prst="rect">
            <a:avLst/>
          </a:prstGeom>
          <a:noFill/>
          <a:ln w="9525">
            <a:noFill/>
          </a:ln>
        </p:spPr>
      </p:pic>
      <p:sp>
        <p:nvSpPr>
          <p:cNvPr id="54275" name="矩形 54274"/>
          <p:cNvSpPr/>
          <p:nvPr/>
        </p:nvSpPr>
        <p:spPr>
          <a:xfrm>
            <a:off x="755650" y="0"/>
            <a:ext cx="8382000" cy="6842125"/>
          </a:xfrm>
          <a:prstGeom prst="rect">
            <a:avLst/>
          </a:prstGeom>
          <a:gradFill rotWithShape="1">
            <a:gsLst>
              <a:gs pos="0">
                <a:schemeClr val="bg1"/>
              </a:gs>
              <a:gs pos="100000">
                <a:srgbClr val="FFFF66"/>
              </a:gs>
            </a:gsLst>
            <a:lin ang="5400000" scaled="1"/>
            <a:tileRect/>
          </a:gradFill>
          <a:ln w="9525">
            <a:noFill/>
          </a:ln>
        </p:spPr>
        <p:txBody>
          <a:bodyPr wrap="none" anchor="ctr"/>
          <a:p>
            <a:pPr lvl="0" algn="ctr"/>
            <a:endParaRPr lang="zh-CN" altLang="en-US" sz="1800" dirty="0">
              <a:solidFill>
                <a:srgbClr val="FFCC00"/>
              </a:solidFill>
              <a:latin typeface="Arial" panose="020B0604020202020204" pitchFamily="34" charset="0"/>
              <a:ea typeface="宋体" panose="02010600030101010101" pitchFamily="2" charset="-122"/>
            </a:endParaRPr>
          </a:p>
        </p:txBody>
      </p:sp>
      <p:sp>
        <p:nvSpPr>
          <p:cNvPr id="54276" name="文本框 54275"/>
          <p:cNvSpPr txBox="1"/>
          <p:nvPr/>
        </p:nvSpPr>
        <p:spPr>
          <a:xfrm>
            <a:off x="2124075" y="188913"/>
            <a:ext cx="5410200" cy="700087"/>
          </a:xfrm>
          <a:prstGeom prst="rect">
            <a:avLst/>
          </a:prstGeom>
          <a:noFill/>
          <a:ln w="9525">
            <a:noFill/>
          </a:ln>
        </p:spPr>
        <p:txBody>
          <a:bodyPr>
            <a:spAutoFit/>
          </a:bodyPr>
          <a:p>
            <a:pPr lvl="0" algn="ctr">
              <a:spcBef>
                <a:spcPct val="50000"/>
              </a:spcBef>
            </a:pPr>
            <a:endParaRPr lang="zh-CN" altLang="en-US" sz="4000" b="1" dirty="0">
              <a:solidFill>
                <a:srgbClr val="FF0000"/>
              </a:solidFill>
              <a:latin typeface="Arial" panose="020B0604020202020204" pitchFamily="34" charset="0"/>
              <a:ea typeface="宋体" panose="02010600030101010101" pitchFamily="2" charset="-122"/>
            </a:endParaRPr>
          </a:p>
        </p:txBody>
      </p:sp>
      <p:sp>
        <p:nvSpPr>
          <p:cNvPr id="54277" name="文本框 54276"/>
          <p:cNvSpPr txBox="1"/>
          <p:nvPr/>
        </p:nvSpPr>
        <p:spPr>
          <a:xfrm>
            <a:off x="914400" y="1219200"/>
            <a:ext cx="7924800" cy="762000"/>
          </a:xfrm>
          <a:prstGeom prst="rect">
            <a:avLst/>
          </a:prstGeom>
          <a:noFill/>
          <a:ln w="9525">
            <a:noFill/>
          </a:ln>
        </p:spPr>
        <p:txBody>
          <a:bodyPr>
            <a:spAutoFit/>
          </a:bodyPr>
          <a:p>
            <a:pPr lvl="0" algn="ctr">
              <a:spcBef>
                <a:spcPct val="50000"/>
              </a:spcBef>
            </a:pPr>
            <a:r>
              <a:rPr lang="zh-CN" altLang="en-US" sz="4400" b="1" dirty="0">
                <a:solidFill>
                  <a:srgbClr val="990000"/>
                </a:solidFill>
                <a:latin typeface="黑体" panose="02010609060101010101" pitchFamily="2" charset="-122"/>
                <a:ea typeface="黑体" panose="02010609060101010101" pitchFamily="2" charset="-122"/>
              </a:rPr>
              <a:t>第三节 </a:t>
            </a:r>
            <a:r>
              <a:rPr lang="zh-CN" altLang="en-US" sz="4400" b="1" dirty="0">
                <a:solidFill>
                  <a:srgbClr val="990000"/>
                </a:solidFill>
                <a:latin typeface="Arial" panose="020B0604020202020204" pitchFamily="34" charset="0"/>
                <a:ea typeface="黑体" panose="02010609060101010101" pitchFamily="2" charset="-122"/>
              </a:rPr>
              <a:t>自我调节学习的训练</a:t>
            </a:r>
            <a:endParaRPr lang="zh-CN" altLang="en-US" sz="4400" dirty="0">
              <a:latin typeface="Arial" panose="020B0604020202020204" pitchFamily="34" charset="0"/>
              <a:ea typeface="宋体" panose="02010600030101010101" pitchFamily="2" charset="-122"/>
            </a:endParaRPr>
          </a:p>
        </p:txBody>
      </p:sp>
      <p:sp>
        <p:nvSpPr>
          <p:cNvPr id="54278" name="文本框 54277"/>
          <p:cNvSpPr txBox="1"/>
          <p:nvPr/>
        </p:nvSpPr>
        <p:spPr>
          <a:xfrm>
            <a:off x="1524000" y="2590800"/>
            <a:ext cx="7086600" cy="3078163"/>
          </a:xfrm>
          <a:prstGeom prst="rect">
            <a:avLst/>
          </a:prstGeom>
          <a:noFill/>
          <a:ln w="9525">
            <a:noFill/>
          </a:ln>
        </p:spPr>
        <p:txBody>
          <a:bodyPr>
            <a:spAutoFit/>
          </a:bodyPr>
          <a:p>
            <a:pPr lvl="0" algn="just">
              <a:spcBef>
                <a:spcPct val="30000"/>
              </a:spcBef>
            </a:pPr>
            <a:r>
              <a:rPr lang="zh-CN" altLang="en-US" sz="4000" b="1" dirty="0">
                <a:solidFill>
                  <a:srgbClr val="0000FF"/>
                </a:solidFill>
                <a:latin typeface="宋体" panose="02010600030101010101" pitchFamily="2" charset="-122"/>
                <a:ea typeface="宋体" panose="02010600030101010101" pitchFamily="2" charset="-122"/>
              </a:rPr>
              <a:t>一、自我调节学习的训练</a:t>
            </a:r>
            <a:endParaRPr lang="zh-CN" altLang="en-US" sz="4000" b="1" dirty="0">
              <a:solidFill>
                <a:srgbClr val="0000FF"/>
              </a:solidFill>
              <a:latin typeface="宋体" panose="02010600030101010101" pitchFamily="2" charset="-122"/>
              <a:ea typeface="宋体" panose="02010600030101010101" pitchFamily="2" charset="-122"/>
            </a:endParaRPr>
          </a:p>
          <a:p>
            <a:pPr lvl="0" algn="just">
              <a:spcBef>
                <a:spcPct val="30000"/>
              </a:spcBef>
            </a:pPr>
            <a:r>
              <a:rPr lang="zh-CN" altLang="en-US" sz="4000" b="1" dirty="0">
                <a:solidFill>
                  <a:srgbClr val="0000FF"/>
                </a:solidFill>
                <a:latin typeface="宋体" panose="02010600030101010101" pitchFamily="2" charset="-122"/>
                <a:ea typeface="宋体" panose="02010600030101010101" pitchFamily="2" charset="-122"/>
              </a:rPr>
              <a:t>二、自我调节学习的训练模式</a:t>
            </a:r>
            <a:endParaRPr lang="zh-CN" altLang="en-US" sz="4000" b="1" dirty="0">
              <a:solidFill>
                <a:srgbClr val="0000FF"/>
              </a:solidFill>
              <a:latin typeface="宋体" panose="02010600030101010101" pitchFamily="2" charset="-122"/>
              <a:ea typeface="宋体" panose="02010600030101010101" pitchFamily="2" charset="-122"/>
            </a:endParaRPr>
          </a:p>
          <a:p>
            <a:pPr lvl="0" algn="just">
              <a:spcBef>
                <a:spcPct val="30000"/>
              </a:spcBef>
            </a:pPr>
            <a:r>
              <a:rPr lang="zh-CN" altLang="en-US" sz="4000" b="1" dirty="0">
                <a:solidFill>
                  <a:srgbClr val="0000FF"/>
                </a:solidFill>
                <a:latin typeface="Arial" panose="020B0604020202020204" pitchFamily="34" charset="0"/>
                <a:ea typeface="宋体" panose="02010600030101010101" pitchFamily="2" charset="-122"/>
              </a:rPr>
              <a:t>三、常见策略的训练方法</a:t>
            </a:r>
            <a:endParaRPr lang="zh-CN" altLang="en-US" sz="4000" b="1" dirty="0">
              <a:solidFill>
                <a:srgbClr val="0000FF"/>
              </a:solidFill>
              <a:latin typeface="Arial" panose="020B0604020202020204" pitchFamily="34" charset="0"/>
              <a:ea typeface="宋体" panose="02010600030101010101" pitchFamily="2" charset="-122"/>
            </a:endParaRPr>
          </a:p>
          <a:p>
            <a:pPr lvl="0" algn="just">
              <a:spcBef>
                <a:spcPct val="30000"/>
              </a:spcBef>
            </a:pPr>
            <a:endParaRPr lang="zh-CN" altLang="en-US" sz="4000" dirty="0">
              <a:latin typeface="Arial" panose="020B0604020202020204" pitchFamily="34" charset="0"/>
              <a:ea typeface="宋体" panose="02010600030101010101" pitchFamily="2" charset="-122"/>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标题 55297"/>
          <p:cNvSpPr>
            <a:spLocks noGrp="1" noRot="1"/>
          </p:cNvSpPr>
          <p:nvPr>
            <p:ph type="title"/>
          </p:nvPr>
        </p:nvSpPr>
        <p:spPr>
          <a:xfrm>
            <a:off x="914400" y="533400"/>
            <a:ext cx="7315200" cy="838200"/>
          </a:xfrm>
          <a:ln/>
        </p:spPr>
        <p:txBody>
          <a:bodyPr anchor="ctr"/>
          <a:p>
            <a:r>
              <a:rPr lang="zh-CN" altLang="en-US" sz="4000" b="1">
                <a:solidFill>
                  <a:srgbClr val="990000"/>
                </a:solidFill>
              </a:rPr>
              <a:t>第三节 自我调节学习的训练</a:t>
            </a:r>
            <a:endParaRPr lang="zh-CN" altLang="en-US" sz="4000" b="1">
              <a:solidFill>
                <a:srgbClr val="990000"/>
              </a:solidFill>
            </a:endParaRPr>
          </a:p>
        </p:txBody>
      </p:sp>
      <p:sp>
        <p:nvSpPr>
          <p:cNvPr id="55299" name="矩形 55298"/>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55300" name="文本框 55299"/>
          <p:cNvSpPr txBox="1"/>
          <p:nvPr/>
        </p:nvSpPr>
        <p:spPr>
          <a:xfrm>
            <a:off x="381000" y="1447800"/>
            <a:ext cx="8458200" cy="3665538"/>
          </a:xfrm>
          <a:prstGeom prst="rect">
            <a:avLst/>
          </a:prstGeom>
          <a:noFill/>
          <a:ln w="9525">
            <a:noFill/>
          </a:ln>
        </p:spPr>
        <p:txBody>
          <a:bodyPr>
            <a:spAutoFit/>
          </a:bodyPr>
          <a:p>
            <a:pPr marL="342900" lvl="0" indent="-342900"/>
            <a:r>
              <a:rPr lang="zh-CN" altLang="en-US" sz="3600" b="1" dirty="0">
                <a:latin typeface="Arial" panose="020B0604020202020204" pitchFamily="34" charset="0"/>
                <a:ea typeface="宋体" panose="02010600030101010101" pitchFamily="2" charset="-122"/>
              </a:rPr>
              <a:t>一、自我调节学习的训练原则</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（一）主体性原则</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（二）内化性原则</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（三）</a:t>
            </a:r>
            <a:r>
              <a:rPr lang="zh-CN" altLang="en-US" sz="3200" b="1" dirty="0">
                <a:solidFill>
                  <a:schemeClr val="hlink"/>
                </a:solidFill>
                <a:latin typeface="黑体" panose="02010609060101010101" pitchFamily="2" charset="-122"/>
                <a:ea typeface="黑体" panose="02010609060101010101" pitchFamily="2" charset="-122"/>
              </a:rPr>
              <a:t>特定性原则</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（四）生成性原则</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（五）效能性原则</a:t>
            </a:r>
            <a:endParaRPr lang="zh-CN" altLang="en-US" sz="3200" b="1" dirty="0">
              <a:solidFill>
                <a:schemeClr val="hlink"/>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5300">
                                            <p:txEl>
                                              <p:charRg st="14" end="23"/>
                                            </p:txEl>
                                          </p:spTgt>
                                        </p:tgtEl>
                                        <p:attrNameLst>
                                          <p:attrName>style.visibility</p:attrName>
                                        </p:attrNameLst>
                                      </p:cBhvr>
                                      <p:to>
                                        <p:strVal val="visible"/>
                                      </p:to>
                                    </p:set>
                                    <p:anim calcmode="lin" valueType="num">
                                      <p:cBhvr>
                                        <p:cTn id="7" dur="1000" fill="hold"/>
                                        <p:tgtEl>
                                          <p:spTgt spid="55300">
                                            <p:txEl>
                                              <p:charRg st="14" end="23"/>
                                            </p:txEl>
                                          </p:spTgt>
                                        </p:tgtEl>
                                        <p:attrNameLst>
                                          <p:attrName>ppt_w</p:attrName>
                                        </p:attrNameLst>
                                      </p:cBhvr>
                                      <p:tavLst>
                                        <p:tav tm="0">
                                          <p:val>
                                            <p:strVal val="#ppt_w*0.70"/>
                                          </p:val>
                                        </p:tav>
                                        <p:tav tm="100000">
                                          <p:val>
                                            <p:strVal val="#ppt_w"/>
                                          </p:val>
                                        </p:tav>
                                      </p:tavLst>
                                    </p:anim>
                                    <p:anim calcmode="lin" valueType="num">
                                      <p:cBhvr>
                                        <p:cTn id="8" dur="1000" fill="hold"/>
                                        <p:tgtEl>
                                          <p:spTgt spid="55300">
                                            <p:txEl>
                                              <p:charRg st="14" end="23"/>
                                            </p:txEl>
                                          </p:spTgt>
                                        </p:tgtEl>
                                        <p:attrNameLst>
                                          <p:attrName>ppt_h</p:attrName>
                                        </p:attrNameLst>
                                      </p:cBhvr>
                                      <p:tavLst>
                                        <p:tav tm="0">
                                          <p:val>
                                            <p:strVal val="#ppt_h"/>
                                          </p:val>
                                        </p:tav>
                                        <p:tav tm="100000">
                                          <p:val>
                                            <p:strVal val="#ppt_h"/>
                                          </p:val>
                                        </p:tav>
                                      </p:tavLst>
                                    </p:anim>
                                    <p:animEffect transition="in" filter="fade">
                                      <p:cBhvr>
                                        <p:cTn id="9" dur="1000"/>
                                        <p:tgtEl>
                                          <p:spTgt spid="55300">
                                            <p:txEl>
                                              <p:charRg st="14" end="2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5300">
                                            <p:txEl>
                                              <p:charRg st="23" end="32"/>
                                            </p:txEl>
                                          </p:spTgt>
                                        </p:tgtEl>
                                        <p:attrNameLst>
                                          <p:attrName>style.visibility</p:attrName>
                                        </p:attrNameLst>
                                      </p:cBhvr>
                                      <p:to>
                                        <p:strVal val="visible"/>
                                      </p:to>
                                    </p:set>
                                    <p:anim calcmode="lin" valueType="num">
                                      <p:cBhvr>
                                        <p:cTn id="14" dur="1000" fill="hold"/>
                                        <p:tgtEl>
                                          <p:spTgt spid="55300">
                                            <p:txEl>
                                              <p:charRg st="23" end="32"/>
                                            </p:txEl>
                                          </p:spTgt>
                                        </p:tgtEl>
                                        <p:attrNameLst>
                                          <p:attrName>ppt_w</p:attrName>
                                        </p:attrNameLst>
                                      </p:cBhvr>
                                      <p:tavLst>
                                        <p:tav tm="0">
                                          <p:val>
                                            <p:strVal val="#ppt_w*0.70"/>
                                          </p:val>
                                        </p:tav>
                                        <p:tav tm="100000">
                                          <p:val>
                                            <p:strVal val="#ppt_w"/>
                                          </p:val>
                                        </p:tav>
                                      </p:tavLst>
                                    </p:anim>
                                    <p:anim calcmode="lin" valueType="num">
                                      <p:cBhvr>
                                        <p:cTn id="15" dur="1000" fill="hold"/>
                                        <p:tgtEl>
                                          <p:spTgt spid="55300">
                                            <p:txEl>
                                              <p:charRg st="23" end="32"/>
                                            </p:txEl>
                                          </p:spTgt>
                                        </p:tgtEl>
                                        <p:attrNameLst>
                                          <p:attrName>ppt_h</p:attrName>
                                        </p:attrNameLst>
                                      </p:cBhvr>
                                      <p:tavLst>
                                        <p:tav tm="0">
                                          <p:val>
                                            <p:strVal val="#ppt_h"/>
                                          </p:val>
                                        </p:tav>
                                        <p:tav tm="100000">
                                          <p:val>
                                            <p:strVal val="#ppt_h"/>
                                          </p:val>
                                        </p:tav>
                                      </p:tavLst>
                                    </p:anim>
                                    <p:animEffect transition="in" filter="fade">
                                      <p:cBhvr>
                                        <p:cTn id="16" dur="1000"/>
                                        <p:tgtEl>
                                          <p:spTgt spid="55300">
                                            <p:txEl>
                                              <p:charRg st="23" end="3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5300">
                                            <p:txEl>
                                              <p:charRg st="32" end="41"/>
                                            </p:txEl>
                                          </p:spTgt>
                                        </p:tgtEl>
                                        <p:attrNameLst>
                                          <p:attrName>style.visibility</p:attrName>
                                        </p:attrNameLst>
                                      </p:cBhvr>
                                      <p:to>
                                        <p:strVal val="visible"/>
                                      </p:to>
                                    </p:set>
                                    <p:anim calcmode="lin" valueType="num">
                                      <p:cBhvr>
                                        <p:cTn id="21" dur="1000" fill="hold"/>
                                        <p:tgtEl>
                                          <p:spTgt spid="55300">
                                            <p:txEl>
                                              <p:charRg st="32" end="41"/>
                                            </p:txEl>
                                          </p:spTgt>
                                        </p:tgtEl>
                                        <p:attrNameLst>
                                          <p:attrName>ppt_w</p:attrName>
                                        </p:attrNameLst>
                                      </p:cBhvr>
                                      <p:tavLst>
                                        <p:tav tm="0">
                                          <p:val>
                                            <p:strVal val="#ppt_w*0.70"/>
                                          </p:val>
                                        </p:tav>
                                        <p:tav tm="100000">
                                          <p:val>
                                            <p:strVal val="#ppt_w"/>
                                          </p:val>
                                        </p:tav>
                                      </p:tavLst>
                                    </p:anim>
                                    <p:anim calcmode="lin" valueType="num">
                                      <p:cBhvr>
                                        <p:cTn id="22" dur="1000" fill="hold"/>
                                        <p:tgtEl>
                                          <p:spTgt spid="55300">
                                            <p:txEl>
                                              <p:charRg st="32" end="41"/>
                                            </p:txEl>
                                          </p:spTgt>
                                        </p:tgtEl>
                                        <p:attrNameLst>
                                          <p:attrName>ppt_h</p:attrName>
                                        </p:attrNameLst>
                                      </p:cBhvr>
                                      <p:tavLst>
                                        <p:tav tm="0">
                                          <p:val>
                                            <p:strVal val="#ppt_h"/>
                                          </p:val>
                                        </p:tav>
                                        <p:tav tm="100000">
                                          <p:val>
                                            <p:strVal val="#ppt_h"/>
                                          </p:val>
                                        </p:tav>
                                      </p:tavLst>
                                    </p:anim>
                                    <p:animEffect transition="in" filter="fade">
                                      <p:cBhvr>
                                        <p:cTn id="23" dur="1000"/>
                                        <p:tgtEl>
                                          <p:spTgt spid="55300">
                                            <p:txEl>
                                              <p:charRg st="32" end="4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5300">
                                            <p:txEl>
                                              <p:charRg st="41" end="50"/>
                                            </p:txEl>
                                          </p:spTgt>
                                        </p:tgtEl>
                                        <p:attrNameLst>
                                          <p:attrName>style.visibility</p:attrName>
                                        </p:attrNameLst>
                                      </p:cBhvr>
                                      <p:to>
                                        <p:strVal val="visible"/>
                                      </p:to>
                                    </p:set>
                                    <p:anim calcmode="lin" valueType="num">
                                      <p:cBhvr>
                                        <p:cTn id="28" dur="1000" fill="hold"/>
                                        <p:tgtEl>
                                          <p:spTgt spid="55300">
                                            <p:txEl>
                                              <p:charRg st="41" end="50"/>
                                            </p:txEl>
                                          </p:spTgt>
                                        </p:tgtEl>
                                        <p:attrNameLst>
                                          <p:attrName>ppt_w</p:attrName>
                                        </p:attrNameLst>
                                      </p:cBhvr>
                                      <p:tavLst>
                                        <p:tav tm="0">
                                          <p:val>
                                            <p:strVal val="#ppt_w*0.70"/>
                                          </p:val>
                                        </p:tav>
                                        <p:tav tm="100000">
                                          <p:val>
                                            <p:strVal val="#ppt_w"/>
                                          </p:val>
                                        </p:tav>
                                      </p:tavLst>
                                    </p:anim>
                                    <p:anim calcmode="lin" valueType="num">
                                      <p:cBhvr>
                                        <p:cTn id="29" dur="1000" fill="hold"/>
                                        <p:tgtEl>
                                          <p:spTgt spid="55300">
                                            <p:txEl>
                                              <p:charRg st="41" end="50"/>
                                            </p:txEl>
                                          </p:spTgt>
                                        </p:tgtEl>
                                        <p:attrNameLst>
                                          <p:attrName>ppt_h</p:attrName>
                                        </p:attrNameLst>
                                      </p:cBhvr>
                                      <p:tavLst>
                                        <p:tav tm="0">
                                          <p:val>
                                            <p:strVal val="#ppt_h"/>
                                          </p:val>
                                        </p:tav>
                                        <p:tav tm="100000">
                                          <p:val>
                                            <p:strVal val="#ppt_h"/>
                                          </p:val>
                                        </p:tav>
                                      </p:tavLst>
                                    </p:anim>
                                    <p:animEffect transition="in" filter="fade">
                                      <p:cBhvr>
                                        <p:cTn id="30" dur="1000"/>
                                        <p:tgtEl>
                                          <p:spTgt spid="55300">
                                            <p:txEl>
                                              <p:charRg st="41" end="5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5300">
                                            <p:txEl>
                                              <p:charRg st="50" end="59"/>
                                            </p:txEl>
                                          </p:spTgt>
                                        </p:tgtEl>
                                        <p:attrNameLst>
                                          <p:attrName>style.visibility</p:attrName>
                                        </p:attrNameLst>
                                      </p:cBhvr>
                                      <p:to>
                                        <p:strVal val="visible"/>
                                      </p:to>
                                    </p:set>
                                    <p:anim calcmode="lin" valueType="num">
                                      <p:cBhvr>
                                        <p:cTn id="35" dur="1000" fill="hold"/>
                                        <p:tgtEl>
                                          <p:spTgt spid="55300">
                                            <p:txEl>
                                              <p:charRg st="50" end="59"/>
                                            </p:txEl>
                                          </p:spTgt>
                                        </p:tgtEl>
                                        <p:attrNameLst>
                                          <p:attrName>ppt_w</p:attrName>
                                        </p:attrNameLst>
                                      </p:cBhvr>
                                      <p:tavLst>
                                        <p:tav tm="0">
                                          <p:val>
                                            <p:strVal val="#ppt_w*0.70"/>
                                          </p:val>
                                        </p:tav>
                                        <p:tav tm="100000">
                                          <p:val>
                                            <p:strVal val="#ppt_w"/>
                                          </p:val>
                                        </p:tav>
                                      </p:tavLst>
                                    </p:anim>
                                    <p:anim calcmode="lin" valueType="num">
                                      <p:cBhvr>
                                        <p:cTn id="36" dur="1000" fill="hold"/>
                                        <p:tgtEl>
                                          <p:spTgt spid="55300">
                                            <p:txEl>
                                              <p:charRg st="50" end="59"/>
                                            </p:txEl>
                                          </p:spTgt>
                                        </p:tgtEl>
                                        <p:attrNameLst>
                                          <p:attrName>ppt_h</p:attrName>
                                        </p:attrNameLst>
                                      </p:cBhvr>
                                      <p:tavLst>
                                        <p:tav tm="0">
                                          <p:val>
                                            <p:strVal val="#ppt_h"/>
                                          </p:val>
                                        </p:tav>
                                        <p:tav tm="100000">
                                          <p:val>
                                            <p:strVal val="#ppt_h"/>
                                          </p:val>
                                        </p:tav>
                                      </p:tavLst>
                                    </p:anim>
                                    <p:animEffect transition="in" filter="fade">
                                      <p:cBhvr>
                                        <p:cTn id="37" dur="1000"/>
                                        <p:tgtEl>
                                          <p:spTgt spid="55300">
                                            <p:txEl>
                                              <p:charRg st="50" end="5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标题 56321"/>
          <p:cNvSpPr>
            <a:spLocks noGrp="1" noRot="1"/>
          </p:cNvSpPr>
          <p:nvPr>
            <p:ph type="title"/>
          </p:nvPr>
        </p:nvSpPr>
        <p:spPr>
          <a:xfrm>
            <a:off x="914400" y="304800"/>
            <a:ext cx="7315200" cy="838200"/>
          </a:xfrm>
          <a:ln/>
        </p:spPr>
        <p:txBody>
          <a:bodyPr anchor="ctr"/>
          <a:p>
            <a:r>
              <a:rPr lang="zh-CN" altLang="en-US" sz="4000" b="1">
                <a:solidFill>
                  <a:srgbClr val="990000"/>
                </a:solidFill>
              </a:rPr>
              <a:t>第三节 自我调节学习的训练</a:t>
            </a:r>
            <a:endParaRPr lang="zh-CN" altLang="en-US" sz="4000" b="1">
              <a:solidFill>
                <a:srgbClr val="990000"/>
              </a:solidFill>
            </a:endParaRPr>
          </a:p>
        </p:txBody>
      </p:sp>
      <p:sp>
        <p:nvSpPr>
          <p:cNvPr id="56323" name="矩形 56322"/>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56324" name="文本框 56323"/>
          <p:cNvSpPr txBox="1"/>
          <p:nvPr/>
        </p:nvSpPr>
        <p:spPr>
          <a:xfrm>
            <a:off x="304800" y="1295400"/>
            <a:ext cx="8458200" cy="3055938"/>
          </a:xfrm>
          <a:prstGeom prst="rect">
            <a:avLst/>
          </a:prstGeom>
          <a:noFill/>
          <a:ln w="9525">
            <a:noFill/>
          </a:ln>
        </p:spPr>
        <p:txBody>
          <a:bodyPr>
            <a:spAutoFit/>
          </a:bodyPr>
          <a:p>
            <a:pPr marL="342900" lvl="0" indent="-342900"/>
            <a:r>
              <a:rPr lang="zh-CN" altLang="en-US" sz="3600" b="1" dirty="0">
                <a:latin typeface="Arial" panose="020B0604020202020204" pitchFamily="34" charset="0"/>
                <a:ea typeface="宋体" panose="02010600030101010101" pitchFamily="2" charset="-122"/>
              </a:rPr>
              <a:t>二、自我调节学习的训练模式</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（一）直接教学模式</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（二）交互式教学模式</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（三）</a:t>
            </a:r>
            <a:r>
              <a:rPr lang="zh-CN" altLang="en-US" sz="3200" b="1" dirty="0">
                <a:solidFill>
                  <a:schemeClr val="hlink"/>
                </a:solidFill>
                <a:latin typeface="黑体" panose="02010609060101010101" pitchFamily="2" charset="-122"/>
                <a:ea typeface="黑体" panose="02010609060101010101" pitchFamily="2" charset="-122"/>
              </a:rPr>
              <a:t>支架式教学模式</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（四）脚本是合作</a:t>
            </a:r>
            <a:endParaRPr lang="zh-CN" altLang="en-US" sz="3200" b="1" dirty="0">
              <a:solidFill>
                <a:schemeClr val="hlink"/>
              </a:solidFill>
              <a:latin typeface="宋体" panose="0201060003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6324">
                                            <p:txEl>
                                              <p:charRg st="14" end="24"/>
                                            </p:txEl>
                                          </p:spTgt>
                                        </p:tgtEl>
                                        <p:attrNameLst>
                                          <p:attrName>style.visibility</p:attrName>
                                        </p:attrNameLst>
                                      </p:cBhvr>
                                      <p:to>
                                        <p:strVal val="visible"/>
                                      </p:to>
                                    </p:set>
                                    <p:anim calcmode="lin" valueType="num">
                                      <p:cBhvr>
                                        <p:cTn id="7" dur="1000" fill="hold"/>
                                        <p:tgtEl>
                                          <p:spTgt spid="56324">
                                            <p:txEl>
                                              <p:charRg st="14" end="24"/>
                                            </p:txEl>
                                          </p:spTgt>
                                        </p:tgtEl>
                                        <p:attrNameLst>
                                          <p:attrName>ppt_w</p:attrName>
                                        </p:attrNameLst>
                                      </p:cBhvr>
                                      <p:tavLst>
                                        <p:tav tm="0">
                                          <p:val>
                                            <p:strVal val="#ppt_w*0.70"/>
                                          </p:val>
                                        </p:tav>
                                        <p:tav tm="100000">
                                          <p:val>
                                            <p:strVal val="#ppt_w"/>
                                          </p:val>
                                        </p:tav>
                                      </p:tavLst>
                                    </p:anim>
                                    <p:anim calcmode="lin" valueType="num">
                                      <p:cBhvr>
                                        <p:cTn id="8" dur="1000" fill="hold"/>
                                        <p:tgtEl>
                                          <p:spTgt spid="56324">
                                            <p:txEl>
                                              <p:charRg st="14" end="24"/>
                                            </p:txEl>
                                          </p:spTgt>
                                        </p:tgtEl>
                                        <p:attrNameLst>
                                          <p:attrName>ppt_h</p:attrName>
                                        </p:attrNameLst>
                                      </p:cBhvr>
                                      <p:tavLst>
                                        <p:tav tm="0">
                                          <p:val>
                                            <p:strVal val="#ppt_h"/>
                                          </p:val>
                                        </p:tav>
                                        <p:tav tm="100000">
                                          <p:val>
                                            <p:strVal val="#ppt_h"/>
                                          </p:val>
                                        </p:tav>
                                      </p:tavLst>
                                    </p:anim>
                                    <p:animEffect transition="in" filter="fade">
                                      <p:cBhvr>
                                        <p:cTn id="9" dur="1000"/>
                                        <p:tgtEl>
                                          <p:spTgt spid="56324">
                                            <p:txEl>
                                              <p:charRg st="14" end="2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6324">
                                            <p:txEl>
                                              <p:charRg st="24" end="35"/>
                                            </p:txEl>
                                          </p:spTgt>
                                        </p:tgtEl>
                                        <p:attrNameLst>
                                          <p:attrName>style.visibility</p:attrName>
                                        </p:attrNameLst>
                                      </p:cBhvr>
                                      <p:to>
                                        <p:strVal val="visible"/>
                                      </p:to>
                                    </p:set>
                                    <p:anim calcmode="lin" valueType="num">
                                      <p:cBhvr>
                                        <p:cTn id="14" dur="1000" fill="hold"/>
                                        <p:tgtEl>
                                          <p:spTgt spid="56324">
                                            <p:txEl>
                                              <p:charRg st="24" end="35"/>
                                            </p:txEl>
                                          </p:spTgt>
                                        </p:tgtEl>
                                        <p:attrNameLst>
                                          <p:attrName>ppt_w</p:attrName>
                                        </p:attrNameLst>
                                      </p:cBhvr>
                                      <p:tavLst>
                                        <p:tav tm="0">
                                          <p:val>
                                            <p:strVal val="#ppt_w*0.70"/>
                                          </p:val>
                                        </p:tav>
                                        <p:tav tm="100000">
                                          <p:val>
                                            <p:strVal val="#ppt_w"/>
                                          </p:val>
                                        </p:tav>
                                      </p:tavLst>
                                    </p:anim>
                                    <p:anim calcmode="lin" valueType="num">
                                      <p:cBhvr>
                                        <p:cTn id="15" dur="1000" fill="hold"/>
                                        <p:tgtEl>
                                          <p:spTgt spid="56324">
                                            <p:txEl>
                                              <p:charRg st="24" end="35"/>
                                            </p:txEl>
                                          </p:spTgt>
                                        </p:tgtEl>
                                        <p:attrNameLst>
                                          <p:attrName>ppt_h</p:attrName>
                                        </p:attrNameLst>
                                      </p:cBhvr>
                                      <p:tavLst>
                                        <p:tav tm="0">
                                          <p:val>
                                            <p:strVal val="#ppt_h"/>
                                          </p:val>
                                        </p:tav>
                                        <p:tav tm="100000">
                                          <p:val>
                                            <p:strVal val="#ppt_h"/>
                                          </p:val>
                                        </p:tav>
                                      </p:tavLst>
                                    </p:anim>
                                    <p:animEffect transition="in" filter="fade">
                                      <p:cBhvr>
                                        <p:cTn id="16" dur="1000"/>
                                        <p:tgtEl>
                                          <p:spTgt spid="56324">
                                            <p:txEl>
                                              <p:charRg st="24" end="3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6324">
                                            <p:txEl>
                                              <p:charRg st="35" end="46"/>
                                            </p:txEl>
                                          </p:spTgt>
                                        </p:tgtEl>
                                        <p:attrNameLst>
                                          <p:attrName>style.visibility</p:attrName>
                                        </p:attrNameLst>
                                      </p:cBhvr>
                                      <p:to>
                                        <p:strVal val="visible"/>
                                      </p:to>
                                    </p:set>
                                    <p:anim calcmode="lin" valueType="num">
                                      <p:cBhvr>
                                        <p:cTn id="21" dur="1000" fill="hold"/>
                                        <p:tgtEl>
                                          <p:spTgt spid="56324">
                                            <p:txEl>
                                              <p:charRg st="35" end="46"/>
                                            </p:txEl>
                                          </p:spTgt>
                                        </p:tgtEl>
                                        <p:attrNameLst>
                                          <p:attrName>ppt_w</p:attrName>
                                        </p:attrNameLst>
                                      </p:cBhvr>
                                      <p:tavLst>
                                        <p:tav tm="0">
                                          <p:val>
                                            <p:strVal val="#ppt_w*0.70"/>
                                          </p:val>
                                        </p:tav>
                                        <p:tav tm="100000">
                                          <p:val>
                                            <p:strVal val="#ppt_w"/>
                                          </p:val>
                                        </p:tav>
                                      </p:tavLst>
                                    </p:anim>
                                    <p:anim calcmode="lin" valueType="num">
                                      <p:cBhvr>
                                        <p:cTn id="22" dur="1000" fill="hold"/>
                                        <p:tgtEl>
                                          <p:spTgt spid="56324">
                                            <p:txEl>
                                              <p:charRg st="35" end="46"/>
                                            </p:txEl>
                                          </p:spTgt>
                                        </p:tgtEl>
                                        <p:attrNameLst>
                                          <p:attrName>ppt_h</p:attrName>
                                        </p:attrNameLst>
                                      </p:cBhvr>
                                      <p:tavLst>
                                        <p:tav tm="0">
                                          <p:val>
                                            <p:strVal val="#ppt_h"/>
                                          </p:val>
                                        </p:tav>
                                        <p:tav tm="100000">
                                          <p:val>
                                            <p:strVal val="#ppt_h"/>
                                          </p:val>
                                        </p:tav>
                                      </p:tavLst>
                                    </p:anim>
                                    <p:animEffect transition="in" filter="fade">
                                      <p:cBhvr>
                                        <p:cTn id="23" dur="1000"/>
                                        <p:tgtEl>
                                          <p:spTgt spid="56324">
                                            <p:txEl>
                                              <p:charRg st="35" end="4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6324">
                                            <p:txEl>
                                              <p:charRg st="46" end="55"/>
                                            </p:txEl>
                                          </p:spTgt>
                                        </p:tgtEl>
                                        <p:attrNameLst>
                                          <p:attrName>style.visibility</p:attrName>
                                        </p:attrNameLst>
                                      </p:cBhvr>
                                      <p:to>
                                        <p:strVal val="visible"/>
                                      </p:to>
                                    </p:set>
                                    <p:anim calcmode="lin" valueType="num">
                                      <p:cBhvr>
                                        <p:cTn id="28" dur="1000" fill="hold"/>
                                        <p:tgtEl>
                                          <p:spTgt spid="56324">
                                            <p:txEl>
                                              <p:charRg st="46" end="55"/>
                                            </p:txEl>
                                          </p:spTgt>
                                        </p:tgtEl>
                                        <p:attrNameLst>
                                          <p:attrName>ppt_w</p:attrName>
                                        </p:attrNameLst>
                                      </p:cBhvr>
                                      <p:tavLst>
                                        <p:tav tm="0">
                                          <p:val>
                                            <p:strVal val="#ppt_w*0.70"/>
                                          </p:val>
                                        </p:tav>
                                        <p:tav tm="100000">
                                          <p:val>
                                            <p:strVal val="#ppt_w"/>
                                          </p:val>
                                        </p:tav>
                                      </p:tavLst>
                                    </p:anim>
                                    <p:anim calcmode="lin" valueType="num">
                                      <p:cBhvr>
                                        <p:cTn id="29" dur="1000" fill="hold"/>
                                        <p:tgtEl>
                                          <p:spTgt spid="56324">
                                            <p:txEl>
                                              <p:charRg st="46" end="55"/>
                                            </p:txEl>
                                          </p:spTgt>
                                        </p:tgtEl>
                                        <p:attrNameLst>
                                          <p:attrName>ppt_h</p:attrName>
                                        </p:attrNameLst>
                                      </p:cBhvr>
                                      <p:tavLst>
                                        <p:tav tm="0">
                                          <p:val>
                                            <p:strVal val="#ppt_h"/>
                                          </p:val>
                                        </p:tav>
                                        <p:tav tm="100000">
                                          <p:val>
                                            <p:strVal val="#ppt_h"/>
                                          </p:val>
                                        </p:tav>
                                      </p:tavLst>
                                    </p:anim>
                                    <p:animEffect transition="in" filter="fade">
                                      <p:cBhvr>
                                        <p:cTn id="30" dur="1000"/>
                                        <p:tgtEl>
                                          <p:spTgt spid="56324">
                                            <p:txEl>
                                              <p:charRg st="46" end="5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标题 11265"/>
          <p:cNvSpPr>
            <a:spLocks noGrp="1" noRot="1"/>
          </p:cNvSpPr>
          <p:nvPr>
            <p:ph type="title"/>
          </p:nvPr>
        </p:nvSpPr>
        <p:spPr>
          <a:xfrm>
            <a:off x="914400" y="533400"/>
            <a:ext cx="7315200" cy="685800"/>
          </a:xfrm>
          <a:ln/>
        </p:spPr>
        <p:txBody>
          <a:bodyPr anchor="ctr"/>
          <a:p>
            <a:r>
              <a:rPr lang="zh-CN" altLang="en-US" sz="3600" b="1">
                <a:solidFill>
                  <a:srgbClr val="990000"/>
                </a:solidFill>
                <a:latin typeface="宋体" panose="02010600030101010101" pitchFamily="2" charset="-122"/>
              </a:rPr>
              <a:t>第一节 自我调节学习及理论</a:t>
            </a:r>
            <a:endParaRPr lang="zh-CN" altLang="en-US" sz="3600" b="1">
              <a:solidFill>
                <a:srgbClr val="990000"/>
              </a:solidFill>
              <a:latin typeface="宋体" panose="02010600030101010101" pitchFamily="2" charset="-122"/>
            </a:endParaRPr>
          </a:p>
        </p:txBody>
      </p:sp>
      <p:sp>
        <p:nvSpPr>
          <p:cNvPr id="11267" name="矩形 11266"/>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11268" name="文本框 11267"/>
          <p:cNvSpPr txBox="1"/>
          <p:nvPr/>
        </p:nvSpPr>
        <p:spPr>
          <a:xfrm>
            <a:off x="304800" y="1371600"/>
            <a:ext cx="8458200" cy="4376738"/>
          </a:xfrm>
          <a:prstGeom prst="rect">
            <a:avLst/>
          </a:prstGeom>
          <a:noFill/>
          <a:ln w="9525">
            <a:noFill/>
          </a:ln>
        </p:spPr>
        <p:txBody>
          <a:bodyPr>
            <a:spAutoFit/>
          </a:bodyPr>
          <a:p>
            <a:pPr marL="342900" lvl="0" indent="-342900">
              <a:lnSpc>
                <a:spcPct val="90000"/>
              </a:lnSpc>
            </a:pPr>
            <a:r>
              <a:rPr lang="zh-CN" altLang="en-US" sz="3200" b="1" dirty="0">
                <a:latin typeface="Arial" panose="020B0604020202020204" pitchFamily="34" charset="0"/>
                <a:ea typeface="宋体" panose="02010600030101010101" pitchFamily="2" charset="-122"/>
              </a:rPr>
              <a:t>一、自我调节学习的理论</a:t>
            </a:r>
            <a:endParaRPr lang="zh-CN" altLang="en-US" sz="3200" b="1" dirty="0">
              <a:latin typeface="Arial" panose="020B0604020202020204" pitchFamily="34" charset="0"/>
              <a:ea typeface="宋体" panose="02010600030101010101" pitchFamily="2" charset="-122"/>
            </a:endParaRPr>
          </a:p>
          <a:p>
            <a:pPr marL="342900" lvl="0" indent="-342900">
              <a:lnSpc>
                <a:spcPct val="90000"/>
              </a:lnSpc>
              <a:spcBef>
                <a:spcPct val="10000"/>
              </a:spcBef>
              <a:spcAft>
                <a:spcPct val="5000"/>
              </a:spcAft>
            </a:pPr>
            <a:r>
              <a:rPr lang="zh-CN" altLang="en-US" sz="2800" b="1" dirty="0">
                <a:solidFill>
                  <a:schemeClr val="hlink"/>
                </a:solidFill>
                <a:latin typeface="Arial" panose="020B0604020202020204" pitchFamily="34" charset="0"/>
                <a:ea typeface="黑体" panose="02010609060101010101" pitchFamily="2" charset="-122"/>
              </a:rPr>
              <a:t>（三）齐默尔曼的自我调节学习观</a:t>
            </a:r>
            <a:endParaRPr lang="zh-CN" altLang="en-US" sz="2800" b="1" dirty="0">
              <a:solidFill>
                <a:schemeClr val="hlink"/>
              </a:solidFill>
              <a:latin typeface="Arial" panose="020B0604020202020204" pitchFamily="34" charset="0"/>
              <a:ea typeface="黑体" panose="02010609060101010101" pitchFamily="2" charset="-122"/>
            </a:endParaRPr>
          </a:p>
          <a:p>
            <a:pPr marL="342900" lvl="0" indent="-342900">
              <a:lnSpc>
                <a:spcPct val="110000"/>
              </a:lnSpc>
              <a:spcBef>
                <a:spcPct val="10000"/>
              </a:spcBef>
              <a:spcAft>
                <a:spcPct val="10000"/>
              </a:spcAft>
            </a:pPr>
            <a:r>
              <a:rPr lang="zh-CN" altLang="en-US" sz="2400" b="1" dirty="0">
                <a:solidFill>
                  <a:srgbClr val="003300"/>
                </a:solidFill>
                <a:latin typeface="Arial" panose="020B0604020202020204" pitchFamily="34" charset="0"/>
                <a:ea typeface="宋体" panose="02010600030101010101" pitchFamily="2" charset="-122"/>
              </a:rPr>
              <a:t>   </a:t>
            </a:r>
            <a:r>
              <a:rPr lang="zh-CN" altLang="en-US" sz="2400" b="1" dirty="0">
                <a:latin typeface="Arial" panose="020B0604020202020204" pitchFamily="34" charset="0"/>
                <a:ea typeface="宋体" panose="02010600030101010101" pitchFamily="2" charset="-122"/>
              </a:rPr>
              <a:t>        </a:t>
            </a:r>
            <a:r>
              <a:rPr lang="zh-CN" altLang="en-US" sz="2400" b="1" dirty="0">
                <a:solidFill>
                  <a:srgbClr val="003300"/>
                </a:solidFill>
                <a:latin typeface="Arial" panose="020B0604020202020204" pitchFamily="34" charset="0"/>
                <a:ea typeface="宋体" panose="02010600030101010101" pitchFamily="2" charset="-122"/>
              </a:rPr>
              <a:t>齐默尔曼（B．J．Zimmerman）认为，学生能够主动地、灵活地运用元认知策略，能够自我激发学习动机，能够对自己的学习行为积极地作出</a:t>
            </a:r>
            <a:r>
              <a:rPr lang="zh-CN" altLang="en-US" sz="2400" b="1" dirty="0">
                <a:latin typeface="Arial" panose="020B0604020202020204" pitchFamily="34" charset="0"/>
                <a:ea typeface="宋体" panose="02010600030101010101" pitchFamily="2" charset="-122"/>
              </a:rPr>
              <a:t>自我观察</a:t>
            </a:r>
            <a:r>
              <a:rPr lang="zh-CN" altLang="en-US" sz="2400" b="1" dirty="0">
                <a:solidFill>
                  <a:srgbClr val="003300"/>
                </a:solidFill>
                <a:latin typeface="Arial" panose="020B0604020202020204" pitchFamily="34" charset="0"/>
                <a:ea typeface="宋体" panose="02010600030101010101" pitchFamily="2" charset="-122"/>
              </a:rPr>
              <a:t>、</a:t>
            </a:r>
            <a:r>
              <a:rPr lang="zh-CN" altLang="en-US" sz="2400" b="1" dirty="0">
                <a:latin typeface="Arial" panose="020B0604020202020204" pitchFamily="34" charset="0"/>
                <a:ea typeface="宋体" panose="02010600030101010101" pitchFamily="2" charset="-122"/>
              </a:rPr>
              <a:t>自我判断</a:t>
            </a:r>
            <a:r>
              <a:rPr lang="zh-CN" altLang="en-US" sz="2400" b="1" dirty="0">
                <a:solidFill>
                  <a:srgbClr val="003300"/>
                </a:solidFill>
                <a:latin typeface="Arial" panose="020B0604020202020204" pitchFamily="34" charset="0"/>
                <a:ea typeface="宋体" panose="02010600030101010101" pitchFamily="2" charset="-122"/>
              </a:rPr>
              <a:t>、</a:t>
            </a:r>
            <a:r>
              <a:rPr lang="zh-CN" altLang="en-US" sz="2400" b="1" dirty="0">
                <a:latin typeface="Arial" panose="020B0604020202020204" pitchFamily="34" charset="0"/>
                <a:ea typeface="宋体" panose="02010600030101010101" pitchFamily="2" charset="-122"/>
              </a:rPr>
              <a:t>自我反应</a:t>
            </a:r>
            <a:r>
              <a:rPr lang="zh-CN" altLang="en-US" sz="2400" b="1" dirty="0">
                <a:solidFill>
                  <a:srgbClr val="003300"/>
                </a:solidFill>
                <a:latin typeface="Arial" panose="020B0604020202020204" pitchFamily="34" charset="0"/>
                <a:ea typeface="宋体" panose="02010600030101010101" pitchFamily="2" charset="-122"/>
              </a:rPr>
              <a:t>，这样的学习就是自我调节学习。</a:t>
            </a:r>
            <a:endParaRPr lang="zh-CN" altLang="en-US" sz="2400" b="1" dirty="0">
              <a:solidFill>
                <a:srgbClr val="003300"/>
              </a:solidFill>
              <a:latin typeface="楷体_GB2312" pitchFamily="1" charset="-122"/>
              <a:ea typeface="楷体_GB2312" pitchFamily="1" charset="-122"/>
            </a:endParaRPr>
          </a:p>
          <a:p>
            <a:pPr marL="342900" lvl="0" indent="-342900">
              <a:lnSpc>
                <a:spcPct val="110000"/>
              </a:lnSpc>
              <a:spcBef>
                <a:spcPct val="10000"/>
              </a:spcBef>
              <a:spcAft>
                <a:spcPct val="10000"/>
              </a:spcAft>
            </a:pPr>
            <a:r>
              <a:rPr lang="zh-CN" altLang="en-US" sz="1800" b="1" dirty="0">
                <a:solidFill>
                  <a:schemeClr val="hlink"/>
                </a:solidFill>
                <a:latin typeface="Arial" panose="020B0604020202020204" pitchFamily="34" charset="0"/>
                <a:ea typeface="宋体" panose="02010600030101010101" pitchFamily="2" charset="-122"/>
              </a:rPr>
              <a:t>             </a:t>
            </a:r>
            <a:r>
              <a:rPr lang="zh-CN" altLang="en-US" sz="2400" b="1" dirty="0">
                <a:latin typeface="Arial" panose="020B0604020202020204" pitchFamily="34" charset="0"/>
                <a:ea typeface="楷体_GB2312" pitchFamily="1" charset="-122"/>
              </a:rPr>
              <a:t>齐默尔曼提出了自我调节学习模式，突出强调非认知因素在自我调节学习中的重要性。</a:t>
            </a:r>
            <a:endParaRPr lang="zh-CN" altLang="en-US" sz="2400" b="1" dirty="0">
              <a:latin typeface="Arial" panose="020B0604020202020204" pitchFamily="34" charset="0"/>
              <a:ea typeface="楷体_GB2312" pitchFamily="1" charset="-122"/>
            </a:endParaRPr>
          </a:p>
          <a:p>
            <a:pPr marL="342900" lvl="0" indent="-342900">
              <a:lnSpc>
                <a:spcPct val="110000"/>
              </a:lnSpc>
              <a:spcBef>
                <a:spcPct val="10000"/>
              </a:spcBef>
              <a:spcAft>
                <a:spcPct val="10000"/>
              </a:spcAft>
            </a:pPr>
            <a:r>
              <a:rPr lang="zh-CN" altLang="en-US" sz="2400" b="1" dirty="0">
                <a:solidFill>
                  <a:schemeClr val="hlink"/>
                </a:solidFill>
                <a:latin typeface="Arial" panose="020B0604020202020204" pitchFamily="34" charset="0"/>
                <a:ea typeface="黑体" panose="02010609060101010101" pitchFamily="2" charset="-122"/>
              </a:rPr>
              <a:t>         </a:t>
            </a:r>
            <a:r>
              <a:rPr lang="zh-CN" altLang="en-US" sz="2400" b="1" dirty="0">
                <a:solidFill>
                  <a:srgbClr val="003300"/>
                </a:solidFill>
                <a:latin typeface="Arial" panose="020B0604020202020204" pitchFamily="34" charset="0"/>
                <a:ea typeface="宋体" panose="02010600030101010101" pitchFamily="2" charset="-122"/>
              </a:rPr>
              <a:t>齐默尔曼（B．J．Zimmerman）还建立了一个概念框架，解释自我调节学习的组成成分。</a:t>
            </a:r>
            <a:endParaRPr lang="zh-CN" altLang="en-US" sz="2400" b="1" dirty="0">
              <a:solidFill>
                <a:srgbClr val="0033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1268">
                                            <p:txEl>
                                              <p:charRg st="0" end="12"/>
                                            </p:txEl>
                                          </p:spTgt>
                                        </p:tgtEl>
                                        <p:attrNameLst>
                                          <p:attrName>style.visibility</p:attrName>
                                        </p:attrNameLst>
                                      </p:cBhvr>
                                      <p:to>
                                        <p:strVal val="visible"/>
                                      </p:to>
                                    </p:set>
                                    <p:anim calcmode="lin" valueType="num">
                                      <p:cBhvr>
                                        <p:cTn id="7" dur="1000" fill="hold"/>
                                        <p:tgtEl>
                                          <p:spTgt spid="11268">
                                            <p:txEl>
                                              <p:charRg st="0" end="12"/>
                                            </p:txEl>
                                          </p:spTgt>
                                        </p:tgtEl>
                                        <p:attrNameLst>
                                          <p:attrName>ppt_w</p:attrName>
                                        </p:attrNameLst>
                                      </p:cBhvr>
                                      <p:tavLst>
                                        <p:tav tm="0">
                                          <p:val>
                                            <p:strVal val="#ppt_w*0.70"/>
                                          </p:val>
                                        </p:tav>
                                        <p:tav tm="100000">
                                          <p:val>
                                            <p:strVal val="#ppt_w"/>
                                          </p:val>
                                        </p:tav>
                                      </p:tavLst>
                                    </p:anim>
                                    <p:anim calcmode="lin" valueType="num">
                                      <p:cBhvr>
                                        <p:cTn id="8" dur="1000" fill="hold"/>
                                        <p:tgtEl>
                                          <p:spTgt spid="11268">
                                            <p:txEl>
                                              <p:charRg st="0" end="12"/>
                                            </p:txEl>
                                          </p:spTgt>
                                        </p:tgtEl>
                                        <p:attrNameLst>
                                          <p:attrName>ppt_h</p:attrName>
                                        </p:attrNameLst>
                                      </p:cBhvr>
                                      <p:tavLst>
                                        <p:tav tm="0">
                                          <p:val>
                                            <p:strVal val="#ppt_h"/>
                                          </p:val>
                                        </p:tav>
                                        <p:tav tm="100000">
                                          <p:val>
                                            <p:strVal val="#ppt_h"/>
                                          </p:val>
                                        </p:tav>
                                      </p:tavLst>
                                    </p:anim>
                                    <p:animEffect transition="in" filter="fade">
                                      <p:cBhvr>
                                        <p:cTn id="9" dur="1000"/>
                                        <p:tgtEl>
                                          <p:spTgt spid="11268">
                                            <p:txEl>
                                              <p:charRg st="0" end="1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1268">
                                            <p:txEl>
                                              <p:charRg st="12" end="28"/>
                                            </p:txEl>
                                          </p:spTgt>
                                        </p:tgtEl>
                                        <p:attrNameLst>
                                          <p:attrName>style.visibility</p:attrName>
                                        </p:attrNameLst>
                                      </p:cBhvr>
                                      <p:to>
                                        <p:strVal val="visible"/>
                                      </p:to>
                                    </p:set>
                                    <p:anim calcmode="lin" valueType="num">
                                      <p:cBhvr>
                                        <p:cTn id="14" dur="1000" fill="hold"/>
                                        <p:tgtEl>
                                          <p:spTgt spid="11268">
                                            <p:txEl>
                                              <p:charRg st="12" end="28"/>
                                            </p:txEl>
                                          </p:spTgt>
                                        </p:tgtEl>
                                        <p:attrNameLst>
                                          <p:attrName>ppt_w</p:attrName>
                                        </p:attrNameLst>
                                      </p:cBhvr>
                                      <p:tavLst>
                                        <p:tav tm="0">
                                          <p:val>
                                            <p:strVal val="#ppt_w*0.70"/>
                                          </p:val>
                                        </p:tav>
                                        <p:tav tm="100000">
                                          <p:val>
                                            <p:strVal val="#ppt_w"/>
                                          </p:val>
                                        </p:tav>
                                      </p:tavLst>
                                    </p:anim>
                                    <p:anim calcmode="lin" valueType="num">
                                      <p:cBhvr>
                                        <p:cTn id="15" dur="1000" fill="hold"/>
                                        <p:tgtEl>
                                          <p:spTgt spid="11268">
                                            <p:txEl>
                                              <p:charRg st="12" end="28"/>
                                            </p:txEl>
                                          </p:spTgt>
                                        </p:tgtEl>
                                        <p:attrNameLst>
                                          <p:attrName>ppt_h</p:attrName>
                                        </p:attrNameLst>
                                      </p:cBhvr>
                                      <p:tavLst>
                                        <p:tav tm="0">
                                          <p:val>
                                            <p:strVal val="#ppt_h"/>
                                          </p:val>
                                        </p:tav>
                                        <p:tav tm="100000">
                                          <p:val>
                                            <p:strVal val="#ppt_h"/>
                                          </p:val>
                                        </p:tav>
                                      </p:tavLst>
                                    </p:anim>
                                    <p:animEffect transition="in" filter="fade">
                                      <p:cBhvr>
                                        <p:cTn id="16" dur="1000"/>
                                        <p:tgtEl>
                                          <p:spTgt spid="11268">
                                            <p:txEl>
                                              <p:charRg st="12" end="28"/>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1268">
                                            <p:txEl>
                                              <p:charRg st="28" end="136"/>
                                            </p:txEl>
                                          </p:spTgt>
                                        </p:tgtEl>
                                        <p:attrNameLst>
                                          <p:attrName>style.visibility</p:attrName>
                                        </p:attrNameLst>
                                      </p:cBhvr>
                                      <p:to>
                                        <p:strVal val="visible"/>
                                      </p:to>
                                    </p:set>
                                    <p:anim calcmode="lin" valueType="num">
                                      <p:cBhvr>
                                        <p:cTn id="21" dur="1000" fill="hold"/>
                                        <p:tgtEl>
                                          <p:spTgt spid="11268">
                                            <p:txEl>
                                              <p:charRg st="28" end="136"/>
                                            </p:txEl>
                                          </p:spTgt>
                                        </p:tgtEl>
                                        <p:attrNameLst>
                                          <p:attrName>ppt_w</p:attrName>
                                        </p:attrNameLst>
                                      </p:cBhvr>
                                      <p:tavLst>
                                        <p:tav tm="0">
                                          <p:val>
                                            <p:strVal val="#ppt_w*0.70"/>
                                          </p:val>
                                        </p:tav>
                                        <p:tav tm="100000">
                                          <p:val>
                                            <p:strVal val="#ppt_w"/>
                                          </p:val>
                                        </p:tav>
                                      </p:tavLst>
                                    </p:anim>
                                    <p:anim calcmode="lin" valueType="num">
                                      <p:cBhvr>
                                        <p:cTn id="22" dur="1000" fill="hold"/>
                                        <p:tgtEl>
                                          <p:spTgt spid="11268">
                                            <p:txEl>
                                              <p:charRg st="28" end="136"/>
                                            </p:txEl>
                                          </p:spTgt>
                                        </p:tgtEl>
                                        <p:attrNameLst>
                                          <p:attrName>ppt_h</p:attrName>
                                        </p:attrNameLst>
                                      </p:cBhvr>
                                      <p:tavLst>
                                        <p:tav tm="0">
                                          <p:val>
                                            <p:strVal val="#ppt_h"/>
                                          </p:val>
                                        </p:tav>
                                        <p:tav tm="100000">
                                          <p:val>
                                            <p:strVal val="#ppt_h"/>
                                          </p:val>
                                        </p:tav>
                                      </p:tavLst>
                                    </p:anim>
                                    <p:animEffect transition="in" filter="fade">
                                      <p:cBhvr>
                                        <p:cTn id="23" dur="1000"/>
                                        <p:tgtEl>
                                          <p:spTgt spid="11268">
                                            <p:txEl>
                                              <p:charRg st="28" end="13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1268">
                                            <p:txEl>
                                              <p:charRg st="136" end="188"/>
                                            </p:txEl>
                                          </p:spTgt>
                                        </p:tgtEl>
                                        <p:attrNameLst>
                                          <p:attrName>style.visibility</p:attrName>
                                        </p:attrNameLst>
                                      </p:cBhvr>
                                      <p:to>
                                        <p:strVal val="visible"/>
                                      </p:to>
                                    </p:set>
                                    <p:anim calcmode="lin" valueType="num">
                                      <p:cBhvr>
                                        <p:cTn id="28" dur="1000" fill="hold"/>
                                        <p:tgtEl>
                                          <p:spTgt spid="11268">
                                            <p:txEl>
                                              <p:charRg st="136" end="188"/>
                                            </p:txEl>
                                          </p:spTgt>
                                        </p:tgtEl>
                                        <p:attrNameLst>
                                          <p:attrName>ppt_w</p:attrName>
                                        </p:attrNameLst>
                                      </p:cBhvr>
                                      <p:tavLst>
                                        <p:tav tm="0">
                                          <p:val>
                                            <p:strVal val="#ppt_w*0.70"/>
                                          </p:val>
                                        </p:tav>
                                        <p:tav tm="100000">
                                          <p:val>
                                            <p:strVal val="#ppt_w"/>
                                          </p:val>
                                        </p:tav>
                                      </p:tavLst>
                                    </p:anim>
                                    <p:anim calcmode="lin" valueType="num">
                                      <p:cBhvr>
                                        <p:cTn id="29" dur="1000" fill="hold"/>
                                        <p:tgtEl>
                                          <p:spTgt spid="11268">
                                            <p:txEl>
                                              <p:charRg st="136" end="188"/>
                                            </p:txEl>
                                          </p:spTgt>
                                        </p:tgtEl>
                                        <p:attrNameLst>
                                          <p:attrName>ppt_h</p:attrName>
                                        </p:attrNameLst>
                                      </p:cBhvr>
                                      <p:tavLst>
                                        <p:tav tm="0">
                                          <p:val>
                                            <p:strVal val="#ppt_h"/>
                                          </p:val>
                                        </p:tav>
                                        <p:tav tm="100000">
                                          <p:val>
                                            <p:strVal val="#ppt_h"/>
                                          </p:val>
                                        </p:tav>
                                      </p:tavLst>
                                    </p:anim>
                                    <p:animEffect transition="in" filter="fade">
                                      <p:cBhvr>
                                        <p:cTn id="30" dur="1000"/>
                                        <p:tgtEl>
                                          <p:spTgt spid="11268">
                                            <p:txEl>
                                              <p:charRg st="136" end="18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1268">
                                            <p:txEl>
                                              <p:charRg st="188" end="242"/>
                                            </p:txEl>
                                          </p:spTgt>
                                        </p:tgtEl>
                                        <p:attrNameLst>
                                          <p:attrName>style.visibility</p:attrName>
                                        </p:attrNameLst>
                                      </p:cBhvr>
                                      <p:to>
                                        <p:strVal val="visible"/>
                                      </p:to>
                                    </p:set>
                                    <p:anim calcmode="lin" valueType="num">
                                      <p:cBhvr>
                                        <p:cTn id="35" dur="1000" fill="hold"/>
                                        <p:tgtEl>
                                          <p:spTgt spid="11268">
                                            <p:txEl>
                                              <p:charRg st="188" end="242"/>
                                            </p:txEl>
                                          </p:spTgt>
                                        </p:tgtEl>
                                        <p:attrNameLst>
                                          <p:attrName>ppt_w</p:attrName>
                                        </p:attrNameLst>
                                      </p:cBhvr>
                                      <p:tavLst>
                                        <p:tav tm="0">
                                          <p:val>
                                            <p:strVal val="#ppt_w*0.70"/>
                                          </p:val>
                                        </p:tav>
                                        <p:tav tm="100000">
                                          <p:val>
                                            <p:strVal val="#ppt_w"/>
                                          </p:val>
                                        </p:tav>
                                      </p:tavLst>
                                    </p:anim>
                                    <p:anim calcmode="lin" valueType="num">
                                      <p:cBhvr>
                                        <p:cTn id="36" dur="1000" fill="hold"/>
                                        <p:tgtEl>
                                          <p:spTgt spid="11268">
                                            <p:txEl>
                                              <p:charRg st="188" end="242"/>
                                            </p:txEl>
                                          </p:spTgt>
                                        </p:tgtEl>
                                        <p:attrNameLst>
                                          <p:attrName>ppt_h</p:attrName>
                                        </p:attrNameLst>
                                      </p:cBhvr>
                                      <p:tavLst>
                                        <p:tav tm="0">
                                          <p:val>
                                            <p:strVal val="#ppt_h"/>
                                          </p:val>
                                        </p:tav>
                                        <p:tav tm="100000">
                                          <p:val>
                                            <p:strVal val="#ppt_h"/>
                                          </p:val>
                                        </p:tav>
                                      </p:tavLst>
                                    </p:anim>
                                    <p:animEffect transition="in" filter="fade">
                                      <p:cBhvr>
                                        <p:cTn id="37" dur="1000"/>
                                        <p:tgtEl>
                                          <p:spTgt spid="11268">
                                            <p:txEl>
                                              <p:charRg st="188" end="24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标题 57345"/>
          <p:cNvSpPr>
            <a:spLocks noGrp="1" noRot="1"/>
          </p:cNvSpPr>
          <p:nvPr>
            <p:ph type="title"/>
          </p:nvPr>
        </p:nvSpPr>
        <p:spPr>
          <a:xfrm>
            <a:off x="914400" y="533400"/>
            <a:ext cx="7315200" cy="838200"/>
          </a:xfrm>
          <a:ln/>
        </p:spPr>
        <p:txBody>
          <a:bodyPr anchor="ctr"/>
          <a:p>
            <a:r>
              <a:rPr lang="zh-CN" altLang="en-US" b="1">
                <a:solidFill>
                  <a:srgbClr val="990000"/>
                </a:solidFill>
              </a:rPr>
              <a:t>第三节 自我调节学习的训练</a:t>
            </a:r>
            <a:endParaRPr lang="zh-CN" altLang="en-US" b="1">
              <a:solidFill>
                <a:srgbClr val="990000"/>
              </a:solidFill>
            </a:endParaRPr>
          </a:p>
        </p:txBody>
      </p:sp>
      <p:sp>
        <p:nvSpPr>
          <p:cNvPr id="57347" name="矩形 57346"/>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57348" name="文本框 57347"/>
          <p:cNvSpPr txBox="1"/>
          <p:nvPr/>
        </p:nvSpPr>
        <p:spPr>
          <a:xfrm>
            <a:off x="762000" y="1524000"/>
            <a:ext cx="8077200" cy="2446338"/>
          </a:xfrm>
          <a:prstGeom prst="rect">
            <a:avLst/>
          </a:prstGeom>
          <a:noFill/>
          <a:ln w="9525">
            <a:noFill/>
          </a:ln>
        </p:spPr>
        <p:txBody>
          <a:bodyPr>
            <a:spAutoFit/>
          </a:bodyPr>
          <a:p>
            <a:pPr marL="342900" lvl="0" indent="-342900"/>
            <a:r>
              <a:rPr lang="zh-CN" altLang="en-US" sz="3600" b="1" dirty="0">
                <a:latin typeface="Arial" panose="020B0604020202020204" pitchFamily="34" charset="0"/>
                <a:ea typeface="宋体" panose="02010600030101010101" pitchFamily="2" charset="-122"/>
              </a:rPr>
              <a:t>三、常见的训练方法</a:t>
            </a:r>
            <a:endParaRPr lang="zh-CN" altLang="en-US" sz="2800" b="1" dirty="0">
              <a:solidFill>
                <a:schemeClr val="hlink"/>
              </a:solidFill>
              <a:effectLst>
                <a:outerShdw blurRad="38100" dist="38100" dir="2700000">
                  <a:srgbClr val="000000"/>
                </a:outerShdw>
              </a:effectLst>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（一）目标设置技能的训练</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（二）元认知的训练</a:t>
            </a:r>
            <a:endParaRPr lang="zh-CN" altLang="en-US" sz="3200" b="1" dirty="0">
              <a:solidFill>
                <a:schemeClr val="hlink"/>
              </a:solidFill>
              <a:latin typeface="黑体" panose="02010609060101010101" pitchFamily="2" charset="-122"/>
              <a:ea typeface="黑体" panose="02010609060101010101" pitchFamily="2" charset="-122"/>
            </a:endParaRPr>
          </a:p>
          <a:p>
            <a:pPr marL="342900" lvl="0" indent="-342900">
              <a:lnSpc>
                <a:spcPct val="110000"/>
              </a:lnSpc>
              <a:spcBef>
                <a:spcPct val="10000"/>
              </a:spcBef>
              <a:spcAft>
                <a:spcPct val="5000"/>
              </a:spcAft>
            </a:pPr>
            <a:r>
              <a:rPr lang="zh-CN" altLang="en-US" sz="3200" b="1" dirty="0">
                <a:solidFill>
                  <a:schemeClr val="hlink"/>
                </a:solidFill>
                <a:latin typeface="黑体" panose="02010609060101010101" pitchFamily="2" charset="-122"/>
                <a:ea typeface="黑体" panose="02010609060101010101" pitchFamily="2" charset="-122"/>
              </a:rPr>
              <a:t>（三）</a:t>
            </a:r>
            <a:r>
              <a:rPr lang="zh-CN" altLang="en-US" sz="3200" b="1" dirty="0">
                <a:solidFill>
                  <a:schemeClr val="hlink"/>
                </a:solidFill>
                <a:latin typeface="黑体" panose="02010609060101010101" pitchFamily="2" charset="-122"/>
                <a:ea typeface="黑体" panose="02010609060101010101" pitchFamily="2" charset="-122"/>
              </a:rPr>
              <a:t>写作技能的训练</a:t>
            </a:r>
            <a:endParaRPr lang="zh-CN" altLang="en-US" sz="3200" b="1" dirty="0">
              <a:solidFill>
                <a:schemeClr val="hlink"/>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7348">
                                            <p:txEl>
                                              <p:charRg st="10" end="23"/>
                                            </p:txEl>
                                          </p:spTgt>
                                        </p:tgtEl>
                                        <p:attrNameLst>
                                          <p:attrName>style.visibility</p:attrName>
                                        </p:attrNameLst>
                                      </p:cBhvr>
                                      <p:to>
                                        <p:strVal val="visible"/>
                                      </p:to>
                                    </p:set>
                                    <p:anim calcmode="lin" valueType="num">
                                      <p:cBhvr>
                                        <p:cTn id="7" dur="1000" fill="hold"/>
                                        <p:tgtEl>
                                          <p:spTgt spid="57348">
                                            <p:txEl>
                                              <p:charRg st="10" end="23"/>
                                            </p:txEl>
                                          </p:spTgt>
                                        </p:tgtEl>
                                        <p:attrNameLst>
                                          <p:attrName>ppt_w</p:attrName>
                                        </p:attrNameLst>
                                      </p:cBhvr>
                                      <p:tavLst>
                                        <p:tav tm="0">
                                          <p:val>
                                            <p:strVal val="#ppt_w*0.70"/>
                                          </p:val>
                                        </p:tav>
                                        <p:tav tm="100000">
                                          <p:val>
                                            <p:strVal val="#ppt_w"/>
                                          </p:val>
                                        </p:tav>
                                      </p:tavLst>
                                    </p:anim>
                                    <p:anim calcmode="lin" valueType="num">
                                      <p:cBhvr>
                                        <p:cTn id="8" dur="1000" fill="hold"/>
                                        <p:tgtEl>
                                          <p:spTgt spid="57348">
                                            <p:txEl>
                                              <p:charRg st="10" end="23"/>
                                            </p:txEl>
                                          </p:spTgt>
                                        </p:tgtEl>
                                        <p:attrNameLst>
                                          <p:attrName>ppt_h</p:attrName>
                                        </p:attrNameLst>
                                      </p:cBhvr>
                                      <p:tavLst>
                                        <p:tav tm="0">
                                          <p:val>
                                            <p:strVal val="#ppt_h"/>
                                          </p:val>
                                        </p:tav>
                                        <p:tav tm="100000">
                                          <p:val>
                                            <p:strVal val="#ppt_h"/>
                                          </p:val>
                                        </p:tav>
                                      </p:tavLst>
                                    </p:anim>
                                    <p:animEffect transition="in" filter="fade">
                                      <p:cBhvr>
                                        <p:cTn id="9" dur="1000"/>
                                        <p:tgtEl>
                                          <p:spTgt spid="57348">
                                            <p:txEl>
                                              <p:charRg st="10" end="2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7348">
                                            <p:txEl>
                                              <p:charRg st="23" end="33"/>
                                            </p:txEl>
                                          </p:spTgt>
                                        </p:tgtEl>
                                        <p:attrNameLst>
                                          <p:attrName>style.visibility</p:attrName>
                                        </p:attrNameLst>
                                      </p:cBhvr>
                                      <p:to>
                                        <p:strVal val="visible"/>
                                      </p:to>
                                    </p:set>
                                    <p:anim calcmode="lin" valueType="num">
                                      <p:cBhvr>
                                        <p:cTn id="14" dur="1000" fill="hold"/>
                                        <p:tgtEl>
                                          <p:spTgt spid="57348">
                                            <p:txEl>
                                              <p:charRg st="23" end="33"/>
                                            </p:txEl>
                                          </p:spTgt>
                                        </p:tgtEl>
                                        <p:attrNameLst>
                                          <p:attrName>ppt_w</p:attrName>
                                        </p:attrNameLst>
                                      </p:cBhvr>
                                      <p:tavLst>
                                        <p:tav tm="0">
                                          <p:val>
                                            <p:strVal val="#ppt_w*0.70"/>
                                          </p:val>
                                        </p:tav>
                                        <p:tav tm="100000">
                                          <p:val>
                                            <p:strVal val="#ppt_w"/>
                                          </p:val>
                                        </p:tav>
                                      </p:tavLst>
                                    </p:anim>
                                    <p:anim calcmode="lin" valueType="num">
                                      <p:cBhvr>
                                        <p:cTn id="15" dur="1000" fill="hold"/>
                                        <p:tgtEl>
                                          <p:spTgt spid="57348">
                                            <p:txEl>
                                              <p:charRg st="23" end="33"/>
                                            </p:txEl>
                                          </p:spTgt>
                                        </p:tgtEl>
                                        <p:attrNameLst>
                                          <p:attrName>ppt_h</p:attrName>
                                        </p:attrNameLst>
                                      </p:cBhvr>
                                      <p:tavLst>
                                        <p:tav tm="0">
                                          <p:val>
                                            <p:strVal val="#ppt_h"/>
                                          </p:val>
                                        </p:tav>
                                        <p:tav tm="100000">
                                          <p:val>
                                            <p:strVal val="#ppt_h"/>
                                          </p:val>
                                        </p:tav>
                                      </p:tavLst>
                                    </p:anim>
                                    <p:animEffect transition="in" filter="fade">
                                      <p:cBhvr>
                                        <p:cTn id="16" dur="1000"/>
                                        <p:tgtEl>
                                          <p:spTgt spid="57348">
                                            <p:txEl>
                                              <p:charRg st="23" end="3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7348">
                                            <p:txEl>
                                              <p:charRg st="33" end="44"/>
                                            </p:txEl>
                                          </p:spTgt>
                                        </p:tgtEl>
                                        <p:attrNameLst>
                                          <p:attrName>style.visibility</p:attrName>
                                        </p:attrNameLst>
                                      </p:cBhvr>
                                      <p:to>
                                        <p:strVal val="visible"/>
                                      </p:to>
                                    </p:set>
                                    <p:anim calcmode="lin" valueType="num">
                                      <p:cBhvr>
                                        <p:cTn id="21" dur="1000" fill="hold"/>
                                        <p:tgtEl>
                                          <p:spTgt spid="57348">
                                            <p:txEl>
                                              <p:charRg st="33" end="44"/>
                                            </p:txEl>
                                          </p:spTgt>
                                        </p:tgtEl>
                                        <p:attrNameLst>
                                          <p:attrName>ppt_w</p:attrName>
                                        </p:attrNameLst>
                                      </p:cBhvr>
                                      <p:tavLst>
                                        <p:tav tm="0">
                                          <p:val>
                                            <p:strVal val="#ppt_w*0.70"/>
                                          </p:val>
                                        </p:tav>
                                        <p:tav tm="100000">
                                          <p:val>
                                            <p:strVal val="#ppt_w"/>
                                          </p:val>
                                        </p:tav>
                                      </p:tavLst>
                                    </p:anim>
                                    <p:anim calcmode="lin" valueType="num">
                                      <p:cBhvr>
                                        <p:cTn id="22" dur="1000" fill="hold"/>
                                        <p:tgtEl>
                                          <p:spTgt spid="57348">
                                            <p:txEl>
                                              <p:charRg st="33" end="44"/>
                                            </p:txEl>
                                          </p:spTgt>
                                        </p:tgtEl>
                                        <p:attrNameLst>
                                          <p:attrName>ppt_h</p:attrName>
                                        </p:attrNameLst>
                                      </p:cBhvr>
                                      <p:tavLst>
                                        <p:tav tm="0">
                                          <p:val>
                                            <p:strVal val="#ppt_h"/>
                                          </p:val>
                                        </p:tav>
                                        <p:tav tm="100000">
                                          <p:val>
                                            <p:strVal val="#ppt_h"/>
                                          </p:val>
                                        </p:tav>
                                      </p:tavLst>
                                    </p:anim>
                                    <p:animEffect transition="in" filter="fade">
                                      <p:cBhvr>
                                        <p:cTn id="23" dur="1000"/>
                                        <p:tgtEl>
                                          <p:spTgt spid="57348">
                                            <p:txEl>
                                              <p:charRg st="33" end="4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标题 58369"/>
          <p:cNvSpPr>
            <a:spLocks noGrp="1" noRot="1"/>
          </p:cNvSpPr>
          <p:nvPr>
            <p:ph type="title"/>
          </p:nvPr>
        </p:nvSpPr>
        <p:spPr>
          <a:xfrm>
            <a:off x="228600" y="381000"/>
            <a:ext cx="8540750" cy="685800"/>
          </a:xfrm>
          <a:ln/>
        </p:spPr>
        <p:txBody>
          <a:bodyPr anchor="ctr"/>
          <a:p>
            <a:r>
              <a:rPr lang="zh-CN" altLang="en-US" sz="4000" b="1">
                <a:solidFill>
                  <a:schemeClr val="hlink"/>
                </a:solidFill>
              </a:rPr>
              <a:t>补充练习</a:t>
            </a:r>
            <a:endParaRPr lang="zh-CN" altLang="en-US" sz="4000" b="1">
              <a:solidFill>
                <a:schemeClr val="hlink"/>
              </a:solidFill>
            </a:endParaRPr>
          </a:p>
        </p:txBody>
      </p:sp>
      <p:sp>
        <p:nvSpPr>
          <p:cNvPr id="58371" name="文本占位符 58370"/>
          <p:cNvSpPr>
            <a:spLocks noGrp="1" noRot="1"/>
          </p:cNvSpPr>
          <p:nvPr>
            <p:ph type="body" idx="1"/>
          </p:nvPr>
        </p:nvSpPr>
        <p:spPr>
          <a:xfrm>
            <a:off x="304800" y="1295400"/>
            <a:ext cx="8540750" cy="5105400"/>
          </a:xfrm>
          <a:ln/>
        </p:spPr>
        <p:txBody>
          <a:bodyPr/>
          <a:p>
            <a:pPr>
              <a:spcAft>
                <a:spcPct val="5000"/>
              </a:spcAft>
              <a:buNone/>
            </a:pPr>
            <a:r>
              <a:rPr lang="en-US" altLang="x-none" sz="2800" b="1" dirty="0"/>
              <a:t>1.</a:t>
            </a:r>
            <a:r>
              <a:rPr lang="zh-CN" altLang="en-US" sz="2800" b="1" dirty="0"/>
              <a:t>在记单词的时候，最后的几个单词比中间的几个单词记得更牢，这是（   ）</a:t>
            </a:r>
            <a:endParaRPr lang="zh-CN" altLang="en-US" sz="2800" b="1" dirty="0"/>
          </a:p>
          <a:p>
            <a:pPr>
              <a:spcAft>
                <a:spcPct val="5000"/>
              </a:spcAft>
              <a:buNone/>
            </a:pPr>
            <a:r>
              <a:rPr lang="zh-CN" altLang="en-US" sz="2800" b="1" dirty="0"/>
              <a:t>   </a:t>
            </a:r>
            <a:r>
              <a:rPr lang="en-US" altLang="x-none" sz="2400" b="1" dirty="0">
                <a:latin typeface="楷体_GB2312" pitchFamily="1" charset="-122"/>
                <a:ea typeface="楷体_GB2312" pitchFamily="1" charset="-122"/>
              </a:rPr>
              <a:t>A </a:t>
            </a:r>
            <a:r>
              <a:rPr lang="zh-CN" altLang="en-US" sz="2400" b="1" dirty="0">
                <a:latin typeface="楷体_GB2312" pitchFamily="1" charset="-122"/>
                <a:ea typeface="楷体_GB2312" pitchFamily="1" charset="-122"/>
              </a:rPr>
              <a:t>首位效应   </a:t>
            </a:r>
            <a:r>
              <a:rPr lang="en-US" altLang="x-none" sz="2400" b="1" dirty="0">
                <a:latin typeface="楷体_GB2312" pitchFamily="1" charset="-122"/>
                <a:ea typeface="楷体_GB2312" pitchFamily="1" charset="-122"/>
              </a:rPr>
              <a:t>B </a:t>
            </a:r>
            <a:r>
              <a:rPr lang="zh-CN" altLang="en-US" sz="2400" b="1" dirty="0">
                <a:latin typeface="楷体_GB2312" pitchFamily="1" charset="-122"/>
                <a:ea typeface="楷体_GB2312" pitchFamily="1" charset="-122"/>
              </a:rPr>
              <a:t>前摄抑制   </a:t>
            </a:r>
            <a:r>
              <a:rPr lang="en-US" altLang="x-none" sz="2400" b="1" dirty="0">
                <a:solidFill>
                  <a:schemeClr val="tx2"/>
                </a:solidFill>
                <a:latin typeface="楷体_GB2312" pitchFamily="1" charset="-122"/>
                <a:ea typeface="楷体_GB2312" pitchFamily="1" charset="-122"/>
              </a:rPr>
              <a:t>C </a:t>
            </a:r>
            <a:r>
              <a:rPr lang="zh-CN" altLang="en-US" sz="2400" b="1" dirty="0">
                <a:solidFill>
                  <a:schemeClr val="tx2"/>
                </a:solidFill>
                <a:latin typeface="楷体_GB2312" pitchFamily="1" charset="-122"/>
                <a:ea typeface="楷体_GB2312" pitchFamily="1" charset="-122"/>
              </a:rPr>
              <a:t>近位效应  </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D </a:t>
            </a:r>
            <a:r>
              <a:rPr lang="zh-CN" altLang="en-US" sz="2400" b="1" dirty="0">
                <a:latin typeface="楷体_GB2312" pitchFamily="1" charset="-122"/>
                <a:ea typeface="楷体_GB2312" pitchFamily="1" charset="-122"/>
              </a:rPr>
              <a:t>倒摄抑制</a:t>
            </a:r>
            <a:endParaRPr lang="zh-CN" altLang="en-US" sz="2400" b="1" dirty="0">
              <a:latin typeface="楷体_GB2312" pitchFamily="1" charset="-122"/>
              <a:ea typeface="楷体_GB2312" pitchFamily="1" charset="-122"/>
            </a:endParaRPr>
          </a:p>
          <a:p>
            <a:pPr>
              <a:spcAft>
                <a:spcPct val="5000"/>
              </a:spcAft>
              <a:buNone/>
            </a:pPr>
            <a:r>
              <a:rPr lang="en-US" altLang="x-none" sz="2800" b="1" dirty="0"/>
              <a:t>2.</a:t>
            </a:r>
            <a:r>
              <a:rPr lang="zh-CN" altLang="en-US" sz="2800" b="1" dirty="0"/>
              <a:t>先前所学的信息对后面所学信息的干扰叫（  ）</a:t>
            </a:r>
            <a:endParaRPr lang="zh-CN" altLang="en-US" sz="2800" b="1" dirty="0"/>
          </a:p>
          <a:p>
            <a:pPr>
              <a:spcAft>
                <a:spcPct val="5000"/>
              </a:spcAft>
              <a:buNone/>
            </a:pPr>
            <a:r>
              <a:rPr lang="en-US" altLang="x-none" sz="2400" b="1" dirty="0">
                <a:latin typeface="楷体_GB2312" pitchFamily="1" charset="-122"/>
                <a:ea typeface="楷体_GB2312" pitchFamily="1" charset="-122"/>
              </a:rPr>
              <a:t>  A </a:t>
            </a:r>
            <a:r>
              <a:rPr lang="zh-CN" altLang="en-US" sz="2400" b="1" dirty="0">
                <a:latin typeface="楷体_GB2312" pitchFamily="1" charset="-122"/>
                <a:ea typeface="楷体_GB2312" pitchFamily="1" charset="-122"/>
              </a:rPr>
              <a:t>首位效应   </a:t>
            </a:r>
            <a:r>
              <a:rPr lang="en-US" altLang="x-none" sz="2400" b="1" dirty="0">
                <a:solidFill>
                  <a:schemeClr val="tx2"/>
                </a:solidFill>
                <a:latin typeface="楷体_GB2312" pitchFamily="1" charset="-122"/>
                <a:ea typeface="楷体_GB2312" pitchFamily="1" charset="-122"/>
              </a:rPr>
              <a:t>B </a:t>
            </a:r>
            <a:r>
              <a:rPr lang="zh-CN" altLang="en-US" sz="2400" b="1" dirty="0">
                <a:solidFill>
                  <a:schemeClr val="tx2"/>
                </a:solidFill>
                <a:latin typeface="楷体_GB2312" pitchFamily="1" charset="-122"/>
                <a:ea typeface="楷体_GB2312" pitchFamily="1" charset="-122"/>
              </a:rPr>
              <a:t>前摄抑制</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C </a:t>
            </a:r>
            <a:r>
              <a:rPr lang="zh-CN" altLang="en-US" sz="2400" b="1" dirty="0">
                <a:latin typeface="楷体_GB2312" pitchFamily="1" charset="-122"/>
                <a:ea typeface="楷体_GB2312" pitchFamily="1" charset="-122"/>
              </a:rPr>
              <a:t>近位效应   </a:t>
            </a:r>
            <a:r>
              <a:rPr lang="en-US" altLang="x-none" sz="2400" b="1" dirty="0">
                <a:latin typeface="楷体_GB2312" pitchFamily="1" charset="-122"/>
                <a:ea typeface="楷体_GB2312" pitchFamily="1" charset="-122"/>
              </a:rPr>
              <a:t>D </a:t>
            </a:r>
            <a:r>
              <a:rPr lang="zh-CN" altLang="en-US" sz="2400" b="1" dirty="0">
                <a:latin typeface="楷体_GB2312" pitchFamily="1" charset="-122"/>
                <a:ea typeface="楷体_GB2312" pitchFamily="1" charset="-122"/>
              </a:rPr>
              <a:t>倒摄抑制</a:t>
            </a:r>
            <a:endParaRPr lang="zh-CN" altLang="en-US" sz="2400" b="1" dirty="0">
              <a:latin typeface="楷体_GB2312" pitchFamily="1" charset="-122"/>
              <a:ea typeface="楷体_GB2312" pitchFamily="1" charset="-122"/>
            </a:endParaRPr>
          </a:p>
          <a:p>
            <a:pPr>
              <a:spcAft>
                <a:spcPct val="5000"/>
              </a:spcAft>
              <a:buNone/>
            </a:pPr>
            <a:r>
              <a:rPr lang="en-US" altLang="x-none" sz="2800" b="1" dirty="0"/>
              <a:t>3.</a:t>
            </a:r>
            <a:r>
              <a:rPr lang="zh-CN" altLang="en-US" sz="2800" b="1" dirty="0"/>
              <a:t>后面所学信息对前面所学的信息的干扰叫（  ）</a:t>
            </a:r>
            <a:endParaRPr lang="zh-CN" altLang="en-US" sz="2800" b="1" dirty="0"/>
          </a:p>
          <a:p>
            <a:pPr>
              <a:spcAft>
                <a:spcPct val="5000"/>
              </a:spcAft>
              <a:buNone/>
            </a:pPr>
            <a:r>
              <a:rPr lang="en-US" altLang="x-none" sz="2400" b="1" dirty="0">
                <a:latin typeface="楷体_GB2312" pitchFamily="1" charset="-122"/>
                <a:ea typeface="楷体_GB2312" pitchFamily="1" charset="-122"/>
              </a:rPr>
              <a:t>  A </a:t>
            </a:r>
            <a:r>
              <a:rPr lang="zh-CN" altLang="en-US" sz="2400" b="1" dirty="0">
                <a:latin typeface="楷体_GB2312" pitchFamily="1" charset="-122"/>
                <a:ea typeface="楷体_GB2312" pitchFamily="1" charset="-122"/>
              </a:rPr>
              <a:t>首位效应   </a:t>
            </a:r>
            <a:r>
              <a:rPr lang="en-US" altLang="x-none" sz="2400" b="1" dirty="0">
                <a:latin typeface="楷体_GB2312" pitchFamily="1" charset="-122"/>
                <a:ea typeface="楷体_GB2312" pitchFamily="1" charset="-122"/>
              </a:rPr>
              <a:t>B </a:t>
            </a:r>
            <a:r>
              <a:rPr lang="zh-CN" altLang="en-US" sz="2400" b="1" dirty="0">
                <a:latin typeface="楷体_GB2312" pitchFamily="1" charset="-122"/>
                <a:ea typeface="楷体_GB2312" pitchFamily="1" charset="-122"/>
              </a:rPr>
              <a:t>前摄抑制   </a:t>
            </a:r>
            <a:r>
              <a:rPr lang="en-US" altLang="x-none" sz="2400" b="1" dirty="0">
                <a:latin typeface="楷体_GB2312" pitchFamily="1" charset="-122"/>
                <a:ea typeface="楷体_GB2312" pitchFamily="1" charset="-122"/>
              </a:rPr>
              <a:t>C </a:t>
            </a:r>
            <a:r>
              <a:rPr lang="zh-CN" altLang="en-US" sz="2400" b="1" dirty="0">
                <a:latin typeface="楷体_GB2312" pitchFamily="1" charset="-122"/>
                <a:ea typeface="楷体_GB2312" pitchFamily="1" charset="-122"/>
              </a:rPr>
              <a:t>近位效应   </a:t>
            </a:r>
            <a:r>
              <a:rPr lang="en-US" altLang="x-none" sz="2400" b="1" dirty="0">
                <a:solidFill>
                  <a:schemeClr val="tx2"/>
                </a:solidFill>
                <a:latin typeface="楷体_GB2312" pitchFamily="1" charset="-122"/>
                <a:ea typeface="楷体_GB2312" pitchFamily="1" charset="-122"/>
              </a:rPr>
              <a:t>D </a:t>
            </a:r>
            <a:r>
              <a:rPr lang="zh-CN" altLang="en-US" sz="2400" b="1" dirty="0">
                <a:solidFill>
                  <a:schemeClr val="tx2"/>
                </a:solidFill>
                <a:latin typeface="楷体_GB2312" pitchFamily="1" charset="-122"/>
                <a:ea typeface="楷体_GB2312" pitchFamily="1" charset="-122"/>
              </a:rPr>
              <a:t>倒摄抑制</a:t>
            </a:r>
            <a:endParaRPr lang="zh-CN" altLang="en-US" sz="2400" b="1" dirty="0">
              <a:solidFill>
                <a:schemeClr val="tx2"/>
              </a:solidFill>
              <a:latin typeface="楷体_GB2312" pitchFamily="1" charset="-122"/>
              <a:ea typeface="楷体_GB2312" pitchFamily="1" charset="-122"/>
            </a:endParaRPr>
          </a:p>
          <a:p>
            <a:pPr>
              <a:spcAft>
                <a:spcPct val="5000"/>
              </a:spcAft>
              <a:buNone/>
            </a:pPr>
            <a:r>
              <a:rPr lang="en-US" altLang="x-none" sz="2800" b="1" dirty="0"/>
              <a:t>4.</a:t>
            </a:r>
            <a:r>
              <a:rPr lang="zh-CN" altLang="en-US" sz="2800" b="1" dirty="0"/>
              <a:t>学习策略是学习者为了提高学习效果和效率，有目的、有意识地制定的有关学习过程的</a:t>
            </a:r>
            <a:r>
              <a:rPr lang="en-US" altLang="x-none" sz="2800" b="1" dirty="0">
                <a:latin typeface="宋体" panose="02010600030101010101" pitchFamily="2" charset="-122"/>
              </a:rPr>
              <a:t>(  )</a:t>
            </a:r>
            <a:r>
              <a:rPr lang="zh-CN" altLang="en-US" sz="2800" b="1" dirty="0"/>
              <a:t>。 </a:t>
            </a:r>
            <a:br>
              <a:rPr lang="zh-CN" altLang="en-US" sz="2800" b="1" dirty="0"/>
            </a:br>
            <a:r>
              <a:rPr lang="en-US" altLang="x-none" sz="2400" b="1" dirty="0">
                <a:solidFill>
                  <a:schemeClr val="tx2"/>
                </a:solidFill>
                <a:latin typeface="楷体_GB2312" pitchFamily="1" charset="-122"/>
                <a:ea typeface="楷体_GB2312" pitchFamily="1" charset="-122"/>
              </a:rPr>
              <a:t>A</a:t>
            </a:r>
            <a:r>
              <a:rPr lang="zh-CN" altLang="en-US" sz="2400" b="1" dirty="0">
                <a:solidFill>
                  <a:schemeClr val="tx2"/>
                </a:solidFill>
                <a:latin typeface="楷体_GB2312" pitchFamily="1" charset="-122"/>
                <a:ea typeface="楷体_GB2312" pitchFamily="1" charset="-122"/>
              </a:rPr>
              <a:t>．复杂的方案</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．学习计划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．可行方案  </a:t>
            </a:r>
            <a:r>
              <a:rPr lang="en-US" altLang="x-none" sz="2400" b="1" dirty="0">
                <a:latin typeface="楷体_GB2312" pitchFamily="1" charset="-122"/>
                <a:ea typeface="楷体_GB2312" pitchFamily="1" charset="-122"/>
              </a:rPr>
              <a:t>D</a:t>
            </a:r>
            <a:r>
              <a:rPr lang="zh-CN" altLang="en-US" sz="2400" b="1" dirty="0">
                <a:latin typeface="楷体_GB2312" pitchFamily="1" charset="-122"/>
                <a:ea typeface="楷体_GB2312" pitchFamily="1" charset="-122"/>
              </a:rPr>
              <a:t>．思维程序</a:t>
            </a:r>
            <a:endParaRPr lang="zh-CN" altLang="en-US" sz="2400" b="1" dirty="0">
              <a:latin typeface="楷体_GB2312" pitchFamily="1" charset="-122"/>
              <a:ea typeface="楷体_GB2312" pitchFamily="1" charset="-122"/>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文本占位符 59393"/>
          <p:cNvSpPr>
            <a:spLocks noGrp="1" noRot="1"/>
          </p:cNvSpPr>
          <p:nvPr>
            <p:ph type="body" idx="1"/>
          </p:nvPr>
        </p:nvSpPr>
        <p:spPr>
          <a:xfrm>
            <a:off x="228600" y="914400"/>
            <a:ext cx="8736013" cy="5943600"/>
          </a:xfrm>
          <a:ln/>
        </p:spPr>
        <p:txBody>
          <a:bodyPr/>
          <a:p>
            <a:pPr>
              <a:buNone/>
            </a:pPr>
            <a:r>
              <a:rPr lang="en-US" altLang="x-none" sz="2800" b="1" dirty="0">
                <a:latin typeface="宋体" panose="02010600030101010101" pitchFamily="2" charset="-122"/>
              </a:rPr>
              <a:t>5.</a:t>
            </a:r>
            <a:r>
              <a:rPr lang="zh-CN" altLang="en-US" sz="2800" b="1" dirty="0">
                <a:latin typeface="宋体" panose="02010600030101010101" pitchFamily="2" charset="-122"/>
              </a:rPr>
              <a:t>学习一种新材料时运用联想，假借意义，多对记忆有帮助的这种方法称为</a:t>
            </a:r>
            <a:r>
              <a:rPr lang="en-US" altLang="x-none" sz="2800" b="1" dirty="0">
                <a:latin typeface="宋体" panose="02010600030101010101" pitchFamily="2" charset="-122"/>
              </a:rPr>
              <a:t>(      )</a:t>
            </a:r>
            <a:r>
              <a:rPr lang="zh-CN" altLang="en-US" sz="2800" b="1" dirty="0">
                <a:latin typeface="宋体" panose="02010600030101010101" pitchFamily="2" charset="-122"/>
              </a:rPr>
              <a:t>。 </a:t>
            </a:r>
            <a:br>
              <a:rPr lang="zh-CN" altLang="en-US" sz="2800" b="1" dirty="0">
                <a:latin typeface="宋体" panose="02010600030101010101" pitchFamily="2" charset="-122"/>
              </a:rPr>
            </a:b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语义联想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视觉想象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关键词法  </a:t>
            </a:r>
            <a:r>
              <a:rPr lang="en-US" altLang="x-none" sz="2400" b="1" dirty="0">
                <a:solidFill>
                  <a:schemeClr val="tx2"/>
                </a:solidFill>
                <a:latin typeface="楷体_GB2312" pitchFamily="1" charset="-122"/>
                <a:ea typeface="楷体_GB2312" pitchFamily="1" charset="-122"/>
              </a:rPr>
              <a:t>D.</a:t>
            </a:r>
            <a:r>
              <a:rPr lang="zh-CN" altLang="en-US" sz="2400" b="1" dirty="0">
                <a:solidFill>
                  <a:schemeClr val="tx2"/>
                </a:solidFill>
                <a:latin typeface="楷体_GB2312" pitchFamily="1" charset="-122"/>
                <a:ea typeface="楷体_GB2312" pitchFamily="1" charset="-122"/>
              </a:rPr>
              <a:t>谐音联想法</a:t>
            </a:r>
            <a:r>
              <a:rPr lang="zh-CN" altLang="en-US" sz="2800" b="1" dirty="0">
                <a:latin typeface="宋体" panose="02010600030101010101" pitchFamily="2" charset="-122"/>
              </a:rPr>
              <a:t> </a:t>
            </a:r>
            <a:endParaRPr lang="zh-CN" altLang="en-US" sz="2800" b="1" dirty="0">
              <a:latin typeface="宋体" panose="02010600030101010101" pitchFamily="2" charset="-122"/>
            </a:endParaRPr>
          </a:p>
          <a:p>
            <a:pPr>
              <a:buNone/>
            </a:pPr>
            <a:r>
              <a:rPr lang="en-US" altLang="x-none" sz="2800" b="1" dirty="0">
                <a:latin typeface="宋体" panose="02010600030101010101" pitchFamily="2" charset="-122"/>
              </a:rPr>
              <a:t>6.</a:t>
            </a:r>
            <a:r>
              <a:rPr lang="zh-CN" altLang="en-US" sz="2800" b="1" dirty="0">
                <a:latin typeface="宋体" panose="02010600030101010101" pitchFamily="2" charset="-122"/>
              </a:rPr>
              <a:t>有人记忆马克思的生日“</a:t>
            </a:r>
            <a:r>
              <a:rPr lang="en-US" altLang="x-none" sz="2800" b="1" dirty="0">
                <a:latin typeface="宋体" panose="02010600030101010101" pitchFamily="2" charset="-122"/>
              </a:rPr>
              <a:t>1818</a:t>
            </a:r>
            <a:r>
              <a:rPr lang="zh-CN" altLang="en-US" sz="2800" b="1" dirty="0">
                <a:latin typeface="宋体" panose="02010600030101010101" pitchFamily="2" charset="-122"/>
              </a:rPr>
              <a:t>年</a:t>
            </a:r>
            <a:r>
              <a:rPr lang="en-US" altLang="x-none" sz="2800" b="1" dirty="0">
                <a:latin typeface="宋体" panose="02010600030101010101" pitchFamily="2" charset="-122"/>
              </a:rPr>
              <a:t>5</a:t>
            </a:r>
            <a:r>
              <a:rPr lang="zh-CN" altLang="en-US" sz="2800" b="1" dirty="0">
                <a:latin typeface="宋体" panose="02010600030101010101" pitchFamily="2" charset="-122"/>
              </a:rPr>
              <a:t>月</a:t>
            </a:r>
            <a:r>
              <a:rPr lang="en-US" altLang="x-none" sz="2800" b="1" dirty="0">
                <a:latin typeface="宋体" panose="02010600030101010101" pitchFamily="2" charset="-122"/>
              </a:rPr>
              <a:t>5</a:t>
            </a:r>
            <a:r>
              <a:rPr lang="zh-CN" altLang="en-US" sz="2800" b="1" dirty="0">
                <a:latin typeface="宋体" panose="02010600030101010101" pitchFamily="2" charset="-122"/>
              </a:rPr>
              <a:t>日”时，联想为“马克思一巴掌一巴掌打得资产阶级呜呜地哭”，这是使用了</a:t>
            </a:r>
            <a:r>
              <a:rPr lang="en-US" altLang="x-none" sz="2800" b="1" dirty="0">
                <a:latin typeface="宋体" panose="02010600030101010101" pitchFamily="2" charset="-122"/>
              </a:rPr>
              <a:t>( )</a:t>
            </a:r>
            <a:r>
              <a:rPr lang="zh-CN" altLang="en-US" sz="2800" b="1" dirty="0">
                <a:latin typeface="宋体" panose="02010600030101010101" pitchFamily="2" charset="-122"/>
              </a:rPr>
              <a:t> </a:t>
            </a:r>
            <a:br>
              <a:rPr lang="zh-CN" altLang="en-US" sz="2800" b="1" dirty="0">
                <a:latin typeface="宋体" panose="02010600030101010101" pitchFamily="2" charset="-122"/>
              </a:rPr>
            </a:b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组织策略  </a:t>
            </a:r>
            <a:r>
              <a:rPr lang="en-US" altLang="x-none" sz="2400" b="1" dirty="0">
                <a:solidFill>
                  <a:schemeClr val="tx2"/>
                </a:solidFill>
                <a:latin typeface="楷体_GB2312" pitchFamily="1" charset="-122"/>
                <a:ea typeface="楷体_GB2312" pitchFamily="1" charset="-122"/>
              </a:rPr>
              <a:t>B.</a:t>
            </a:r>
            <a:r>
              <a:rPr lang="zh-CN" altLang="en-US" sz="2400" b="1" dirty="0">
                <a:solidFill>
                  <a:schemeClr val="tx2"/>
                </a:solidFill>
                <a:latin typeface="楷体_GB2312" pitchFamily="1" charset="-122"/>
                <a:ea typeface="楷体_GB2312" pitchFamily="1" charset="-122"/>
              </a:rPr>
              <a:t>精细加工策略</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元认识策略  </a:t>
            </a:r>
            <a:r>
              <a:rPr lang="en-US" altLang="x-none" sz="2400" b="1" dirty="0">
                <a:latin typeface="楷体_GB2312" pitchFamily="1" charset="-122"/>
                <a:ea typeface="楷体_GB2312" pitchFamily="1" charset="-122"/>
              </a:rPr>
              <a:t>D.</a:t>
            </a:r>
            <a:r>
              <a:rPr lang="zh-CN" altLang="en-US" sz="2400" b="1" dirty="0">
                <a:latin typeface="楷体_GB2312" pitchFamily="1" charset="-122"/>
                <a:ea typeface="楷体_GB2312" pitchFamily="1" charset="-122"/>
              </a:rPr>
              <a:t>复述策略</a:t>
            </a:r>
            <a:endParaRPr lang="zh-CN" altLang="en-US" sz="2400" b="1" dirty="0">
              <a:latin typeface="楷体_GB2312" pitchFamily="1" charset="-122"/>
              <a:ea typeface="楷体_GB2312" pitchFamily="1" charset="-122"/>
            </a:endParaRPr>
          </a:p>
          <a:p>
            <a:pPr>
              <a:buNone/>
            </a:pPr>
            <a:r>
              <a:rPr lang="en-US" altLang="x-none" sz="2800" b="1" dirty="0">
                <a:latin typeface="宋体" panose="02010600030101010101" pitchFamily="2" charset="-122"/>
              </a:rPr>
              <a:t>7.</a:t>
            </a:r>
            <a:r>
              <a:rPr lang="zh-CN" altLang="en-US" sz="2800" b="1" dirty="0">
                <a:latin typeface="宋体" panose="02010600030101010101" pitchFamily="2" charset="-122"/>
              </a:rPr>
              <a:t>一种将新学习材料与头脑中已有知识联系起来，从而增加新信息的意义的学习策略是（    ）。</a:t>
            </a:r>
            <a:endParaRPr lang="zh-CN" altLang="en-US" sz="2800" b="1" dirty="0">
              <a:latin typeface="宋体" panose="02010600030101010101" pitchFamily="2" charset="-122"/>
            </a:endParaRPr>
          </a:p>
          <a:p>
            <a:pPr>
              <a:buNone/>
            </a:pPr>
            <a:r>
              <a:rPr lang="zh-CN" altLang="en-US" sz="2800" b="1" dirty="0">
                <a:latin typeface="宋体" panose="02010600030101010101" pitchFamily="2" charset="-122"/>
              </a:rPr>
              <a:t>  </a:t>
            </a: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元认知策略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认知策略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组织策略  </a:t>
            </a:r>
            <a:r>
              <a:rPr lang="en-US" altLang="x-none" sz="2400" b="1" dirty="0">
                <a:solidFill>
                  <a:schemeClr val="tx2"/>
                </a:solidFill>
                <a:latin typeface="楷体_GB2312" pitchFamily="1" charset="-122"/>
                <a:ea typeface="楷体_GB2312" pitchFamily="1" charset="-122"/>
              </a:rPr>
              <a:t>D.</a:t>
            </a:r>
            <a:r>
              <a:rPr lang="zh-CN" altLang="en-US" sz="2400" b="1" dirty="0">
                <a:solidFill>
                  <a:schemeClr val="tx2"/>
                </a:solidFill>
                <a:latin typeface="楷体_GB2312" pitchFamily="1" charset="-122"/>
                <a:ea typeface="楷体_GB2312" pitchFamily="1" charset="-122"/>
              </a:rPr>
              <a:t>精细加工策略</a:t>
            </a:r>
            <a:endParaRPr lang="zh-CN" altLang="en-US" sz="2400" b="1" dirty="0">
              <a:solidFill>
                <a:schemeClr val="tx2"/>
              </a:solidFill>
              <a:latin typeface="楷体_GB2312" pitchFamily="1" charset="-122"/>
              <a:ea typeface="楷体_GB2312" pitchFamily="1" charset="-122"/>
            </a:endParaRPr>
          </a:p>
          <a:p>
            <a:pPr>
              <a:buNone/>
            </a:pPr>
            <a:r>
              <a:rPr lang="en-US" altLang="x-none" sz="2800" b="1" dirty="0">
                <a:latin typeface="宋体" panose="02010600030101010101" pitchFamily="2" charset="-122"/>
              </a:rPr>
              <a:t>8.</a:t>
            </a:r>
            <a:r>
              <a:rPr lang="zh-CN" altLang="en-US" sz="2800" b="1" dirty="0">
                <a:latin typeface="宋体" panose="02010600030101010101" pitchFamily="2" charset="-122"/>
              </a:rPr>
              <a:t>个人对自己认识过程的调节和监控是（   ）。</a:t>
            </a:r>
            <a:endParaRPr lang="zh-CN" altLang="en-US" sz="2800" b="1" dirty="0">
              <a:latin typeface="宋体" panose="02010600030101010101" pitchFamily="2" charset="-122"/>
            </a:endParaRPr>
          </a:p>
          <a:p>
            <a:pPr>
              <a:buNone/>
            </a:pPr>
            <a:r>
              <a:rPr lang="zh-CN" altLang="en-US" sz="2800" b="1" dirty="0">
                <a:latin typeface="宋体" panose="02010600030101010101" pitchFamily="2" charset="-122"/>
              </a:rPr>
              <a:t>   </a:t>
            </a: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意志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意识   </a:t>
            </a:r>
            <a:r>
              <a:rPr lang="en-US" altLang="x-none" sz="2400" b="1" dirty="0">
                <a:solidFill>
                  <a:schemeClr val="tx2"/>
                </a:solidFill>
                <a:latin typeface="楷体_GB2312" pitchFamily="1" charset="-122"/>
                <a:ea typeface="楷体_GB2312" pitchFamily="1" charset="-122"/>
              </a:rPr>
              <a:t>C.</a:t>
            </a:r>
            <a:r>
              <a:rPr lang="zh-CN" altLang="en-US" sz="2400" b="1" dirty="0">
                <a:solidFill>
                  <a:schemeClr val="tx2"/>
                </a:solidFill>
                <a:latin typeface="楷体_GB2312" pitchFamily="1" charset="-122"/>
                <a:ea typeface="楷体_GB2312" pitchFamily="1" charset="-122"/>
              </a:rPr>
              <a:t>元认知  </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D.</a:t>
            </a:r>
            <a:r>
              <a:rPr lang="zh-CN" altLang="en-US" sz="2400" b="1" dirty="0">
                <a:latin typeface="楷体_GB2312" pitchFamily="1" charset="-122"/>
                <a:ea typeface="楷体_GB2312" pitchFamily="1" charset="-122"/>
              </a:rPr>
              <a:t>自我认知</a:t>
            </a:r>
            <a:endParaRPr lang="zh-CN" altLang="en-US" sz="2400" b="1" dirty="0">
              <a:latin typeface="楷体_GB2312" pitchFamily="1" charset="-122"/>
              <a:ea typeface="楷体_GB2312" pitchFamily="1"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文本占位符 60417"/>
          <p:cNvSpPr>
            <a:spLocks noGrp="1" noRot="1"/>
          </p:cNvSpPr>
          <p:nvPr>
            <p:ph type="body" idx="1"/>
          </p:nvPr>
        </p:nvSpPr>
        <p:spPr>
          <a:xfrm>
            <a:off x="228600" y="1143000"/>
            <a:ext cx="8534400" cy="5181600"/>
          </a:xfrm>
          <a:ln/>
        </p:spPr>
        <p:txBody>
          <a:bodyPr/>
          <a:p>
            <a:pPr>
              <a:spcBef>
                <a:spcPct val="15000"/>
              </a:spcBef>
              <a:spcAft>
                <a:spcPct val="10000"/>
              </a:spcAft>
              <a:buNone/>
            </a:pPr>
            <a:r>
              <a:rPr lang="en-US" altLang="x-none" sz="2800" b="1" dirty="0">
                <a:latin typeface="宋体" panose="02010600030101010101" pitchFamily="2" charset="-122"/>
              </a:rPr>
              <a:t>9.</a:t>
            </a:r>
            <a:r>
              <a:rPr lang="zh-CN" altLang="en-US" sz="2800" b="1" dirty="0">
                <a:latin typeface="宋体" panose="02010600030101010101" pitchFamily="2" charset="-122"/>
              </a:rPr>
              <a:t>计划安排每天的自习时间表，属于学习策略的（ ）</a:t>
            </a:r>
            <a:endParaRPr lang="zh-CN" altLang="en-US" sz="2400" b="1" dirty="0">
              <a:latin typeface="宋体" panose="02010600030101010101" pitchFamily="2" charset="-122"/>
            </a:endParaRPr>
          </a:p>
          <a:p>
            <a:pPr>
              <a:spcBef>
                <a:spcPct val="15000"/>
              </a:spcBef>
              <a:spcAft>
                <a:spcPct val="10000"/>
              </a:spcAft>
              <a:buNone/>
            </a:pPr>
            <a:r>
              <a:rPr lang="zh-CN" altLang="en-US" sz="2400" b="1" dirty="0">
                <a:latin typeface="宋体" panose="02010600030101010101" pitchFamily="2" charset="-122"/>
              </a:rPr>
              <a:t>  </a:t>
            </a: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组织策略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认知策略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精细加工策略 </a:t>
            </a:r>
            <a:r>
              <a:rPr lang="en-US" altLang="x-none" sz="2400" b="1" dirty="0">
                <a:solidFill>
                  <a:schemeClr val="tx2"/>
                </a:solidFill>
                <a:latin typeface="楷体_GB2312" pitchFamily="1" charset="-122"/>
                <a:ea typeface="楷体_GB2312" pitchFamily="1" charset="-122"/>
              </a:rPr>
              <a:t>D.</a:t>
            </a:r>
            <a:r>
              <a:rPr lang="zh-CN" altLang="en-US" sz="2400" b="1" dirty="0">
                <a:solidFill>
                  <a:schemeClr val="tx2"/>
                </a:solidFill>
                <a:latin typeface="楷体_GB2312" pitchFamily="1" charset="-122"/>
                <a:ea typeface="楷体_GB2312" pitchFamily="1" charset="-122"/>
              </a:rPr>
              <a:t>资源管理策略</a:t>
            </a:r>
            <a:r>
              <a:rPr lang="zh-CN" altLang="en-US" sz="2400" b="1" dirty="0">
                <a:latin typeface="宋体" panose="02010600030101010101" pitchFamily="2" charset="-122"/>
              </a:rPr>
              <a:t> </a:t>
            </a:r>
            <a:endParaRPr lang="en-US" altLang="x-none" sz="2800" b="1" dirty="0">
              <a:latin typeface="宋体" panose="02010600030101010101" pitchFamily="2" charset="-122"/>
            </a:endParaRPr>
          </a:p>
          <a:p>
            <a:pPr>
              <a:spcBef>
                <a:spcPct val="15000"/>
              </a:spcBef>
              <a:spcAft>
                <a:spcPct val="10000"/>
              </a:spcAft>
              <a:buNone/>
            </a:pPr>
            <a:r>
              <a:rPr lang="en-US" altLang="x-none" sz="2800" b="1" dirty="0">
                <a:latin typeface="宋体" panose="02010600030101010101" pitchFamily="2" charset="-122"/>
              </a:rPr>
              <a:t>10.</a:t>
            </a:r>
            <a:r>
              <a:rPr lang="zh-CN" altLang="en-US" sz="2800" b="1" dirty="0">
                <a:latin typeface="宋体" panose="02010600030101010101" pitchFamily="2" charset="-122"/>
              </a:rPr>
              <a:t>下列属于资源管理策略的是</a:t>
            </a:r>
            <a:r>
              <a:rPr lang="en-US" altLang="x-none" sz="2800" b="1" dirty="0">
                <a:latin typeface="宋体" panose="02010600030101010101" pitchFamily="2" charset="-122"/>
              </a:rPr>
              <a:t>(  )</a:t>
            </a:r>
            <a:r>
              <a:rPr lang="zh-CN" altLang="en-US" sz="2800" b="1" dirty="0">
                <a:latin typeface="宋体" panose="02010600030101010101" pitchFamily="2" charset="-122"/>
              </a:rPr>
              <a:t>。 </a:t>
            </a:r>
            <a:br>
              <a:rPr lang="zh-CN" altLang="en-US" sz="2800" b="1" dirty="0">
                <a:latin typeface="宋体" panose="02010600030101010101" pitchFamily="2" charset="-122"/>
              </a:rPr>
            </a:b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计划策略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监视策略 </a:t>
            </a:r>
            <a:r>
              <a:rPr lang="en-US" altLang="x-none" sz="2400" b="1" dirty="0">
                <a:solidFill>
                  <a:schemeClr val="tx2"/>
                </a:solidFill>
                <a:latin typeface="楷体_GB2312" pitchFamily="1" charset="-122"/>
                <a:ea typeface="楷体_GB2312" pitchFamily="1" charset="-122"/>
              </a:rPr>
              <a:t>C.</a:t>
            </a:r>
            <a:r>
              <a:rPr lang="zh-CN" altLang="en-US" sz="2400" b="1" dirty="0">
                <a:solidFill>
                  <a:schemeClr val="tx2"/>
                </a:solidFill>
                <a:latin typeface="楷体_GB2312" pitchFamily="1" charset="-122"/>
                <a:ea typeface="楷体_GB2312" pitchFamily="1" charset="-122"/>
              </a:rPr>
              <a:t>社会资源利用策略</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D.</a:t>
            </a:r>
            <a:r>
              <a:rPr lang="zh-CN" altLang="en-US" sz="2400" b="1" dirty="0">
                <a:latin typeface="楷体_GB2312" pitchFamily="1" charset="-122"/>
                <a:ea typeface="楷体_GB2312" pitchFamily="1" charset="-122"/>
              </a:rPr>
              <a:t>调节策略</a:t>
            </a:r>
            <a:r>
              <a:rPr lang="zh-CN" altLang="en-US" sz="2800" b="1" dirty="0">
                <a:latin typeface="宋体" panose="02010600030101010101" pitchFamily="2" charset="-122"/>
              </a:rPr>
              <a:t> </a:t>
            </a:r>
            <a:endParaRPr lang="zh-CN" altLang="en-US" sz="2800" b="1" dirty="0">
              <a:latin typeface="宋体" panose="02010600030101010101" pitchFamily="2" charset="-122"/>
            </a:endParaRPr>
          </a:p>
          <a:p>
            <a:pPr>
              <a:spcBef>
                <a:spcPct val="15000"/>
              </a:spcBef>
              <a:spcAft>
                <a:spcPct val="10000"/>
              </a:spcAft>
              <a:buNone/>
            </a:pPr>
            <a:r>
              <a:rPr lang="en-US" altLang="x-none" sz="2800" b="1" dirty="0">
                <a:latin typeface="宋体" panose="02010600030101010101" pitchFamily="2" charset="-122"/>
              </a:rPr>
              <a:t>11.</a:t>
            </a:r>
            <a:r>
              <a:rPr lang="zh-CN" altLang="en-US" sz="2800" b="1" dirty="0">
                <a:latin typeface="宋体" panose="02010600030101010101" pitchFamily="2" charset="-122"/>
              </a:rPr>
              <a:t>一个人根据自己学习的总目标，对学习时间做出总体安排，并通过阶段性时间表来落实这是（   ）</a:t>
            </a:r>
            <a:endParaRPr lang="zh-CN" altLang="en-US" sz="2800" b="1" dirty="0">
              <a:latin typeface="宋体" panose="02010600030101010101" pitchFamily="2" charset="-122"/>
            </a:endParaRPr>
          </a:p>
          <a:p>
            <a:pPr>
              <a:spcBef>
                <a:spcPct val="15000"/>
              </a:spcBef>
              <a:spcAft>
                <a:spcPct val="10000"/>
              </a:spcAft>
              <a:buNone/>
            </a:pPr>
            <a:r>
              <a:rPr lang="zh-CN" altLang="en-US" sz="2800" b="1" dirty="0">
                <a:latin typeface="宋体" panose="02010600030101010101" pitchFamily="2" charset="-122"/>
              </a:rPr>
              <a:t>  </a:t>
            </a: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元认知策略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计划策略 </a:t>
            </a:r>
            <a:r>
              <a:rPr lang="en-US" altLang="x-none" sz="2400" b="1" dirty="0">
                <a:solidFill>
                  <a:schemeClr val="tx2"/>
                </a:solidFill>
                <a:latin typeface="楷体_GB2312" pitchFamily="1" charset="-122"/>
                <a:ea typeface="楷体_GB2312" pitchFamily="1" charset="-122"/>
              </a:rPr>
              <a:t>C.</a:t>
            </a:r>
            <a:r>
              <a:rPr lang="zh-CN" altLang="en-US" sz="2400" b="1" dirty="0">
                <a:solidFill>
                  <a:schemeClr val="tx2"/>
                </a:solidFill>
                <a:latin typeface="楷体_GB2312" pitchFamily="1" charset="-122"/>
                <a:ea typeface="楷体_GB2312" pitchFamily="1" charset="-122"/>
              </a:rPr>
              <a:t>资源管理策略</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D.</a:t>
            </a:r>
            <a:r>
              <a:rPr lang="zh-CN" altLang="en-US" sz="2400" b="1" dirty="0">
                <a:latin typeface="楷体_GB2312" pitchFamily="1" charset="-122"/>
                <a:ea typeface="楷体_GB2312" pitchFamily="1" charset="-122"/>
              </a:rPr>
              <a:t>调节策略</a:t>
            </a:r>
            <a:endParaRPr lang="zh-CN" altLang="en-US" sz="2400" b="1" dirty="0">
              <a:latin typeface="楷体_GB2312" pitchFamily="1" charset="-122"/>
              <a:ea typeface="楷体_GB2312" pitchFamily="1" charset="-122"/>
            </a:endParaRPr>
          </a:p>
          <a:p>
            <a:pPr>
              <a:spcBef>
                <a:spcPct val="15000"/>
              </a:spcBef>
              <a:spcAft>
                <a:spcPct val="10000"/>
              </a:spcAft>
              <a:buNone/>
            </a:pPr>
            <a:r>
              <a:rPr lang="en-US" altLang="x-none" sz="2800" b="1" dirty="0">
                <a:latin typeface="宋体" panose="02010600030101010101" pitchFamily="2" charset="-122"/>
              </a:rPr>
              <a:t>12.</a:t>
            </a:r>
            <a:r>
              <a:rPr lang="zh-CN" altLang="en-US" sz="2800" b="1" dirty="0">
                <a:latin typeface="宋体" panose="02010600030101010101" pitchFamily="2" charset="-122"/>
              </a:rPr>
              <a:t>预习课文时学生将不理解的词语圈出来，这运用了（   ）</a:t>
            </a:r>
            <a:endParaRPr lang="zh-CN" altLang="en-US" sz="2800" b="1" dirty="0">
              <a:latin typeface="宋体" panose="02010600030101010101" pitchFamily="2" charset="-122"/>
            </a:endParaRPr>
          </a:p>
          <a:p>
            <a:pPr>
              <a:spcBef>
                <a:spcPct val="15000"/>
              </a:spcBef>
              <a:spcAft>
                <a:spcPct val="10000"/>
              </a:spcAft>
              <a:buNone/>
            </a:pPr>
            <a:r>
              <a:rPr lang="en-US" altLang="x-none" sz="2400" b="1" dirty="0">
                <a:solidFill>
                  <a:schemeClr val="tx2"/>
                </a:solidFill>
                <a:latin typeface="楷体_GB2312" pitchFamily="1" charset="-122"/>
                <a:ea typeface="楷体_GB2312" pitchFamily="1" charset="-122"/>
              </a:rPr>
              <a:t>  A.</a:t>
            </a:r>
            <a:r>
              <a:rPr lang="zh-CN" altLang="en-US" sz="2400" b="1" dirty="0">
                <a:solidFill>
                  <a:schemeClr val="tx2"/>
                </a:solidFill>
                <a:latin typeface="楷体_GB2312" pitchFamily="1" charset="-122"/>
                <a:ea typeface="楷体_GB2312" pitchFamily="1" charset="-122"/>
              </a:rPr>
              <a:t>复述策略</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精细加工策略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组织策略 </a:t>
            </a:r>
            <a:r>
              <a:rPr lang="en-US" altLang="x-none" sz="2400" b="1" dirty="0">
                <a:latin typeface="楷体_GB2312" pitchFamily="1" charset="-122"/>
                <a:ea typeface="楷体_GB2312" pitchFamily="1" charset="-122"/>
              </a:rPr>
              <a:t>D.</a:t>
            </a:r>
            <a:r>
              <a:rPr lang="zh-CN" altLang="en-US" sz="2400" b="1" dirty="0">
                <a:latin typeface="楷体_GB2312" pitchFamily="1" charset="-122"/>
                <a:ea typeface="楷体_GB2312" pitchFamily="1" charset="-122"/>
              </a:rPr>
              <a:t>资源管理策略</a:t>
            </a:r>
            <a:endParaRPr lang="zh-CN" altLang="en-US" sz="2400" b="1" dirty="0">
              <a:latin typeface="楷体_GB2312" pitchFamily="1" charset="-122"/>
              <a:ea typeface="楷体_GB2312" pitchFamily="1"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文本占位符 61441"/>
          <p:cNvSpPr>
            <a:spLocks noGrp="1" noRot="1"/>
          </p:cNvSpPr>
          <p:nvPr>
            <p:ph type="body" idx="1"/>
          </p:nvPr>
        </p:nvSpPr>
        <p:spPr>
          <a:xfrm>
            <a:off x="228600" y="609600"/>
            <a:ext cx="8512175" cy="6096000"/>
          </a:xfrm>
          <a:ln/>
        </p:spPr>
        <p:txBody>
          <a:bodyPr/>
          <a:p>
            <a:pPr>
              <a:spcBef>
                <a:spcPct val="15000"/>
              </a:spcBef>
              <a:spcAft>
                <a:spcPct val="5000"/>
              </a:spcAft>
              <a:buNone/>
            </a:pPr>
            <a:r>
              <a:rPr lang="en-US" altLang="x-none" sz="2800" b="1" dirty="0">
                <a:latin typeface="宋体" panose="02010600030101010101" pitchFamily="2" charset="-122"/>
              </a:rPr>
              <a:t>13.</a:t>
            </a:r>
            <a:r>
              <a:rPr lang="zh-CN" altLang="en-US" sz="2800" b="1" dirty="0">
                <a:latin typeface="宋体" panose="02010600030101010101" pitchFamily="2" charset="-122"/>
              </a:rPr>
              <a:t>学生在学习中国历史时，以时间为轴，将历史人物、历史事件全部展现出来，制成一览图。这运用了（   ）</a:t>
            </a:r>
            <a:endParaRPr lang="zh-CN" altLang="en-US" sz="2800" b="1" dirty="0">
              <a:latin typeface="宋体" panose="02010600030101010101" pitchFamily="2" charset="-122"/>
            </a:endParaRPr>
          </a:p>
          <a:p>
            <a:pPr>
              <a:spcBef>
                <a:spcPct val="15000"/>
              </a:spcBef>
              <a:spcAft>
                <a:spcPct val="5000"/>
              </a:spcAft>
              <a:buNone/>
            </a:pPr>
            <a:r>
              <a:rPr lang="en-US" altLang="x-none" sz="2400" b="1" dirty="0">
                <a:latin typeface="楷体_GB2312" pitchFamily="1" charset="-122"/>
                <a:ea typeface="楷体_GB2312" pitchFamily="1" charset="-122"/>
              </a:rPr>
              <a:t>A </a:t>
            </a:r>
            <a:r>
              <a:rPr lang="zh-CN" altLang="en-US" sz="2400" b="1" dirty="0">
                <a:latin typeface="楷体_GB2312" pitchFamily="1" charset="-122"/>
                <a:ea typeface="楷体_GB2312" pitchFamily="1" charset="-122"/>
              </a:rPr>
              <a:t>元认知策略  </a:t>
            </a:r>
            <a:r>
              <a:rPr lang="en-US" altLang="x-none" sz="2400" b="1" dirty="0">
                <a:solidFill>
                  <a:schemeClr val="tx2"/>
                </a:solidFill>
                <a:latin typeface="楷体_GB2312" pitchFamily="1" charset="-122"/>
                <a:ea typeface="楷体_GB2312" pitchFamily="1" charset="-122"/>
              </a:rPr>
              <a:t>B </a:t>
            </a:r>
            <a:r>
              <a:rPr lang="zh-CN" altLang="en-US" sz="2400" b="1" dirty="0">
                <a:solidFill>
                  <a:schemeClr val="tx2"/>
                </a:solidFill>
                <a:latin typeface="楷体_GB2312" pitchFamily="1" charset="-122"/>
                <a:ea typeface="楷体_GB2312" pitchFamily="1" charset="-122"/>
              </a:rPr>
              <a:t>组织策略</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C </a:t>
            </a:r>
            <a:r>
              <a:rPr lang="zh-CN" altLang="en-US" sz="2400" b="1" dirty="0">
                <a:latin typeface="楷体_GB2312" pitchFamily="1" charset="-122"/>
                <a:ea typeface="楷体_GB2312" pitchFamily="1" charset="-122"/>
              </a:rPr>
              <a:t>精细加工策略 </a:t>
            </a:r>
            <a:r>
              <a:rPr lang="en-US" altLang="x-none" sz="2400" b="1" dirty="0">
                <a:latin typeface="楷体_GB2312" pitchFamily="1" charset="-122"/>
                <a:ea typeface="楷体_GB2312" pitchFamily="1" charset="-122"/>
              </a:rPr>
              <a:t>D</a:t>
            </a:r>
            <a:r>
              <a:rPr lang="zh-CN" altLang="en-US" sz="2400" b="1" dirty="0">
                <a:latin typeface="楷体_GB2312" pitchFamily="1" charset="-122"/>
                <a:ea typeface="楷体_GB2312" pitchFamily="1" charset="-122"/>
              </a:rPr>
              <a:t>资源管理策略</a:t>
            </a:r>
            <a:endParaRPr lang="zh-CN" altLang="en-US" sz="2400" b="1" dirty="0">
              <a:latin typeface="楷体_GB2312" pitchFamily="1" charset="-122"/>
              <a:ea typeface="楷体_GB2312" pitchFamily="1" charset="-122"/>
            </a:endParaRPr>
          </a:p>
          <a:p>
            <a:pPr>
              <a:spcBef>
                <a:spcPct val="15000"/>
              </a:spcBef>
              <a:spcAft>
                <a:spcPct val="5000"/>
              </a:spcAft>
              <a:buNone/>
            </a:pPr>
            <a:r>
              <a:rPr lang="en-US" altLang="x-none" sz="2800" b="1" dirty="0">
                <a:latin typeface="宋体" panose="02010600030101010101" pitchFamily="2" charset="-122"/>
              </a:rPr>
              <a:t>14.</a:t>
            </a:r>
            <a:r>
              <a:rPr lang="zh-CN" altLang="en-US" sz="2800" b="1" dirty="0">
                <a:latin typeface="宋体" panose="02010600030101010101" pitchFamily="2" charset="-122"/>
              </a:rPr>
              <a:t>学习策略中的元认知策略，包括制定认知计划、监视执行计划和（  ）。</a:t>
            </a:r>
            <a:endParaRPr lang="zh-CN" altLang="en-US" sz="2800" b="1" dirty="0">
              <a:solidFill>
                <a:schemeClr val="tx2"/>
              </a:solidFill>
              <a:latin typeface="宋体" panose="02010600030101010101" pitchFamily="2" charset="-122"/>
            </a:endParaRPr>
          </a:p>
          <a:p>
            <a:pPr>
              <a:spcBef>
                <a:spcPct val="15000"/>
              </a:spcBef>
              <a:spcAft>
                <a:spcPct val="5000"/>
              </a:spcAft>
              <a:buNone/>
            </a:pPr>
            <a:r>
              <a:rPr lang="zh-CN" altLang="en-US" sz="2400" b="1" dirty="0">
                <a:solidFill>
                  <a:schemeClr val="tx2"/>
                </a:solidFill>
                <a:latin typeface="楷体_GB2312" pitchFamily="1" charset="-122"/>
                <a:ea typeface="楷体_GB2312" pitchFamily="1" charset="-122"/>
              </a:rPr>
              <a:t>  Ａ</a:t>
            </a:r>
            <a:r>
              <a:rPr lang="en-US" altLang="x-none" sz="2400" b="1" dirty="0">
                <a:solidFill>
                  <a:schemeClr val="tx2"/>
                </a:solidFill>
                <a:latin typeface="楷体_GB2312" pitchFamily="1" charset="-122"/>
                <a:ea typeface="楷体_GB2312" pitchFamily="1" charset="-122"/>
              </a:rPr>
              <a:t>.</a:t>
            </a:r>
            <a:r>
              <a:rPr lang="zh-CN" altLang="en-US" sz="2400" b="1" dirty="0">
                <a:solidFill>
                  <a:schemeClr val="tx2"/>
                </a:solidFill>
                <a:latin typeface="楷体_GB2312" pitchFamily="1" charset="-122"/>
                <a:ea typeface="楷体_GB2312" pitchFamily="1" charset="-122"/>
              </a:rPr>
              <a:t>调节策略</a:t>
            </a:r>
            <a:r>
              <a:rPr lang="zh-CN" altLang="en-US" sz="2400" b="1" dirty="0">
                <a:latin typeface="楷体_GB2312" pitchFamily="1" charset="-122"/>
                <a:ea typeface="楷体_GB2312" pitchFamily="1" charset="-122"/>
              </a:rPr>
              <a:t>Ｂ</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精细加工策略 Ｃ</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组织实施策略 Ｄ</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价值性</a:t>
            </a:r>
            <a:endParaRPr lang="zh-CN" altLang="en-US" sz="2400" b="1" dirty="0">
              <a:latin typeface="楷体_GB2312" pitchFamily="1" charset="-122"/>
              <a:ea typeface="楷体_GB2312" pitchFamily="1" charset="-122"/>
            </a:endParaRPr>
          </a:p>
          <a:p>
            <a:pPr>
              <a:spcBef>
                <a:spcPct val="15000"/>
              </a:spcBef>
              <a:spcAft>
                <a:spcPct val="5000"/>
              </a:spcAft>
              <a:buNone/>
            </a:pPr>
            <a:r>
              <a:rPr lang="en-US" altLang="x-none" sz="2800" b="1" dirty="0">
                <a:latin typeface="宋体" panose="02010600030101010101" pitchFamily="2" charset="-122"/>
              </a:rPr>
              <a:t>15.</a:t>
            </a:r>
            <a:r>
              <a:rPr lang="zh-CN" altLang="en-US" sz="2800" b="1" dirty="0">
                <a:latin typeface="宋体" panose="02010600030101010101" pitchFamily="2" charset="-122"/>
              </a:rPr>
              <a:t>学习者为了提高学习的效果和效率，有目的地、有意识地制定有关学习过程的复杂方案，称为（　）</a:t>
            </a:r>
            <a:endParaRPr lang="zh-CN" altLang="en-US" sz="2800" b="1" dirty="0">
              <a:latin typeface="宋体" panose="02010600030101010101" pitchFamily="2" charset="-122"/>
            </a:endParaRPr>
          </a:p>
          <a:p>
            <a:pPr>
              <a:spcBef>
                <a:spcPct val="15000"/>
              </a:spcBef>
              <a:spcAft>
                <a:spcPct val="5000"/>
              </a:spcAft>
              <a:buNone/>
            </a:pPr>
            <a:r>
              <a:rPr lang="zh-CN" altLang="en-US" sz="2800" b="1" dirty="0">
                <a:latin typeface="宋体" panose="02010600030101010101" pitchFamily="2" charset="-122"/>
              </a:rPr>
              <a:t>　</a:t>
            </a:r>
            <a:r>
              <a:rPr lang="zh-CN" altLang="en-US" sz="2400" b="1" dirty="0">
                <a:latin typeface="楷体_GB2312" pitchFamily="1" charset="-122"/>
                <a:ea typeface="楷体_GB2312" pitchFamily="1" charset="-122"/>
              </a:rPr>
              <a:t>Ａ学习计划</a:t>
            </a:r>
            <a:r>
              <a:rPr lang="zh-CN" altLang="en-US" sz="2400" b="1" dirty="0">
                <a:solidFill>
                  <a:schemeClr val="tx2"/>
                </a:solidFill>
                <a:latin typeface="楷体_GB2312" pitchFamily="1" charset="-122"/>
                <a:ea typeface="楷体_GB2312" pitchFamily="1" charset="-122"/>
              </a:rPr>
              <a:t>　Ｂ</a:t>
            </a:r>
            <a:r>
              <a:rPr lang="en-US" altLang="x-none" sz="2400" b="1" dirty="0">
                <a:solidFill>
                  <a:schemeClr val="tx2"/>
                </a:solidFill>
                <a:latin typeface="楷体_GB2312" pitchFamily="1" charset="-122"/>
                <a:ea typeface="楷体_GB2312" pitchFamily="1" charset="-122"/>
              </a:rPr>
              <a:t>.</a:t>
            </a:r>
            <a:r>
              <a:rPr lang="zh-CN" altLang="en-US" sz="2400" b="1" dirty="0">
                <a:solidFill>
                  <a:schemeClr val="tx2"/>
                </a:solidFill>
                <a:latin typeface="楷体_GB2312" pitchFamily="1" charset="-122"/>
                <a:ea typeface="楷体_GB2312" pitchFamily="1" charset="-122"/>
              </a:rPr>
              <a:t>学习策略</a:t>
            </a:r>
            <a:r>
              <a:rPr lang="zh-CN" altLang="en-US" sz="2400" b="1" dirty="0">
                <a:latin typeface="楷体_GB2312" pitchFamily="1" charset="-122"/>
                <a:ea typeface="楷体_GB2312" pitchFamily="1" charset="-122"/>
              </a:rPr>
              <a:t>　Ｃ</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学习方法　Ｄ</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学习规律</a:t>
            </a:r>
            <a:endParaRPr lang="zh-CN" altLang="en-US" sz="2400" b="1" dirty="0">
              <a:latin typeface="楷体_GB2312" pitchFamily="1" charset="-122"/>
              <a:ea typeface="楷体_GB2312" pitchFamily="1" charset="-122"/>
            </a:endParaRPr>
          </a:p>
          <a:p>
            <a:pPr>
              <a:spcBef>
                <a:spcPct val="15000"/>
              </a:spcBef>
              <a:spcAft>
                <a:spcPct val="5000"/>
              </a:spcAft>
              <a:buNone/>
            </a:pPr>
            <a:r>
              <a:rPr lang="en-US" altLang="x-none" sz="2800" b="1" dirty="0">
                <a:latin typeface="宋体" panose="02010600030101010101" pitchFamily="2" charset="-122"/>
              </a:rPr>
              <a:t>16.</a:t>
            </a:r>
            <a:r>
              <a:rPr lang="zh-CN" altLang="en-US" sz="2800" b="1" dirty="0">
                <a:latin typeface="宋体" panose="02010600030101010101" pitchFamily="2" charset="-122"/>
              </a:rPr>
              <a:t>学生学习课文时分段、总结段落大意。这属于（）</a:t>
            </a:r>
            <a:endParaRPr lang="zh-CN" altLang="en-US" sz="2800" b="1" dirty="0">
              <a:latin typeface="宋体" panose="02010600030101010101" pitchFamily="2" charset="-122"/>
            </a:endParaRPr>
          </a:p>
          <a:p>
            <a:pPr>
              <a:spcBef>
                <a:spcPct val="15000"/>
              </a:spcBef>
              <a:spcAft>
                <a:spcPct val="5000"/>
              </a:spcAft>
              <a:buNone/>
            </a:pP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复述策略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精加工策略 </a:t>
            </a:r>
            <a:r>
              <a:rPr lang="en-US" altLang="x-none" sz="2400" b="1" dirty="0">
                <a:solidFill>
                  <a:schemeClr val="tx2"/>
                </a:solidFill>
                <a:latin typeface="楷体_GB2312" pitchFamily="1" charset="-122"/>
                <a:ea typeface="楷体_GB2312" pitchFamily="1" charset="-122"/>
              </a:rPr>
              <a:t>C.</a:t>
            </a:r>
            <a:r>
              <a:rPr lang="zh-CN" altLang="en-US" sz="2400" b="1" dirty="0">
                <a:solidFill>
                  <a:schemeClr val="tx2"/>
                </a:solidFill>
                <a:latin typeface="楷体_GB2312" pitchFamily="1" charset="-122"/>
                <a:ea typeface="楷体_GB2312" pitchFamily="1" charset="-122"/>
              </a:rPr>
              <a:t>组织策略</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D.</a:t>
            </a:r>
            <a:r>
              <a:rPr lang="zh-CN" altLang="en-US" sz="2400" b="1" dirty="0">
                <a:latin typeface="楷体_GB2312" pitchFamily="1" charset="-122"/>
                <a:ea typeface="楷体_GB2312" pitchFamily="1" charset="-122"/>
              </a:rPr>
              <a:t>理解</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控制策略</a:t>
            </a:r>
            <a:endParaRPr lang="zh-CN" altLang="en-US" sz="2400" b="1" dirty="0">
              <a:latin typeface="楷体_GB2312" pitchFamily="1" charset="-122"/>
              <a:ea typeface="楷体_GB2312" pitchFamily="1" charset="-122"/>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文本占位符 62465"/>
          <p:cNvSpPr>
            <a:spLocks noGrp="1" noRot="1"/>
          </p:cNvSpPr>
          <p:nvPr>
            <p:ph type="body" idx="1"/>
          </p:nvPr>
        </p:nvSpPr>
        <p:spPr>
          <a:xfrm>
            <a:off x="381000" y="381000"/>
            <a:ext cx="8534400" cy="6156325"/>
          </a:xfrm>
          <a:ln/>
        </p:spPr>
        <p:txBody>
          <a:bodyPr/>
          <a:p>
            <a:pPr>
              <a:spcBef>
                <a:spcPct val="15000"/>
              </a:spcBef>
              <a:spcAft>
                <a:spcPct val="5000"/>
              </a:spcAft>
              <a:buNone/>
            </a:pPr>
            <a:r>
              <a:rPr lang="en-US" altLang="x-none" sz="2800" b="1" dirty="0">
                <a:latin typeface="宋体" panose="02010600030101010101" pitchFamily="2" charset="-122"/>
              </a:rPr>
              <a:t>17.</a:t>
            </a:r>
            <a:r>
              <a:rPr lang="zh-CN" altLang="en-US" sz="2800" b="1" dirty="0">
                <a:latin typeface="宋体" panose="02010600030101010101" pitchFamily="2" charset="-122"/>
              </a:rPr>
              <a:t>教材编写应分段分节，教师讲课要有间隔和停顿。这是利用感知规律的（  ）。</a:t>
            </a:r>
            <a:endParaRPr lang="zh-CN" altLang="en-US" sz="2800" b="1" dirty="0">
              <a:latin typeface="宋体" panose="02010600030101010101" pitchFamily="2" charset="-122"/>
            </a:endParaRPr>
          </a:p>
          <a:p>
            <a:pPr>
              <a:spcBef>
                <a:spcPct val="15000"/>
              </a:spcBef>
              <a:spcAft>
                <a:spcPct val="5000"/>
              </a:spcAft>
              <a:buNone/>
            </a:pPr>
            <a:r>
              <a:rPr lang="en-US" altLang="x-none" sz="2400" b="1" dirty="0">
                <a:latin typeface="楷体_GB2312" pitchFamily="1" charset="-122"/>
                <a:ea typeface="楷体_GB2312" pitchFamily="1" charset="-122"/>
              </a:rPr>
              <a:t>  A.</a:t>
            </a:r>
            <a:r>
              <a:rPr lang="zh-CN" altLang="en-US" sz="2400" b="1" dirty="0">
                <a:latin typeface="楷体_GB2312" pitchFamily="1" charset="-122"/>
                <a:ea typeface="楷体_GB2312" pitchFamily="1" charset="-122"/>
              </a:rPr>
              <a:t>强度律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差异律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活动律   </a:t>
            </a:r>
            <a:r>
              <a:rPr lang="en-US" altLang="x-none" sz="2400" b="1" dirty="0">
                <a:solidFill>
                  <a:schemeClr val="tx2"/>
                </a:solidFill>
                <a:latin typeface="楷体_GB2312" pitchFamily="1" charset="-122"/>
                <a:ea typeface="楷体_GB2312" pitchFamily="1" charset="-122"/>
              </a:rPr>
              <a:t>D.</a:t>
            </a:r>
            <a:r>
              <a:rPr lang="zh-CN" altLang="en-US" sz="2400" b="1" dirty="0">
                <a:solidFill>
                  <a:schemeClr val="tx2"/>
                </a:solidFill>
                <a:latin typeface="楷体_GB2312" pitchFamily="1" charset="-122"/>
                <a:ea typeface="楷体_GB2312" pitchFamily="1" charset="-122"/>
              </a:rPr>
              <a:t>组合律</a:t>
            </a:r>
            <a:endParaRPr lang="zh-CN" altLang="en-US" sz="2400" b="1" dirty="0">
              <a:solidFill>
                <a:schemeClr val="tx2"/>
              </a:solidFill>
              <a:latin typeface="楷体_GB2312" pitchFamily="1" charset="-122"/>
              <a:ea typeface="楷体_GB2312" pitchFamily="1" charset="-122"/>
            </a:endParaRPr>
          </a:p>
          <a:p>
            <a:pPr>
              <a:spcBef>
                <a:spcPct val="15000"/>
              </a:spcBef>
              <a:spcAft>
                <a:spcPct val="5000"/>
              </a:spcAft>
              <a:buNone/>
            </a:pPr>
            <a:r>
              <a:rPr lang="en-US" altLang="x-none" sz="2800" b="1" dirty="0">
                <a:latin typeface="宋体" panose="02010600030101010101" pitchFamily="2" charset="-122"/>
              </a:rPr>
              <a:t>18.</a:t>
            </a:r>
            <a:r>
              <a:rPr lang="zh-CN" altLang="en-US" sz="2800" b="1" dirty="0">
                <a:latin typeface="宋体" panose="02010600030101010101" pitchFamily="2" charset="-122"/>
              </a:rPr>
              <a:t>在小学低年级识字教学中，有人按字音归类识字，有人按偏旁结构归类识字，这属于</a:t>
            </a:r>
            <a:r>
              <a:rPr lang="en-US" altLang="x-none" sz="2800" b="1" dirty="0">
                <a:latin typeface="宋体" panose="02010600030101010101" pitchFamily="2" charset="-122"/>
              </a:rPr>
              <a:t>(   )</a:t>
            </a:r>
            <a:endParaRPr lang="en-US" altLang="x-none" sz="2800" b="1" dirty="0">
              <a:latin typeface="宋体" panose="02010600030101010101" pitchFamily="2" charset="-122"/>
            </a:endParaRPr>
          </a:p>
          <a:p>
            <a:pPr>
              <a:spcBef>
                <a:spcPct val="15000"/>
              </a:spcBef>
              <a:spcAft>
                <a:spcPct val="5000"/>
              </a:spcAft>
              <a:buNone/>
            </a:pPr>
            <a:r>
              <a:rPr lang="en-US" altLang="x-none" sz="2400" b="1" dirty="0">
                <a:latin typeface="楷体_GB2312" pitchFamily="1" charset="-122"/>
                <a:ea typeface="楷体_GB2312" pitchFamily="1" charset="-122"/>
              </a:rPr>
              <a:t>  A.</a:t>
            </a:r>
            <a:r>
              <a:rPr lang="zh-CN" altLang="en-US" sz="2400" b="1" dirty="0">
                <a:latin typeface="楷体_GB2312" pitchFamily="1" charset="-122"/>
                <a:ea typeface="楷体_GB2312" pitchFamily="1" charset="-122"/>
              </a:rPr>
              <a:t>复述策略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理解</a:t>
            </a:r>
            <a:r>
              <a:rPr lang="en-US" altLang="x-none" sz="2400" b="1" dirty="0">
                <a:latin typeface="楷体_GB2312" pitchFamily="1" charset="-122"/>
                <a:ea typeface="楷体_GB2312" pitchFamily="1" charset="-122"/>
              </a:rPr>
              <a:t>—</a:t>
            </a:r>
            <a:r>
              <a:rPr lang="zh-CN" altLang="en-US" sz="2400" b="1" dirty="0">
                <a:latin typeface="楷体_GB2312" pitchFamily="1" charset="-122"/>
                <a:ea typeface="楷体_GB2312" pitchFamily="1" charset="-122"/>
              </a:rPr>
              <a:t>控制策略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精加工策略 </a:t>
            </a:r>
            <a:r>
              <a:rPr lang="en-US" altLang="x-none" sz="2400" b="1" dirty="0">
                <a:solidFill>
                  <a:schemeClr val="tx2"/>
                </a:solidFill>
                <a:latin typeface="楷体_GB2312" pitchFamily="1" charset="-122"/>
                <a:ea typeface="楷体_GB2312" pitchFamily="1" charset="-122"/>
              </a:rPr>
              <a:t>D.</a:t>
            </a:r>
            <a:r>
              <a:rPr lang="zh-CN" altLang="en-US" sz="2400" b="1" dirty="0">
                <a:solidFill>
                  <a:schemeClr val="tx2"/>
                </a:solidFill>
                <a:latin typeface="楷体_GB2312" pitchFamily="1" charset="-122"/>
                <a:ea typeface="楷体_GB2312" pitchFamily="1" charset="-122"/>
              </a:rPr>
              <a:t>组织策略</a:t>
            </a:r>
            <a:endParaRPr lang="zh-CN" altLang="en-US" sz="2000" b="1" dirty="0">
              <a:latin typeface="楷体_GB2312" pitchFamily="1" charset="-122"/>
              <a:ea typeface="楷体_GB2312" pitchFamily="1" charset="-122"/>
            </a:endParaRPr>
          </a:p>
          <a:p>
            <a:pPr>
              <a:spcBef>
                <a:spcPct val="15000"/>
              </a:spcBef>
              <a:spcAft>
                <a:spcPct val="5000"/>
              </a:spcAft>
              <a:buNone/>
            </a:pPr>
            <a:r>
              <a:rPr lang="en-US" altLang="x-none" sz="2800" b="1" dirty="0">
                <a:latin typeface="宋体" panose="02010600030101010101" pitchFamily="2" charset="-122"/>
              </a:rPr>
              <a:t>19.</a:t>
            </a:r>
            <a:r>
              <a:rPr lang="zh-CN" altLang="en-US" sz="2800" b="1" dirty="0"/>
              <a:t>下列关于学习策略的表述，不正确的一项是（  ）</a:t>
            </a:r>
            <a:endParaRPr lang="zh-CN" altLang="en-US" sz="2800" b="1" dirty="0"/>
          </a:p>
          <a:p>
            <a:pPr>
              <a:spcBef>
                <a:spcPct val="15000"/>
              </a:spcBef>
              <a:spcAft>
                <a:spcPct val="5000"/>
              </a:spcAft>
              <a:buNone/>
            </a:pPr>
            <a:r>
              <a:rPr lang="en-US" altLang="x-none" sz="2400" b="1" dirty="0">
                <a:latin typeface="楷体_GB2312" pitchFamily="1" charset="-122"/>
                <a:ea typeface="楷体_GB2312" pitchFamily="1" charset="-122"/>
              </a:rPr>
              <a:t>  A.</a:t>
            </a:r>
            <a:r>
              <a:rPr lang="zh-CN" altLang="en-US" sz="2400" b="1" dirty="0">
                <a:latin typeface="楷体_GB2312" pitchFamily="1" charset="-122"/>
                <a:ea typeface="楷体_GB2312" pitchFamily="1" charset="-122"/>
              </a:rPr>
              <a:t>凡是有助于提高学习效果和效率的程序、规则、方法、技巧及调控方式均属于学习策略 </a:t>
            </a:r>
            <a:endParaRPr lang="zh-CN" altLang="en-US" sz="2400" b="1" dirty="0">
              <a:latin typeface="楷体_GB2312" pitchFamily="1" charset="-122"/>
              <a:ea typeface="楷体_GB2312" pitchFamily="1" charset="-122"/>
            </a:endParaRPr>
          </a:p>
          <a:p>
            <a:pPr>
              <a:spcBef>
                <a:spcPct val="15000"/>
              </a:spcBef>
              <a:spcAft>
                <a:spcPct val="5000"/>
              </a:spcAft>
              <a:buNone/>
            </a:pPr>
            <a:r>
              <a:rPr lang="en-US" altLang="x-none" sz="2400" b="1" dirty="0">
                <a:solidFill>
                  <a:schemeClr val="tx2"/>
                </a:solidFill>
                <a:latin typeface="楷体_GB2312" pitchFamily="1" charset="-122"/>
                <a:ea typeface="楷体_GB2312" pitchFamily="1" charset="-122"/>
              </a:rPr>
              <a:t>  B.</a:t>
            </a:r>
            <a:r>
              <a:rPr lang="zh-CN" altLang="en-US" sz="2400" b="1" dirty="0">
                <a:solidFill>
                  <a:schemeClr val="tx2"/>
                </a:solidFill>
                <a:latin typeface="楷体_GB2312" pitchFamily="1" charset="-122"/>
                <a:ea typeface="楷体_GB2312" pitchFamily="1" charset="-122"/>
              </a:rPr>
              <a:t>学习策略等于具体的学习方法</a:t>
            </a:r>
            <a:r>
              <a:rPr lang="zh-CN" altLang="en-US" sz="2400" b="1" dirty="0">
                <a:latin typeface="楷体_GB2312" pitchFamily="1" charset="-122"/>
                <a:ea typeface="楷体_GB2312" pitchFamily="1" charset="-122"/>
              </a:rPr>
              <a:t> </a:t>
            </a:r>
            <a:endParaRPr lang="zh-CN" altLang="en-US" sz="2400" b="1" dirty="0">
              <a:latin typeface="楷体_GB2312" pitchFamily="1" charset="-122"/>
              <a:ea typeface="楷体_GB2312" pitchFamily="1" charset="-122"/>
            </a:endParaRPr>
          </a:p>
          <a:p>
            <a:pPr>
              <a:spcBef>
                <a:spcPct val="15000"/>
              </a:spcBef>
              <a:spcAft>
                <a:spcPct val="5000"/>
              </a:spcAft>
              <a:buNone/>
            </a:pPr>
            <a:r>
              <a:rPr lang="en-US" altLang="x-none" sz="2400" b="1" dirty="0">
                <a:latin typeface="楷体_GB2312" pitchFamily="1" charset="-122"/>
                <a:ea typeface="楷体_GB2312" pitchFamily="1" charset="-122"/>
              </a:rPr>
              <a:t>  C.</a:t>
            </a:r>
            <a:r>
              <a:rPr lang="zh-CN" altLang="en-US" sz="2400" b="1" dirty="0">
                <a:latin typeface="楷体_GB2312" pitchFamily="1" charset="-122"/>
                <a:ea typeface="楷体_GB2312" pitchFamily="1" charset="-122"/>
              </a:rPr>
              <a:t>学习策略不能与具体的学习方法截然分开，要借助具体的学习方法表现出来 </a:t>
            </a:r>
            <a:endParaRPr lang="zh-CN" altLang="en-US" sz="2400" b="1" dirty="0">
              <a:latin typeface="楷体_GB2312" pitchFamily="1" charset="-122"/>
              <a:ea typeface="楷体_GB2312" pitchFamily="1" charset="-122"/>
            </a:endParaRPr>
          </a:p>
          <a:p>
            <a:pPr>
              <a:spcBef>
                <a:spcPct val="15000"/>
              </a:spcBef>
              <a:spcAft>
                <a:spcPct val="5000"/>
              </a:spcAft>
              <a:buNone/>
            </a:pPr>
            <a:r>
              <a:rPr lang="en-US" altLang="x-none" sz="2400" b="1" dirty="0">
                <a:latin typeface="楷体_GB2312" pitchFamily="1" charset="-122"/>
                <a:ea typeface="楷体_GB2312" pitchFamily="1" charset="-122"/>
              </a:rPr>
              <a:t>  D.</a:t>
            </a:r>
            <a:r>
              <a:rPr lang="zh-CN" altLang="en-US" sz="2400" b="1" dirty="0">
                <a:latin typeface="楷体_GB2312" pitchFamily="1" charset="-122"/>
                <a:ea typeface="楷体_GB2312" pitchFamily="1" charset="-122"/>
              </a:rPr>
              <a:t>学习策略是调节如何学习、如何思考的高级认知能力，是会不会学的标志</a:t>
            </a:r>
            <a:r>
              <a:rPr lang="zh-CN" altLang="en-US" sz="2400" dirty="0"/>
              <a:t> </a:t>
            </a:r>
            <a:endParaRPr lang="zh-CN" altLang="en-US" sz="2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文本占位符 63489"/>
          <p:cNvSpPr>
            <a:spLocks noGrp="1" noRot="1"/>
          </p:cNvSpPr>
          <p:nvPr>
            <p:ph type="body" idx="1"/>
          </p:nvPr>
        </p:nvSpPr>
        <p:spPr>
          <a:xfrm>
            <a:off x="381000" y="762000"/>
            <a:ext cx="8458200" cy="5699125"/>
          </a:xfrm>
          <a:ln/>
        </p:spPr>
        <p:txBody>
          <a:bodyPr/>
          <a:p>
            <a:pPr>
              <a:lnSpc>
                <a:spcPct val="110000"/>
              </a:lnSpc>
              <a:spcBef>
                <a:spcPct val="10000"/>
              </a:spcBef>
              <a:spcAft>
                <a:spcPct val="10000"/>
              </a:spcAft>
              <a:buNone/>
            </a:pPr>
            <a:r>
              <a:rPr lang="en-US" altLang="x-none" sz="2800" b="1" dirty="0">
                <a:latin typeface="宋体" panose="02010600030101010101" pitchFamily="2" charset="-122"/>
              </a:rPr>
              <a:t>20.</a:t>
            </a:r>
            <a:r>
              <a:rPr lang="zh-CN" altLang="en-US" sz="2800" b="1" dirty="0">
                <a:latin typeface="宋体" panose="02010600030101010101" pitchFamily="2" charset="-122"/>
              </a:rPr>
              <a:t>在学习过程中，学习者针对所学内容画出网络关系图，这种学习策略属于</a:t>
            </a:r>
            <a:r>
              <a:rPr lang="en-US" altLang="x-none" sz="2800" b="1" dirty="0">
                <a:latin typeface="宋体" panose="02010600030101010101" pitchFamily="2" charset="-122"/>
              </a:rPr>
              <a:t>( )</a:t>
            </a:r>
            <a:r>
              <a:rPr lang="zh-CN" altLang="en-US" sz="2800" b="1" dirty="0">
                <a:latin typeface="宋体" panose="02010600030101010101" pitchFamily="2" charset="-122"/>
              </a:rPr>
              <a:t>。</a:t>
            </a:r>
            <a:r>
              <a:rPr lang="zh-CN" altLang="en-US" sz="2800" dirty="0"/>
              <a:t> </a:t>
            </a:r>
            <a:br>
              <a:rPr lang="zh-CN" altLang="en-US" sz="2800" dirty="0"/>
            </a:b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元认识策略</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精细加工策略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资源管理策略</a:t>
            </a:r>
            <a:r>
              <a:rPr lang="en-US" altLang="x-none" sz="2400" b="1" dirty="0">
                <a:solidFill>
                  <a:schemeClr val="tx2"/>
                </a:solidFill>
                <a:latin typeface="楷体_GB2312" pitchFamily="1" charset="-122"/>
                <a:ea typeface="楷体_GB2312" pitchFamily="1" charset="-122"/>
              </a:rPr>
              <a:t>D.</a:t>
            </a:r>
            <a:r>
              <a:rPr lang="zh-CN" altLang="en-US" sz="2400" b="1" dirty="0">
                <a:solidFill>
                  <a:schemeClr val="tx2"/>
                </a:solidFill>
                <a:latin typeface="楷体_GB2312" pitchFamily="1" charset="-122"/>
                <a:ea typeface="楷体_GB2312" pitchFamily="1" charset="-122"/>
              </a:rPr>
              <a:t>组织策略</a:t>
            </a:r>
            <a:r>
              <a:rPr lang="zh-CN" altLang="en-US" sz="2000" b="1" dirty="0">
                <a:latin typeface="楷体_GB2312" pitchFamily="1" charset="-122"/>
                <a:ea typeface="楷体_GB2312" pitchFamily="1" charset="-122"/>
              </a:rPr>
              <a:t> </a:t>
            </a:r>
            <a:endParaRPr lang="zh-CN" altLang="en-US" sz="2000" b="1" dirty="0">
              <a:latin typeface="楷体_GB2312" pitchFamily="1" charset="-122"/>
              <a:ea typeface="楷体_GB2312" pitchFamily="1" charset="-122"/>
            </a:endParaRPr>
          </a:p>
          <a:p>
            <a:pPr>
              <a:lnSpc>
                <a:spcPct val="110000"/>
              </a:lnSpc>
              <a:spcBef>
                <a:spcPct val="10000"/>
              </a:spcBef>
              <a:spcAft>
                <a:spcPct val="10000"/>
              </a:spcAft>
              <a:buNone/>
            </a:pPr>
            <a:r>
              <a:rPr lang="en-US" altLang="x-none" sz="2800" b="1" dirty="0">
                <a:latin typeface="宋体" panose="02010600030101010101" pitchFamily="2" charset="-122"/>
              </a:rPr>
              <a:t>21.</a:t>
            </a:r>
            <a:r>
              <a:rPr lang="zh-CN" altLang="en-US" sz="2800" b="1" dirty="0">
                <a:latin typeface="宋体" panose="02010600030101010101" pitchFamily="2" charset="-122"/>
              </a:rPr>
              <a:t>老师在教授课文时采用列提纲的形式来板书，这里，老师使用的学习策略是</a:t>
            </a:r>
            <a:r>
              <a:rPr lang="en-US" altLang="x-none" sz="2800" b="1" dirty="0">
                <a:latin typeface="宋体" panose="02010600030101010101" pitchFamily="2" charset="-122"/>
              </a:rPr>
              <a:t>(   )</a:t>
            </a:r>
            <a:r>
              <a:rPr lang="zh-CN" altLang="en-US" sz="2800" b="1" dirty="0">
                <a:latin typeface="宋体" panose="02010600030101010101" pitchFamily="2" charset="-122"/>
              </a:rPr>
              <a:t>。</a:t>
            </a:r>
            <a:endParaRPr lang="zh-CN" altLang="en-US" sz="2800" b="1" dirty="0">
              <a:latin typeface="宋体" panose="02010600030101010101" pitchFamily="2" charset="-122"/>
            </a:endParaRPr>
          </a:p>
          <a:p>
            <a:pPr>
              <a:lnSpc>
                <a:spcPct val="110000"/>
              </a:lnSpc>
              <a:spcBef>
                <a:spcPct val="10000"/>
              </a:spcBef>
              <a:spcAft>
                <a:spcPct val="10000"/>
              </a:spcAft>
              <a:buNone/>
            </a:pP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精细加工策略 </a:t>
            </a:r>
            <a:r>
              <a:rPr lang="en-US" altLang="x-none" sz="2400" b="1" dirty="0">
                <a:solidFill>
                  <a:schemeClr val="tx2"/>
                </a:solidFill>
                <a:latin typeface="楷体_GB2312" pitchFamily="1" charset="-122"/>
                <a:ea typeface="楷体_GB2312" pitchFamily="1" charset="-122"/>
              </a:rPr>
              <a:t>B.</a:t>
            </a:r>
            <a:r>
              <a:rPr lang="zh-CN" altLang="en-US" sz="2400" b="1" dirty="0">
                <a:solidFill>
                  <a:schemeClr val="tx2"/>
                </a:solidFill>
                <a:latin typeface="楷体_GB2312" pitchFamily="1" charset="-122"/>
                <a:ea typeface="楷体_GB2312" pitchFamily="1" charset="-122"/>
              </a:rPr>
              <a:t>组织策略</a:t>
            </a:r>
            <a:r>
              <a:rPr lang="zh-CN" altLang="en-US" sz="2400" b="1" dirty="0">
                <a:latin typeface="楷体_GB2312" pitchFamily="1" charset="-122"/>
                <a:ea typeface="楷体_GB2312" pitchFamily="1" charset="-122"/>
              </a:rPr>
              <a:t>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元认知策略 </a:t>
            </a:r>
            <a:r>
              <a:rPr lang="en-US" altLang="x-none" sz="2400" b="1" dirty="0">
                <a:latin typeface="楷体_GB2312" pitchFamily="1" charset="-122"/>
                <a:ea typeface="楷体_GB2312" pitchFamily="1" charset="-122"/>
              </a:rPr>
              <a:t>D.</a:t>
            </a:r>
            <a:r>
              <a:rPr lang="zh-CN" altLang="en-US" sz="2400" b="1" dirty="0">
                <a:latin typeface="楷体_GB2312" pitchFamily="1" charset="-122"/>
                <a:ea typeface="楷体_GB2312" pitchFamily="1" charset="-122"/>
              </a:rPr>
              <a:t>阅读理解策略</a:t>
            </a:r>
            <a:endParaRPr lang="zh-CN" altLang="en-US" sz="2400" b="1" dirty="0">
              <a:latin typeface="楷体_GB2312" pitchFamily="1" charset="-122"/>
              <a:ea typeface="楷体_GB2312" pitchFamily="1" charset="-122"/>
            </a:endParaRPr>
          </a:p>
          <a:p>
            <a:pPr>
              <a:lnSpc>
                <a:spcPct val="110000"/>
              </a:lnSpc>
              <a:spcBef>
                <a:spcPct val="10000"/>
              </a:spcBef>
              <a:spcAft>
                <a:spcPct val="10000"/>
              </a:spcAft>
              <a:buNone/>
            </a:pPr>
            <a:r>
              <a:rPr lang="en-US" altLang="x-none" sz="2800" b="1" dirty="0">
                <a:latin typeface="宋体" panose="02010600030101010101" pitchFamily="2" charset="-122"/>
              </a:rPr>
              <a:t>22.</a:t>
            </a:r>
            <a:r>
              <a:rPr lang="zh-CN" altLang="en-US" sz="2800" b="1" dirty="0">
                <a:latin typeface="宋体" panose="02010600030101010101" pitchFamily="2" charset="-122"/>
              </a:rPr>
              <a:t>英文单词“</a:t>
            </a:r>
            <a:r>
              <a:rPr lang="en-US" altLang="x-none" sz="2800" b="1" dirty="0">
                <a:latin typeface="宋体" panose="02010600030101010101" pitchFamily="2" charset="-122"/>
              </a:rPr>
              <a:t>Tiger”</a:t>
            </a:r>
            <a:r>
              <a:rPr lang="zh-CN" altLang="en-US" sz="2800" b="1" dirty="0">
                <a:latin typeface="宋体" panose="02010600030101010101" pitchFamily="2" charset="-122"/>
              </a:rPr>
              <a:t>可以联想成“泰山上一只虎”，这种方法叫做</a:t>
            </a:r>
            <a:r>
              <a:rPr lang="en-US" altLang="x-none" sz="2800" b="1" dirty="0">
                <a:latin typeface="宋体" panose="02010600030101010101" pitchFamily="2" charset="-122"/>
              </a:rPr>
              <a:t>______</a:t>
            </a:r>
            <a:r>
              <a:rPr lang="zh-CN" altLang="en-US" sz="2800" b="1" dirty="0">
                <a:latin typeface="宋体" panose="02010600030101010101" pitchFamily="2" charset="-122"/>
              </a:rPr>
              <a:t>，是记忆术的一种。 </a:t>
            </a:r>
            <a:endParaRPr lang="zh-CN" altLang="en-US" sz="2800" b="1" dirty="0">
              <a:latin typeface="宋体" panose="02010600030101010101" pitchFamily="2" charset="-122"/>
            </a:endParaRPr>
          </a:p>
          <a:p>
            <a:pPr>
              <a:lnSpc>
                <a:spcPct val="110000"/>
              </a:lnSpc>
              <a:spcBef>
                <a:spcPct val="10000"/>
              </a:spcBef>
              <a:spcAft>
                <a:spcPct val="10000"/>
              </a:spcAft>
              <a:buNone/>
            </a:pPr>
            <a:r>
              <a:rPr lang="en-US" altLang="x-none" sz="2800" b="1" dirty="0">
                <a:latin typeface="宋体" panose="02010600030101010101" pitchFamily="2" charset="-122"/>
              </a:rPr>
              <a:t>23.</a:t>
            </a:r>
            <a:r>
              <a:rPr lang="zh-CN" altLang="en-US" sz="2800" b="1" dirty="0">
                <a:latin typeface="宋体" panose="02010600030101010101" pitchFamily="2" charset="-122"/>
              </a:rPr>
              <a:t>学生刚学英语时，对</a:t>
            </a:r>
            <a:r>
              <a:rPr lang="en-US" altLang="x-none" sz="2800" b="1" dirty="0">
                <a:latin typeface="宋体" panose="02010600030101010101" pitchFamily="2" charset="-122"/>
              </a:rPr>
              <a:t>26</a:t>
            </a:r>
            <a:r>
              <a:rPr lang="zh-CN" altLang="en-US" sz="2800" b="1" dirty="0">
                <a:latin typeface="宋体" panose="02010600030101010101" pitchFamily="2" charset="-122"/>
              </a:rPr>
              <a:t>个字母的记忆两头容易，中间难，这种现象的解释是</a:t>
            </a:r>
            <a:r>
              <a:rPr lang="en-US" altLang="x-none" sz="2800" b="1" dirty="0">
                <a:latin typeface="宋体" panose="02010600030101010101" pitchFamily="2" charset="-122"/>
              </a:rPr>
              <a:t>( )</a:t>
            </a:r>
            <a:r>
              <a:rPr lang="zh-CN" altLang="en-US" sz="2800" b="1" dirty="0">
                <a:latin typeface="宋体" panose="02010600030101010101" pitchFamily="2" charset="-122"/>
              </a:rPr>
              <a:t>。  </a:t>
            </a:r>
            <a:br>
              <a:rPr lang="zh-CN" altLang="en-US" sz="2800" b="1" dirty="0">
                <a:latin typeface="宋体" panose="02010600030101010101" pitchFamily="2" charset="-122"/>
              </a:rPr>
            </a:br>
            <a:r>
              <a:rPr lang="en-US" altLang="x-none" sz="2400" b="1" dirty="0">
                <a:latin typeface="楷体_GB2312" pitchFamily="1" charset="-122"/>
                <a:ea typeface="楷体_GB2312" pitchFamily="1" charset="-122"/>
              </a:rPr>
              <a:t>A.</a:t>
            </a:r>
            <a:r>
              <a:rPr lang="zh-CN" altLang="en-US" sz="2400" b="1" dirty="0">
                <a:latin typeface="楷体_GB2312" pitchFamily="1" charset="-122"/>
                <a:ea typeface="楷体_GB2312" pitchFamily="1" charset="-122"/>
              </a:rPr>
              <a:t>痕迹消退说 </a:t>
            </a:r>
            <a:r>
              <a:rPr lang="en-US" altLang="x-none" sz="2400" b="1" dirty="0">
                <a:latin typeface="楷体_GB2312" pitchFamily="1" charset="-122"/>
                <a:ea typeface="楷体_GB2312" pitchFamily="1" charset="-122"/>
              </a:rPr>
              <a:t>B.</a:t>
            </a:r>
            <a:r>
              <a:rPr lang="zh-CN" altLang="en-US" sz="2400" b="1" dirty="0">
                <a:latin typeface="楷体_GB2312" pitchFamily="1" charset="-122"/>
                <a:ea typeface="楷体_GB2312" pitchFamily="1" charset="-122"/>
              </a:rPr>
              <a:t>动机说 </a:t>
            </a:r>
            <a:r>
              <a:rPr lang="en-US" altLang="x-none" sz="2400" b="1" dirty="0">
                <a:latin typeface="楷体_GB2312" pitchFamily="1" charset="-122"/>
                <a:ea typeface="楷体_GB2312" pitchFamily="1" charset="-122"/>
              </a:rPr>
              <a:t>C.</a:t>
            </a:r>
            <a:r>
              <a:rPr lang="zh-CN" altLang="en-US" sz="2400" b="1" dirty="0">
                <a:latin typeface="楷体_GB2312" pitchFamily="1" charset="-122"/>
                <a:ea typeface="楷体_GB2312" pitchFamily="1" charset="-122"/>
              </a:rPr>
              <a:t>同化说 </a:t>
            </a:r>
            <a:r>
              <a:rPr lang="en-US" altLang="x-none" sz="2400" b="1" dirty="0">
                <a:solidFill>
                  <a:schemeClr val="tx2"/>
                </a:solidFill>
                <a:latin typeface="楷体_GB2312" pitchFamily="1" charset="-122"/>
                <a:ea typeface="楷体_GB2312" pitchFamily="1" charset="-122"/>
              </a:rPr>
              <a:t>D.</a:t>
            </a:r>
            <a:r>
              <a:rPr lang="zh-CN" altLang="en-US" sz="2400" b="1" dirty="0">
                <a:solidFill>
                  <a:schemeClr val="tx2"/>
                </a:solidFill>
                <a:latin typeface="楷体_GB2312" pitchFamily="1" charset="-122"/>
                <a:ea typeface="楷体_GB2312" pitchFamily="1" charset="-122"/>
              </a:rPr>
              <a:t>首位效应和近位效应</a:t>
            </a:r>
            <a:r>
              <a:rPr lang="zh-CN" altLang="en-US" sz="2400" b="1" dirty="0">
                <a:latin typeface="楷体_GB2312" pitchFamily="1" charset="-122"/>
                <a:ea typeface="楷体_GB2312" pitchFamily="1" charset="-122"/>
              </a:rPr>
              <a:t> </a:t>
            </a:r>
            <a:endParaRPr lang="zh-CN" altLang="en-US" sz="2400" b="1" dirty="0">
              <a:latin typeface="楷体_GB2312" pitchFamily="1" charset="-122"/>
              <a:ea typeface="楷体_GB2312" pitchFamily="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2290" name="对象 12289"/>
          <p:cNvGraphicFramePr>
            <a:graphicFrameLocks noChangeAspect="1"/>
          </p:cNvGraphicFramePr>
          <p:nvPr/>
        </p:nvGraphicFramePr>
        <p:xfrm>
          <a:off x="228600" y="2743200"/>
          <a:ext cx="2819400" cy="3124200"/>
        </p:xfrm>
        <a:graphic>
          <a:graphicData uri="http://schemas.openxmlformats.org/presentationml/2006/ole">
            <mc:AlternateContent xmlns:mc="http://schemas.openxmlformats.org/markup-compatibility/2006">
              <mc:Choice xmlns:v="urn:schemas-microsoft-com:vml" Requires="v">
                <p:oleObj spid="_x0000_s3079" name="" r:id="rId1" imgW="1581150" imgH="1962150" progId="Visio.Drawing.6">
                  <p:embed/>
                </p:oleObj>
              </mc:Choice>
              <mc:Fallback>
                <p:oleObj name="" r:id="rId1" imgW="1581150" imgH="1962150" progId="Visio.Drawing.6">
                  <p:embed/>
                  <p:pic>
                    <p:nvPicPr>
                      <p:cNvPr id="0" name="图片 3078"/>
                      <p:cNvPicPr/>
                      <p:nvPr/>
                    </p:nvPicPr>
                    <p:blipFill>
                      <a:blip r:embed="rId2"/>
                      <a:stretch>
                        <a:fillRect/>
                      </a:stretch>
                    </p:blipFill>
                    <p:spPr>
                      <a:xfrm>
                        <a:off x="228600" y="2743200"/>
                        <a:ext cx="2819400" cy="3124200"/>
                      </a:xfrm>
                      <a:prstGeom prst="rect">
                        <a:avLst/>
                      </a:prstGeom>
                      <a:noFill/>
                      <a:ln w="38100">
                        <a:noFill/>
                        <a:miter/>
                      </a:ln>
                    </p:spPr>
                  </p:pic>
                </p:oleObj>
              </mc:Fallback>
            </mc:AlternateContent>
          </a:graphicData>
        </a:graphic>
      </p:graphicFrame>
      <p:sp>
        <p:nvSpPr>
          <p:cNvPr id="12291" name="任意多边形 12290"/>
          <p:cNvSpPr/>
          <p:nvPr/>
        </p:nvSpPr>
        <p:spPr>
          <a:xfrm>
            <a:off x="1828800" y="1600200"/>
            <a:ext cx="1225550" cy="1079500"/>
          </a:xfrm>
          <a:custGeom>
            <a:avLst/>
            <a:gdLst>
              <a:gd name="txL" fmla="*/ 12427 w 21600"/>
              <a:gd name="txT" fmla="*/ 2912 h 21600"/>
              <a:gd name="txR" fmla="*/ 18227 w 21600"/>
              <a:gd name="txB" fmla="*/ 9246 h 21600"/>
            </a:gdLst>
            <a:ahLst/>
            <a:cxnLst>
              <a:cxn ang="270">
                <a:pos x="15126" y="0"/>
              </a:cxn>
              <a:cxn ang="90">
                <a:pos x="15126" y="12158"/>
              </a:cxn>
              <a:cxn ang="90">
                <a:pos x="3237" y="21600"/>
              </a:cxn>
              <a:cxn ang="0">
                <a:pos x="21600" y="6079"/>
              </a:cxn>
            </a:cxnLst>
            <a:rect l="txL" t="txT" r="txR" b="txB"/>
            <a:pathLst>
              <a:path w="21600" h="21600">
                <a:moveTo>
                  <a:pt x="21600" y="6079"/>
                </a:moveTo>
                <a:lnTo>
                  <a:pt x="15126" y="0"/>
                </a:lnTo>
                <a:lnTo>
                  <a:pt x="15126" y="2912"/>
                </a:lnTo>
                <a:lnTo>
                  <a:pt x="12427" y="2912"/>
                </a:lnTo>
                <a:arcTo wR="12427" hR="9246" stAng="-5400000" swAng="-5400000"/>
                <a:lnTo>
                  <a:pt x="0" y="21600"/>
                </a:lnTo>
                <a:lnTo>
                  <a:pt x="6474" y="21600"/>
                </a:lnTo>
                <a:lnTo>
                  <a:pt x="6474" y="12158"/>
                </a:lnTo>
                <a:arcTo wR="5953" hR="2912" stAng="10800000" swAng="5400000"/>
                <a:lnTo>
                  <a:pt x="15126" y="9246"/>
                </a:lnTo>
                <a:lnTo>
                  <a:pt x="15126" y="12158"/>
                </a:lnTo>
                <a:close/>
              </a:path>
            </a:pathLst>
          </a:cu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graphicFrame>
        <p:nvGraphicFramePr>
          <p:cNvPr id="12292" name="对象 12291"/>
          <p:cNvGraphicFramePr>
            <a:graphicFrameLocks noChangeAspect="1"/>
          </p:cNvGraphicFramePr>
          <p:nvPr/>
        </p:nvGraphicFramePr>
        <p:xfrm>
          <a:off x="3124200" y="0"/>
          <a:ext cx="2590800" cy="3200400"/>
        </p:xfrm>
        <a:graphic>
          <a:graphicData uri="http://schemas.openxmlformats.org/presentationml/2006/ole">
            <mc:AlternateContent xmlns:mc="http://schemas.openxmlformats.org/markup-compatibility/2006">
              <mc:Choice xmlns:v="urn:schemas-microsoft-com:vml" Requires="v">
                <p:oleObj spid="_x0000_s3076" name="" r:id="rId3" imgW="1581150" imgH="1962150" progId="Visio.Drawing.6">
                  <p:embed/>
                </p:oleObj>
              </mc:Choice>
              <mc:Fallback>
                <p:oleObj name="" r:id="rId3" imgW="1581150" imgH="1962150" progId="Visio.Drawing.6">
                  <p:embed/>
                  <p:pic>
                    <p:nvPicPr>
                      <p:cNvPr id="0" name="图片 3075"/>
                      <p:cNvPicPr/>
                      <p:nvPr/>
                    </p:nvPicPr>
                    <p:blipFill>
                      <a:blip r:embed="rId4"/>
                      <a:stretch>
                        <a:fillRect/>
                      </a:stretch>
                    </p:blipFill>
                    <p:spPr>
                      <a:xfrm>
                        <a:off x="3124200" y="0"/>
                        <a:ext cx="2590800" cy="3200400"/>
                      </a:xfrm>
                      <a:prstGeom prst="rect">
                        <a:avLst/>
                      </a:prstGeom>
                      <a:noFill/>
                      <a:ln w="38100">
                        <a:noFill/>
                        <a:miter/>
                      </a:ln>
                    </p:spPr>
                  </p:pic>
                </p:oleObj>
              </mc:Fallback>
            </mc:AlternateContent>
          </a:graphicData>
        </a:graphic>
      </p:graphicFrame>
      <p:sp>
        <p:nvSpPr>
          <p:cNvPr id="12293" name="任意多边形 12292"/>
          <p:cNvSpPr/>
          <p:nvPr/>
        </p:nvSpPr>
        <p:spPr>
          <a:xfrm rot="5683961">
            <a:off x="6045200" y="1573213"/>
            <a:ext cx="855663" cy="1365250"/>
          </a:xfrm>
          <a:custGeom>
            <a:avLst/>
            <a:gdLst>
              <a:gd name="txL" fmla="*/ 12427 w 21600"/>
              <a:gd name="txT" fmla="*/ 2912 h 21600"/>
              <a:gd name="txR" fmla="*/ 18227 w 21600"/>
              <a:gd name="txB" fmla="*/ 9246 h 21600"/>
            </a:gdLst>
            <a:ahLst/>
            <a:cxnLst>
              <a:cxn ang="270">
                <a:pos x="15126" y="0"/>
              </a:cxn>
              <a:cxn ang="90">
                <a:pos x="15126" y="12158"/>
              </a:cxn>
              <a:cxn ang="90">
                <a:pos x="3237" y="21600"/>
              </a:cxn>
              <a:cxn ang="0">
                <a:pos x="21600" y="6079"/>
              </a:cxn>
            </a:cxnLst>
            <a:rect l="txL" t="txT" r="txR" b="txB"/>
            <a:pathLst>
              <a:path w="21600" h="21600">
                <a:moveTo>
                  <a:pt x="21600" y="6079"/>
                </a:moveTo>
                <a:lnTo>
                  <a:pt x="15126" y="0"/>
                </a:lnTo>
                <a:lnTo>
                  <a:pt x="15126" y="2912"/>
                </a:lnTo>
                <a:lnTo>
                  <a:pt x="12427" y="2912"/>
                </a:lnTo>
                <a:arcTo wR="12427" hR="9246" stAng="-5400000" swAng="-5400000"/>
                <a:lnTo>
                  <a:pt x="0" y="21600"/>
                </a:lnTo>
                <a:lnTo>
                  <a:pt x="6474" y="21600"/>
                </a:lnTo>
                <a:lnTo>
                  <a:pt x="6474" y="12158"/>
                </a:lnTo>
                <a:arcTo wR="5953" hR="2912" stAng="10800000" swAng="5400000"/>
                <a:lnTo>
                  <a:pt x="15126" y="9246"/>
                </a:lnTo>
                <a:lnTo>
                  <a:pt x="15126" y="12158"/>
                </a:lnTo>
                <a:close/>
              </a:path>
            </a:pathLst>
          </a:cu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graphicFrame>
        <p:nvGraphicFramePr>
          <p:cNvPr id="12294" name="对象 12293"/>
          <p:cNvGraphicFramePr>
            <a:graphicFrameLocks noChangeAspect="1"/>
          </p:cNvGraphicFramePr>
          <p:nvPr/>
        </p:nvGraphicFramePr>
        <p:xfrm>
          <a:off x="5791200" y="2743200"/>
          <a:ext cx="2743200" cy="3124200"/>
        </p:xfrm>
        <a:graphic>
          <a:graphicData uri="http://schemas.openxmlformats.org/presentationml/2006/ole">
            <mc:AlternateContent xmlns:mc="http://schemas.openxmlformats.org/markup-compatibility/2006">
              <mc:Choice xmlns:v="urn:schemas-microsoft-com:vml" Requires="v">
                <p:oleObj spid="_x0000_s3077" name="" r:id="rId5" imgW="1476375" imgH="1962150" progId="Visio.Drawing.6">
                  <p:embed/>
                </p:oleObj>
              </mc:Choice>
              <mc:Fallback>
                <p:oleObj name="" r:id="rId5" imgW="1476375" imgH="1962150" progId="Visio.Drawing.6">
                  <p:embed/>
                  <p:pic>
                    <p:nvPicPr>
                      <p:cNvPr id="0" name="图片 3076"/>
                      <p:cNvPicPr/>
                      <p:nvPr/>
                    </p:nvPicPr>
                    <p:blipFill>
                      <a:blip r:embed="rId6"/>
                      <a:stretch>
                        <a:fillRect/>
                      </a:stretch>
                    </p:blipFill>
                    <p:spPr>
                      <a:xfrm>
                        <a:off x="5791200" y="2743200"/>
                        <a:ext cx="2743200" cy="3124200"/>
                      </a:xfrm>
                      <a:prstGeom prst="rect">
                        <a:avLst/>
                      </a:prstGeom>
                      <a:noFill/>
                      <a:ln w="38100">
                        <a:noFill/>
                        <a:miter/>
                      </a:ln>
                    </p:spPr>
                  </p:pic>
                </p:oleObj>
              </mc:Fallback>
            </mc:AlternateContent>
          </a:graphicData>
        </a:graphic>
      </p:graphicFrame>
      <p:sp>
        <p:nvSpPr>
          <p:cNvPr id="12295" name="左箭头 12294"/>
          <p:cNvSpPr/>
          <p:nvPr/>
        </p:nvSpPr>
        <p:spPr>
          <a:xfrm>
            <a:off x="3733800" y="3962400"/>
            <a:ext cx="1511300" cy="576263"/>
          </a:xfrm>
          <a:prstGeom prst="leftArrow">
            <a:avLst>
              <a:gd name="adj1" fmla="val 50000"/>
              <a:gd name="adj2" fmla="val 65564"/>
            </a:avLst>
          </a:prstGeom>
          <a:solidFill>
            <a:schemeClr val="accent1"/>
          </a:solidFill>
          <a:ln w="9525" cap="flat" cmpd="sng">
            <a:solidFill>
              <a:schemeClr val="tx1"/>
            </a:solidFill>
            <a:prstDash val="solid"/>
            <a:miter/>
            <a:headEnd type="none" w="med" len="med"/>
            <a:tailEnd type="none" w="med" len="med"/>
          </a:ln>
        </p:spPr>
        <p:txBody>
          <a:bodyPr/>
          <a:p>
            <a:endParaRPr lang="zh-CN" altLang="en-US"/>
          </a:p>
        </p:txBody>
      </p:sp>
      <p:sp>
        <p:nvSpPr>
          <p:cNvPr id="12296" name="文本框 12295"/>
          <p:cNvSpPr txBox="1"/>
          <p:nvPr/>
        </p:nvSpPr>
        <p:spPr>
          <a:xfrm>
            <a:off x="2362200" y="6019800"/>
            <a:ext cx="4419600" cy="396875"/>
          </a:xfrm>
          <a:prstGeom prst="rect">
            <a:avLst/>
          </a:prstGeom>
          <a:noFill/>
          <a:ln w="9525">
            <a:noFill/>
          </a:ln>
        </p:spPr>
        <p:txBody>
          <a:bodyPr>
            <a:spAutoFit/>
          </a:bodyPr>
          <a:p>
            <a:pPr lvl="0">
              <a:spcBef>
                <a:spcPct val="50000"/>
              </a:spcBef>
            </a:pPr>
            <a:r>
              <a:rPr lang="zh-CN" altLang="en-US" sz="2000" b="1" dirty="0">
                <a:latin typeface="Comic Sans MS" panose="030F0702030302020204" pitchFamily="2" charset="0"/>
                <a:ea typeface="宋体" panose="02010600030101010101" pitchFamily="2" charset="-122"/>
              </a:rPr>
              <a:t>齐默尔曼提出的自主学习过程流程图</a:t>
            </a:r>
            <a:endParaRPr lang="zh-CN" altLang="en-US" sz="2000" b="1" dirty="0">
              <a:latin typeface="Comic Sans MS" panose="030F0702030302020204" pitchFamily="2" charset="0"/>
              <a:ea typeface="宋体" panose="02010600030101010101" pitchFamily="2"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3314" name="对象 13313"/>
          <p:cNvGraphicFramePr>
            <a:graphicFrameLocks noChangeAspect="1"/>
          </p:cNvGraphicFramePr>
          <p:nvPr/>
        </p:nvGraphicFramePr>
        <p:xfrm>
          <a:off x="457200" y="1196975"/>
          <a:ext cx="8001000" cy="4826000"/>
        </p:xfrm>
        <a:graphic>
          <a:graphicData uri="http://schemas.openxmlformats.org/presentationml/2006/ole">
            <mc:AlternateContent xmlns:mc="http://schemas.openxmlformats.org/markup-compatibility/2006">
              <mc:Choice xmlns:v="urn:schemas-microsoft-com:vml" Requires="v">
                <p:oleObj spid="_x0000_s3078" name="" r:id="rId1" imgW="6696710" imgH="4733925" progId="Visio.Drawing.6">
                  <p:embed/>
                </p:oleObj>
              </mc:Choice>
              <mc:Fallback>
                <p:oleObj name="" r:id="rId1" imgW="6696710" imgH="4733925" progId="Visio.Drawing.6">
                  <p:embed/>
                  <p:pic>
                    <p:nvPicPr>
                      <p:cNvPr id="0" name="图片 3077"/>
                      <p:cNvPicPr/>
                      <p:nvPr/>
                    </p:nvPicPr>
                    <p:blipFill>
                      <a:blip r:embed="rId2"/>
                      <a:stretch>
                        <a:fillRect/>
                      </a:stretch>
                    </p:blipFill>
                    <p:spPr>
                      <a:xfrm>
                        <a:off x="457200" y="1196975"/>
                        <a:ext cx="8001000" cy="4826000"/>
                      </a:xfrm>
                      <a:prstGeom prst="rect">
                        <a:avLst/>
                      </a:prstGeom>
                      <a:noFill/>
                      <a:ln w="38100">
                        <a:noFill/>
                        <a:miter/>
                      </a:ln>
                    </p:spPr>
                  </p:pic>
                </p:oleObj>
              </mc:Fallback>
            </mc:AlternateContent>
          </a:graphicData>
        </a:graphic>
      </p:graphicFrame>
      <p:sp>
        <p:nvSpPr>
          <p:cNvPr id="13315" name="文本框 13314"/>
          <p:cNvSpPr txBox="1"/>
          <p:nvPr/>
        </p:nvSpPr>
        <p:spPr>
          <a:xfrm>
            <a:off x="1600200" y="5943600"/>
            <a:ext cx="5943600" cy="635000"/>
          </a:xfrm>
          <a:prstGeom prst="rect">
            <a:avLst/>
          </a:prstGeom>
          <a:noFill/>
          <a:ln w="9525">
            <a:noFill/>
          </a:ln>
        </p:spPr>
        <p:txBody>
          <a:bodyPr>
            <a:spAutoFit/>
          </a:bodyPr>
          <a:p>
            <a:pPr lvl="0">
              <a:spcBef>
                <a:spcPct val="10000"/>
              </a:spcBef>
            </a:pPr>
            <a:r>
              <a:rPr lang="zh-CN" altLang="en-US" sz="1800" b="1" dirty="0">
                <a:latin typeface="Comic Sans MS" panose="030F0702030302020204" pitchFamily="2" charset="0"/>
                <a:ea typeface="宋体" panose="02010600030101010101" pitchFamily="2" charset="-122"/>
              </a:rPr>
              <a:t> 研究自我调节的概念框架</a:t>
            </a:r>
            <a:r>
              <a:rPr lang="en-US" altLang="x-none" sz="1600" b="1" dirty="0">
                <a:latin typeface="Comic Sans MS" panose="030F0702030302020204" pitchFamily="2" charset="0"/>
                <a:ea typeface="宋体" panose="02010600030101010101" pitchFamily="2" charset="-122"/>
              </a:rPr>
              <a:t>(zimmerman,1994,1998</a:t>
            </a:r>
            <a:r>
              <a:rPr lang="zh-CN" altLang="en-US" sz="1600" b="1" dirty="0">
                <a:latin typeface="Comic Sans MS" panose="030F0702030302020204" pitchFamily="2" charset="0"/>
                <a:ea typeface="宋体" panose="02010600030101010101" pitchFamily="2" charset="-122"/>
              </a:rPr>
              <a:t>）</a:t>
            </a:r>
            <a:endParaRPr lang="zh-CN" altLang="en-US" sz="1600" b="1" dirty="0">
              <a:latin typeface="Comic Sans MS" panose="030F0702030302020204" pitchFamily="2" charset="0"/>
              <a:ea typeface="宋体" panose="02010600030101010101" pitchFamily="2" charset="-122"/>
            </a:endParaRPr>
          </a:p>
          <a:p>
            <a:pPr lvl="0">
              <a:spcBef>
                <a:spcPct val="10000"/>
              </a:spcBef>
            </a:pPr>
            <a:r>
              <a:rPr lang="zh-CN" altLang="en-US" sz="1600" b="1" dirty="0">
                <a:latin typeface="Comic Sans MS" panose="030F0702030302020204" pitchFamily="2" charset="0"/>
                <a:ea typeface="宋体" panose="02010600030101010101" pitchFamily="2" charset="-122"/>
              </a:rPr>
              <a:t>          </a:t>
            </a:r>
            <a:r>
              <a:rPr lang="zh-CN" altLang="en-US" sz="1400" b="1" dirty="0">
                <a:latin typeface="Comic Sans MS" panose="030F0702030302020204" pitchFamily="2" charset="0"/>
                <a:ea typeface="宋体" panose="02010600030101010101" pitchFamily="2" charset="-122"/>
              </a:rPr>
              <a:t>引自</a:t>
            </a:r>
            <a:r>
              <a:rPr lang="en-US" altLang="x-none" sz="1400" b="1" dirty="0">
                <a:latin typeface="Comic Sans MS" panose="030F0702030302020204" pitchFamily="2" charset="0"/>
                <a:ea typeface="宋体" panose="02010600030101010101" pitchFamily="2" charset="-122"/>
              </a:rPr>
              <a:t>《</a:t>
            </a:r>
            <a:r>
              <a:rPr lang="zh-CN" altLang="en-US" sz="1400" b="1" dirty="0">
                <a:latin typeface="Comic Sans MS" panose="030F0702030302020204" pitchFamily="2" charset="0"/>
                <a:ea typeface="宋体" panose="02010600030101010101" pitchFamily="2" charset="-122"/>
              </a:rPr>
              <a:t>学习理论：教育的视角</a:t>
            </a:r>
            <a:r>
              <a:rPr lang="en-US" altLang="x-none" sz="1400" b="1" dirty="0">
                <a:latin typeface="Comic Sans MS" panose="030F0702030302020204" pitchFamily="2" charset="0"/>
                <a:ea typeface="宋体" panose="02010600030101010101" pitchFamily="2" charset="-122"/>
              </a:rPr>
              <a:t>》p344</a:t>
            </a:r>
            <a:endParaRPr lang="en-US" altLang="x-none" sz="1400" b="1" dirty="0">
              <a:latin typeface="Comic Sans MS" panose="030F0702030302020204" pitchFamily="2" charset="0"/>
              <a:ea typeface="宋体" panose="02010600030101010101" pitchFamily="2" charset="-122"/>
            </a:endParaRPr>
          </a:p>
        </p:txBody>
      </p:sp>
      <p:sp>
        <p:nvSpPr>
          <p:cNvPr id="13316" name="圆角矩形标注 13315"/>
          <p:cNvSpPr/>
          <p:nvPr/>
        </p:nvSpPr>
        <p:spPr>
          <a:xfrm>
            <a:off x="4211638" y="404813"/>
            <a:ext cx="1800225" cy="647700"/>
          </a:xfrm>
          <a:prstGeom prst="wedgeRoundRectCallout">
            <a:avLst>
              <a:gd name="adj1" fmla="val -42241"/>
              <a:gd name="adj2" fmla="val 83333"/>
              <a:gd name="adj3" fmla="val 16667"/>
            </a:avLst>
          </a:prstGeom>
          <a:solidFill>
            <a:schemeClr val="accent1"/>
          </a:solidFill>
          <a:ln w="9525" cap="flat" cmpd="sng">
            <a:solidFill>
              <a:schemeClr val="tx1"/>
            </a:solidFill>
            <a:prstDash val="solid"/>
            <a:miter/>
            <a:headEnd type="none" w="med" len="med"/>
            <a:tailEnd type="none" w="med" len="med"/>
          </a:ln>
        </p:spPr>
        <p:txBody>
          <a:bodyPr/>
          <a:p>
            <a:pPr lvl="0" algn="ctr"/>
            <a:r>
              <a:rPr lang="zh-CN" altLang="en-US" sz="1200" b="1" dirty="0">
                <a:latin typeface="Tahoma" panose="020B0604030504040204" pitchFamily="2" charset="0"/>
                <a:ea typeface="宋体" panose="02010600030101010101" pitchFamily="2" charset="-122"/>
              </a:rPr>
              <a:t>自我调节的关键成分是学习者可以拥有多种潜在的选择</a:t>
            </a:r>
            <a:endParaRPr lang="zh-CN" altLang="en-US" sz="1200" b="1" dirty="0">
              <a:latin typeface="Tahoma" panose="020B0604030504040204" pitchFamily="2" charset="0"/>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标题 14337"/>
          <p:cNvSpPr>
            <a:spLocks noGrp="1" noRot="1"/>
          </p:cNvSpPr>
          <p:nvPr>
            <p:ph type="title"/>
          </p:nvPr>
        </p:nvSpPr>
        <p:spPr>
          <a:xfrm>
            <a:off x="914400" y="533400"/>
            <a:ext cx="7315200" cy="685800"/>
          </a:xfrm>
          <a:ln/>
        </p:spPr>
        <p:txBody>
          <a:bodyPr anchor="ctr"/>
          <a:p>
            <a:r>
              <a:rPr lang="zh-CN" altLang="en-US" sz="3600" b="1">
                <a:solidFill>
                  <a:srgbClr val="990000"/>
                </a:solidFill>
                <a:latin typeface="宋体" panose="02010600030101010101" pitchFamily="2" charset="-122"/>
              </a:rPr>
              <a:t>第一节 自我调节学习及理论</a:t>
            </a:r>
            <a:endParaRPr lang="zh-CN" altLang="en-US" sz="3600" b="1">
              <a:solidFill>
                <a:srgbClr val="990000"/>
              </a:solidFill>
              <a:latin typeface="宋体" panose="02010600030101010101" pitchFamily="2" charset="-122"/>
            </a:endParaRPr>
          </a:p>
        </p:txBody>
      </p:sp>
      <p:sp>
        <p:nvSpPr>
          <p:cNvPr id="14339" name="矩形 14338"/>
          <p:cNvSpPr/>
          <p:nvPr/>
        </p:nvSpPr>
        <p:spPr>
          <a:xfrm>
            <a:off x="0" y="6477000"/>
            <a:ext cx="8839200" cy="381000"/>
          </a:xfrm>
          <a:prstGeom prst="rect">
            <a:avLst/>
          </a:prstGeom>
          <a:solidFill>
            <a:schemeClr val="accent2"/>
          </a:solidFill>
          <a:ln w="19050" cap="flat" cmpd="sng">
            <a:solidFill>
              <a:schemeClr val="bg1"/>
            </a:solidFill>
            <a:prstDash val="solid"/>
            <a:miter/>
            <a:headEnd type="none" w="med" len="med"/>
            <a:tailEnd type="none" w="med" len="med"/>
          </a:ln>
        </p:spPr>
        <p:txBody>
          <a:bodyPr/>
          <a:lstStyle>
            <a:lvl1pPr marL="0" lvl="0" indent="0" algn="ctr" defTabSz="91440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sz="3200" b="0" i="0" u="none" kern="1200" baseline="0">
                <a:solidFill>
                  <a:schemeClr val="tx1"/>
                </a:solidFill>
                <a:latin typeface="Arial" panose="020B0604020202020204" pitchFamily="34" charset="0"/>
                <a:ea typeface="宋体" panose="02010600030101010101" pitchFamily="2" charset="-122"/>
              </a:defRPr>
            </a:lvl1pPr>
            <a:lvl2pPr marL="457200" lvl="1" indent="-457200" algn="ctr">
              <a:buClr>
                <a:schemeClr val="accent2"/>
              </a:buClr>
              <a:buNone/>
              <a:defRPr sz="2800" kern="1200"/>
            </a:lvl2pPr>
            <a:lvl3pPr marL="914400" lvl="2" indent="-914400" algn="ctr">
              <a:buClr>
                <a:schemeClr val="hlink"/>
              </a:buClr>
              <a:buNone/>
              <a:defRPr sz="2400" kern="1200"/>
            </a:lvl3pPr>
            <a:lvl4pPr marL="1371600" lvl="3" indent="-1371600" algn="ctr">
              <a:buClr>
                <a:schemeClr val="accent2"/>
              </a:buClr>
              <a:buNone/>
              <a:defRPr sz="2000" kern="1200"/>
            </a:lvl4pPr>
            <a:lvl5pPr marL="1828800" lvl="4" indent="-1828800" algn="ctr">
              <a:buClr>
                <a:schemeClr val="hlink"/>
              </a:buClr>
              <a:buNone/>
              <a:defRPr kern="1200"/>
            </a:lvl5pPr>
          </a:lstStyle>
          <a:p>
            <a:pPr marL="342900" lvl="0" indent="-342900"/>
            <a:r>
              <a:rPr lang="zh-CN" altLang="en-US" sz="2000" dirty="0"/>
              <a:t>Educational  P</a:t>
            </a:r>
            <a:r>
              <a:rPr lang="en-US" altLang="x-none" sz="2000" dirty="0"/>
              <a:t>sychology</a:t>
            </a:r>
            <a:endParaRPr lang="en-US" altLang="x-none" sz="2000" dirty="0"/>
          </a:p>
        </p:txBody>
      </p:sp>
      <p:sp>
        <p:nvSpPr>
          <p:cNvPr id="14340" name="文本框 14339"/>
          <p:cNvSpPr txBox="1"/>
          <p:nvPr/>
        </p:nvSpPr>
        <p:spPr>
          <a:xfrm>
            <a:off x="304800" y="1524000"/>
            <a:ext cx="8458200" cy="3756025"/>
          </a:xfrm>
          <a:prstGeom prst="rect">
            <a:avLst/>
          </a:prstGeom>
          <a:noFill/>
          <a:ln w="9525">
            <a:noFill/>
          </a:ln>
        </p:spPr>
        <p:txBody>
          <a:bodyPr>
            <a:spAutoFit/>
          </a:bodyPr>
          <a:p>
            <a:pPr marL="342900" lvl="0" indent="-342900">
              <a:lnSpc>
                <a:spcPct val="80000"/>
              </a:lnSpc>
              <a:spcBef>
                <a:spcPct val="20000"/>
              </a:spcBef>
              <a:spcAft>
                <a:spcPct val="5000"/>
              </a:spcAft>
            </a:pPr>
            <a:r>
              <a:rPr lang="zh-CN" altLang="en-US" sz="3600" b="1" dirty="0">
                <a:latin typeface="Arial" panose="020B0604020202020204" pitchFamily="34" charset="0"/>
                <a:ea typeface="宋体" panose="02010600030101010101" pitchFamily="2" charset="-122"/>
              </a:rPr>
              <a:t> 一、自我调节学习的理论</a:t>
            </a:r>
            <a:endParaRPr lang="zh-CN" altLang="en-US" sz="3600" b="1" dirty="0">
              <a:latin typeface="Arial" panose="020B0604020202020204" pitchFamily="34" charset="0"/>
              <a:ea typeface="宋体" panose="02010600030101010101" pitchFamily="2" charset="-122"/>
            </a:endParaRPr>
          </a:p>
          <a:p>
            <a:pPr marL="342900" lvl="0" indent="-342900">
              <a:lnSpc>
                <a:spcPct val="80000"/>
              </a:lnSpc>
              <a:spcBef>
                <a:spcPct val="20000"/>
              </a:spcBef>
              <a:spcAft>
                <a:spcPct val="5000"/>
              </a:spcAft>
            </a:pPr>
            <a:r>
              <a:rPr lang="zh-CN" altLang="en-US" sz="3200" b="1" dirty="0">
                <a:solidFill>
                  <a:schemeClr val="hlink"/>
                </a:solidFill>
                <a:latin typeface="Arial" panose="020B0604020202020204" pitchFamily="34" charset="0"/>
                <a:ea typeface="黑体" panose="02010609060101010101" pitchFamily="2" charset="-122"/>
              </a:rPr>
              <a:t>（四）巴特勒和勒内的自我调节学习观</a:t>
            </a:r>
            <a:endParaRPr lang="zh-CN" altLang="en-US" sz="3200" b="1" dirty="0">
              <a:solidFill>
                <a:schemeClr val="hlink"/>
              </a:solidFill>
              <a:latin typeface="Arial" panose="020B0604020202020204" pitchFamily="34" charset="0"/>
              <a:ea typeface="黑体" panose="02010609060101010101" pitchFamily="2" charset="-122"/>
            </a:endParaRPr>
          </a:p>
          <a:p>
            <a:pPr marL="342900" lvl="0" indent="-342900">
              <a:lnSpc>
                <a:spcPct val="115000"/>
              </a:lnSpc>
              <a:spcBef>
                <a:spcPct val="20000"/>
              </a:spcBef>
              <a:spcAft>
                <a:spcPct val="5000"/>
              </a:spcAft>
            </a:pPr>
            <a:r>
              <a:rPr lang="zh-CN" altLang="en-US" sz="2400" b="1" dirty="0">
                <a:solidFill>
                  <a:srgbClr val="003300"/>
                </a:solidFill>
                <a:latin typeface="Arial" panose="020B0604020202020204" pitchFamily="34" charset="0"/>
                <a:ea typeface="宋体" panose="02010600030101010101" pitchFamily="2" charset="-122"/>
              </a:rPr>
              <a:t>        </a:t>
            </a:r>
            <a:r>
              <a:rPr lang="zh-CN" altLang="en-US" sz="2800" b="1" dirty="0">
                <a:solidFill>
                  <a:srgbClr val="003300"/>
                </a:solidFill>
                <a:latin typeface="Arial" panose="020B0604020202020204" pitchFamily="34" charset="0"/>
                <a:ea typeface="宋体" panose="02010600030101010101" pitchFamily="2" charset="-122"/>
              </a:rPr>
              <a:t>从信息加工角度提出自我调节学习的信息循环回路，阐释自我调节学习的内在机制</a:t>
            </a:r>
            <a:r>
              <a:rPr lang="zh-CN" altLang="en-US" sz="2800" b="1" dirty="0">
                <a:solidFill>
                  <a:srgbClr val="003300"/>
                </a:solidFill>
                <a:latin typeface="楷体_GB2312" pitchFamily="1" charset="-122"/>
                <a:ea typeface="楷体_GB2312" pitchFamily="1" charset="-122"/>
              </a:rPr>
              <a:t>。</a:t>
            </a:r>
            <a:endParaRPr lang="zh-CN" altLang="en-US" sz="2800" b="1" dirty="0">
              <a:solidFill>
                <a:srgbClr val="003300"/>
              </a:solidFill>
              <a:latin typeface="楷体_GB2312" pitchFamily="1" charset="-122"/>
              <a:ea typeface="楷体_GB2312" pitchFamily="1" charset="-122"/>
            </a:endParaRPr>
          </a:p>
          <a:p>
            <a:pPr marL="342900" lvl="0" indent="-342900">
              <a:lnSpc>
                <a:spcPct val="115000"/>
              </a:lnSpc>
              <a:spcBef>
                <a:spcPct val="20000"/>
              </a:spcBef>
              <a:spcAft>
                <a:spcPct val="5000"/>
              </a:spcAft>
            </a:pPr>
            <a:r>
              <a:rPr lang="zh-CN" altLang="en-US" sz="2800" b="1" dirty="0">
                <a:solidFill>
                  <a:schemeClr val="hlink"/>
                </a:solidFill>
                <a:latin typeface="Arial" panose="020B0604020202020204" pitchFamily="34" charset="0"/>
                <a:ea typeface="宋体" panose="02010600030101010101" pitchFamily="2" charset="-122"/>
              </a:rPr>
              <a:t>         </a:t>
            </a:r>
            <a:r>
              <a:rPr lang="zh-CN" altLang="en-US" sz="2800" b="1" dirty="0">
                <a:latin typeface="Arial" panose="020B0604020202020204" pitchFamily="34" charset="0"/>
                <a:ea typeface="楷体_GB2312" pitchFamily="1" charset="-122"/>
              </a:rPr>
              <a:t>自我调节学习包括任务界定、目标设置和计划、策略执行和元认知调节四个阶段。</a:t>
            </a:r>
            <a:endParaRPr lang="zh-CN" altLang="en-US" sz="2800" b="1" dirty="0">
              <a:latin typeface="Arial" panose="020B0604020202020204" pitchFamily="34" charset="0"/>
              <a:ea typeface="楷体_GB2312" pitchFamily="1" charset="-122"/>
            </a:endParaRPr>
          </a:p>
          <a:p>
            <a:pPr marL="342900" lvl="0" indent="-342900">
              <a:lnSpc>
                <a:spcPct val="110000"/>
              </a:lnSpc>
              <a:spcBef>
                <a:spcPct val="10000"/>
              </a:spcBef>
              <a:spcAft>
                <a:spcPct val="10000"/>
              </a:spcAft>
            </a:pPr>
            <a:endParaRPr lang="zh-CN" altLang="en-US" sz="2800" b="1" dirty="0">
              <a:solidFill>
                <a:schemeClr val="hlink"/>
              </a:solidFill>
              <a:latin typeface="宋体" panose="0201060003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4340">
                                            <p:txEl>
                                              <p:charRg st="0" end="13"/>
                                            </p:txEl>
                                          </p:spTgt>
                                        </p:tgtEl>
                                        <p:attrNameLst>
                                          <p:attrName>style.visibility</p:attrName>
                                        </p:attrNameLst>
                                      </p:cBhvr>
                                      <p:to>
                                        <p:strVal val="visible"/>
                                      </p:to>
                                    </p:set>
                                    <p:anim calcmode="lin" valueType="num">
                                      <p:cBhvr>
                                        <p:cTn id="7" dur="1000" fill="hold"/>
                                        <p:tgtEl>
                                          <p:spTgt spid="14340">
                                            <p:txEl>
                                              <p:charRg st="0" end="13"/>
                                            </p:txEl>
                                          </p:spTgt>
                                        </p:tgtEl>
                                        <p:attrNameLst>
                                          <p:attrName>ppt_w</p:attrName>
                                        </p:attrNameLst>
                                      </p:cBhvr>
                                      <p:tavLst>
                                        <p:tav tm="0">
                                          <p:val>
                                            <p:strVal val="#ppt_w*0.70"/>
                                          </p:val>
                                        </p:tav>
                                        <p:tav tm="100000">
                                          <p:val>
                                            <p:strVal val="#ppt_w"/>
                                          </p:val>
                                        </p:tav>
                                      </p:tavLst>
                                    </p:anim>
                                    <p:anim calcmode="lin" valueType="num">
                                      <p:cBhvr>
                                        <p:cTn id="8" dur="1000" fill="hold"/>
                                        <p:tgtEl>
                                          <p:spTgt spid="14340">
                                            <p:txEl>
                                              <p:charRg st="0" end="13"/>
                                            </p:txEl>
                                          </p:spTgt>
                                        </p:tgtEl>
                                        <p:attrNameLst>
                                          <p:attrName>ppt_h</p:attrName>
                                        </p:attrNameLst>
                                      </p:cBhvr>
                                      <p:tavLst>
                                        <p:tav tm="0">
                                          <p:val>
                                            <p:strVal val="#ppt_h"/>
                                          </p:val>
                                        </p:tav>
                                        <p:tav tm="100000">
                                          <p:val>
                                            <p:strVal val="#ppt_h"/>
                                          </p:val>
                                        </p:tav>
                                      </p:tavLst>
                                    </p:anim>
                                    <p:animEffect transition="in" filter="fade">
                                      <p:cBhvr>
                                        <p:cTn id="9" dur="1000"/>
                                        <p:tgtEl>
                                          <p:spTgt spid="14340">
                                            <p:txEl>
                                              <p:charRg st="0" end="1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4340">
                                            <p:txEl>
                                              <p:charRg st="13" end="31"/>
                                            </p:txEl>
                                          </p:spTgt>
                                        </p:tgtEl>
                                        <p:attrNameLst>
                                          <p:attrName>style.visibility</p:attrName>
                                        </p:attrNameLst>
                                      </p:cBhvr>
                                      <p:to>
                                        <p:strVal val="visible"/>
                                      </p:to>
                                    </p:set>
                                    <p:anim calcmode="lin" valueType="num">
                                      <p:cBhvr>
                                        <p:cTn id="14" dur="1000" fill="hold"/>
                                        <p:tgtEl>
                                          <p:spTgt spid="14340">
                                            <p:txEl>
                                              <p:charRg st="13" end="31"/>
                                            </p:txEl>
                                          </p:spTgt>
                                        </p:tgtEl>
                                        <p:attrNameLst>
                                          <p:attrName>ppt_w</p:attrName>
                                        </p:attrNameLst>
                                      </p:cBhvr>
                                      <p:tavLst>
                                        <p:tav tm="0">
                                          <p:val>
                                            <p:strVal val="#ppt_w*0.70"/>
                                          </p:val>
                                        </p:tav>
                                        <p:tav tm="100000">
                                          <p:val>
                                            <p:strVal val="#ppt_w"/>
                                          </p:val>
                                        </p:tav>
                                      </p:tavLst>
                                    </p:anim>
                                    <p:anim calcmode="lin" valueType="num">
                                      <p:cBhvr>
                                        <p:cTn id="15" dur="1000" fill="hold"/>
                                        <p:tgtEl>
                                          <p:spTgt spid="14340">
                                            <p:txEl>
                                              <p:charRg st="13" end="31"/>
                                            </p:txEl>
                                          </p:spTgt>
                                        </p:tgtEl>
                                        <p:attrNameLst>
                                          <p:attrName>ppt_h</p:attrName>
                                        </p:attrNameLst>
                                      </p:cBhvr>
                                      <p:tavLst>
                                        <p:tav tm="0">
                                          <p:val>
                                            <p:strVal val="#ppt_h"/>
                                          </p:val>
                                        </p:tav>
                                        <p:tav tm="100000">
                                          <p:val>
                                            <p:strVal val="#ppt_h"/>
                                          </p:val>
                                        </p:tav>
                                      </p:tavLst>
                                    </p:anim>
                                    <p:animEffect transition="in" filter="fade">
                                      <p:cBhvr>
                                        <p:cTn id="16" dur="1000"/>
                                        <p:tgtEl>
                                          <p:spTgt spid="14340">
                                            <p:txEl>
                                              <p:charRg st="13" end="3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4340">
                                            <p:txEl>
                                              <p:charRg st="31" end="77"/>
                                            </p:txEl>
                                          </p:spTgt>
                                        </p:tgtEl>
                                        <p:attrNameLst>
                                          <p:attrName>style.visibility</p:attrName>
                                        </p:attrNameLst>
                                      </p:cBhvr>
                                      <p:to>
                                        <p:strVal val="visible"/>
                                      </p:to>
                                    </p:set>
                                    <p:anim calcmode="lin" valueType="num">
                                      <p:cBhvr>
                                        <p:cTn id="21" dur="1000" fill="hold"/>
                                        <p:tgtEl>
                                          <p:spTgt spid="14340">
                                            <p:txEl>
                                              <p:charRg st="31" end="77"/>
                                            </p:txEl>
                                          </p:spTgt>
                                        </p:tgtEl>
                                        <p:attrNameLst>
                                          <p:attrName>ppt_w</p:attrName>
                                        </p:attrNameLst>
                                      </p:cBhvr>
                                      <p:tavLst>
                                        <p:tav tm="0">
                                          <p:val>
                                            <p:strVal val="#ppt_w*0.70"/>
                                          </p:val>
                                        </p:tav>
                                        <p:tav tm="100000">
                                          <p:val>
                                            <p:strVal val="#ppt_w"/>
                                          </p:val>
                                        </p:tav>
                                      </p:tavLst>
                                    </p:anim>
                                    <p:anim calcmode="lin" valueType="num">
                                      <p:cBhvr>
                                        <p:cTn id="22" dur="1000" fill="hold"/>
                                        <p:tgtEl>
                                          <p:spTgt spid="14340">
                                            <p:txEl>
                                              <p:charRg st="31" end="77"/>
                                            </p:txEl>
                                          </p:spTgt>
                                        </p:tgtEl>
                                        <p:attrNameLst>
                                          <p:attrName>ppt_h</p:attrName>
                                        </p:attrNameLst>
                                      </p:cBhvr>
                                      <p:tavLst>
                                        <p:tav tm="0">
                                          <p:val>
                                            <p:strVal val="#ppt_h"/>
                                          </p:val>
                                        </p:tav>
                                        <p:tav tm="100000">
                                          <p:val>
                                            <p:strVal val="#ppt_h"/>
                                          </p:val>
                                        </p:tav>
                                      </p:tavLst>
                                    </p:anim>
                                    <p:animEffect transition="in" filter="fade">
                                      <p:cBhvr>
                                        <p:cTn id="23" dur="1000"/>
                                        <p:tgtEl>
                                          <p:spTgt spid="14340">
                                            <p:txEl>
                                              <p:charRg st="31" end="7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4340">
                                            <p:txEl>
                                              <p:charRg st="77" end="123"/>
                                            </p:txEl>
                                          </p:spTgt>
                                        </p:tgtEl>
                                        <p:attrNameLst>
                                          <p:attrName>style.visibility</p:attrName>
                                        </p:attrNameLst>
                                      </p:cBhvr>
                                      <p:to>
                                        <p:strVal val="visible"/>
                                      </p:to>
                                    </p:set>
                                    <p:anim calcmode="lin" valueType="num">
                                      <p:cBhvr>
                                        <p:cTn id="28" dur="1000" fill="hold"/>
                                        <p:tgtEl>
                                          <p:spTgt spid="14340">
                                            <p:txEl>
                                              <p:charRg st="77" end="123"/>
                                            </p:txEl>
                                          </p:spTgt>
                                        </p:tgtEl>
                                        <p:attrNameLst>
                                          <p:attrName>ppt_w</p:attrName>
                                        </p:attrNameLst>
                                      </p:cBhvr>
                                      <p:tavLst>
                                        <p:tav tm="0">
                                          <p:val>
                                            <p:strVal val="#ppt_w*0.70"/>
                                          </p:val>
                                        </p:tav>
                                        <p:tav tm="100000">
                                          <p:val>
                                            <p:strVal val="#ppt_w"/>
                                          </p:val>
                                        </p:tav>
                                      </p:tavLst>
                                    </p:anim>
                                    <p:anim calcmode="lin" valueType="num">
                                      <p:cBhvr>
                                        <p:cTn id="29" dur="1000" fill="hold"/>
                                        <p:tgtEl>
                                          <p:spTgt spid="14340">
                                            <p:txEl>
                                              <p:charRg st="77" end="123"/>
                                            </p:txEl>
                                          </p:spTgt>
                                        </p:tgtEl>
                                        <p:attrNameLst>
                                          <p:attrName>ppt_h</p:attrName>
                                        </p:attrNameLst>
                                      </p:cBhvr>
                                      <p:tavLst>
                                        <p:tav tm="0">
                                          <p:val>
                                            <p:strVal val="#ppt_h"/>
                                          </p:val>
                                        </p:tav>
                                        <p:tav tm="100000">
                                          <p:val>
                                            <p:strVal val="#ppt_h"/>
                                          </p:val>
                                        </p:tav>
                                      </p:tavLst>
                                    </p:anim>
                                    <p:animEffect transition="in" filter="fade">
                                      <p:cBhvr>
                                        <p:cTn id="30" dur="1000"/>
                                        <p:tgtEl>
                                          <p:spTgt spid="14340">
                                            <p:txEl>
                                              <p:charRg st="77" end="1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5361"/>
          <p:cNvSpPr>
            <a:spLocks noGrp="1"/>
          </p:cNvSpPr>
          <p:nvPr>
            <p:ph type="title"/>
          </p:nvPr>
        </p:nvSpPr>
        <p:spPr>
          <a:xfrm>
            <a:off x="914400" y="533400"/>
            <a:ext cx="7529513" cy="619125"/>
          </a:xfrm>
          <a:ln/>
        </p:spPr>
        <p:txBody>
          <a:bodyPr anchor="ctr"/>
          <a:p>
            <a:r>
              <a:rPr lang="en-US" altLang="zh-CN"/>
              <a:t>  </a:t>
            </a:r>
            <a:r>
              <a:rPr lang="zh-CN" altLang="en-US" sz="4000" b="1"/>
              <a:t>自我调节学习的心理机制</a:t>
            </a:r>
            <a:endParaRPr lang="zh-CN" altLang="en-US" sz="4000" b="1"/>
          </a:p>
        </p:txBody>
      </p:sp>
      <p:sp>
        <p:nvSpPr>
          <p:cNvPr id="15363" name="文本占位符 15362"/>
          <p:cNvSpPr>
            <a:spLocks noGrp="1"/>
          </p:cNvSpPr>
          <p:nvPr>
            <p:ph type="body" idx="1"/>
          </p:nvPr>
        </p:nvSpPr>
        <p:spPr>
          <a:xfrm>
            <a:off x="323850" y="333375"/>
            <a:ext cx="436563" cy="936625"/>
          </a:xfrm>
          <a:ln/>
        </p:spPr>
        <p:txBody>
          <a:bodyPr/>
          <a:p/>
        </p:txBody>
      </p:sp>
      <p:sp>
        <p:nvSpPr>
          <p:cNvPr id="15364" name="矩形 15363"/>
          <p:cNvSpPr/>
          <p:nvPr/>
        </p:nvSpPr>
        <p:spPr>
          <a:xfrm>
            <a:off x="0" y="0"/>
            <a:ext cx="9144000" cy="0"/>
          </a:xfrm>
          <a:prstGeom prst="rect">
            <a:avLst/>
          </a:prstGeom>
          <a:noFill/>
          <a:ln w="9525">
            <a:noFill/>
          </a:ln>
        </p:spPr>
        <p:txBody>
          <a:bodyPr/>
          <a:p>
            <a:endParaRPr lang="zh-CN" altLang="en-US"/>
          </a:p>
        </p:txBody>
      </p:sp>
      <p:graphicFrame>
        <p:nvGraphicFramePr>
          <p:cNvPr id="15365" name="对象 15364"/>
          <p:cNvGraphicFramePr>
            <a:graphicFrameLocks noChangeAspect="1"/>
          </p:cNvGraphicFramePr>
          <p:nvPr/>
        </p:nvGraphicFramePr>
        <p:xfrm>
          <a:off x="609600" y="914400"/>
          <a:ext cx="7772400" cy="5791200"/>
        </p:xfrm>
        <a:graphic>
          <a:graphicData uri="http://schemas.openxmlformats.org/presentationml/2006/ole">
            <mc:AlternateContent xmlns:mc="http://schemas.openxmlformats.org/markup-compatibility/2006">
              <mc:Choice xmlns:v="urn:schemas-microsoft-com:vml" Requires="v">
                <p:oleObj spid="_x0000_s3080" name="" r:id="rId1" imgW="6931660" imgH="5565140" progId="Visio.Drawing.6">
                  <p:embed/>
                </p:oleObj>
              </mc:Choice>
              <mc:Fallback>
                <p:oleObj name="" r:id="rId1" imgW="6931660" imgH="5565140" progId="Visio.Drawing.6">
                  <p:embed/>
                  <p:pic>
                    <p:nvPicPr>
                      <p:cNvPr id="0" name="图片 3079"/>
                      <p:cNvPicPr/>
                      <p:nvPr/>
                    </p:nvPicPr>
                    <p:blipFill>
                      <a:blip r:embed="rId2"/>
                      <a:stretch>
                        <a:fillRect/>
                      </a:stretch>
                    </p:blipFill>
                    <p:spPr>
                      <a:xfrm>
                        <a:off x="609600" y="914400"/>
                        <a:ext cx="7772400" cy="5791200"/>
                      </a:xfrm>
                      <a:prstGeom prst="rect">
                        <a:avLst/>
                      </a:prstGeom>
                      <a:noFill/>
                      <a:ln w="38100">
                        <a:noFill/>
                        <a:miter/>
                      </a:ln>
                    </p:spPr>
                  </p:pic>
                </p:oleObj>
              </mc:Fallback>
            </mc:AlternateContent>
          </a:graphicData>
        </a:graphic>
      </p:graphicFrame>
      <p:sp>
        <p:nvSpPr>
          <p:cNvPr id="15366" name="文本框 15365"/>
          <p:cNvSpPr txBox="1"/>
          <p:nvPr/>
        </p:nvSpPr>
        <p:spPr>
          <a:xfrm>
            <a:off x="2590800" y="5867400"/>
            <a:ext cx="4105275" cy="366713"/>
          </a:xfrm>
          <a:prstGeom prst="rect">
            <a:avLst/>
          </a:prstGeom>
          <a:noFill/>
          <a:ln w="9525">
            <a:noFill/>
          </a:ln>
        </p:spPr>
        <p:txBody>
          <a:bodyPr>
            <a:spAutoFit/>
          </a:bodyPr>
          <a:p>
            <a:pPr lvl="0">
              <a:spcBef>
                <a:spcPct val="50000"/>
              </a:spcBef>
            </a:pPr>
            <a:r>
              <a:rPr lang="en-US" altLang="x-none" sz="1800" b="1" dirty="0">
                <a:latin typeface="Comic Sans MS" panose="030F0702030302020204" pitchFamily="2" charset="0"/>
                <a:ea typeface="宋体" panose="02010600030101010101" pitchFamily="2" charset="-122"/>
              </a:rPr>
              <a:t>Bulter </a:t>
            </a:r>
            <a:r>
              <a:rPr lang="zh-CN" altLang="en-US" sz="1800" b="1" dirty="0">
                <a:latin typeface="Comic Sans MS" panose="030F0702030302020204" pitchFamily="2" charset="0"/>
                <a:ea typeface="宋体" panose="02010600030101010101" pitchFamily="2" charset="-122"/>
              </a:rPr>
              <a:t>和</a:t>
            </a:r>
            <a:r>
              <a:rPr lang="en-US" altLang="x-none" sz="1800" b="1" dirty="0">
                <a:latin typeface="Comic Sans MS" panose="030F0702030302020204" pitchFamily="2" charset="0"/>
                <a:ea typeface="宋体" panose="02010600030101010101" pitchFamily="2" charset="-122"/>
              </a:rPr>
              <a:t>Winne </a:t>
            </a:r>
            <a:r>
              <a:rPr lang="zh-CN" altLang="en-US" sz="1800" b="1" dirty="0">
                <a:latin typeface="Comic Sans MS" panose="030F0702030302020204" pitchFamily="2" charset="0"/>
                <a:ea typeface="宋体" panose="02010600030101010101" pitchFamily="2" charset="-122"/>
              </a:rPr>
              <a:t>的自我调节学习模式 </a:t>
            </a:r>
            <a:endParaRPr lang="zh-CN" altLang="en-US" sz="1800" b="1" dirty="0">
              <a:latin typeface="Comic Sans MS" panose="030F0702030302020204" pitchFamily="2" charset="0"/>
              <a:ea typeface="宋体" panose="02010600030101010101" pitchFamily="2" charset="-122"/>
            </a:endParaRPr>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古瓶荷花">
  <a:themeElements>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clrMap bg1="lt1" tx1="dk1" bg2="lt2" tx2="dk2" accent1="accent1" accent2="accent2" accent3="accent3" accent4="accent4" accent5="accent5" accent6="accent6" hlink="hlink" folHlink="folHlink"/>
    </a:extraClrScheme>
    <a:extraClrScheme>
      <a:clrScheme name="">
        <a:dk1>
          <a:srgbClr val="007A77"/>
        </a:dk1>
        <a:lt1>
          <a:srgbClr val="EFF6EE"/>
        </a:lt1>
        <a:dk2>
          <a:srgbClr val="0066CC"/>
        </a:dk2>
        <a:lt2>
          <a:srgbClr val="C0C0C0"/>
        </a:lt2>
        <a:accent1>
          <a:srgbClr val="E7EEE6"/>
        </a:accent1>
        <a:accent2>
          <a:srgbClr val="FF9933"/>
        </a:accent2>
        <a:accent3>
          <a:srgbClr val="F5FAF5"/>
        </a:accent3>
        <a:accent4>
          <a:srgbClr val="006866"/>
        </a:accent4>
        <a:accent5>
          <a:srgbClr val="F1F5F0"/>
        </a:accent5>
        <a:accent6>
          <a:srgbClr val="E5892D"/>
        </a:accent6>
        <a:hlink>
          <a:srgbClr val="636395"/>
        </a:hlink>
        <a:folHlink>
          <a:srgbClr val="CC3300"/>
        </a:folHlink>
      </a:clrScheme>
      <a:clrMap bg1="lt1" tx1="dk1" bg2="lt2" tx2="dk2" accent1="accent1" accent2="accent2" accent3="accent3" accent4="accent4" accent5="accent5" accent6="accent6" hlink="hlink" folHlink="folHlink"/>
    </a:extraClrScheme>
    <a:extraClrScheme>
      <a:clrScheme name="">
        <a:dk1>
          <a:srgbClr val="000000"/>
        </a:dk1>
        <a:lt1>
          <a:srgbClr val="CCFFCC"/>
        </a:lt1>
        <a:dk2>
          <a:srgbClr val="E88A00"/>
        </a:dk2>
        <a:lt2>
          <a:srgbClr val="C0C0C0"/>
        </a:lt2>
        <a:accent1>
          <a:srgbClr val="CCECFF"/>
        </a:accent1>
        <a:accent2>
          <a:srgbClr val="336600"/>
        </a:accent2>
        <a:accent3>
          <a:srgbClr val="E2FFE2"/>
        </a:accent3>
        <a:accent4>
          <a:srgbClr val="000000"/>
        </a:accent4>
        <a:accent5>
          <a:srgbClr val="E2F4FF"/>
        </a:accent5>
        <a:accent6>
          <a:srgbClr val="2D5B00"/>
        </a:accent6>
        <a:hlink>
          <a:srgbClr val="3333CC"/>
        </a:hlink>
        <a:folHlink>
          <a:srgbClr val="3399FF"/>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CC3300"/>
        </a:dk2>
        <a:lt2>
          <a:srgbClr val="C0C0C0"/>
        </a:lt2>
        <a:accent1>
          <a:srgbClr val="FFFFCC"/>
        </a:accent1>
        <a:accent2>
          <a:srgbClr val="339933"/>
        </a:accent2>
        <a:accent3>
          <a:srgbClr val="FFFFE2"/>
        </a:accent3>
        <a:accent4>
          <a:srgbClr val="000000"/>
        </a:accent4>
        <a:accent5>
          <a:srgbClr val="FFFFE2"/>
        </a:accent5>
        <a:accent6>
          <a:srgbClr val="2D892D"/>
        </a:accent6>
        <a:hlink>
          <a:srgbClr val="0066FF"/>
        </a:hlink>
        <a:folHlink>
          <a:srgbClr val="6F6F9F"/>
        </a:folHlink>
      </a:clrScheme>
      <a:clrMap bg1="lt1" tx1="dk1" bg2="lt2" tx2="dk2" accent1="accent1" accent2="accent2" accent3="accent3" accent4="accent4" accent5="accent5" accent6="accent6" hlink="hlink" folHlink="folHlink"/>
    </a:extraClrScheme>
    <a:extraClrScheme>
      <a:clrScheme name="">
        <a:dk1>
          <a:srgbClr val="636395"/>
        </a:dk1>
        <a:lt1>
          <a:srgbClr val="FFE2C5"/>
        </a:lt1>
        <a:dk2>
          <a:srgbClr val="000000"/>
        </a:dk2>
        <a:lt2>
          <a:srgbClr val="C0C0C0"/>
        </a:lt2>
        <a:accent1>
          <a:srgbClr val="FFE1E1"/>
        </a:accent1>
        <a:accent2>
          <a:srgbClr val="FF9933"/>
        </a:accent2>
        <a:accent3>
          <a:srgbClr val="FFEEDE"/>
        </a:accent3>
        <a:accent4>
          <a:srgbClr val="545480"/>
        </a:accent4>
        <a:accent5>
          <a:srgbClr val="FFEDED"/>
        </a:accent5>
        <a:accent6>
          <a:srgbClr val="E5892D"/>
        </a:accent6>
        <a:hlink>
          <a:srgbClr val="008080"/>
        </a:hlink>
        <a:folHlink>
          <a:srgbClr val="3399FF"/>
        </a:folHlink>
      </a:clrScheme>
      <a:clrMap bg1="lt1" tx1="dk1" bg2="lt2" tx2="dk2" accent1="accent1" accent2="accent2" accent3="accent3" accent4="accent4" accent5="accent5" accent6="accent6" hlink="hlink" folHlink="folHlink"/>
    </a:extraClrScheme>
    <a:extraClrScheme>
      <a:clrScheme name="">
        <a:dk1>
          <a:srgbClr val="626292"/>
        </a:dk1>
        <a:lt1>
          <a:srgbClr val="CCECFF"/>
        </a:lt1>
        <a:dk2>
          <a:srgbClr val="3333CC"/>
        </a:dk2>
        <a:lt2>
          <a:srgbClr val="C0C0C0"/>
        </a:lt2>
        <a:accent1>
          <a:srgbClr val="D9F1FF"/>
        </a:accent1>
        <a:accent2>
          <a:srgbClr val="FF9900"/>
        </a:accent2>
        <a:accent3>
          <a:srgbClr val="E2F4FF"/>
        </a:accent3>
        <a:accent4>
          <a:srgbClr val="53537D"/>
        </a:accent4>
        <a:accent5>
          <a:srgbClr val="E9F7FF"/>
        </a:accent5>
        <a:accent6>
          <a:srgbClr val="E58900"/>
        </a:accent6>
        <a:hlink>
          <a:srgbClr val="CC0066"/>
        </a:hlink>
        <a:folHlink>
          <a:srgbClr val="009999"/>
        </a:folHlink>
      </a:clrScheme>
      <a:clrMap bg1="lt1" tx1="dk1" bg2="lt2" tx2="dk2" accent1="accent1" accent2="accent2" accent3="accent3" accent4="accent4" accent5="accent5" accent6="accent6" hlink="hlink" folHlink="folHlink"/>
    </a:extraClrScheme>
    <a:extraClrScheme>
      <a:clrScheme name="">
        <a:dk1>
          <a:srgbClr val="0066CC"/>
        </a:dk1>
        <a:lt1>
          <a:srgbClr val="FFE1E1"/>
        </a:lt1>
        <a:dk2>
          <a:srgbClr val="006600"/>
        </a:dk2>
        <a:lt2>
          <a:srgbClr val="C0C0C0"/>
        </a:lt2>
        <a:accent1>
          <a:srgbClr val="FFFFCC"/>
        </a:accent1>
        <a:accent2>
          <a:srgbClr val="009999"/>
        </a:accent2>
        <a:accent3>
          <a:srgbClr val="FFEDED"/>
        </a:accent3>
        <a:accent4>
          <a:srgbClr val="0057AF"/>
        </a:accent4>
        <a:accent5>
          <a:srgbClr val="FFFFE2"/>
        </a:accent5>
        <a:accent6>
          <a:srgbClr val="008989"/>
        </a:accent6>
        <a:hlink>
          <a:srgbClr val="EC0000"/>
        </a:hlink>
        <a:folHlink>
          <a:srgbClr val="0099FF"/>
        </a:folHlink>
      </a:clrScheme>
      <a:clrMap bg1="lt1" tx1="dk1" bg2="lt2" tx2="dk2" accent1="accent1" accent2="accent2" accent3="accent3" accent4="accent4" accent5="accent5" accent6="accent6" hlink="hlink" folHlink="folHlink"/>
    </a:extraClrScheme>
    <a:extraClrScheme>
      <a:clrScheme name="">
        <a:dk1>
          <a:srgbClr val="292929"/>
        </a:dk1>
        <a:lt1>
          <a:srgbClr val="DDDDDD"/>
        </a:lt1>
        <a:dk2>
          <a:srgbClr val="0066CC"/>
        </a:dk2>
        <a:lt2>
          <a:srgbClr val="B2B2B2"/>
        </a:lt2>
        <a:accent1>
          <a:srgbClr val="CACADC"/>
        </a:accent1>
        <a:accent2>
          <a:srgbClr val="FFCC00"/>
        </a:accent2>
        <a:accent3>
          <a:srgbClr val="EBEBEB"/>
        </a:accent3>
        <a:accent4>
          <a:srgbClr val="222222"/>
        </a:accent4>
        <a:accent5>
          <a:srgbClr val="E1E1EA"/>
        </a:accent5>
        <a:accent6>
          <a:srgbClr val="E5B700"/>
        </a:accent6>
        <a:hlink>
          <a:srgbClr val="008080"/>
        </a:hlink>
        <a:folHlink>
          <a:srgbClr val="7D7DA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古瓶荷花">
  <a:themeElements>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33CC"/>
        </a:dk1>
        <a:lt1>
          <a:srgbClr val="FFFFFF"/>
        </a:lt1>
        <a:dk2>
          <a:srgbClr val="007572"/>
        </a:dk2>
        <a:lt2>
          <a:srgbClr val="C0C0C0"/>
        </a:lt2>
        <a:accent1>
          <a:srgbClr val="CCECFF"/>
        </a:accent1>
        <a:accent2>
          <a:srgbClr val="3399FF"/>
        </a:accent2>
        <a:accent3>
          <a:srgbClr val="FFFFFF"/>
        </a:accent3>
        <a:accent4>
          <a:srgbClr val="002AAF"/>
        </a:accent4>
        <a:accent5>
          <a:srgbClr val="E2F4FF"/>
        </a:accent5>
        <a:accent6>
          <a:srgbClr val="2D89E5"/>
        </a:accent6>
        <a:hlink>
          <a:srgbClr val="CC0066"/>
        </a:hlink>
        <a:folHlink>
          <a:srgbClr val="7D7DA9"/>
        </a:folHlink>
      </a:clrScheme>
      <a:clrMap bg1="lt1" tx1="dk1" bg2="lt2" tx2="dk2" accent1="accent1" accent2="accent2" accent3="accent3" accent4="accent4" accent5="accent5" accent6="accent6" hlink="hlink" folHlink="folHlink"/>
    </a:extraClrScheme>
    <a:extraClrScheme>
      <a:clrScheme name="">
        <a:dk1>
          <a:srgbClr val="007A77"/>
        </a:dk1>
        <a:lt1>
          <a:srgbClr val="EFF6EE"/>
        </a:lt1>
        <a:dk2>
          <a:srgbClr val="0066CC"/>
        </a:dk2>
        <a:lt2>
          <a:srgbClr val="C0C0C0"/>
        </a:lt2>
        <a:accent1>
          <a:srgbClr val="E7EEE6"/>
        </a:accent1>
        <a:accent2>
          <a:srgbClr val="FF9933"/>
        </a:accent2>
        <a:accent3>
          <a:srgbClr val="F5FAF5"/>
        </a:accent3>
        <a:accent4>
          <a:srgbClr val="006866"/>
        </a:accent4>
        <a:accent5>
          <a:srgbClr val="F1F5F0"/>
        </a:accent5>
        <a:accent6>
          <a:srgbClr val="E5892D"/>
        </a:accent6>
        <a:hlink>
          <a:srgbClr val="636395"/>
        </a:hlink>
        <a:folHlink>
          <a:srgbClr val="CC3300"/>
        </a:folHlink>
      </a:clrScheme>
      <a:clrMap bg1="lt1" tx1="dk1" bg2="lt2" tx2="dk2" accent1="accent1" accent2="accent2" accent3="accent3" accent4="accent4" accent5="accent5" accent6="accent6" hlink="hlink" folHlink="folHlink"/>
    </a:extraClrScheme>
    <a:extraClrScheme>
      <a:clrScheme name="">
        <a:dk1>
          <a:srgbClr val="000000"/>
        </a:dk1>
        <a:lt1>
          <a:srgbClr val="CCFFCC"/>
        </a:lt1>
        <a:dk2>
          <a:srgbClr val="E88A00"/>
        </a:dk2>
        <a:lt2>
          <a:srgbClr val="C0C0C0"/>
        </a:lt2>
        <a:accent1>
          <a:srgbClr val="CCECFF"/>
        </a:accent1>
        <a:accent2>
          <a:srgbClr val="336600"/>
        </a:accent2>
        <a:accent3>
          <a:srgbClr val="E2FFE2"/>
        </a:accent3>
        <a:accent4>
          <a:srgbClr val="000000"/>
        </a:accent4>
        <a:accent5>
          <a:srgbClr val="E2F4FF"/>
        </a:accent5>
        <a:accent6>
          <a:srgbClr val="2D5B00"/>
        </a:accent6>
        <a:hlink>
          <a:srgbClr val="3333CC"/>
        </a:hlink>
        <a:folHlink>
          <a:srgbClr val="3399FF"/>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CC3300"/>
        </a:dk2>
        <a:lt2>
          <a:srgbClr val="C0C0C0"/>
        </a:lt2>
        <a:accent1>
          <a:srgbClr val="FFFFCC"/>
        </a:accent1>
        <a:accent2>
          <a:srgbClr val="339933"/>
        </a:accent2>
        <a:accent3>
          <a:srgbClr val="FFFFE2"/>
        </a:accent3>
        <a:accent4>
          <a:srgbClr val="000000"/>
        </a:accent4>
        <a:accent5>
          <a:srgbClr val="FFFFE2"/>
        </a:accent5>
        <a:accent6>
          <a:srgbClr val="2D892D"/>
        </a:accent6>
        <a:hlink>
          <a:srgbClr val="0066FF"/>
        </a:hlink>
        <a:folHlink>
          <a:srgbClr val="6F6F9F"/>
        </a:folHlink>
      </a:clrScheme>
      <a:clrMap bg1="lt1" tx1="dk1" bg2="lt2" tx2="dk2" accent1="accent1" accent2="accent2" accent3="accent3" accent4="accent4" accent5="accent5" accent6="accent6" hlink="hlink" folHlink="folHlink"/>
    </a:extraClrScheme>
    <a:extraClrScheme>
      <a:clrScheme name="">
        <a:dk1>
          <a:srgbClr val="636395"/>
        </a:dk1>
        <a:lt1>
          <a:srgbClr val="FFE2C5"/>
        </a:lt1>
        <a:dk2>
          <a:srgbClr val="000000"/>
        </a:dk2>
        <a:lt2>
          <a:srgbClr val="C0C0C0"/>
        </a:lt2>
        <a:accent1>
          <a:srgbClr val="FFE1E1"/>
        </a:accent1>
        <a:accent2>
          <a:srgbClr val="FF9933"/>
        </a:accent2>
        <a:accent3>
          <a:srgbClr val="FFEEDE"/>
        </a:accent3>
        <a:accent4>
          <a:srgbClr val="545480"/>
        </a:accent4>
        <a:accent5>
          <a:srgbClr val="FFEDED"/>
        </a:accent5>
        <a:accent6>
          <a:srgbClr val="E5892D"/>
        </a:accent6>
        <a:hlink>
          <a:srgbClr val="008080"/>
        </a:hlink>
        <a:folHlink>
          <a:srgbClr val="3399FF"/>
        </a:folHlink>
      </a:clrScheme>
      <a:clrMap bg1="lt1" tx1="dk1" bg2="lt2" tx2="dk2" accent1="accent1" accent2="accent2" accent3="accent3" accent4="accent4" accent5="accent5" accent6="accent6" hlink="hlink" folHlink="folHlink"/>
    </a:extraClrScheme>
    <a:extraClrScheme>
      <a:clrScheme name="">
        <a:dk1>
          <a:srgbClr val="626292"/>
        </a:dk1>
        <a:lt1>
          <a:srgbClr val="CCECFF"/>
        </a:lt1>
        <a:dk2>
          <a:srgbClr val="3333CC"/>
        </a:dk2>
        <a:lt2>
          <a:srgbClr val="C0C0C0"/>
        </a:lt2>
        <a:accent1>
          <a:srgbClr val="D9F1FF"/>
        </a:accent1>
        <a:accent2>
          <a:srgbClr val="FF9900"/>
        </a:accent2>
        <a:accent3>
          <a:srgbClr val="E2F4FF"/>
        </a:accent3>
        <a:accent4>
          <a:srgbClr val="53537D"/>
        </a:accent4>
        <a:accent5>
          <a:srgbClr val="E9F7FF"/>
        </a:accent5>
        <a:accent6>
          <a:srgbClr val="E58900"/>
        </a:accent6>
        <a:hlink>
          <a:srgbClr val="CC0066"/>
        </a:hlink>
        <a:folHlink>
          <a:srgbClr val="009999"/>
        </a:folHlink>
      </a:clrScheme>
      <a:clrMap bg1="lt1" tx1="dk1" bg2="lt2" tx2="dk2" accent1="accent1" accent2="accent2" accent3="accent3" accent4="accent4" accent5="accent5" accent6="accent6" hlink="hlink" folHlink="folHlink"/>
    </a:extraClrScheme>
    <a:extraClrScheme>
      <a:clrScheme name="">
        <a:dk1>
          <a:srgbClr val="0066CC"/>
        </a:dk1>
        <a:lt1>
          <a:srgbClr val="FFE1E1"/>
        </a:lt1>
        <a:dk2>
          <a:srgbClr val="006600"/>
        </a:dk2>
        <a:lt2>
          <a:srgbClr val="C0C0C0"/>
        </a:lt2>
        <a:accent1>
          <a:srgbClr val="FFFFCC"/>
        </a:accent1>
        <a:accent2>
          <a:srgbClr val="009999"/>
        </a:accent2>
        <a:accent3>
          <a:srgbClr val="FFEDED"/>
        </a:accent3>
        <a:accent4>
          <a:srgbClr val="0057AF"/>
        </a:accent4>
        <a:accent5>
          <a:srgbClr val="FFFFE2"/>
        </a:accent5>
        <a:accent6>
          <a:srgbClr val="008989"/>
        </a:accent6>
        <a:hlink>
          <a:srgbClr val="EC0000"/>
        </a:hlink>
        <a:folHlink>
          <a:srgbClr val="0099FF"/>
        </a:folHlink>
      </a:clrScheme>
      <a:clrMap bg1="lt1" tx1="dk1" bg2="lt2" tx2="dk2" accent1="accent1" accent2="accent2" accent3="accent3" accent4="accent4" accent5="accent5" accent6="accent6" hlink="hlink" folHlink="folHlink"/>
    </a:extraClrScheme>
    <a:extraClrScheme>
      <a:clrScheme name="">
        <a:dk1>
          <a:srgbClr val="292929"/>
        </a:dk1>
        <a:lt1>
          <a:srgbClr val="DDDDDD"/>
        </a:lt1>
        <a:dk2>
          <a:srgbClr val="0066CC"/>
        </a:dk2>
        <a:lt2>
          <a:srgbClr val="B2B2B2"/>
        </a:lt2>
        <a:accent1>
          <a:srgbClr val="CACADC"/>
        </a:accent1>
        <a:accent2>
          <a:srgbClr val="FFCC00"/>
        </a:accent2>
        <a:accent3>
          <a:srgbClr val="EBEBEB"/>
        </a:accent3>
        <a:accent4>
          <a:srgbClr val="222222"/>
        </a:accent4>
        <a:accent5>
          <a:srgbClr val="E1E1EA"/>
        </a:accent5>
        <a:accent6>
          <a:srgbClr val="E5B700"/>
        </a:accent6>
        <a:hlink>
          <a:srgbClr val="008080"/>
        </a:hlink>
        <a:folHlink>
          <a:srgbClr val="7D7DA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CDESIGNL</Template>
  <TotalTime>0</TotalTime>
  <Words>10424</Words>
  <Application>WPS 演示</Application>
  <PresentationFormat>鍦ㄥ睆骞曚笂鏄剧ず</PresentationFormat>
  <Paragraphs>518</Paragraphs>
  <Slides>56</Slides>
  <Notes>8</Notes>
  <HiddenSlides>0</HiddenSlides>
  <MMClips>0</MMClips>
  <ScaleCrop>false</ScaleCrop>
  <HeadingPairs>
    <vt:vector size="8" baseType="variant">
      <vt:variant>
        <vt:lpstr>已用的字体</vt:lpstr>
      </vt:variant>
      <vt:variant>
        <vt:i4>16</vt:i4>
      </vt:variant>
      <vt:variant>
        <vt:lpstr>主题</vt:lpstr>
      </vt:variant>
      <vt:variant>
        <vt:i4>3</vt:i4>
      </vt:variant>
      <vt:variant>
        <vt:lpstr>嵌入 OLE 服务器</vt:lpstr>
      </vt:variant>
      <vt:variant>
        <vt:i4>7</vt:i4>
      </vt:variant>
      <vt:variant>
        <vt:lpstr>幻灯片标题</vt:lpstr>
      </vt:variant>
      <vt:variant>
        <vt:i4>56</vt:i4>
      </vt:variant>
    </vt:vector>
  </HeadingPairs>
  <TitlesOfParts>
    <vt:vector size="82" baseType="lpstr">
      <vt:lpstr>Arial</vt:lpstr>
      <vt:lpstr>宋体</vt:lpstr>
      <vt:lpstr>Wingdings</vt:lpstr>
      <vt:lpstr>黑体</vt:lpstr>
      <vt:lpstr>楷体_GB2312</vt:lpstr>
      <vt:lpstr>华文新魏</vt:lpstr>
      <vt:lpstr>华文行楷</vt:lpstr>
      <vt:lpstr>隶书</vt:lpstr>
      <vt:lpstr>Comic Sans MS</vt:lpstr>
      <vt:lpstr>Tahoma</vt:lpstr>
      <vt:lpstr>Times New Roman</vt:lpstr>
      <vt:lpstr>华文中宋</vt:lpstr>
      <vt:lpstr>Franklin Gothic Medium</vt:lpstr>
      <vt:lpstr>Gulim</vt:lpstr>
      <vt:lpstr>微软雅黑</vt:lpstr>
      <vt:lpstr>新宋体</vt:lpstr>
      <vt:lpstr>默认设计模板</vt:lpstr>
      <vt:lpstr>古瓶荷花</vt:lpstr>
      <vt:lpstr>古瓶荷花</vt:lpstr>
      <vt:lpstr>Visio.Drawing.6</vt:lpstr>
      <vt:lpstr>Visio.Drawing.6</vt:lpstr>
      <vt:lpstr>Visio.Drawing.6</vt:lpstr>
      <vt:lpstr>Visio.Drawing.6</vt:lpstr>
      <vt:lpstr>Visio.Drawing.6</vt:lpstr>
      <vt:lpstr>Visio.Drawing.6</vt:lpstr>
      <vt:lpstr>PI3.Image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cp:lastModifiedBy>
  <cp:revision>403</cp:revision>
  <dcterms:created xsi:type="dcterms:W3CDTF">2016-12-04T13:28:48Z</dcterms:created>
  <dcterms:modified xsi:type="dcterms:W3CDTF">2016-12-04T13:31:56Z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2052-10.1.0.6065</vt:lpwstr>
  </property>
</Properties>
</file>