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7" r:id="rId3"/>
    <p:sldId id="334" r:id="rId4"/>
    <p:sldId id="264" r:id="rId5"/>
    <p:sldId id="335" r:id="rId6"/>
    <p:sldId id="336" r:id="rId7"/>
    <p:sldId id="337" r:id="rId8"/>
    <p:sldId id="338" r:id="rId9"/>
    <p:sldId id="339" r:id="rId10"/>
    <p:sldId id="321" r:id="rId11"/>
    <p:sldId id="322" r:id="rId12"/>
    <p:sldId id="342" r:id="rId13"/>
    <p:sldId id="343" r:id="rId14"/>
    <p:sldId id="344" r:id="rId15"/>
    <p:sldId id="345" r:id="rId16"/>
    <p:sldId id="346" r:id="rId17"/>
    <p:sldId id="347" r:id="rId18"/>
    <p:sldId id="348" r:id="rId19"/>
    <p:sldId id="349" r:id="rId20"/>
    <p:sldId id="350" r:id="rId21"/>
    <p:sldId id="351" r:id="rId22"/>
    <p:sldId id="352" r:id="rId23"/>
    <p:sldId id="354" r:id="rId24"/>
    <p:sldId id="355" r:id="rId25"/>
    <p:sldId id="356" r:id="rId26"/>
    <p:sldId id="357" r:id="rId27"/>
    <p:sldId id="258" r:id="rId2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6209"/>
    <a:srgbClr val="F6C922"/>
    <a:srgbClr val="7CBF33"/>
    <a:srgbClr val="801404"/>
    <a:srgbClr val="E64A1D"/>
    <a:srgbClr val="E3DE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0" d="100"/>
          <a:sy n="60" d="100"/>
        </p:scale>
        <p:origin x="-648" y="-78"/>
      </p:cViewPr>
      <p:guideLst>
        <p:guide orient="horz" pos="2160"/>
        <p:guide pos="3840"/>
      </p:guideLst>
    </p:cSldViewPr>
  </p:slideViewPr>
  <p:notesTextViewPr>
    <p:cViewPr>
      <p:scale>
        <a:sx n="1" d="1"/>
        <a:sy n="1" d="1"/>
      </p:scale>
      <p:origin x="0" y="0"/>
    </p:cViewPr>
  </p:notesTextViewPr>
  <p:notesViewPr>
    <p:cSldViewPr snapToGrid="0">
      <p:cViewPr varScale="1">
        <p:scale>
          <a:sx n="58" d="100"/>
          <a:sy n="58" d="100"/>
        </p:scale>
        <p:origin x="-258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DCC5276-3A86-4E99-BC8F-3B33D6490BCD}" type="datetimeFigureOut">
              <a:rPr lang="zh-CN" altLang="en-US" smtClean="0"/>
              <a:pPr/>
              <a:t>2015/2/1</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B9A302F-30BA-4DCE-A96E-7E87AC69A181}" type="slidenum">
              <a:rPr lang="zh-CN" altLang="en-US" smtClean="0"/>
              <a:pPr/>
              <a:t>‹#›</a:t>
            </a:fld>
            <a:endParaRPr lang="zh-CN" altLang="en-US"/>
          </a:p>
        </p:txBody>
      </p:sp>
    </p:spTree>
    <p:extLst>
      <p:ext uri="{BB962C8B-B14F-4D97-AF65-F5344CB8AC3E}">
        <p14:creationId xmlns="" xmlns:p14="http://schemas.microsoft.com/office/powerpoint/2010/main" val="2748590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0199BE-D60C-4FDB-97BD-3737A9F8B939}" type="datetimeFigureOut">
              <a:rPr lang="zh-CN" altLang="en-US" smtClean="0"/>
              <a:pPr/>
              <a:t>2015/2/1</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5AA24F-96BF-4619-ABA0-24B367D2CBF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排除失真现象；无法进入研究对象的心理活动</a:t>
            </a:r>
            <a:endParaRPr lang="en-US" altLang="zh-CN" dirty="0" smtClean="0"/>
          </a:p>
          <a:p>
            <a:r>
              <a:rPr lang="zh-CN" altLang="en-US" dirty="0" smtClean="0"/>
              <a:t>对被观察者影响小；非量化的语言文字资料（次数、频率）</a:t>
            </a:r>
            <a:endParaRPr lang="en-US" altLang="zh-CN" dirty="0" smtClean="0"/>
          </a:p>
          <a:p>
            <a:endParaRPr lang="zh-CN" altLang="en-US" dirty="0"/>
          </a:p>
        </p:txBody>
      </p:sp>
      <p:sp>
        <p:nvSpPr>
          <p:cNvPr id="4" name="灯片编号占位符 3"/>
          <p:cNvSpPr>
            <a:spLocks noGrp="1"/>
          </p:cNvSpPr>
          <p:nvPr>
            <p:ph type="sldNum" sz="quarter" idx="10"/>
          </p:nvPr>
        </p:nvSpPr>
        <p:spPr/>
        <p:txBody>
          <a:bodyPr/>
          <a:lstStyle/>
          <a:p>
            <a:fld id="{005AA24F-96BF-4619-ABA0-24B367D2CBF5}" type="slidenum">
              <a:rPr lang="zh-CN" altLang="en-US" smtClean="0"/>
              <a:pPr/>
              <a:t>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2</a:t>
            </a:r>
            <a:r>
              <a:rPr lang="zh-CN" altLang="en-US" dirty="0" smtClean="0"/>
              <a:t>包括：观察目的、观察对象、观察内容、过程和记录</a:t>
            </a:r>
            <a:r>
              <a:rPr lang="en-US" altLang="zh-CN" dirty="0" smtClean="0"/>
              <a:t>……</a:t>
            </a:r>
            <a:endParaRPr lang="zh-CN" altLang="en-US" dirty="0"/>
          </a:p>
        </p:txBody>
      </p:sp>
      <p:sp>
        <p:nvSpPr>
          <p:cNvPr id="4" name="灯片编号占位符 3"/>
          <p:cNvSpPr>
            <a:spLocks noGrp="1"/>
          </p:cNvSpPr>
          <p:nvPr>
            <p:ph type="sldNum" sz="quarter" idx="10"/>
          </p:nvPr>
        </p:nvSpPr>
        <p:spPr/>
        <p:txBody>
          <a:bodyPr/>
          <a:lstStyle/>
          <a:p>
            <a:fld id="{005AA24F-96BF-4619-ABA0-24B367D2CBF5}" type="slidenum">
              <a:rPr lang="zh-CN" altLang="en-US" smtClean="0"/>
              <a:pPr/>
              <a:t>10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hyperlink" Target="mailto:info@eyefulpresentations.co.uk" TargetMode="External"/><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2" name="TextBox 21"/>
          <p:cNvSpPr txBox="1"/>
          <p:nvPr userDrawn="1"/>
        </p:nvSpPr>
        <p:spPr>
          <a:xfrm>
            <a:off x="3129111" y="3969844"/>
            <a:ext cx="5827236" cy="1446550"/>
          </a:xfrm>
          <a:prstGeom prst="rect">
            <a:avLst/>
          </a:prstGeom>
          <a:noFill/>
        </p:spPr>
        <p:txBody>
          <a:bodyPr wrap="none" rtlCol="0">
            <a:spAutoFit/>
          </a:bodyPr>
          <a:lstStyle/>
          <a:p>
            <a:r>
              <a:rPr lang="zh-CN" altLang="en-US" sz="8800" b="1" dirty="0" smtClean="0">
                <a:solidFill>
                  <a:schemeClr val="bg1"/>
                </a:solidFill>
                <a:effectLst>
                  <a:reflection blurRad="6350" stA="55000" endA="300" endPos="45500" dir="5400000" sy="-100000" algn="bl" rotWithShape="0"/>
                </a:effectLst>
                <a:latin typeface="微软雅黑" pitchFamily="34" charset="-122"/>
                <a:ea typeface="微软雅黑" pitchFamily="34" charset="-122"/>
              </a:rPr>
              <a:t>教育观察法</a:t>
            </a:r>
            <a:endParaRPr lang="zh-CN" altLang="en-US" sz="8800" b="1" dirty="0">
              <a:solidFill>
                <a:schemeClr val="bg1"/>
              </a:solidFill>
              <a:effectLst>
                <a:reflection blurRad="6350" stA="55000" endA="300" endPos="45500" dir="5400000" sy="-100000" algn="bl" rotWithShape="0"/>
              </a:effectLst>
              <a:latin typeface="微软雅黑" pitchFamily="34" charset="-122"/>
              <a:ea typeface="微软雅黑" pitchFamily="34" charset="-122"/>
            </a:endParaRPr>
          </a:p>
        </p:txBody>
      </p:sp>
      <p:pic>
        <p:nvPicPr>
          <p:cNvPr id="7" name="Picture 14"/>
          <p:cNvPicPr>
            <a:picLocks noChangeAspect="1" noChangeArrowheads="1"/>
          </p:cNvPicPr>
          <p:nvPr userDrawn="1"/>
        </p:nvPicPr>
        <p:blipFill>
          <a:blip r:embed="rId2" cstate="email"/>
          <a:stretch>
            <a:fillRect/>
          </a:stretch>
        </p:blipFill>
        <p:spPr bwMode="auto">
          <a:xfrm>
            <a:off x="9170895" y="1116722"/>
            <a:ext cx="2891116" cy="1800000"/>
          </a:xfrm>
          <a:prstGeom prst="rect">
            <a:avLst/>
          </a:prstGeom>
          <a:blipFill dpi="0" rotWithShape="1">
            <a:blip r:embed="rId3" cstate="email">
              <a:extLst>
                <a:ext uri="{28A0092B-C50C-407E-A947-70E740481C1C}">
                  <a14:useLocalDpi xmlns="" xmlns:a14="http://schemas.microsoft.com/office/drawing/2010/main"/>
                </a:ext>
              </a:extLst>
            </a:blip>
            <a:srcRect/>
            <a:stretch>
              <a:fillRect/>
            </a:stretch>
          </a:blipFill>
          <a:ln w="28575">
            <a:solidFill>
              <a:schemeClr val="bg1"/>
            </a:solidFill>
          </a:ln>
          <a:effectLst/>
          <a:extLst/>
        </p:spPr>
      </p:pic>
      <p:pic>
        <p:nvPicPr>
          <p:cNvPr id="8" name="Picture 15"/>
          <p:cNvPicPr>
            <a:picLocks noChangeAspect="1" noChangeArrowheads="1"/>
          </p:cNvPicPr>
          <p:nvPr userDrawn="1"/>
        </p:nvPicPr>
        <p:blipFill>
          <a:blip r:embed="rId4" cstate="email"/>
          <a:stretch>
            <a:fillRect/>
          </a:stretch>
        </p:blipFill>
        <p:spPr bwMode="auto">
          <a:xfrm>
            <a:off x="132031" y="1116722"/>
            <a:ext cx="2880000" cy="1800000"/>
          </a:xfrm>
          <a:prstGeom prst="rect">
            <a:avLst/>
          </a:prstGeom>
          <a:blipFill dpi="0" rotWithShape="1">
            <a:blip r:embed="rId5" cstate="email">
              <a:extLst>
                <a:ext uri="{28A0092B-C50C-407E-A947-70E740481C1C}">
                  <a14:useLocalDpi xmlns="" xmlns:a14="http://schemas.microsoft.com/office/drawing/2010/main"/>
                </a:ext>
              </a:extLst>
            </a:blip>
            <a:srcRect/>
            <a:stretch>
              <a:fillRect/>
            </a:stretch>
          </a:blipFill>
          <a:ln w="28575">
            <a:solidFill>
              <a:schemeClr val="bg1"/>
            </a:solidFill>
          </a:ln>
          <a:effectLst/>
          <a:extLst/>
        </p:spPr>
      </p:pic>
      <p:pic>
        <p:nvPicPr>
          <p:cNvPr id="9" name="Picture 17" descr="C:\Documents and Settings\tdz\桌面\music_3834x2551_zcool.com.cn.jpg"/>
          <p:cNvPicPr>
            <a:picLocks noChangeAspect="1" noChangeArrowheads="1"/>
          </p:cNvPicPr>
          <p:nvPr userDrawn="1"/>
        </p:nvPicPr>
        <p:blipFill>
          <a:blip r:embed="rId6" cstate="email"/>
          <a:stretch>
            <a:fillRect/>
          </a:stretch>
        </p:blipFill>
        <p:spPr bwMode="auto">
          <a:xfrm>
            <a:off x="6185646" y="1116722"/>
            <a:ext cx="2850777" cy="1800000"/>
          </a:xfrm>
          <a:prstGeom prst="rect">
            <a:avLst/>
          </a:prstGeom>
          <a:blipFill dpi="0" rotWithShape="1">
            <a:blip r:embed="rId7" cstate="email">
              <a:extLst>
                <a:ext uri="{28A0092B-C50C-407E-A947-70E740481C1C}">
                  <a14:useLocalDpi xmlns="" xmlns:a14="http://schemas.microsoft.com/office/drawing/2010/main"/>
                </a:ext>
              </a:extLst>
            </a:blip>
            <a:srcRect/>
            <a:stretch>
              <a:fillRect/>
            </a:stretch>
          </a:blipFill>
          <a:ln w="28575">
            <a:solidFill>
              <a:schemeClr val="bg1"/>
            </a:solidFill>
          </a:ln>
          <a:effectLst/>
          <a:extLst/>
        </p:spPr>
      </p:pic>
      <p:sp>
        <p:nvSpPr>
          <p:cNvPr id="18" name="矩形 17"/>
          <p:cNvSpPr>
            <a:spLocks noChangeArrowheads="1"/>
          </p:cNvSpPr>
          <p:nvPr userDrawn="1"/>
        </p:nvSpPr>
        <p:spPr bwMode="auto">
          <a:xfrm>
            <a:off x="1630983" y="3545213"/>
            <a:ext cx="3959225"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1600" i="1" dirty="0" smtClean="0">
                <a:solidFill>
                  <a:schemeClr val="bg1"/>
                </a:solidFill>
                <a:latin typeface="微软雅黑" pitchFamily="34" charset="-122"/>
                <a:ea typeface="微软雅黑" pitchFamily="34" charset="-122"/>
              </a:rPr>
              <a:t>教育学常见研究方法</a:t>
            </a:r>
            <a:r>
              <a:rPr lang="en-US" altLang="zh-CN" sz="1600" i="1" dirty="0" smtClean="0">
                <a:solidFill>
                  <a:schemeClr val="bg1"/>
                </a:solidFill>
                <a:latin typeface="微软雅黑" pitchFamily="34" charset="-122"/>
                <a:ea typeface="微软雅黑" pitchFamily="34" charset="-122"/>
              </a:rPr>
              <a:t>——</a:t>
            </a:r>
            <a:endParaRPr lang="zh-CN" altLang="en-US" sz="1600" i="1" dirty="0">
              <a:solidFill>
                <a:schemeClr val="bg1"/>
              </a:solidFill>
            </a:endParaRPr>
          </a:p>
        </p:txBody>
      </p:sp>
      <p:pic>
        <p:nvPicPr>
          <p:cNvPr id="21" name="Picture 2" descr="D:\Teliss_Tong\Copy\定期备份\工作备份\！PPT图片及版面资源\06-PPT精选插图\03-人物\111_1000x764_zcool.com.cn_12003385.jpg"/>
          <p:cNvPicPr>
            <a:picLocks noChangeAspect="1" noChangeArrowheads="1"/>
          </p:cNvPicPr>
          <p:nvPr userDrawn="1"/>
        </p:nvPicPr>
        <p:blipFill>
          <a:blip r:embed="rId8" cstate="email"/>
          <a:stretch>
            <a:fillRect/>
          </a:stretch>
        </p:blipFill>
        <p:spPr bwMode="auto">
          <a:xfrm>
            <a:off x="3171677" y="1116722"/>
            <a:ext cx="2839116" cy="1800000"/>
          </a:xfrm>
          <a:prstGeom prst="rect">
            <a:avLst/>
          </a:prstGeom>
          <a:blipFill dpi="0" rotWithShape="1">
            <a:blip r:embed="rId9" cstate="email">
              <a:extLst>
                <a:ext uri="{28A0092B-C50C-407E-A947-70E740481C1C}">
                  <a14:useLocalDpi xmlns="" xmlns:a14="http://schemas.microsoft.com/office/drawing/2010/main"/>
                </a:ext>
              </a:extLst>
            </a:blip>
            <a:srcRect/>
            <a:stretch>
              <a:fillRect/>
            </a:stretch>
          </a:blipFill>
          <a:ln w="28575">
            <a:solidFill>
              <a:schemeClr val="bg1"/>
            </a:solidFill>
          </a:ln>
          <a:effectLst/>
          <a:extLst/>
        </p:spPr>
      </p:pic>
      <p:sp>
        <p:nvSpPr>
          <p:cNvPr id="23" name="TextBox 48"/>
          <p:cNvSpPr txBox="1"/>
          <p:nvPr userDrawn="1"/>
        </p:nvSpPr>
        <p:spPr>
          <a:xfrm>
            <a:off x="4420159" y="5976030"/>
            <a:ext cx="3323346" cy="58477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600" b="1" dirty="0" smtClean="0">
                <a:solidFill>
                  <a:schemeClr val="bg1"/>
                </a:solidFill>
                <a:latin typeface="微软雅黑" pitchFamily="34" charset="-122"/>
                <a:ea typeface="微软雅黑" pitchFamily="34" charset="-122"/>
              </a:rPr>
              <a:t>赵飞龙</a:t>
            </a:r>
            <a:endParaRPr lang="en-US" altLang="zh-CN" sz="1600" b="1" dirty="0" smtClean="0">
              <a:solidFill>
                <a:schemeClr val="bg1"/>
              </a:solidFill>
              <a:latin typeface="微软雅黑" pitchFamily="34" charset="-122"/>
              <a:ea typeface="微软雅黑" pitchFamily="34" charset="-122"/>
            </a:endParaRPr>
          </a:p>
          <a:p>
            <a:pPr algn="ctr"/>
            <a:r>
              <a:rPr lang="zh-CN" altLang="en-US" sz="1600" b="1" dirty="0" smtClean="0">
                <a:solidFill>
                  <a:schemeClr val="bg1"/>
                </a:solidFill>
                <a:latin typeface="微软雅黑" pitchFamily="34" charset="-122"/>
                <a:ea typeface="微软雅黑" pitchFamily="34" charset="-122"/>
              </a:rPr>
              <a:t>北京师范大学现代教育技术研究所 </a:t>
            </a:r>
            <a:endParaRPr lang="zh-CN" altLang="en-US" sz="1600" b="1" dirty="0">
              <a:solidFill>
                <a:schemeClr val="bg1"/>
              </a:solidFill>
              <a:latin typeface="微软雅黑" pitchFamily="34" charset="-122"/>
              <a:ea typeface="微软雅黑" pitchFamily="34" charset="-122"/>
            </a:endParaRPr>
          </a:p>
        </p:txBody>
      </p:sp>
    </p:spTree>
    <p:extLst>
      <p:ext uri="{BB962C8B-B14F-4D97-AF65-F5344CB8AC3E}">
        <p14:creationId xmlns="" xmlns:p14="http://schemas.microsoft.com/office/powerpoint/2010/main" val="33963345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57500" decel="42500" fill="hold" grpId="0" nodeType="after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calcmode="lin" valueType="num">
                                      <p:cBhvr additive="base">
                                        <p:cTn id="7" dur="400" fill="hold"/>
                                        <p:tgtEl>
                                          <p:spTgt spid="18"/>
                                        </p:tgtEl>
                                        <p:attrNameLst>
                                          <p:attrName>ppt_x</p:attrName>
                                        </p:attrNameLst>
                                      </p:cBhvr>
                                      <p:tavLst>
                                        <p:tav tm="0">
                                          <p:val>
                                            <p:strVal val="#ppt_x"/>
                                          </p:val>
                                        </p:tav>
                                        <p:tav tm="100000">
                                          <p:val>
                                            <p:strVal val="#ppt_x"/>
                                          </p:val>
                                        </p:tav>
                                      </p:tavLst>
                                    </p:anim>
                                    <p:anim calcmode="lin" valueType="num">
                                      <p:cBhvr additive="base">
                                        <p:cTn id="8" dur="400" fill="hold"/>
                                        <p:tgtEl>
                                          <p:spTgt spid="18"/>
                                        </p:tgtEl>
                                        <p:attrNameLst>
                                          <p:attrName>ppt_y</p:attrName>
                                        </p:attrNameLst>
                                      </p:cBhvr>
                                      <p:tavLst>
                                        <p:tav tm="0">
                                          <p:val>
                                            <p:strVal val="0-#ppt_h/2"/>
                                          </p:val>
                                        </p:tav>
                                        <p:tav tm="100000">
                                          <p:val>
                                            <p:strVal val="#ppt_y"/>
                                          </p:val>
                                        </p:tav>
                                      </p:tavLst>
                                    </p:anim>
                                  </p:childTnLst>
                                </p:cTn>
                              </p:par>
                            </p:childTnLst>
                          </p:cTn>
                        </p:par>
                        <p:par>
                          <p:cTn id="9" fill="hold">
                            <p:stCondLst>
                              <p:cond delay="800"/>
                            </p:stCondLst>
                            <p:childTnLst>
                              <p:par>
                                <p:cTn id="10" presetID="52" presetClass="entr" presetSubtype="0" fill="hold" grpId="0" nodeType="afterEffect">
                                  <p:stCondLst>
                                    <p:cond delay="0"/>
                                  </p:stCondLst>
                                  <p:iterate type="lt">
                                    <p:tmPct val="10000"/>
                                  </p:iterate>
                                  <p:childTnLst>
                                    <p:set>
                                      <p:cBhvr>
                                        <p:cTn id="11" dur="1" fill="hold">
                                          <p:stCondLst>
                                            <p:cond delay="0"/>
                                          </p:stCondLst>
                                        </p:cTn>
                                        <p:tgtEl>
                                          <p:spTgt spid="22"/>
                                        </p:tgtEl>
                                        <p:attrNameLst>
                                          <p:attrName>style.visibility</p:attrName>
                                        </p:attrNameLst>
                                      </p:cBhvr>
                                      <p:to>
                                        <p:strVal val="visible"/>
                                      </p:to>
                                    </p:set>
                                    <p:animScale>
                                      <p:cBhvr>
                                        <p:cTn id="12" dur="500" decel="50000" fill="hold">
                                          <p:stCondLst>
                                            <p:cond delay="0"/>
                                          </p:stCondLst>
                                        </p:cTn>
                                        <p:tgtEl>
                                          <p:spTgt spid="2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500" decel="50000" fill="hold">
                                          <p:stCondLst>
                                            <p:cond delay="0"/>
                                          </p:stCondLst>
                                        </p:cTn>
                                        <p:tgtEl>
                                          <p:spTgt spid="22"/>
                                        </p:tgtEl>
                                        <p:attrNameLst>
                                          <p:attrName>ppt_x</p:attrName>
                                          <p:attrName>ppt_y</p:attrName>
                                        </p:attrNameLst>
                                      </p:cBhvr>
                                    </p:animMotion>
                                    <p:animEffect transition="in" filter="fade">
                                      <p:cBhvr>
                                        <p:cTn id="14" dur="500"/>
                                        <p:tgtEl>
                                          <p:spTgt spid="22"/>
                                        </p:tgtEl>
                                      </p:cBhvr>
                                    </p:animEffect>
                                  </p:childTnLst>
                                </p:cTn>
                              </p:par>
                            </p:childTnLst>
                          </p:cTn>
                        </p:par>
                        <p:par>
                          <p:cTn id="15" fill="hold">
                            <p:stCondLst>
                              <p:cond delay="1500"/>
                            </p:stCondLst>
                            <p:childTnLst>
                              <p:par>
                                <p:cTn id="16" presetID="52" presetClass="entr" presetSubtype="0" fill="hold" grpId="0" nodeType="afterEffect">
                                  <p:stCondLst>
                                    <p:cond delay="0"/>
                                  </p:stCondLst>
                                  <p:childTnLst>
                                    <p:set>
                                      <p:cBhvr>
                                        <p:cTn id="17" dur="1" fill="hold">
                                          <p:stCondLst>
                                            <p:cond delay="0"/>
                                          </p:stCondLst>
                                        </p:cTn>
                                        <p:tgtEl>
                                          <p:spTgt spid="23"/>
                                        </p:tgtEl>
                                        <p:attrNameLst>
                                          <p:attrName>style.visibility</p:attrName>
                                        </p:attrNameLst>
                                      </p:cBhvr>
                                      <p:to>
                                        <p:strVal val="visible"/>
                                      </p:to>
                                    </p:set>
                                    <p:animScale>
                                      <p:cBhvr>
                                        <p:cTn id="18" dur="1000" decel="50000" fill="hold">
                                          <p:stCondLst>
                                            <p:cond delay="0"/>
                                          </p:stCondLst>
                                        </p:cTn>
                                        <p:tgtEl>
                                          <p:spTgt spid="2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1000" decel="50000" fill="hold">
                                          <p:stCondLst>
                                            <p:cond delay="0"/>
                                          </p:stCondLst>
                                        </p:cTn>
                                        <p:tgtEl>
                                          <p:spTgt spid="23"/>
                                        </p:tgtEl>
                                        <p:attrNameLst>
                                          <p:attrName>ppt_x</p:attrName>
                                          <p:attrName>ppt_y</p:attrName>
                                        </p:attrNameLst>
                                      </p:cBhvr>
                                    </p:animMotion>
                                    <p:animEffect transition="in" filter="fade">
                                      <p:cBhvr>
                                        <p:cTn id="20"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8" grpId="0"/>
      <p:bldP spid="23"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椭圆 4"/>
          <p:cNvSpPr/>
          <p:nvPr userDrawn="1"/>
        </p:nvSpPr>
        <p:spPr>
          <a:xfrm>
            <a:off x="333673"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6" name="椭圆 5"/>
          <p:cNvSpPr/>
          <p:nvPr userDrawn="1"/>
        </p:nvSpPr>
        <p:spPr>
          <a:xfrm>
            <a:off x="621515"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7" name="椭圆 6"/>
          <p:cNvSpPr/>
          <p:nvPr userDrawn="1"/>
        </p:nvSpPr>
        <p:spPr>
          <a:xfrm>
            <a:off x="909357" y="833320"/>
            <a:ext cx="215900" cy="2159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8" name="椭圆 7"/>
          <p:cNvSpPr/>
          <p:nvPr userDrawn="1"/>
        </p:nvSpPr>
        <p:spPr>
          <a:xfrm>
            <a:off x="1197199"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TextBox 28"/>
          <p:cNvSpPr txBox="1">
            <a:spLocks noChangeArrowheads="1"/>
          </p:cNvSpPr>
          <p:nvPr userDrawn="1"/>
        </p:nvSpPr>
        <p:spPr bwMode="auto">
          <a:xfrm>
            <a:off x="1629123" y="693490"/>
            <a:ext cx="3602728"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charset="0"/>
                <a:ea typeface="宋体" charset="-122"/>
              </a:defRPr>
            </a:lvl1pPr>
            <a:lvl2pPr marL="742950" indent="-285750" eaLnBrk="0" hangingPunct="0">
              <a:defRPr sz="2000">
                <a:solidFill>
                  <a:schemeClr val="tx1"/>
                </a:solidFill>
                <a:latin typeface="Arial" charset="0"/>
                <a:ea typeface="宋体" charset="-122"/>
              </a:defRPr>
            </a:lvl2pPr>
            <a:lvl3pPr marL="1143000" indent="-228600" eaLnBrk="0" hangingPunct="0">
              <a:defRPr sz="2000">
                <a:solidFill>
                  <a:schemeClr val="tx1"/>
                </a:solidFill>
                <a:latin typeface="Arial" charset="0"/>
                <a:ea typeface="宋体" charset="-122"/>
              </a:defRPr>
            </a:lvl3pPr>
            <a:lvl4pPr marL="1600200" indent="-228600" eaLnBrk="0" hangingPunct="0">
              <a:defRPr sz="2000">
                <a:solidFill>
                  <a:schemeClr val="tx1"/>
                </a:solidFill>
                <a:latin typeface="Arial" charset="0"/>
                <a:ea typeface="宋体" charset="-122"/>
              </a:defRPr>
            </a:lvl4pPr>
            <a:lvl5pPr eaLnBrk="0" hangingPunct="0">
              <a:defRPr sz="2000">
                <a:solidFill>
                  <a:schemeClr val="tx1"/>
                </a:solidFill>
                <a:latin typeface="Arial" charset="0"/>
                <a:ea typeface="宋体" charset="-122"/>
              </a:defRPr>
            </a:lvl5pPr>
            <a:lvl6pPr marL="2514600" indent="-228600" defTabSz="1028700" eaLnBrk="0" fontAlgn="base" hangingPunct="0">
              <a:spcBef>
                <a:spcPct val="0"/>
              </a:spcBef>
              <a:spcAft>
                <a:spcPct val="0"/>
              </a:spcAft>
              <a:defRPr sz="2000">
                <a:solidFill>
                  <a:schemeClr val="tx1"/>
                </a:solidFill>
                <a:latin typeface="Arial" charset="0"/>
                <a:ea typeface="宋体" charset="-122"/>
              </a:defRPr>
            </a:lvl6pPr>
            <a:lvl7pPr marL="2971800" indent="-228600" defTabSz="1028700" eaLnBrk="0" fontAlgn="base" hangingPunct="0">
              <a:spcBef>
                <a:spcPct val="0"/>
              </a:spcBef>
              <a:spcAft>
                <a:spcPct val="0"/>
              </a:spcAft>
              <a:defRPr sz="2000">
                <a:solidFill>
                  <a:schemeClr val="tx1"/>
                </a:solidFill>
                <a:latin typeface="Arial" charset="0"/>
                <a:ea typeface="宋体" charset="-122"/>
              </a:defRPr>
            </a:lvl7pPr>
            <a:lvl8pPr marL="3429000" indent="-228600" defTabSz="1028700" eaLnBrk="0" fontAlgn="base" hangingPunct="0">
              <a:spcBef>
                <a:spcPct val="0"/>
              </a:spcBef>
              <a:spcAft>
                <a:spcPct val="0"/>
              </a:spcAft>
              <a:defRPr sz="2000">
                <a:solidFill>
                  <a:schemeClr val="tx1"/>
                </a:solidFill>
                <a:latin typeface="Arial" charset="0"/>
                <a:ea typeface="宋体" charset="-122"/>
              </a:defRPr>
            </a:lvl8pPr>
            <a:lvl9pPr marL="3886200" indent="-228600" defTabSz="1028700" eaLnBrk="0" fontAlgn="base" hangingPunct="0">
              <a:spcBef>
                <a:spcPct val="0"/>
              </a:spcBef>
              <a:spcAft>
                <a:spcPct val="0"/>
              </a:spcAft>
              <a:defRPr sz="2000">
                <a:solidFill>
                  <a:schemeClr val="tx1"/>
                </a:solidFill>
                <a:latin typeface="Arial" charset="0"/>
                <a:ea typeface="宋体" charset="-122"/>
              </a:defRPr>
            </a:lvl9pPr>
          </a:lstStyle>
          <a:p>
            <a:pPr eaLnBrk="1" hangingPunct="1"/>
            <a:r>
              <a:rPr lang="zh-CN" altLang="en-US" sz="2400" b="0" dirty="0" smtClean="0">
                <a:solidFill>
                  <a:schemeClr val="bg1">
                    <a:lumMod val="95000"/>
                  </a:schemeClr>
                </a:solidFill>
                <a:latin typeface="华康俪金黑W8(P)" pitchFamily="34" charset="-122"/>
                <a:ea typeface="华康俪金黑W8(P)" pitchFamily="34" charset="-122"/>
              </a:rPr>
              <a:t>怎样操作？</a:t>
            </a:r>
            <a:endParaRPr lang="zh-CN" altLang="en-US" sz="2400" b="0" dirty="0">
              <a:solidFill>
                <a:schemeClr val="bg1">
                  <a:lumMod val="95000"/>
                </a:schemeClr>
              </a:solidFill>
              <a:latin typeface="华康俪金黑W8(P)" pitchFamily="34" charset="-122"/>
              <a:ea typeface="华康俪金黑W8(P)" pitchFamily="34" charset="-122"/>
            </a:endParaRPr>
          </a:p>
        </p:txBody>
      </p:sp>
    </p:spTree>
    <p:extLst>
      <p:ext uri="{BB962C8B-B14F-4D97-AF65-F5344CB8AC3E}">
        <p14:creationId xmlns="" xmlns:p14="http://schemas.microsoft.com/office/powerpoint/2010/main" val="74761028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8" name="椭圆 7"/>
          <p:cNvSpPr/>
          <p:nvPr userDrawn="1"/>
        </p:nvSpPr>
        <p:spPr>
          <a:xfrm>
            <a:off x="333673"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9" name="椭圆 8"/>
          <p:cNvSpPr/>
          <p:nvPr userDrawn="1"/>
        </p:nvSpPr>
        <p:spPr>
          <a:xfrm>
            <a:off x="621515"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10" name="椭圆 9"/>
          <p:cNvSpPr/>
          <p:nvPr userDrawn="1"/>
        </p:nvSpPr>
        <p:spPr>
          <a:xfrm>
            <a:off x="909357"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11" name="椭圆 10"/>
          <p:cNvSpPr/>
          <p:nvPr userDrawn="1"/>
        </p:nvSpPr>
        <p:spPr>
          <a:xfrm>
            <a:off x="1197199" y="833320"/>
            <a:ext cx="215900" cy="2159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12" name="TextBox 28"/>
          <p:cNvSpPr txBox="1">
            <a:spLocks noChangeArrowheads="1"/>
          </p:cNvSpPr>
          <p:nvPr userDrawn="1"/>
        </p:nvSpPr>
        <p:spPr bwMode="auto">
          <a:xfrm>
            <a:off x="1629123" y="693490"/>
            <a:ext cx="3602728"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charset="0"/>
                <a:ea typeface="宋体" charset="-122"/>
              </a:defRPr>
            </a:lvl1pPr>
            <a:lvl2pPr marL="742950" indent="-285750" eaLnBrk="0" hangingPunct="0">
              <a:defRPr sz="2000">
                <a:solidFill>
                  <a:schemeClr val="tx1"/>
                </a:solidFill>
                <a:latin typeface="Arial" charset="0"/>
                <a:ea typeface="宋体" charset="-122"/>
              </a:defRPr>
            </a:lvl2pPr>
            <a:lvl3pPr marL="1143000" indent="-228600" eaLnBrk="0" hangingPunct="0">
              <a:defRPr sz="2000">
                <a:solidFill>
                  <a:schemeClr val="tx1"/>
                </a:solidFill>
                <a:latin typeface="Arial" charset="0"/>
                <a:ea typeface="宋体" charset="-122"/>
              </a:defRPr>
            </a:lvl3pPr>
            <a:lvl4pPr marL="1600200" indent="-228600" eaLnBrk="0" hangingPunct="0">
              <a:defRPr sz="2000">
                <a:solidFill>
                  <a:schemeClr val="tx1"/>
                </a:solidFill>
                <a:latin typeface="Arial" charset="0"/>
                <a:ea typeface="宋体" charset="-122"/>
              </a:defRPr>
            </a:lvl4pPr>
            <a:lvl5pPr eaLnBrk="0" hangingPunct="0">
              <a:defRPr sz="2000">
                <a:solidFill>
                  <a:schemeClr val="tx1"/>
                </a:solidFill>
                <a:latin typeface="Arial" charset="0"/>
                <a:ea typeface="宋体" charset="-122"/>
              </a:defRPr>
            </a:lvl5pPr>
            <a:lvl6pPr marL="2514600" indent="-228600" defTabSz="1028700" eaLnBrk="0" fontAlgn="base" hangingPunct="0">
              <a:spcBef>
                <a:spcPct val="0"/>
              </a:spcBef>
              <a:spcAft>
                <a:spcPct val="0"/>
              </a:spcAft>
              <a:defRPr sz="2000">
                <a:solidFill>
                  <a:schemeClr val="tx1"/>
                </a:solidFill>
                <a:latin typeface="Arial" charset="0"/>
                <a:ea typeface="宋体" charset="-122"/>
              </a:defRPr>
            </a:lvl6pPr>
            <a:lvl7pPr marL="2971800" indent="-228600" defTabSz="1028700" eaLnBrk="0" fontAlgn="base" hangingPunct="0">
              <a:spcBef>
                <a:spcPct val="0"/>
              </a:spcBef>
              <a:spcAft>
                <a:spcPct val="0"/>
              </a:spcAft>
              <a:defRPr sz="2000">
                <a:solidFill>
                  <a:schemeClr val="tx1"/>
                </a:solidFill>
                <a:latin typeface="Arial" charset="0"/>
                <a:ea typeface="宋体" charset="-122"/>
              </a:defRPr>
            </a:lvl7pPr>
            <a:lvl8pPr marL="3429000" indent="-228600" defTabSz="1028700" eaLnBrk="0" fontAlgn="base" hangingPunct="0">
              <a:spcBef>
                <a:spcPct val="0"/>
              </a:spcBef>
              <a:spcAft>
                <a:spcPct val="0"/>
              </a:spcAft>
              <a:defRPr sz="2000">
                <a:solidFill>
                  <a:schemeClr val="tx1"/>
                </a:solidFill>
                <a:latin typeface="Arial" charset="0"/>
                <a:ea typeface="宋体" charset="-122"/>
              </a:defRPr>
            </a:lvl8pPr>
            <a:lvl9pPr marL="3886200" indent="-228600" defTabSz="1028700" eaLnBrk="0" fontAlgn="base" hangingPunct="0">
              <a:spcBef>
                <a:spcPct val="0"/>
              </a:spcBef>
              <a:spcAft>
                <a:spcPct val="0"/>
              </a:spcAft>
              <a:defRPr sz="2000">
                <a:solidFill>
                  <a:schemeClr val="tx1"/>
                </a:solidFill>
                <a:latin typeface="Arial" charset="0"/>
                <a:ea typeface="宋体" charset="-122"/>
              </a:defRPr>
            </a:lvl9pPr>
          </a:lstStyle>
          <a:p>
            <a:pPr eaLnBrk="1" hangingPunct="1"/>
            <a:r>
              <a:rPr lang="zh-CN" altLang="en-US" sz="2400" b="0" dirty="0" smtClean="0">
                <a:solidFill>
                  <a:schemeClr val="bg1">
                    <a:lumMod val="95000"/>
                  </a:schemeClr>
                </a:solidFill>
                <a:latin typeface="华康俪金黑W8(P)" pitchFamily="34" charset="-122"/>
                <a:ea typeface="华康俪金黑W8(P)" pitchFamily="34" charset="-122"/>
              </a:rPr>
              <a:t>教育观察法案例</a:t>
            </a:r>
            <a:endParaRPr lang="zh-CN" altLang="en-US" sz="2400" b="0" dirty="0">
              <a:solidFill>
                <a:schemeClr val="bg1">
                  <a:lumMod val="95000"/>
                </a:schemeClr>
              </a:solidFill>
              <a:latin typeface="华康俪金黑W8(P)" pitchFamily="34" charset="-122"/>
              <a:ea typeface="华康俪金黑W8(P)" pitchFamily="34" charset="-122"/>
            </a:endParaRPr>
          </a:p>
        </p:txBody>
      </p:sp>
    </p:spTree>
    <p:extLst>
      <p:ext uri="{BB962C8B-B14F-4D97-AF65-F5344CB8AC3E}">
        <p14:creationId xmlns="" xmlns:p14="http://schemas.microsoft.com/office/powerpoint/2010/main" val="98214742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内容与标题">
    <p:spTree>
      <p:nvGrpSpPr>
        <p:cNvPr id="1" name=""/>
        <p:cNvGrpSpPr/>
        <p:nvPr/>
      </p:nvGrpSpPr>
      <p:grpSpPr>
        <a:xfrm>
          <a:off x="0" y="0"/>
          <a:ext cx="0" cy="0"/>
          <a:chOff x="0" y="0"/>
          <a:chExt cx="0" cy="0"/>
        </a:xfrm>
      </p:grpSpPr>
      <p:sp>
        <p:nvSpPr>
          <p:cNvPr id="8" name="椭圆 7"/>
          <p:cNvSpPr/>
          <p:nvPr userDrawn="1"/>
        </p:nvSpPr>
        <p:spPr>
          <a:xfrm>
            <a:off x="333673"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9" name="椭圆 8"/>
          <p:cNvSpPr/>
          <p:nvPr userDrawn="1"/>
        </p:nvSpPr>
        <p:spPr>
          <a:xfrm>
            <a:off x="621515"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10" name="椭圆 9"/>
          <p:cNvSpPr/>
          <p:nvPr userDrawn="1"/>
        </p:nvSpPr>
        <p:spPr>
          <a:xfrm>
            <a:off x="909357"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11" name="椭圆 10"/>
          <p:cNvSpPr/>
          <p:nvPr userDrawn="1"/>
        </p:nvSpPr>
        <p:spPr>
          <a:xfrm>
            <a:off x="1197199" y="833320"/>
            <a:ext cx="215900" cy="2159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12" name="TextBox 28"/>
          <p:cNvSpPr txBox="1">
            <a:spLocks noChangeArrowheads="1"/>
          </p:cNvSpPr>
          <p:nvPr userDrawn="1"/>
        </p:nvSpPr>
        <p:spPr bwMode="auto">
          <a:xfrm>
            <a:off x="1629123" y="693490"/>
            <a:ext cx="4045536"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charset="0"/>
                <a:ea typeface="宋体" charset="-122"/>
              </a:defRPr>
            </a:lvl1pPr>
            <a:lvl2pPr marL="742950" indent="-285750" eaLnBrk="0" hangingPunct="0">
              <a:defRPr sz="2000">
                <a:solidFill>
                  <a:schemeClr val="tx1"/>
                </a:solidFill>
                <a:latin typeface="Arial" charset="0"/>
                <a:ea typeface="宋体" charset="-122"/>
              </a:defRPr>
            </a:lvl2pPr>
            <a:lvl3pPr marL="1143000" indent="-228600" eaLnBrk="0" hangingPunct="0">
              <a:defRPr sz="2000">
                <a:solidFill>
                  <a:schemeClr val="tx1"/>
                </a:solidFill>
                <a:latin typeface="Arial" charset="0"/>
                <a:ea typeface="宋体" charset="-122"/>
              </a:defRPr>
            </a:lvl3pPr>
            <a:lvl4pPr marL="1600200" indent="-228600" eaLnBrk="0" hangingPunct="0">
              <a:defRPr sz="2000">
                <a:solidFill>
                  <a:schemeClr val="tx1"/>
                </a:solidFill>
                <a:latin typeface="Arial" charset="0"/>
                <a:ea typeface="宋体" charset="-122"/>
              </a:defRPr>
            </a:lvl4pPr>
            <a:lvl5pPr eaLnBrk="0" hangingPunct="0">
              <a:defRPr sz="2000">
                <a:solidFill>
                  <a:schemeClr val="tx1"/>
                </a:solidFill>
                <a:latin typeface="Arial" charset="0"/>
                <a:ea typeface="宋体" charset="-122"/>
              </a:defRPr>
            </a:lvl5pPr>
            <a:lvl6pPr marL="2514600" indent="-228600" defTabSz="1028700" eaLnBrk="0" fontAlgn="base" hangingPunct="0">
              <a:spcBef>
                <a:spcPct val="0"/>
              </a:spcBef>
              <a:spcAft>
                <a:spcPct val="0"/>
              </a:spcAft>
              <a:defRPr sz="2000">
                <a:solidFill>
                  <a:schemeClr val="tx1"/>
                </a:solidFill>
                <a:latin typeface="Arial" charset="0"/>
                <a:ea typeface="宋体" charset="-122"/>
              </a:defRPr>
            </a:lvl6pPr>
            <a:lvl7pPr marL="2971800" indent="-228600" defTabSz="1028700" eaLnBrk="0" fontAlgn="base" hangingPunct="0">
              <a:spcBef>
                <a:spcPct val="0"/>
              </a:spcBef>
              <a:spcAft>
                <a:spcPct val="0"/>
              </a:spcAft>
              <a:defRPr sz="2000">
                <a:solidFill>
                  <a:schemeClr val="tx1"/>
                </a:solidFill>
                <a:latin typeface="Arial" charset="0"/>
                <a:ea typeface="宋体" charset="-122"/>
              </a:defRPr>
            </a:lvl7pPr>
            <a:lvl8pPr marL="3429000" indent="-228600" defTabSz="1028700" eaLnBrk="0" fontAlgn="base" hangingPunct="0">
              <a:spcBef>
                <a:spcPct val="0"/>
              </a:spcBef>
              <a:spcAft>
                <a:spcPct val="0"/>
              </a:spcAft>
              <a:defRPr sz="2000">
                <a:solidFill>
                  <a:schemeClr val="tx1"/>
                </a:solidFill>
                <a:latin typeface="Arial" charset="0"/>
                <a:ea typeface="宋体" charset="-122"/>
              </a:defRPr>
            </a:lvl8pPr>
            <a:lvl9pPr marL="3886200" indent="-228600" defTabSz="1028700" eaLnBrk="0" fontAlgn="base" hangingPunct="0">
              <a:spcBef>
                <a:spcPct val="0"/>
              </a:spcBef>
              <a:spcAft>
                <a:spcPct val="0"/>
              </a:spcAft>
              <a:defRPr sz="2000">
                <a:solidFill>
                  <a:schemeClr val="tx1"/>
                </a:solidFill>
                <a:latin typeface="Arial" charset="0"/>
                <a:ea typeface="宋体" charset="-122"/>
              </a:defRPr>
            </a:lvl9pPr>
          </a:lstStyle>
          <a:p>
            <a:pPr eaLnBrk="1" hangingPunct="1"/>
            <a:r>
              <a:rPr lang="zh-CN" altLang="en-US" sz="2400" b="0" dirty="0" smtClean="0">
                <a:solidFill>
                  <a:schemeClr val="bg1">
                    <a:lumMod val="95000"/>
                  </a:schemeClr>
                </a:solidFill>
                <a:latin typeface="华康俪金黑W8(P)" pitchFamily="34" charset="-122"/>
                <a:ea typeface="华康俪金黑W8(P)" pitchFamily="34" charset="-122"/>
              </a:rPr>
              <a:t>教育研究者视角的教育叙事</a:t>
            </a:r>
            <a:endParaRPr lang="zh-CN" altLang="en-US" sz="2400" b="0" dirty="0">
              <a:solidFill>
                <a:schemeClr val="bg1">
                  <a:lumMod val="95000"/>
                </a:schemeClr>
              </a:solidFill>
              <a:latin typeface="华康俪金黑W8(P)" pitchFamily="34" charset="-122"/>
              <a:ea typeface="华康俪金黑W8(P)" pitchFamily="34" charset="-122"/>
            </a:endParaRPr>
          </a:p>
        </p:txBody>
      </p:sp>
    </p:spTree>
    <p:extLst>
      <p:ext uri="{BB962C8B-B14F-4D97-AF65-F5344CB8AC3E}">
        <p14:creationId xmlns="" xmlns:p14="http://schemas.microsoft.com/office/powerpoint/2010/main" val="98214742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内容与标题">
    <p:spTree>
      <p:nvGrpSpPr>
        <p:cNvPr id="1" name=""/>
        <p:cNvGrpSpPr/>
        <p:nvPr/>
      </p:nvGrpSpPr>
      <p:grpSpPr>
        <a:xfrm>
          <a:off x="0" y="0"/>
          <a:ext cx="0" cy="0"/>
          <a:chOff x="0" y="0"/>
          <a:chExt cx="0" cy="0"/>
        </a:xfrm>
      </p:grpSpPr>
      <p:sp>
        <p:nvSpPr>
          <p:cNvPr id="8" name="椭圆 7"/>
          <p:cNvSpPr/>
          <p:nvPr userDrawn="1"/>
        </p:nvSpPr>
        <p:spPr>
          <a:xfrm>
            <a:off x="333673"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9" name="椭圆 8"/>
          <p:cNvSpPr/>
          <p:nvPr userDrawn="1"/>
        </p:nvSpPr>
        <p:spPr>
          <a:xfrm>
            <a:off x="621515"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10" name="椭圆 9"/>
          <p:cNvSpPr/>
          <p:nvPr userDrawn="1"/>
        </p:nvSpPr>
        <p:spPr>
          <a:xfrm>
            <a:off x="909357"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11" name="椭圆 10"/>
          <p:cNvSpPr/>
          <p:nvPr userDrawn="1"/>
        </p:nvSpPr>
        <p:spPr>
          <a:xfrm>
            <a:off x="1197199" y="833320"/>
            <a:ext cx="215900" cy="2159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12" name="TextBox 28"/>
          <p:cNvSpPr txBox="1">
            <a:spLocks noChangeArrowheads="1"/>
          </p:cNvSpPr>
          <p:nvPr userDrawn="1"/>
        </p:nvSpPr>
        <p:spPr bwMode="auto">
          <a:xfrm>
            <a:off x="1629123" y="693490"/>
            <a:ext cx="4045536"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charset="0"/>
                <a:ea typeface="宋体" charset="-122"/>
              </a:defRPr>
            </a:lvl1pPr>
            <a:lvl2pPr marL="742950" indent="-285750" eaLnBrk="0" hangingPunct="0">
              <a:defRPr sz="2000">
                <a:solidFill>
                  <a:schemeClr val="tx1"/>
                </a:solidFill>
                <a:latin typeface="Arial" charset="0"/>
                <a:ea typeface="宋体" charset="-122"/>
              </a:defRPr>
            </a:lvl2pPr>
            <a:lvl3pPr marL="1143000" indent="-228600" eaLnBrk="0" hangingPunct="0">
              <a:defRPr sz="2000">
                <a:solidFill>
                  <a:schemeClr val="tx1"/>
                </a:solidFill>
                <a:latin typeface="Arial" charset="0"/>
                <a:ea typeface="宋体" charset="-122"/>
              </a:defRPr>
            </a:lvl3pPr>
            <a:lvl4pPr marL="1600200" indent="-228600" eaLnBrk="0" hangingPunct="0">
              <a:defRPr sz="2000">
                <a:solidFill>
                  <a:schemeClr val="tx1"/>
                </a:solidFill>
                <a:latin typeface="Arial" charset="0"/>
                <a:ea typeface="宋体" charset="-122"/>
              </a:defRPr>
            </a:lvl4pPr>
            <a:lvl5pPr eaLnBrk="0" hangingPunct="0">
              <a:defRPr sz="2000">
                <a:solidFill>
                  <a:schemeClr val="tx1"/>
                </a:solidFill>
                <a:latin typeface="Arial" charset="0"/>
                <a:ea typeface="宋体" charset="-122"/>
              </a:defRPr>
            </a:lvl5pPr>
            <a:lvl6pPr marL="2514600" indent="-228600" defTabSz="1028700" eaLnBrk="0" fontAlgn="base" hangingPunct="0">
              <a:spcBef>
                <a:spcPct val="0"/>
              </a:spcBef>
              <a:spcAft>
                <a:spcPct val="0"/>
              </a:spcAft>
              <a:defRPr sz="2000">
                <a:solidFill>
                  <a:schemeClr val="tx1"/>
                </a:solidFill>
                <a:latin typeface="Arial" charset="0"/>
                <a:ea typeface="宋体" charset="-122"/>
              </a:defRPr>
            </a:lvl6pPr>
            <a:lvl7pPr marL="2971800" indent="-228600" defTabSz="1028700" eaLnBrk="0" fontAlgn="base" hangingPunct="0">
              <a:spcBef>
                <a:spcPct val="0"/>
              </a:spcBef>
              <a:spcAft>
                <a:spcPct val="0"/>
              </a:spcAft>
              <a:defRPr sz="2000">
                <a:solidFill>
                  <a:schemeClr val="tx1"/>
                </a:solidFill>
                <a:latin typeface="Arial" charset="0"/>
                <a:ea typeface="宋体" charset="-122"/>
              </a:defRPr>
            </a:lvl7pPr>
            <a:lvl8pPr marL="3429000" indent="-228600" defTabSz="1028700" eaLnBrk="0" fontAlgn="base" hangingPunct="0">
              <a:spcBef>
                <a:spcPct val="0"/>
              </a:spcBef>
              <a:spcAft>
                <a:spcPct val="0"/>
              </a:spcAft>
              <a:defRPr sz="2000">
                <a:solidFill>
                  <a:schemeClr val="tx1"/>
                </a:solidFill>
                <a:latin typeface="Arial" charset="0"/>
                <a:ea typeface="宋体" charset="-122"/>
              </a:defRPr>
            </a:lvl8pPr>
            <a:lvl9pPr marL="3886200" indent="-228600" defTabSz="1028700" eaLnBrk="0" fontAlgn="base" hangingPunct="0">
              <a:spcBef>
                <a:spcPct val="0"/>
              </a:spcBef>
              <a:spcAft>
                <a:spcPct val="0"/>
              </a:spcAft>
              <a:defRPr sz="2000">
                <a:solidFill>
                  <a:schemeClr val="tx1"/>
                </a:solidFill>
                <a:latin typeface="Arial" charset="0"/>
                <a:ea typeface="宋体" charset="-122"/>
              </a:defRPr>
            </a:lvl9pPr>
          </a:lstStyle>
          <a:p>
            <a:pPr eaLnBrk="1" hangingPunct="1"/>
            <a:r>
              <a:rPr lang="zh-CN" altLang="en-US" sz="2400" b="0" dirty="0" smtClean="0">
                <a:solidFill>
                  <a:schemeClr val="bg1">
                    <a:lumMod val="95000"/>
                  </a:schemeClr>
                </a:solidFill>
                <a:latin typeface="华康俪金黑W8(P)" pitchFamily="34" charset="-122"/>
                <a:ea typeface="华康俪金黑W8(P)" pitchFamily="34" charset="-122"/>
              </a:rPr>
              <a:t>参考文献</a:t>
            </a:r>
            <a:endParaRPr lang="zh-CN" altLang="en-US" sz="2400" b="0" dirty="0">
              <a:solidFill>
                <a:schemeClr val="bg1">
                  <a:lumMod val="95000"/>
                </a:schemeClr>
              </a:solidFill>
              <a:latin typeface="华康俪金黑W8(P)" pitchFamily="34" charset="-122"/>
              <a:ea typeface="华康俪金黑W8(P)" pitchFamily="34" charset="-122"/>
            </a:endParaRPr>
          </a:p>
        </p:txBody>
      </p:sp>
    </p:spTree>
    <p:extLst>
      <p:ext uri="{BB962C8B-B14F-4D97-AF65-F5344CB8AC3E}">
        <p14:creationId xmlns="" xmlns:p14="http://schemas.microsoft.com/office/powerpoint/2010/main" val="98214742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38961184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1700303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垂直排列标题与&#10;文本">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48674702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46" name="椭圆 3"/>
          <p:cNvSpPr/>
          <p:nvPr userDrawn="1"/>
        </p:nvSpPr>
        <p:spPr>
          <a:xfrm>
            <a:off x="0" y="4876800"/>
            <a:ext cx="1981200" cy="1981200"/>
          </a:xfrm>
          <a:custGeom>
            <a:avLst/>
            <a:gdLst/>
            <a:ahLst/>
            <a:cxnLst/>
            <a:rect l="l" t="t" r="r" b="b"/>
            <a:pathLst>
              <a:path w="1981200" h="1981200">
                <a:moveTo>
                  <a:pt x="0" y="0"/>
                </a:moveTo>
                <a:cubicBezTo>
                  <a:pt x="1094187" y="0"/>
                  <a:pt x="1981200" y="887013"/>
                  <a:pt x="1981200" y="1981200"/>
                </a:cubicBezTo>
                <a:lnTo>
                  <a:pt x="0" y="1981200"/>
                </a:lnTo>
                <a:close/>
              </a:path>
            </a:pathLst>
          </a:custGeom>
          <a:solidFill>
            <a:srgbClr val="FFFFFF">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defTabSz="1234440"/>
            <a:endParaRPr lang="zh-CN" altLang="en-US"/>
          </a:p>
        </p:txBody>
      </p:sp>
      <p:sp>
        <p:nvSpPr>
          <p:cNvPr id="38" name="TextBox 28"/>
          <p:cNvSpPr txBox="1">
            <a:spLocks noChangeArrowheads="1"/>
          </p:cNvSpPr>
          <p:nvPr userDrawn="1"/>
        </p:nvSpPr>
        <p:spPr bwMode="auto">
          <a:xfrm>
            <a:off x="1331259" y="3121798"/>
            <a:ext cx="9493624"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charset="0"/>
                <a:ea typeface="宋体" charset="-122"/>
              </a:defRPr>
            </a:lvl1pPr>
            <a:lvl2pPr marL="742950" indent="-285750" eaLnBrk="0" hangingPunct="0">
              <a:defRPr sz="2000">
                <a:solidFill>
                  <a:schemeClr val="tx1"/>
                </a:solidFill>
                <a:latin typeface="Arial" charset="0"/>
                <a:ea typeface="宋体" charset="-122"/>
              </a:defRPr>
            </a:lvl2pPr>
            <a:lvl3pPr marL="1143000" indent="-228600" eaLnBrk="0" hangingPunct="0">
              <a:defRPr sz="2000">
                <a:solidFill>
                  <a:schemeClr val="tx1"/>
                </a:solidFill>
                <a:latin typeface="Arial" charset="0"/>
                <a:ea typeface="宋体" charset="-122"/>
              </a:defRPr>
            </a:lvl3pPr>
            <a:lvl4pPr marL="1600200" indent="-228600" eaLnBrk="0" hangingPunct="0">
              <a:defRPr sz="2000">
                <a:solidFill>
                  <a:schemeClr val="tx1"/>
                </a:solidFill>
                <a:latin typeface="Arial" charset="0"/>
                <a:ea typeface="宋体" charset="-122"/>
              </a:defRPr>
            </a:lvl4pPr>
            <a:lvl5pPr eaLnBrk="0" hangingPunct="0">
              <a:defRPr sz="2000">
                <a:solidFill>
                  <a:schemeClr val="tx1"/>
                </a:solidFill>
                <a:latin typeface="Arial" charset="0"/>
                <a:ea typeface="宋体" charset="-122"/>
              </a:defRPr>
            </a:lvl5pPr>
            <a:lvl6pPr marL="2514600" indent="-228600" defTabSz="1028700" eaLnBrk="0" fontAlgn="base" hangingPunct="0">
              <a:spcBef>
                <a:spcPct val="0"/>
              </a:spcBef>
              <a:spcAft>
                <a:spcPct val="0"/>
              </a:spcAft>
              <a:defRPr sz="2000">
                <a:solidFill>
                  <a:schemeClr val="tx1"/>
                </a:solidFill>
                <a:latin typeface="Arial" charset="0"/>
                <a:ea typeface="宋体" charset="-122"/>
              </a:defRPr>
            </a:lvl6pPr>
            <a:lvl7pPr marL="2971800" indent="-228600" defTabSz="1028700" eaLnBrk="0" fontAlgn="base" hangingPunct="0">
              <a:spcBef>
                <a:spcPct val="0"/>
              </a:spcBef>
              <a:spcAft>
                <a:spcPct val="0"/>
              </a:spcAft>
              <a:defRPr sz="2000">
                <a:solidFill>
                  <a:schemeClr val="tx1"/>
                </a:solidFill>
                <a:latin typeface="Arial" charset="0"/>
                <a:ea typeface="宋体" charset="-122"/>
              </a:defRPr>
            </a:lvl7pPr>
            <a:lvl8pPr marL="3429000" indent="-228600" defTabSz="1028700" eaLnBrk="0" fontAlgn="base" hangingPunct="0">
              <a:spcBef>
                <a:spcPct val="0"/>
              </a:spcBef>
              <a:spcAft>
                <a:spcPct val="0"/>
              </a:spcAft>
              <a:defRPr sz="2000">
                <a:solidFill>
                  <a:schemeClr val="tx1"/>
                </a:solidFill>
                <a:latin typeface="Arial" charset="0"/>
                <a:ea typeface="宋体" charset="-122"/>
              </a:defRPr>
            </a:lvl8pPr>
            <a:lvl9pPr marL="3886200" indent="-228600" defTabSz="1028700" eaLnBrk="0" fontAlgn="base" hangingPunct="0">
              <a:spcBef>
                <a:spcPct val="0"/>
              </a:spcBef>
              <a:spcAft>
                <a:spcPct val="0"/>
              </a:spcAft>
              <a:defRPr sz="2000">
                <a:solidFill>
                  <a:schemeClr val="tx1"/>
                </a:solidFill>
                <a:latin typeface="Arial" charset="0"/>
                <a:ea typeface="宋体" charset="-122"/>
              </a:defRPr>
            </a:lvl9pPr>
          </a:lstStyle>
          <a:p>
            <a:pPr algn="r" defTabSz="1218987" eaLnBrk="1" hangingPunct="1"/>
            <a:r>
              <a:rPr lang="zh-CN" altLang="en-US" sz="4800" b="1" dirty="0" smtClean="0">
                <a:solidFill>
                  <a:prstClr val="white"/>
                </a:solidFill>
                <a:effectLst>
                  <a:outerShdw blurRad="38100" dist="38100" dir="2700000" algn="tl">
                    <a:srgbClr val="000000">
                      <a:alpha val="43137"/>
                    </a:srgbClr>
                  </a:outerShdw>
                </a:effectLst>
                <a:latin typeface="微软雅黑" pitchFamily="34" charset="-122"/>
                <a:ea typeface="微软雅黑" pitchFamily="34" charset="-122"/>
              </a:rPr>
              <a:t>观察法是质的研究还是量的研究？</a:t>
            </a:r>
            <a:endParaRPr lang="zh-CN" altLang="en-US" sz="4800" b="1" dirty="0">
              <a:solidFill>
                <a:prstClr val="white"/>
              </a:solidFill>
              <a:effectLst>
                <a:outerShdw blurRad="38100" dist="38100" dir="2700000" algn="tl">
                  <a:srgbClr val="000000">
                    <a:alpha val="43137"/>
                  </a:srgbClr>
                </a:outerShdw>
              </a:effectLst>
              <a:latin typeface="微软雅黑" pitchFamily="34" charset="-122"/>
              <a:ea typeface="微软雅黑" pitchFamily="34" charset="-122"/>
            </a:endParaRPr>
          </a:p>
        </p:txBody>
      </p:sp>
    </p:spTree>
    <p:extLst>
      <p:ext uri="{BB962C8B-B14F-4D97-AF65-F5344CB8AC3E}">
        <p14:creationId xmlns="" xmlns:p14="http://schemas.microsoft.com/office/powerpoint/2010/main" val="1266999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节标题">
    <p:spTree>
      <p:nvGrpSpPr>
        <p:cNvPr id="1" name=""/>
        <p:cNvGrpSpPr/>
        <p:nvPr/>
      </p:nvGrpSpPr>
      <p:grpSpPr>
        <a:xfrm>
          <a:off x="0" y="0"/>
          <a:ext cx="0" cy="0"/>
          <a:chOff x="0" y="0"/>
          <a:chExt cx="0" cy="0"/>
        </a:xfrm>
      </p:grpSpPr>
      <p:sp>
        <p:nvSpPr>
          <p:cNvPr id="46" name="椭圆 3"/>
          <p:cNvSpPr/>
          <p:nvPr userDrawn="1"/>
        </p:nvSpPr>
        <p:spPr>
          <a:xfrm>
            <a:off x="0" y="4876800"/>
            <a:ext cx="1981200" cy="1981200"/>
          </a:xfrm>
          <a:custGeom>
            <a:avLst/>
            <a:gdLst/>
            <a:ahLst/>
            <a:cxnLst/>
            <a:rect l="l" t="t" r="r" b="b"/>
            <a:pathLst>
              <a:path w="1981200" h="1981200">
                <a:moveTo>
                  <a:pt x="0" y="0"/>
                </a:moveTo>
                <a:cubicBezTo>
                  <a:pt x="1094187" y="0"/>
                  <a:pt x="1981200" y="887013"/>
                  <a:pt x="1981200" y="1981200"/>
                </a:cubicBezTo>
                <a:lnTo>
                  <a:pt x="0" y="1981200"/>
                </a:lnTo>
                <a:close/>
              </a:path>
            </a:pathLst>
          </a:custGeom>
          <a:solidFill>
            <a:srgbClr val="FFFFFF">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defTabSz="1234440"/>
            <a:endParaRPr lang="zh-CN" altLang="en-US"/>
          </a:p>
        </p:txBody>
      </p:sp>
      <p:sp>
        <p:nvSpPr>
          <p:cNvPr id="38" name="TextBox 28"/>
          <p:cNvSpPr txBox="1">
            <a:spLocks noChangeArrowheads="1"/>
          </p:cNvSpPr>
          <p:nvPr userDrawn="1"/>
        </p:nvSpPr>
        <p:spPr bwMode="auto">
          <a:xfrm>
            <a:off x="1089212" y="1642621"/>
            <a:ext cx="9493624" cy="24929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charset="0"/>
                <a:ea typeface="宋体" charset="-122"/>
              </a:defRPr>
            </a:lvl1pPr>
            <a:lvl2pPr marL="742950" indent="-285750" eaLnBrk="0" hangingPunct="0">
              <a:defRPr sz="2000">
                <a:solidFill>
                  <a:schemeClr val="tx1"/>
                </a:solidFill>
                <a:latin typeface="Arial" charset="0"/>
                <a:ea typeface="宋体" charset="-122"/>
              </a:defRPr>
            </a:lvl2pPr>
            <a:lvl3pPr marL="1143000" indent="-228600" eaLnBrk="0" hangingPunct="0">
              <a:defRPr sz="2000">
                <a:solidFill>
                  <a:schemeClr val="tx1"/>
                </a:solidFill>
                <a:latin typeface="Arial" charset="0"/>
                <a:ea typeface="宋体" charset="-122"/>
              </a:defRPr>
            </a:lvl3pPr>
            <a:lvl4pPr marL="1600200" indent="-228600" eaLnBrk="0" hangingPunct="0">
              <a:defRPr sz="2000">
                <a:solidFill>
                  <a:schemeClr val="tx1"/>
                </a:solidFill>
                <a:latin typeface="Arial" charset="0"/>
                <a:ea typeface="宋体" charset="-122"/>
              </a:defRPr>
            </a:lvl4pPr>
            <a:lvl5pPr eaLnBrk="0" hangingPunct="0">
              <a:defRPr sz="2000">
                <a:solidFill>
                  <a:schemeClr val="tx1"/>
                </a:solidFill>
                <a:latin typeface="Arial" charset="0"/>
                <a:ea typeface="宋体" charset="-122"/>
              </a:defRPr>
            </a:lvl5pPr>
            <a:lvl6pPr marL="2514600" indent="-228600" defTabSz="1028700" eaLnBrk="0" fontAlgn="base" hangingPunct="0">
              <a:spcBef>
                <a:spcPct val="0"/>
              </a:spcBef>
              <a:spcAft>
                <a:spcPct val="0"/>
              </a:spcAft>
              <a:defRPr sz="2000">
                <a:solidFill>
                  <a:schemeClr val="tx1"/>
                </a:solidFill>
                <a:latin typeface="Arial" charset="0"/>
                <a:ea typeface="宋体" charset="-122"/>
              </a:defRPr>
            </a:lvl6pPr>
            <a:lvl7pPr marL="2971800" indent="-228600" defTabSz="1028700" eaLnBrk="0" fontAlgn="base" hangingPunct="0">
              <a:spcBef>
                <a:spcPct val="0"/>
              </a:spcBef>
              <a:spcAft>
                <a:spcPct val="0"/>
              </a:spcAft>
              <a:defRPr sz="2000">
                <a:solidFill>
                  <a:schemeClr val="tx1"/>
                </a:solidFill>
                <a:latin typeface="Arial" charset="0"/>
                <a:ea typeface="宋体" charset="-122"/>
              </a:defRPr>
            </a:lvl7pPr>
            <a:lvl8pPr marL="3429000" indent="-228600" defTabSz="1028700" eaLnBrk="0" fontAlgn="base" hangingPunct="0">
              <a:spcBef>
                <a:spcPct val="0"/>
              </a:spcBef>
              <a:spcAft>
                <a:spcPct val="0"/>
              </a:spcAft>
              <a:defRPr sz="2000">
                <a:solidFill>
                  <a:schemeClr val="tx1"/>
                </a:solidFill>
                <a:latin typeface="Arial" charset="0"/>
                <a:ea typeface="宋体" charset="-122"/>
              </a:defRPr>
            </a:lvl8pPr>
            <a:lvl9pPr marL="3886200" indent="-228600" defTabSz="1028700" eaLnBrk="0" fontAlgn="base" hangingPunct="0">
              <a:spcBef>
                <a:spcPct val="0"/>
              </a:spcBef>
              <a:spcAft>
                <a:spcPct val="0"/>
              </a:spcAft>
              <a:defRPr sz="2000">
                <a:solidFill>
                  <a:schemeClr val="tx1"/>
                </a:solidFill>
                <a:latin typeface="Arial" charset="0"/>
                <a:ea typeface="宋体" charset="-122"/>
              </a:defRPr>
            </a:lvl9pPr>
          </a:lstStyle>
          <a:p>
            <a:pPr algn="l" defTabSz="1218987" eaLnBrk="1" hangingPunct="1"/>
            <a:r>
              <a:rPr lang="zh-CN" altLang="en-US" sz="3600" b="1" dirty="0" smtClean="0">
                <a:solidFill>
                  <a:prstClr val="white"/>
                </a:solidFill>
                <a:effectLst>
                  <a:outerShdw blurRad="38100" dist="38100" dir="2700000" algn="tl">
                    <a:srgbClr val="000000">
                      <a:alpha val="43137"/>
                    </a:srgbClr>
                  </a:outerShdw>
                </a:effectLst>
                <a:latin typeface="微软雅黑" pitchFamily="34" charset="-122"/>
                <a:ea typeface="微软雅黑" pitchFamily="34" charset="-122"/>
              </a:rPr>
              <a:t>苏联生理学家巴甫洛夫曾让人把他的话写在实验大楼正面上方：</a:t>
            </a:r>
            <a:endParaRPr lang="en-US" altLang="zh-CN" sz="3600" b="1" dirty="0" smtClean="0">
              <a:solidFill>
                <a:prstClr val="white"/>
              </a:solidFill>
              <a:effectLst>
                <a:outerShdw blurRad="38100" dist="38100" dir="2700000" algn="tl">
                  <a:srgbClr val="000000">
                    <a:alpha val="43137"/>
                  </a:srgbClr>
                </a:outerShdw>
              </a:effectLst>
              <a:latin typeface="微软雅黑" pitchFamily="34" charset="-122"/>
              <a:ea typeface="微软雅黑" pitchFamily="34" charset="-122"/>
            </a:endParaRPr>
          </a:p>
          <a:p>
            <a:pPr algn="l" defTabSz="1218987" eaLnBrk="1" hangingPunct="1"/>
            <a:endParaRPr lang="en-US" altLang="zh-CN" sz="3600" b="1" dirty="0" smtClean="0">
              <a:solidFill>
                <a:prstClr val="white"/>
              </a:solidFill>
              <a:effectLst>
                <a:outerShdw blurRad="38100" dist="38100" dir="2700000" algn="tl">
                  <a:srgbClr val="000000">
                    <a:alpha val="43137"/>
                  </a:srgbClr>
                </a:outerShdw>
              </a:effectLst>
              <a:latin typeface="微软雅黑" pitchFamily="34" charset="-122"/>
              <a:ea typeface="微软雅黑" pitchFamily="34" charset="-122"/>
            </a:endParaRPr>
          </a:p>
          <a:p>
            <a:pPr algn="ctr" defTabSz="1218987" eaLnBrk="1" hangingPunct="1"/>
            <a:r>
              <a:rPr lang="zh-CN" altLang="en-US" sz="4800" b="1" dirty="0" smtClean="0">
                <a:solidFill>
                  <a:srgbClr val="FF0000"/>
                </a:solidFill>
                <a:effectLst>
                  <a:outerShdw blurRad="38100" dist="38100" dir="2700000" algn="tl">
                    <a:srgbClr val="000000">
                      <a:alpha val="43137"/>
                    </a:srgbClr>
                  </a:outerShdw>
                </a:effectLst>
                <a:latin typeface="微软雅黑" pitchFamily="34" charset="-122"/>
                <a:ea typeface="微软雅黑" pitchFamily="34" charset="-122"/>
              </a:rPr>
              <a:t>“观察、观察、再观察”。</a:t>
            </a:r>
            <a:endParaRPr lang="zh-CN" altLang="en-US" sz="4800" b="1" dirty="0">
              <a:solidFill>
                <a:srgbClr val="FF0000"/>
              </a:solidFill>
              <a:effectLst>
                <a:outerShdw blurRad="38100" dist="38100" dir="2700000" algn="tl">
                  <a:srgbClr val="000000">
                    <a:alpha val="43137"/>
                  </a:srgbClr>
                </a:outerShdw>
              </a:effectLst>
              <a:latin typeface="微软雅黑" pitchFamily="34" charset="-122"/>
              <a:ea typeface="微软雅黑" pitchFamily="34" charset="-122"/>
            </a:endParaRPr>
          </a:p>
        </p:txBody>
      </p:sp>
    </p:spTree>
    <p:extLst>
      <p:ext uri="{BB962C8B-B14F-4D97-AF65-F5344CB8AC3E}">
        <p14:creationId xmlns="" xmlns:p14="http://schemas.microsoft.com/office/powerpoint/2010/main" val="12669996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5" name="椭圆 3"/>
          <p:cNvSpPr/>
          <p:nvPr userDrawn="1"/>
        </p:nvSpPr>
        <p:spPr>
          <a:xfrm flipH="1" flipV="1">
            <a:off x="10212000" y="0"/>
            <a:ext cx="1980000" cy="1980000"/>
          </a:xfrm>
          <a:custGeom>
            <a:avLst/>
            <a:gdLst/>
            <a:ahLst/>
            <a:cxnLst/>
            <a:rect l="l" t="t" r="r" b="b"/>
            <a:pathLst>
              <a:path w="1981200" h="1981200">
                <a:moveTo>
                  <a:pt x="0" y="0"/>
                </a:moveTo>
                <a:cubicBezTo>
                  <a:pt x="1094187" y="0"/>
                  <a:pt x="1981200" y="887013"/>
                  <a:pt x="1981200" y="1981200"/>
                </a:cubicBezTo>
                <a:lnTo>
                  <a:pt x="0" y="1981200"/>
                </a:lnTo>
                <a:close/>
              </a:path>
            </a:pathLst>
          </a:custGeom>
          <a:solidFill>
            <a:srgbClr val="FFFFFF">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defTabSz="1234440"/>
            <a:endParaRPr lang="zh-CN" altLang="en-US"/>
          </a:p>
        </p:txBody>
      </p:sp>
    </p:spTree>
    <p:extLst>
      <p:ext uri="{BB962C8B-B14F-4D97-AF65-F5344CB8AC3E}">
        <p14:creationId xmlns="" xmlns:p14="http://schemas.microsoft.com/office/powerpoint/2010/main" val="13029737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1026" name="Picture 2" descr="F:\360云盘\02-个人资料\！PPT图片及版面资源\05-PPT精选插图\02-商务类\01-商务综合\look.com.ua-35720.jpg"/>
          <p:cNvPicPr>
            <a:picLocks noChangeAspect="1" noChangeArrowheads="1"/>
          </p:cNvPicPr>
          <p:nvPr userDrawn="1"/>
        </p:nvPicPr>
        <p:blipFill>
          <a:blip r:embed="rId2" cstate="email">
            <a:extLst>
              <a:ext uri="{28A0092B-C50C-407E-A947-70E740481C1C}">
                <a14:useLocalDpi xmlns="" xmlns:a14="http://schemas.microsoft.com/office/drawing/2010/main"/>
              </a:ext>
            </a:extLst>
          </a:blip>
          <a:srcRect/>
          <a:stretch>
            <a:fillRect/>
          </a:stretch>
        </p:blipFill>
        <p:spPr bwMode="auto">
          <a:xfrm>
            <a:off x="0" y="0"/>
            <a:ext cx="12192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Text Box 54">
            <a:hlinkClick r:id="rId3"/>
          </p:cNvPr>
          <p:cNvSpPr txBox="1">
            <a:spLocks noChangeArrowheads="1"/>
          </p:cNvSpPr>
          <p:nvPr userDrawn="1"/>
        </p:nvSpPr>
        <p:spPr bwMode="auto">
          <a:xfrm>
            <a:off x="255493" y="6438905"/>
            <a:ext cx="3569111" cy="419096"/>
          </a:xfrm>
          <a:prstGeom prst="rect">
            <a:avLst/>
          </a:prstGeom>
          <a:noFill/>
          <a:ln w="9525">
            <a:noFill/>
            <a:miter lim="800000"/>
            <a:headEnd/>
            <a:tailEnd/>
          </a:ln>
        </p:spPr>
        <p:txBody>
          <a:bodyPr lIns="91417" tIns="45708" rIns="91417" bIns="45708" anchor="ctr"/>
          <a:lstStyle/>
          <a:p>
            <a:pPr marL="0" algn="l" defTabSz="914400" rtl="0" eaLnBrk="1" fontAlgn="base" latinLnBrk="0" hangingPunct="1">
              <a:spcBef>
                <a:spcPct val="50000"/>
              </a:spcBef>
              <a:spcAft>
                <a:spcPct val="0"/>
              </a:spcAft>
            </a:pPr>
            <a:r>
              <a:rPr lang="en-US" altLang="zh-CN" sz="1600" kern="1200" dirty="0" smtClean="0">
                <a:solidFill>
                  <a:schemeClr val="bg1">
                    <a:lumMod val="95000"/>
                  </a:schemeClr>
                </a:solidFill>
                <a:latin typeface="微软雅黑" pitchFamily="34" charset="-122"/>
                <a:ea typeface="微软雅黑" pitchFamily="34" charset="-122"/>
                <a:cs typeface="+mn-cs"/>
              </a:rPr>
              <a:t>zhaofeilong0802@163.com</a:t>
            </a:r>
          </a:p>
          <a:p>
            <a:pPr marL="0" algn="l" defTabSz="914400" rtl="0" eaLnBrk="1" fontAlgn="base" latinLnBrk="0" hangingPunct="1">
              <a:spcBef>
                <a:spcPct val="50000"/>
              </a:spcBef>
              <a:spcAft>
                <a:spcPct val="0"/>
              </a:spcAft>
            </a:pPr>
            <a:endParaRPr lang="en-US" altLang="zh-CN" sz="1600" kern="1200" dirty="0">
              <a:solidFill>
                <a:schemeClr val="bg1">
                  <a:lumMod val="95000"/>
                </a:schemeClr>
              </a:solidFill>
              <a:latin typeface="微软雅黑" pitchFamily="34" charset="-122"/>
              <a:ea typeface="微软雅黑" pitchFamily="34" charset="-122"/>
              <a:cs typeface="+mn-cs"/>
            </a:endParaRPr>
          </a:p>
        </p:txBody>
      </p:sp>
      <p:sp>
        <p:nvSpPr>
          <p:cNvPr id="17" name="TextBox 3"/>
          <p:cNvSpPr txBox="1"/>
          <p:nvPr userDrawn="1"/>
        </p:nvSpPr>
        <p:spPr>
          <a:xfrm>
            <a:off x="723031" y="1000672"/>
            <a:ext cx="5372969" cy="830997"/>
          </a:xfrm>
          <a:prstGeom prst="rect">
            <a:avLst/>
          </a:prstGeom>
          <a:noFill/>
        </p:spPr>
        <p:txBody>
          <a:bodyPr wrap="square">
            <a:spAutoFit/>
          </a:bodyPr>
          <a:lstStyle/>
          <a:p>
            <a:pPr algn="l">
              <a:defRPr/>
            </a:pPr>
            <a:r>
              <a:rPr lang="zh-CN" altLang="en-US" sz="4800" b="1" dirty="0" smtClean="0">
                <a:solidFill>
                  <a:prstClr val="white"/>
                </a:solidFill>
                <a:effectLst>
                  <a:outerShdw blurRad="38100" dist="38100" dir="2700000" algn="tl">
                    <a:srgbClr val="000000">
                      <a:alpha val="43137"/>
                    </a:srgbClr>
                  </a:outerShdw>
                </a:effectLst>
                <a:latin typeface="微软雅黑" pitchFamily="34" charset="-122"/>
                <a:ea typeface="微软雅黑" pitchFamily="34" charset="-122"/>
              </a:rPr>
              <a:t>谢谢！</a:t>
            </a:r>
            <a:endParaRPr lang="zh-CN" altLang="en-US" sz="4800" b="1" dirty="0">
              <a:solidFill>
                <a:prstClr val="white"/>
              </a:solidFill>
              <a:effectLst>
                <a:outerShdw blurRad="38100" dist="38100" dir="2700000" algn="tl">
                  <a:srgbClr val="000000">
                    <a:alpha val="43137"/>
                  </a:srgbClr>
                </a:outerShdw>
              </a:effectLst>
              <a:latin typeface="微软雅黑" pitchFamily="34" charset="-122"/>
              <a:ea typeface="微软雅黑" pitchFamily="34" charset="-122"/>
            </a:endParaRPr>
          </a:p>
        </p:txBody>
      </p:sp>
    </p:spTree>
    <p:extLst>
      <p:ext uri="{BB962C8B-B14F-4D97-AF65-F5344CB8AC3E}">
        <p14:creationId xmlns="" xmlns:p14="http://schemas.microsoft.com/office/powerpoint/2010/main" val="413610257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9" name="椭圆 8"/>
          <p:cNvSpPr/>
          <p:nvPr userDrawn="1"/>
        </p:nvSpPr>
        <p:spPr>
          <a:xfrm>
            <a:off x="333673" y="833320"/>
            <a:ext cx="215900" cy="2159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椭圆 9"/>
          <p:cNvSpPr/>
          <p:nvPr userDrawn="1"/>
        </p:nvSpPr>
        <p:spPr>
          <a:xfrm>
            <a:off x="621515" y="833320"/>
            <a:ext cx="215900" cy="2159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1" name="椭圆 10"/>
          <p:cNvSpPr/>
          <p:nvPr userDrawn="1"/>
        </p:nvSpPr>
        <p:spPr>
          <a:xfrm>
            <a:off x="909357"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2" name="椭圆 11"/>
          <p:cNvSpPr/>
          <p:nvPr userDrawn="1"/>
        </p:nvSpPr>
        <p:spPr>
          <a:xfrm>
            <a:off x="1197199"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TextBox 28"/>
          <p:cNvSpPr txBox="1">
            <a:spLocks noChangeArrowheads="1"/>
          </p:cNvSpPr>
          <p:nvPr userDrawn="1"/>
        </p:nvSpPr>
        <p:spPr bwMode="auto">
          <a:xfrm>
            <a:off x="1629123" y="693490"/>
            <a:ext cx="3602728"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charset="0"/>
                <a:ea typeface="宋体" charset="-122"/>
              </a:defRPr>
            </a:lvl1pPr>
            <a:lvl2pPr marL="742950" indent="-285750" eaLnBrk="0" hangingPunct="0">
              <a:defRPr sz="2000">
                <a:solidFill>
                  <a:schemeClr val="tx1"/>
                </a:solidFill>
                <a:latin typeface="Arial" charset="0"/>
                <a:ea typeface="宋体" charset="-122"/>
              </a:defRPr>
            </a:lvl2pPr>
            <a:lvl3pPr marL="1143000" indent="-228600" eaLnBrk="0" hangingPunct="0">
              <a:defRPr sz="2000">
                <a:solidFill>
                  <a:schemeClr val="tx1"/>
                </a:solidFill>
                <a:latin typeface="Arial" charset="0"/>
                <a:ea typeface="宋体" charset="-122"/>
              </a:defRPr>
            </a:lvl3pPr>
            <a:lvl4pPr marL="1600200" indent="-228600" eaLnBrk="0" hangingPunct="0">
              <a:defRPr sz="2000">
                <a:solidFill>
                  <a:schemeClr val="tx1"/>
                </a:solidFill>
                <a:latin typeface="Arial" charset="0"/>
                <a:ea typeface="宋体" charset="-122"/>
              </a:defRPr>
            </a:lvl4pPr>
            <a:lvl5pPr eaLnBrk="0" hangingPunct="0">
              <a:defRPr sz="2000">
                <a:solidFill>
                  <a:schemeClr val="tx1"/>
                </a:solidFill>
                <a:latin typeface="Arial" charset="0"/>
                <a:ea typeface="宋体" charset="-122"/>
              </a:defRPr>
            </a:lvl5pPr>
            <a:lvl6pPr marL="2514600" indent="-228600" defTabSz="1028700" eaLnBrk="0" fontAlgn="base" hangingPunct="0">
              <a:spcBef>
                <a:spcPct val="0"/>
              </a:spcBef>
              <a:spcAft>
                <a:spcPct val="0"/>
              </a:spcAft>
              <a:defRPr sz="2000">
                <a:solidFill>
                  <a:schemeClr val="tx1"/>
                </a:solidFill>
                <a:latin typeface="Arial" charset="0"/>
                <a:ea typeface="宋体" charset="-122"/>
              </a:defRPr>
            </a:lvl6pPr>
            <a:lvl7pPr marL="2971800" indent="-228600" defTabSz="1028700" eaLnBrk="0" fontAlgn="base" hangingPunct="0">
              <a:spcBef>
                <a:spcPct val="0"/>
              </a:spcBef>
              <a:spcAft>
                <a:spcPct val="0"/>
              </a:spcAft>
              <a:defRPr sz="2000">
                <a:solidFill>
                  <a:schemeClr val="tx1"/>
                </a:solidFill>
                <a:latin typeface="Arial" charset="0"/>
                <a:ea typeface="宋体" charset="-122"/>
              </a:defRPr>
            </a:lvl7pPr>
            <a:lvl8pPr marL="3429000" indent="-228600" defTabSz="1028700" eaLnBrk="0" fontAlgn="base" hangingPunct="0">
              <a:spcBef>
                <a:spcPct val="0"/>
              </a:spcBef>
              <a:spcAft>
                <a:spcPct val="0"/>
              </a:spcAft>
              <a:defRPr sz="2000">
                <a:solidFill>
                  <a:schemeClr val="tx1"/>
                </a:solidFill>
                <a:latin typeface="Arial" charset="0"/>
                <a:ea typeface="宋体" charset="-122"/>
              </a:defRPr>
            </a:lvl8pPr>
            <a:lvl9pPr marL="3886200" indent="-228600" defTabSz="1028700" eaLnBrk="0" fontAlgn="base" hangingPunct="0">
              <a:spcBef>
                <a:spcPct val="0"/>
              </a:spcBef>
              <a:spcAft>
                <a:spcPct val="0"/>
              </a:spcAft>
              <a:defRPr sz="2000">
                <a:solidFill>
                  <a:schemeClr val="tx1"/>
                </a:solidFill>
                <a:latin typeface="Arial" charset="0"/>
                <a:ea typeface="宋体" charset="-122"/>
              </a:defRPr>
            </a:lvl9pPr>
          </a:lstStyle>
          <a:p>
            <a:pPr eaLnBrk="1" hangingPunct="1"/>
            <a:r>
              <a:rPr lang="zh-CN" altLang="en-US" sz="2400" b="0" dirty="0" smtClean="0">
                <a:solidFill>
                  <a:schemeClr val="bg1">
                    <a:lumMod val="95000"/>
                  </a:schemeClr>
                </a:solidFill>
                <a:latin typeface="华康俪金黑W8(P)" pitchFamily="34" charset="-122"/>
                <a:ea typeface="华康俪金黑W8(P)" pitchFamily="34" charset="-122"/>
              </a:rPr>
              <a:t>教育观察法的概念</a:t>
            </a:r>
            <a:endParaRPr lang="zh-CN" altLang="en-US" sz="2400" b="0" dirty="0">
              <a:solidFill>
                <a:schemeClr val="bg1">
                  <a:lumMod val="95000"/>
                </a:schemeClr>
              </a:solidFill>
              <a:latin typeface="华康俪金黑W8(P)" pitchFamily="34" charset="-122"/>
              <a:ea typeface="华康俪金黑W8(P)" pitchFamily="34" charset="-122"/>
            </a:endParaRPr>
          </a:p>
        </p:txBody>
      </p:sp>
    </p:spTree>
    <p:extLst>
      <p:ext uri="{BB962C8B-B14F-4D97-AF65-F5344CB8AC3E}">
        <p14:creationId xmlns="" xmlns:p14="http://schemas.microsoft.com/office/powerpoint/2010/main" val="38907157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两栏内容">
    <p:spTree>
      <p:nvGrpSpPr>
        <p:cNvPr id="1" name=""/>
        <p:cNvGrpSpPr/>
        <p:nvPr/>
      </p:nvGrpSpPr>
      <p:grpSpPr>
        <a:xfrm>
          <a:off x="0" y="0"/>
          <a:ext cx="0" cy="0"/>
          <a:chOff x="0" y="0"/>
          <a:chExt cx="0" cy="0"/>
        </a:xfrm>
      </p:grpSpPr>
      <p:sp>
        <p:nvSpPr>
          <p:cNvPr id="9" name="椭圆 8"/>
          <p:cNvSpPr/>
          <p:nvPr userDrawn="1"/>
        </p:nvSpPr>
        <p:spPr>
          <a:xfrm>
            <a:off x="333673" y="833320"/>
            <a:ext cx="215900" cy="2159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椭圆 9"/>
          <p:cNvSpPr/>
          <p:nvPr userDrawn="1"/>
        </p:nvSpPr>
        <p:spPr>
          <a:xfrm>
            <a:off x="621515" y="833320"/>
            <a:ext cx="215900" cy="2159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1" name="椭圆 10"/>
          <p:cNvSpPr/>
          <p:nvPr userDrawn="1"/>
        </p:nvSpPr>
        <p:spPr>
          <a:xfrm>
            <a:off x="909357"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2" name="椭圆 11"/>
          <p:cNvSpPr/>
          <p:nvPr userDrawn="1"/>
        </p:nvSpPr>
        <p:spPr>
          <a:xfrm>
            <a:off x="1197199"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TextBox 28"/>
          <p:cNvSpPr txBox="1">
            <a:spLocks noChangeArrowheads="1"/>
          </p:cNvSpPr>
          <p:nvPr userDrawn="1"/>
        </p:nvSpPr>
        <p:spPr bwMode="auto">
          <a:xfrm>
            <a:off x="1629123" y="693490"/>
            <a:ext cx="3602728"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charset="0"/>
                <a:ea typeface="宋体" charset="-122"/>
              </a:defRPr>
            </a:lvl1pPr>
            <a:lvl2pPr marL="742950" indent="-285750" eaLnBrk="0" hangingPunct="0">
              <a:defRPr sz="2000">
                <a:solidFill>
                  <a:schemeClr val="tx1"/>
                </a:solidFill>
                <a:latin typeface="Arial" charset="0"/>
                <a:ea typeface="宋体" charset="-122"/>
              </a:defRPr>
            </a:lvl2pPr>
            <a:lvl3pPr marL="1143000" indent="-228600" eaLnBrk="0" hangingPunct="0">
              <a:defRPr sz="2000">
                <a:solidFill>
                  <a:schemeClr val="tx1"/>
                </a:solidFill>
                <a:latin typeface="Arial" charset="0"/>
                <a:ea typeface="宋体" charset="-122"/>
              </a:defRPr>
            </a:lvl3pPr>
            <a:lvl4pPr marL="1600200" indent="-228600" eaLnBrk="0" hangingPunct="0">
              <a:defRPr sz="2000">
                <a:solidFill>
                  <a:schemeClr val="tx1"/>
                </a:solidFill>
                <a:latin typeface="Arial" charset="0"/>
                <a:ea typeface="宋体" charset="-122"/>
              </a:defRPr>
            </a:lvl4pPr>
            <a:lvl5pPr eaLnBrk="0" hangingPunct="0">
              <a:defRPr sz="2000">
                <a:solidFill>
                  <a:schemeClr val="tx1"/>
                </a:solidFill>
                <a:latin typeface="Arial" charset="0"/>
                <a:ea typeface="宋体" charset="-122"/>
              </a:defRPr>
            </a:lvl5pPr>
            <a:lvl6pPr marL="2514600" indent="-228600" defTabSz="1028700" eaLnBrk="0" fontAlgn="base" hangingPunct="0">
              <a:spcBef>
                <a:spcPct val="0"/>
              </a:spcBef>
              <a:spcAft>
                <a:spcPct val="0"/>
              </a:spcAft>
              <a:defRPr sz="2000">
                <a:solidFill>
                  <a:schemeClr val="tx1"/>
                </a:solidFill>
                <a:latin typeface="Arial" charset="0"/>
                <a:ea typeface="宋体" charset="-122"/>
              </a:defRPr>
            </a:lvl6pPr>
            <a:lvl7pPr marL="2971800" indent="-228600" defTabSz="1028700" eaLnBrk="0" fontAlgn="base" hangingPunct="0">
              <a:spcBef>
                <a:spcPct val="0"/>
              </a:spcBef>
              <a:spcAft>
                <a:spcPct val="0"/>
              </a:spcAft>
              <a:defRPr sz="2000">
                <a:solidFill>
                  <a:schemeClr val="tx1"/>
                </a:solidFill>
                <a:latin typeface="Arial" charset="0"/>
                <a:ea typeface="宋体" charset="-122"/>
              </a:defRPr>
            </a:lvl7pPr>
            <a:lvl8pPr marL="3429000" indent="-228600" defTabSz="1028700" eaLnBrk="0" fontAlgn="base" hangingPunct="0">
              <a:spcBef>
                <a:spcPct val="0"/>
              </a:spcBef>
              <a:spcAft>
                <a:spcPct val="0"/>
              </a:spcAft>
              <a:defRPr sz="2000">
                <a:solidFill>
                  <a:schemeClr val="tx1"/>
                </a:solidFill>
                <a:latin typeface="Arial" charset="0"/>
                <a:ea typeface="宋体" charset="-122"/>
              </a:defRPr>
            </a:lvl8pPr>
            <a:lvl9pPr marL="3886200" indent="-228600" defTabSz="1028700" eaLnBrk="0" fontAlgn="base" hangingPunct="0">
              <a:spcBef>
                <a:spcPct val="0"/>
              </a:spcBef>
              <a:spcAft>
                <a:spcPct val="0"/>
              </a:spcAft>
              <a:defRPr sz="2000">
                <a:solidFill>
                  <a:schemeClr val="tx1"/>
                </a:solidFill>
                <a:latin typeface="Arial" charset="0"/>
                <a:ea typeface="宋体" charset="-122"/>
              </a:defRPr>
            </a:lvl9pPr>
          </a:lstStyle>
          <a:p>
            <a:pPr eaLnBrk="1" hangingPunct="1"/>
            <a:r>
              <a:rPr lang="zh-CN" altLang="en-US" sz="2400" b="0" dirty="0" smtClean="0">
                <a:solidFill>
                  <a:schemeClr val="bg1">
                    <a:lumMod val="95000"/>
                  </a:schemeClr>
                </a:solidFill>
                <a:latin typeface="华康俪金黑W8(P)" pitchFamily="34" charset="-122"/>
                <a:ea typeface="华康俪金黑W8(P)" pitchFamily="34" charset="-122"/>
              </a:rPr>
              <a:t>教育观察法的特点</a:t>
            </a:r>
            <a:endParaRPr lang="zh-CN" altLang="en-US" sz="2400" b="0" dirty="0">
              <a:solidFill>
                <a:schemeClr val="bg1">
                  <a:lumMod val="95000"/>
                </a:schemeClr>
              </a:solidFill>
              <a:latin typeface="华康俪金黑W8(P)" pitchFamily="34" charset="-122"/>
              <a:ea typeface="华康俪金黑W8(P)" pitchFamily="34" charset="-122"/>
            </a:endParaRPr>
          </a:p>
        </p:txBody>
      </p:sp>
    </p:spTree>
    <p:extLst>
      <p:ext uri="{BB962C8B-B14F-4D97-AF65-F5344CB8AC3E}">
        <p14:creationId xmlns="" xmlns:p14="http://schemas.microsoft.com/office/powerpoint/2010/main" val="389071573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6" name="椭圆 5"/>
          <p:cNvSpPr/>
          <p:nvPr userDrawn="1"/>
        </p:nvSpPr>
        <p:spPr>
          <a:xfrm>
            <a:off x="333673"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7" name="椭圆 6"/>
          <p:cNvSpPr/>
          <p:nvPr userDrawn="1"/>
        </p:nvSpPr>
        <p:spPr>
          <a:xfrm>
            <a:off x="621515" y="833320"/>
            <a:ext cx="215900" cy="2159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8" name="椭圆 7"/>
          <p:cNvSpPr/>
          <p:nvPr userDrawn="1"/>
        </p:nvSpPr>
        <p:spPr>
          <a:xfrm>
            <a:off x="909357"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椭圆 8"/>
          <p:cNvSpPr/>
          <p:nvPr userDrawn="1"/>
        </p:nvSpPr>
        <p:spPr>
          <a:xfrm>
            <a:off x="1197199"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TextBox 28"/>
          <p:cNvSpPr txBox="1">
            <a:spLocks noChangeArrowheads="1"/>
          </p:cNvSpPr>
          <p:nvPr userDrawn="1"/>
        </p:nvSpPr>
        <p:spPr bwMode="auto">
          <a:xfrm>
            <a:off x="1629123" y="693490"/>
            <a:ext cx="3602728"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charset="0"/>
                <a:ea typeface="宋体" charset="-122"/>
              </a:defRPr>
            </a:lvl1pPr>
            <a:lvl2pPr marL="742950" indent="-285750" eaLnBrk="0" hangingPunct="0">
              <a:defRPr sz="2000">
                <a:solidFill>
                  <a:schemeClr val="tx1"/>
                </a:solidFill>
                <a:latin typeface="Arial" charset="0"/>
                <a:ea typeface="宋体" charset="-122"/>
              </a:defRPr>
            </a:lvl2pPr>
            <a:lvl3pPr marL="1143000" indent="-228600" eaLnBrk="0" hangingPunct="0">
              <a:defRPr sz="2000">
                <a:solidFill>
                  <a:schemeClr val="tx1"/>
                </a:solidFill>
                <a:latin typeface="Arial" charset="0"/>
                <a:ea typeface="宋体" charset="-122"/>
              </a:defRPr>
            </a:lvl3pPr>
            <a:lvl4pPr marL="1600200" indent="-228600" eaLnBrk="0" hangingPunct="0">
              <a:defRPr sz="2000">
                <a:solidFill>
                  <a:schemeClr val="tx1"/>
                </a:solidFill>
                <a:latin typeface="Arial" charset="0"/>
                <a:ea typeface="宋体" charset="-122"/>
              </a:defRPr>
            </a:lvl4pPr>
            <a:lvl5pPr eaLnBrk="0" hangingPunct="0">
              <a:defRPr sz="2000">
                <a:solidFill>
                  <a:schemeClr val="tx1"/>
                </a:solidFill>
                <a:latin typeface="Arial" charset="0"/>
                <a:ea typeface="宋体" charset="-122"/>
              </a:defRPr>
            </a:lvl5pPr>
            <a:lvl6pPr marL="2514600" indent="-228600" defTabSz="1028700" eaLnBrk="0" fontAlgn="base" hangingPunct="0">
              <a:spcBef>
                <a:spcPct val="0"/>
              </a:spcBef>
              <a:spcAft>
                <a:spcPct val="0"/>
              </a:spcAft>
              <a:defRPr sz="2000">
                <a:solidFill>
                  <a:schemeClr val="tx1"/>
                </a:solidFill>
                <a:latin typeface="Arial" charset="0"/>
                <a:ea typeface="宋体" charset="-122"/>
              </a:defRPr>
            </a:lvl6pPr>
            <a:lvl7pPr marL="2971800" indent="-228600" defTabSz="1028700" eaLnBrk="0" fontAlgn="base" hangingPunct="0">
              <a:spcBef>
                <a:spcPct val="0"/>
              </a:spcBef>
              <a:spcAft>
                <a:spcPct val="0"/>
              </a:spcAft>
              <a:defRPr sz="2000">
                <a:solidFill>
                  <a:schemeClr val="tx1"/>
                </a:solidFill>
                <a:latin typeface="Arial" charset="0"/>
                <a:ea typeface="宋体" charset="-122"/>
              </a:defRPr>
            </a:lvl7pPr>
            <a:lvl8pPr marL="3429000" indent="-228600" defTabSz="1028700" eaLnBrk="0" fontAlgn="base" hangingPunct="0">
              <a:spcBef>
                <a:spcPct val="0"/>
              </a:spcBef>
              <a:spcAft>
                <a:spcPct val="0"/>
              </a:spcAft>
              <a:defRPr sz="2000">
                <a:solidFill>
                  <a:schemeClr val="tx1"/>
                </a:solidFill>
                <a:latin typeface="Arial" charset="0"/>
                <a:ea typeface="宋体" charset="-122"/>
              </a:defRPr>
            </a:lvl8pPr>
            <a:lvl9pPr marL="3886200" indent="-228600" defTabSz="1028700" eaLnBrk="0" fontAlgn="base" hangingPunct="0">
              <a:spcBef>
                <a:spcPct val="0"/>
              </a:spcBef>
              <a:spcAft>
                <a:spcPct val="0"/>
              </a:spcAft>
              <a:defRPr sz="2000">
                <a:solidFill>
                  <a:schemeClr val="tx1"/>
                </a:solidFill>
                <a:latin typeface="Arial" charset="0"/>
                <a:ea typeface="宋体" charset="-122"/>
              </a:defRPr>
            </a:lvl9pPr>
          </a:lstStyle>
          <a:p>
            <a:pPr eaLnBrk="1" hangingPunct="1"/>
            <a:r>
              <a:rPr lang="zh-CN" altLang="en-US" sz="2400" b="0" dirty="0" smtClean="0">
                <a:solidFill>
                  <a:schemeClr val="bg1">
                    <a:lumMod val="95000"/>
                  </a:schemeClr>
                </a:solidFill>
                <a:latin typeface="华康俪金黑W8(P)" pitchFamily="34" charset="-122"/>
                <a:ea typeface="华康俪金黑W8(P)" pitchFamily="34" charset="-122"/>
              </a:rPr>
              <a:t>教育观察法优缺点对比</a:t>
            </a:r>
            <a:endParaRPr lang="zh-CN" altLang="en-US" sz="2400" b="0" dirty="0">
              <a:solidFill>
                <a:schemeClr val="bg1">
                  <a:lumMod val="95000"/>
                </a:schemeClr>
              </a:solidFill>
              <a:latin typeface="华康俪金黑W8(P)" pitchFamily="34" charset="-122"/>
              <a:ea typeface="华康俪金黑W8(P)" pitchFamily="34" charset="-122"/>
            </a:endParaRPr>
          </a:p>
        </p:txBody>
      </p:sp>
    </p:spTree>
    <p:extLst>
      <p:ext uri="{BB962C8B-B14F-4D97-AF65-F5344CB8AC3E}">
        <p14:creationId xmlns="" xmlns:p14="http://schemas.microsoft.com/office/powerpoint/2010/main" val="270054097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sp>
        <p:nvSpPr>
          <p:cNvPr id="6" name="椭圆 5"/>
          <p:cNvSpPr/>
          <p:nvPr userDrawn="1"/>
        </p:nvSpPr>
        <p:spPr>
          <a:xfrm>
            <a:off x="333673"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7" name="椭圆 6"/>
          <p:cNvSpPr/>
          <p:nvPr userDrawn="1"/>
        </p:nvSpPr>
        <p:spPr>
          <a:xfrm>
            <a:off x="621515" y="833320"/>
            <a:ext cx="215900" cy="2159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fontAlgn="auto">
              <a:spcBef>
                <a:spcPts val="0"/>
              </a:spcBef>
              <a:spcAft>
                <a:spcPts val="0"/>
              </a:spcAft>
            </a:pPr>
            <a:endParaRPr lang="zh-CN" altLang="en-US"/>
          </a:p>
        </p:txBody>
      </p:sp>
      <p:sp>
        <p:nvSpPr>
          <p:cNvPr id="8" name="椭圆 7"/>
          <p:cNvSpPr/>
          <p:nvPr userDrawn="1"/>
        </p:nvSpPr>
        <p:spPr>
          <a:xfrm>
            <a:off x="909357"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椭圆 8"/>
          <p:cNvSpPr/>
          <p:nvPr userDrawn="1"/>
        </p:nvSpPr>
        <p:spPr>
          <a:xfrm>
            <a:off x="1197199" y="833320"/>
            <a:ext cx="215900" cy="215900"/>
          </a:xfrm>
          <a:prstGeom prst="ellipse">
            <a:avLst/>
          </a:prstGeom>
          <a:solidFill>
            <a:schemeClr val="bg1">
              <a:alpha val="8313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TextBox 28"/>
          <p:cNvSpPr txBox="1">
            <a:spLocks noChangeArrowheads="1"/>
          </p:cNvSpPr>
          <p:nvPr userDrawn="1"/>
        </p:nvSpPr>
        <p:spPr bwMode="auto">
          <a:xfrm>
            <a:off x="1629123" y="693490"/>
            <a:ext cx="3602728"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charset="0"/>
                <a:ea typeface="宋体" charset="-122"/>
              </a:defRPr>
            </a:lvl1pPr>
            <a:lvl2pPr marL="742950" indent="-285750" eaLnBrk="0" hangingPunct="0">
              <a:defRPr sz="2000">
                <a:solidFill>
                  <a:schemeClr val="tx1"/>
                </a:solidFill>
                <a:latin typeface="Arial" charset="0"/>
                <a:ea typeface="宋体" charset="-122"/>
              </a:defRPr>
            </a:lvl2pPr>
            <a:lvl3pPr marL="1143000" indent="-228600" eaLnBrk="0" hangingPunct="0">
              <a:defRPr sz="2000">
                <a:solidFill>
                  <a:schemeClr val="tx1"/>
                </a:solidFill>
                <a:latin typeface="Arial" charset="0"/>
                <a:ea typeface="宋体" charset="-122"/>
              </a:defRPr>
            </a:lvl3pPr>
            <a:lvl4pPr marL="1600200" indent="-228600" eaLnBrk="0" hangingPunct="0">
              <a:defRPr sz="2000">
                <a:solidFill>
                  <a:schemeClr val="tx1"/>
                </a:solidFill>
                <a:latin typeface="Arial" charset="0"/>
                <a:ea typeface="宋体" charset="-122"/>
              </a:defRPr>
            </a:lvl4pPr>
            <a:lvl5pPr eaLnBrk="0" hangingPunct="0">
              <a:defRPr sz="2000">
                <a:solidFill>
                  <a:schemeClr val="tx1"/>
                </a:solidFill>
                <a:latin typeface="Arial" charset="0"/>
                <a:ea typeface="宋体" charset="-122"/>
              </a:defRPr>
            </a:lvl5pPr>
            <a:lvl6pPr marL="2514600" indent="-228600" defTabSz="1028700" eaLnBrk="0" fontAlgn="base" hangingPunct="0">
              <a:spcBef>
                <a:spcPct val="0"/>
              </a:spcBef>
              <a:spcAft>
                <a:spcPct val="0"/>
              </a:spcAft>
              <a:defRPr sz="2000">
                <a:solidFill>
                  <a:schemeClr val="tx1"/>
                </a:solidFill>
                <a:latin typeface="Arial" charset="0"/>
                <a:ea typeface="宋体" charset="-122"/>
              </a:defRPr>
            </a:lvl6pPr>
            <a:lvl7pPr marL="2971800" indent="-228600" defTabSz="1028700" eaLnBrk="0" fontAlgn="base" hangingPunct="0">
              <a:spcBef>
                <a:spcPct val="0"/>
              </a:spcBef>
              <a:spcAft>
                <a:spcPct val="0"/>
              </a:spcAft>
              <a:defRPr sz="2000">
                <a:solidFill>
                  <a:schemeClr val="tx1"/>
                </a:solidFill>
                <a:latin typeface="Arial" charset="0"/>
                <a:ea typeface="宋体" charset="-122"/>
              </a:defRPr>
            </a:lvl7pPr>
            <a:lvl8pPr marL="3429000" indent="-228600" defTabSz="1028700" eaLnBrk="0" fontAlgn="base" hangingPunct="0">
              <a:spcBef>
                <a:spcPct val="0"/>
              </a:spcBef>
              <a:spcAft>
                <a:spcPct val="0"/>
              </a:spcAft>
              <a:defRPr sz="2000">
                <a:solidFill>
                  <a:schemeClr val="tx1"/>
                </a:solidFill>
                <a:latin typeface="Arial" charset="0"/>
                <a:ea typeface="宋体" charset="-122"/>
              </a:defRPr>
            </a:lvl8pPr>
            <a:lvl9pPr marL="3886200" indent="-228600" defTabSz="1028700" eaLnBrk="0" fontAlgn="base" hangingPunct="0">
              <a:spcBef>
                <a:spcPct val="0"/>
              </a:spcBef>
              <a:spcAft>
                <a:spcPct val="0"/>
              </a:spcAft>
              <a:defRPr sz="2000">
                <a:solidFill>
                  <a:schemeClr val="tx1"/>
                </a:solidFill>
                <a:latin typeface="Arial" charset="0"/>
                <a:ea typeface="宋体" charset="-122"/>
              </a:defRPr>
            </a:lvl9pPr>
          </a:lstStyle>
          <a:p>
            <a:pPr eaLnBrk="1" hangingPunct="1"/>
            <a:r>
              <a:rPr lang="zh-CN" altLang="en-US" sz="2400" b="0" dirty="0" smtClean="0">
                <a:solidFill>
                  <a:schemeClr val="bg1">
                    <a:lumMod val="95000"/>
                  </a:schemeClr>
                </a:solidFill>
                <a:latin typeface="华康俪金黑W8(P)" pitchFamily="34" charset="-122"/>
                <a:ea typeface="华康俪金黑W8(P)" pitchFamily="34" charset="-122"/>
              </a:rPr>
              <a:t>教育观察法的一般过程</a:t>
            </a:r>
            <a:endParaRPr lang="zh-CN" altLang="en-US" sz="2400" b="0" dirty="0">
              <a:solidFill>
                <a:schemeClr val="bg1">
                  <a:lumMod val="95000"/>
                </a:schemeClr>
              </a:solidFill>
              <a:latin typeface="华康俪金黑W8(P)" pitchFamily="34" charset="-122"/>
              <a:ea typeface="华康俪金黑W8(P)" pitchFamily="34" charset="-122"/>
            </a:endParaRPr>
          </a:p>
        </p:txBody>
      </p:sp>
    </p:spTree>
    <p:extLst>
      <p:ext uri="{BB962C8B-B14F-4D97-AF65-F5344CB8AC3E}">
        <p14:creationId xmlns="" xmlns:p14="http://schemas.microsoft.com/office/powerpoint/2010/main" val="27005409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7" name="矩形 6"/>
          <p:cNvSpPr/>
          <p:nvPr userDrawn="1"/>
        </p:nvSpPr>
        <p:spPr>
          <a:xfrm>
            <a:off x="-1" y="674574"/>
            <a:ext cx="12192000" cy="5563531"/>
          </a:xfrm>
          <a:custGeom>
            <a:avLst/>
            <a:gdLst/>
            <a:ahLst/>
            <a:cxnLst/>
            <a:rect l="l" t="t" r="r" b="b"/>
            <a:pathLst>
              <a:path w="12192000" h="5563531">
                <a:moveTo>
                  <a:pt x="0" y="522972"/>
                </a:moveTo>
                <a:lnTo>
                  <a:pt x="12192000" y="522972"/>
                </a:lnTo>
                <a:lnTo>
                  <a:pt x="12192000" y="5563531"/>
                </a:lnTo>
                <a:lnTo>
                  <a:pt x="0" y="5563531"/>
                </a:lnTo>
                <a:close/>
                <a:moveTo>
                  <a:pt x="7106493" y="0"/>
                </a:moveTo>
                <a:lnTo>
                  <a:pt x="12192000" y="0"/>
                </a:lnTo>
                <a:lnTo>
                  <a:pt x="12192000" y="522971"/>
                </a:lnTo>
                <a:lnTo>
                  <a:pt x="7106493" y="522971"/>
                </a:lnTo>
                <a:lnTo>
                  <a:pt x="6602437" y="522971"/>
                </a:lnTo>
                <a:close/>
              </a:path>
            </a:pathLst>
          </a:custGeom>
          <a:solidFill>
            <a:srgbClr val="FFFFFF">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34440"/>
            <a:endParaRPr lang="en-US"/>
          </a:p>
        </p:txBody>
      </p:sp>
    </p:spTree>
    <p:extLst>
      <p:ext uri="{BB962C8B-B14F-4D97-AF65-F5344CB8AC3E}">
        <p14:creationId xmlns="" xmlns:p14="http://schemas.microsoft.com/office/powerpoint/2010/main" val="324925211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5" r:id="rId3"/>
    <p:sldLayoutId id="2147483660" r:id="rId4"/>
    <p:sldLayoutId id="2147483650" r:id="rId5"/>
    <p:sldLayoutId id="2147483652" r:id="rId6"/>
    <p:sldLayoutId id="2147483661" r:id="rId7"/>
    <p:sldLayoutId id="2147483654" r:id="rId8"/>
    <p:sldLayoutId id="2147483662" r:id="rId9"/>
    <p:sldLayoutId id="2147483655" r:id="rId10"/>
    <p:sldLayoutId id="2147483656" r:id="rId11"/>
    <p:sldLayoutId id="2147483663" r:id="rId12"/>
    <p:sldLayoutId id="2147483664" r:id="rId13"/>
    <p:sldLayoutId id="2147483657" r:id="rId14"/>
    <p:sldLayoutId id="2147483658" r:id="rId15"/>
    <p:sldLayoutId id="2147483659" r:id="rId16"/>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hyperlink" Target="&#22823;&#23398;&#35838;&#22530;&#25945;&#19982;&#23398;&#29366;&#20917;&#30340;&#20010;&#26696;&#35266;&#23519;&#25253;&#21578;_&#24429;&#26460;&#23439;.pdf" TargetMode="Externa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27841742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矩形 31"/>
          <p:cNvSpPr/>
          <p:nvPr/>
        </p:nvSpPr>
        <p:spPr>
          <a:xfrm>
            <a:off x="3379076" y="1814728"/>
            <a:ext cx="6096000" cy="3207032"/>
          </a:xfrm>
          <a:prstGeom prst="rect">
            <a:avLst/>
          </a:prstGeom>
        </p:spPr>
        <p:txBody>
          <a:bodyPr>
            <a:spAutoFit/>
          </a:bodyPr>
          <a:lstStyle/>
          <a:p>
            <a:pPr marL="1371600" lvl="2" indent="-457200" defTabSz="1218987">
              <a:lnSpc>
                <a:spcPct val="130000"/>
              </a:lnSpc>
              <a:spcBef>
                <a:spcPts val="200"/>
              </a:spcBef>
              <a:spcAft>
                <a:spcPts val="60"/>
              </a:spcAft>
              <a:buFont typeface="+mj-lt"/>
              <a:buAutoNum type="arabicPeriod"/>
            </a:pPr>
            <a:r>
              <a:rPr lang="zh-CN" altLang="en-US" sz="2400" dirty="0" smtClean="0">
                <a:solidFill>
                  <a:prstClr val="white">
                    <a:lumMod val="95000"/>
                  </a:prstClr>
                </a:solidFill>
                <a:latin typeface="微软雅黑" pitchFamily="34" charset="-122"/>
                <a:ea typeface="微软雅黑" pitchFamily="34" charset="-122"/>
              </a:rPr>
              <a:t>明确观察的目的</a:t>
            </a:r>
            <a:endParaRPr lang="en-US" altLang="zh-CN" sz="2400" dirty="0" smtClean="0">
              <a:solidFill>
                <a:prstClr val="white">
                  <a:lumMod val="95000"/>
                </a:prstClr>
              </a:solidFill>
              <a:latin typeface="微软雅黑" pitchFamily="34" charset="-122"/>
              <a:ea typeface="微软雅黑" pitchFamily="34" charset="-122"/>
            </a:endParaRPr>
          </a:p>
          <a:p>
            <a:pPr marL="1371600" lvl="2" indent="-457200" defTabSz="1218987">
              <a:lnSpc>
                <a:spcPct val="130000"/>
              </a:lnSpc>
              <a:spcBef>
                <a:spcPts val="200"/>
              </a:spcBef>
              <a:spcAft>
                <a:spcPts val="60"/>
              </a:spcAft>
              <a:buFont typeface="+mj-lt"/>
              <a:buAutoNum type="arabicPeriod"/>
            </a:pPr>
            <a:r>
              <a:rPr lang="zh-CN" altLang="en-US" sz="2800" dirty="0" smtClean="0">
                <a:solidFill>
                  <a:srgbClr val="FF0000"/>
                </a:solidFill>
                <a:latin typeface="微软雅黑" pitchFamily="34" charset="-122"/>
                <a:ea typeface="微软雅黑" pitchFamily="34" charset="-122"/>
              </a:rPr>
              <a:t>制订观察计划与方案</a:t>
            </a:r>
            <a:endParaRPr lang="en-US" altLang="zh-CN" sz="2800" dirty="0" smtClean="0">
              <a:solidFill>
                <a:srgbClr val="FF0000"/>
              </a:solidFill>
              <a:latin typeface="微软雅黑" pitchFamily="34" charset="-122"/>
              <a:ea typeface="微软雅黑" pitchFamily="34" charset="-122"/>
            </a:endParaRPr>
          </a:p>
          <a:p>
            <a:pPr marL="1371600" lvl="2" indent="-457200" defTabSz="1218987">
              <a:lnSpc>
                <a:spcPct val="130000"/>
              </a:lnSpc>
              <a:spcBef>
                <a:spcPts val="200"/>
              </a:spcBef>
              <a:spcAft>
                <a:spcPts val="60"/>
              </a:spcAft>
              <a:buFont typeface="+mj-lt"/>
              <a:buAutoNum type="arabicPeriod"/>
            </a:pPr>
            <a:r>
              <a:rPr lang="zh-CN" altLang="en-US" sz="2400" dirty="0" smtClean="0">
                <a:solidFill>
                  <a:prstClr val="white">
                    <a:lumMod val="95000"/>
                  </a:prstClr>
                </a:solidFill>
                <a:latin typeface="微软雅黑" pitchFamily="34" charset="-122"/>
                <a:ea typeface="微软雅黑" pitchFamily="34" charset="-122"/>
              </a:rPr>
              <a:t>观察者进入现场</a:t>
            </a:r>
            <a:endParaRPr lang="en-US" altLang="zh-CN" sz="2400" dirty="0" smtClean="0">
              <a:solidFill>
                <a:prstClr val="white">
                  <a:lumMod val="95000"/>
                </a:prstClr>
              </a:solidFill>
              <a:latin typeface="微软雅黑" pitchFamily="34" charset="-122"/>
              <a:ea typeface="微软雅黑" pitchFamily="34" charset="-122"/>
            </a:endParaRPr>
          </a:p>
          <a:p>
            <a:pPr marL="1371600" lvl="2" indent="-457200" defTabSz="1218987">
              <a:lnSpc>
                <a:spcPct val="130000"/>
              </a:lnSpc>
              <a:spcBef>
                <a:spcPts val="200"/>
              </a:spcBef>
              <a:spcAft>
                <a:spcPts val="60"/>
              </a:spcAft>
              <a:buFont typeface="+mj-lt"/>
              <a:buAutoNum type="arabicPeriod"/>
            </a:pPr>
            <a:r>
              <a:rPr lang="zh-CN" altLang="en-US" sz="2400" dirty="0" smtClean="0">
                <a:solidFill>
                  <a:prstClr val="white">
                    <a:lumMod val="95000"/>
                  </a:prstClr>
                </a:solidFill>
                <a:latin typeface="微软雅黑" pitchFamily="34" charset="-122"/>
                <a:ea typeface="微软雅黑" pitchFamily="34" charset="-122"/>
              </a:rPr>
              <a:t>记录并收集资料</a:t>
            </a:r>
            <a:endParaRPr lang="en-US" altLang="zh-CN" sz="2400" dirty="0" smtClean="0">
              <a:solidFill>
                <a:prstClr val="white">
                  <a:lumMod val="95000"/>
                </a:prstClr>
              </a:solidFill>
              <a:latin typeface="微软雅黑" pitchFamily="34" charset="-122"/>
              <a:ea typeface="微软雅黑" pitchFamily="34" charset="-122"/>
            </a:endParaRPr>
          </a:p>
          <a:p>
            <a:pPr marL="1371600" lvl="2" indent="-457200" defTabSz="1218987">
              <a:lnSpc>
                <a:spcPct val="130000"/>
              </a:lnSpc>
              <a:spcBef>
                <a:spcPts val="200"/>
              </a:spcBef>
              <a:spcAft>
                <a:spcPts val="60"/>
              </a:spcAft>
              <a:buFont typeface="+mj-lt"/>
              <a:buAutoNum type="arabicPeriod"/>
            </a:pPr>
            <a:r>
              <a:rPr lang="zh-CN" altLang="en-US" sz="2400" dirty="0" smtClean="0">
                <a:solidFill>
                  <a:prstClr val="white">
                    <a:lumMod val="95000"/>
                  </a:prstClr>
                </a:solidFill>
                <a:latin typeface="微软雅黑" pitchFamily="34" charset="-122"/>
                <a:ea typeface="微软雅黑" pitchFamily="34" charset="-122"/>
              </a:rPr>
              <a:t>整理、分析观察资料和对记录资料的初步整理</a:t>
            </a:r>
            <a:endParaRPr lang="zh-CN" altLang="en-US" sz="2400" dirty="0">
              <a:solidFill>
                <a:prstClr val="white">
                  <a:lumMod val="95000"/>
                </a:prstClr>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a:spLocks noChangeArrowheads="1"/>
          </p:cNvSpPr>
          <p:nvPr/>
        </p:nvSpPr>
        <p:spPr bwMode="auto">
          <a:xfrm>
            <a:off x="2254654" y="1431971"/>
            <a:ext cx="8806678" cy="652486"/>
          </a:xfrm>
          <a:prstGeom prst="rect">
            <a:avLst/>
          </a:prstGeom>
          <a:noFill/>
          <a:ln w="9525">
            <a:noFill/>
            <a:miter lim="800000"/>
            <a:headEnd/>
            <a:tailEnd/>
          </a:ln>
        </p:spPr>
        <p:txBody>
          <a:bodyPr wrap="square">
            <a:spAutoFit/>
          </a:bodyPr>
          <a:lstStyle/>
          <a:p>
            <a:pPr>
              <a:lnSpc>
                <a:spcPct val="130000"/>
              </a:lnSpc>
              <a:spcBef>
                <a:spcPts val="200"/>
              </a:spcBef>
              <a:spcAft>
                <a:spcPts val="60"/>
              </a:spcAft>
            </a:pPr>
            <a:r>
              <a:rPr lang="zh-CN" altLang="en-US" sz="2800" dirty="0" smtClean="0">
                <a:solidFill>
                  <a:schemeClr val="bg1">
                    <a:lumMod val="95000"/>
                  </a:schemeClr>
                </a:solidFill>
                <a:latin typeface="微软雅黑" pitchFamily="34" charset="-122"/>
                <a:ea typeface="微软雅黑" pitchFamily="34" charset="-122"/>
              </a:rPr>
              <a:t>取样记录法</a:t>
            </a:r>
            <a:r>
              <a:rPr lang="en-US" altLang="zh-CN" sz="2800" dirty="0" smtClean="0">
                <a:solidFill>
                  <a:schemeClr val="bg1">
                    <a:lumMod val="95000"/>
                  </a:schemeClr>
                </a:solidFill>
                <a:latin typeface="微软雅黑" pitchFamily="34" charset="-122"/>
                <a:ea typeface="微软雅黑" pitchFamily="34" charset="-122"/>
              </a:rPr>
              <a:t>——</a:t>
            </a:r>
            <a:r>
              <a:rPr lang="zh-CN" altLang="en-US" sz="2800" dirty="0" smtClean="0">
                <a:solidFill>
                  <a:schemeClr val="bg1">
                    <a:lumMod val="95000"/>
                  </a:schemeClr>
                </a:solidFill>
                <a:latin typeface="微软雅黑" pitchFamily="34" charset="-122"/>
                <a:ea typeface="微软雅黑" pitchFamily="34" charset="-122"/>
              </a:rPr>
              <a:t>量的教育观察法</a:t>
            </a:r>
            <a:endParaRPr lang="zh-CN" altLang="en-US" sz="2800" dirty="0">
              <a:solidFill>
                <a:schemeClr val="bg1">
                  <a:lumMod val="95000"/>
                </a:schemeClr>
              </a:solidFill>
              <a:latin typeface="微软雅黑" pitchFamily="34" charset="-122"/>
              <a:ea typeface="微软雅黑" pitchFamily="34" charset="-122"/>
            </a:endParaRPr>
          </a:p>
        </p:txBody>
      </p:sp>
      <p:sp>
        <p:nvSpPr>
          <p:cNvPr id="7" name="矩形 4"/>
          <p:cNvSpPr>
            <a:spLocks noChangeArrowheads="1"/>
          </p:cNvSpPr>
          <p:nvPr/>
        </p:nvSpPr>
        <p:spPr bwMode="auto">
          <a:xfrm>
            <a:off x="1197135" y="2370167"/>
            <a:ext cx="9681071" cy="3482492"/>
          </a:xfrm>
          <a:prstGeom prst="rect">
            <a:avLst/>
          </a:prstGeom>
          <a:noFill/>
          <a:ln w="9525">
            <a:noFill/>
            <a:miter lim="800000"/>
            <a:headEnd/>
            <a:tailEnd/>
          </a:ln>
        </p:spPr>
        <p:txBody>
          <a:bodyPr wrap="square">
            <a:spAutoFit/>
          </a:bodyPr>
          <a:lstStyle/>
          <a:p>
            <a:pPr marL="457200" indent="-457200">
              <a:lnSpc>
                <a:spcPct val="130000"/>
              </a:lnSpc>
              <a:spcBef>
                <a:spcPts val="200"/>
              </a:spcBef>
              <a:spcAft>
                <a:spcPts val="60"/>
              </a:spcAft>
              <a:buAutoNum type="arabicPeriod"/>
            </a:pPr>
            <a:r>
              <a:rPr lang="zh-CN" altLang="en-US" sz="2400" dirty="0" smtClean="0">
                <a:solidFill>
                  <a:schemeClr val="bg1">
                    <a:lumMod val="95000"/>
                  </a:schemeClr>
                </a:solidFill>
                <a:latin typeface="微软雅黑" pitchFamily="34" charset="-122"/>
                <a:ea typeface="微软雅黑" pitchFamily="34" charset="-122"/>
              </a:rPr>
              <a:t>时间取样法</a:t>
            </a:r>
            <a:endParaRPr lang="en-US" altLang="zh-CN" sz="24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r>
              <a:rPr lang="zh-CN" altLang="en-US" sz="2400" dirty="0" smtClean="0">
                <a:solidFill>
                  <a:schemeClr val="bg1">
                    <a:lumMod val="95000"/>
                  </a:schemeClr>
                </a:solidFill>
                <a:latin typeface="微软雅黑" pitchFamily="34" charset="-122"/>
                <a:ea typeface="微软雅黑" pitchFamily="34" charset="-122"/>
              </a:rPr>
              <a:t>确定观察的维度</a:t>
            </a:r>
            <a:r>
              <a:rPr lang="en-US" altLang="zh-CN" sz="2400" dirty="0" smtClean="0">
                <a:solidFill>
                  <a:schemeClr val="bg1">
                    <a:lumMod val="95000"/>
                  </a:schemeClr>
                </a:solidFill>
                <a:latin typeface="微软雅黑" pitchFamily="34" charset="-122"/>
                <a:ea typeface="微软雅黑" pitchFamily="34" charset="-122"/>
              </a:rPr>
              <a:t>——</a:t>
            </a:r>
            <a:r>
              <a:rPr lang="zh-CN" altLang="en-US" sz="2400" dirty="0" smtClean="0">
                <a:solidFill>
                  <a:schemeClr val="bg1">
                    <a:lumMod val="95000"/>
                  </a:schemeClr>
                </a:solidFill>
                <a:latin typeface="微软雅黑" pitchFamily="34" charset="-122"/>
                <a:ea typeface="微软雅黑" pitchFamily="34" charset="-122"/>
              </a:rPr>
              <a:t>以单位时间为取样标准</a:t>
            </a:r>
            <a:r>
              <a:rPr lang="en-US" altLang="zh-CN" sz="2400" dirty="0" smtClean="0">
                <a:solidFill>
                  <a:schemeClr val="bg1">
                    <a:lumMod val="95000"/>
                  </a:schemeClr>
                </a:solidFill>
                <a:latin typeface="微软雅黑" pitchFamily="34" charset="-122"/>
                <a:ea typeface="微软雅黑" pitchFamily="34" charset="-122"/>
              </a:rPr>
              <a:t>——</a:t>
            </a:r>
            <a:r>
              <a:rPr lang="zh-CN" altLang="en-US" sz="2400" dirty="0" smtClean="0">
                <a:solidFill>
                  <a:schemeClr val="bg1">
                    <a:lumMod val="95000"/>
                  </a:schemeClr>
                </a:solidFill>
                <a:latin typeface="微软雅黑" pitchFamily="34" charset="-122"/>
                <a:ea typeface="微软雅黑" pitchFamily="34" charset="-122"/>
              </a:rPr>
              <a:t>观察行为表现</a:t>
            </a:r>
            <a:endParaRPr lang="en-US" altLang="zh-CN" sz="24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r>
              <a:rPr lang="zh-CN" altLang="en-US" sz="2400" dirty="0" smtClean="0">
                <a:solidFill>
                  <a:schemeClr val="bg1">
                    <a:lumMod val="95000"/>
                  </a:schemeClr>
                </a:solidFill>
                <a:latin typeface="微软雅黑" pitchFamily="34" charset="-122"/>
                <a:ea typeface="微软雅黑" pitchFamily="34" charset="-122"/>
              </a:rPr>
              <a:t>例：帕顿（</a:t>
            </a:r>
            <a:r>
              <a:rPr lang="en-US" altLang="zh-CN" sz="2400" dirty="0" smtClean="0">
                <a:solidFill>
                  <a:schemeClr val="bg1">
                    <a:lumMod val="95000"/>
                  </a:schemeClr>
                </a:solidFill>
                <a:latin typeface="微软雅黑" pitchFamily="34" charset="-122"/>
                <a:ea typeface="微软雅黑" pitchFamily="34" charset="-122"/>
              </a:rPr>
              <a:t>Parton</a:t>
            </a:r>
            <a:r>
              <a:rPr lang="zh-CN" altLang="en-US" sz="2400" dirty="0" smtClean="0">
                <a:solidFill>
                  <a:schemeClr val="bg1">
                    <a:lumMod val="95000"/>
                  </a:schemeClr>
                </a:solidFill>
                <a:latin typeface="微软雅黑" pitchFamily="34" charset="-122"/>
                <a:ea typeface="微软雅黑" pitchFamily="34" charset="-122"/>
              </a:rPr>
              <a:t>）关于学前儿童游戏中社会参与性活动观察记录表</a:t>
            </a:r>
            <a:r>
              <a:rPr lang="en-US" altLang="zh-CN" sz="1600" dirty="0" smtClean="0">
                <a:solidFill>
                  <a:schemeClr val="bg1">
                    <a:lumMod val="95000"/>
                  </a:schemeClr>
                </a:solidFill>
                <a:latin typeface="微软雅黑" pitchFamily="34" charset="-122"/>
                <a:ea typeface="微软雅黑" pitchFamily="34" charset="-122"/>
              </a:rPr>
              <a:t>[1]</a:t>
            </a: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r>
              <a:rPr lang="zh-CN" altLang="en-US" sz="2000" dirty="0" smtClean="0">
                <a:solidFill>
                  <a:schemeClr val="bg1">
                    <a:lumMod val="95000"/>
                  </a:schemeClr>
                </a:solidFill>
                <a:latin typeface="微软雅黑" pitchFamily="34" charset="-122"/>
                <a:ea typeface="微软雅黑" pitchFamily="34" charset="-122"/>
              </a:rPr>
              <a:t>以</a:t>
            </a:r>
            <a:r>
              <a:rPr lang="en-US" altLang="zh-CN" sz="2000" dirty="0" smtClean="0">
                <a:solidFill>
                  <a:schemeClr val="bg1">
                    <a:lumMod val="95000"/>
                  </a:schemeClr>
                </a:solidFill>
                <a:latin typeface="微软雅黑" pitchFamily="34" charset="-122"/>
                <a:ea typeface="微软雅黑" pitchFamily="34" charset="-122"/>
              </a:rPr>
              <a:t>1</a:t>
            </a:r>
            <a:r>
              <a:rPr lang="zh-CN" altLang="en-US" sz="2000" dirty="0" smtClean="0">
                <a:solidFill>
                  <a:schemeClr val="bg1">
                    <a:lumMod val="95000"/>
                  </a:schemeClr>
                </a:solidFill>
                <a:latin typeface="微软雅黑" pitchFamily="34" charset="-122"/>
                <a:ea typeface="微软雅黑" pitchFamily="34" charset="-122"/>
              </a:rPr>
              <a:t>分钟为时长</a:t>
            </a:r>
            <a:endParaRPr lang="zh-CN" altLang="en-US" sz="2000" dirty="0">
              <a:solidFill>
                <a:schemeClr val="bg1">
                  <a:lumMod val="95000"/>
                </a:schemeClr>
              </a:solidFill>
              <a:latin typeface="微软雅黑" pitchFamily="34" charset="-122"/>
              <a:ea typeface="微软雅黑" pitchFamily="34" charset="-122"/>
            </a:endParaRPr>
          </a:p>
        </p:txBody>
      </p:sp>
      <p:graphicFrame>
        <p:nvGraphicFramePr>
          <p:cNvPr id="6" name="表格 5"/>
          <p:cNvGraphicFramePr>
            <a:graphicFrameLocks noGrp="1"/>
          </p:cNvGraphicFramePr>
          <p:nvPr/>
        </p:nvGraphicFramePr>
        <p:xfrm>
          <a:off x="346845" y="4125005"/>
          <a:ext cx="11303872" cy="914400"/>
        </p:xfrm>
        <a:graphic>
          <a:graphicData uri="http://schemas.openxmlformats.org/drawingml/2006/table">
            <a:tbl>
              <a:tblPr firstRow="1" bandRow="1">
                <a:tableStyleId>{5C22544A-7EE6-4342-B048-85BDC9FD1C3A}</a:tableStyleId>
              </a:tblPr>
              <a:tblGrid>
                <a:gridCol w="1412984"/>
                <a:gridCol w="1412984"/>
                <a:gridCol w="1412984"/>
                <a:gridCol w="1412984"/>
                <a:gridCol w="1412984"/>
                <a:gridCol w="1412984"/>
                <a:gridCol w="1412984"/>
                <a:gridCol w="1412984"/>
              </a:tblGrid>
              <a:tr h="370840">
                <a:tc rowSpan="2">
                  <a:txBody>
                    <a:bodyPr/>
                    <a:lstStyle/>
                    <a:p>
                      <a:pPr algn="ctr"/>
                      <a:r>
                        <a:rPr lang="zh-CN" altLang="en-US" sz="2400" dirty="0" smtClean="0">
                          <a:solidFill>
                            <a:schemeClr val="bg1"/>
                          </a:solidFill>
                        </a:rPr>
                        <a:t>时间</a:t>
                      </a:r>
                      <a:endParaRPr lang="zh-CN" altLang="en-US" sz="2400" dirty="0">
                        <a:solidFill>
                          <a:schemeClr val="bg1"/>
                        </a:solidFill>
                      </a:endParaRPr>
                    </a:p>
                  </a:txBody>
                  <a:tcPr anchor="ctr">
                    <a:noFill/>
                  </a:tcPr>
                </a:tc>
                <a:tc rowSpan="2">
                  <a:txBody>
                    <a:bodyPr/>
                    <a:lstStyle/>
                    <a:p>
                      <a:pPr algn="ctr"/>
                      <a:r>
                        <a:rPr lang="zh-CN" altLang="en-US" sz="2400" dirty="0" smtClean="0">
                          <a:solidFill>
                            <a:schemeClr val="bg1"/>
                          </a:solidFill>
                        </a:rPr>
                        <a:t>儿童代号</a:t>
                      </a:r>
                      <a:endParaRPr lang="zh-CN" altLang="en-US" sz="2400" dirty="0">
                        <a:solidFill>
                          <a:schemeClr val="bg1"/>
                        </a:solidFill>
                      </a:endParaRPr>
                    </a:p>
                  </a:txBody>
                  <a:tcPr anchor="ctr">
                    <a:noFill/>
                  </a:tcPr>
                </a:tc>
                <a:tc gridSpan="6">
                  <a:txBody>
                    <a:bodyPr/>
                    <a:lstStyle/>
                    <a:p>
                      <a:pPr algn="ctr"/>
                      <a:r>
                        <a:rPr lang="zh-CN" altLang="en-US" sz="2400" dirty="0" smtClean="0">
                          <a:solidFill>
                            <a:schemeClr val="bg1"/>
                          </a:solidFill>
                        </a:rPr>
                        <a:t>活动类型</a:t>
                      </a:r>
                      <a:endParaRPr lang="zh-CN" altLang="en-US" sz="2400" dirty="0">
                        <a:solidFill>
                          <a:schemeClr val="bg1"/>
                        </a:solidFill>
                      </a:endParaRPr>
                    </a:p>
                  </a:txBody>
                  <a:tcPr anchor="ctr">
                    <a:noFill/>
                  </a:tcPr>
                </a:tc>
                <a:tc hMerge="1">
                  <a:txBody>
                    <a:bodyPr/>
                    <a:lstStyle/>
                    <a:p>
                      <a:endParaRPr lang="zh-CN" altLang="en-US" dirty="0"/>
                    </a:p>
                  </a:txBody>
                  <a:tcPr>
                    <a:noFill/>
                  </a:tcPr>
                </a:tc>
                <a:tc hMerge="1">
                  <a:txBody>
                    <a:bodyPr/>
                    <a:lstStyle/>
                    <a:p>
                      <a:endParaRPr lang="zh-CN" altLang="en-US" dirty="0"/>
                    </a:p>
                  </a:txBody>
                  <a:tcPr>
                    <a:noFill/>
                  </a:tcPr>
                </a:tc>
                <a:tc hMerge="1">
                  <a:txBody>
                    <a:bodyPr/>
                    <a:lstStyle/>
                    <a:p>
                      <a:endParaRPr lang="zh-CN" altLang="en-US" dirty="0"/>
                    </a:p>
                  </a:txBody>
                  <a:tcPr>
                    <a:noFill/>
                  </a:tcPr>
                </a:tc>
                <a:tc hMerge="1">
                  <a:txBody>
                    <a:bodyPr/>
                    <a:lstStyle/>
                    <a:p>
                      <a:endParaRPr lang="zh-CN" altLang="en-US" dirty="0"/>
                    </a:p>
                  </a:txBody>
                  <a:tcPr>
                    <a:noFill/>
                  </a:tcPr>
                </a:tc>
                <a:tc hMerge="1">
                  <a:txBody>
                    <a:bodyPr/>
                    <a:lstStyle/>
                    <a:p>
                      <a:endParaRPr lang="zh-CN" altLang="en-US" dirty="0"/>
                    </a:p>
                  </a:txBody>
                  <a:tcPr>
                    <a:noFill/>
                  </a:tcPr>
                </a:tc>
              </a:tr>
              <a:tr h="370840">
                <a:tc vMerge="1">
                  <a:txBody>
                    <a:bodyPr/>
                    <a:lstStyle/>
                    <a:p>
                      <a:endParaRPr lang="zh-CN" altLang="en-US" dirty="0"/>
                    </a:p>
                  </a:txBody>
                  <a:tcPr>
                    <a:noFill/>
                  </a:tcPr>
                </a:tc>
                <a:tc vMerge="1">
                  <a:txBody>
                    <a:bodyPr/>
                    <a:lstStyle/>
                    <a:p>
                      <a:endParaRPr lang="zh-CN" altLang="en-US" dirty="0"/>
                    </a:p>
                  </a:txBody>
                  <a:tcPr>
                    <a:noFill/>
                  </a:tcPr>
                </a:tc>
                <a:tc>
                  <a:txBody>
                    <a:bodyPr/>
                    <a:lstStyle/>
                    <a:p>
                      <a:pPr algn="ctr"/>
                      <a:r>
                        <a:rPr lang="zh-CN" altLang="en-US" sz="2400" dirty="0" smtClean="0">
                          <a:solidFill>
                            <a:schemeClr val="bg1"/>
                          </a:solidFill>
                        </a:rPr>
                        <a:t>无所事事</a:t>
                      </a:r>
                      <a:endParaRPr lang="zh-CN" altLang="en-US" sz="2400" dirty="0">
                        <a:solidFill>
                          <a:schemeClr val="bg1"/>
                        </a:solidFill>
                      </a:endParaRPr>
                    </a:p>
                  </a:txBody>
                  <a:tcPr anchor="ctr">
                    <a:noFill/>
                  </a:tcPr>
                </a:tc>
                <a:tc>
                  <a:txBody>
                    <a:bodyPr/>
                    <a:lstStyle/>
                    <a:p>
                      <a:pPr algn="ctr"/>
                      <a:r>
                        <a:rPr lang="zh-CN" altLang="en-US" sz="2400" dirty="0" smtClean="0">
                          <a:solidFill>
                            <a:schemeClr val="bg1"/>
                          </a:solidFill>
                        </a:rPr>
                        <a:t>旁观</a:t>
                      </a:r>
                      <a:endParaRPr lang="zh-CN" altLang="en-US" sz="2400" dirty="0">
                        <a:solidFill>
                          <a:schemeClr val="bg1"/>
                        </a:solidFill>
                      </a:endParaRPr>
                    </a:p>
                  </a:txBody>
                  <a:tcPr anchor="ctr">
                    <a:noFill/>
                  </a:tcPr>
                </a:tc>
                <a:tc>
                  <a:txBody>
                    <a:bodyPr/>
                    <a:lstStyle/>
                    <a:p>
                      <a:pPr algn="ctr"/>
                      <a:r>
                        <a:rPr lang="zh-CN" altLang="en-US" sz="2400" dirty="0" smtClean="0">
                          <a:solidFill>
                            <a:schemeClr val="bg1"/>
                          </a:solidFill>
                        </a:rPr>
                        <a:t>单独游戏</a:t>
                      </a:r>
                      <a:endParaRPr lang="zh-CN" altLang="en-US" sz="2400" dirty="0">
                        <a:solidFill>
                          <a:schemeClr val="bg1"/>
                        </a:solidFill>
                      </a:endParaRPr>
                    </a:p>
                  </a:txBody>
                  <a:tcPr anchor="ctr">
                    <a:noFill/>
                  </a:tcPr>
                </a:tc>
                <a:tc>
                  <a:txBody>
                    <a:bodyPr/>
                    <a:lstStyle/>
                    <a:p>
                      <a:pPr algn="ctr"/>
                      <a:r>
                        <a:rPr lang="zh-CN" altLang="en-US" sz="2400" dirty="0" smtClean="0">
                          <a:solidFill>
                            <a:schemeClr val="bg1"/>
                          </a:solidFill>
                        </a:rPr>
                        <a:t>平行游戏</a:t>
                      </a:r>
                      <a:endParaRPr lang="zh-CN" altLang="en-US" sz="2400" dirty="0">
                        <a:solidFill>
                          <a:schemeClr val="bg1"/>
                        </a:solidFill>
                      </a:endParaRPr>
                    </a:p>
                  </a:txBody>
                  <a:tcPr anchor="ctr">
                    <a:noFill/>
                  </a:tcPr>
                </a:tc>
                <a:tc>
                  <a:txBody>
                    <a:bodyPr/>
                    <a:lstStyle/>
                    <a:p>
                      <a:pPr algn="ctr"/>
                      <a:r>
                        <a:rPr lang="zh-CN" altLang="en-US" sz="2400" dirty="0" smtClean="0">
                          <a:solidFill>
                            <a:schemeClr val="bg1"/>
                          </a:solidFill>
                        </a:rPr>
                        <a:t>联合游戏</a:t>
                      </a:r>
                      <a:endParaRPr lang="zh-CN" altLang="en-US" sz="2400" dirty="0">
                        <a:solidFill>
                          <a:schemeClr val="bg1"/>
                        </a:solidFill>
                      </a:endParaRPr>
                    </a:p>
                  </a:txBody>
                  <a:tcPr anchor="ctr">
                    <a:noFill/>
                  </a:tcPr>
                </a:tc>
                <a:tc>
                  <a:txBody>
                    <a:bodyPr/>
                    <a:lstStyle/>
                    <a:p>
                      <a:r>
                        <a:rPr lang="zh-CN" altLang="en-US" sz="2400" dirty="0" smtClean="0">
                          <a:solidFill>
                            <a:schemeClr val="bg1"/>
                          </a:solidFill>
                        </a:rPr>
                        <a:t>合作游戏</a:t>
                      </a:r>
                      <a:endParaRPr lang="zh-CN" altLang="en-US" sz="2400" dirty="0">
                        <a:solidFill>
                          <a:schemeClr val="bg1"/>
                        </a:solidFill>
                      </a:endParaRPr>
                    </a:p>
                  </a:txBody>
                  <a:tcPr>
                    <a:noFill/>
                  </a:tcPr>
                </a:tc>
              </a:tr>
            </a:tbl>
          </a:graphicData>
        </a:graphic>
      </p:graphicFrame>
      <p:sp>
        <p:nvSpPr>
          <p:cNvPr id="8" name="矩形 7"/>
          <p:cNvSpPr/>
          <p:nvPr/>
        </p:nvSpPr>
        <p:spPr>
          <a:xfrm>
            <a:off x="193946" y="6318722"/>
            <a:ext cx="11175093" cy="452432"/>
          </a:xfrm>
          <a:prstGeom prst="rect">
            <a:avLst/>
          </a:prstGeom>
        </p:spPr>
        <p:txBody>
          <a:bodyPr wrap="square">
            <a:spAutoFit/>
          </a:bodyPr>
          <a:lstStyle/>
          <a:p>
            <a:pPr>
              <a:lnSpc>
                <a:spcPct val="130000"/>
              </a:lnSpc>
              <a:spcAft>
                <a:spcPts val="60"/>
              </a:spcAft>
            </a:pPr>
            <a:r>
              <a:rPr lang="en-US" altLang="zh-CN" b="1" dirty="0" smtClean="0">
                <a:latin typeface="微软雅黑" pitchFamily="34" charset="-122"/>
                <a:ea typeface="微软雅黑" pitchFamily="34" charset="-122"/>
              </a:rPr>
              <a:t>[1] </a:t>
            </a:r>
            <a:r>
              <a:rPr lang="zh-CN" altLang="en-US" b="1" dirty="0" smtClean="0">
                <a:latin typeface="微软雅黑" pitchFamily="34" charset="-122"/>
                <a:ea typeface="微软雅黑" pitchFamily="34" charset="-122"/>
              </a:rPr>
              <a:t>王坚红</a:t>
            </a:r>
            <a:r>
              <a:rPr lang="en-US" altLang="zh-CN" b="1" dirty="0" smtClean="0">
                <a:latin typeface="微软雅黑" pitchFamily="34" charset="-122"/>
                <a:ea typeface="微软雅黑" pitchFamily="34" charset="-122"/>
              </a:rPr>
              <a:t>.</a:t>
            </a:r>
            <a:r>
              <a:rPr lang="zh-CN" altLang="en-US" b="1" dirty="0" smtClean="0">
                <a:latin typeface="微软雅黑" pitchFamily="34" charset="-122"/>
                <a:ea typeface="微软雅黑" pitchFamily="34" charset="-122"/>
              </a:rPr>
              <a:t>学前儿童发展与教育科学研究方法</a:t>
            </a:r>
            <a:r>
              <a:rPr lang="en-US" altLang="zh-CN" b="1" dirty="0" smtClean="0">
                <a:latin typeface="微软雅黑" pitchFamily="34" charset="-122"/>
                <a:ea typeface="微软雅黑" pitchFamily="34" charset="-122"/>
              </a:rPr>
              <a:t>.</a:t>
            </a:r>
            <a:r>
              <a:rPr lang="zh-CN" altLang="en-US" b="1" dirty="0" smtClean="0">
                <a:latin typeface="微软雅黑" pitchFamily="34" charset="-122"/>
                <a:ea typeface="微软雅黑" pitchFamily="34" charset="-122"/>
              </a:rPr>
              <a:t>人民教育出版社</a:t>
            </a:r>
            <a:r>
              <a:rPr lang="en-US" altLang="zh-CN" b="1" dirty="0" smtClean="0">
                <a:latin typeface="微软雅黑" pitchFamily="34" charset="-122"/>
                <a:ea typeface="微软雅黑" pitchFamily="34" charset="-122"/>
              </a:rPr>
              <a:t>.2006</a:t>
            </a:r>
            <a:r>
              <a:rPr lang="zh-CN" altLang="en-US" b="1" dirty="0" smtClean="0">
                <a:latin typeface="微软雅黑" pitchFamily="34" charset="-122"/>
                <a:ea typeface="微软雅黑" pitchFamily="34" charset="-122"/>
              </a:rPr>
              <a:t>，第</a:t>
            </a:r>
            <a:r>
              <a:rPr lang="en-US" altLang="zh-CN" b="1" dirty="0" smtClean="0">
                <a:latin typeface="微软雅黑" pitchFamily="34" charset="-122"/>
                <a:ea typeface="微软雅黑" pitchFamily="34" charset="-122"/>
              </a:rPr>
              <a:t>78</a:t>
            </a:r>
            <a:r>
              <a:rPr lang="zh-CN" altLang="en-US" b="1" dirty="0" smtClean="0">
                <a:latin typeface="微软雅黑" pitchFamily="34" charset="-122"/>
                <a:ea typeface="微软雅黑" pitchFamily="34" charset="-122"/>
              </a:rPr>
              <a:t>页</a:t>
            </a:r>
            <a:r>
              <a:rPr lang="en-US" altLang="zh-CN" b="1" dirty="0" smtClean="0">
                <a:latin typeface="微软雅黑" pitchFamily="34" charset="-122"/>
                <a:ea typeface="微软雅黑" pitchFamily="34" charset="-122"/>
              </a:rPr>
              <a:t>.</a:t>
            </a:r>
            <a:endParaRPr lang="en-US" altLang="zh-CN" sz="3600" b="1" dirty="0">
              <a:latin typeface="微软雅黑" pitchFamily="34" charset="-122"/>
              <a:ea typeface="微软雅黑" pitchFamily="34" charset="-122"/>
            </a:endParaRPr>
          </a:p>
        </p:txBody>
      </p:sp>
    </p:spTree>
    <p:extLst>
      <p:ext uri="{BB962C8B-B14F-4D97-AF65-F5344CB8AC3E}">
        <p14:creationId xmlns="" xmlns:p14="http://schemas.microsoft.com/office/powerpoint/2010/main" val="3519264157"/>
      </p:ext>
    </p:extLst>
  </p:cSld>
  <p:clrMapOvr>
    <a:masterClrMapping/>
  </p:clrMapOvr>
  <p:transition>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a:spLocks noChangeArrowheads="1"/>
          </p:cNvSpPr>
          <p:nvPr/>
        </p:nvSpPr>
        <p:spPr bwMode="auto">
          <a:xfrm>
            <a:off x="2254654" y="1163949"/>
            <a:ext cx="8806678" cy="652486"/>
          </a:xfrm>
          <a:prstGeom prst="rect">
            <a:avLst/>
          </a:prstGeom>
          <a:noFill/>
          <a:ln w="9525">
            <a:noFill/>
            <a:miter lim="800000"/>
            <a:headEnd/>
            <a:tailEnd/>
          </a:ln>
        </p:spPr>
        <p:txBody>
          <a:bodyPr wrap="square">
            <a:spAutoFit/>
          </a:bodyPr>
          <a:lstStyle/>
          <a:p>
            <a:pPr>
              <a:lnSpc>
                <a:spcPct val="130000"/>
              </a:lnSpc>
              <a:spcBef>
                <a:spcPts val="200"/>
              </a:spcBef>
              <a:spcAft>
                <a:spcPts val="60"/>
              </a:spcAft>
            </a:pPr>
            <a:r>
              <a:rPr lang="zh-CN" altLang="en-US" sz="2800" dirty="0" smtClean="0">
                <a:solidFill>
                  <a:schemeClr val="bg1">
                    <a:lumMod val="95000"/>
                  </a:schemeClr>
                </a:solidFill>
                <a:latin typeface="微软雅黑" pitchFamily="34" charset="-122"/>
                <a:ea typeface="微软雅黑" pitchFamily="34" charset="-122"/>
              </a:rPr>
              <a:t>取样记录法</a:t>
            </a:r>
            <a:r>
              <a:rPr lang="en-US" altLang="zh-CN" sz="2800" dirty="0" smtClean="0">
                <a:solidFill>
                  <a:schemeClr val="bg1">
                    <a:lumMod val="95000"/>
                  </a:schemeClr>
                </a:solidFill>
                <a:latin typeface="微软雅黑" pitchFamily="34" charset="-122"/>
                <a:ea typeface="微软雅黑" pitchFamily="34" charset="-122"/>
              </a:rPr>
              <a:t>——</a:t>
            </a:r>
            <a:r>
              <a:rPr lang="zh-CN" altLang="en-US" sz="2800" dirty="0" smtClean="0">
                <a:solidFill>
                  <a:schemeClr val="bg1">
                    <a:lumMod val="95000"/>
                  </a:schemeClr>
                </a:solidFill>
                <a:latin typeface="微软雅黑" pitchFamily="34" charset="-122"/>
                <a:ea typeface="微软雅黑" pitchFamily="34" charset="-122"/>
              </a:rPr>
              <a:t>量的教育观察法</a:t>
            </a:r>
            <a:endParaRPr lang="zh-CN" altLang="en-US" sz="2800" dirty="0">
              <a:solidFill>
                <a:schemeClr val="bg1">
                  <a:lumMod val="95000"/>
                </a:schemeClr>
              </a:solidFill>
              <a:latin typeface="微软雅黑" pitchFamily="34" charset="-122"/>
              <a:ea typeface="微软雅黑" pitchFamily="34" charset="-122"/>
            </a:endParaRPr>
          </a:p>
        </p:txBody>
      </p:sp>
      <p:sp>
        <p:nvSpPr>
          <p:cNvPr id="7" name="矩形 4"/>
          <p:cNvSpPr>
            <a:spLocks noChangeArrowheads="1"/>
          </p:cNvSpPr>
          <p:nvPr/>
        </p:nvSpPr>
        <p:spPr bwMode="auto">
          <a:xfrm>
            <a:off x="1197135" y="1676463"/>
            <a:ext cx="9681071" cy="1529650"/>
          </a:xfrm>
          <a:prstGeom prst="rect">
            <a:avLst/>
          </a:prstGeom>
          <a:noFill/>
          <a:ln w="9525">
            <a:noFill/>
            <a:miter lim="800000"/>
            <a:headEnd/>
            <a:tailEnd/>
          </a:ln>
        </p:spPr>
        <p:txBody>
          <a:bodyPr wrap="square">
            <a:spAutoFit/>
          </a:bodyPr>
          <a:lstStyle/>
          <a:p>
            <a:pPr marL="457200" indent="-457200">
              <a:lnSpc>
                <a:spcPct val="130000"/>
              </a:lnSpc>
              <a:spcBef>
                <a:spcPts val="200"/>
              </a:spcBef>
              <a:spcAft>
                <a:spcPts val="60"/>
              </a:spcAft>
              <a:buAutoNum type="arabicPeriod"/>
            </a:pPr>
            <a:r>
              <a:rPr lang="zh-CN" altLang="en-US" sz="2400" dirty="0" smtClean="0">
                <a:solidFill>
                  <a:schemeClr val="bg1">
                    <a:lumMod val="95000"/>
                  </a:schemeClr>
                </a:solidFill>
                <a:latin typeface="微软雅黑" pitchFamily="34" charset="-122"/>
                <a:ea typeface="微软雅黑" pitchFamily="34" charset="-122"/>
              </a:rPr>
              <a:t>时间取样法变式</a:t>
            </a:r>
            <a:r>
              <a:rPr lang="zh-CN" altLang="en-US" sz="2400" dirty="0" smtClean="0">
                <a:solidFill>
                  <a:schemeClr val="bg1">
                    <a:lumMod val="95000"/>
                  </a:schemeClr>
                </a:solidFill>
                <a:latin typeface="微软雅黑" pitchFamily="34" charset="-122"/>
                <a:ea typeface="微软雅黑" pitchFamily="34" charset="-122"/>
              </a:rPr>
              <a:t>：</a:t>
            </a:r>
            <a:r>
              <a:rPr lang="zh-CN" altLang="en-US" sz="2400" dirty="0" smtClean="0">
                <a:solidFill>
                  <a:schemeClr val="bg1">
                    <a:lumMod val="95000"/>
                  </a:schemeClr>
                </a:solidFill>
                <a:latin typeface="微软雅黑" pitchFamily="34" charset="-122"/>
                <a:ea typeface="微软雅黑" pitchFamily="34" charset="-122"/>
              </a:rPr>
              <a:t>编码体系</a:t>
            </a:r>
            <a:r>
              <a:rPr lang="en-US" altLang="zh-CN" sz="2400" dirty="0" smtClean="0">
                <a:solidFill>
                  <a:schemeClr val="bg1">
                    <a:lumMod val="95000"/>
                  </a:schemeClr>
                </a:solidFill>
                <a:latin typeface="微软雅黑" pitchFamily="34" charset="-122"/>
                <a:ea typeface="微软雅黑" pitchFamily="34" charset="-122"/>
              </a:rPr>
              <a:t>——</a:t>
            </a:r>
            <a:r>
              <a:rPr lang="zh-CN" altLang="en-US" sz="2400" dirty="0" smtClean="0">
                <a:solidFill>
                  <a:schemeClr val="bg1">
                    <a:lumMod val="95000"/>
                  </a:schemeClr>
                </a:solidFill>
                <a:latin typeface="微软雅黑" pitchFamily="34" charset="-122"/>
                <a:ea typeface="微软雅黑" pitchFamily="34" charset="-122"/>
              </a:rPr>
              <a:t>弗兰德斯互动分析分类体系（</a:t>
            </a:r>
            <a:r>
              <a:rPr lang="en-US" altLang="zh-CN" sz="2400" dirty="0" smtClean="0">
                <a:solidFill>
                  <a:schemeClr val="bg1">
                    <a:lumMod val="95000"/>
                  </a:schemeClr>
                </a:solidFill>
                <a:latin typeface="微软雅黑" pitchFamily="34" charset="-122"/>
                <a:ea typeface="微软雅黑" pitchFamily="34" charset="-122"/>
              </a:rPr>
              <a:t>FIAC</a:t>
            </a:r>
            <a:r>
              <a:rPr lang="zh-CN" altLang="en-US" sz="2400" dirty="0" smtClean="0">
                <a:solidFill>
                  <a:schemeClr val="bg1">
                    <a:lumMod val="95000"/>
                  </a:schemeClr>
                </a:solidFill>
                <a:latin typeface="微软雅黑" pitchFamily="34" charset="-122"/>
                <a:ea typeface="微软雅黑" pitchFamily="34" charset="-122"/>
              </a:rPr>
              <a:t>）</a:t>
            </a:r>
            <a:endParaRPr lang="en-US" altLang="zh-CN" sz="24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r>
              <a:rPr lang="zh-CN" altLang="en-US" sz="2400" dirty="0" smtClean="0">
                <a:solidFill>
                  <a:schemeClr val="bg1">
                    <a:lumMod val="95000"/>
                  </a:schemeClr>
                </a:solidFill>
                <a:latin typeface="微软雅黑" pitchFamily="34" charset="-122"/>
                <a:ea typeface="微软雅黑" pitchFamily="34" charset="-122"/>
              </a:rPr>
              <a:t>                      对师生言语互动进行研究而分为</a:t>
            </a:r>
            <a:r>
              <a:rPr lang="en-US" altLang="zh-CN" sz="2400" dirty="0" smtClean="0">
                <a:solidFill>
                  <a:schemeClr val="bg1">
                    <a:lumMod val="95000"/>
                  </a:schemeClr>
                </a:solidFill>
                <a:latin typeface="微软雅黑" pitchFamily="34" charset="-122"/>
                <a:ea typeface="微软雅黑" pitchFamily="34" charset="-122"/>
              </a:rPr>
              <a:t>10</a:t>
            </a:r>
            <a:r>
              <a:rPr lang="zh-CN" altLang="en-US" sz="2400" dirty="0" smtClean="0">
                <a:solidFill>
                  <a:schemeClr val="bg1">
                    <a:lumMod val="95000"/>
                  </a:schemeClr>
                </a:solidFill>
                <a:latin typeface="微软雅黑" pitchFamily="34" charset="-122"/>
                <a:ea typeface="微软雅黑" pitchFamily="34" charset="-122"/>
              </a:rPr>
              <a:t>个种类</a:t>
            </a:r>
            <a:r>
              <a:rPr lang="en-US" altLang="zh-CN" sz="1600" dirty="0" smtClean="0">
                <a:solidFill>
                  <a:schemeClr val="bg1">
                    <a:lumMod val="95000"/>
                  </a:schemeClr>
                </a:solidFill>
                <a:latin typeface="微软雅黑" pitchFamily="34" charset="-122"/>
                <a:ea typeface="微软雅黑" pitchFamily="34" charset="-122"/>
              </a:rPr>
              <a:t>[1]</a:t>
            </a:r>
            <a:endParaRPr lang="en-US" altLang="zh-CN" sz="24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zh-CN" altLang="en-US" sz="2000" dirty="0">
              <a:solidFill>
                <a:schemeClr val="bg1">
                  <a:lumMod val="95000"/>
                </a:schemeClr>
              </a:solidFill>
              <a:latin typeface="微软雅黑" pitchFamily="34" charset="-122"/>
              <a:ea typeface="微软雅黑" pitchFamily="34" charset="-122"/>
            </a:endParaRPr>
          </a:p>
        </p:txBody>
      </p:sp>
      <p:graphicFrame>
        <p:nvGraphicFramePr>
          <p:cNvPr id="6" name="表格 5"/>
          <p:cNvGraphicFramePr>
            <a:graphicFrameLocks noGrp="1"/>
          </p:cNvGraphicFramePr>
          <p:nvPr/>
        </p:nvGraphicFramePr>
        <p:xfrm>
          <a:off x="1418901" y="2832222"/>
          <a:ext cx="9490839" cy="3200400"/>
        </p:xfrm>
        <a:graphic>
          <a:graphicData uri="http://schemas.openxmlformats.org/drawingml/2006/table">
            <a:tbl>
              <a:tblPr firstRow="1" bandRow="1">
                <a:tableStyleId>{5C22544A-7EE6-4342-B048-85BDC9FD1C3A}</a:tableStyleId>
              </a:tblPr>
              <a:tblGrid>
                <a:gridCol w="2112575"/>
                <a:gridCol w="2790496"/>
                <a:gridCol w="4587768"/>
              </a:tblGrid>
              <a:tr h="370840">
                <a:tc rowSpan="2">
                  <a:txBody>
                    <a:bodyPr/>
                    <a:lstStyle/>
                    <a:p>
                      <a:pPr algn="ctr"/>
                      <a:r>
                        <a:rPr lang="zh-CN" altLang="en-US" sz="2400" dirty="0" smtClean="0">
                          <a:solidFill>
                            <a:schemeClr val="bg1"/>
                          </a:solidFill>
                        </a:rPr>
                        <a:t>教师说话</a:t>
                      </a:r>
                      <a:endParaRPr lang="zh-CN" altLang="en-US" sz="2400" dirty="0">
                        <a:solidFill>
                          <a:schemeClr val="bg1"/>
                        </a:solidFill>
                      </a:endParaRPr>
                    </a:p>
                  </a:txBody>
                  <a:tcPr anchor="ctr">
                    <a:noFill/>
                  </a:tcPr>
                </a:tc>
                <a:tc>
                  <a:txBody>
                    <a:bodyPr/>
                    <a:lstStyle/>
                    <a:p>
                      <a:pPr algn="ctr"/>
                      <a:r>
                        <a:rPr lang="zh-CN" altLang="en-US" sz="2400" dirty="0" smtClean="0">
                          <a:solidFill>
                            <a:schemeClr val="bg1"/>
                          </a:solidFill>
                        </a:rPr>
                        <a:t>间接影响</a:t>
                      </a:r>
                      <a:endParaRPr lang="zh-CN" altLang="en-US" sz="2400" dirty="0">
                        <a:solidFill>
                          <a:schemeClr val="bg1"/>
                        </a:solidFill>
                      </a:endParaRPr>
                    </a:p>
                  </a:txBody>
                  <a:tcPr anchor="ctr">
                    <a:noFill/>
                  </a:tcPr>
                </a:tc>
                <a:tc>
                  <a:txBody>
                    <a:bodyPr/>
                    <a:lstStyle/>
                    <a:p>
                      <a:r>
                        <a:rPr lang="en-US" altLang="zh-CN" dirty="0" smtClean="0"/>
                        <a:t>1.</a:t>
                      </a:r>
                      <a:r>
                        <a:rPr lang="zh-CN" altLang="en-US" dirty="0" smtClean="0"/>
                        <a:t>接受感情</a:t>
                      </a:r>
                      <a:endParaRPr lang="en-US" altLang="zh-CN" dirty="0" smtClean="0"/>
                    </a:p>
                    <a:p>
                      <a:r>
                        <a:rPr lang="en-US" altLang="zh-CN" dirty="0" smtClean="0"/>
                        <a:t>2.</a:t>
                      </a:r>
                      <a:r>
                        <a:rPr lang="zh-CN" altLang="en-US" dirty="0" smtClean="0"/>
                        <a:t>表扬或鼓励</a:t>
                      </a:r>
                      <a:endParaRPr lang="en-US" altLang="zh-CN" dirty="0" smtClean="0"/>
                    </a:p>
                    <a:p>
                      <a:r>
                        <a:rPr lang="en-US" altLang="zh-CN" dirty="0" smtClean="0"/>
                        <a:t>3.</a:t>
                      </a:r>
                      <a:r>
                        <a:rPr lang="zh-CN" altLang="en-US" dirty="0" smtClean="0"/>
                        <a:t>接受或使用学生的主张</a:t>
                      </a:r>
                      <a:endParaRPr lang="en-US" altLang="zh-CN" dirty="0" smtClean="0"/>
                    </a:p>
                    <a:p>
                      <a:r>
                        <a:rPr lang="en-US" altLang="zh-CN" dirty="0" smtClean="0"/>
                        <a:t>4.</a:t>
                      </a:r>
                      <a:r>
                        <a:rPr lang="zh-CN" altLang="en-US" dirty="0" smtClean="0"/>
                        <a:t>提问</a:t>
                      </a:r>
                      <a:endParaRPr lang="zh-CN" altLang="en-US" dirty="0"/>
                    </a:p>
                  </a:txBody>
                  <a:tcPr anchor="ctr">
                    <a:noFill/>
                  </a:tcPr>
                </a:tc>
              </a:tr>
              <a:tr h="414020">
                <a:tc vMerge="1">
                  <a:txBody>
                    <a:bodyPr/>
                    <a:lstStyle/>
                    <a:p>
                      <a:endParaRPr lang="zh-CN" altLang="en-US"/>
                    </a:p>
                  </a:txBody>
                  <a:tcPr/>
                </a:tc>
                <a:tc>
                  <a:txBody>
                    <a:bodyPr/>
                    <a:lstStyle/>
                    <a:p>
                      <a:pPr algn="ctr"/>
                      <a:r>
                        <a:rPr lang="zh-CN" altLang="en-US" sz="2400" b="1" kern="1200" dirty="0" smtClean="0">
                          <a:solidFill>
                            <a:schemeClr val="bg1"/>
                          </a:solidFill>
                          <a:latin typeface="+mn-lt"/>
                          <a:ea typeface="+mn-ea"/>
                          <a:cs typeface="+mn-cs"/>
                        </a:rPr>
                        <a:t>直接影响</a:t>
                      </a:r>
                    </a:p>
                  </a:txBody>
                  <a:tcPr anchor="ctr">
                    <a:noFill/>
                  </a:tcPr>
                </a:tc>
                <a:tc>
                  <a:txBody>
                    <a:bodyPr/>
                    <a:lstStyle/>
                    <a:p>
                      <a:pPr algn="l"/>
                      <a:r>
                        <a:rPr lang="en-US" altLang="zh-CN" sz="1800" b="1" kern="1200" dirty="0" smtClean="0">
                          <a:solidFill>
                            <a:schemeClr val="lt1"/>
                          </a:solidFill>
                          <a:latin typeface="+mn-lt"/>
                          <a:ea typeface="+mn-ea"/>
                          <a:cs typeface="+mn-cs"/>
                        </a:rPr>
                        <a:t>5.</a:t>
                      </a:r>
                      <a:r>
                        <a:rPr lang="zh-CN" altLang="en-US" sz="1800" b="1" kern="1200" dirty="0" smtClean="0">
                          <a:solidFill>
                            <a:schemeClr val="lt1"/>
                          </a:solidFill>
                          <a:latin typeface="+mn-lt"/>
                          <a:ea typeface="+mn-ea"/>
                          <a:cs typeface="+mn-cs"/>
                        </a:rPr>
                        <a:t>讲解</a:t>
                      </a:r>
                      <a:endParaRPr lang="en-US" altLang="zh-CN" sz="1800" b="1" kern="1200" dirty="0" smtClean="0">
                        <a:solidFill>
                          <a:schemeClr val="lt1"/>
                        </a:solidFill>
                        <a:latin typeface="+mn-lt"/>
                        <a:ea typeface="+mn-ea"/>
                        <a:cs typeface="+mn-cs"/>
                      </a:endParaRPr>
                    </a:p>
                    <a:p>
                      <a:pPr algn="l"/>
                      <a:r>
                        <a:rPr lang="en-US" altLang="zh-CN" sz="1800" b="1" kern="1200" dirty="0" smtClean="0">
                          <a:solidFill>
                            <a:schemeClr val="lt1"/>
                          </a:solidFill>
                          <a:latin typeface="+mn-lt"/>
                          <a:ea typeface="+mn-ea"/>
                          <a:cs typeface="+mn-cs"/>
                        </a:rPr>
                        <a:t>6.</a:t>
                      </a:r>
                      <a:r>
                        <a:rPr lang="zh-CN" altLang="en-US" sz="1800" b="1" kern="1200" dirty="0" smtClean="0">
                          <a:solidFill>
                            <a:schemeClr val="lt1"/>
                          </a:solidFill>
                          <a:latin typeface="+mn-lt"/>
                          <a:ea typeface="+mn-ea"/>
                          <a:cs typeface="+mn-cs"/>
                        </a:rPr>
                        <a:t>给予指导或指令</a:t>
                      </a:r>
                      <a:endParaRPr lang="en-US" altLang="zh-CN" sz="1800" b="1" kern="1200" dirty="0" smtClean="0">
                        <a:solidFill>
                          <a:schemeClr val="lt1"/>
                        </a:solidFill>
                        <a:latin typeface="+mn-lt"/>
                        <a:ea typeface="+mn-ea"/>
                        <a:cs typeface="+mn-cs"/>
                      </a:endParaRPr>
                    </a:p>
                    <a:p>
                      <a:pPr algn="l"/>
                      <a:r>
                        <a:rPr lang="en-US" altLang="zh-CN" sz="1800" b="1" kern="1200" dirty="0" smtClean="0">
                          <a:solidFill>
                            <a:schemeClr val="lt1"/>
                          </a:solidFill>
                          <a:latin typeface="+mn-lt"/>
                          <a:ea typeface="+mn-ea"/>
                          <a:cs typeface="+mn-cs"/>
                        </a:rPr>
                        <a:t>7.</a:t>
                      </a:r>
                      <a:r>
                        <a:rPr lang="zh-CN" altLang="en-US" sz="1800" b="1" kern="1200" dirty="0" smtClean="0">
                          <a:solidFill>
                            <a:schemeClr val="lt1"/>
                          </a:solidFill>
                          <a:latin typeface="+mn-lt"/>
                          <a:ea typeface="+mn-ea"/>
                          <a:cs typeface="+mn-cs"/>
                        </a:rPr>
                        <a:t>批评或维护权威性</a:t>
                      </a:r>
                      <a:endParaRPr lang="en-US" altLang="zh-CN" sz="1800" b="1" kern="1200" dirty="0" smtClean="0">
                        <a:solidFill>
                          <a:schemeClr val="lt1"/>
                        </a:solidFill>
                        <a:latin typeface="+mn-lt"/>
                        <a:ea typeface="+mn-ea"/>
                        <a:cs typeface="+mn-cs"/>
                      </a:endParaRPr>
                    </a:p>
                  </a:txBody>
                  <a:tcPr anchor="ctr">
                    <a:noFill/>
                  </a:tcPr>
                </a:tc>
              </a:tr>
              <a:tr h="414020">
                <a:tc gridSpan="2">
                  <a:txBody>
                    <a:bodyPr/>
                    <a:lstStyle/>
                    <a:p>
                      <a:pPr algn="ctr"/>
                      <a:r>
                        <a:rPr lang="zh-CN" altLang="en-US" sz="2400" dirty="0" smtClean="0">
                          <a:solidFill>
                            <a:schemeClr val="bg1"/>
                          </a:solidFill>
                        </a:rPr>
                        <a:t>学生说话</a:t>
                      </a:r>
                      <a:endParaRPr lang="zh-CN" altLang="en-US" sz="2400" dirty="0">
                        <a:solidFill>
                          <a:schemeClr val="bg1"/>
                        </a:solidFill>
                      </a:endParaRPr>
                    </a:p>
                  </a:txBody>
                  <a:tcPr anchor="ctr">
                    <a:noFill/>
                  </a:tcPr>
                </a:tc>
                <a:tc hMerge="1">
                  <a:txBody>
                    <a:bodyPr/>
                    <a:lstStyle/>
                    <a:p>
                      <a:pPr algn="ctr"/>
                      <a:endParaRPr lang="zh-CN" altLang="en-US" sz="2400" b="1" kern="1200" dirty="0" smtClean="0">
                        <a:solidFill>
                          <a:schemeClr val="bg1"/>
                        </a:solidFill>
                        <a:latin typeface="+mn-lt"/>
                        <a:ea typeface="+mn-ea"/>
                        <a:cs typeface="+mn-cs"/>
                      </a:endParaRPr>
                    </a:p>
                  </a:txBody>
                  <a:tcPr anchor="ctr">
                    <a:noFill/>
                  </a:tcPr>
                </a:tc>
                <a:tc>
                  <a:txBody>
                    <a:bodyPr/>
                    <a:lstStyle/>
                    <a:p>
                      <a:pPr algn="l"/>
                      <a:r>
                        <a:rPr lang="en-US" altLang="zh-CN" sz="1800" b="1" kern="1200" dirty="0" smtClean="0">
                          <a:solidFill>
                            <a:schemeClr val="lt1"/>
                          </a:solidFill>
                          <a:latin typeface="+mn-lt"/>
                          <a:ea typeface="+mn-ea"/>
                          <a:cs typeface="+mn-cs"/>
                        </a:rPr>
                        <a:t>8.</a:t>
                      </a:r>
                      <a:r>
                        <a:rPr lang="zh-CN" altLang="en-US" sz="1800" b="1" kern="1200" dirty="0" smtClean="0">
                          <a:solidFill>
                            <a:schemeClr val="lt1"/>
                          </a:solidFill>
                          <a:latin typeface="+mn-lt"/>
                          <a:ea typeface="+mn-ea"/>
                          <a:cs typeface="+mn-cs"/>
                        </a:rPr>
                        <a:t>学生被动说话（如回答问题）</a:t>
                      </a:r>
                      <a:endParaRPr lang="en-US" altLang="zh-CN" sz="1800" b="1" kern="1200" dirty="0" smtClean="0">
                        <a:solidFill>
                          <a:schemeClr val="lt1"/>
                        </a:solidFill>
                        <a:latin typeface="+mn-lt"/>
                        <a:ea typeface="+mn-ea"/>
                        <a:cs typeface="+mn-cs"/>
                      </a:endParaRPr>
                    </a:p>
                    <a:p>
                      <a:pPr algn="l"/>
                      <a:r>
                        <a:rPr lang="en-US" altLang="zh-CN" sz="1800" b="1" kern="1200" dirty="0" smtClean="0">
                          <a:solidFill>
                            <a:schemeClr val="lt1"/>
                          </a:solidFill>
                          <a:latin typeface="+mn-lt"/>
                          <a:ea typeface="+mn-ea"/>
                          <a:cs typeface="+mn-cs"/>
                        </a:rPr>
                        <a:t>9.</a:t>
                      </a:r>
                      <a:r>
                        <a:rPr lang="zh-CN" altLang="en-US" sz="1800" b="1" kern="1200" dirty="0" smtClean="0">
                          <a:solidFill>
                            <a:schemeClr val="lt1"/>
                          </a:solidFill>
                          <a:latin typeface="+mn-lt"/>
                          <a:ea typeface="+mn-ea"/>
                          <a:cs typeface="+mn-cs"/>
                        </a:rPr>
                        <a:t>学生主动说话</a:t>
                      </a:r>
                      <a:endParaRPr lang="en-US" altLang="zh-CN" sz="1800" b="1" kern="1200" dirty="0" smtClean="0">
                        <a:solidFill>
                          <a:schemeClr val="lt1"/>
                        </a:solidFill>
                        <a:latin typeface="+mn-lt"/>
                        <a:ea typeface="+mn-ea"/>
                        <a:cs typeface="+mn-cs"/>
                      </a:endParaRPr>
                    </a:p>
                  </a:txBody>
                  <a:tcPr anchor="ctr">
                    <a:noFill/>
                  </a:tcPr>
                </a:tc>
              </a:tr>
              <a:tr h="414020">
                <a:tc gridSpan="2">
                  <a:txBody>
                    <a:bodyPr/>
                    <a:lstStyle/>
                    <a:p>
                      <a:pPr algn="ctr"/>
                      <a:endParaRPr lang="zh-CN" altLang="en-US" sz="2400" dirty="0">
                        <a:solidFill>
                          <a:schemeClr val="bg1"/>
                        </a:solidFill>
                      </a:endParaRPr>
                    </a:p>
                  </a:txBody>
                  <a:tcPr anchor="ctr">
                    <a:noFill/>
                  </a:tcPr>
                </a:tc>
                <a:tc hMerge="1">
                  <a:txBody>
                    <a:bodyPr/>
                    <a:lstStyle/>
                    <a:p>
                      <a:endParaRPr lang="zh-CN" altLang="en-US"/>
                    </a:p>
                  </a:txBody>
                  <a:tcPr/>
                </a:tc>
                <a:tc>
                  <a:txBody>
                    <a:bodyPr/>
                    <a:lstStyle/>
                    <a:p>
                      <a:pPr algn="l"/>
                      <a:r>
                        <a:rPr lang="en-US" altLang="zh-CN" sz="1800" b="1" kern="1200" dirty="0" smtClean="0">
                          <a:solidFill>
                            <a:schemeClr val="lt1"/>
                          </a:solidFill>
                          <a:latin typeface="+mn-lt"/>
                          <a:ea typeface="+mn-ea"/>
                          <a:cs typeface="+mn-cs"/>
                        </a:rPr>
                        <a:t>10.</a:t>
                      </a:r>
                      <a:r>
                        <a:rPr lang="zh-CN" altLang="en-US" sz="1800" b="1" kern="1200" dirty="0" smtClean="0">
                          <a:solidFill>
                            <a:schemeClr val="lt1"/>
                          </a:solidFill>
                          <a:latin typeface="+mn-lt"/>
                          <a:ea typeface="+mn-ea"/>
                          <a:cs typeface="+mn-cs"/>
                        </a:rPr>
                        <a:t>沉默或混乱</a:t>
                      </a:r>
                      <a:endParaRPr lang="en-US" altLang="zh-CN" sz="1800" b="1" kern="1200" dirty="0" smtClean="0">
                        <a:solidFill>
                          <a:schemeClr val="lt1"/>
                        </a:solidFill>
                        <a:latin typeface="+mn-lt"/>
                        <a:ea typeface="+mn-ea"/>
                        <a:cs typeface="+mn-cs"/>
                      </a:endParaRPr>
                    </a:p>
                  </a:txBody>
                  <a:tcPr anchor="ctr">
                    <a:noFill/>
                  </a:tcPr>
                </a:tc>
              </a:tr>
            </a:tbl>
          </a:graphicData>
        </a:graphic>
      </p:graphicFrame>
      <p:sp>
        <p:nvSpPr>
          <p:cNvPr id="8" name="矩形 7"/>
          <p:cNvSpPr/>
          <p:nvPr/>
        </p:nvSpPr>
        <p:spPr>
          <a:xfrm>
            <a:off x="193946" y="6318722"/>
            <a:ext cx="11175093" cy="452432"/>
          </a:xfrm>
          <a:prstGeom prst="rect">
            <a:avLst/>
          </a:prstGeom>
        </p:spPr>
        <p:txBody>
          <a:bodyPr wrap="square">
            <a:spAutoFit/>
          </a:bodyPr>
          <a:lstStyle/>
          <a:p>
            <a:pPr>
              <a:lnSpc>
                <a:spcPct val="130000"/>
              </a:lnSpc>
              <a:spcAft>
                <a:spcPts val="60"/>
              </a:spcAft>
            </a:pPr>
            <a:r>
              <a:rPr lang="en-US" altLang="zh-CN" b="1" dirty="0" smtClean="0">
                <a:latin typeface="微软雅黑" pitchFamily="34" charset="-122"/>
                <a:ea typeface="微软雅黑" pitchFamily="34" charset="-122"/>
              </a:rPr>
              <a:t>[1] David </a:t>
            </a:r>
            <a:r>
              <a:rPr lang="en-US" altLang="zh-CN" b="1" dirty="0" err="1" smtClean="0">
                <a:latin typeface="微软雅黑" pitchFamily="34" charset="-122"/>
                <a:ea typeface="微软雅黑" pitchFamily="34" charset="-122"/>
              </a:rPr>
              <a:t>Hopkins,A</a:t>
            </a:r>
            <a:r>
              <a:rPr lang="en-US" altLang="zh-CN" b="1" dirty="0" smtClean="0">
                <a:latin typeface="微软雅黑" pitchFamily="34" charset="-122"/>
                <a:ea typeface="微软雅黑" pitchFamily="34" charset="-122"/>
              </a:rPr>
              <a:t> Teacher’s Guide to Classroom Research,p.111.</a:t>
            </a:r>
            <a:endParaRPr lang="en-US" altLang="zh-CN" sz="3600" b="1" dirty="0">
              <a:latin typeface="微软雅黑" pitchFamily="34" charset="-122"/>
              <a:ea typeface="微软雅黑" pitchFamily="34" charset="-122"/>
            </a:endParaRPr>
          </a:p>
        </p:txBody>
      </p:sp>
    </p:spTree>
    <p:extLst>
      <p:ext uri="{BB962C8B-B14F-4D97-AF65-F5344CB8AC3E}">
        <p14:creationId xmlns="" xmlns:p14="http://schemas.microsoft.com/office/powerpoint/2010/main" val="3519264157"/>
      </p:ext>
    </p:extLst>
  </p:cSld>
  <p:clrMapOvr>
    <a:masterClrMapping/>
  </p:clrMapOvr>
  <p:transition>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a:spLocks noChangeArrowheads="1"/>
          </p:cNvSpPr>
          <p:nvPr/>
        </p:nvSpPr>
        <p:spPr bwMode="auto">
          <a:xfrm>
            <a:off x="1734392" y="1163949"/>
            <a:ext cx="8806678" cy="525657"/>
          </a:xfrm>
          <a:prstGeom prst="rect">
            <a:avLst/>
          </a:prstGeom>
          <a:noFill/>
          <a:ln w="9525">
            <a:noFill/>
            <a:miter lim="800000"/>
            <a:headEnd/>
            <a:tailEnd/>
          </a:ln>
        </p:spPr>
        <p:txBody>
          <a:bodyPr wrap="square">
            <a:spAutoFit/>
          </a:bodyPr>
          <a:lstStyle/>
          <a:p>
            <a:pPr algn="ctr">
              <a:lnSpc>
                <a:spcPct val="130000"/>
              </a:lnSpc>
              <a:spcBef>
                <a:spcPts val="200"/>
              </a:spcBef>
              <a:spcAft>
                <a:spcPts val="60"/>
              </a:spcAft>
            </a:pPr>
            <a:r>
              <a:rPr lang="en-US" altLang="zh-CN" sz="2400" dirty="0" smtClean="0">
                <a:solidFill>
                  <a:schemeClr val="bg1">
                    <a:lumMod val="95000"/>
                  </a:schemeClr>
                </a:solidFill>
                <a:latin typeface="微软雅黑" pitchFamily="34" charset="-122"/>
                <a:ea typeface="微软雅黑" pitchFamily="34" charset="-122"/>
              </a:rPr>
              <a:t>FIAC</a:t>
            </a:r>
            <a:r>
              <a:rPr lang="zh-CN" altLang="en-US" sz="2400" dirty="0" smtClean="0">
                <a:solidFill>
                  <a:schemeClr val="bg1">
                    <a:lumMod val="95000"/>
                  </a:schemeClr>
                </a:solidFill>
                <a:latin typeface="微软雅黑" pitchFamily="34" charset="-122"/>
                <a:ea typeface="微软雅黑" pitchFamily="34" charset="-122"/>
              </a:rPr>
              <a:t>数据表</a:t>
            </a:r>
            <a:endParaRPr lang="zh-CN" altLang="en-US" sz="2400" dirty="0">
              <a:solidFill>
                <a:schemeClr val="bg1">
                  <a:lumMod val="95000"/>
                </a:schemeClr>
              </a:solidFill>
              <a:latin typeface="微软雅黑" pitchFamily="34" charset="-122"/>
              <a:ea typeface="微软雅黑" pitchFamily="34" charset="-122"/>
            </a:endParaRPr>
          </a:p>
        </p:txBody>
      </p:sp>
      <p:sp>
        <p:nvSpPr>
          <p:cNvPr id="7" name="矩形 4"/>
          <p:cNvSpPr>
            <a:spLocks noChangeArrowheads="1"/>
          </p:cNvSpPr>
          <p:nvPr/>
        </p:nvSpPr>
        <p:spPr bwMode="auto">
          <a:xfrm>
            <a:off x="1607047" y="5807034"/>
            <a:ext cx="9681071" cy="492443"/>
          </a:xfrm>
          <a:prstGeom prst="rect">
            <a:avLst/>
          </a:prstGeom>
          <a:noFill/>
          <a:ln w="9525">
            <a:noFill/>
            <a:miter lim="800000"/>
            <a:headEnd/>
            <a:tailEnd/>
          </a:ln>
        </p:spPr>
        <p:txBody>
          <a:bodyPr wrap="square">
            <a:spAutoFit/>
          </a:bodyPr>
          <a:lstStyle/>
          <a:p>
            <a:pPr marL="457200" indent="-457200">
              <a:lnSpc>
                <a:spcPct val="130000"/>
              </a:lnSpc>
              <a:spcBef>
                <a:spcPts val="200"/>
              </a:spcBef>
              <a:spcAft>
                <a:spcPts val="60"/>
              </a:spcAft>
            </a:pPr>
            <a:r>
              <a:rPr lang="zh-CN" altLang="en-US" sz="2000" dirty="0" smtClean="0">
                <a:solidFill>
                  <a:schemeClr val="bg1">
                    <a:lumMod val="95000"/>
                  </a:schemeClr>
                </a:solidFill>
                <a:latin typeface="微软雅黑" pitchFamily="34" charset="-122"/>
                <a:ea typeface="微软雅黑" pitchFamily="34" charset="-122"/>
              </a:rPr>
              <a:t>例：</a:t>
            </a:r>
            <a:r>
              <a:rPr lang="en-US" altLang="zh-CN" sz="2000" dirty="0" smtClean="0">
                <a:solidFill>
                  <a:schemeClr val="bg1">
                    <a:lumMod val="95000"/>
                  </a:schemeClr>
                </a:solidFill>
                <a:latin typeface="微软雅黑" pitchFamily="34" charset="-122"/>
                <a:ea typeface="微软雅黑" pitchFamily="34" charset="-122"/>
              </a:rPr>
              <a:t>3</a:t>
            </a:r>
            <a:r>
              <a:rPr lang="zh-CN" altLang="en-US" sz="2000" dirty="0" smtClean="0">
                <a:solidFill>
                  <a:schemeClr val="bg1">
                    <a:lumMod val="95000"/>
                  </a:schemeClr>
                </a:solidFill>
                <a:latin typeface="微软雅黑" pitchFamily="34" charset="-122"/>
                <a:ea typeface="微软雅黑" pitchFamily="34" charset="-122"/>
              </a:rPr>
              <a:t>秒观察一次，每</a:t>
            </a:r>
            <a:r>
              <a:rPr lang="zh-CN" altLang="en-US" sz="2000" dirty="0" smtClean="0">
                <a:solidFill>
                  <a:schemeClr val="bg1">
                    <a:lumMod val="95000"/>
                  </a:schemeClr>
                </a:solidFill>
                <a:latin typeface="微软雅黑" pitchFamily="34" charset="-122"/>
                <a:ea typeface="微软雅黑" pitchFamily="34" charset="-122"/>
              </a:rPr>
              <a:t>行</a:t>
            </a:r>
            <a:r>
              <a:rPr lang="en-US" altLang="zh-CN" sz="2000" dirty="0" smtClean="0">
                <a:solidFill>
                  <a:schemeClr val="bg1">
                    <a:lumMod val="95000"/>
                  </a:schemeClr>
                </a:solidFill>
                <a:latin typeface="微软雅黑" pitchFamily="34" charset="-122"/>
                <a:ea typeface="微软雅黑" pitchFamily="34" charset="-122"/>
              </a:rPr>
              <a:t>20</a:t>
            </a:r>
            <a:r>
              <a:rPr lang="zh-CN" altLang="en-US" sz="2000" dirty="0" smtClean="0">
                <a:solidFill>
                  <a:schemeClr val="bg1">
                    <a:lumMod val="95000"/>
                  </a:schemeClr>
                </a:solidFill>
                <a:latin typeface="微软雅黑" pitchFamily="34" charset="-122"/>
                <a:ea typeface="微软雅黑" pitchFamily="34" charset="-122"/>
              </a:rPr>
              <a:t>个方格代表一分钟，共</a:t>
            </a:r>
            <a:r>
              <a:rPr lang="en-US" altLang="zh-CN" sz="2000" dirty="0" smtClean="0">
                <a:solidFill>
                  <a:schemeClr val="bg1">
                    <a:lumMod val="95000"/>
                  </a:schemeClr>
                </a:solidFill>
                <a:latin typeface="微软雅黑" pitchFamily="34" charset="-122"/>
                <a:ea typeface="微软雅黑" pitchFamily="34" charset="-122"/>
              </a:rPr>
              <a:t>10</a:t>
            </a:r>
            <a:r>
              <a:rPr lang="zh-CN" altLang="en-US" sz="2000" dirty="0" smtClean="0">
                <a:solidFill>
                  <a:schemeClr val="bg1">
                    <a:lumMod val="95000"/>
                  </a:schemeClr>
                </a:solidFill>
                <a:latin typeface="微软雅黑" pitchFamily="34" charset="-122"/>
                <a:ea typeface="微软雅黑" pitchFamily="34" charset="-122"/>
              </a:rPr>
              <a:t>行，观察了</a:t>
            </a:r>
            <a:r>
              <a:rPr lang="en-US" altLang="zh-CN" sz="2000" dirty="0" smtClean="0">
                <a:solidFill>
                  <a:schemeClr val="bg1">
                    <a:lumMod val="95000"/>
                  </a:schemeClr>
                </a:solidFill>
                <a:latin typeface="微软雅黑" pitchFamily="34" charset="-122"/>
                <a:ea typeface="微软雅黑" pitchFamily="34" charset="-122"/>
              </a:rPr>
              <a:t>10</a:t>
            </a:r>
            <a:r>
              <a:rPr lang="zh-CN" altLang="en-US" sz="2000" dirty="0" smtClean="0">
                <a:solidFill>
                  <a:schemeClr val="bg1">
                    <a:lumMod val="95000"/>
                  </a:schemeClr>
                </a:solidFill>
                <a:latin typeface="微软雅黑" pitchFamily="34" charset="-122"/>
                <a:ea typeface="微软雅黑" pitchFamily="34" charset="-122"/>
              </a:rPr>
              <a:t>分钟</a:t>
            </a:r>
            <a:endParaRPr lang="zh-CN" altLang="en-US" sz="2000" dirty="0">
              <a:solidFill>
                <a:schemeClr val="bg1">
                  <a:lumMod val="95000"/>
                </a:schemeClr>
              </a:solidFill>
              <a:latin typeface="微软雅黑" pitchFamily="34" charset="-122"/>
              <a:ea typeface="微软雅黑" pitchFamily="34" charset="-122"/>
            </a:endParaRPr>
          </a:p>
        </p:txBody>
      </p:sp>
      <p:graphicFrame>
        <p:nvGraphicFramePr>
          <p:cNvPr id="9" name="表格 8"/>
          <p:cNvGraphicFramePr>
            <a:graphicFrameLocks noGrp="1"/>
          </p:cNvGraphicFramePr>
          <p:nvPr/>
        </p:nvGraphicFramePr>
        <p:xfrm>
          <a:off x="1623854" y="1797112"/>
          <a:ext cx="9664263" cy="4023360"/>
        </p:xfrm>
        <a:graphic>
          <a:graphicData uri="http://schemas.openxmlformats.org/drawingml/2006/table">
            <a:tbl>
              <a:tblPr firstRow="1" bandRow="1">
                <a:tableStyleId>{5C22544A-7EE6-4342-B048-85BDC9FD1C3A}</a:tableStyleId>
              </a:tblPr>
              <a:tblGrid>
                <a:gridCol w="460203"/>
                <a:gridCol w="460203"/>
                <a:gridCol w="460203"/>
                <a:gridCol w="460203"/>
                <a:gridCol w="460203"/>
                <a:gridCol w="460203"/>
                <a:gridCol w="460203"/>
                <a:gridCol w="460203"/>
                <a:gridCol w="460203"/>
                <a:gridCol w="460203"/>
                <a:gridCol w="460203"/>
                <a:gridCol w="460203"/>
                <a:gridCol w="460203"/>
                <a:gridCol w="460203"/>
                <a:gridCol w="460203"/>
                <a:gridCol w="460203"/>
                <a:gridCol w="460203"/>
                <a:gridCol w="460203"/>
                <a:gridCol w="460203"/>
                <a:gridCol w="460203"/>
                <a:gridCol w="460203"/>
              </a:tblGrid>
              <a:tr h="0">
                <a:tc>
                  <a:txBody>
                    <a:bodyPr/>
                    <a:lstStyle/>
                    <a:p>
                      <a:endParaRPr lang="zh-CN" altLang="en-US" dirty="0"/>
                    </a:p>
                  </a:txBody>
                  <a:tcPr>
                    <a:noFill/>
                  </a:tcPr>
                </a:tc>
                <a:tc>
                  <a:txBody>
                    <a:bodyPr/>
                    <a:lstStyle/>
                    <a:p>
                      <a:r>
                        <a:rPr lang="en-US" altLang="zh-CN" dirty="0" smtClean="0"/>
                        <a:t>1</a:t>
                      </a:r>
                      <a:endParaRPr lang="zh-CN" altLang="en-US" dirty="0"/>
                    </a:p>
                  </a:txBody>
                  <a:tcPr>
                    <a:noFill/>
                  </a:tcPr>
                </a:tc>
                <a:tc>
                  <a:txBody>
                    <a:bodyPr/>
                    <a:lstStyle/>
                    <a:p>
                      <a:r>
                        <a:rPr lang="en-US" altLang="zh-CN" dirty="0" smtClean="0"/>
                        <a:t>2</a:t>
                      </a:r>
                      <a:endParaRPr lang="zh-CN" altLang="en-US" dirty="0"/>
                    </a:p>
                  </a:txBody>
                  <a:tcPr>
                    <a:noFill/>
                  </a:tcPr>
                </a:tc>
                <a:tc>
                  <a:txBody>
                    <a:bodyPr/>
                    <a:lstStyle/>
                    <a:p>
                      <a:r>
                        <a:rPr lang="en-US" altLang="zh-CN" dirty="0" smtClean="0"/>
                        <a:t>3</a:t>
                      </a:r>
                      <a:endParaRPr lang="zh-CN" altLang="en-US" dirty="0"/>
                    </a:p>
                  </a:txBody>
                  <a:tcPr>
                    <a:noFill/>
                  </a:tcPr>
                </a:tc>
                <a:tc>
                  <a:txBody>
                    <a:bodyPr/>
                    <a:lstStyle/>
                    <a:p>
                      <a:r>
                        <a:rPr lang="en-US" altLang="zh-CN" dirty="0" smtClean="0"/>
                        <a:t>4</a:t>
                      </a:r>
                      <a:endParaRPr lang="zh-CN" altLang="en-US" dirty="0"/>
                    </a:p>
                  </a:txBody>
                  <a:tcPr>
                    <a:noFill/>
                  </a:tcPr>
                </a:tc>
                <a:tc>
                  <a:txBody>
                    <a:bodyPr/>
                    <a:lstStyle/>
                    <a:p>
                      <a:r>
                        <a:rPr lang="en-US" altLang="zh-CN" dirty="0" smtClean="0"/>
                        <a:t>5</a:t>
                      </a:r>
                      <a:endParaRPr lang="zh-CN" altLang="en-US" dirty="0"/>
                    </a:p>
                  </a:txBody>
                  <a:tcPr>
                    <a:noFill/>
                  </a:tcPr>
                </a:tc>
                <a:tc>
                  <a:txBody>
                    <a:bodyPr/>
                    <a:lstStyle/>
                    <a:p>
                      <a:r>
                        <a:rPr lang="en-US" altLang="zh-CN" dirty="0" smtClean="0"/>
                        <a:t>6</a:t>
                      </a:r>
                      <a:endParaRPr lang="zh-CN" altLang="en-US" dirty="0"/>
                    </a:p>
                  </a:txBody>
                  <a:tcPr>
                    <a:noFill/>
                  </a:tcPr>
                </a:tc>
                <a:tc>
                  <a:txBody>
                    <a:bodyPr/>
                    <a:lstStyle/>
                    <a:p>
                      <a:r>
                        <a:rPr lang="en-US" altLang="zh-CN" dirty="0" smtClean="0"/>
                        <a:t>7</a:t>
                      </a:r>
                      <a:endParaRPr lang="zh-CN" altLang="en-US" dirty="0"/>
                    </a:p>
                  </a:txBody>
                  <a:tcPr>
                    <a:noFill/>
                  </a:tcPr>
                </a:tc>
                <a:tc>
                  <a:txBody>
                    <a:bodyPr/>
                    <a:lstStyle/>
                    <a:p>
                      <a:r>
                        <a:rPr lang="en-US" altLang="zh-CN" dirty="0" smtClean="0"/>
                        <a:t>8</a:t>
                      </a:r>
                      <a:endParaRPr lang="zh-CN" altLang="en-US" dirty="0"/>
                    </a:p>
                  </a:txBody>
                  <a:tcPr>
                    <a:noFill/>
                  </a:tcPr>
                </a:tc>
                <a:tc>
                  <a:txBody>
                    <a:bodyPr/>
                    <a:lstStyle/>
                    <a:p>
                      <a:r>
                        <a:rPr lang="en-US" altLang="zh-CN" dirty="0" smtClean="0"/>
                        <a:t>9</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11</a:t>
                      </a:r>
                      <a:endParaRPr lang="zh-CN" altLang="en-US" dirty="0"/>
                    </a:p>
                  </a:txBody>
                  <a:tcPr>
                    <a:noFill/>
                  </a:tcPr>
                </a:tc>
                <a:tc>
                  <a:txBody>
                    <a:bodyPr/>
                    <a:lstStyle/>
                    <a:p>
                      <a:r>
                        <a:rPr lang="en-US" altLang="zh-CN" dirty="0" smtClean="0"/>
                        <a:t>12</a:t>
                      </a:r>
                      <a:endParaRPr lang="zh-CN" altLang="en-US" dirty="0"/>
                    </a:p>
                  </a:txBody>
                  <a:tcPr>
                    <a:noFill/>
                  </a:tcPr>
                </a:tc>
                <a:tc>
                  <a:txBody>
                    <a:bodyPr/>
                    <a:lstStyle/>
                    <a:p>
                      <a:r>
                        <a:rPr lang="en-US" altLang="zh-CN" dirty="0" smtClean="0"/>
                        <a:t>13</a:t>
                      </a:r>
                      <a:endParaRPr lang="zh-CN" altLang="en-US" dirty="0"/>
                    </a:p>
                  </a:txBody>
                  <a:tcPr>
                    <a:noFill/>
                  </a:tcPr>
                </a:tc>
                <a:tc>
                  <a:txBody>
                    <a:bodyPr/>
                    <a:lstStyle/>
                    <a:p>
                      <a:r>
                        <a:rPr lang="en-US" altLang="zh-CN" dirty="0" smtClean="0"/>
                        <a:t>14</a:t>
                      </a:r>
                      <a:endParaRPr lang="zh-CN" altLang="en-US" dirty="0"/>
                    </a:p>
                  </a:txBody>
                  <a:tcPr>
                    <a:noFill/>
                  </a:tcPr>
                </a:tc>
                <a:tc>
                  <a:txBody>
                    <a:bodyPr/>
                    <a:lstStyle/>
                    <a:p>
                      <a:r>
                        <a:rPr lang="en-US" altLang="zh-CN" dirty="0" smtClean="0"/>
                        <a:t>15</a:t>
                      </a:r>
                      <a:endParaRPr lang="zh-CN" altLang="en-US" dirty="0"/>
                    </a:p>
                  </a:txBody>
                  <a:tcPr>
                    <a:noFill/>
                  </a:tcPr>
                </a:tc>
                <a:tc>
                  <a:txBody>
                    <a:bodyPr/>
                    <a:lstStyle/>
                    <a:p>
                      <a:r>
                        <a:rPr lang="en-US" altLang="zh-CN" dirty="0" smtClean="0"/>
                        <a:t>16</a:t>
                      </a:r>
                      <a:endParaRPr lang="zh-CN" altLang="en-US" dirty="0"/>
                    </a:p>
                  </a:txBody>
                  <a:tcPr>
                    <a:noFill/>
                  </a:tcPr>
                </a:tc>
                <a:tc>
                  <a:txBody>
                    <a:bodyPr/>
                    <a:lstStyle/>
                    <a:p>
                      <a:r>
                        <a:rPr lang="en-US" altLang="zh-CN" dirty="0" smtClean="0"/>
                        <a:t>17</a:t>
                      </a:r>
                      <a:endParaRPr lang="zh-CN" altLang="en-US" dirty="0"/>
                    </a:p>
                  </a:txBody>
                  <a:tcPr>
                    <a:noFill/>
                  </a:tcPr>
                </a:tc>
                <a:tc>
                  <a:txBody>
                    <a:bodyPr/>
                    <a:lstStyle/>
                    <a:p>
                      <a:r>
                        <a:rPr lang="en-US" altLang="zh-CN" dirty="0" smtClean="0"/>
                        <a:t>18</a:t>
                      </a:r>
                      <a:endParaRPr lang="zh-CN" altLang="en-US" dirty="0"/>
                    </a:p>
                  </a:txBody>
                  <a:tcPr>
                    <a:noFill/>
                  </a:tcPr>
                </a:tc>
                <a:tc>
                  <a:txBody>
                    <a:bodyPr/>
                    <a:lstStyle/>
                    <a:p>
                      <a:r>
                        <a:rPr lang="en-US" altLang="zh-CN" dirty="0" smtClean="0"/>
                        <a:t>19</a:t>
                      </a:r>
                      <a:endParaRPr lang="zh-CN" altLang="en-US" dirty="0"/>
                    </a:p>
                  </a:txBody>
                  <a:tcPr>
                    <a:noFill/>
                  </a:tcPr>
                </a:tc>
                <a:tc>
                  <a:txBody>
                    <a:bodyPr/>
                    <a:lstStyle/>
                    <a:p>
                      <a:r>
                        <a:rPr lang="en-US" altLang="zh-CN" dirty="0" smtClean="0"/>
                        <a:t>20</a:t>
                      </a:r>
                      <a:endParaRPr lang="zh-CN" altLang="en-US" dirty="0"/>
                    </a:p>
                  </a:txBody>
                  <a:tcPr>
                    <a:noFill/>
                  </a:tcPr>
                </a:tc>
              </a:tr>
              <a:tr h="0">
                <a:tc>
                  <a:txBody>
                    <a:bodyPr/>
                    <a:lstStyle/>
                    <a:p>
                      <a:r>
                        <a:rPr lang="en-US" altLang="zh-CN" dirty="0" smtClean="0"/>
                        <a:t>1</a:t>
                      </a:r>
                      <a:endParaRPr lang="zh-CN" altLang="en-US" dirty="0"/>
                    </a:p>
                  </a:txBody>
                  <a:tcPr>
                    <a:noFill/>
                  </a:tcPr>
                </a:tc>
                <a:tc>
                  <a:txBody>
                    <a:bodyPr/>
                    <a:lstStyle/>
                    <a:p>
                      <a:r>
                        <a:rPr lang="en-US" altLang="zh-CN" dirty="0" smtClean="0"/>
                        <a:t>5</a:t>
                      </a:r>
                      <a:endParaRPr lang="zh-CN" altLang="en-US" dirty="0"/>
                    </a:p>
                  </a:txBody>
                  <a:tcPr>
                    <a:noFill/>
                  </a:tcPr>
                </a:tc>
                <a:tc>
                  <a:txBody>
                    <a:bodyPr/>
                    <a:lstStyle/>
                    <a:p>
                      <a:r>
                        <a:rPr lang="en-US" altLang="zh-CN" dirty="0" smtClean="0"/>
                        <a:t>5</a:t>
                      </a:r>
                      <a:endParaRPr lang="zh-CN" altLang="en-US" dirty="0"/>
                    </a:p>
                  </a:txBody>
                  <a:tcPr>
                    <a:noFill/>
                  </a:tcPr>
                </a:tc>
                <a:tc>
                  <a:txBody>
                    <a:bodyPr/>
                    <a:lstStyle/>
                    <a:p>
                      <a:r>
                        <a:rPr lang="en-US" altLang="zh-CN" dirty="0" smtClean="0"/>
                        <a:t>5</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5</a:t>
                      </a:r>
                      <a:endParaRPr lang="zh-CN" altLang="en-US" dirty="0"/>
                    </a:p>
                  </a:txBody>
                  <a:tcPr>
                    <a:noFill/>
                  </a:tcPr>
                </a:tc>
                <a:tc>
                  <a:txBody>
                    <a:bodyPr/>
                    <a:lstStyle/>
                    <a:p>
                      <a:r>
                        <a:rPr lang="en-US" altLang="zh-CN" dirty="0" smtClean="0"/>
                        <a:t>5</a:t>
                      </a:r>
                      <a:endParaRPr lang="zh-CN" altLang="en-US" dirty="0"/>
                    </a:p>
                  </a:txBody>
                  <a:tcPr>
                    <a:noFill/>
                  </a:tcPr>
                </a:tc>
                <a:tc>
                  <a:txBody>
                    <a:bodyPr/>
                    <a:lstStyle/>
                    <a:p>
                      <a:r>
                        <a:rPr lang="en-US" altLang="zh-CN" dirty="0" smtClean="0"/>
                        <a:t>5</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10</a:t>
                      </a:r>
                      <a:endParaRPr lang="zh-CN" altLang="en-US" dirty="0"/>
                    </a:p>
                  </a:txBody>
                  <a:tcPr>
                    <a:noFill/>
                  </a:tcPr>
                </a:tc>
              </a:tr>
              <a:tr h="0">
                <a:tc>
                  <a:txBody>
                    <a:bodyPr/>
                    <a:lstStyle/>
                    <a:p>
                      <a:r>
                        <a:rPr lang="en-US" altLang="zh-CN" dirty="0" smtClean="0"/>
                        <a:t>2</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5</a:t>
                      </a:r>
                      <a:endParaRPr lang="zh-CN" altLang="en-US" dirty="0"/>
                    </a:p>
                  </a:txBody>
                  <a:tcPr>
                    <a:noFill/>
                  </a:tcPr>
                </a:tc>
                <a:tc>
                  <a:txBody>
                    <a:bodyPr/>
                    <a:lstStyle/>
                    <a:p>
                      <a:r>
                        <a:rPr lang="en-US" altLang="zh-CN" dirty="0" smtClean="0"/>
                        <a:t>5</a:t>
                      </a:r>
                      <a:endParaRPr lang="zh-CN" altLang="en-US" dirty="0"/>
                    </a:p>
                  </a:txBody>
                  <a:tcPr>
                    <a:noFill/>
                  </a:tcPr>
                </a:tc>
                <a:tc>
                  <a:txBody>
                    <a:bodyPr/>
                    <a:lstStyle/>
                    <a:p>
                      <a:r>
                        <a:rPr lang="en-US" altLang="zh-CN" dirty="0" smtClean="0"/>
                        <a:t>5</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5</a:t>
                      </a:r>
                      <a:endParaRPr lang="zh-CN" altLang="en-US" dirty="0"/>
                    </a:p>
                  </a:txBody>
                  <a:tcPr>
                    <a:noFill/>
                  </a:tcPr>
                </a:tc>
                <a:tc>
                  <a:txBody>
                    <a:bodyPr/>
                    <a:lstStyle/>
                    <a:p>
                      <a:r>
                        <a:rPr lang="en-US" altLang="zh-CN" dirty="0" smtClean="0"/>
                        <a:t>5</a:t>
                      </a:r>
                      <a:endParaRPr lang="zh-CN" altLang="en-US" dirty="0"/>
                    </a:p>
                  </a:txBody>
                  <a:tcPr>
                    <a:noFill/>
                  </a:tcPr>
                </a:tc>
                <a:tc>
                  <a:txBody>
                    <a:bodyPr/>
                    <a:lstStyle/>
                    <a:p>
                      <a:r>
                        <a:rPr lang="en-US" altLang="zh-CN" dirty="0" smtClean="0"/>
                        <a:t>5</a:t>
                      </a:r>
                      <a:endParaRPr lang="zh-CN" altLang="en-US" dirty="0"/>
                    </a:p>
                  </a:txBody>
                  <a:tcPr>
                    <a:noFill/>
                  </a:tcPr>
                </a:tc>
                <a:tc>
                  <a:txBody>
                    <a:bodyPr/>
                    <a:lstStyle/>
                    <a:p>
                      <a:r>
                        <a:rPr lang="en-US" altLang="zh-CN" dirty="0" smtClean="0"/>
                        <a:t>5</a:t>
                      </a:r>
                      <a:endParaRPr lang="zh-CN" altLang="en-US" dirty="0"/>
                    </a:p>
                  </a:txBody>
                  <a:tcPr>
                    <a:noFill/>
                  </a:tcPr>
                </a:tc>
                <a:tc>
                  <a:txBody>
                    <a:bodyPr/>
                    <a:lstStyle/>
                    <a:p>
                      <a:r>
                        <a:rPr lang="en-US" altLang="zh-CN" dirty="0" smtClean="0"/>
                        <a:t>5</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10</a:t>
                      </a:r>
                      <a:endParaRPr lang="zh-CN" altLang="en-US" dirty="0"/>
                    </a:p>
                  </a:txBody>
                  <a:tcPr>
                    <a:noFill/>
                  </a:tcPr>
                </a:tc>
                <a:tc>
                  <a:txBody>
                    <a:bodyPr/>
                    <a:lstStyle/>
                    <a:p>
                      <a:r>
                        <a:rPr lang="en-US" altLang="zh-CN" dirty="0" smtClean="0"/>
                        <a:t>6</a:t>
                      </a:r>
                      <a:endParaRPr lang="zh-CN" altLang="en-US" dirty="0"/>
                    </a:p>
                  </a:txBody>
                  <a:tcPr>
                    <a:noFill/>
                  </a:tcPr>
                </a:tc>
                <a:tc>
                  <a:txBody>
                    <a:bodyPr/>
                    <a:lstStyle/>
                    <a:p>
                      <a:r>
                        <a:rPr lang="en-US" altLang="zh-CN" dirty="0" smtClean="0"/>
                        <a:t>4</a:t>
                      </a:r>
                      <a:endParaRPr lang="zh-CN" altLang="en-US" dirty="0"/>
                    </a:p>
                  </a:txBody>
                  <a:tcPr>
                    <a:noFill/>
                  </a:tcPr>
                </a:tc>
                <a:tc>
                  <a:txBody>
                    <a:bodyPr/>
                    <a:lstStyle/>
                    <a:p>
                      <a:r>
                        <a:rPr lang="en-US" altLang="zh-CN" dirty="0" smtClean="0"/>
                        <a:t>2</a:t>
                      </a:r>
                      <a:endParaRPr lang="zh-CN" altLang="en-US" dirty="0"/>
                    </a:p>
                  </a:txBody>
                  <a:tcPr>
                    <a:noFill/>
                  </a:tcPr>
                </a:tc>
              </a:tr>
              <a:tr h="0">
                <a:tc>
                  <a:txBody>
                    <a:bodyPr/>
                    <a:lstStyle/>
                    <a:p>
                      <a:r>
                        <a:rPr lang="en-US" altLang="zh-CN" dirty="0" smtClean="0"/>
                        <a:t>3</a:t>
                      </a:r>
                      <a:endParaRPr lang="zh-CN" altLang="en-US" dirty="0"/>
                    </a:p>
                  </a:txBody>
                  <a:tcPr>
                    <a:noFill/>
                  </a:tcPr>
                </a:tc>
                <a:tc>
                  <a:txBody>
                    <a:bodyPr/>
                    <a:lstStyle/>
                    <a:p>
                      <a:r>
                        <a:rPr lang="en-US" altLang="zh-CN" dirty="0" smtClean="0"/>
                        <a:t>6</a:t>
                      </a:r>
                      <a:endParaRPr lang="zh-CN" altLang="en-US" dirty="0"/>
                    </a:p>
                  </a:txBody>
                  <a:tcPr>
                    <a:noFill/>
                  </a:tcPr>
                </a:tc>
                <a:tc>
                  <a:txBody>
                    <a:bodyPr/>
                    <a:lstStyle/>
                    <a:p>
                      <a:r>
                        <a:rPr lang="en-US" altLang="zh-CN" dirty="0" smtClean="0"/>
                        <a:t>3</a:t>
                      </a:r>
                      <a:endParaRPr lang="zh-CN" altLang="en-US" dirty="0"/>
                    </a:p>
                  </a:txBody>
                  <a:tcPr>
                    <a:noFill/>
                  </a:tcPr>
                </a:tc>
                <a:tc>
                  <a:txBody>
                    <a:bodyPr/>
                    <a:lstStyle/>
                    <a:p>
                      <a:r>
                        <a:rPr lang="en-US" altLang="zh-CN" dirty="0" smtClean="0"/>
                        <a:t>6</a:t>
                      </a:r>
                      <a:endParaRPr lang="zh-CN" altLang="en-US" dirty="0"/>
                    </a:p>
                  </a:txBody>
                  <a:tcPr>
                    <a:noFill/>
                  </a:tcPr>
                </a:tc>
                <a:tc>
                  <a:txBody>
                    <a:bodyPr/>
                    <a:lstStyle/>
                    <a:p>
                      <a:r>
                        <a:rPr lang="en-US" altLang="zh-CN" dirty="0" smtClean="0"/>
                        <a:t>7</a:t>
                      </a:r>
                      <a:endParaRPr lang="zh-CN" altLang="en-US" dirty="0"/>
                    </a:p>
                  </a:txBody>
                  <a:tcPr>
                    <a:noFill/>
                  </a:tcPr>
                </a:tc>
                <a:tc>
                  <a:txBody>
                    <a:bodyPr/>
                    <a:lstStyle/>
                    <a:p>
                      <a:r>
                        <a:rPr lang="en-US" altLang="zh-CN" dirty="0" smtClean="0"/>
                        <a:t>8</a:t>
                      </a:r>
                      <a:endParaRPr lang="zh-CN" altLang="en-US" dirty="0"/>
                    </a:p>
                  </a:txBody>
                  <a:tcPr>
                    <a:noFill/>
                  </a:tcPr>
                </a:tc>
                <a:tc>
                  <a:txBody>
                    <a:bodyPr/>
                    <a:lstStyle/>
                    <a:p>
                      <a:r>
                        <a:rPr lang="en-US" altLang="zh-CN" dirty="0" smtClean="0"/>
                        <a:t>5</a:t>
                      </a:r>
                      <a:endParaRPr lang="zh-CN" altLang="en-US" dirty="0"/>
                    </a:p>
                  </a:txBody>
                  <a:tcPr>
                    <a:noFill/>
                  </a:tcPr>
                </a:tc>
                <a:tc>
                  <a:txBody>
                    <a:bodyPr/>
                    <a:lstStyle/>
                    <a:p>
                      <a:r>
                        <a:rPr lang="en-US" altLang="zh-CN" dirty="0" smtClean="0"/>
                        <a:t>5</a:t>
                      </a:r>
                      <a:endParaRPr lang="zh-CN" altLang="en-US" dirty="0"/>
                    </a:p>
                  </a:txBody>
                  <a:tcPr>
                    <a:noFill/>
                  </a:tcPr>
                </a:tc>
                <a:tc>
                  <a:txBody>
                    <a:bodyPr/>
                    <a:lstStyle/>
                    <a:p>
                      <a:r>
                        <a:rPr lang="en-US" altLang="zh-CN" dirty="0" smtClean="0"/>
                        <a:t>5</a:t>
                      </a:r>
                      <a:endParaRPr lang="zh-CN" altLang="en-US" dirty="0"/>
                    </a:p>
                  </a:txBody>
                  <a:tcPr>
                    <a:noFill/>
                  </a:tcPr>
                </a:tc>
                <a:tc>
                  <a:txBody>
                    <a:bodyPr/>
                    <a:lstStyle/>
                    <a:p>
                      <a:r>
                        <a:rPr lang="en-US" altLang="zh-CN" dirty="0" smtClean="0"/>
                        <a:t>1</a:t>
                      </a:r>
                      <a:endParaRPr lang="zh-CN" altLang="en-US" dirty="0"/>
                    </a:p>
                  </a:txBody>
                  <a:tcPr>
                    <a:noFill/>
                  </a:tcPr>
                </a:tc>
                <a:tc>
                  <a:txBody>
                    <a:bodyPr/>
                    <a:lstStyle/>
                    <a:p>
                      <a:r>
                        <a:rPr lang="en-US" altLang="zh-CN" dirty="0" smtClean="0"/>
                        <a:t>2</a:t>
                      </a:r>
                      <a:endParaRPr lang="zh-CN" altLang="en-US" dirty="0"/>
                    </a:p>
                  </a:txBody>
                  <a:tcPr>
                    <a:noFill/>
                  </a:tcPr>
                </a:tc>
                <a:tc>
                  <a:txBody>
                    <a:bodyPr/>
                    <a:lstStyle/>
                    <a:p>
                      <a:r>
                        <a:rPr lang="en-US" altLang="zh-CN" dirty="0" smtClean="0"/>
                        <a:t>7</a:t>
                      </a:r>
                      <a:endParaRPr lang="zh-CN" altLang="en-US" dirty="0"/>
                    </a:p>
                  </a:txBody>
                  <a:tcPr>
                    <a:noFill/>
                  </a:tcPr>
                </a:tc>
                <a:tc>
                  <a:txBody>
                    <a:bodyPr/>
                    <a:lstStyle/>
                    <a:p>
                      <a:r>
                        <a:rPr lang="en-US" altLang="zh-CN" dirty="0" smtClean="0"/>
                        <a:t>8</a:t>
                      </a:r>
                      <a:endParaRPr lang="zh-CN" altLang="en-US" dirty="0"/>
                    </a:p>
                  </a:txBody>
                  <a:tcPr>
                    <a:noFill/>
                  </a:tcPr>
                </a:tc>
                <a:tc>
                  <a:txBody>
                    <a:bodyPr/>
                    <a:lstStyle/>
                    <a:p>
                      <a:r>
                        <a:rPr lang="en-US" altLang="zh-CN" dirty="0" smtClean="0"/>
                        <a:t>9</a:t>
                      </a:r>
                      <a:endParaRPr lang="zh-CN" altLang="en-US" dirty="0"/>
                    </a:p>
                  </a:txBody>
                  <a:tcPr>
                    <a:noFill/>
                  </a:tcPr>
                </a:tc>
                <a:tc>
                  <a:txBody>
                    <a:bodyPr/>
                    <a:lstStyle/>
                    <a:p>
                      <a:r>
                        <a:rPr lang="en-US" altLang="zh-CN" dirty="0" smtClean="0"/>
                        <a:t>6</a:t>
                      </a:r>
                      <a:endParaRPr lang="zh-CN" altLang="en-US" dirty="0"/>
                    </a:p>
                  </a:txBody>
                  <a:tcPr>
                    <a:noFill/>
                  </a:tcPr>
                </a:tc>
                <a:tc>
                  <a:txBody>
                    <a:bodyPr/>
                    <a:lstStyle/>
                    <a:p>
                      <a:r>
                        <a:rPr lang="en-US" altLang="zh-CN" dirty="0" smtClean="0"/>
                        <a:t>4</a:t>
                      </a:r>
                      <a:endParaRPr lang="zh-CN" altLang="en-US" dirty="0"/>
                    </a:p>
                  </a:txBody>
                  <a:tcPr>
                    <a:noFill/>
                  </a:tcPr>
                </a:tc>
                <a:tc>
                  <a:txBody>
                    <a:bodyPr/>
                    <a:lstStyle/>
                    <a:p>
                      <a:r>
                        <a:rPr lang="en-US" altLang="zh-CN" dirty="0" smtClean="0"/>
                        <a:t>3</a:t>
                      </a:r>
                      <a:endParaRPr lang="zh-CN" altLang="en-US" dirty="0"/>
                    </a:p>
                  </a:txBody>
                  <a:tcPr>
                    <a:noFill/>
                  </a:tcPr>
                </a:tc>
                <a:tc>
                  <a:txBody>
                    <a:bodyPr/>
                    <a:lstStyle/>
                    <a:p>
                      <a:r>
                        <a:rPr lang="en-US" altLang="zh-CN" dirty="0" smtClean="0"/>
                        <a:t>3</a:t>
                      </a:r>
                      <a:endParaRPr lang="zh-CN" altLang="en-US" dirty="0"/>
                    </a:p>
                  </a:txBody>
                  <a:tcPr>
                    <a:noFill/>
                  </a:tcPr>
                </a:tc>
                <a:tc>
                  <a:txBody>
                    <a:bodyPr/>
                    <a:lstStyle/>
                    <a:p>
                      <a:r>
                        <a:rPr lang="en-US" altLang="zh-CN" dirty="0" smtClean="0"/>
                        <a:t>3</a:t>
                      </a:r>
                      <a:endParaRPr lang="zh-CN" altLang="en-US" dirty="0"/>
                    </a:p>
                  </a:txBody>
                  <a:tcPr>
                    <a:noFill/>
                  </a:tcPr>
                </a:tc>
                <a:tc>
                  <a:txBody>
                    <a:bodyPr/>
                    <a:lstStyle/>
                    <a:p>
                      <a:r>
                        <a:rPr lang="en-US" altLang="zh-CN" dirty="0" smtClean="0"/>
                        <a:t>3</a:t>
                      </a:r>
                      <a:endParaRPr lang="zh-CN" altLang="en-US" dirty="0"/>
                    </a:p>
                  </a:txBody>
                  <a:tcPr>
                    <a:noFill/>
                  </a:tcPr>
                </a:tc>
                <a:tc>
                  <a:txBody>
                    <a:bodyPr/>
                    <a:lstStyle/>
                    <a:p>
                      <a:r>
                        <a:rPr lang="en-US" altLang="zh-CN" dirty="0" smtClean="0"/>
                        <a:t>3</a:t>
                      </a:r>
                      <a:endParaRPr lang="zh-CN" altLang="en-US" dirty="0"/>
                    </a:p>
                  </a:txBody>
                  <a:tcPr>
                    <a:noFill/>
                  </a:tcPr>
                </a:tc>
              </a:tr>
              <a:tr h="0">
                <a:tc>
                  <a:txBody>
                    <a:bodyPr/>
                    <a:lstStyle/>
                    <a:p>
                      <a:r>
                        <a:rPr lang="en-US" altLang="zh-CN" dirty="0" smtClean="0"/>
                        <a:t>4</a:t>
                      </a:r>
                      <a:endParaRPr lang="zh-CN" altLang="en-US" dirty="0"/>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dirty="0"/>
                    </a:p>
                  </a:txBody>
                  <a:tcPr>
                    <a:noFill/>
                  </a:tcPr>
                </a:tc>
              </a:tr>
              <a:tr h="0">
                <a:tc>
                  <a:txBody>
                    <a:bodyPr/>
                    <a:lstStyle/>
                    <a:p>
                      <a:r>
                        <a:rPr lang="en-US" altLang="zh-CN" dirty="0" smtClean="0"/>
                        <a:t>5</a:t>
                      </a:r>
                      <a:endParaRPr lang="zh-CN" altLang="en-US" dirty="0"/>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r>
              <a:tr h="0">
                <a:tc>
                  <a:txBody>
                    <a:bodyPr/>
                    <a:lstStyle/>
                    <a:p>
                      <a:r>
                        <a:rPr lang="en-US" altLang="zh-CN" dirty="0" smtClean="0"/>
                        <a:t>6</a:t>
                      </a:r>
                      <a:endParaRPr lang="zh-CN" altLang="en-US" dirty="0"/>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r>
              <a:tr h="0">
                <a:tc>
                  <a:txBody>
                    <a:bodyPr/>
                    <a:lstStyle/>
                    <a:p>
                      <a:r>
                        <a:rPr lang="en-US" altLang="zh-CN" dirty="0" smtClean="0"/>
                        <a:t>7</a:t>
                      </a:r>
                      <a:endParaRPr lang="zh-CN" altLang="en-US" dirty="0"/>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r>
              <a:tr h="0">
                <a:tc>
                  <a:txBody>
                    <a:bodyPr/>
                    <a:lstStyle/>
                    <a:p>
                      <a:r>
                        <a:rPr lang="en-US" altLang="zh-CN" dirty="0" smtClean="0"/>
                        <a:t>8</a:t>
                      </a:r>
                      <a:endParaRPr lang="zh-CN" altLang="en-US" dirty="0"/>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r>
              <a:tr h="0">
                <a:tc>
                  <a:txBody>
                    <a:bodyPr/>
                    <a:lstStyle/>
                    <a:p>
                      <a:r>
                        <a:rPr lang="en-US" altLang="zh-CN" dirty="0" smtClean="0"/>
                        <a:t>9</a:t>
                      </a:r>
                      <a:endParaRPr lang="zh-CN" altLang="en-US" dirty="0"/>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dirty="0"/>
                    </a:p>
                  </a:txBody>
                  <a:tcPr>
                    <a:noFill/>
                  </a:tcPr>
                </a:tc>
                <a:tc>
                  <a:txBody>
                    <a:bodyPr/>
                    <a:lstStyle/>
                    <a:p>
                      <a:endParaRPr lang="zh-CN" altLang="en-US" dirty="0"/>
                    </a:p>
                  </a:txBody>
                  <a:tcPr>
                    <a:noFill/>
                  </a:tcPr>
                </a:tc>
                <a:tc>
                  <a:txBody>
                    <a:bodyPr/>
                    <a:lstStyle/>
                    <a:p>
                      <a:endParaRPr lang="zh-CN" altLang="en-US" dirty="0"/>
                    </a:p>
                  </a:txBody>
                  <a:tcPr>
                    <a:noFill/>
                  </a:tcPr>
                </a:tc>
                <a:tc>
                  <a:txBody>
                    <a:bodyPr/>
                    <a:lstStyle/>
                    <a:p>
                      <a:endParaRPr lang="zh-CN" altLang="en-US" dirty="0"/>
                    </a:p>
                  </a:txBody>
                  <a:tcPr>
                    <a:noFill/>
                  </a:tcPr>
                </a:tc>
                <a:tc>
                  <a:txBody>
                    <a:bodyPr/>
                    <a:lstStyle/>
                    <a:p>
                      <a:endParaRPr lang="zh-CN" altLang="en-US" dirty="0"/>
                    </a:p>
                  </a:txBody>
                  <a:tcPr>
                    <a:noFill/>
                  </a:tcPr>
                </a:tc>
                <a:tc>
                  <a:txBody>
                    <a:bodyPr/>
                    <a:lstStyle/>
                    <a:p>
                      <a:endParaRPr lang="zh-CN" altLang="en-US" dirty="0"/>
                    </a:p>
                  </a:txBody>
                  <a:tcPr>
                    <a:noFill/>
                  </a:tcPr>
                </a:tc>
                <a:tc>
                  <a:txBody>
                    <a:bodyPr/>
                    <a:lstStyle/>
                    <a:p>
                      <a:endParaRPr lang="zh-CN" altLang="en-US" dirty="0"/>
                    </a:p>
                  </a:txBody>
                  <a:tcPr>
                    <a:noFill/>
                  </a:tcPr>
                </a:tc>
              </a:tr>
              <a:tr h="0">
                <a:tc>
                  <a:txBody>
                    <a:bodyPr/>
                    <a:lstStyle/>
                    <a:p>
                      <a:r>
                        <a:rPr lang="en-US" altLang="zh-CN" dirty="0" smtClean="0"/>
                        <a:t>10</a:t>
                      </a:r>
                      <a:endParaRPr lang="zh-CN" altLang="en-US" dirty="0"/>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a:p>
                  </a:txBody>
                  <a:tcPr>
                    <a:noFill/>
                  </a:tcPr>
                </a:tc>
                <a:tc>
                  <a:txBody>
                    <a:bodyPr/>
                    <a:lstStyle/>
                    <a:p>
                      <a:endParaRPr lang="zh-CN" altLang="en-US" dirty="0"/>
                    </a:p>
                  </a:txBody>
                  <a:tcPr>
                    <a:noFill/>
                  </a:tcPr>
                </a:tc>
                <a:tc>
                  <a:txBody>
                    <a:bodyPr/>
                    <a:lstStyle/>
                    <a:p>
                      <a:endParaRPr lang="zh-CN" altLang="en-US" dirty="0"/>
                    </a:p>
                  </a:txBody>
                  <a:tcPr>
                    <a:noFill/>
                  </a:tcPr>
                </a:tc>
                <a:tc>
                  <a:txBody>
                    <a:bodyPr/>
                    <a:lstStyle/>
                    <a:p>
                      <a:endParaRPr lang="zh-CN" altLang="en-US" dirty="0"/>
                    </a:p>
                  </a:txBody>
                  <a:tcPr>
                    <a:noFill/>
                  </a:tcPr>
                </a:tc>
                <a:tc>
                  <a:txBody>
                    <a:bodyPr/>
                    <a:lstStyle/>
                    <a:p>
                      <a:endParaRPr lang="zh-CN" altLang="en-US" dirty="0"/>
                    </a:p>
                  </a:txBody>
                  <a:tcPr>
                    <a:noFill/>
                  </a:tcPr>
                </a:tc>
                <a:tc>
                  <a:txBody>
                    <a:bodyPr/>
                    <a:lstStyle/>
                    <a:p>
                      <a:endParaRPr lang="zh-CN" altLang="en-US" dirty="0"/>
                    </a:p>
                  </a:txBody>
                  <a:tcPr>
                    <a:noFill/>
                  </a:tcPr>
                </a:tc>
                <a:tc>
                  <a:txBody>
                    <a:bodyPr/>
                    <a:lstStyle/>
                    <a:p>
                      <a:endParaRPr lang="zh-CN" altLang="en-US" dirty="0"/>
                    </a:p>
                  </a:txBody>
                  <a:tcPr>
                    <a:noFill/>
                  </a:tcPr>
                </a:tc>
                <a:tc>
                  <a:txBody>
                    <a:bodyPr/>
                    <a:lstStyle/>
                    <a:p>
                      <a:endParaRPr lang="zh-CN" altLang="en-US" dirty="0"/>
                    </a:p>
                  </a:txBody>
                  <a:tcPr>
                    <a:noFill/>
                  </a:tcPr>
                </a:tc>
              </a:tr>
            </a:tbl>
          </a:graphicData>
        </a:graphic>
      </p:graphicFrame>
    </p:spTree>
    <p:extLst>
      <p:ext uri="{BB962C8B-B14F-4D97-AF65-F5344CB8AC3E}">
        <p14:creationId xmlns="" xmlns:p14="http://schemas.microsoft.com/office/powerpoint/2010/main" val="3519264157"/>
      </p:ext>
    </p:extLst>
  </p:cSld>
  <p:clrMapOvr>
    <a:masterClrMapping/>
  </p:clrMapOvr>
  <p:transition>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a:spLocks noChangeArrowheads="1"/>
          </p:cNvSpPr>
          <p:nvPr/>
        </p:nvSpPr>
        <p:spPr bwMode="auto">
          <a:xfrm>
            <a:off x="2254654" y="1431971"/>
            <a:ext cx="8806678" cy="652486"/>
          </a:xfrm>
          <a:prstGeom prst="rect">
            <a:avLst/>
          </a:prstGeom>
          <a:noFill/>
          <a:ln w="9525">
            <a:noFill/>
            <a:miter lim="800000"/>
            <a:headEnd/>
            <a:tailEnd/>
          </a:ln>
        </p:spPr>
        <p:txBody>
          <a:bodyPr wrap="square">
            <a:spAutoFit/>
          </a:bodyPr>
          <a:lstStyle/>
          <a:p>
            <a:pPr>
              <a:lnSpc>
                <a:spcPct val="130000"/>
              </a:lnSpc>
              <a:spcBef>
                <a:spcPts val="200"/>
              </a:spcBef>
              <a:spcAft>
                <a:spcPts val="60"/>
              </a:spcAft>
            </a:pPr>
            <a:r>
              <a:rPr lang="zh-CN" altLang="en-US" sz="2800" dirty="0" smtClean="0">
                <a:solidFill>
                  <a:schemeClr val="bg1">
                    <a:lumMod val="95000"/>
                  </a:schemeClr>
                </a:solidFill>
                <a:latin typeface="微软雅黑" pitchFamily="34" charset="-122"/>
                <a:ea typeface="微软雅黑" pitchFamily="34" charset="-122"/>
              </a:rPr>
              <a:t>取样记录法</a:t>
            </a:r>
            <a:r>
              <a:rPr lang="en-US" altLang="zh-CN" sz="2800" dirty="0" smtClean="0">
                <a:solidFill>
                  <a:schemeClr val="bg1">
                    <a:lumMod val="95000"/>
                  </a:schemeClr>
                </a:solidFill>
                <a:latin typeface="微软雅黑" pitchFamily="34" charset="-122"/>
                <a:ea typeface="微软雅黑" pitchFamily="34" charset="-122"/>
              </a:rPr>
              <a:t>——</a:t>
            </a:r>
            <a:r>
              <a:rPr lang="zh-CN" altLang="en-US" sz="2800" dirty="0" smtClean="0">
                <a:solidFill>
                  <a:schemeClr val="bg1">
                    <a:lumMod val="95000"/>
                  </a:schemeClr>
                </a:solidFill>
                <a:latin typeface="微软雅黑" pitchFamily="34" charset="-122"/>
                <a:ea typeface="微软雅黑" pitchFamily="34" charset="-122"/>
              </a:rPr>
              <a:t>量的教育观察法</a:t>
            </a:r>
            <a:endParaRPr lang="zh-CN" altLang="en-US" sz="2800" dirty="0">
              <a:solidFill>
                <a:schemeClr val="bg1">
                  <a:lumMod val="95000"/>
                </a:schemeClr>
              </a:solidFill>
              <a:latin typeface="微软雅黑" pitchFamily="34" charset="-122"/>
              <a:ea typeface="微软雅黑" pitchFamily="34" charset="-122"/>
            </a:endParaRPr>
          </a:p>
        </p:txBody>
      </p:sp>
      <p:sp>
        <p:nvSpPr>
          <p:cNvPr id="7" name="矩形 4"/>
          <p:cNvSpPr>
            <a:spLocks noChangeArrowheads="1"/>
          </p:cNvSpPr>
          <p:nvPr/>
        </p:nvSpPr>
        <p:spPr bwMode="auto">
          <a:xfrm>
            <a:off x="1197135" y="2370167"/>
            <a:ext cx="9681071" cy="3482492"/>
          </a:xfrm>
          <a:prstGeom prst="rect">
            <a:avLst/>
          </a:prstGeom>
          <a:noFill/>
          <a:ln w="9525">
            <a:noFill/>
            <a:miter lim="800000"/>
            <a:headEnd/>
            <a:tailEnd/>
          </a:ln>
        </p:spPr>
        <p:txBody>
          <a:bodyPr wrap="square">
            <a:spAutoFit/>
          </a:bodyPr>
          <a:lstStyle/>
          <a:p>
            <a:pPr marL="457200" indent="-457200">
              <a:lnSpc>
                <a:spcPct val="130000"/>
              </a:lnSpc>
              <a:spcBef>
                <a:spcPts val="200"/>
              </a:spcBef>
              <a:spcAft>
                <a:spcPts val="60"/>
              </a:spcAft>
            </a:pPr>
            <a:r>
              <a:rPr lang="en-US" altLang="zh-CN" sz="2400" dirty="0" smtClean="0">
                <a:solidFill>
                  <a:schemeClr val="bg1">
                    <a:lumMod val="95000"/>
                  </a:schemeClr>
                </a:solidFill>
                <a:latin typeface="微软雅黑" pitchFamily="34" charset="-122"/>
                <a:ea typeface="微软雅黑" pitchFamily="34" charset="-122"/>
              </a:rPr>
              <a:t>2.  </a:t>
            </a:r>
            <a:r>
              <a:rPr lang="zh-CN" altLang="en-US" sz="2400" dirty="0" smtClean="0">
                <a:solidFill>
                  <a:schemeClr val="bg1">
                    <a:lumMod val="95000"/>
                  </a:schemeClr>
                </a:solidFill>
                <a:latin typeface="微软雅黑" pitchFamily="34" charset="-122"/>
                <a:ea typeface="微软雅黑" pitchFamily="34" charset="-122"/>
              </a:rPr>
              <a:t>事件取样法</a:t>
            </a:r>
            <a:endParaRPr lang="en-US" altLang="zh-CN" sz="24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r>
              <a:rPr lang="zh-CN" altLang="en-US" sz="2400" dirty="0" smtClean="0">
                <a:solidFill>
                  <a:schemeClr val="bg1">
                    <a:lumMod val="95000"/>
                  </a:schemeClr>
                </a:solidFill>
                <a:latin typeface="微软雅黑" pitchFamily="34" charset="-122"/>
                <a:ea typeface="微软雅黑" pitchFamily="34" charset="-122"/>
              </a:rPr>
              <a:t>以事件为取样标准</a:t>
            </a:r>
            <a:r>
              <a:rPr lang="en-US" altLang="zh-CN" sz="2400" dirty="0" smtClean="0">
                <a:solidFill>
                  <a:schemeClr val="bg1">
                    <a:lumMod val="95000"/>
                  </a:schemeClr>
                </a:solidFill>
                <a:latin typeface="微软雅黑" pitchFamily="34" charset="-122"/>
                <a:ea typeface="微软雅黑" pitchFamily="34" charset="-122"/>
              </a:rPr>
              <a:t>——</a:t>
            </a:r>
            <a:r>
              <a:rPr lang="zh-CN" altLang="en-US" sz="2400" dirty="0" smtClean="0">
                <a:solidFill>
                  <a:schemeClr val="bg1">
                    <a:lumMod val="95000"/>
                  </a:schemeClr>
                </a:solidFill>
                <a:latin typeface="微软雅黑" pitchFamily="34" charset="-122"/>
                <a:ea typeface="微软雅黑" pitchFamily="34" charset="-122"/>
              </a:rPr>
              <a:t>记录事件发生的完整时间或行为</a:t>
            </a:r>
            <a:endParaRPr lang="en-US" altLang="zh-CN" sz="2400" dirty="0" smtClean="0">
              <a:solidFill>
                <a:schemeClr val="bg1">
                  <a:lumMod val="95000"/>
                </a:schemeClr>
              </a:solidFill>
              <a:latin typeface="微软雅黑" pitchFamily="34" charset="-122"/>
              <a:ea typeface="微软雅黑" pitchFamily="34" charset="-122"/>
            </a:endParaRPr>
          </a:p>
          <a:p>
            <a:pPr marL="457200" indent="-457200" algn="ctr">
              <a:lnSpc>
                <a:spcPct val="130000"/>
              </a:lnSpc>
              <a:spcBef>
                <a:spcPts val="200"/>
              </a:spcBef>
              <a:spcAft>
                <a:spcPts val="60"/>
              </a:spcAft>
            </a:pPr>
            <a:r>
              <a:rPr lang="zh-CN" altLang="en-US" sz="2400" dirty="0" smtClean="0">
                <a:solidFill>
                  <a:schemeClr val="bg1">
                    <a:lumMod val="95000"/>
                  </a:schemeClr>
                </a:solidFill>
                <a:latin typeface="微软雅黑" pitchFamily="34" charset="-122"/>
                <a:ea typeface="微软雅黑" pitchFamily="34" charset="-122"/>
              </a:rPr>
              <a:t>例：幼儿争执事件记录表</a:t>
            </a: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zh-CN" altLang="en-US" sz="2000" dirty="0">
              <a:solidFill>
                <a:schemeClr val="bg1">
                  <a:lumMod val="95000"/>
                </a:schemeClr>
              </a:solidFill>
              <a:latin typeface="微软雅黑" pitchFamily="34" charset="-122"/>
              <a:ea typeface="微软雅黑" pitchFamily="34" charset="-122"/>
            </a:endParaRPr>
          </a:p>
        </p:txBody>
      </p:sp>
      <p:graphicFrame>
        <p:nvGraphicFramePr>
          <p:cNvPr id="6" name="表格 5"/>
          <p:cNvGraphicFramePr>
            <a:graphicFrameLocks noGrp="1"/>
          </p:cNvGraphicFramePr>
          <p:nvPr/>
        </p:nvGraphicFramePr>
        <p:xfrm>
          <a:off x="126129" y="4093473"/>
          <a:ext cx="11934496" cy="914400"/>
        </p:xfrm>
        <a:graphic>
          <a:graphicData uri="http://schemas.openxmlformats.org/drawingml/2006/table">
            <a:tbl>
              <a:tblPr firstRow="1" bandRow="1">
                <a:tableStyleId>{5C22544A-7EE6-4342-B048-85BDC9FD1C3A}</a:tableStyleId>
              </a:tblPr>
              <a:tblGrid>
                <a:gridCol w="837238"/>
                <a:gridCol w="896968"/>
                <a:gridCol w="882869"/>
                <a:gridCol w="2112579"/>
                <a:gridCol w="1434662"/>
                <a:gridCol w="1450428"/>
                <a:gridCol w="2459421"/>
                <a:gridCol w="1008993"/>
                <a:gridCol w="851338"/>
              </a:tblGrid>
              <a:tr h="370840">
                <a:tc>
                  <a:txBody>
                    <a:bodyPr/>
                    <a:lstStyle/>
                    <a:p>
                      <a:pPr algn="ctr"/>
                      <a:r>
                        <a:rPr lang="zh-CN" altLang="en-US" sz="2400" dirty="0" smtClean="0">
                          <a:solidFill>
                            <a:schemeClr val="bg1"/>
                          </a:solidFill>
                        </a:rPr>
                        <a:t>儿童</a:t>
                      </a:r>
                      <a:endParaRPr lang="zh-CN" altLang="en-US" sz="2400" dirty="0">
                        <a:solidFill>
                          <a:schemeClr val="bg1"/>
                        </a:solidFill>
                      </a:endParaRPr>
                    </a:p>
                  </a:txBody>
                  <a:tcPr anchor="ctr">
                    <a:noFill/>
                  </a:tcPr>
                </a:tc>
                <a:tc>
                  <a:txBody>
                    <a:bodyPr/>
                    <a:lstStyle/>
                    <a:p>
                      <a:pPr algn="ctr"/>
                      <a:r>
                        <a:rPr lang="zh-CN" altLang="en-US" sz="2400" dirty="0" smtClean="0">
                          <a:solidFill>
                            <a:schemeClr val="bg1"/>
                          </a:solidFill>
                        </a:rPr>
                        <a:t>年龄</a:t>
                      </a:r>
                      <a:endParaRPr lang="zh-CN" altLang="en-US" sz="2400" dirty="0">
                        <a:solidFill>
                          <a:schemeClr val="bg1"/>
                        </a:solidFill>
                      </a:endParaRPr>
                    </a:p>
                  </a:txBody>
                  <a:tcPr anchor="ctr">
                    <a:noFill/>
                  </a:tcPr>
                </a:tc>
                <a:tc>
                  <a:txBody>
                    <a:bodyPr/>
                    <a:lstStyle/>
                    <a:p>
                      <a:pPr algn="ctr"/>
                      <a:r>
                        <a:rPr lang="zh-CN" altLang="en-US" sz="2400" dirty="0" smtClean="0">
                          <a:solidFill>
                            <a:schemeClr val="bg1"/>
                          </a:solidFill>
                        </a:rPr>
                        <a:t>性别</a:t>
                      </a:r>
                      <a:endParaRPr lang="zh-CN" altLang="en-US" sz="2400" dirty="0">
                        <a:solidFill>
                          <a:schemeClr val="bg1"/>
                        </a:solidFill>
                      </a:endParaRPr>
                    </a:p>
                  </a:txBody>
                  <a:tcPr anchor="ctr">
                    <a:noFill/>
                  </a:tcPr>
                </a:tc>
                <a:tc>
                  <a:txBody>
                    <a:bodyPr/>
                    <a:lstStyle/>
                    <a:p>
                      <a:pPr algn="ctr"/>
                      <a:r>
                        <a:rPr lang="zh-CN" altLang="en-US" sz="2400" dirty="0" smtClean="0">
                          <a:solidFill>
                            <a:schemeClr val="bg1"/>
                          </a:solidFill>
                        </a:rPr>
                        <a:t>争执持续时间</a:t>
                      </a:r>
                      <a:endParaRPr lang="zh-CN" altLang="en-US" sz="2400" dirty="0">
                        <a:solidFill>
                          <a:schemeClr val="bg1"/>
                        </a:solidFill>
                      </a:endParaRPr>
                    </a:p>
                  </a:txBody>
                  <a:tcPr anchor="ctr">
                    <a:noFill/>
                  </a:tcPr>
                </a:tc>
                <a:tc>
                  <a:txBody>
                    <a:bodyPr/>
                    <a:lstStyle/>
                    <a:p>
                      <a:pPr algn="ctr"/>
                      <a:r>
                        <a:rPr lang="zh-CN" altLang="en-US" sz="2400" dirty="0" smtClean="0">
                          <a:solidFill>
                            <a:schemeClr val="bg1"/>
                          </a:solidFill>
                        </a:rPr>
                        <a:t>发生背景</a:t>
                      </a:r>
                      <a:endParaRPr lang="zh-CN" altLang="en-US" sz="2400" dirty="0">
                        <a:solidFill>
                          <a:schemeClr val="bg1"/>
                        </a:solidFill>
                      </a:endParaRPr>
                    </a:p>
                  </a:txBody>
                  <a:tcPr anchor="ctr">
                    <a:noFill/>
                  </a:tcPr>
                </a:tc>
                <a:tc>
                  <a:txBody>
                    <a:bodyPr/>
                    <a:lstStyle/>
                    <a:p>
                      <a:pPr algn="ctr"/>
                      <a:r>
                        <a:rPr lang="zh-CN" altLang="en-US" sz="2400" dirty="0" smtClean="0">
                          <a:solidFill>
                            <a:schemeClr val="bg1"/>
                          </a:solidFill>
                        </a:rPr>
                        <a:t>行为性质</a:t>
                      </a:r>
                      <a:endParaRPr lang="zh-CN" altLang="en-US" sz="2400" dirty="0">
                        <a:solidFill>
                          <a:schemeClr val="bg1"/>
                        </a:solidFill>
                      </a:endParaRPr>
                    </a:p>
                  </a:txBody>
                  <a:tcPr anchor="ctr">
                    <a:noFill/>
                  </a:tcPr>
                </a:tc>
                <a:tc>
                  <a:txBody>
                    <a:bodyPr/>
                    <a:lstStyle/>
                    <a:p>
                      <a:pPr algn="ctr"/>
                      <a:r>
                        <a:rPr lang="zh-CN" altLang="en-US" sz="2400" dirty="0" smtClean="0">
                          <a:solidFill>
                            <a:schemeClr val="bg1"/>
                          </a:solidFill>
                        </a:rPr>
                        <a:t>做了或说了什么</a:t>
                      </a:r>
                      <a:endParaRPr lang="zh-CN" altLang="en-US" sz="2400" dirty="0">
                        <a:solidFill>
                          <a:schemeClr val="bg1"/>
                        </a:solidFill>
                      </a:endParaRPr>
                    </a:p>
                  </a:txBody>
                  <a:tcPr anchor="ctr">
                    <a:noFill/>
                  </a:tcPr>
                </a:tc>
                <a:tc>
                  <a:txBody>
                    <a:bodyPr/>
                    <a:lstStyle/>
                    <a:p>
                      <a:pPr algn="ctr"/>
                      <a:r>
                        <a:rPr lang="zh-CN" altLang="en-US" sz="2400" dirty="0" smtClean="0">
                          <a:solidFill>
                            <a:schemeClr val="bg1"/>
                          </a:solidFill>
                        </a:rPr>
                        <a:t>结果</a:t>
                      </a:r>
                      <a:endParaRPr lang="zh-CN" altLang="en-US" sz="2400" dirty="0">
                        <a:solidFill>
                          <a:schemeClr val="bg1"/>
                        </a:solidFill>
                      </a:endParaRPr>
                    </a:p>
                  </a:txBody>
                  <a:tcPr anchor="ctr">
                    <a:noFill/>
                  </a:tcPr>
                </a:tc>
                <a:tc>
                  <a:txBody>
                    <a:bodyPr/>
                    <a:lstStyle/>
                    <a:p>
                      <a:pPr algn="ctr"/>
                      <a:r>
                        <a:rPr lang="zh-CN" altLang="en-US" sz="2400" dirty="0" smtClean="0">
                          <a:solidFill>
                            <a:schemeClr val="bg1"/>
                          </a:solidFill>
                        </a:rPr>
                        <a:t>影响</a:t>
                      </a:r>
                      <a:endParaRPr lang="zh-CN" altLang="en-US" sz="2400" dirty="0">
                        <a:solidFill>
                          <a:schemeClr val="bg1"/>
                        </a:solidFill>
                      </a:endParaRPr>
                    </a:p>
                  </a:txBody>
                  <a:tcPr anchor="ctr">
                    <a:noFill/>
                  </a:tcPr>
                </a:tc>
              </a:tr>
              <a:tr h="370840">
                <a:tc>
                  <a:txBody>
                    <a:bodyPr/>
                    <a:lstStyle/>
                    <a:p>
                      <a:pPr algn="ctr"/>
                      <a:endParaRPr lang="zh-CN" altLang="en-US" sz="2400" dirty="0">
                        <a:solidFill>
                          <a:schemeClr val="bg1"/>
                        </a:solidFill>
                      </a:endParaRPr>
                    </a:p>
                  </a:txBody>
                  <a:tcPr anchor="ctr">
                    <a:noFill/>
                  </a:tcPr>
                </a:tc>
                <a:tc>
                  <a:txBody>
                    <a:bodyPr/>
                    <a:lstStyle/>
                    <a:p>
                      <a:pPr algn="ctr"/>
                      <a:endParaRPr lang="zh-CN" altLang="en-US" sz="2400" dirty="0">
                        <a:solidFill>
                          <a:schemeClr val="bg1"/>
                        </a:solidFill>
                      </a:endParaRPr>
                    </a:p>
                  </a:txBody>
                  <a:tcPr anchor="ctr">
                    <a:noFill/>
                  </a:tcPr>
                </a:tc>
                <a:tc>
                  <a:txBody>
                    <a:bodyPr/>
                    <a:lstStyle/>
                    <a:p>
                      <a:endParaRPr lang="zh-CN" altLang="en-US" dirty="0"/>
                    </a:p>
                  </a:txBody>
                  <a:tcPr anchor="ctr">
                    <a:noFill/>
                  </a:tcPr>
                </a:tc>
                <a:tc>
                  <a:txBody>
                    <a:bodyPr/>
                    <a:lstStyle/>
                    <a:p>
                      <a:endParaRPr lang="zh-CN" altLang="en-US"/>
                    </a:p>
                  </a:txBody>
                  <a:tcPr anchor="ctr">
                    <a:noFill/>
                  </a:tcPr>
                </a:tc>
                <a:tc>
                  <a:txBody>
                    <a:bodyPr/>
                    <a:lstStyle/>
                    <a:p>
                      <a:endParaRPr lang="zh-CN" altLang="en-US"/>
                    </a:p>
                  </a:txBody>
                  <a:tcPr anchor="ctr">
                    <a:noFill/>
                  </a:tcPr>
                </a:tc>
                <a:tc>
                  <a:txBody>
                    <a:bodyPr/>
                    <a:lstStyle/>
                    <a:p>
                      <a:endParaRPr lang="zh-CN" altLang="en-US"/>
                    </a:p>
                  </a:txBody>
                  <a:tcPr anchor="ctr">
                    <a:noFill/>
                  </a:tcPr>
                </a:tc>
                <a:tc>
                  <a:txBody>
                    <a:bodyPr/>
                    <a:lstStyle/>
                    <a:p>
                      <a:endParaRPr lang="zh-CN" altLang="en-US"/>
                    </a:p>
                  </a:txBody>
                  <a:tcPr anchor="ctr">
                    <a:noFill/>
                  </a:tcPr>
                </a:tc>
                <a:tc>
                  <a:txBody>
                    <a:bodyPr/>
                    <a:lstStyle/>
                    <a:p>
                      <a:endParaRPr lang="zh-CN" altLang="en-US" dirty="0"/>
                    </a:p>
                  </a:txBody>
                  <a:tcPr>
                    <a:noFill/>
                  </a:tcPr>
                </a:tc>
                <a:tc>
                  <a:txBody>
                    <a:bodyPr/>
                    <a:lstStyle/>
                    <a:p>
                      <a:endParaRPr lang="zh-CN" altLang="en-US" dirty="0"/>
                    </a:p>
                  </a:txBody>
                  <a:tcPr>
                    <a:noFill/>
                  </a:tcPr>
                </a:tc>
              </a:tr>
            </a:tbl>
          </a:graphicData>
        </a:graphic>
      </p:graphicFrame>
    </p:spTree>
    <p:extLst>
      <p:ext uri="{BB962C8B-B14F-4D97-AF65-F5344CB8AC3E}">
        <p14:creationId xmlns="" xmlns:p14="http://schemas.microsoft.com/office/powerpoint/2010/main" val="3519264157"/>
      </p:ext>
    </p:extLst>
  </p:cSld>
  <p:clrMapOvr>
    <a:masterClrMapping/>
  </p:clrMapOvr>
  <p:transition>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a:spLocks noChangeArrowheads="1"/>
          </p:cNvSpPr>
          <p:nvPr/>
        </p:nvSpPr>
        <p:spPr bwMode="auto">
          <a:xfrm>
            <a:off x="2254654" y="1431971"/>
            <a:ext cx="8806678" cy="652486"/>
          </a:xfrm>
          <a:prstGeom prst="rect">
            <a:avLst/>
          </a:prstGeom>
          <a:noFill/>
          <a:ln w="9525">
            <a:noFill/>
            <a:miter lim="800000"/>
            <a:headEnd/>
            <a:tailEnd/>
          </a:ln>
        </p:spPr>
        <p:txBody>
          <a:bodyPr wrap="square">
            <a:spAutoFit/>
          </a:bodyPr>
          <a:lstStyle/>
          <a:p>
            <a:pPr>
              <a:lnSpc>
                <a:spcPct val="130000"/>
              </a:lnSpc>
              <a:spcBef>
                <a:spcPts val="200"/>
              </a:spcBef>
              <a:spcAft>
                <a:spcPts val="60"/>
              </a:spcAft>
            </a:pPr>
            <a:r>
              <a:rPr lang="zh-CN" altLang="en-US" sz="2800" dirty="0" smtClean="0">
                <a:solidFill>
                  <a:schemeClr val="bg1">
                    <a:lumMod val="95000"/>
                  </a:schemeClr>
                </a:solidFill>
                <a:latin typeface="微软雅黑" pitchFamily="34" charset="-122"/>
                <a:ea typeface="微软雅黑" pitchFamily="34" charset="-122"/>
              </a:rPr>
              <a:t>取样记录法</a:t>
            </a:r>
            <a:r>
              <a:rPr lang="en-US" altLang="zh-CN" sz="2800" dirty="0" smtClean="0">
                <a:solidFill>
                  <a:schemeClr val="bg1">
                    <a:lumMod val="95000"/>
                  </a:schemeClr>
                </a:solidFill>
                <a:latin typeface="微软雅黑" pitchFamily="34" charset="-122"/>
                <a:ea typeface="微软雅黑" pitchFamily="34" charset="-122"/>
              </a:rPr>
              <a:t>——</a:t>
            </a:r>
            <a:r>
              <a:rPr lang="zh-CN" altLang="en-US" sz="2800" dirty="0" smtClean="0">
                <a:solidFill>
                  <a:schemeClr val="bg1">
                    <a:lumMod val="95000"/>
                  </a:schemeClr>
                </a:solidFill>
                <a:latin typeface="微软雅黑" pitchFamily="34" charset="-122"/>
                <a:ea typeface="微软雅黑" pitchFamily="34" charset="-122"/>
              </a:rPr>
              <a:t>量的教育观察法</a:t>
            </a:r>
            <a:endParaRPr lang="zh-CN" altLang="en-US" sz="2800" dirty="0">
              <a:solidFill>
                <a:schemeClr val="bg1">
                  <a:lumMod val="95000"/>
                </a:schemeClr>
              </a:solidFill>
              <a:latin typeface="微软雅黑" pitchFamily="34" charset="-122"/>
              <a:ea typeface="微软雅黑" pitchFamily="34" charset="-122"/>
            </a:endParaRPr>
          </a:p>
        </p:txBody>
      </p:sp>
      <p:sp>
        <p:nvSpPr>
          <p:cNvPr id="7" name="矩形 4"/>
          <p:cNvSpPr>
            <a:spLocks noChangeArrowheads="1"/>
          </p:cNvSpPr>
          <p:nvPr/>
        </p:nvSpPr>
        <p:spPr bwMode="auto">
          <a:xfrm>
            <a:off x="1197135" y="2149443"/>
            <a:ext cx="9681071" cy="3962623"/>
          </a:xfrm>
          <a:prstGeom prst="rect">
            <a:avLst/>
          </a:prstGeom>
          <a:noFill/>
          <a:ln w="9525">
            <a:noFill/>
            <a:miter lim="800000"/>
            <a:headEnd/>
            <a:tailEnd/>
          </a:ln>
        </p:spPr>
        <p:txBody>
          <a:bodyPr wrap="square">
            <a:spAutoFit/>
          </a:bodyPr>
          <a:lstStyle/>
          <a:p>
            <a:pPr marL="457200" indent="-457200">
              <a:lnSpc>
                <a:spcPct val="130000"/>
              </a:lnSpc>
              <a:spcBef>
                <a:spcPts val="200"/>
              </a:spcBef>
              <a:spcAft>
                <a:spcPts val="60"/>
              </a:spcAft>
            </a:pPr>
            <a:r>
              <a:rPr lang="en-US" altLang="zh-CN" sz="2400" dirty="0" smtClean="0">
                <a:solidFill>
                  <a:schemeClr val="bg1">
                    <a:lumMod val="95000"/>
                  </a:schemeClr>
                </a:solidFill>
                <a:latin typeface="微软雅黑" pitchFamily="34" charset="-122"/>
                <a:ea typeface="微软雅黑" pitchFamily="34" charset="-122"/>
              </a:rPr>
              <a:t>3. </a:t>
            </a:r>
            <a:r>
              <a:rPr lang="en-US" altLang="zh-CN" sz="2400" dirty="0" smtClean="0">
                <a:solidFill>
                  <a:schemeClr val="bg1">
                    <a:lumMod val="95000"/>
                  </a:schemeClr>
                </a:solidFill>
                <a:latin typeface="微软雅黑" pitchFamily="34" charset="-122"/>
                <a:ea typeface="微软雅黑" pitchFamily="34" charset="-122"/>
              </a:rPr>
              <a:t> </a:t>
            </a:r>
            <a:r>
              <a:rPr lang="zh-CN" altLang="en-US" sz="2400" dirty="0" smtClean="0">
                <a:solidFill>
                  <a:schemeClr val="bg1">
                    <a:lumMod val="95000"/>
                  </a:schemeClr>
                </a:solidFill>
                <a:latin typeface="微软雅黑" pitchFamily="34" charset="-122"/>
                <a:ea typeface="微软雅黑" pitchFamily="34" charset="-122"/>
              </a:rPr>
              <a:t>等级量表</a:t>
            </a:r>
            <a:endParaRPr lang="en-US" altLang="zh-CN" sz="24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r>
              <a:rPr lang="zh-CN" altLang="en-US" sz="2400" dirty="0" smtClean="0">
                <a:solidFill>
                  <a:schemeClr val="bg1">
                    <a:lumMod val="95000"/>
                  </a:schemeClr>
                </a:solidFill>
                <a:latin typeface="微软雅黑" pitchFamily="34" charset="-122"/>
                <a:ea typeface="微软雅黑" pitchFamily="34" charset="-122"/>
              </a:rPr>
              <a:t>将要观察的行为和现象划分为若干项目，然后对每个项目根据标准划分等级观察时间结束后评以等级</a:t>
            </a:r>
            <a:endParaRPr lang="en-US" altLang="zh-CN" sz="2400" dirty="0" smtClean="0">
              <a:solidFill>
                <a:schemeClr val="bg1">
                  <a:lumMod val="95000"/>
                </a:schemeClr>
              </a:solidFill>
              <a:latin typeface="微软雅黑" pitchFamily="34" charset="-122"/>
              <a:ea typeface="微软雅黑" pitchFamily="34" charset="-122"/>
            </a:endParaRPr>
          </a:p>
          <a:p>
            <a:pPr marL="457200" indent="-457200" algn="ctr">
              <a:lnSpc>
                <a:spcPct val="130000"/>
              </a:lnSpc>
              <a:spcBef>
                <a:spcPts val="200"/>
              </a:spcBef>
              <a:spcAft>
                <a:spcPts val="60"/>
              </a:spcAft>
            </a:pPr>
            <a:r>
              <a:rPr lang="zh-CN" altLang="en-US" sz="2400" dirty="0" smtClean="0">
                <a:solidFill>
                  <a:schemeClr val="bg1">
                    <a:lumMod val="95000"/>
                  </a:schemeClr>
                </a:solidFill>
                <a:latin typeface="微软雅黑" pitchFamily="34" charset="-122"/>
                <a:ea typeface="微软雅黑" pitchFamily="34" charset="-122"/>
              </a:rPr>
              <a:t>例：儿童社会性交往活动观察表</a:t>
            </a: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zh-CN" altLang="en-US" sz="2000" dirty="0">
              <a:solidFill>
                <a:schemeClr val="bg1">
                  <a:lumMod val="95000"/>
                </a:schemeClr>
              </a:solidFill>
              <a:latin typeface="微软雅黑" pitchFamily="34" charset="-122"/>
              <a:ea typeface="微软雅黑" pitchFamily="34" charset="-122"/>
            </a:endParaRPr>
          </a:p>
        </p:txBody>
      </p:sp>
      <p:graphicFrame>
        <p:nvGraphicFramePr>
          <p:cNvPr id="6" name="表格 5"/>
          <p:cNvGraphicFramePr>
            <a:graphicFrameLocks noGrp="1"/>
          </p:cNvGraphicFramePr>
          <p:nvPr/>
        </p:nvGraphicFramePr>
        <p:xfrm>
          <a:off x="1203407" y="4266887"/>
          <a:ext cx="10074165" cy="1656080"/>
        </p:xfrm>
        <a:graphic>
          <a:graphicData uri="http://schemas.openxmlformats.org/drawingml/2006/table">
            <a:tbl>
              <a:tblPr firstRow="1" bandRow="1">
                <a:tableStyleId>{5C22544A-7EE6-4342-B048-85BDC9FD1C3A}</a:tableStyleId>
              </a:tblPr>
              <a:tblGrid>
                <a:gridCol w="837238"/>
                <a:gridCol w="3776831"/>
                <a:gridCol w="993227"/>
                <a:gridCol w="993228"/>
                <a:gridCol w="1198179"/>
                <a:gridCol w="1229711"/>
                <a:gridCol w="1045751"/>
              </a:tblGrid>
              <a:tr h="370840">
                <a:tc rowSpan="2">
                  <a:txBody>
                    <a:bodyPr/>
                    <a:lstStyle/>
                    <a:p>
                      <a:pPr algn="ctr"/>
                      <a:r>
                        <a:rPr lang="zh-CN" altLang="en-US" sz="2400" dirty="0" smtClean="0">
                          <a:solidFill>
                            <a:schemeClr val="bg1"/>
                          </a:solidFill>
                        </a:rPr>
                        <a:t>序号</a:t>
                      </a:r>
                      <a:endParaRPr lang="zh-CN" altLang="en-US" sz="2400" dirty="0">
                        <a:solidFill>
                          <a:schemeClr val="bg1"/>
                        </a:solidFill>
                      </a:endParaRPr>
                    </a:p>
                  </a:txBody>
                  <a:tcPr anchor="ctr">
                    <a:noFill/>
                  </a:tcPr>
                </a:tc>
                <a:tc rowSpan="2">
                  <a:txBody>
                    <a:bodyPr/>
                    <a:lstStyle/>
                    <a:p>
                      <a:pPr algn="ctr"/>
                      <a:r>
                        <a:rPr lang="zh-CN" altLang="en-US" sz="2400" dirty="0" smtClean="0">
                          <a:solidFill>
                            <a:schemeClr val="bg1"/>
                          </a:solidFill>
                        </a:rPr>
                        <a:t>行为</a:t>
                      </a:r>
                      <a:endParaRPr lang="zh-CN" altLang="en-US" sz="2400" dirty="0">
                        <a:solidFill>
                          <a:schemeClr val="bg1"/>
                        </a:solidFill>
                      </a:endParaRPr>
                    </a:p>
                  </a:txBody>
                  <a:tcPr anchor="ctr">
                    <a:noFill/>
                  </a:tcPr>
                </a:tc>
                <a:tc gridSpan="5">
                  <a:txBody>
                    <a:bodyPr/>
                    <a:lstStyle/>
                    <a:p>
                      <a:pPr algn="ctr"/>
                      <a:r>
                        <a:rPr lang="zh-CN" altLang="en-US" dirty="0" smtClean="0"/>
                        <a:t>等级</a:t>
                      </a:r>
                      <a:endParaRPr lang="zh-CN" altLang="en-US" dirty="0"/>
                    </a:p>
                  </a:txBody>
                  <a:tcPr anchor="ctr">
                    <a:noFill/>
                  </a:tcPr>
                </a:tc>
                <a:tc hMerge="1">
                  <a:txBody>
                    <a:bodyPr/>
                    <a:lstStyle/>
                    <a:p>
                      <a:endParaRPr lang="zh-CN" altLang="en-US" dirty="0"/>
                    </a:p>
                  </a:txBody>
                  <a:tcPr anchor="ctr">
                    <a:noFill/>
                  </a:tcPr>
                </a:tc>
                <a:tc hMerge="1">
                  <a:txBody>
                    <a:bodyPr/>
                    <a:lstStyle/>
                    <a:p>
                      <a:endParaRPr lang="zh-CN" altLang="en-US" dirty="0"/>
                    </a:p>
                  </a:txBody>
                  <a:tcPr anchor="ctr">
                    <a:noFill/>
                  </a:tcPr>
                </a:tc>
                <a:tc hMerge="1">
                  <a:txBody>
                    <a:bodyPr/>
                    <a:lstStyle/>
                    <a:p>
                      <a:endParaRPr lang="zh-CN" altLang="en-US" dirty="0"/>
                    </a:p>
                  </a:txBody>
                  <a:tcPr anchor="ctr">
                    <a:noFill/>
                  </a:tcPr>
                </a:tc>
                <a:tc hMerge="1">
                  <a:txBody>
                    <a:bodyPr/>
                    <a:lstStyle/>
                    <a:p>
                      <a:endParaRPr lang="zh-CN" altLang="en-US" dirty="0"/>
                    </a:p>
                  </a:txBody>
                  <a:tcPr anchor="ctr">
                    <a:noFill/>
                  </a:tcPr>
                </a:tc>
              </a:tr>
              <a:tr h="370840">
                <a:tc vMerge="1">
                  <a:txBody>
                    <a:bodyPr/>
                    <a:lstStyle/>
                    <a:p>
                      <a:pPr algn="ctr"/>
                      <a:endParaRPr lang="zh-CN" altLang="en-US" sz="2400" dirty="0">
                        <a:solidFill>
                          <a:schemeClr val="bg1"/>
                        </a:solidFill>
                      </a:endParaRPr>
                    </a:p>
                  </a:txBody>
                  <a:tcPr anchor="ctr">
                    <a:noFill/>
                  </a:tcPr>
                </a:tc>
                <a:tc vMerge="1">
                  <a:txBody>
                    <a:bodyPr/>
                    <a:lstStyle/>
                    <a:p>
                      <a:pPr algn="ctr"/>
                      <a:endParaRPr lang="zh-CN" altLang="en-US" sz="2400" dirty="0">
                        <a:solidFill>
                          <a:schemeClr val="bg1"/>
                        </a:solidFill>
                      </a:endParaRPr>
                    </a:p>
                  </a:txBody>
                  <a:tcPr anchor="ctr">
                    <a:noFill/>
                  </a:tcPr>
                </a:tc>
                <a:tc>
                  <a:txBody>
                    <a:bodyPr/>
                    <a:lstStyle/>
                    <a:p>
                      <a:pPr algn="ctr"/>
                      <a:r>
                        <a:rPr lang="zh-CN" altLang="en-US" dirty="0" smtClean="0">
                          <a:solidFill>
                            <a:schemeClr val="bg1"/>
                          </a:solidFill>
                        </a:rPr>
                        <a:t>总是</a:t>
                      </a:r>
                      <a:endParaRPr lang="zh-CN" altLang="en-US" dirty="0">
                        <a:solidFill>
                          <a:schemeClr val="bg1"/>
                        </a:solidFill>
                      </a:endParaRPr>
                    </a:p>
                  </a:txBody>
                  <a:tcPr anchor="ctr">
                    <a:noFill/>
                  </a:tcPr>
                </a:tc>
                <a:tc>
                  <a:txBody>
                    <a:bodyPr/>
                    <a:lstStyle/>
                    <a:p>
                      <a:pPr algn="ctr"/>
                      <a:r>
                        <a:rPr lang="zh-CN" altLang="en-US" dirty="0" smtClean="0">
                          <a:solidFill>
                            <a:schemeClr val="bg1"/>
                          </a:solidFill>
                        </a:rPr>
                        <a:t>经常</a:t>
                      </a:r>
                      <a:endParaRPr lang="zh-CN" altLang="en-US" dirty="0">
                        <a:solidFill>
                          <a:schemeClr val="bg1"/>
                        </a:solidFill>
                      </a:endParaRPr>
                    </a:p>
                  </a:txBody>
                  <a:tcPr anchor="ctr">
                    <a:noFill/>
                  </a:tcPr>
                </a:tc>
                <a:tc>
                  <a:txBody>
                    <a:bodyPr/>
                    <a:lstStyle/>
                    <a:p>
                      <a:pPr algn="ctr"/>
                      <a:r>
                        <a:rPr lang="zh-CN" altLang="en-US" dirty="0" smtClean="0">
                          <a:solidFill>
                            <a:schemeClr val="bg1"/>
                          </a:solidFill>
                        </a:rPr>
                        <a:t>一般</a:t>
                      </a:r>
                      <a:endParaRPr lang="zh-CN" altLang="en-US" dirty="0">
                        <a:solidFill>
                          <a:schemeClr val="bg1"/>
                        </a:solidFill>
                      </a:endParaRPr>
                    </a:p>
                  </a:txBody>
                  <a:tcPr anchor="ctr">
                    <a:noFill/>
                  </a:tcPr>
                </a:tc>
                <a:tc>
                  <a:txBody>
                    <a:bodyPr/>
                    <a:lstStyle/>
                    <a:p>
                      <a:pPr algn="ctr"/>
                      <a:r>
                        <a:rPr lang="zh-CN" altLang="en-US" dirty="0" smtClean="0">
                          <a:solidFill>
                            <a:schemeClr val="bg1"/>
                          </a:solidFill>
                        </a:rPr>
                        <a:t>较少</a:t>
                      </a:r>
                      <a:endParaRPr lang="zh-CN" altLang="en-US" dirty="0">
                        <a:solidFill>
                          <a:schemeClr val="bg1"/>
                        </a:solidFill>
                      </a:endParaRPr>
                    </a:p>
                  </a:txBody>
                  <a:tcPr anchor="ctr">
                    <a:noFill/>
                  </a:tcPr>
                </a:tc>
                <a:tc>
                  <a:txBody>
                    <a:bodyPr/>
                    <a:lstStyle/>
                    <a:p>
                      <a:pPr algn="ctr"/>
                      <a:r>
                        <a:rPr lang="zh-CN" altLang="en-US" dirty="0" smtClean="0">
                          <a:solidFill>
                            <a:schemeClr val="bg1"/>
                          </a:solidFill>
                        </a:rPr>
                        <a:t>从不</a:t>
                      </a:r>
                      <a:endParaRPr lang="zh-CN" altLang="en-US" dirty="0">
                        <a:solidFill>
                          <a:schemeClr val="bg1"/>
                        </a:solidFill>
                      </a:endParaRPr>
                    </a:p>
                  </a:txBody>
                  <a:tcPr anchor="ctr">
                    <a:noFill/>
                  </a:tcPr>
                </a:tc>
              </a:tr>
              <a:tr h="370840">
                <a:tc>
                  <a:txBody>
                    <a:bodyPr/>
                    <a:lstStyle/>
                    <a:p>
                      <a:pPr algn="ctr"/>
                      <a:r>
                        <a:rPr lang="en-US" altLang="zh-CN" sz="2400" dirty="0" smtClean="0">
                          <a:solidFill>
                            <a:schemeClr val="bg1"/>
                          </a:solidFill>
                        </a:rPr>
                        <a:t>1</a:t>
                      </a:r>
                      <a:endParaRPr lang="zh-CN" altLang="en-US" sz="2400" dirty="0">
                        <a:solidFill>
                          <a:schemeClr val="bg1"/>
                        </a:solidFill>
                      </a:endParaRPr>
                    </a:p>
                  </a:txBody>
                  <a:tcPr anchor="ctr">
                    <a:noFill/>
                  </a:tcPr>
                </a:tc>
                <a:tc>
                  <a:txBody>
                    <a:bodyPr/>
                    <a:lstStyle/>
                    <a:p>
                      <a:pPr algn="ctr"/>
                      <a:r>
                        <a:rPr lang="zh-CN" altLang="en-US" sz="2400" dirty="0" smtClean="0">
                          <a:solidFill>
                            <a:schemeClr val="bg1"/>
                          </a:solidFill>
                        </a:rPr>
                        <a:t>发起活动</a:t>
                      </a:r>
                      <a:endParaRPr lang="zh-CN" altLang="en-US" sz="2400" dirty="0">
                        <a:solidFill>
                          <a:schemeClr val="bg1"/>
                        </a:solidFill>
                      </a:endParaRPr>
                    </a:p>
                  </a:txBody>
                  <a:tcPr anchor="ctr">
                    <a:noFill/>
                  </a:tcPr>
                </a:tc>
                <a:tc>
                  <a:txBody>
                    <a:bodyPr/>
                    <a:lstStyle/>
                    <a:p>
                      <a:endParaRPr lang="zh-CN" altLang="en-US" dirty="0"/>
                    </a:p>
                  </a:txBody>
                  <a:tcPr anchor="ctr">
                    <a:noFill/>
                  </a:tcPr>
                </a:tc>
                <a:tc>
                  <a:txBody>
                    <a:bodyPr/>
                    <a:lstStyle/>
                    <a:p>
                      <a:endParaRPr lang="zh-CN" altLang="en-US" dirty="0"/>
                    </a:p>
                  </a:txBody>
                  <a:tcPr anchor="ctr">
                    <a:noFill/>
                  </a:tcPr>
                </a:tc>
                <a:tc>
                  <a:txBody>
                    <a:bodyPr/>
                    <a:lstStyle/>
                    <a:p>
                      <a:endParaRPr lang="zh-CN" altLang="en-US"/>
                    </a:p>
                  </a:txBody>
                  <a:tcPr anchor="ctr">
                    <a:noFill/>
                  </a:tcPr>
                </a:tc>
                <a:tc>
                  <a:txBody>
                    <a:bodyPr/>
                    <a:lstStyle/>
                    <a:p>
                      <a:endParaRPr lang="zh-CN" altLang="en-US"/>
                    </a:p>
                  </a:txBody>
                  <a:tcPr anchor="ctr">
                    <a:noFill/>
                  </a:tcPr>
                </a:tc>
                <a:tc>
                  <a:txBody>
                    <a:bodyPr/>
                    <a:lstStyle/>
                    <a:p>
                      <a:endParaRPr lang="zh-CN" altLang="en-US" dirty="0"/>
                    </a:p>
                  </a:txBody>
                  <a:tcPr anchor="ctr">
                    <a:noFill/>
                  </a:tcPr>
                </a:tc>
              </a:tr>
              <a:tr h="370840">
                <a:tc>
                  <a:txBody>
                    <a:bodyPr/>
                    <a:lstStyle/>
                    <a:p>
                      <a:pPr algn="ctr"/>
                      <a:r>
                        <a:rPr lang="en-US" altLang="zh-CN" sz="2400" dirty="0" smtClean="0">
                          <a:solidFill>
                            <a:schemeClr val="bg1"/>
                          </a:solidFill>
                        </a:rPr>
                        <a:t>2</a:t>
                      </a:r>
                      <a:endParaRPr lang="zh-CN" altLang="en-US" sz="2400" dirty="0">
                        <a:solidFill>
                          <a:schemeClr val="bg1"/>
                        </a:solidFill>
                      </a:endParaRPr>
                    </a:p>
                  </a:txBody>
                  <a:tcPr anchor="ctr">
                    <a:noFill/>
                  </a:tcPr>
                </a:tc>
                <a:tc>
                  <a:txBody>
                    <a:bodyPr/>
                    <a:lstStyle/>
                    <a:p>
                      <a:pPr algn="ctr"/>
                      <a:r>
                        <a:rPr lang="zh-CN" altLang="en-US" sz="2400" dirty="0" smtClean="0">
                          <a:solidFill>
                            <a:schemeClr val="bg1"/>
                          </a:solidFill>
                        </a:rPr>
                        <a:t>与别人一起玩</a:t>
                      </a:r>
                      <a:endParaRPr lang="zh-CN" altLang="en-US" sz="2400" dirty="0">
                        <a:solidFill>
                          <a:schemeClr val="bg1"/>
                        </a:solidFill>
                      </a:endParaRPr>
                    </a:p>
                  </a:txBody>
                  <a:tcPr anchor="ctr">
                    <a:noFill/>
                  </a:tcPr>
                </a:tc>
                <a:tc>
                  <a:txBody>
                    <a:bodyPr/>
                    <a:lstStyle/>
                    <a:p>
                      <a:endParaRPr lang="zh-CN" altLang="en-US" dirty="0"/>
                    </a:p>
                  </a:txBody>
                  <a:tcPr anchor="ctr">
                    <a:noFill/>
                  </a:tcPr>
                </a:tc>
                <a:tc>
                  <a:txBody>
                    <a:bodyPr/>
                    <a:lstStyle/>
                    <a:p>
                      <a:endParaRPr lang="zh-CN" altLang="en-US" dirty="0"/>
                    </a:p>
                  </a:txBody>
                  <a:tcPr anchor="ctr">
                    <a:noFill/>
                  </a:tcPr>
                </a:tc>
                <a:tc>
                  <a:txBody>
                    <a:bodyPr/>
                    <a:lstStyle/>
                    <a:p>
                      <a:endParaRPr lang="zh-CN" altLang="en-US"/>
                    </a:p>
                  </a:txBody>
                  <a:tcPr anchor="ctr">
                    <a:noFill/>
                  </a:tcPr>
                </a:tc>
                <a:tc>
                  <a:txBody>
                    <a:bodyPr/>
                    <a:lstStyle/>
                    <a:p>
                      <a:endParaRPr lang="zh-CN" altLang="en-US"/>
                    </a:p>
                  </a:txBody>
                  <a:tcPr anchor="ctr">
                    <a:noFill/>
                  </a:tcPr>
                </a:tc>
                <a:tc>
                  <a:txBody>
                    <a:bodyPr/>
                    <a:lstStyle/>
                    <a:p>
                      <a:endParaRPr lang="zh-CN" altLang="en-US" dirty="0"/>
                    </a:p>
                  </a:txBody>
                  <a:tcPr anchor="ctr">
                    <a:noFill/>
                  </a:tcPr>
                </a:tc>
              </a:tr>
            </a:tbl>
          </a:graphicData>
        </a:graphic>
      </p:graphicFrame>
    </p:spTree>
    <p:extLst>
      <p:ext uri="{BB962C8B-B14F-4D97-AF65-F5344CB8AC3E}">
        <p14:creationId xmlns="" xmlns:p14="http://schemas.microsoft.com/office/powerpoint/2010/main" val="3519264157"/>
      </p:ext>
    </p:extLst>
  </p:cSld>
  <p:clrMapOvr>
    <a:masterClrMapping/>
  </p:clrMapOvr>
  <p:transition>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a:spLocks noChangeArrowheads="1"/>
          </p:cNvSpPr>
          <p:nvPr/>
        </p:nvSpPr>
        <p:spPr bwMode="auto">
          <a:xfrm>
            <a:off x="2254654" y="1431971"/>
            <a:ext cx="8806678" cy="652486"/>
          </a:xfrm>
          <a:prstGeom prst="rect">
            <a:avLst/>
          </a:prstGeom>
          <a:noFill/>
          <a:ln w="9525">
            <a:noFill/>
            <a:miter lim="800000"/>
            <a:headEnd/>
            <a:tailEnd/>
          </a:ln>
        </p:spPr>
        <p:txBody>
          <a:bodyPr wrap="square">
            <a:spAutoFit/>
          </a:bodyPr>
          <a:lstStyle/>
          <a:p>
            <a:pPr>
              <a:lnSpc>
                <a:spcPct val="130000"/>
              </a:lnSpc>
              <a:spcBef>
                <a:spcPts val="200"/>
              </a:spcBef>
              <a:spcAft>
                <a:spcPts val="60"/>
              </a:spcAft>
            </a:pPr>
            <a:r>
              <a:rPr lang="zh-CN" altLang="en-US" sz="2800" dirty="0" smtClean="0">
                <a:solidFill>
                  <a:schemeClr val="bg1">
                    <a:lumMod val="95000"/>
                  </a:schemeClr>
                </a:solidFill>
                <a:latin typeface="微软雅黑" pitchFamily="34" charset="-122"/>
                <a:ea typeface="微软雅黑" pitchFamily="34" charset="-122"/>
              </a:rPr>
              <a:t>描述记录法</a:t>
            </a:r>
            <a:r>
              <a:rPr lang="en-US" altLang="zh-CN" sz="2800" dirty="0" smtClean="0">
                <a:solidFill>
                  <a:schemeClr val="bg1">
                    <a:lumMod val="95000"/>
                  </a:schemeClr>
                </a:solidFill>
                <a:latin typeface="微软雅黑" pitchFamily="34" charset="-122"/>
                <a:ea typeface="微软雅黑" pitchFamily="34" charset="-122"/>
              </a:rPr>
              <a:t>——</a:t>
            </a:r>
            <a:r>
              <a:rPr lang="zh-CN" altLang="en-US" sz="2800" dirty="0" smtClean="0">
                <a:solidFill>
                  <a:schemeClr val="bg1">
                    <a:lumMod val="95000"/>
                  </a:schemeClr>
                </a:solidFill>
                <a:latin typeface="微软雅黑" pitchFamily="34" charset="-122"/>
                <a:ea typeface="微软雅黑" pitchFamily="34" charset="-122"/>
              </a:rPr>
              <a:t>质</a:t>
            </a:r>
            <a:r>
              <a:rPr lang="zh-CN" altLang="en-US" sz="2800" dirty="0" smtClean="0">
                <a:solidFill>
                  <a:schemeClr val="bg1">
                    <a:lumMod val="95000"/>
                  </a:schemeClr>
                </a:solidFill>
                <a:latin typeface="微软雅黑" pitchFamily="34" charset="-122"/>
                <a:ea typeface="微软雅黑" pitchFamily="34" charset="-122"/>
              </a:rPr>
              <a:t>的教育观察法</a:t>
            </a:r>
            <a:endParaRPr lang="zh-CN" altLang="en-US" sz="2800" dirty="0">
              <a:solidFill>
                <a:schemeClr val="bg1">
                  <a:lumMod val="95000"/>
                </a:schemeClr>
              </a:solidFill>
              <a:latin typeface="微软雅黑" pitchFamily="34" charset="-122"/>
              <a:ea typeface="微软雅黑" pitchFamily="34" charset="-122"/>
            </a:endParaRPr>
          </a:p>
        </p:txBody>
      </p:sp>
      <p:sp>
        <p:nvSpPr>
          <p:cNvPr id="7" name="矩形 4"/>
          <p:cNvSpPr>
            <a:spLocks noChangeArrowheads="1"/>
          </p:cNvSpPr>
          <p:nvPr/>
        </p:nvSpPr>
        <p:spPr bwMode="auto">
          <a:xfrm>
            <a:off x="1197135" y="2370167"/>
            <a:ext cx="9681071" cy="4845942"/>
          </a:xfrm>
          <a:prstGeom prst="rect">
            <a:avLst/>
          </a:prstGeom>
          <a:noFill/>
          <a:ln w="9525">
            <a:noFill/>
            <a:miter lim="800000"/>
            <a:headEnd/>
            <a:tailEnd/>
          </a:ln>
        </p:spPr>
        <p:txBody>
          <a:bodyPr wrap="square">
            <a:spAutoFit/>
          </a:bodyPr>
          <a:lstStyle/>
          <a:p>
            <a:pPr marL="457200" indent="-457200">
              <a:lnSpc>
                <a:spcPct val="130000"/>
              </a:lnSpc>
              <a:spcBef>
                <a:spcPts val="200"/>
              </a:spcBef>
              <a:spcAft>
                <a:spcPts val="60"/>
              </a:spcAft>
            </a:pPr>
            <a:r>
              <a:rPr lang="en-US" altLang="zh-CN" sz="2400" dirty="0" smtClean="0">
                <a:solidFill>
                  <a:schemeClr val="bg1">
                    <a:lumMod val="95000"/>
                  </a:schemeClr>
                </a:solidFill>
                <a:latin typeface="微软雅黑" pitchFamily="34" charset="-122"/>
                <a:ea typeface="微软雅黑" pitchFamily="34" charset="-122"/>
              </a:rPr>
              <a:t>1</a:t>
            </a:r>
            <a:r>
              <a:rPr lang="en-US" altLang="zh-CN" sz="2400" dirty="0" smtClean="0">
                <a:solidFill>
                  <a:schemeClr val="bg1">
                    <a:lumMod val="95000"/>
                  </a:schemeClr>
                </a:solidFill>
                <a:latin typeface="微软雅黑" pitchFamily="34" charset="-122"/>
                <a:ea typeface="微软雅黑" pitchFamily="34" charset="-122"/>
              </a:rPr>
              <a:t>.  </a:t>
            </a:r>
            <a:r>
              <a:rPr lang="zh-CN" altLang="en-US" sz="2400" dirty="0" smtClean="0">
                <a:solidFill>
                  <a:schemeClr val="bg1">
                    <a:lumMod val="95000"/>
                  </a:schemeClr>
                </a:solidFill>
                <a:latin typeface="微软雅黑" pitchFamily="34" charset="-122"/>
                <a:ea typeface="微软雅黑" pitchFamily="34" charset="-122"/>
              </a:rPr>
              <a:t>日记描述法</a:t>
            </a:r>
            <a:endParaRPr lang="en-US" altLang="zh-CN" sz="2400" dirty="0" smtClean="0">
              <a:solidFill>
                <a:schemeClr val="bg1">
                  <a:lumMod val="95000"/>
                </a:schemeClr>
              </a:solidFill>
              <a:latin typeface="微软雅黑" pitchFamily="34" charset="-122"/>
              <a:ea typeface="微软雅黑" pitchFamily="34" charset="-122"/>
            </a:endParaRPr>
          </a:p>
          <a:p>
            <a:pPr indent="457200">
              <a:lnSpc>
                <a:spcPct val="130000"/>
              </a:lnSpc>
            </a:pPr>
            <a:r>
              <a:rPr lang="zh-CN" altLang="en-US" sz="2400" dirty="0" smtClean="0">
                <a:solidFill>
                  <a:schemeClr val="bg1">
                    <a:lumMod val="95000"/>
                  </a:schemeClr>
                </a:solidFill>
                <a:latin typeface="微软雅黑" pitchFamily="34" charset="-122"/>
                <a:ea typeface="微软雅黑" pitchFamily="34" charset="-122"/>
              </a:rPr>
              <a:t>  较长时间段内，反复观察被观察对象的行为，用日记的形式持续地记录观察资料的方法。</a:t>
            </a:r>
            <a:endParaRPr lang="en-US" altLang="zh-CN" sz="2400" dirty="0" smtClean="0">
              <a:solidFill>
                <a:schemeClr val="bg1">
                  <a:lumMod val="95000"/>
                </a:schemeClr>
              </a:solidFill>
              <a:latin typeface="微软雅黑" pitchFamily="34" charset="-122"/>
              <a:ea typeface="微软雅黑" pitchFamily="34" charset="-122"/>
            </a:endParaRPr>
          </a:p>
          <a:p>
            <a:pPr indent="457200">
              <a:lnSpc>
                <a:spcPct val="130000"/>
              </a:lnSpc>
              <a:buFont typeface="Arial" pitchFamily="34" charset="0"/>
              <a:buChar char="•"/>
            </a:pPr>
            <a:r>
              <a:rPr lang="zh-CN" altLang="en-US" sz="2400" dirty="0" smtClean="0">
                <a:solidFill>
                  <a:schemeClr val="bg1">
                    <a:lumMod val="95000"/>
                  </a:schemeClr>
                </a:solidFill>
                <a:latin typeface="微软雅黑" pitchFamily="34" charset="-122"/>
                <a:ea typeface="微软雅黑" pitchFamily="34" charset="-122"/>
              </a:rPr>
              <a:t>观察对象往往是个别的人或较小群体；</a:t>
            </a:r>
            <a:endParaRPr lang="en-US" altLang="zh-CN" sz="2400" dirty="0" smtClean="0">
              <a:solidFill>
                <a:schemeClr val="bg1">
                  <a:lumMod val="95000"/>
                </a:schemeClr>
              </a:solidFill>
              <a:latin typeface="微软雅黑" pitchFamily="34" charset="-122"/>
              <a:ea typeface="微软雅黑" pitchFamily="34" charset="-122"/>
            </a:endParaRPr>
          </a:p>
          <a:p>
            <a:pPr indent="457200">
              <a:lnSpc>
                <a:spcPct val="130000"/>
              </a:lnSpc>
              <a:buFont typeface="Arial" pitchFamily="34" charset="0"/>
              <a:buChar char="•"/>
            </a:pPr>
            <a:r>
              <a:rPr lang="zh-CN" altLang="en-US" sz="2400" dirty="0" smtClean="0">
                <a:solidFill>
                  <a:schemeClr val="bg1">
                    <a:lumMod val="95000"/>
                  </a:schemeClr>
                </a:solidFill>
                <a:latin typeface="微软雅黑" pitchFamily="34" charset="-122"/>
                <a:ea typeface="微软雅黑" pitchFamily="34" charset="-122"/>
              </a:rPr>
              <a:t>日记观察研究者往往是个人；</a:t>
            </a:r>
            <a:endParaRPr lang="en-US" altLang="zh-CN" sz="2400" dirty="0" smtClean="0">
              <a:solidFill>
                <a:schemeClr val="bg1">
                  <a:lumMod val="95000"/>
                </a:schemeClr>
              </a:solidFill>
              <a:latin typeface="微软雅黑" pitchFamily="34" charset="-122"/>
              <a:ea typeface="微软雅黑" pitchFamily="34" charset="-122"/>
            </a:endParaRPr>
          </a:p>
          <a:p>
            <a:pPr indent="457200">
              <a:lnSpc>
                <a:spcPct val="130000"/>
              </a:lnSpc>
              <a:buFont typeface="Arial" pitchFamily="34" charset="0"/>
              <a:buChar char="•"/>
            </a:pPr>
            <a:r>
              <a:rPr lang="zh-CN" altLang="en-US" sz="2400" dirty="0" smtClean="0">
                <a:solidFill>
                  <a:schemeClr val="bg1">
                    <a:lumMod val="95000"/>
                  </a:schemeClr>
                </a:solidFill>
                <a:latin typeface="微软雅黑" pitchFamily="34" charset="-122"/>
                <a:ea typeface="微软雅黑" pitchFamily="34" charset="-122"/>
              </a:rPr>
              <a:t>观察资料是“语言描述性”的。</a:t>
            </a:r>
            <a:endParaRPr lang="en-US" altLang="zh-CN" sz="24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zh-CN" altLang="en-US" sz="2000" dirty="0">
              <a:solidFill>
                <a:schemeClr val="bg1">
                  <a:lumMod val="95000"/>
                </a:schemeClr>
              </a:solidFill>
              <a:latin typeface="微软雅黑" pitchFamily="34" charset="-122"/>
              <a:ea typeface="微软雅黑" pitchFamily="34" charset="-122"/>
            </a:endParaRPr>
          </a:p>
        </p:txBody>
      </p:sp>
    </p:spTree>
    <p:extLst>
      <p:ext uri="{BB962C8B-B14F-4D97-AF65-F5344CB8AC3E}">
        <p14:creationId xmlns="" xmlns:p14="http://schemas.microsoft.com/office/powerpoint/2010/main" val="3519264157"/>
      </p:ext>
    </p:extLst>
  </p:cSld>
  <p:clrMapOvr>
    <a:masterClrMapping/>
  </p:clrMapOvr>
  <p:transition>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a:spLocks noChangeArrowheads="1"/>
          </p:cNvSpPr>
          <p:nvPr/>
        </p:nvSpPr>
        <p:spPr bwMode="auto">
          <a:xfrm>
            <a:off x="2254654" y="1431971"/>
            <a:ext cx="8806678" cy="652486"/>
          </a:xfrm>
          <a:prstGeom prst="rect">
            <a:avLst/>
          </a:prstGeom>
          <a:noFill/>
          <a:ln w="9525">
            <a:noFill/>
            <a:miter lim="800000"/>
            <a:headEnd/>
            <a:tailEnd/>
          </a:ln>
        </p:spPr>
        <p:txBody>
          <a:bodyPr wrap="square">
            <a:spAutoFit/>
          </a:bodyPr>
          <a:lstStyle/>
          <a:p>
            <a:pPr>
              <a:lnSpc>
                <a:spcPct val="130000"/>
              </a:lnSpc>
              <a:spcBef>
                <a:spcPts val="200"/>
              </a:spcBef>
              <a:spcAft>
                <a:spcPts val="60"/>
              </a:spcAft>
            </a:pPr>
            <a:r>
              <a:rPr lang="zh-CN" altLang="en-US" sz="2800" dirty="0" smtClean="0">
                <a:solidFill>
                  <a:schemeClr val="bg1">
                    <a:lumMod val="95000"/>
                  </a:schemeClr>
                </a:solidFill>
                <a:latin typeface="微软雅黑" pitchFamily="34" charset="-122"/>
                <a:ea typeface="微软雅黑" pitchFamily="34" charset="-122"/>
              </a:rPr>
              <a:t>描述记录法</a:t>
            </a:r>
            <a:r>
              <a:rPr lang="en-US" altLang="zh-CN" sz="2800" dirty="0" smtClean="0">
                <a:solidFill>
                  <a:schemeClr val="bg1">
                    <a:lumMod val="95000"/>
                  </a:schemeClr>
                </a:solidFill>
                <a:latin typeface="微软雅黑" pitchFamily="34" charset="-122"/>
                <a:ea typeface="微软雅黑" pitchFamily="34" charset="-122"/>
              </a:rPr>
              <a:t>——</a:t>
            </a:r>
            <a:r>
              <a:rPr lang="zh-CN" altLang="en-US" sz="2800" dirty="0" smtClean="0">
                <a:solidFill>
                  <a:schemeClr val="bg1">
                    <a:lumMod val="95000"/>
                  </a:schemeClr>
                </a:solidFill>
                <a:latin typeface="微软雅黑" pitchFamily="34" charset="-122"/>
                <a:ea typeface="微软雅黑" pitchFamily="34" charset="-122"/>
              </a:rPr>
              <a:t>质</a:t>
            </a:r>
            <a:r>
              <a:rPr lang="zh-CN" altLang="en-US" sz="2800" dirty="0" smtClean="0">
                <a:solidFill>
                  <a:schemeClr val="bg1">
                    <a:lumMod val="95000"/>
                  </a:schemeClr>
                </a:solidFill>
                <a:latin typeface="微软雅黑" pitchFamily="34" charset="-122"/>
                <a:ea typeface="微软雅黑" pitchFamily="34" charset="-122"/>
              </a:rPr>
              <a:t>的教育观察法</a:t>
            </a:r>
            <a:endParaRPr lang="zh-CN" altLang="en-US" sz="2800" dirty="0">
              <a:solidFill>
                <a:schemeClr val="bg1">
                  <a:lumMod val="95000"/>
                </a:schemeClr>
              </a:solidFill>
              <a:latin typeface="微软雅黑" pitchFamily="34" charset="-122"/>
              <a:ea typeface="微软雅黑" pitchFamily="34" charset="-122"/>
            </a:endParaRPr>
          </a:p>
        </p:txBody>
      </p:sp>
      <p:sp>
        <p:nvSpPr>
          <p:cNvPr id="7" name="矩形 4"/>
          <p:cNvSpPr>
            <a:spLocks noChangeArrowheads="1"/>
          </p:cNvSpPr>
          <p:nvPr/>
        </p:nvSpPr>
        <p:spPr bwMode="auto">
          <a:xfrm>
            <a:off x="1212901" y="2023326"/>
            <a:ext cx="9681071" cy="5118324"/>
          </a:xfrm>
          <a:prstGeom prst="rect">
            <a:avLst/>
          </a:prstGeom>
          <a:noFill/>
          <a:ln w="9525">
            <a:noFill/>
            <a:miter lim="800000"/>
            <a:headEnd/>
            <a:tailEnd/>
          </a:ln>
        </p:spPr>
        <p:txBody>
          <a:bodyPr wrap="square">
            <a:spAutoFit/>
          </a:bodyPr>
          <a:lstStyle/>
          <a:p>
            <a:pPr marL="457200" indent="-457200">
              <a:lnSpc>
                <a:spcPct val="130000"/>
              </a:lnSpc>
              <a:spcBef>
                <a:spcPts val="200"/>
              </a:spcBef>
              <a:spcAft>
                <a:spcPts val="60"/>
              </a:spcAft>
            </a:pPr>
            <a:r>
              <a:rPr lang="en-US" altLang="zh-CN" sz="2400" dirty="0" smtClean="0">
                <a:solidFill>
                  <a:schemeClr val="bg1">
                    <a:lumMod val="95000"/>
                  </a:schemeClr>
                </a:solidFill>
                <a:latin typeface="微软雅黑" pitchFamily="34" charset="-122"/>
                <a:ea typeface="微软雅黑" pitchFamily="34" charset="-122"/>
              </a:rPr>
              <a:t>1</a:t>
            </a:r>
            <a:r>
              <a:rPr lang="en-US" altLang="zh-CN" sz="2400" dirty="0" smtClean="0">
                <a:solidFill>
                  <a:schemeClr val="bg1">
                    <a:lumMod val="95000"/>
                  </a:schemeClr>
                </a:solidFill>
                <a:latin typeface="微软雅黑" pitchFamily="34" charset="-122"/>
                <a:ea typeface="微软雅黑" pitchFamily="34" charset="-122"/>
              </a:rPr>
              <a:t>.  </a:t>
            </a:r>
            <a:r>
              <a:rPr lang="zh-CN" altLang="en-US" sz="2400" dirty="0" smtClean="0">
                <a:solidFill>
                  <a:schemeClr val="bg1">
                    <a:lumMod val="95000"/>
                  </a:schemeClr>
                </a:solidFill>
                <a:latin typeface="微软雅黑" pitchFamily="34" charset="-122"/>
                <a:ea typeface="微软雅黑" pitchFamily="34" charset="-122"/>
              </a:rPr>
              <a:t>日记描述法</a:t>
            </a:r>
            <a:endParaRPr lang="en-US" altLang="zh-CN" sz="24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r>
              <a:rPr lang="zh-CN" altLang="en-US" sz="2000" dirty="0" smtClean="0">
                <a:solidFill>
                  <a:schemeClr val="bg1">
                    <a:lumMod val="95000"/>
                  </a:schemeClr>
                </a:solidFill>
                <a:latin typeface="微软雅黑" pitchFamily="34" charset="-122"/>
                <a:ea typeface="微软雅黑" pitchFamily="34" charset="-122"/>
              </a:rPr>
              <a:t>例：婴儿视力发展理论模型</a:t>
            </a:r>
            <a:endParaRPr lang="en-US" altLang="zh-CN" sz="20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r>
              <a:rPr lang="zh-CN" altLang="en-US" sz="2000" dirty="0" smtClean="0">
                <a:solidFill>
                  <a:schemeClr val="bg1">
                    <a:lumMod val="95000"/>
                  </a:schemeClr>
                </a:solidFill>
                <a:latin typeface="微软雅黑" pitchFamily="34" charset="-122"/>
                <a:ea typeface="微软雅黑" pitchFamily="34" charset="-122"/>
              </a:rPr>
              <a:t>日记</a:t>
            </a:r>
            <a:r>
              <a:rPr lang="en-US" altLang="zh-CN" sz="2000" dirty="0" smtClean="0">
                <a:solidFill>
                  <a:schemeClr val="bg1">
                    <a:lumMod val="95000"/>
                  </a:schemeClr>
                </a:solidFill>
                <a:latin typeface="微软雅黑" pitchFamily="34" charset="-122"/>
                <a:ea typeface="微软雅黑" pitchFamily="34" charset="-122"/>
              </a:rPr>
              <a:t>——</a:t>
            </a:r>
            <a:r>
              <a:rPr lang="zh-CN" altLang="en-US" sz="2000" dirty="0" smtClean="0">
                <a:solidFill>
                  <a:schemeClr val="bg1">
                    <a:lumMod val="95000"/>
                  </a:schemeClr>
                </a:solidFill>
                <a:latin typeface="微软雅黑" pitchFamily="34" charset="-122"/>
                <a:ea typeface="微软雅黑" pitchFamily="34" charset="-122"/>
              </a:rPr>
              <a:t>记录时间：孩子出生第</a:t>
            </a:r>
            <a:r>
              <a:rPr lang="en-US" altLang="zh-CN" sz="2000" dirty="0" smtClean="0">
                <a:solidFill>
                  <a:schemeClr val="bg1">
                    <a:lumMod val="95000"/>
                  </a:schemeClr>
                </a:solidFill>
                <a:latin typeface="微软雅黑" pitchFamily="34" charset="-122"/>
                <a:ea typeface="微软雅黑" pitchFamily="34" charset="-122"/>
              </a:rPr>
              <a:t>1</a:t>
            </a:r>
            <a:r>
              <a:rPr lang="zh-CN" altLang="en-US" sz="2000" dirty="0" smtClean="0">
                <a:solidFill>
                  <a:schemeClr val="bg1">
                    <a:lumMod val="95000"/>
                  </a:schemeClr>
                </a:solidFill>
                <a:latin typeface="微软雅黑" pitchFamily="34" charset="-122"/>
                <a:ea typeface="微软雅黑" pitchFamily="34" charset="-122"/>
              </a:rPr>
              <a:t>天    记录人：陈鹤琴</a:t>
            </a:r>
            <a:endParaRPr lang="en-US" altLang="zh-CN" sz="20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r>
              <a:rPr lang="zh-CN" altLang="en-US" sz="2000" dirty="0" smtClean="0">
                <a:solidFill>
                  <a:schemeClr val="bg1">
                    <a:lumMod val="95000"/>
                  </a:schemeClr>
                </a:solidFill>
                <a:latin typeface="微软雅黑" pitchFamily="34" charset="-122"/>
                <a:ea typeface="微软雅黑" pitchFamily="34" charset="-122"/>
              </a:rPr>
              <a:t>（</a:t>
            </a:r>
            <a:r>
              <a:rPr lang="en-US" altLang="zh-CN" sz="2000" dirty="0" smtClean="0">
                <a:solidFill>
                  <a:schemeClr val="bg1">
                    <a:lumMod val="95000"/>
                  </a:schemeClr>
                </a:solidFill>
                <a:latin typeface="微软雅黑" pitchFamily="34" charset="-122"/>
                <a:ea typeface="微软雅黑" pitchFamily="34" charset="-122"/>
              </a:rPr>
              <a:t>1</a:t>
            </a:r>
            <a:r>
              <a:rPr lang="zh-CN" altLang="en-US" sz="2000" dirty="0" smtClean="0">
                <a:solidFill>
                  <a:schemeClr val="bg1">
                    <a:lumMod val="95000"/>
                  </a:schemeClr>
                </a:solidFill>
                <a:latin typeface="微软雅黑" pitchFamily="34" charset="-122"/>
                <a:ea typeface="微软雅黑" pitchFamily="34" charset="-122"/>
              </a:rPr>
              <a:t>）这个小孩子是在</a:t>
            </a:r>
            <a:r>
              <a:rPr lang="en-US" altLang="zh-CN" sz="2000" dirty="0" smtClean="0">
                <a:solidFill>
                  <a:schemeClr val="bg1">
                    <a:lumMod val="95000"/>
                  </a:schemeClr>
                </a:solidFill>
                <a:latin typeface="微软雅黑" pitchFamily="34" charset="-122"/>
                <a:ea typeface="微软雅黑" pitchFamily="34" charset="-122"/>
              </a:rPr>
              <a:t>1921</a:t>
            </a:r>
            <a:r>
              <a:rPr lang="zh-CN" altLang="en-US" sz="2000" dirty="0" smtClean="0">
                <a:solidFill>
                  <a:schemeClr val="bg1">
                    <a:lumMod val="95000"/>
                  </a:schemeClr>
                </a:solidFill>
                <a:latin typeface="微软雅黑" pitchFamily="34" charset="-122"/>
                <a:ea typeface="微软雅黑" pitchFamily="34" charset="-122"/>
              </a:rPr>
              <a:t>年</a:t>
            </a:r>
            <a:r>
              <a:rPr lang="en-US" altLang="zh-CN" sz="2000" dirty="0" smtClean="0">
                <a:solidFill>
                  <a:schemeClr val="bg1">
                    <a:lumMod val="95000"/>
                  </a:schemeClr>
                </a:solidFill>
                <a:latin typeface="微软雅黑" pitchFamily="34" charset="-122"/>
                <a:ea typeface="微软雅黑" pitchFamily="34" charset="-122"/>
              </a:rPr>
              <a:t>12</a:t>
            </a:r>
            <a:r>
              <a:rPr lang="zh-CN" altLang="en-US" sz="2000" dirty="0" smtClean="0">
                <a:solidFill>
                  <a:schemeClr val="bg1">
                    <a:lumMod val="95000"/>
                  </a:schemeClr>
                </a:solidFill>
                <a:latin typeface="微软雅黑" pitchFamily="34" charset="-122"/>
                <a:ea typeface="微软雅黑" pitchFamily="34" charset="-122"/>
              </a:rPr>
              <a:t>月</a:t>
            </a:r>
            <a:r>
              <a:rPr lang="en-US" altLang="zh-CN" sz="2000" dirty="0" smtClean="0">
                <a:solidFill>
                  <a:schemeClr val="bg1">
                    <a:lumMod val="95000"/>
                  </a:schemeClr>
                </a:solidFill>
                <a:latin typeface="微软雅黑" pitchFamily="34" charset="-122"/>
                <a:ea typeface="微软雅黑" pitchFamily="34" charset="-122"/>
              </a:rPr>
              <a:t>26</a:t>
            </a:r>
            <a:r>
              <a:rPr lang="zh-CN" altLang="en-US" sz="2000" dirty="0" smtClean="0">
                <a:solidFill>
                  <a:schemeClr val="bg1">
                    <a:lumMod val="95000"/>
                  </a:schemeClr>
                </a:solidFill>
                <a:latin typeface="微软雅黑" pitchFamily="34" charset="-122"/>
                <a:ea typeface="微软雅黑" pitchFamily="34" charset="-122"/>
              </a:rPr>
              <a:t>日上午</a:t>
            </a:r>
            <a:r>
              <a:rPr lang="en-US" altLang="zh-CN" sz="2000" dirty="0" smtClean="0">
                <a:solidFill>
                  <a:schemeClr val="bg1">
                    <a:lumMod val="95000"/>
                  </a:schemeClr>
                </a:solidFill>
                <a:latin typeface="微软雅黑" pitchFamily="34" charset="-122"/>
                <a:ea typeface="微软雅黑" pitchFamily="34" charset="-122"/>
              </a:rPr>
              <a:t>2</a:t>
            </a:r>
            <a:r>
              <a:rPr lang="zh-CN" altLang="en-US" sz="2000" dirty="0" smtClean="0">
                <a:solidFill>
                  <a:schemeClr val="bg1">
                    <a:lumMod val="95000"/>
                  </a:schemeClr>
                </a:solidFill>
                <a:latin typeface="微软雅黑" pitchFamily="34" charset="-122"/>
                <a:ea typeface="微软雅黑" pitchFamily="34" charset="-122"/>
              </a:rPr>
              <a:t>点</a:t>
            </a:r>
            <a:r>
              <a:rPr lang="en-US" altLang="zh-CN" sz="2000" dirty="0" smtClean="0">
                <a:solidFill>
                  <a:schemeClr val="bg1">
                    <a:lumMod val="95000"/>
                  </a:schemeClr>
                </a:solidFill>
                <a:latin typeface="微软雅黑" pitchFamily="34" charset="-122"/>
                <a:ea typeface="微软雅黑" pitchFamily="34" charset="-122"/>
              </a:rPr>
              <a:t>9</a:t>
            </a:r>
            <a:r>
              <a:rPr lang="zh-CN" altLang="en-US" sz="2000" dirty="0" smtClean="0">
                <a:solidFill>
                  <a:schemeClr val="bg1">
                    <a:lumMod val="95000"/>
                  </a:schemeClr>
                </a:solidFill>
                <a:latin typeface="微软雅黑" pitchFamily="34" charset="-122"/>
                <a:ea typeface="微软雅黑" pitchFamily="34" charset="-122"/>
              </a:rPr>
              <a:t>分出生的。</a:t>
            </a:r>
            <a:endParaRPr lang="en-US" altLang="zh-CN" sz="20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r>
              <a:rPr lang="zh-CN" altLang="en-US" sz="2000" dirty="0" smtClean="0">
                <a:solidFill>
                  <a:schemeClr val="bg1">
                    <a:lumMod val="95000"/>
                  </a:schemeClr>
                </a:solidFill>
                <a:latin typeface="微软雅黑" pitchFamily="34" charset="-122"/>
                <a:ea typeface="微软雅黑" pitchFamily="34" charset="-122"/>
              </a:rPr>
              <a:t>（</a:t>
            </a:r>
            <a:r>
              <a:rPr lang="en-US" altLang="zh-CN" sz="2000" dirty="0" smtClean="0">
                <a:solidFill>
                  <a:schemeClr val="bg1">
                    <a:lumMod val="95000"/>
                  </a:schemeClr>
                </a:solidFill>
                <a:latin typeface="微软雅黑" pitchFamily="34" charset="-122"/>
                <a:ea typeface="微软雅黑" pitchFamily="34" charset="-122"/>
              </a:rPr>
              <a:t>2</a:t>
            </a:r>
            <a:r>
              <a:rPr lang="zh-CN" altLang="en-US" sz="2000" dirty="0" smtClean="0">
                <a:solidFill>
                  <a:schemeClr val="bg1">
                    <a:lumMod val="95000"/>
                  </a:schemeClr>
                </a:solidFill>
                <a:latin typeface="微软雅黑" pitchFamily="34" charset="-122"/>
                <a:ea typeface="微软雅黑" pitchFamily="34" charset="-122"/>
              </a:rPr>
              <a:t>）出生后</a:t>
            </a:r>
            <a:r>
              <a:rPr lang="en-US" altLang="zh-CN" sz="2000" dirty="0" smtClean="0">
                <a:solidFill>
                  <a:schemeClr val="bg1">
                    <a:lumMod val="95000"/>
                  </a:schemeClr>
                </a:solidFill>
                <a:latin typeface="微软雅黑" pitchFamily="34" charset="-122"/>
                <a:ea typeface="微软雅黑" pitchFamily="34" charset="-122"/>
              </a:rPr>
              <a:t>2</a:t>
            </a:r>
            <a:r>
              <a:rPr lang="zh-CN" altLang="en-US" sz="2000" dirty="0" smtClean="0">
                <a:solidFill>
                  <a:schemeClr val="bg1">
                    <a:lumMod val="95000"/>
                  </a:schemeClr>
                </a:solidFill>
                <a:latin typeface="微软雅黑" pitchFamily="34" charset="-122"/>
                <a:ea typeface="微软雅黑" pitchFamily="34" charset="-122"/>
              </a:rPr>
              <a:t>秒钟就大哭，一直哭到了</a:t>
            </a:r>
            <a:r>
              <a:rPr lang="en-US" altLang="zh-CN" sz="2000" dirty="0" smtClean="0">
                <a:solidFill>
                  <a:schemeClr val="bg1">
                    <a:lumMod val="95000"/>
                  </a:schemeClr>
                </a:solidFill>
                <a:latin typeface="微软雅黑" pitchFamily="34" charset="-122"/>
                <a:ea typeface="微软雅黑" pitchFamily="34" charset="-122"/>
              </a:rPr>
              <a:t>2</a:t>
            </a:r>
            <a:r>
              <a:rPr lang="zh-CN" altLang="en-US" sz="2000" dirty="0" smtClean="0">
                <a:solidFill>
                  <a:schemeClr val="bg1">
                    <a:lumMod val="95000"/>
                  </a:schemeClr>
                </a:solidFill>
                <a:latin typeface="微软雅黑" pitchFamily="34" charset="-122"/>
                <a:ea typeface="微软雅黑" pitchFamily="34" charset="-122"/>
              </a:rPr>
              <a:t>点</a:t>
            </a:r>
            <a:r>
              <a:rPr lang="en-US" altLang="zh-CN" sz="2000" dirty="0" smtClean="0">
                <a:solidFill>
                  <a:schemeClr val="bg1">
                    <a:lumMod val="95000"/>
                  </a:schemeClr>
                </a:solidFill>
                <a:latin typeface="微软雅黑" pitchFamily="34" charset="-122"/>
                <a:ea typeface="微软雅黑" pitchFamily="34" charset="-122"/>
              </a:rPr>
              <a:t>19</a:t>
            </a:r>
            <a:r>
              <a:rPr lang="zh-CN" altLang="en-US" sz="2000" dirty="0" smtClean="0">
                <a:solidFill>
                  <a:schemeClr val="bg1">
                    <a:lumMod val="95000"/>
                  </a:schemeClr>
                </a:solidFill>
                <a:latin typeface="微软雅黑" pitchFamily="34" charset="-122"/>
                <a:ea typeface="微软雅黑" pitchFamily="34" charset="-122"/>
              </a:rPr>
              <a:t>分。共连续的哭了</a:t>
            </a:r>
            <a:r>
              <a:rPr lang="en-US" altLang="zh-CN" sz="2000" dirty="0" smtClean="0">
                <a:solidFill>
                  <a:schemeClr val="bg1">
                    <a:lumMod val="95000"/>
                  </a:schemeClr>
                </a:solidFill>
                <a:latin typeface="微软雅黑" pitchFamily="34" charset="-122"/>
                <a:ea typeface="微软雅黑" pitchFamily="34" charset="-122"/>
              </a:rPr>
              <a:t>10</a:t>
            </a:r>
            <a:r>
              <a:rPr lang="zh-CN" altLang="en-US" sz="2000" dirty="0" smtClean="0">
                <a:solidFill>
                  <a:schemeClr val="bg1">
                    <a:lumMod val="95000"/>
                  </a:schemeClr>
                </a:solidFill>
                <a:latin typeface="微软雅黑" pitchFamily="34" charset="-122"/>
                <a:ea typeface="微软雅黑" pitchFamily="34" charset="-122"/>
              </a:rPr>
              <a:t>分钟，以后就是间断地哭。</a:t>
            </a:r>
            <a:endParaRPr lang="en-US" altLang="zh-CN" sz="20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r>
              <a:rPr lang="zh-CN" altLang="en-US" sz="2000" dirty="0" smtClean="0">
                <a:solidFill>
                  <a:schemeClr val="bg1">
                    <a:lumMod val="95000"/>
                  </a:schemeClr>
                </a:solidFill>
                <a:latin typeface="微软雅黑" pitchFamily="34" charset="-122"/>
                <a:ea typeface="微软雅黑" pitchFamily="34" charset="-122"/>
              </a:rPr>
              <a:t>（</a:t>
            </a:r>
            <a:r>
              <a:rPr lang="en-US" altLang="zh-CN" sz="2000" dirty="0" smtClean="0">
                <a:solidFill>
                  <a:schemeClr val="bg1">
                    <a:lumMod val="95000"/>
                  </a:schemeClr>
                </a:solidFill>
                <a:latin typeface="微软雅黑" pitchFamily="34" charset="-122"/>
                <a:ea typeface="微软雅黑" pitchFamily="34" charset="-122"/>
              </a:rPr>
              <a:t>3</a:t>
            </a:r>
            <a:r>
              <a:rPr lang="zh-CN" altLang="en-US" sz="2000" dirty="0" smtClean="0">
                <a:solidFill>
                  <a:schemeClr val="bg1">
                    <a:lumMod val="95000"/>
                  </a:schemeClr>
                </a:solidFill>
                <a:latin typeface="微软雅黑" pitchFamily="34" charset="-122"/>
                <a:ea typeface="微软雅黑" pitchFamily="34" charset="-122"/>
              </a:rPr>
              <a:t>）出生后</a:t>
            </a:r>
            <a:r>
              <a:rPr lang="en-US" altLang="zh-CN" sz="2000" dirty="0" smtClean="0">
                <a:solidFill>
                  <a:schemeClr val="bg1">
                    <a:lumMod val="95000"/>
                  </a:schemeClr>
                </a:solidFill>
                <a:latin typeface="微软雅黑" pitchFamily="34" charset="-122"/>
                <a:ea typeface="微软雅黑" pitchFamily="34" charset="-122"/>
              </a:rPr>
              <a:t>30</a:t>
            </a:r>
            <a:r>
              <a:rPr lang="zh-CN" altLang="en-US" sz="2000" dirty="0" smtClean="0">
                <a:solidFill>
                  <a:schemeClr val="bg1">
                    <a:lumMod val="95000"/>
                  </a:schemeClr>
                </a:solidFill>
                <a:latin typeface="微软雅黑" pitchFamily="34" charset="-122"/>
                <a:ea typeface="微软雅黑" pitchFamily="34" charset="-122"/>
              </a:rPr>
              <a:t>分钟就打哈欠</a:t>
            </a:r>
            <a:endParaRPr lang="en-US" altLang="zh-CN" sz="20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r>
              <a:rPr lang="zh-CN" altLang="en-US" sz="2000" dirty="0" smtClean="0">
                <a:solidFill>
                  <a:schemeClr val="bg1">
                    <a:lumMod val="95000"/>
                  </a:schemeClr>
                </a:solidFill>
                <a:latin typeface="微软雅黑" pitchFamily="34" charset="-122"/>
                <a:ea typeface="微软雅黑" pitchFamily="34" charset="-122"/>
              </a:rPr>
              <a:t>（</a:t>
            </a:r>
            <a:r>
              <a:rPr lang="en-US" altLang="zh-CN" sz="2000" dirty="0" smtClean="0">
                <a:solidFill>
                  <a:schemeClr val="bg1">
                    <a:lumMod val="95000"/>
                  </a:schemeClr>
                </a:solidFill>
                <a:latin typeface="微软雅黑" pitchFamily="34" charset="-122"/>
                <a:ea typeface="微软雅黑" pitchFamily="34" charset="-122"/>
              </a:rPr>
              <a:t>4</a:t>
            </a:r>
            <a:r>
              <a:rPr lang="zh-CN" altLang="en-US" sz="2000" dirty="0" smtClean="0">
                <a:solidFill>
                  <a:schemeClr val="bg1">
                    <a:lumMod val="95000"/>
                  </a:schemeClr>
                </a:solidFill>
                <a:latin typeface="微软雅黑" pitchFamily="34" charset="-122"/>
                <a:ea typeface="微软雅黑" pitchFamily="34" charset="-122"/>
              </a:rPr>
              <a:t>）</a:t>
            </a:r>
            <a:r>
              <a:rPr lang="en-US" altLang="zh-CN" sz="2000" dirty="0" smtClean="0">
                <a:solidFill>
                  <a:schemeClr val="bg1">
                    <a:lumMod val="95000"/>
                  </a:schemeClr>
                </a:solidFill>
                <a:latin typeface="微软雅黑" pitchFamily="34" charset="-122"/>
                <a:ea typeface="微软雅黑" pitchFamily="34" charset="-122"/>
              </a:rPr>
              <a:t>……</a:t>
            </a:r>
            <a:endParaRPr lang="en-US" altLang="zh-CN" sz="20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zh-CN" altLang="en-US" sz="2000" dirty="0">
              <a:solidFill>
                <a:schemeClr val="bg1">
                  <a:lumMod val="95000"/>
                </a:schemeClr>
              </a:solidFill>
              <a:latin typeface="微软雅黑" pitchFamily="34" charset="-122"/>
              <a:ea typeface="微软雅黑" pitchFamily="34" charset="-122"/>
            </a:endParaRPr>
          </a:p>
        </p:txBody>
      </p:sp>
    </p:spTree>
    <p:extLst>
      <p:ext uri="{BB962C8B-B14F-4D97-AF65-F5344CB8AC3E}">
        <p14:creationId xmlns="" xmlns:p14="http://schemas.microsoft.com/office/powerpoint/2010/main" val="3519264157"/>
      </p:ext>
    </p:extLst>
  </p:cSld>
  <p:clrMapOvr>
    <a:masterClrMapping/>
  </p:clrMapOvr>
  <p:transition>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a:spLocks noChangeArrowheads="1"/>
          </p:cNvSpPr>
          <p:nvPr/>
        </p:nvSpPr>
        <p:spPr bwMode="auto">
          <a:xfrm>
            <a:off x="2254654" y="1431971"/>
            <a:ext cx="8806678" cy="652486"/>
          </a:xfrm>
          <a:prstGeom prst="rect">
            <a:avLst/>
          </a:prstGeom>
          <a:noFill/>
          <a:ln w="9525">
            <a:noFill/>
            <a:miter lim="800000"/>
            <a:headEnd/>
            <a:tailEnd/>
          </a:ln>
        </p:spPr>
        <p:txBody>
          <a:bodyPr wrap="square">
            <a:spAutoFit/>
          </a:bodyPr>
          <a:lstStyle/>
          <a:p>
            <a:pPr>
              <a:lnSpc>
                <a:spcPct val="130000"/>
              </a:lnSpc>
              <a:spcBef>
                <a:spcPts val="200"/>
              </a:spcBef>
              <a:spcAft>
                <a:spcPts val="60"/>
              </a:spcAft>
            </a:pPr>
            <a:r>
              <a:rPr lang="zh-CN" altLang="en-US" sz="2800" dirty="0" smtClean="0">
                <a:solidFill>
                  <a:schemeClr val="bg1">
                    <a:lumMod val="95000"/>
                  </a:schemeClr>
                </a:solidFill>
                <a:latin typeface="微软雅黑" pitchFamily="34" charset="-122"/>
                <a:ea typeface="微软雅黑" pitchFamily="34" charset="-122"/>
              </a:rPr>
              <a:t>描述记录法</a:t>
            </a:r>
            <a:r>
              <a:rPr lang="en-US" altLang="zh-CN" sz="2800" dirty="0" smtClean="0">
                <a:solidFill>
                  <a:schemeClr val="bg1">
                    <a:lumMod val="95000"/>
                  </a:schemeClr>
                </a:solidFill>
                <a:latin typeface="微软雅黑" pitchFamily="34" charset="-122"/>
                <a:ea typeface="微软雅黑" pitchFamily="34" charset="-122"/>
              </a:rPr>
              <a:t>——</a:t>
            </a:r>
            <a:r>
              <a:rPr lang="zh-CN" altLang="en-US" sz="2800" dirty="0" smtClean="0">
                <a:solidFill>
                  <a:schemeClr val="bg1">
                    <a:lumMod val="95000"/>
                  </a:schemeClr>
                </a:solidFill>
                <a:latin typeface="微软雅黑" pitchFamily="34" charset="-122"/>
                <a:ea typeface="微软雅黑" pitchFamily="34" charset="-122"/>
              </a:rPr>
              <a:t>质</a:t>
            </a:r>
            <a:r>
              <a:rPr lang="zh-CN" altLang="en-US" sz="2800" dirty="0" smtClean="0">
                <a:solidFill>
                  <a:schemeClr val="bg1">
                    <a:lumMod val="95000"/>
                  </a:schemeClr>
                </a:solidFill>
                <a:latin typeface="微软雅黑" pitchFamily="34" charset="-122"/>
                <a:ea typeface="微软雅黑" pitchFamily="34" charset="-122"/>
              </a:rPr>
              <a:t>的教育观察法</a:t>
            </a:r>
            <a:endParaRPr lang="zh-CN" altLang="en-US" sz="2800" dirty="0">
              <a:solidFill>
                <a:schemeClr val="bg1">
                  <a:lumMod val="95000"/>
                </a:schemeClr>
              </a:solidFill>
              <a:latin typeface="微软雅黑" pitchFamily="34" charset="-122"/>
              <a:ea typeface="微软雅黑" pitchFamily="34" charset="-122"/>
            </a:endParaRPr>
          </a:p>
        </p:txBody>
      </p:sp>
      <p:sp>
        <p:nvSpPr>
          <p:cNvPr id="7" name="矩形 4"/>
          <p:cNvSpPr>
            <a:spLocks noChangeArrowheads="1"/>
          </p:cNvSpPr>
          <p:nvPr/>
        </p:nvSpPr>
        <p:spPr bwMode="auto">
          <a:xfrm>
            <a:off x="1212901" y="2023326"/>
            <a:ext cx="9681071" cy="2525307"/>
          </a:xfrm>
          <a:prstGeom prst="rect">
            <a:avLst/>
          </a:prstGeom>
          <a:noFill/>
          <a:ln w="9525">
            <a:noFill/>
            <a:miter lim="800000"/>
            <a:headEnd/>
            <a:tailEnd/>
          </a:ln>
        </p:spPr>
        <p:txBody>
          <a:bodyPr wrap="square">
            <a:spAutoFit/>
          </a:bodyPr>
          <a:lstStyle/>
          <a:p>
            <a:pPr marL="457200" indent="-457200">
              <a:lnSpc>
                <a:spcPct val="130000"/>
              </a:lnSpc>
              <a:spcBef>
                <a:spcPts val="200"/>
              </a:spcBef>
              <a:spcAft>
                <a:spcPts val="60"/>
              </a:spcAft>
            </a:pPr>
            <a:r>
              <a:rPr lang="en-US" altLang="zh-CN" sz="2400" dirty="0" smtClean="0">
                <a:solidFill>
                  <a:schemeClr val="bg1">
                    <a:lumMod val="95000"/>
                  </a:schemeClr>
                </a:solidFill>
                <a:latin typeface="微软雅黑" pitchFamily="34" charset="-122"/>
                <a:ea typeface="微软雅黑" pitchFamily="34" charset="-122"/>
              </a:rPr>
              <a:t>1</a:t>
            </a:r>
            <a:r>
              <a:rPr lang="en-US" altLang="zh-CN" sz="2400" dirty="0" smtClean="0">
                <a:solidFill>
                  <a:schemeClr val="bg1">
                    <a:lumMod val="95000"/>
                  </a:schemeClr>
                </a:solidFill>
                <a:latin typeface="微软雅黑" pitchFamily="34" charset="-122"/>
                <a:ea typeface="微软雅黑" pitchFamily="34" charset="-122"/>
              </a:rPr>
              <a:t>.  </a:t>
            </a:r>
            <a:r>
              <a:rPr lang="zh-CN" altLang="en-US" sz="2400" dirty="0" smtClean="0">
                <a:solidFill>
                  <a:schemeClr val="bg1">
                    <a:lumMod val="95000"/>
                  </a:schemeClr>
                </a:solidFill>
                <a:latin typeface="微软雅黑" pitchFamily="34" charset="-122"/>
                <a:ea typeface="微软雅黑" pitchFamily="34" charset="-122"/>
              </a:rPr>
              <a:t>日记描述法</a:t>
            </a:r>
            <a:endParaRPr lang="en-US" altLang="zh-CN" sz="2400" dirty="0" smtClean="0">
              <a:solidFill>
                <a:schemeClr val="bg1">
                  <a:lumMod val="95000"/>
                </a:schemeClr>
              </a:solidFill>
              <a:latin typeface="微软雅黑" pitchFamily="34" charset="-122"/>
              <a:ea typeface="微软雅黑" pitchFamily="34" charset="-122"/>
            </a:endParaRPr>
          </a:p>
          <a:p>
            <a:pPr marL="457200" indent="-457200" algn="ctr">
              <a:lnSpc>
                <a:spcPct val="130000"/>
              </a:lnSpc>
              <a:spcBef>
                <a:spcPts val="200"/>
              </a:spcBef>
              <a:spcAft>
                <a:spcPts val="60"/>
              </a:spcAft>
            </a:pPr>
            <a:r>
              <a:rPr lang="zh-CN" altLang="en-US" sz="2000" dirty="0" smtClean="0">
                <a:solidFill>
                  <a:schemeClr val="bg1">
                    <a:lumMod val="95000"/>
                  </a:schemeClr>
                </a:solidFill>
                <a:latin typeface="微软雅黑" pitchFamily="34" charset="-122"/>
                <a:ea typeface="微软雅黑" pitchFamily="34" charset="-122"/>
              </a:rPr>
              <a:t>例：婴儿视力发展表</a:t>
            </a:r>
            <a:r>
              <a:rPr lang="en-US" altLang="zh-CN" sz="1400" dirty="0" smtClean="0">
                <a:solidFill>
                  <a:schemeClr val="bg1">
                    <a:lumMod val="95000"/>
                  </a:schemeClr>
                </a:solidFill>
                <a:latin typeface="微软雅黑" pitchFamily="34" charset="-122"/>
                <a:ea typeface="微软雅黑" pitchFamily="34" charset="-122"/>
              </a:rPr>
              <a:t>[1]</a:t>
            </a:r>
            <a:endParaRPr lang="en-US" altLang="zh-CN" sz="20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zh-CN" altLang="en-US" sz="2000" dirty="0">
              <a:solidFill>
                <a:schemeClr val="bg1">
                  <a:lumMod val="95000"/>
                </a:schemeClr>
              </a:solidFill>
              <a:latin typeface="微软雅黑" pitchFamily="34" charset="-122"/>
              <a:ea typeface="微软雅黑" pitchFamily="34" charset="-122"/>
            </a:endParaRPr>
          </a:p>
        </p:txBody>
      </p:sp>
      <p:graphicFrame>
        <p:nvGraphicFramePr>
          <p:cNvPr id="4" name="表格 3"/>
          <p:cNvGraphicFramePr>
            <a:graphicFrameLocks noGrp="1"/>
          </p:cNvGraphicFramePr>
          <p:nvPr/>
        </p:nvGraphicFramePr>
        <p:xfrm>
          <a:off x="567560" y="3305221"/>
          <a:ext cx="10893974" cy="2021840"/>
        </p:xfrm>
        <a:graphic>
          <a:graphicData uri="http://schemas.openxmlformats.org/drawingml/2006/table">
            <a:tbl>
              <a:tblPr firstRow="1" bandRow="1">
                <a:tableStyleId>{5C22544A-7EE6-4342-B048-85BDC9FD1C3A}</a:tableStyleId>
              </a:tblPr>
              <a:tblGrid>
                <a:gridCol w="1556282"/>
                <a:gridCol w="1556282"/>
                <a:gridCol w="1711683"/>
                <a:gridCol w="1400881"/>
                <a:gridCol w="1556282"/>
                <a:gridCol w="1556282"/>
                <a:gridCol w="1556282"/>
              </a:tblGrid>
              <a:tr h="370840">
                <a:tc>
                  <a:txBody>
                    <a:bodyPr/>
                    <a:lstStyle/>
                    <a:p>
                      <a:pPr algn="ctr"/>
                      <a:r>
                        <a:rPr lang="zh-CN" altLang="en-US" dirty="0" smtClean="0">
                          <a:solidFill>
                            <a:schemeClr val="bg1"/>
                          </a:solidFill>
                        </a:rPr>
                        <a:t>研究者</a:t>
                      </a:r>
                      <a:endParaRPr lang="zh-CN" altLang="en-US" dirty="0">
                        <a:solidFill>
                          <a:schemeClr val="bg1"/>
                        </a:solidFill>
                      </a:endParaRPr>
                    </a:p>
                  </a:txBody>
                  <a:tcPr anchor="ctr">
                    <a:noFill/>
                  </a:tcPr>
                </a:tc>
                <a:tc>
                  <a:txBody>
                    <a:bodyPr/>
                    <a:lstStyle/>
                    <a:p>
                      <a:pPr algn="ctr"/>
                      <a:r>
                        <a:rPr lang="zh-CN" altLang="en-US" dirty="0" smtClean="0">
                          <a:solidFill>
                            <a:schemeClr val="bg1"/>
                          </a:solidFill>
                        </a:rPr>
                        <a:t>只能觉得光</a:t>
                      </a:r>
                      <a:endParaRPr lang="zh-CN" altLang="en-US" dirty="0">
                        <a:solidFill>
                          <a:schemeClr val="bg1"/>
                        </a:solidFill>
                      </a:endParaRPr>
                    </a:p>
                  </a:txBody>
                  <a:tcPr anchor="ctr">
                    <a:noFill/>
                  </a:tcPr>
                </a:tc>
                <a:tc>
                  <a:txBody>
                    <a:bodyPr/>
                    <a:lstStyle/>
                    <a:p>
                      <a:pPr algn="ctr"/>
                      <a:r>
                        <a:rPr lang="zh-CN" altLang="en-US" dirty="0" smtClean="0">
                          <a:solidFill>
                            <a:schemeClr val="bg1"/>
                          </a:solidFill>
                        </a:rPr>
                        <a:t>不自主地熟视</a:t>
                      </a:r>
                      <a:endParaRPr lang="zh-CN" altLang="en-US" dirty="0">
                        <a:solidFill>
                          <a:schemeClr val="bg1"/>
                        </a:solidFill>
                      </a:endParaRPr>
                    </a:p>
                  </a:txBody>
                  <a:tcPr anchor="ctr">
                    <a:noFill/>
                  </a:tcPr>
                </a:tc>
                <a:tc>
                  <a:txBody>
                    <a:bodyPr/>
                    <a:lstStyle/>
                    <a:p>
                      <a:pPr algn="ctr"/>
                      <a:r>
                        <a:rPr lang="zh-CN" altLang="en-US" dirty="0" smtClean="0">
                          <a:solidFill>
                            <a:schemeClr val="bg1"/>
                          </a:solidFill>
                        </a:rPr>
                        <a:t>第一次转动自由</a:t>
                      </a:r>
                      <a:endParaRPr lang="zh-CN" altLang="en-US" dirty="0">
                        <a:solidFill>
                          <a:schemeClr val="bg1"/>
                        </a:solidFill>
                      </a:endParaRPr>
                    </a:p>
                  </a:txBody>
                  <a:tcPr anchor="ctr">
                    <a:noFill/>
                  </a:tcPr>
                </a:tc>
                <a:tc>
                  <a:txBody>
                    <a:bodyPr/>
                    <a:lstStyle/>
                    <a:p>
                      <a:pPr algn="ctr"/>
                      <a:r>
                        <a:rPr lang="zh-CN" altLang="en-US" dirty="0" smtClean="0">
                          <a:solidFill>
                            <a:schemeClr val="bg1"/>
                          </a:solidFill>
                        </a:rPr>
                        <a:t>眼睛看着人物转动</a:t>
                      </a:r>
                      <a:endParaRPr lang="zh-CN" altLang="en-US" dirty="0">
                        <a:solidFill>
                          <a:schemeClr val="bg1"/>
                        </a:solidFill>
                      </a:endParaRPr>
                    </a:p>
                  </a:txBody>
                  <a:tcPr anchor="ctr">
                    <a:noFill/>
                  </a:tcPr>
                </a:tc>
                <a:tc>
                  <a:txBody>
                    <a:bodyPr/>
                    <a:lstStyle/>
                    <a:p>
                      <a:pPr algn="ctr"/>
                      <a:r>
                        <a:rPr lang="zh-CN" altLang="en-US" dirty="0" smtClean="0">
                          <a:solidFill>
                            <a:schemeClr val="bg1"/>
                          </a:solidFill>
                        </a:rPr>
                        <a:t>对颜色有兴趣</a:t>
                      </a:r>
                      <a:endParaRPr lang="zh-CN" altLang="en-US" dirty="0">
                        <a:solidFill>
                          <a:schemeClr val="bg1"/>
                        </a:solidFill>
                      </a:endParaRPr>
                    </a:p>
                  </a:txBody>
                  <a:tcPr anchor="ctr">
                    <a:noFill/>
                  </a:tcPr>
                </a:tc>
                <a:tc>
                  <a:txBody>
                    <a:bodyPr/>
                    <a:lstStyle/>
                    <a:p>
                      <a:pPr algn="ctr"/>
                      <a:r>
                        <a:rPr lang="zh-CN" altLang="en-US" dirty="0" smtClean="0">
                          <a:solidFill>
                            <a:schemeClr val="bg1"/>
                          </a:solidFill>
                        </a:rPr>
                        <a:t>目力发展完备</a:t>
                      </a:r>
                      <a:endParaRPr lang="zh-CN" altLang="en-US" dirty="0">
                        <a:solidFill>
                          <a:schemeClr val="bg1"/>
                        </a:solidFill>
                      </a:endParaRPr>
                    </a:p>
                  </a:txBody>
                  <a:tcPr anchor="ctr">
                    <a:noFill/>
                  </a:tcPr>
                </a:tc>
              </a:tr>
              <a:tr h="370840">
                <a:tc>
                  <a:txBody>
                    <a:bodyPr/>
                    <a:lstStyle/>
                    <a:p>
                      <a:pPr algn="ctr"/>
                      <a:r>
                        <a:rPr lang="zh-CN" altLang="en-US" dirty="0" smtClean="0">
                          <a:solidFill>
                            <a:schemeClr val="bg1"/>
                          </a:solidFill>
                        </a:rPr>
                        <a:t>希恩</a:t>
                      </a:r>
                      <a:endParaRPr lang="zh-CN" altLang="en-US" dirty="0">
                        <a:solidFill>
                          <a:schemeClr val="bg1"/>
                        </a:solidFill>
                      </a:endParaRPr>
                    </a:p>
                  </a:txBody>
                  <a:tcPr anchor="ctr">
                    <a:noFill/>
                  </a:tcPr>
                </a:tc>
                <a:tc>
                  <a:txBody>
                    <a:bodyPr/>
                    <a:lstStyle/>
                    <a:p>
                      <a:pPr algn="ctr"/>
                      <a:r>
                        <a:rPr lang="zh-CN" altLang="en-US" dirty="0" smtClean="0">
                          <a:solidFill>
                            <a:schemeClr val="bg1"/>
                          </a:solidFill>
                        </a:rPr>
                        <a:t>第一天</a:t>
                      </a:r>
                      <a:endParaRPr lang="zh-CN" altLang="en-US" dirty="0">
                        <a:solidFill>
                          <a:schemeClr val="bg1"/>
                        </a:solidFill>
                      </a:endParaRPr>
                    </a:p>
                  </a:txBody>
                  <a:tcPr anchor="ctr">
                    <a:noFill/>
                  </a:tcPr>
                </a:tc>
                <a:tc>
                  <a:txBody>
                    <a:bodyPr/>
                    <a:lstStyle/>
                    <a:p>
                      <a:pPr algn="ctr"/>
                      <a:r>
                        <a:rPr lang="zh-CN" altLang="en-US" dirty="0" smtClean="0">
                          <a:solidFill>
                            <a:schemeClr val="bg1"/>
                          </a:solidFill>
                        </a:rPr>
                        <a:t>第二周末</a:t>
                      </a:r>
                      <a:endParaRPr lang="zh-CN" altLang="en-US" dirty="0">
                        <a:solidFill>
                          <a:schemeClr val="bg1"/>
                        </a:solidFill>
                      </a:endParaRPr>
                    </a:p>
                  </a:txBody>
                  <a:tcPr anchor="ctr">
                    <a:noFill/>
                  </a:tcPr>
                </a:tc>
                <a:tc>
                  <a:txBody>
                    <a:bodyPr/>
                    <a:lstStyle/>
                    <a:p>
                      <a:pPr algn="ctr"/>
                      <a:r>
                        <a:rPr lang="en-US" altLang="zh-CN" dirty="0" smtClean="0">
                          <a:solidFill>
                            <a:schemeClr val="bg1"/>
                          </a:solidFill>
                        </a:rPr>
                        <a:t>25</a:t>
                      </a:r>
                      <a:r>
                        <a:rPr lang="zh-CN" altLang="en-US" dirty="0" smtClean="0">
                          <a:solidFill>
                            <a:schemeClr val="bg1"/>
                          </a:solidFill>
                        </a:rPr>
                        <a:t>天</a:t>
                      </a:r>
                      <a:endParaRPr lang="zh-CN" altLang="en-US" dirty="0">
                        <a:solidFill>
                          <a:schemeClr val="bg1"/>
                        </a:solidFill>
                      </a:endParaRPr>
                    </a:p>
                  </a:txBody>
                  <a:tcPr anchor="ctr">
                    <a:noFill/>
                  </a:tcPr>
                </a:tc>
                <a:tc>
                  <a:txBody>
                    <a:bodyPr/>
                    <a:lstStyle/>
                    <a:p>
                      <a:pPr algn="ctr"/>
                      <a:r>
                        <a:rPr lang="en-US" altLang="zh-CN" dirty="0" smtClean="0">
                          <a:solidFill>
                            <a:schemeClr val="bg1"/>
                          </a:solidFill>
                        </a:rPr>
                        <a:t>1</a:t>
                      </a:r>
                      <a:r>
                        <a:rPr lang="zh-CN" altLang="en-US" dirty="0" smtClean="0">
                          <a:solidFill>
                            <a:schemeClr val="bg1"/>
                          </a:solidFill>
                        </a:rPr>
                        <a:t>月</a:t>
                      </a:r>
                      <a:endParaRPr lang="zh-CN" altLang="en-US" dirty="0">
                        <a:solidFill>
                          <a:schemeClr val="bg1"/>
                        </a:solidFill>
                      </a:endParaRPr>
                    </a:p>
                  </a:txBody>
                  <a:tcPr anchor="ctr">
                    <a:noFill/>
                  </a:tcPr>
                </a:tc>
                <a:tc>
                  <a:txBody>
                    <a:bodyPr/>
                    <a:lstStyle/>
                    <a:p>
                      <a:pPr algn="ctr"/>
                      <a:r>
                        <a:rPr lang="en-US" altLang="zh-CN" dirty="0" smtClean="0">
                          <a:solidFill>
                            <a:schemeClr val="bg1"/>
                          </a:solidFill>
                        </a:rPr>
                        <a:t>1</a:t>
                      </a:r>
                      <a:r>
                        <a:rPr lang="zh-CN" altLang="en-US" dirty="0" smtClean="0">
                          <a:solidFill>
                            <a:schemeClr val="bg1"/>
                          </a:solidFill>
                        </a:rPr>
                        <a:t>岁</a:t>
                      </a:r>
                      <a:endParaRPr lang="zh-CN" altLang="en-US" dirty="0">
                        <a:solidFill>
                          <a:schemeClr val="bg1"/>
                        </a:solidFill>
                      </a:endParaRPr>
                    </a:p>
                  </a:txBody>
                  <a:tcPr anchor="ctr">
                    <a:noFill/>
                  </a:tcPr>
                </a:tc>
                <a:tc>
                  <a:txBody>
                    <a:bodyPr/>
                    <a:lstStyle/>
                    <a:p>
                      <a:pPr algn="ctr"/>
                      <a:r>
                        <a:rPr lang="en-US" altLang="zh-CN" dirty="0" smtClean="0">
                          <a:solidFill>
                            <a:schemeClr val="bg1"/>
                          </a:solidFill>
                        </a:rPr>
                        <a:t>8</a:t>
                      </a:r>
                      <a:r>
                        <a:rPr lang="zh-CN" altLang="en-US" dirty="0" smtClean="0">
                          <a:solidFill>
                            <a:schemeClr val="bg1"/>
                          </a:solidFill>
                        </a:rPr>
                        <a:t>星期</a:t>
                      </a:r>
                      <a:endParaRPr lang="zh-CN" altLang="en-US" dirty="0">
                        <a:solidFill>
                          <a:schemeClr val="bg1"/>
                        </a:solidFill>
                      </a:endParaRPr>
                    </a:p>
                  </a:txBody>
                  <a:tcPr anchor="ctr">
                    <a:noFill/>
                  </a:tcPr>
                </a:tc>
              </a:tr>
              <a:tr h="370840">
                <a:tc>
                  <a:txBody>
                    <a:bodyPr/>
                    <a:lstStyle/>
                    <a:p>
                      <a:pPr algn="ctr"/>
                      <a:r>
                        <a:rPr lang="zh-CN" altLang="en-US" dirty="0" smtClean="0">
                          <a:solidFill>
                            <a:schemeClr val="bg1"/>
                          </a:solidFill>
                        </a:rPr>
                        <a:t>普雷格</a:t>
                      </a:r>
                      <a:endParaRPr lang="zh-CN" altLang="en-US" dirty="0">
                        <a:solidFill>
                          <a:schemeClr val="bg1"/>
                        </a:solidFill>
                      </a:endParaRPr>
                    </a:p>
                  </a:txBody>
                  <a:tcPr anchor="ctr">
                    <a:noFill/>
                  </a:tcPr>
                </a:tc>
                <a:tc>
                  <a:txBody>
                    <a:bodyPr/>
                    <a:lstStyle/>
                    <a:p>
                      <a:pPr algn="ctr"/>
                      <a:r>
                        <a:rPr lang="en-US" altLang="zh-CN" dirty="0" smtClean="0">
                          <a:solidFill>
                            <a:schemeClr val="bg1"/>
                          </a:solidFill>
                        </a:rPr>
                        <a:t>——</a:t>
                      </a:r>
                      <a:endParaRPr lang="zh-CN" altLang="en-US" dirty="0">
                        <a:solidFill>
                          <a:schemeClr val="bg1"/>
                        </a:solidFill>
                      </a:endParaRPr>
                    </a:p>
                  </a:txBody>
                  <a:tcPr anchor="ctr">
                    <a:noFill/>
                  </a:tcPr>
                </a:tc>
                <a:tc>
                  <a:txBody>
                    <a:bodyPr/>
                    <a:lstStyle/>
                    <a:p>
                      <a:pPr algn="ctr"/>
                      <a:r>
                        <a:rPr lang="en-US" altLang="zh-CN" dirty="0" smtClean="0">
                          <a:solidFill>
                            <a:schemeClr val="bg1"/>
                          </a:solidFill>
                        </a:rPr>
                        <a:t>11</a:t>
                      </a:r>
                      <a:r>
                        <a:rPr lang="zh-CN" altLang="en-US" dirty="0" smtClean="0">
                          <a:solidFill>
                            <a:schemeClr val="bg1"/>
                          </a:solidFill>
                        </a:rPr>
                        <a:t>天</a:t>
                      </a:r>
                      <a:endParaRPr lang="zh-CN" altLang="en-US" dirty="0">
                        <a:solidFill>
                          <a:schemeClr val="bg1"/>
                        </a:solidFill>
                      </a:endParaRPr>
                    </a:p>
                  </a:txBody>
                  <a:tcPr anchor="ctr">
                    <a:noFill/>
                  </a:tcPr>
                </a:tc>
                <a:tc>
                  <a:txBody>
                    <a:bodyPr/>
                    <a:lstStyle/>
                    <a:p>
                      <a:pPr algn="ctr"/>
                      <a:r>
                        <a:rPr lang="en-US" altLang="zh-CN" dirty="0" smtClean="0">
                          <a:solidFill>
                            <a:schemeClr val="bg1"/>
                          </a:solidFill>
                        </a:rPr>
                        <a:t>23</a:t>
                      </a:r>
                      <a:r>
                        <a:rPr lang="zh-CN" altLang="en-US" dirty="0" smtClean="0">
                          <a:solidFill>
                            <a:schemeClr val="bg1"/>
                          </a:solidFill>
                        </a:rPr>
                        <a:t>天</a:t>
                      </a:r>
                      <a:endParaRPr lang="zh-CN" altLang="en-US" dirty="0">
                        <a:solidFill>
                          <a:schemeClr val="bg1"/>
                        </a:solidFill>
                      </a:endParaRPr>
                    </a:p>
                  </a:txBody>
                  <a:tcPr anchor="ctr">
                    <a:noFill/>
                  </a:tcPr>
                </a:tc>
                <a:tc>
                  <a:txBody>
                    <a:bodyPr/>
                    <a:lstStyle/>
                    <a:p>
                      <a:pPr algn="ctr"/>
                      <a:r>
                        <a:rPr lang="en-US" altLang="zh-CN" dirty="0" smtClean="0">
                          <a:solidFill>
                            <a:schemeClr val="bg1"/>
                          </a:solidFill>
                        </a:rPr>
                        <a:t>23</a:t>
                      </a:r>
                      <a:r>
                        <a:rPr lang="zh-CN" altLang="en-US" dirty="0" smtClean="0">
                          <a:solidFill>
                            <a:schemeClr val="bg1"/>
                          </a:solidFill>
                        </a:rPr>
                        <a:t>天</a:t>
                      </a:r>
                      <a:endParaRPr lang="zh-CN" altLang="en-US" dirty="0">
                        <a:solidFill>
                          <a:schemeClr val="bg1"/>
                        </a:solidFill>
                      </a:endParaRPr>
                    </a:p>
                  </a:txBody>
                  <a:tcPr anchor="ctr">
                    <a:noFill/>
                  </a:tcPr>
                </a:tc>
                <a:tc>
                  <a:txBody>
                    <a:bodyPr/>
                    <a:lstStyle/>
                    <a:p>
                      <a:pPr algn="ctr"/>
                      <a:r>
                        <a:rPr lang="en-US" altLang="zh-CN" dirty="0" smtClean="0">
                          <a:solidFill>
                            <a:schemeClr val="bg1"/>
                          </a:solidFill>
                        </a:rPr>
                        <a:t>23</a:t>
                      </a:r>
                      <a:r>
                        <a:rPr lang="zh-CN" altLang="en-US" dirty="0" smtClean="0">
                          <a:solidFill>
                            <a:schemeClr val="bg1"/>
                          </a:solidFill>
                        </a:rPr>
                        <a:t>天</a:t>
                      </a:r>
                      <a:endParaRPr lang="zh-CN" altLang="en-US" dirty="0">
                        <a:solidFill>
                          <a:schemeClr val="bg1"/>
                        </a:solidFill>
                      </a:endParaRPr>
                    </a:p>
                  </a:txBody>
                  <a:tcPr anchor="ctr">
                    <a:noFill/>
                  </a:tcPr>
                </a:tc>
                <a:tc>
                  <a:txBody>
                    <a:bodyPr/>
                    <a:lstStyle/>
                    <a:p>
                      <a:pPr algn="ctr"/>
                      <a:r>
                        <a:rPr lang="en-US" altLang="zh-CN" dirty="0" smtClean="0">
                          <a:solidFill>
                            <a:schemeClr val="bg1"/>
                          </a:solidFill>
                        </a:rPr>
                        <a:t>8</a:t>
                      </a:r>
                      <a:r>
                        <a:rPr lang="zh-CN" altLang="en-US" dirty="0" smtClean="0">
                          <a:solidFill>
                            <a:schemeClr val="bg1"/>
                          </a:solidFill>
                        </a:rPr>
                        <a:t>星期</a:t>
                      </a:r>
                      <a:endParaRPr lang="zh-CN" altLang="en-US" dirty="0">
                        <a:solidFill>
                          <a:schemeClr val="bg1"/>
                        </a:solidFill>
                      </a:endParaRPr>
                    </a:p>
                  </a:txBody>
                  <a:tcPr anchor="ctr">
                    <a:noFill/>
                  </a:tcPr>
                </a:tc>
              </a:tr>
              <a:tr h="370840">
                <a:tc>
                  <a:txBody>
                    <a:bodyPr/>
                    <a:lstStyle/>
                    <a:p>
                      <a:pPr algn="ctr"/>
                      <a:r>
                        <a:rPr lang="zh-CN" altLang="en-US" dirty="0" smtClean="0">
                          <a:solidFill>
                            <a:schemeClr val="bg1"/>
                          </a:solidFill>
                        </a:rPr>
                        <a:t>陈鹤琴</a:t>
                      </a:r>
                      <a:endParaRPr lang="zh-CN" altLang="en-US" dirty="0">
                        <a:solidFill>
                          <a:schemeClr val="bg1"/>
                        </a:solidFill>
                      </a:endParaRPr>
                    </a:p>
                  </a:txBody>
                  <a:tcPr anchor="ctr">
                    <a:noFill/>
                  </a:tcPr>
                </a:tc>
                <a:tc>
                  <a:txBody>
                    <a:bodyPr/>
                    <a:lstStyle/>
                    <a:p>
                      <a:pPr algn="ctr"/>
                      <a:r>
                        <a:rPr lang="en-US" altLang="zh-CN" dirty="0" smtClean="0">
                          <a:solidFill>
                            <a:schemeClr val="bg1"/>
                          </a:solidFill>
                        </a:rPr>
                        <a:t>——</a:t>
                      </a:r>
                      <a:endParaRPr lang="zh-CN" altLang="en-US" dirty="0">
                        <a:solidFill>
                          <a:schemeClr val="bg1"/>
                        </a:solidFill>
                      </a:endParaRPr>
                    </a:p>
                  </a:txBody>
                  <a:tcPr anchor="ctr">
                    <a:noFill/>
                  </a:tcPr>
                </a:tc>
                <a:tc>
                  <a:txBody>
                    <a:bodyPr/>
                    <a:lstStyle/>
                    <a:p>
                      <a:pPr algn="ctr"/>
                      <a:r>
                        <a:rPr lang="zh-CN" altLang="en-US" dirty="0" smtClean="0">
                          <a:solidFill>
                            <a:schemeClr val="bg1"/>
                          </a:solidFill>
                        </a:rPr>
                        <a:t>第</a:t>
                      </a:r>
                      <a:r>
                        <a:rPr lang="en-US" altLang="zh-CN" dirty="0" smtClean="0">
                          <a:solidFill>
                            <a:schemeClr val="bg1"/>
                          </a:solidFill>
                        </a:rPr>
                        <a:t>5</a:t>
                      </a:r>
                      <a:r>
                        <a:rPr lang="zh-CN" altLang="en-US" dirty="0" smtClean="0">
                          <a:solidFill>
                            <a:schemeClr val="bg1"/>
                          </a:solidFill>
                        </a:rPr>
                        <a:t>天看灯光</a:t>
                      </a:r>
                      <a:endParaRPr lang="en-US" altLang="zh-CN" dirty="0" smtClean="0">
                        <a:solidFill>
                          <a:schemeClr val="bg1"/>
                        </a:solidFill>
                      </a:endParaRPr>
                    </a:p>
                    <a:p>
                      <a:pPr algn="ctr"/>
                      <a:r>
                        <a:rPr lang="zh-CN" altLang="en-US" dirty="0" smtClean="0">
                          <a:solidFill>
                            <a:schemeClr val="bg1"/>
                          </a:solidFill>
                        </a:rPr>
                        <a:t>第</a:t>
                      </a:r>
                      <a:r>
                        <a:rPr lang="en-US" altLang="zh-CN" dirty="0" smtClean="0">
                          <a:solidFill>
                            <a:schemeClr val="bg1"/>
                          </a:solidFill>
                        </a:rPr>
                        <a:t>34</a:t>
                      </a:r>
                      <a:r>
                        <a:rPr lang="zh-CN" altLang="en-US" dirty="0" smtClean="0">
                          <a:solidFill>
                            <a:schemeClr val="bg1"/>
                          </a:solidFill>
                        </a:rPr>
                        <a:t>天看火光</a:t>
                      </a:r>
                      <a:endParaRPr lang="zh-CN" altLang="en-US" dirty="0">
                        <a:solidFill>
                          <a:schemeClr val="bg1"/>
                        </a:solidFill>
                      </a:endParaRPr>
                    </a:p>
                  </a:txBody>
                  <a:tcPr anchor="ctr">
                    <a:noFill/>
                  </a:tcPr>
                </a:tc>
                <a:tc>
                  <a:txBody>
                    <a:bodyPr/>
                    <a:lstStyle/>
                    <a:p>
                      <a:pPr algn="ctr"/>
                      <a:r>
                        <a:rPr lang="en-US" altLang="zh-CN" dirty="0" smtClean="0">
                          <a:solidFill>
                            <a:schemeClr val="bg1"/>
                          </a:solidFill>
                        </a:rPr>
                        <a:t>23</a:t>
                      </a:r>
                      <a:r>
                        <a:rPr lang="zh-CN" altLang="en-US" dirty="0" smtClean="0">
                          <a:solidFill>
                            <a:schemeClr val="bg1"/>
                          </a:solidFill>
                        </a:rPr>
                        <a:t>天</a:t>
                      </a:r>
                      <a:endParaRPr lang="zh-CN" altLang="en-US" dirty="0">
                        <a:solidFill>
                          <a:schemeClr val="bg1"/>
                        </a:solidFill>
                      </a:endParaRPr>
                    </a:p>
                  </a:txBody>
                  <a:tcPr anchor="ctr">
                    <a:noFill/>
                  </a:tcPr>
                </a:tc>
                <a:tc>
                  <a:txBody>
                    <a:bodyPr/>
                    <a:lstStyle/>
                    <a:p>
                      <a:pPr algn="ctr"/>
                      <a:r>
                        <a:rPr lang="en-US" altLang="zh-CN" dirty="0" smtClean="0">
                          <a:solidFill>
                            <a:schemeClr val="bg1"/>
                          </a:solidFill>
                        </a:rPr>
                        <a:t>63</a:t>
                      </a:r>
                      <a:r>
                        <a:rPr lang="zh-CN" altLang="en-US" dirty="0" smtClean="0">
                          <a:solidFill>
                            <a:schemeClr val="bg1"/>
                          </a:solidFill>
                        </a:rPr>
                        <a:t>天</a:t>
                      </a:r>
                      <a:endParaRPr lang="zh-CN" altLang="en-US" dirty="0">
                        <a:solidFill>
                          <a:schemeClr val="bg1"/>
                        </a:solidFill>
                      </a:endParaRPr>
                    </a:p>
                  </a:txBody>
                  <a:tcPr anchor="ctr">
                    <a:noFill/>
                  </a:tcPr>
                </a:tc>
                <a:tc>
                  <a:txBody>
                    <a:bodyPr/>
                    <a:lstStyle/>
                    <a:p>
                      <a:pPr algn="ctr"/>
                      <a:r>
                        <a:rPr lang="en-US" altLang="zh-CN" dirty="0" smtClean="0">
                          <a:solidFill>
                            <a:schemeClr val="bg1"/>
                          </a:solidFill>
                        </a:rPr>
                        <a:t>23</a:t>
                      </a:r>
                      <a:r>
                        <a:rPr lang="zh-CN" altLang="en-US" dirty="0" smtClean="0">
                          <a:solidFill>
                            <a:schemeClr val="bg1"/>
                          </a:solidFill>
                        </a:rPr>
                        <a:t>星期</a:t>
                      </a:r>
                      <a:endParaRPr lang="zh-CN" altLang="en-US" dirty="0">
                        <a:solidFill>
                          <a:schemeClr val="bg1"/>
                        </a:solidFill>
                      </a:endParaRPr>
                    </a:p>
                  </a:txBody>
                  <a:tcPr anchor="ctr">
                    <a:noFill/>
                  </a:tcPr>
                </a:tc>
                <a:tc>
                  <a:txBody>
                    <a:bodyPr/>
                    <a:lstStyle/>
                    <a:p>
                      <a:pPr algn="ctr"/>
                      <a:r>
                        <a:rPr lang="en-US" altLang="zh-CN" dirty="0" smtClean="0">
                          <a:solidFill>
                            <a:schemeClr val="bg1"/>
                          </a:solidFill>
                        </a:rPr>
                        <a:t>5</a:t>
                      </a:r>
                      <a:r>
                        <a:rPr lang="zh-CN" altLang="en-US" dirty="0" smtClean="0">
                          <a:solidFill>
                            <a:schemeClr val="bg1"/>
                          </a:solidFill>
                        </a:rPr>
                        <a:t>星期（？）</a:t>
                      </a:r>
                      <a:endParaRPr lang="zh-CN" altLang="en-US" dirty="0">
                        <a:solidFill>
                          <a:schemeClr val="bg1"/>
                        </a:solidFill>
                      </a:endParaRPr>
                    </a:p>
                  </a:txBody>
                  <a:tcPr anchor="ctr">
                    <a:noFill/>
                  </a:tcPr>
                </a:tc>
              </a:tr>
            </a:tbl>
          </a:graphicData>
        </a:graphic>
      </p:graphicFrame>
      <p:sp>
        <p:nvSpPr>
          <p:cNvPr id="5" name="矩形 4"/>
          <p:cNvSpPr/>
          <p:nvPr/>
        </p:nvSpPr>
        <p:spPr>
          <a:xfrm>
            <a:off x="193946" y="6318722"/>
            <a:ext cx="11175093" cy="417358"/>
          </a:xfrm>
          <a:prstGeom prst="rect">
            <a:avLst/>
          </a:prstGeom>
        </p:spPr>
        <p:txBody>
          <a:bodyPr wrap="square">
            <a:spAutoFit/>
          </a:bodyPr>
          <a:lstStyle/>
          <a:p>
            <a:pPr>
              <a:lnSpc>
                <a:spcPct val="130000"/>
              </a:lnSpc>
              <a:spcAft>
                <a:spcPts val="60"/>
              </a:spcAft>
            </a:pPr>
            <a:r>
              <a:rPr lang="en-US" altLang="zh-CN" b="1" dirty="0" smtClean="0">
                <a:latin typeface="微软雅黑" pitchFamily="34" charset="-122"/>
                <a:ea typeface="微软雅黑" pitchFamily="34" charset="-122"/>
              </a:rPr>
              <a:t>[1] </a:t>
            </a:r>
            <a:r>
              <a:rPr lang="zh-CN" altLang="en-US" b="1" dirty="0" smtClean="0">
                <a:latin typeface="微软雅黑" pitchFamily="34" charset="-122"/>
                <a:ea typeface="微软雅黑" pitchFamily="34" charset="-122"/>
              </a:rPr>
              <a:t>陈鹤</a:t>
            </a:r>
            <a:r>
              <a:rPr lang="zh-CN" altLang="en-US" b="1" dirty="0" smtClean="0">
                <a:latin typeface="微软雅黑" pitchFamily="34" charset="-122"/>
                <a:ea typeface="微软雅黑" pitchFamily="34" charset="-122"/>
              </a:rPr>
              <a:t>琴</a:t>
            </a:r>
            <a:r>
              <a:rPr lang="en-US" altLang="zh-CN" b="1" dirty="0" smtClean="0">
                <a:latin typeface="微软雅黑" pitchFamily="34" charset="-122"/>
                <a:ea typeface="微软雅黑" pitchFamily="34" charset="-122"/>
              </a:rPr>
              <a:t>.</a:t>
            </a:r>
            <a:r>
              <a:rPr lang="zh-CN" altLang="en-US" b="1" dirty="0" smtClean="0">
                <a:latin typeface="微软雅黑" pitchFamily="34" charset="-122"/>
                <a:ea typeface="微软雅黑" pitchFamily="34" charset="-122"/>
              </a:rPr>
              <a:t>儿童心理之研究（上卷）</a:t>
            </a:r>
            <a:r>
              <a:rPr lang="en-US" altLang="zh-CN" b="1" dirty="0" smtClean="0">
                <a:latin typeface="微软雅黑" pitchFamily="34" charset="-122"/>
                <a:ea typeface="微软雅黑" pitchFamily="34" charset="-122"/>
              </a:rPr>
              <a:t>.</a:t>
            </a:r>
            <a:r>
              <a:rPr lang="zh-CN" altLang="en-US" b="1" dirty="0" smtClean="0">
                <a:latin typeface="微软雅黑" pitchFamily="34" charset="-122"/>
                <a:ea typeface="微软雅黑" pitchFamily="34" charset="-122"/>
              </a:rPr>
              <a:t>上海：商务印书馆，</a:t>
            </a:r>
            <a:r>
              <a:rPr lang="en-US" altLang="zh-CN" b="1" dirty="0" smtClean="0">
                <a:latin typeface="微软雅黑" pitchFamily="34" charset="-122"/>
                <a:ea typeface="微软雅黑" pitchFamily="34" charset="-122"/>
              </a:rPr>
              <a:t>1925.</a:t>
            </a:r>
            <a:endParaRPr lang="en-US" altLang="zh-CN" sz="3600" b="1" dirty="0">
              <a:latin typeface="微软雅黑" pitchFamily="34" charset="-122"/>
              <a:ea typeface="微软雅黑" pitchFamily="34" charset="-122"/>
            </a:endParaRPr>
          </a:p>
        </p:txBody>
      </p:sp>
    </p:spTree>
    <p:extLst>
      <p:ext uri="{BB962C8B-B14F-4D97-AF65-F5344CB8AC3E}">
        <p14:creationId xmlns="" xmlns:p14="http://schemas.microsoft.com/office/powerpoint/2010/main" val="3519264157"/>
      </p:ext>
    </p:extLst>
  </p:cSld>
  <p:clrMapOvr>
    <a:masterClrMapping/>
  </p:clrMapOvr>
  <p:transition>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a:spLocks noChangeArrowheads="1"/>
          </p:cNvSpPr>
          <p:nvPr/>
        </p:nvSpPr>
        <p:spPr bwMode="auto">
          <a:xfrm>
            <a:off x="2254654" y="1431971"/>
            <a:ext cx="8806678" cy="652486"/>
          </a:xfrm>
          <a:prstGeom prst="rect">
            <a:avLst/>
          </a:prstGeom>
          <a:noFill/>
          <a:ln w="9525">
            <a:noFill/>
            <a:miter lim="800000"/>
            <a:headEnd/>
            <a:tailEnd/>
          </a:ln>
        </p:spPr>
        <p:txBody>
          <a:bodyPr wrap="square">
            <a:spAutoFit/>
          </a:bodyPr>
          <a:lstStyle/>
          <a:p>
            <a:pPr>
              <a:lnSpc>
                <a:spcPct val="130000"/>
              </a:lnSpc>
              <a:spcBef>
                <a:spcPts val="200"/>
              </a:spcBef>
              <a:spcAft>
                <a:spcPts val="60"/>
              </a:spcAft>
            </a:pPr>
            <a:r>
              <a:rPr lang="zh-CN" altLang="en-US" sz="2800" dirty="0" smtClean="0">
                <a:solidFill>
                  <a:schemeClr val="bg1">
                    <a:lumMod val="95000"/>
                  </a:schemeClr>
                </a:solidFill>
                <a:latin typeface="微软雅黑" pitchFamily="34" charset="-122"/>
                <a:ea typeface="微软雅黑" pitchFamily="34" charset="-122"/>
              </a:rPr>
              <a:t>描述记录法</a:t>
            </a:r>
            <a:r>
              <a:rPr lang="en-US" altLang="zh-CN" sz="2800" dirty="0" smtClean="0">
                <a:solidFill>
                  <a:schemeClr val="bg1">
                    <a:lumMod val="95000"/>
                  </a:schemeClr>
                </a:solidFill>
                <a:latin typeface="微软雅黑" pitchFamily="34" charset="-122"/>
                <a:ea typeface="微软雅黑" pitchFamily="34" charset="-122"/>
              </a:rPr>
              <a:t>——</a:t>
            </a:r>
            <a:r>
              <a:rPr lang="zh-CN" altLang="en-US" sz="2800" dirty="0" smtClean="0">
                <a:solidFill>
                  <a:schemeClr val="bg1">
                    <a:lumMod val="95000"/>
                  </a:schemeClr>
                </a:solidFill>
                <a:latin typeface="微软雅黑" pitchFamily="34" charset="-122"/>
                <a:ea typeface="微软雅黑" pitchFamily="34" charset="-122"/>
              </a:rPr>
              <a:t>质</a:t>
            </a:r>
            <a:r>
              <a:rPr lang="zh-CN" altLang="en-US" sz="2800" dirty="0" smtClean="0">
                <a:solidFill>
                  <a:schemeClr val="bg1">
                    <a:lumMod val="95000"/>
                  </a:schemeClr>
                </a:solidFill>
                <a:latin typeface="微软雅黑" pitchFamily="34" charset="-122"/>
                <a:ea typeface="微软雅黑" pitchFamily="34" charset="-122"/>
              </a:rPr>
              <a:t>的教育观察法</a:t>
            </a:r>
            <a:endParaRPr lang="zh-CN" altLang="en-US" sz="2800" dirty="0">
              <a:solidFill>
                <a:schemeClr val="bg1">
                  <a:lumMod val="95000"/>
                </a:schemeClr>
              </a:solidFill>
              <a:latin typeface="微软雅黑" pitchFamily="34" charset="-122"/>
              <a:ea typeface="微软雅黑" pitchFamily="34" charset="-122"/>
            </a:endParaRPr>
          </a:p>
        </p:txBody>
      </p:sp>
      <p:sp>
        <p:nvSpPr>
          <p:cNvPr id="7" name="矩形 4"/>
          <p:cNvSpPr>
            <a:spLocks noChangeArrowheads="1"/>
          </p:cNvSpPr>
          <p:nvPr/>
        </p:nvSpPr>
        <p:spPr bwMode="auto">
          <a:xfrm>
            <a:off x="1197135" y="2370167"/>
            <a:ext cx="9681071" cy="4845942"/>
          </a:xfrm>
          <a:prstGeom prst="rect">
            <a:avLst/>
          </a:prstGeom>
          <a:noFill/>
          <a:ln w="9525">
            <a:noFill/>
            <a:miter lim="800000"/>
            <a:headEnd/>
            <a:tailEnd/>
          </a:ln>
        </p:spPr>
        <p:txBody>
          <a:bodyPr wrap="square">
            <a:spAutoFit/>
          </a:bodyPr>
          <a:lstStyle/>
          <a:p>
            <a:pPr marL="457200" indent="-457200">
              <a:lnSpc>
                <a:spcPct val="130000"/>
              </a:lnSpc>
              <a:spcBef>
                <a:spcPts val="200"/>
              </a:spcBef>
              <a:spcAft>
                <a:spcPts val="60"/>
              </a:spcAft>
            </a:pPr>
            <a:r>
              <a:rPr lang="en-US" altLang="zh-CN" sz="2400" dirty="0" smtClean="0">
                <a:solidFill>
                  <a:schemeClr val="bg1">
                    <a:lumMod val="95000"/>
                  </a:schemeClr>
                </a:solidFill>
                <a:latin typeface="微软雅黑" pitchFamily="34" charset="-122"/>
                <a:ea typeface="微软雅黑" pitchFamily="34" charset="-122"/>
              </a:rPr>
              <a:t>2.  </a:t>
            </a:r>
            <a:r>
              <a:rPr lang="zh-CN" altLang="en-US" sz="2400" dirty="0" smtClean="0">
                <a:solidFill>
                  <a:schemeClr val="bg1">
                    <a:lumMod val="95000"/>
                  </a:schemeClr>
                </a:solidFill>
                <a:latin typeface="微软雅黑" pitchFamily="34" charset="-122"/>
                <a:ea typeface="微软雅黑" pitchFamily="34" charset="-122"/>
              </a:rPr>
              <a:t>实况详录法</a:t>
            </a:r>
            <a:r>
              <a:rPr lang="en-US" altLang="zh-CN" sz="2400" dirty="0" smtClean="0">
                <a:solidFill>
                  <a:schemeClr val="bg1">
                    <a:lumMod val="95000"/>
                  </a:schemeClr>
                </a:solidFill>
                <a:latin typeface="微软雅黑" pitchFamily="34" charset="-122"/>
                <a:ea typeface="微软雅黑" pitchFamily="34" charset="-122"/>
              </a:rPr>
              <a:t>/</a:t>
            </a:r>
            <a:r>
              <a:rPr lang="zh-CN" altLang="en-US" sz="2400" dirty="0" smtClean="0">
                <a:solidFill>
                  <a:schemeClr val="bg1">
                    <a:lumMod val="95000"/>
                  </a:schemeClr>
                </a:solidFill>
                <a:latin typeface="微软雅黑" pitchFamily="34" charset="-122"/>
                <a:ea typeface="微软雅黑" pitchFamily="34" charset="-122"/>
              </a:rPr>
              <a:t>实地笔记（田野笔记）</a:t>
            </a:r>
            <a:endParaRPr lang="en-US" altLang="zh-CN" sz="2400" dirty="0" smtClean="0">
              <a:solidFill>
                <a:schemeClr val="bg1">
                  <a:lumMod val="95000"/>
                </a:schemeClr>
              </a:solidFill>
              <a:latin typeface="微软雅黑" pitchFamily="34" charset="-122"/>
              <a:ea typeface="微软雅黑" pitchFamily="34" charset="-122"/>
            </a:endParaRPr>
          </a:p>
          <a:p>
            <a:pPr indent="457200">
              <a:lnSpc>
                <a:spcPct val="130000"/>
              </a:lnSpc>
            </a:pPr>
            <a:r>
              <a:rPr lang="zh-CN" altLang="en-US" sz="2400" dirty="0" smtClean="0">
                <a:solidFill>
                  <a:schemeClr val="bg1">
                    <a:lumMod val="95000"/>
                  </a:schemeClr>
                </a:solidFill>
                <a:latin typeface="微软雅黑" pitchFamily="34" charset="-122"/>
                <a:ea typeface="微软雅黑" pitchFamily="34" charset="-122"/>
              </a:rPr>
              <a:t>  在一定的时间段内，连续地、详尽地对被观察对象的所有表现或活动进行记录从而进行研究的方法。</a:t>
            </a:r>
            <a:endParaRPr lang="en-US" altLang="zh-CN" sz="2400" dirty="0" smtClean="0">
              <a:solidFill>
                <a:schemeClr val="bg1">
                  <a:lumMod val="95000"/>
                </a:schemeClr>
              </a:solidFill>
              <a:latin typeface="微软雅黑" pitchFamily="34" charset="-122"/>
              <a:ea typeface="微软雅黑" pitchFamily="34" charset="-122"/>
            </a:endParaRPr>
          </a:p>
          <a:p>
            <a:pPr indent="457200">
              <a:lnSpc>
                <a:spcPct val="130000"/>
              </a:lnSpc>
              <a:buFont typeface="Arial" pitchFamily="34" charset="0"/>
              <a:buChar char="•"/>
            </a:pPr>
            <a:r>
              <a:rPr lang="zh-CN" altLang="en-US" sz="2400" dirty="0" smtClean="0">
                <a:solidFill>
                  <a:schemeClr val="bg1">
                    <a:lumMod val="95000"/>
                  </a:schemeClr>
                </a:solidFill>
                <a:latin typeface="微软雅黑" pitchFamily="34" charset="-122"/>
                <a:ea typeface="微软雅黑" pitchFamily="34" charset="-122"/>
              </a:rPr>
              <a:t>完整、客观、长久地保留描述性记录。</a:t>
            </a:r>
            <a:endParaRPr lang="en-US" altLang="zh-CN" sz="2400" dirty="0" smtClean="0">
              <a:solidFill>
                <a:schemeClr val="bg1">
                  <a:lumMod val="95000"/>
                </a:schemeClr>
              </a:solidFill>
              <a:latin typeface="微软雅黑" pitchFamily="34" charset="-122"/>
              <a:ea typeface="微软雅黑" pitchFamily="34" charset="-122"/>
            </a:endParaRPr>
          </a:p>
          <a:p>
            <a:pPr indent="457200">
              <a:lnSpc>
                <a:spcPct val="130000"/>
              </a:lnSpc>
              <a:buFont typeface="Arial" pitchFamily="34" charset="0"/>
              <a:buChar char="•"/>
            </a:pPr>
            <a:r>
              <a:rPr lang="zh-CN" altLang="en-US" sz="2400" dirty="0" smtClean="0">
                <a:solidFill>
                  <a:schemeClr val="bg1">
                    <a:lumMod val="95000"/>
                  </a:schemeClr>
                </a:solidFill>
                <a:latin typeface="微软雅黑" pitchFamily="34" charset="-122"/>
                <a:ea typeface="微软雅黑" pitchFamily="34" charset="-122"/>
              </a:rPr>
              <a:t>是定性课堂观察最基本的记录方式。</a:t>
            </a:r>
            <a:endParaRPr lang="en-US" altLang="zh-CN" sz="2400" dirty="0" smtClean="0">
              <a:solidFill>
                <a:schemeClr val="bg1">
                  <a:lumMod val="95000"/>
                </a:schemeClr>
              </a:solidFill>
              <a:latin typeface="微软雅黑" pitchFamily="34" charset="-122"/>
              <a:ea typeface="微软雅黑" pitchFamily="34" charset="-122"/>
            </a:endParaRPr>
          </a:p>
          <a:p>
            <a:pPr indent="457200">
              <a:lnSpc>
                <a:spcPct val="130000"/>
              </a:lnSpc>
              <a:buFont typeface="Arial" pitchFamily="34" charset="0"/>
              <a:buChar char="•"/>
            </a:pPr>
            <a:r>
              <a:rPr lang="zh-CN" altLang="en-US" sz="2400" dirty="0" smtClean="0">
                <a:solidFill>
                  <a:schemeClr val="bg1">
                    <a:lumMod val="95000"/>
                  </a:schemeClr>
                </a:solidFill>
                <a:latin typeface="微软雅黑" pitchFamily="34" charset="-122"/>
                <a:ea typeface="微软雅黑" pitchFamily="34" charset="-122"/>
              </a:rPr>
              <a:t>可借助照相、录像等手段，掌握材料。</a:t>
            </a:r>
            <a:endParaRPr lang="en-US" altLang="zh-CN" sz="24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zh-CN" altLang="en-US" sz="2000" dirty="0">
              <a:solidFill>
                <a:schemeClr val="bg1">
                  <a:lumMod val="95000"/>
                </a:schemeClr>
              </a:solidFill>
              <a:latin typeface="微软雅黑" pitchFamily="34" charset="-122"/>
              <a:ea typeface="微软雅黑" pitchFamily="34" charset="-122"/>
            </a:endParaRPr>
          </a:p>
        </p:txBody>
      </p:sp>
    </p:spTree>
    <p:extLst>
      <p:ext uri="{BB962C8B-B14F-4D97-AF65-F5344CB8AC3E}">
        <p14:creationId xmlns="" xmlns:p14="http://schemas.microsoft.com/office/powerpoint/2010/main" val="3519264157"/>
      </p:ext>
    </p:extLst>
  </p:cSld>
  <p:clrMapOvr>
    <a:masterClrMapping/>
  </p:clrMapOvr>
  <p:transition>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604587647"/>
      </p:ext>
    </p:extLst>
  </p:cSld>
  <p:clrMapOvr>
    <a:masterClrMapping/>
  </p:clrMapOvr>
  <mc:AlternateContent xmlns:mc="http://schemas.openxmlformats.org/markup-compatibility/2006">
    <mc:Choice xmlns="" xmlns:p14="http://schemas.microsoft.com/office/powerpoint/2010/main" Requires="p14">
      <p:transition>
        <p14:doors dir="vert"/>
      </p:transition>
    </mc:Choice>
    <mc:Fallback>
      <p:transition>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a:spLocks noChangeArrowheads="1"/>
          </p:cNvSpPr>
          <p:nvPr/>
        </p:nvSpPr>
        <p:spPr bwMode="auto">
          <a:xfrm>
            <a:off x="2254654" y="1431971"/>
            <a:ext cx="8806678" cy="652486"/>
          </a:xfrm>
          <a:prstGeom prst="rect">
            <a:avLst/>
          </a:prstGeom>
          <a:noFill/>
          <a:ln w="9525">
            <a:noFill/>
            <a:miter lim="800000"/>
            <a:headEnd/>
            <a:tailEnd/>
          </a:ln>
        </p:spPr>
        <p:txBody>
          <a:bodyPr wrap="square">
            <a:spAutoFit/>
          </a:bodyPr>
          <a:lstStyle/>
          <a:p>
            <a:pPr>
              <a:lnSpc>
                <a:spcPct val="130000"/>
              </a:lnSpc>
              <a:spcBef>
                <a:spcPts val="200"/>
              </a:spcBef>
              <a:spcAft>
                <a:spcPts val="60"/>
              </a:spcAft>
            </a:pPr>
            <a:r>
              <a:rPr lang="zh-CN" altLang="en-US" sz="2800" dirty="0" smtClean="0">
                <a:solidFill>
                  <a:schemeClr val="bg1">
                    <a:lumMod val="95000"/>
                  </a:schemeClr>
                </a:solidFill>
                <a:latin typeface="微软雅黑" pitchFamily="34" charset="-122"/>
                <a:ea typeface="微软雅黑" pitchFamily="34" charset="-122"/>
              </a:rPr>
              <a:t>描述记录法</a:t>
            </a:r>
            <a:r>
              <a:rPr lang="en-US" altLang="zh-CN" sz="2800" dirty="0" smtClean="0">
                <a:solidFill>
                  <a:schemeClr val="bg1">
                    <a:lumMod val="95000"/>
                  </a:schemeClr>
                </a:solidFill>
                <a:latin typeface="微软雅黑" pitchFamily="34" charset="-122"/>
                <a:ea typeface="微软雅黑" pitchFamily="34" charset="-122"/>
              </a:rPr>
              <a:t>——</a:t>
            </a:r>
            <a:r>
              <a:rPr lang="zh-CN" altLang="en-US" sz="2800" dirty="0" smtClean="0">
                <a:solidFill>
                  <a:schemeClr val="bg1">
                    <a:lumMod val="95000"/>
                  </a:schemeClr>
                </a:solidFill>
                <a:latin typeface="微软雅黑" pitchFamily="34" charset="-122"/>
                <a:ea typeface="微软雅黑" pitchFamily="34" charset="-122"/>
              </a:rPr>
              <a:t>质</a:t>
            </a:r>
            <a:r>
              <a:rPr lang="zh-CN" altLang="en-US" sz="2800" dirty="0" smtClean="0">
                <a:solidFill>
                  <a:schemeClr val="bg1">
                    <a:lumMod val="95000"/>
                  </a:schemeClr>
                </a:solidFill>
                <a:latin typeface="微软雅黑" pitchFamily="34" charset="-122"/>
                <a:ea typeface="微软雅黑" pitchFamily="34" charset="-122"/>
              </a:rPr>
              <a:t>的教育观察法</a:t>
            </a:r>
            <a:endParaRPr lang="zh-CN" altLang="en-US" sz="2800" dirty="0">
              <a:solidFill>
                <a:schemeClr val="bg1">
                  <a:lumMod val="95000"/>
                </a:schemeClr>
              </a:solidFill>
              <a:latin typeface="微软雅黑" pitchFamily="34" charset="-122"/>
              <a:ea typeface="微软雅黑" pitchFamily="34" charset="-122"/>
            </a:endParaRPr>
          </a:p>
        </p:txBody>
      </p:sp>
      <p:sp>
        <p:nvSpPr>
          <p:cNvPr id="7" name="矩形 4"/>
          <p:cNvSpPr>
            <a:spLocks noChangeArrowheads="1"/>
          </p:cNvSpPr>
          <p:nvPr/>
        </p:nvSpPr>
        <p:spPr bwMode="auto">
          <a:xfrm>
            <a:off x="1197135" y="2370167"/>
            <a:ext cx="9681071" cy="3405548"/>
          </a:xfrm>
          <a:prstGeom prst="rect">
            <a:avLst/>
          </a:prstGeom>
          <a:noFill/>
          <a:ln w="9525">
            <a:noFill/>
            <a:miter lim="800000"/>
            <a:headEnd/>
            <a:tailEnd/>
          </a:ln>
        </p:spPr>
        <p:txBody>
          <a:bodyPr wrap="square">
            <a:spAutoFit/>
          </a:bodyPr>
          <a:lstStyle/>
          <a:p>
            <a:pPr marL="457200" indent="-457200">
              <a:lnSpc>
                <a:spcPct val="130000"/>
              </a:lnSpc>
              <a:spcBef>
                <a:spcPts val="200"/>
              </a:spcBef>
              <a:spcAft>
                <a:spcPts val="60"/>
              </a:spcAft>
            </a:pPr>
            <a:r>
              <a:rPr lang="en-US" altLang="zh-CN" sz="2400" dirty="0" smtClean="0">
                <a:solidFill>
                  <a:schemeClr val="bg1">
                    <a:lumMod val="95000"/>
                  </a:schemeClr>
                </a:solidFill>
                <a:latin typeface="微软雅黑" pitchFamily="34" charset="-122"/>
                <a:ea typeface="微软雅黑" pitchFamily="34" charset="-122"/>
              </a:rPr>
              <a:t>3.  </a:t>
            </a:r>
            <a:r>
              <a:rPr lang="zh-CN" altLang="en-US" sz="2400" dirty="0" smtClean="0">
                <a:solidFill>
                  <a:schemeClr val="bg1">
                    <a:lumMod val="95000"/>
                  </a:schemeClr>
                </a:solidFill>
                <a:latin typeface="微软雅黑" pitchFamily="34" charset="-122"/>
                <a:ea typeface="微软雅黑" pitchFamily="34" charset="-122"/>
              </a:rPr>
              <a:t>图式记录法</a:t>
            </a:r>
            <a:endParaRPr lang="en-US" altLang="zh-CN" sz="2400" dirty="0" smtClean="0">
              <a:solidFill>
                <a:schemeClr val="bg1">
                  <a:lumMod val="95000"/>
                </a:schemeClr>
              </a:solidFill>
              <a:latin typeface="微软雅黑" pitchFamily="34" charset="-122"/>
              <a:ea typeface="微软雅黑" pitchFamily="34" charset="-122"/>
            </a:endParaRPr>
          </a:p>
          <a:p>
            <a:pPr indent="457200">
              <a:lnSpc>
                <a:spcPct val="130000"/>
              </a:lnSpc>
            </a:pPr>
            <a:r>
              <a:rPr lang="zh-CN" altLang="en-US" sz="2400" dirty="0" smtClean="0">
                <a:solidFill>
                  <a:schemeClr val="bg1">
                    <a:lumMod val="95000"/>
                  </a:schemeClr>
                </a:solidFill>
                <a:latin typeface="微软雅黑" pitchFamily="34" charset="-122"/>
                <a:ea typeface="微软雅黑" pitchFamily="34" charset="-122"/>
              </a:rPr>
              <a:t>  用位置图、环境图的形式直接呈现相关信息，辅助性的观察手段，也可以作为定量观察的记录手段。</a:t>
            </a:r>
            <a:endParaRPr lang="en-US" altLang="zh-CN" sz="24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zh-CN" altLang="en-US" sz="2000" dirty="0">
              <a:solidFill>
                <a:schemeClr val="bg1">
                  <a:lumMod val="95000"/>
                </a:schemeClr>
              </a:solidFill>
              <a:latin typeface="微软雅黑" pitchFamily="34" charset="-122"/>
              <a:ea typeface="微软雅黑" pitchFamily="34" charset="-122"/>
            </a:endParaRPr>
          </a:p>
        </p:txBody>
      </p:sp>
      <p:pic>
        <p:nvPicPr>
          <p:cNvPr id="4" name="图片 3" descr="4.jpg"/>
          <p:cNvPicPr>
            <a:picLocks noChangeAspect="1"/>
          </p:cNvPicPr>
          <p:nvPr/>
        </p:nvPicPr>
        <p:blipFill>
          <a:blip r:embed="rId2"/>
          <a:stretch>
            <a:fillRect/>
          </a:stretch>
        </p:blipFill>
        <p:spPr>
          <a:xfrm>
            <a:off x="9869216" y="4111497"/>
            <a:ext cx="2401614" cy="2838787"/>
          </a:xfrm>
          <a:prstGeom prst="rect">
            <a:avLst/>
          </a:prstGeom>
          <a:ln>
            <a:noFill/>
          </a:ln>
          <a:effectLst>
            <a:softEdge rad="112500"/>
          </a:effectLst>
        </p:spPr>
      </p:pic>
    </p:spTree>
    <p:extLst>
      <p:ext uri="{BB962C8B-B14F-4D97-AF65-F5344CB8AC3E}">
        <p14:creationId xmlns="" xmlns:p14="http://schemas.microsoft.com/office/powerpoint/2010/main" val="3519264157"/>
      </p:ext>
    </p:extLst>
  </p:cSld>
  <p:clrMapOvr>
    <a:masterClrMapping/>
  </p:clrMapOvr>
  <p:transition>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a:spLocks noChangeArrowheads="1"/>
          </p:cNvSpPr>
          <p:nvPr/>
        </p:nvSpPr>
        <p:spPr bwMode="auto">
          <a:xfrm>
            <a:off x="2254654" y="1431971"/>
            <a:ext cx="8806678" cy="652486"/>
          </a:xfrm>
          <a:prstGeom prst="rect">
            <a:avLst/>
          </a:prstGeom>
          <a:noFill/>
          <a:ln w="9525">
            <a:noFill/>
            <a:miter lim="800000"/>
            <a:headEnd/>
            <a:tailEnd/>
          </a:ln>
        </p:spPr>
        <p:txBody>
          <a:bodyPr wrap="square">
            <a:spAutoFit/>
          </a:bodyPr>
          <a:lstStyle/>
          <a:p>
            <a:pPr>
              <a:lnSpc>
                <a:spcPct val="130000"/>
              </a:lnSpc>
              <a:spcBef>
                <a:spcPts val="200"/>
              </a:spcBef>
              <a:spcAft>
                <a:spcPts val="60"/>
              </a:spcAft>
            </a:pPr>
            <a:r>
              <a:rPr lang="zh-CN" altLang="en-US" sz="2800" dirty="0" smtClean="0">
                <a:solidFill>
                  <a:schemeClr val="bg1">
                    <a:lumMod val="95000"/>
                  </a:schemeClr>
                </a:solidFill>
                <a:latin typeface="微软雅黑" pitchFamily="34" charset="-122"/>
                <a:ea typeface="微软雅黑" pitchFamily="34" charset="-122"/>
              </a:rPr>
              <a:t>描述记录法</a:t>
            </a:r>
            <a:r>
              <a:rPr lang="en-US" altLang="zh-CN" sz="2800" dirty="0" smtClean="0">
                <a:solidFill>
                  <a:schemeClr val="bg1">
                    <a:lumMod val="95000"/>
                  </a:schemeClr>
                </a:solidFill>
                <a:latin typeface="微软雅黑" pitchFamily="34" charset="-122"/>
                <a:ea typeface="微软雅黑" pitchFamily="34" charset="-122"/>
              </a:rPr>
              <a:t>——</a:t>
            </a:r>
            <a:r>
              <a:rPr lang="zh-CN" altLang="en-US" sz="2800" dirty="0" smtClean="0">
                <a:solidFill>
                  <a:schemeClr val="bg1">
                    <a:lumMod val="95000"/>
                  </a:schemeClr>
                </a:solidFill>
                <a:latin typeface="微软雅黑" pitchFamily="34" charset="-122"/>
                <a:ea typeface="微软雅黑" pitchFamily="34" charset="-122"/>
              </a:rPr>
              <a:t>质</a:t>
            </a:r>
            <a:r>
              <a:rPr lang="zh-CN" altLang="en-US" sz="2800" dirty="0" smtClean="0">
                <a:solidFill>
                  <a:schemeClr val="bg1">
                    <a:lumMod val="95000"/>
                  </a:schemeClr>
                </a:solidFill>
                <a:latin typeface="微软雅黑" pitchFamily="34" charset="-122"/>
                <a:ea typeface="微软雅黑" pitchFamily="34" charset="-122"/>
              </a:rPr>
              <a:t>的教育观察法</a:t>
            </a:r>
            <a:endParaRPr lang="zh-CN" altLang="en-US" sz="2800" dirty="0">
              <a:solidFill>
                <a:schemeClr val="bg1">
                  <a:lumMod val="95000"/>
                </a:schemeClr>
              </a:solidFill>
              <a:latin typeface="微软雅黑" pitchFamily="34" charset="-122"/>
              <a:ea typeface="微软雅黑" pitchFamily="34" charset="-122"/>
            </a:endParaRPr>
          </a:p>
        </p:txBody>
      </p:sp>
      <p:sp>
        <p:nvSpPr>
          <p:cNvPr id="7" name="矩形 4"/>
          <p:cNvSpPr>
            <a:spLocks noChangeArrowheads="1"/>
          </p:cNvSpPr>
          <p:nvPr/>
        </p:nvSpPr>
        <p:spPr bwMode="auto">
          <a:xfrm>
            <a:off x="1197135" y="2370167"/>
            <a:ext cx="9681071" cy="3405548"/>
          </a:xfrm>
          <a:prstGeom prst="rect">
            <a:avLst/>
          </a:prstGeom>
          <a:noFill/>
          <a:ln w="9525">
            <a:noFill/>
            <a:miter lim="800000"/>
            <a:headEnd/>
            <a:tailEnd/>
          </a:ln>
        </p:spPr>
        <p:txBody>
          <a:bodyPr wrap="square">
            <a:spAutoFit/>
          </a:bodyPr>
          <a:lstStyle/>
          <a:p>
            <a:pPr marL="457200" indent="-457200">
              <a:lnSpc>
                <a:spcPct val="130000"/>
              </a:lnSpc>
              <a:spcBef>
                <a:spcPts val="200"/>
              </a:spcBef>
              <a:spcAft>
                <a:spcPts val="60"/>
              </a:spcAft>
            </a:pPr>
            <a:r>
              <a:rPr lang="en-US" altLang="zh-CN" sz="2400" dirty="0" smtClean="0">
                <a:solidFill>
                  <a:schemeClr val="bg1">
                    <a:lumMod val="95000"/>
                  </a:schemeClr>
                </a:solidFill>
                <a:latin typeface="微软雅黑" pitchFamily="34" charset="-122"/>
                <a:ea typeface="微软雅黑" pitchFamily="34" charset="-122"/>
              </a:rPr>
              <a:t>3.  </a:t>
            </a:r>
            <a:r>
              <a:rPr lang="zh-CN" altLang="en-US" sz="2400" dirty="0" smtClean="0">
                <a:solidFill>
                  <a:schemeClr val="bg1">
                    <a:lumMod val="95000"/>
                  </a:schemeClr>
                </a:solidFill>
                <a:latin typeface="微软雅黑" pitchFamily="34" charset="-122"/>
                <a:ea typeface="微软雅黑" pitchFamily="34" charset="-122"/>
              </a:rPr>
              <a:t>图式记录法</a:t>
            </a:r>
            <a:endParaRPr lang="en-US" altLang="zh-CN" sz="2400" dirty="0" smtClean="0">
              <a:solidFill>
                <a:schemeClr val="bg1">
                  <a:lumMod val="95000"/>
                </a:schemeClr>
              </a:solidFill>
              <a:latin typeface="微软雅黑" pitchFamily="34" charset="-122"/>
              <a:ea typeface="微软雅黑" pitchFamily="34" charset="-122"/>
            </a:endParaRPr>
          </a:p>
          <a:p>
            <a:pPr indent="457200">
              <a:lnSpc>
                <a:spcPct val="130000"/>
              </a:lnSpc>
            </a:pPr>
            <a:r>
              <a:rPr lang="zh-CN" altLang="en-US" sz="2400" dirty="0" smtClean="0">
                <a:solidFill>
                  <a:schemeClr val="bg1">
                    <a:lumMod val="95000"/>
                  </a:schemeClr>
                </a:solidFill>
                <a:latin typeface="微软雅黑" pitchFamily="34" charset="-122"/>
                <a:ea typeface="微软雅黑" pitchFamily="34" charset="-122"/>
              </a:rPr>
              <a:t>  质性主要是辅助手段，帮助描述性语言更好的表达观察到的情况。</a:t>
            </a:r>
            <a:endParaRPr lang="en-US" altLang="zh-CN" sz="2400" dirty="0" smtClean="0">
              <a:solidFill>
                <a:schemeClr val="bg1">
                  <a:lumMod val="95000"/>
                </a:schemeClr>
              </a:solidFill>
              <a:latin typeface="微软雅黑" pitchFamily="34" charset="-122"/>
              <a:ea typeface="微软雅黑" pitchFamily="34" charset="-122"/>
            </a:endParaRPr>
          </a:p>
          <a:p>
            <a:pPr indent="457200">
              <a:lnSpc>
                <a:spcPct val="130000"/>
              </a:lnSpc>
            </a:pPr>
            <a:r>
              <a:rPr lang="zh-CN" altLang="en-US" sz="2400" dirty="0" smtClean="0">
                <a:solidFill>
                  <a:schemeClr val="bg1">
                    <a:lumMod val="95000"/>
                  </a:schemeClr>
                </a:solidFill>
                <a:latin typeface="微软雅黑" pitchFamily="34" charset="-122"/>
                <a:ea typeface="微软雅黑" pitchFamily="34" charset="-122"/>
              </a:rPr>
              <a:t>如观察班级布置对学生课堂互动影响时，会辅助画各种不同布置图。</a:t>
            </a:r>
            <a:endParaRPr lang="en-US" altLang="zh-CN" sz="24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zh-CN" altLang="en-US" sz="2000" dirty="0">
              <a:solidFill>
                <a:schemeClr val="bg1">
                  <a:lumMod val="95000"/>
                </a:schemeClr>
              </a:solidFill>
              <a:latin typeface="微软雅黑" pitchFamily="34" charset="-122"/>
              <a:ea typeface="微软雅黑" pitchFamily="34" charset="-122"/>
            </a:endParaRPr>
          </a:p>
        </p:txBody>
      </p:sp>
    </p:spTree>
    <p:extLst>
      <p:ext uri="{BB962C8B-B14F-4D97-AF65-F5344CB8AC3E}">
        <p14:creationId xmlns="" xmlns:p14="http://schemas.microsoft.com/office/powerpoint/2010/main" val="3519264157"/>
      </p:ext>
    </p:extLst>
  </p:cSld>
  <p:clrMapOvr>
    <a:masterClrMapping/>
  </p:clrMapOvr>
  <p:transition>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a:spLocks noChangeArrowheads="1"/>
          </p:cNvSpPr>
          <p:nvPr/>
        </p:nvSpPr>
        <p:spPr bwMode="auto">
          <a:xfrm>
            <a:off x="2254654" y="1431971"/>
            <a:ext cx="8806678" cy="652486"/>
          </a:xfrm>
          <a:prstGeom prst="rect">
            <a:avLst/>
          </a:prstGeom>
          <a:noFill/>
          <a:ln w="9525">
            <a:noFill/>
            <a:miter lim="800000"/>
            <a:headEnd/>
            <a:tailEnd/>
          </a:ln>
        </p:spPr>
        <p:txBody>
          <a:bodyPr wrap="square">
            <a:spAutoFit/>
          </a:bodyPr>
          <a:lstStyle/>
          <a:p>
            <a:pPr>
              <a:lnSpc>
                <a:spcPct val="130000"/>
              </a:lnSpc>
              <a:spcBef>
                <a:spcPts val="200"/>
              </a:spcBef>
              <a:spcAft>
                <a:spcPts val="60"/>
              </a:spcAft>
            </a:pPr>
            <a:r>
              <a:rPr lang="zh-CN" altLang="en-US" sz="2800" dirty="0" smtClean="0">
                <a:solidFill>
                  <a:schemeClr val="bg1">
                    <a:lumMod val="95000"/>
                  </a:schemeClr>
                </a:solidFill>
                <a:latin typeface="微软雅黑" pitchFamily="34" charset="-122"/>
                <a:ea typeface="微软雅黑" pitchFamily="34" charset="-122"/>
              </a:rPr>
              <a:t>描述记录法</a:t>
            </a:r>
            <a:r>
              <a:rPr lang="en-US" altLang="zh-CN" sz="2800" dirty="0" smtClean="0">
                <a:solidFill>
                  <a:schemeClr val="bg1">
                    <a:lumMod val="95000"/>
                  </a:schemeClr>
                </a:solidFill>
                <a:latin typeface="微软雅黑" pitchFamily="34" charset="-122"/>
                <a:ea typeface="微软雅黑" pitchFamily="34" charset="-122"/>
              </a:rPr>
              <a:t>——</a:t>
            </a:r>
            <a:r>
              <a:rPr lang="zh-CN" altLang="en-US" sz="2800" dirty="0" smtClean="0">
                <a:solidFill>
                  <a:schemeClr val="bg1">
                    <a:lumMod val="95000"/>
                  </a:schemeClr>
                </a:solidFill>
                <a:latin typeface="微软雅黑" pitchFamily="34" charset="-122"/>
                <a:ea typeface="微软雅黑" pitchFamily="34" charset="-122"/>
              </a:rPr>
              <a:t>质</a:t>
            </a:r>
            <a:r>
              <a:rPr lang="zh-CN" altLang="en-US" sz="2800" dirty="0" smtClean="0">
                <a:solidFill>
                  <a:schemeClr val="bg1">
                    <a:lumMod val="95000"/>
                  </a:schemeClr>
                </a:solidFill>
                <a:latin typeface="微软雅黑" pitchFamily="34" charset="-122"/>
                <a:ea typeface="微软雅黑" pitchFamily="34" charset="-122"/>
              </a:rPr>
              <a:t>的教育观察法</a:t>
            </a:r>
            <a:endParaRPr lang="zh-CN" altLang="en-US" sz="2800" dirty="0">
              <a:solidFill>
                <a:schemeClr val="bg1">
                  <a:lumMod val="95000"/>
                </a:schemeClr>
              </a:solidFill>
              <a:latin typeface="微软雅黑" pitchFamily="34" charset="-122"/>
              <a:ea typeface="微软雅黑" pitchFamily="34" charset="-122"/>
            </a:endParaRPr>
          </a:p>
        </p:txBody>
      </p:sp>
      <p:sp>
        <p:nvSpPr>
          <p:cNvPr id="7" name="矩形 4"/>
          <p:cNvSpPr>
            <a:spLocks noChangeArrowheads="1"/>
          </p:cNvSpPr>
          <p:nvPr/>
        </p:nvSpPr>
        <p:spPr bwMode="auto">
          <a:xfrm>
            <a:off x="1197135" y="2370167"/>
            <a:ext cx="9681071" cy="2925416"/>
          </a:xfrm>
          <a:prstGeom prst="rect">
            <a:avLst/>
          </a:prstGeom>
          <a:noFill/>
          <a:ln w="9525">
            <a:noFill/>
            <a:miter lim="800000"/>
            <a:headEnd/>
            <a:tailEnd/>
          </a:ln>
        </p:spPr>
        <p:txBody>
          <a:bodyPr wrap="square">
            <a:spAutoFit/>
          </a:bodyPr>
          <a:lstStyle/>
          <a:p>
            <a:pPr marL="457200" indent="-457200">
              <a:lnSpc>
                <a:spcPct val="130000"/>
              </a:lnSpc>
              <a:spcBef>
                <a:spcPts val="200"/>
              </a:spcBef>
              <a:spcAft>
                <a:spcPts val="60"/>
              </a:spcAft>
            </a:pPr>
            <a:r>
              <a:rPr lang="en-US" altLang="zh-CN" sz="2400" dirty="0" smtClean="0">
                <a:solidFill>
                  <a:schemeClr val="bg1">
                    <a:lumMod val="95000"/>
                  </a:schemeClr>
                </a:solidFill>
                <a:latin typeface="微软雅黑" pitchFamily="34" charset="-122"/>
                <a:ea typeface="微软雅黑" pitchFamily="34" charset="-122"/>
              </a:rPr>
              <a:t>3.  </a:t>
            </a:r>
            <a:r>
              <a:rPr lang="zh-CN" altLang="en-US" sz="2400" dirty="0" smtClean="0">
                <a:solidFill>
                  <a:schemeClr val="bg1">
                    <a:lumMod val="95000"/>
                  </a:schemeClr>
                </a:solidFill>
                <a:latin typeface="微软雅黑" pitchFamily="34" charset="-122"/>
                <a:ea typeface="微软雅黑" pitchFamily="34" charset="-122"/>
              </a:rPr>
              <a:t>图式记录法</a:t>
            </a:r>
            <a:endParaRPr lang="en-US" altLang="zh-CN" sz="2400" dirty="0" smtClean="0">
              <a:solidFill>
                <a:schemeClr val="bg1">
                  <a:lumMod val="95000"/>
                </a:schemeClr>
              </a:solidFill>
              <a:latin typeface="微软雅黑" pitchFamily="34" charset="-122"/>
              <a:ea typeface="微软雅黑" pitchFamily="34" charset="-122"/>
            </a:endParaRPr>
          </a:p>
          <a:p>
            <a:pPr indent="457200">
              <a:lnSpc>
                <a:spcPct val="130000"/>
              </a:lnSpc>
            </a:pPr>
            <a:r>
              <a:rPr lang="zh-CN" altLang="en-US" sz="2400" dirty="0" smtClean="0">
                <a:solidFill>
                  <a:schemeClr val="bg1">
                    <a:lumMod val="95000"/>
                  </a:schemeClr>
                </a:solidFill>
                <a:latin typeface="微软雅黑" pitchFamily="34" charset="-122"/>
                <a:ea typeface="微软雅黑" pitchFamily="34" charset="-122"/>
              </a:rPr>
              <a:t>  量化研究时如记录教师提问情况的图。（或教师上课的行走路线）</a:t>
            </a:r>
            <a:endParaRPr lang="en-US" altLang="zh-CN" sz="24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en-US" altLang="zh-CN" sz="1600" dirty="0" smtClean="0">
              <a:solidFill>
                <a:schemeClr val="bg1">
                  <a:lumMod val="95000"/>
                </a:schemeClr>
              </a:solidFill>
              <a:latin typeface="微软雅黑" pitchFamily="34" charset="-122"/>
              <a:ea typeface="微软雅黑" pitchFamily="34" charset="-122"/>
            </a:endParaRPr>
          </a:p>
          <a:p>
            <a:pPr marL="457200" indent="-457200">
              <a:lnSpc>
                <a:spcPct val="130000"/>
              </a:lnSpc>
              <a:spcBef>
                <a:spcPts val="200"/>
              </a:spcBef>
              <a:spcAft>
                <a:spcPts val="60"/>
              </a:spcAft>
            </a:pPr>
            <a:endParaRPr lang="zh-CN" altLang="en-US" sz="2000" dirty="0">
              <a:solidFill>
                <a:schemeClr val="bg1">
                  <a:lumMod val="95000"/>
                </a:schemeClr>
              </a:solidFill>
              <a:latin typeface="微软雅黑" pitchFamily="34" charset="-122"/>
              <a:ea typeface="微软雅黑" pitchFamily="34" charset="-122"/>
            </a:endParaRPr>
          </a:p>
        </p:txBody>
      </p:sp>
      <p:sp>
        <p:nvSpPr>
          <p:cNvPr id="5" name="矩形 4"/>
          <p:cNvSpPr/>
          <p:nvPr/>
        </p:nvSpPr>
        <p:spPr>
          <a:xfrm>
            <a:off x="3247689" y="4114806"/>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1760475" y="4109551"/>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285179" y="4125316"/>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4V</a:t>
            </a:r>
            <a:endParaRPr lang="zh-CN" altLang="en-US" dirty="0">
              <a:solidFill>
                <a:schemeClr val="tx1"/>
              </a:solidFill>
            </a:endParaRPr>
          </a:p>
        </p:txBody>
      </p:sp>
      <p:sp>
        <p:nvSpPr>
          <p:cNvPr id="9" name="矩形 8"/>
          <p:cNvSpPr/>
          <p:nvPr/>
        </p:nvSpPr>
        <p:spPr>
          <a:xfrm>
            <a:off x="4797965" y="4120061"/>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1V</a:t>
            </a:r>
            <a:endParaRPr lang="zh-CN" altLang="en-US" dirty="0">
              <a:solidFill>
                <a:schemeClr val="tx1"/>
              </a:solidFill>
            </a:endParaRPr>
          </a:p>
        </p:txBody>
      </p:sp>
      <p:sp>
        <p:nvSpPr>
          <p:cNvPr id="10" name="矩形 9"/>
          <p:cNvSpPr/>
          <p:nvPr/>
        </p:nvSpPr>
        <p:spPr>
          <a:xfrm>
            <a:off x="9327923" y="4125315"/>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7840709" y="4135826"/>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12" name="矩形 11"/>
          <p:cNvSpPr/>
          <p:nvPr/>
        </p:nvSpPr>
        <p:spPr>
          <a:xfrm>
            <a:off x="3242434" y="4929358"/>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7A</a:t>
            </a:r>
            <a:endParaRPr lang="zh-CN" altLang="en-US" dirty="0">
              <a:solidFill>
                <a:schemeClr val="tx1"/>
              </a:solidFill>
            </a:endParaRPr>
          </a:p>
        </p:txBody>
      </p:sp>
      <p:sp>
        <p:nvSpPr>
          <p:cNvPr id="13" name="矩形 12"/>
          <p:cNvSpPr/>
          <p:nvPr/>
        </p:nvSpPr>
        <p:spPr>
          <a:xfrm>
            <a:off x="1755220" y="4924103"/>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6279924" y="4939868"/>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6V</a:t>
            </a:r>
            <a:endParaRPr lang="zh-CN" altLang="en-US" dirty="0">
              <a:solidFill>
                <a:schemeClr val="tx1"/>
              </a:solidFill>
            </a:endParaRPr>
          </a:p>
        </p:txBody>
      </p:sp>
      <p:sp>
        <p:nvSpPr>
          <p:cNvPr id="15" name="矩形 14"/>
          <p:cNvSpPr/>
          <p:nvPr/>
        </p:nvSpPr>
        <p:spPr>
          <a:xfrm>
            <a:off x="4792710" y="4934613"/>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3A</a:t>
            </a:r>
            <a:endParaRPr lang="zh-CN" altLang="en-US" dirty="0">
              <a:solidFill>
                <a:schemeClr val="tx1"/>
              </a:solidFill>
            </a:endParaRPr>
          </a:p>
        </p:txBody>
      </p:sp>
      <p:sp>
        <p:nvSpPr>
          <p:cNvPr id="16" name="矩形 15"/>
          <p:cNvSpPr/>
          <p:nvPr/>
        </p:nvSpPr>
        <p:spPr>
          <a:xfrm>
            <a:off x="9322668" y="4939867"/>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7835454" y="4950378"/>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18" name="矩形 17"/>
          <p:cNvSpPr/>
          <p:nvPr/>
        </p:nvSpPr>
        <p:spPr>
          <a:xfrm>
            <a:off x="3258199" y="5701869"/>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2V</a:t>
            </a:r>
            <a:endParaRPr lang="zh-CN" altLang="en-US" dirty="0">
              <a:solidFill>
                <a:schemeClr val="tx1"/>
              </a:solidFill>
            </a:endParaRPr>
          </a:p>
        </p:txBody>
      </p:sp>
      <p:sp>
        <p:nvSpPr>
          <p:cNvPr id="19" name="矩形 18"/>
          <p:cNvSpPr/>
          <p:nvPr/>
        </p:nvSpPr>
        <p:spPr>
          <a:xfrm>
            <a:off x="1770985" y="5696614"/>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6295689" y="5712379"/>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5V</a:t>
            </a:r>
            <a:endParaRPr lang="zh-CN" altLang="en-US" dirty="0">
              <a:solidFill>
                <a:schemeClr val="tx1"/>
              </a:solidFill>
            </a:endParaRPr>
          </a:p>
        </p:txBody>
      </p:sp>
      <p:sp>
        <p:nvSpPr>
          <p:cNvPr id="21" name="矩形 20"/>
          <p:cNvSpPr/>
          <p:nvPr/>
        </p:nvSpPr>
        <p:spPr>
          <a:xfrm>
            <a:off x="4808475" y="5707124"/>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22" name="矩形 21"/>
          <p:cNvSpPr/>
          <p:nvPr/>
        </p:nvSpPr>
        <p:spPr>
          <a:xfrm>
            <a:off x="9338433" y="5712378"/>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7851219" y="5722889"/>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5612515" y="3358055"/>
            <a:ext cx="1213945" cy="536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solidFill>
                  <a:schemeClr val="tx1"/>
                </a:solidFill>
              </a:rPr>
              <a:t>讲台</a:t>
            </a:r>
            <a:endParaRPr lang="zh-CN" altLang="en-US" dirty="0">
              <a:solidFill>
                <a:schemeClr val="tx1"/>
              </a:solidFill>
            </a:endParaRPr>
          </a:p>
        </p:txBody>
      </p:sp>
      <p:sp>
        <p:nvSpPr>
          <p:cNvPr id="25" name="矩形 4"/>
          <p:cNvSpPr>
            <a:spLocks noChangeArrowheads="1"/>
          </p:cNvSpPr>
          <p:nvPr/>
        </p:nvSpPr>
        <p:spPr bwMode="auto">
          <a:xfrm>
            <a:off x="1744902" y="6205514"/>
            <a:ext cx="8806678" cy="572464"/>
          </a:xfrm>
          <a:prstGeom prst="rect">
            <a:avLst/>
          </a:prstGeom>
          <a:noFill/>
          <a:ln w="9525">
            <a:noFill/>
            <a:miter lim="800000"/>
            <a:headEnd/>
            <a:tailEnd/>
          </a:ln>
        </p:spPr>
        <p:txBody>
          <a:bodyPr wrap="square">
            <a:spAutoFit/>
          </a:bodyPr>
          <a:lstStyle/>
          <a:p>
            <a:pPr>
              <a:lnSpc>
                <a:spcPct val="130000"/>
              </a:lnSpc>
              <a:spcBef>
                <a:spcPts val="200"/>
              </a:spcBef>
              <a:spcAft>
                <a:spcPts val="60"/>
              </a:spcAft>
            </a:pPr>
            <a:r>
              <a:rPr lang="zh-CN" altLang="en-US" sz="2400" dirty="0" smtClean="0">
                <a:solidFill>
                  <a:schemeClr val="bg1">
                    <a:lumMod val="95000"/>
                  </a:schemeClr>
                </a:solidFill>
                <a:latin typeface="微软雅黑" pitchFamily="34" charset="-122"/>
                <a:ea typeface="微软雅黑" pitchFamily="34" charset="-122"/>
              </a:rPr>
              <a:t>共</a:t>
            </a:r>
            <a:r>
              <a:rPr lang="en-US" altLang="zh-CN" sz="2400" dirty="0" smtClean="0">
                <a:solidFill>
                  <a:schemeClr val="bg1">
                    <a:lumMod val="95000"/>
                  </a:schemeClr>
                </a:solidFill>
                <a:latin typeface="微软雅黑" pitchFamily="34" charset="-122"/>
                <a:ea typeface="微软雅黑" pitchFamily="34" charset="-122"/>
              </a:rPr>
              <a:t>7</a:t>
            </a:r>
            <a:r>
              <a:rPr lang="zh-CN" altLang="en-US" sz="2400" dirty="0" smtClean="0">
                <a:solidFill>
                  <a:schemeClr val="bg1">
                    <a:lumMod val="95000"/>
                  </a:schemeClr>
                </a:solidFill>
                <a:latin typeface="微软雅黑" pitchFamily="34" charset="-122"/>
                <a:ea typeface="微软雅黑" pitchFamily="34" charset="-122"/>
              </a:rPr>
              <a:t>个问题，</a:t>
            </a:r>
            <a:r>
              <a:rPr lang="en-US" altLang="zh-CN" sz="2400" dirty="0" smtClean="0">
                <a:solidFill>
                  <a:schemeClr val="bg1">
                    <a:lumMod val="95000"/>
                  </a:schemeClr>
                </a:solidFill>
                <a:latin typeface="微软雅黑" pitchFamily="34" charset="-122"/>
                <a:ea typeface="微软雅黑" pitchFamily="34" charset="-122"/>
              </a:rPr>
              <a:t>A</a:t>
            </a:r>
            <a:r>
              <a:rPr lang="zh-CN" altLang="en-US" sz="2400" dirty="0" smtClean="0">
                <a:solidFill>
                  <a:schemeClr val="bg1">
                    <a:lumMod val="95000"/>
                  </a:schemeClr>
                </a:solidFill>
                <a:latin typeface="微软雅黑" pitchFamily="34" charset="-122"/>
                <a:ea typeface="微软雅黑" pitchFamily="34" charset="-122"/>
              </a:rPr>
              <a:t>代表主动回答，</a:t>
            </a:r>
            <a:r>
              <a:rPr lang="en-US" altLang="zh-CN" sz="2400" dirty="0" smtClean="0">
                <a:solidFill>
                  <a:schemeClr val="bg1">
                    <a:lumMod val="95000"/>
                  </a:schemeClr>
                </a:solidFill>
                <a:latin typeface="微软雅黑" pitchFamily="34" charset="-122"/>
                <a:ea typeface="微软雅黑" pitchFamily="34" charset="-122"/>
              </a:rPr>
              <a:t>V</a:t>
            </a:r>
            <a:r>
              <a:rPr lang="zh-CN" altLang="en-US" sz="2400" dirty="0" smtClean="0">
                <a:solidFill>
                  <a:schemeClr val="bg1">
                    <a:lumMod val="95000"/>
                  </a:schemeClr>
                </a:solidFill>
                <a:latin typeface="微软雅黑" pitchFamily="34" charset="-122"/>
                <a:ea typeface="微软雅黑" pitchFamily="34" charset="-122"/>
              </a:rPr>
              <a:t>代表被动回答，数字代表题号。</a:t>
            </a:r>
            <a:endParaRPr lang="zh-CN" altLang="en-US" sz="2400" dirty="0">
              <a:solidFill>
                <a:schemeClr val="bg1">
                  <a:lumMod val="95000"/>
                </a:schemeClr>
              </a:solidFill>
              <a:latin typeface="微软雅黑" pitchFamily="34" charset="-122"/>
              <a:ea typeface="微软雅黑" pitchFamily="34" charset="-122"/>
            </a:endParaRPr>
          </a:p>
        </p:txBody>
      </p:sp>
    </p:spTree>
    <p:extLst>
      <p:ext uri="{BB962C8B-B14F-4D97-AF65-F5344CB8AC3E}">
        <p14:creationId xmlns="" xmlns:p14="http://schemas.microsoft.com/office/powerpoint/2010/main" val="3519264157"/>
      </p:ext>
    </p:extLst>
  </p:cSld>
  <p:clrMapOvr>
    <a:masterClrMapping/>
  </p:clrMapOvr>
  <p:transition>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4"/>
          <p:cNvSpPr>
            <a:spLocks noChangeArrowheads="1"/>
          </p:cNvSpPr>
          <p:nvPr/>
        </p:nvSpPr>
        <p:spPr bwMode="auto">
          <a:xfrm>
            <a:off x="1871026" y="3115473"/>
            <a:ext cx="6863071" cy="670120"/>
          </a:xfrm>
          <a:prstGeom prst="rect">
            <a:avLst/>
          </a:prstGeom>
          <a:noFill/>
          <a:ln w="9525">
            <a:noFill/>
            <a:miter lim="800000"/>
            <a:headEnd/>
            <a:tailEnd/>
          </a:ln>
        </p:spPr>
        <p:txBody>
          <a:bodyPr wrap="square">
            <a:spAutoFit/>
          </a:bodyPr>
          <a:lstStyle/>
          <a:p>
            <a:pPr>
              <a:lnSpc>
                <a:spcPct val="130000"/>
              </a:lnSpc>
              <a:spcBef>
                <a:spcPts val="200"/>
              </a:spcBef>
              <a:spcAft>
                <a:spcPts val="60"/>
              </a:spcAft>
            </a:pPr>
            <a:r>
              <a:rPr lang="zh-CN" altLang="en-US" sz="3200" dirty="0" smtClean="0">
                <a:solidFill>
                  <a:schemeClr val="bg1">
                    <a:lumMod val="95000"/>
                  </a:schemeClr>
                </a:solidFill>
                <a:latin typeface="微软雅黑" pitchFamily="34" charset="-122"/>
                <a:ea typeface="微软雅黑" pitchFamily="34" charset="-122"/>
                <a:hlinkClick r:id="rId2" action="ppaction://hlinkfile"/>
              </a:rPr>
              <a:t>大学课堂教与学状况的个案观察报告</a:t>
            </a:r>
            <a:endParaRPr lang="zh-CN" altLang="en-US" sz="3200" dirty="0">
              <a:solidFill>
                <a:schemeClr val="bg1">
                  <a:lumMod val="95000"/>
                </a:schemeClr>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a:spLocks noChangeArrowheads="1"/>
          </p:cNvSpPr>
          <p:nvPr/>
        </p:nvSpPr>
        <p:spPr bwMode="auto">
          <a:xfrm>
            <a:off x="452122" y="1349729"/>
            <a:ext cx="11503388" cy="4768998"/>
          </a:xfrm>
          <a:prstGeom prst="rect">
            <a:avLst/>
          </a:prstGeom>
          <a:noFill/>
          <a:ln w="9525">
            <a:noFill/>
            <a:miter lim="800000"/>
            <a:headEnd/>
            <a:tailEnd/>
          </a:ln>
        </p:spPr>
        <p:txBody>
          <a:bodyPr wrap="square">
            <a:spAutoFit/>
          </a:bodyPr>
          <a:lstStyle/>
          <a:p>
            <a:pPr>
              <a:lnSpc>
                <a:spcPct val="130000"/>
              </a:lnSpc>
              <a:spcBef>
                <a:spcPts val="200"/>
              </a:spcBef>
              <a:spcAft>
                <a:spcPts val="60"/>
              </a:spcAft>
            </a:pPr>
            <a:r>
              <a:rPr lang="zh-CN" altLang="en-US" sz="3200" dirty="0" smtClean="0">
                <a:solidFill>
                  <a:schemeClr val="bg1">
                    <a:lumMod val="95000"/>
                  </a:schemeClr>
                </a:solidFill>
                <a:latin typeface="微软雅黑" pitchFamily="34" charset="-122"/>
                <a:ea typeface="微软雅黑" pitchFamily="34" charset="-122"/>
              </a:rPr>
              <a:t>观察分析点：</a:t>
            </a:r>
            <a:endParaRPr lang="en-US" altLang="zh-CN" sz="3200" dirty="0" smtClean="0">
              <a:solidFill>
                <a:schemeClr val="bg1">
                  <a:lumMod val="95000"/>
                </a:schemeClr>
              </a:solidFill>
              <a:latin typeface="微软雅黑" pitchFamily="34" charset="-122"/>
              <a:ea typeface="微软雅黑" pitchFamily="34" charset="-122"/>
            </a:endParaRPr>
          </a:p>
          <a:p>
            <a:pPr>
              <a:lnSpc>
                <a:spcPct val="130000"/>
              </a:lnSpc>
              <a:spcBef>
                <a:spcPts val="200"/>
              </a:spcBef>
              <a:spcAft>
                <a:spcPts val="60"/>
              </a:spcAft>
            </a:pPr>
            <a:r>
              <a:rPr lang="en-US" altLang="zh-CN" sz="2800" dirty="0" smtClean="0">
                <a:solidFill>
                  <a:schemeClr val="bg1">
                    <a:lumMod val="95000"/>
                  </a:schemeClr>
                </a:solidFill>
                <a:latin typeface="微软雅黑" pitchFamily="34" charset="-122"/>
                <a:ea typeface="微软雅黑" pitchFamily="34" charset="-122"/>
              </a:rPr>
              <a:t>1.</a:t>
            </a:r>
            <a:r>
              <a:rPr lang="zh-CN" altLang="en-US" sz="2800" dirty="0" smtClean="0">
                <a:solidFill>
                  <a:schemeClr val="bg2">
                    <a:lumMod val="10000"/>
                  </a:schemeClr>
                </a:solidFill>
                <a:latin typeface="微软雅黑" pitchFamily="34" charset="-122"/>
                <a:ea typeface="微软雅黑" pitchFamily="34" charset="-122"/>
              </a:rPr>
              <a:t>教学行为</a:t>
            </a:r>
            <a:r>
              <a:rPr lang="zh-CN" altLang="en-US" sz="2800" dirty="0" smtClean="0">
                <a:solidFill>
                  <a:schemeClr val="bg1">
                    <a:lumMod val="95000"/>
                  </a:schemeClr>
                </a:solidFill>
                <a:latin typeface="微软雅黑" pitchFamily="34" charset="-122"/>
                <a:ea typeface="微软雅黑" pitchFamily="34" charset="-122"/>
              </a:rPr>
              <a:t>状况，包括</a:t>
            </a:r>
            <a:r>
              <a:rPr lang="zh-CN" altLang="en-US" sz="2800" dirty="0" smtClean="0">
                <a:solidFill>
                  <a:schemeClr val="bg1">
                    <a:lumMod val="95000"/>
                  </a:schemeClr>
                </a:solidFill>
                <a:latin typeface="微软雅黑" pitchFamily="34" charset="-122"/>
                <a:ea typeface="微软雅黑" pitchFamily="34" charset="-122"/>
              </a:rPr>
              <a:t>教学</a:t>
            </a:r>
            <a:r>
              <a:rPr lang="zh-CN" altLang="en-US" sz="2800" dirty="0" smtClean="0">
                <a:solidFill>
                  <a:schemeClr val="bg1">
                    <a:lumMod val="95000"/>
                  </a:schemeClr>
                </a:solidFill>
                <a:latin typeface="微软雅黑" pitchFamily="34" charset="-122"/>
                <a:ea typeface="微软雅黑" pitchFamily="34" charset="-122"/>
              </a:rPr>
              <a:t>方式、讲授</a:t>
            </a:r>
            <a:r>
              <a:rPr lang="zh-CN" altLang="en-US" sz="2800" dirty="0" smtClean="0">
                <a:solidFill>
                  <a:schemeClr val="bg1">
                    <a:lumMod val="95000"/>
                  </a:schemeClr>
                </a:solidFill>
                <a:latin typeface="微软雅黑" pitchFamily="34" charset="-122"/>
                <a:ea typeface="微软雅黑" pitchFamily="34" charset="-122"/>
              </a:rPr>
              <a:t>教学内容</a:t>
            </a:r>
            <a:r>
              <a:rPr lang="zh-CN" altLang="en-US" sz="2800" dirty="0" smtClean="0">
                <a:solidFill>
                  <a:schemeClr val="bg1">
                    <a:lumMod val="95000"/>
                  </a:schemeClr>
                </a:solidFill>
                <a:latin typeface="微软雅黑" pitchFamily="34" charset="-122"/>
                <a:ea typeface="微软雅黑" pitchFamily="34" charset="-122"/>
              </a:rPr>
              <a:t>状况、课堂</a:t>
            </a:r>
            <a:r>
              <a:rPr lang="zh-CN" altLang="en-US" sz="2800" dirty="0" smtClean="0">
                <a:solidFill>
                  <a:schemeClr val="bg1">
                    <a:lumMod val="95000"/>
                  </a:schemeClr>
                </a:solidFill>
                <a:latin typeface="微软雅黑" pitchFamily="34" charset="-122"/>
                <a:ea typeface="微软雅黑" pitchFamily="34" charset="-122"/>
              </a:rPr>
              <a:t>吸引学生程度</a:t>
            </a:r>
            <a:r>
              <a:rPr lang="zh-CN" altLang="en-US" sz="2800" dirty="0" smtClean="0">
                <a:solidFill>
                  <a:schemeClr val="bg1">
                    <a:lumMod val="95000"/>
                  </a:schemeClr>
                </a:solidFill>
                <a:latin typeface="微软雅黑" pitchFamily="34" charset="-122"/>
                <a:ea typeface="微软雅黑" pitchFamily="34" charset="-122"/>
              </a:rPr>
              <a:t>等。</a:t>
            </a:r>
            <a:endParaRPr lang="en-US" altLang="zh-CN" sz="2800" dirty="0" smtClean="0">
              <a:solidFill>
                <a:schemeClr val="bg1">
                  <a:lumMod val="95000"/>
                </a:schemeClr>
              </a:solidFill>
              <a:latin typeface="微软雅黑" pitchFamily="34" charset="-122"/>
              <a:ea typeface="微软雅黑" pitchFamily="34" charset="-122"/>
            </a:endParaRPr>
          </a:p>
          <a:p>
            <a:pPr>
              <a:lnSpc>
                <a:spcPct val="130000"/>
              </a:lnSpc>
              <a:spcBef>
                <a:spcPts val="200"/>
              </a:spcBef>
              <a:spcAft>
                <a:spcPts val="60"/>
              </a:spcAft>
            </a:pPr>
            <a:r>
              <a:rPr lang="en-US" altLang="zh-CN" sz="2800" dirty="0" smtClean="0">
                <a:solidFill>
                  <a:schemeClr val="bg1">
                    <a:lumMod val="95000"/>
                  </a:schemeClr>
                </a:solidFill>
                <a:latin typeface="微软雅黑" pitchFamily="34" charset="-122"/>
                <a:ea typeface="微软雅黑" pitchFamily="34" charset="-122"/>
              </a:rPr>
              <a:t>2.</a:t>
            </a:r>
            <a:r>
              <a:rPr lang="zh-CN" altLang="en-US" sz="2800" dirty="0" smtClean="0">
                <a:solidFill>
                  <a:schemeClr val="bg2">
                    <a:lumMod val="10000"/>
                  </a:schemeClr>
                </a:solidFill>
                <a:latin typeface="微软雅黑" pitchFamily="34" charset="-122"/>
                <a:ea typeface="微软雅黑" pitchFamily="34" charset="-122"/>
              </a:rPr>
              <a:t>学习行为</a:t>
            </a:r>
            <a:r>
              <a:rPr lang="zh-CN" altLang="en-US" sz="2800" dirty="0" smtClean="0">
                <a:solidFill>
                  <a:schemeClr val="bg1">
                    <a:lumMod val="95000"/>
                  </a:schemeClr>
                </a:solidFill>
                <a:latin typeface="微软雅黑" pitchFamily="34" charset="-122"/>
                <a:ea typeface="微软雅黑" pitchFamily="34" charset="-122"/>
              </a:rPr>
              <a:t>状况，主要</a:t>
            </a:r>
            <a:r>
              <a:rPr lang="zh-CN" altLang="en-US" sz="2800" dirty="0" smtClean="0">
                <a:solidFill>
                  <a:schemeClr val="bg1">
                    <a:lumMod val="95000"/>
                  </a:schemeClr>
                </a:solidFill>
                <a:latin typeface="微软雅黑" pitchFamily="34" charset="-122"/>
                <a:ea typeface="微软雅黑" pitchFamily="34" charset="-122"/>
              </a:rPr>
              <a:t>从讨论的整体</a:t>
            </a:r>
            <a:r>
              <a:rPr lang="zh-CN" altLang="en-US" sz="2800" dirty="0" smtClean="0">
                <a:solidFill>
                  <a:schemeClr val="bg1">
                    <a:lumMod val="95000"/>
                  </a:schemeClr>
                </a:solidFill>
                <a:latin typeface="微软雅黑" pitchFamily="34" charset="-122"/>
                <a:ea typeface="微软雅黑" pitchFamily="34" charset="-122"/>
              </a:rPr>
              <a:t>氛围、听课</a:t>
            </a:r>
            <a:r>
              <a:rPr lang="zh-CN" altLang="en-US" sz="2800" dirty="0" smtClean="0">
                <a:solidFill>
                  <a:schemeClr val="bg1">
                    <a:lumMod val="95000"/>
                  </a:schemeClr>
                </a:solidFill>
                <a:latin typeface="微软雅黑" pitchFamily="34" charset="-122"/>
                <a:ea typeface="微软雅黑" pitchFamily="34" charset="-122"/>
              </a:rPr>
              <a:t>投入总体状况和课堂总体氛围等维度</a:t>
            </a:r>
            <a:r>
              <a:rPr lang="zh-CN" altLang="en-US" sz="2800" dirty="0" smtClean="0">
                <a:solidFill>
                  <a:schemeClr val="bg1">
                    <a:lumMod val="95000"/>
                  </a:schemeClr>
                </a:solidFill>
                <a:latin typeface="微软雅黑" pitchFamily="34" charset="-122"/>
                <a:ea typeface="微软雅黑" pitchFamily="34" charset="-122"/>
              </a:rPr>
              <a:t>考查。</a:t>
            </a:r>
            <a:endParaRPr lang="en-US" altLang="zh-CN" sz="2800" dirty="0" smtClean="0">
              <a:solidFill>
                <a:schemeClr val="bg1">
                  <a:lumMod val="95000"/>
                </a:schemeClr>
              </a:solidFill>
              <a:latin typeface="微软雅黑" pitchFamily="34" charset="-122"/>
              <a:ea typeface="微软雅黑" pitchFamily="34" charset="-122"/>
            </a:endParaRPr>
          </a:p>
          <a:p>
            <a:pPr>
              <a:lnSpc>
                <a:spcPct val="130000"/>
              </a:lnSpc>
              <a:spcBef>
                <a:spcPts val="200"/>
              </a:spcBef>
              <a:spcAft>
                <a:spcPts val="60"/>
              </a:spcAft>
            </a:pPr>
            <a:r>
              <a:rPr lang="en-US" altLang="zh-CN" sz="2800" dirty="0" smtClean="0">
                <a:solidFill>
                  <a:schemeClr val="bg1">
                    <a:lumMod val="95000"/>
                  </a:schemeClr>
                </a:solidFill>
                <a:latin typeface="微软雅黑" pitchFamily="34" charset="-122"/>
                <a:ea typeface="微软雅黑" pitchFamily="34" charset="-122"/>
              </a:rPr>
              <a:t>3.</a:t>
            </a:r>
            <a:r>
              <a:rPr lang="zh-CN" altLang="en-US" sz="2800" dirty="0" smtClean="0">
                <a:solidFill>
                  <a:schemeClr val="bg2">
                    <a:lumMod val="10000"/>
                  </a:schemeClr>
                </a:solidFill>
                <a:latin typeface="微软雅黑" pitchFamily="34" charset="-122"/>
                <a:ea typeface="微软雅黑" pitchFamily="34" charset="-122"/>
              </a:rPr>
              <a:t>非学习行为</a:t>
            </a:r>
            <a:r>
              <a:rPr lang="zh-CN" altLang="en-US" sz="2800" dirty="0" smtClean="0">
                <a:solidFill>
                  <a:schemeClr val="bg1">
                    <a:lumMod val="95000"/>
                  </a:schemeClr>
                </a:solidFill>
                <a:latin typeface="微软雅黑" pitchFamily="34" charset="-122"/>
                <a:ea typeface="微软雅黑" pitchFamily="34" charset="-122"/>
              </a:rPr>
              <a:t>状况，如出勤率、迟到、</a:t>
            </a:r>
            <a:r>
              <a:rPr lang="en-US" altLang="zh-CN" sz="2800" dirty="0" smtClean="0">
                <a:solidFill>
                  <a:schemeClr val="bg1">
                    <a:lumMod val="95000"/>
                  </a:schemeClr>
                </a:solidFill>
                <a:latin typeface="微软雅黑" pitchFamily="34" charset="-122"/>
                <a:ea typeface="微软雅黑" pitchFamily="34" charset="-122"/>
              </a:rPr>
              <a:t> </a:t>
            </a:r>
            <a:r>
              <a:rPr lang="zh-CN" altLang="en-US" sz="2800" dirty="0" smtClean="0">
                <a:solidFill>
                  <a:schemeClr val="bg1">
                    <a:lumMod val="95000"/>
                  </a:schemeClr>
                </a:solidFill>
                <a:latin typeface="微软雅黑" pitchFamily="34" charset="-122"/>
                <a:ea typeface="微软雅黑" pitchFamily="34" charset="-122"/>
              </a:rPr>
              <a:t>睡觉、上课</a:t>
            </a:r>
            <a:r>
              <a:rPr lang="zh-CN" altLang="en-US" sz="2800" dirty="0" smtClean="0">
                <a:solidFill>
                  <a:schemeClr val="bg1">
                    <a:lumMod val="95000"/>
                  </a:schemeClr>
                </a:solidFill>
                <a:latin typeface="微软雅黑" pitchFamily="34" charset="-122"/>
                <a:ea typeface="微软雅黑" pitchFamily="34" charset="-122"/>
              </a:rPr>
              <a:t>看与课堂无关的娱乐性</a:t>
            </a:r>
            <a:r>
              <a:rPr lang="zh-CN" altLang="en-US" sz="2800" dirty="0" smtClean="0">
                <a:solidFill>
                  <a:schemeClr val="bg1">
                    <a:lumMod val="95000"/>
                  </a:schemeClr>
                </a:solidFill>
                <a:latin typeface="微软雅黑" pitchFamily="34" charset="-122"/>
                <a:ea typeface="微软雅黑" pitchFamily="34" charset="-122"/>
              </a:rPr>
              <a:t>书、上课</a:t>
            </a:r>
            <a:r>
              <a:rPr lang="zh-CN" altLang="en-US" sz="2800" dirty="0" smtClean="0">
                <a:solidFill>
                  <a:schemeClr val="bg1">
                    <a:lumMod val="95000"/>
                  </a:schemeClr>
                </a:solidFill>
                <a:latin typeface="微软雅黑" pitchFamily="34" charset="-122"/>
                <a:ea typeface="微软雅黑" pitchFamily="34" charset="-122"/>
              </a:rPr>
              <a:t>看与本课堂无关的学习性</a:t>
            </a:r>
            <a:r>
              <a:rPr lang="zh-CN" altLang="en-US" sz="2800" dirty="0" smtClean="0">
                <a:solidFill>
                  <a:schemeClr val="bg1">
                    <a:lumMod val="95000"/>
                  </a:schemeClr>
                </a:solidFill>
                <a:latin typeface="微软雅黑" pitchFamily="34" charset="-122"/>
                <a:ea typeface="微软雅黑" pitchFamily="34" charset="-122"/>
              </a:rPr>
              <a:t>书、讲</a:t>
            </a:r>
            <a:r>
              <a:rPr lang="zh-CN" altLang="en-US" sz="2800" dirty="0" smtClean="0">
                <a:solidFill>
                  <a:schemeClr val="bg1">
                    <a:lumMod val="95000"/>
                  </a:schemeClr>
                </a:solidFill>
                <a:latin typeface="微软雅黑" pitchFamily="34" charset="-122"/>
                <a:ea typeface="微软雅黑" pitchFamily="34" charset="-122"/>
              </a:rPr>
              <a:t>小</a:t>
            </a:r>
            <a:r>
              <a:rPr lang="zh-CN" altLang="en-US" sz="2800" dirty="0" smtClean="0">
                <a:solidFill>
                  <a:schemeClr val="bg1">
                    <a:lumMod val="95000"/>
                  </a:schemeClr>
                </a:solidFill>
                <a:latin typeface="微软雅黑" pitchFamily="34" charset="-122"/>
                <a:ea typeface="微软雅黑" pitchFamily="34" charset="-122"/>
              </a:rPr>
              <a:t>话、玩手机、吃东西、</a:t>
            </a:r>
            <a:r>
              <a:rPr lang="en-US" altLang="zh-CN" sz="2800" dirty="0" smtClean="0">
                <a:solidFill>
                  <a:schemeClr val="bg1">
                    <a:lumMod val="95000"/>
                  </a:schemeClr>
                </a:solidFill>
                <a:latin typeface="微软雅黑" pitchFamily="34" charset="-122"/>
                <a:ea typeface="微软雅黑" pitchFamily="34" charset="-122"/>
              </a:rPr>
              <a:t> </a:t>
            </a:r>
            <a:r>
              <a:rPr lang="zh-CN" altLang="en-US" sz="2800" dirty="0" smtClean="0">
                <a:solidFill>
                  <a:schemeClr val="bg1">
                    <a:lumMod val="95000"/>
                  </a:schemeClr>
                </a:solidFill>
                <a:latin typeface="微软雅黑" pitchFamily="34" charset="-122"/>
                <a:ea typeface="微软雅黑" pitchFamily="34" charset="-122"/>
              </a:rPr>
              <a:t>没带</a:t>
            </a:r>
            <a:r>
              <a:rPr lang="zh-CN" altLang="en-US" sz="2800" dirty="0" smtClean="0">
                <a:solidFill>
                  <a:schemeClr val="bg1">
                    <a:lumMod val="95000"/>
                  </a:schemeClr>
                </a:solidFill>
                <a:latin typeface="微软雅黑" pitchFamily="34" charset="-122"/>
                <a:ea typeface="微软雅黑" pitchFamily="34" charset="-122"/>
              </a:rPr>
              <a:t>课本、早退等。</a:t>
            </a:r>
            <a:endParaRPr lang="zh-CN" altLang="en-US" sz="2800" dirty="0">
              <a:solidFill>
                <a:schemeClr val="bg1">
                  <a:lumMod val="95000"/>
                </a:schemeClr>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a:spLocks noChangeArrowheads="1"/>
          </p:cNvSpPr>
          <p:nvPr/>
        </p:nvSpPr>
        <p:spPr bwMode="auto">
          <a:xfrm>
            <a:off x="452122" y="1349729"/>
            <a:ext cx="11503388" cy="670120"/>
          </a:xfrm>
          <a:prstGeom prst="rect">
            <a:avLst/>
          </a:prstGeom>
          <a:noFill/>
          <a:ln w="9525">
            <a:noFill/>
            <a:miter lim="800000"/>
            <a:headEnd/>
            <a:tailEnd/>
          </a:ln>
        </p:spPr>
        <p:txBody>
          <a:bodyPr wrap="square">
            <a:spAutoFit/>
          </a:bodyPr>
          <a:lstStyle/>
          <a:p>
            <a:pPr>
              <a:lnSpc>
                <a:spcPct val="130000"/>
              </a:lnSpc>
              <a:spcBef>
                <a:spcPts val="200"/>
              </a:spcBef>
              <a:spcAft>
                <a:spcPts val="60"/>
              </a:spcAft>
            </a:pPr>
            <a:r>
              <a:rPr lang="zh-CN" altLang="en-US" sz="3200" dirty="0" smtClean="0">
                <a:solidFill>
                  <a:schemeClr val="bg1">
                    <a:lumMod val="95000"/>
                  </a:schemeClr>
                </a:solidFill>
                <a:latin typeface="微软雅黑" pitchFamily="34" charset="-122"/>
                <a:ea typeface="微软雅黑" pitchFamily="34" charset="-122"/>
              </a:rPr>
              <a:t>事件取样法：</a:t>
            </a:r>
            <a:r>
              <a:rPr lang="zh-CN" altLang="en-US" sz="2400" dirty="0" smtClean="0">
                <a:solidFill>
                  <a:schemeClr val="bg1">
                    <a:lumMod val="95000"/>
                  </a:schemeClr>
                </a:solidFill>
                <a:latin typeface="微软雅黑" pitchFamily="34" charset="-122"/>
                <a:ea typeface="微软雅黑" pitchFamily="34" charset="-122"/>
              </a:rPr>
              <a:t>教学方式、教学内容的讲解、非学习行为</a:t>
            </a:r>
            <a:endParaRPr lang="en-US" altLang="zh-CN" sz="2400" dirty="0" smtClean="0">
              <a:solidFill>
                <a:schemeClr val="bg1">
                  <a:lumMod val="95000"/>
                </a:schemeClr>
              </a:solidFill>
              <a:latin typeface="微软雅黑" pitchFamily="34" charset="-122"/>
              <a:ea typeface="微软雅黑" pitchFamily="34" charset="-122"/>
            </a:endParaRPr>
          </a:p>
        </p:txBody>
      </p:sp>
      <p:pic>
        <p:nvPicPr>
          <p:cNvPr id="2050" name="Picture 2"/>
          <p:cNvPicPr>
            <a:picLocks noChangeAspect="1" noChangeArrowheads="1"/>
          </p:cNvPicPr>
          <p:nvPr/>
        </p:nvPicPr>
        <p:blipFill>
          <a:blip r:embed="rId2"/>
          <a:srcRect/>
          <a:stretch>
            <a:fillRect/>
          </a:stretch>
        </p:blipFill>
        <p:spPr bwMode="auto">
          <a:xfrm>
            <a:off x="1896368" y="2129658"/>
            <a:ext cx="8722711" cy="4239610"/>
          </a:xfrm>
          <a:prstGeom prst="rect">
            <a:avLst/>
          </a:prstGeom>
          <a:ln>
            <a:noFill/>
          </a:ln>
          <a:effectLst>
            <a:outerShdw blurRad="292100" dist="139700" dir="2700000" algn="tl" rotWithShape="0">
              <a:srgbClr val="333333">
                <a:alpha val="65000"/>
              </a:srgbClr>
            </a:outerShdw>
          </a:effectLst>
        </p:spPr>
      </p:pic>
      <p:pic>
        <p:nvPicPr>
          <p:cNvPr id="2051" name="Picture 3"/>
          <p:cNvPicPr>
            <a:picLocks noChangeAspect="1" noChangeArrowheads="1"/>
          </p:cNvPicPr>
          <p:nvPr/>
        </p:nvPicPr>
        <p:blipFill>
          <a:blip r:embed="rId3"/>
          <a:srcRect/>
          <a:stretch>
            <a:fillRect/>
          </a:stretch>
        </p:blipFill>
        <p:spPr bwMode="auto">
          <a:xfrm>
            <a:off x="126128" y="2588009"/>
            <a:ext cx="11902257" cy="2740736"/>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4"/>
          <p:cNvSpPr>
            <a:spLocks noChangeArrowheads="1"/>
          </p:cNvSpPr>
          <p:nvPr/>
        </p:nvSpPr>
        <p:spPr bwMode="auto">
          <a:xfrm>
            <a:off x="452122" y="1349729"/>
            <a:ext cx="11503388" cy="670120"/>
          </a:xfrm>
          <a:prstGeom prst="rect">
            <a:avLst/>
          </a:prstGeom>
          <a:noFill/>
          <a:ln w="9525">
            <a:noFill/>
            <a:miter lim="800000"/>
            <a:headEnd/>
            <a:tailEnd/>
          </a:ln>
        </p:spPr>
        <p:txBody>
          <a:bodyPr wrap="square">
            <a:spAutoFit/>
          </a:bodyPr>
          <a:lstStyle/>
          <a:p>
            <a:pPr>
              <a:lnSpc>
                <a:spcPct val="130000"/>
              </a:lnSpc>
              <a:spcBef>
                <a:spcPts val="200"/>
              </a:spcBef>
              <a:spcAft>
                <a:spcPts val="60"/>
              </a:spcAft>
            </a:pPr>
            <a:r>
              <a:rPr lang="zh-CN" altLang="en-US" sz="3200" dirty="0" smtClean="0">
                <a:solidFill>
                  <a:schemeClr val="bg1">
                    <a:lumMod val="95000"/>
                  </a:schemeClr>
                </a:solidFill>
                <a:latin typeface="微软雅黑" pitchFamily="34" charset="-122"/>
                <a:ea typeface="微软雅黑" pitchFamily="34" charset="-122"/>
              </a:rPr>
              <a:t>等级量表：</a:t>
            </a:r>
            <a:r>
              <a:rPr lang="zh-CN" altLang="en-US" sz="2400" dirty="0" smtClean="0">
                <a:solidFill>
                  <a:schemeClr val="bg1">
                    <a:lumMod val="95000"/>
                  </a:schemeClr>
                </a:solidFill>
                <a:latin typeface="微软雅黑" pitchFamily="34" charset="-122"/>
                <a:ea typeface="微软雅黑" pitchFamily="34" charset="-122"/>
              </a:rPr>
              <a:t>吸引程度、学习方式</a:t>
            </a:r>
            <a:endParaRPr lang="en-US" altLang="zh-CN" dirty="0" smtClean="0">
              <a:solidFill>
                <a:schemeClr val="bg1">
                  <a:lumMod val="95000"/>
                </a:schemeClr>
              </a:solidFill>
              <a:latin typeface="微软雅黑" pitchFamily="34" charset="-122"/>
              <a:ea typeface="微软雅黑" pitchFamily="34" charset="-122"/>
            </a:endParaRPr>
          </a:p>
        </p:txBody>
      </p:sp>
      <p:pic>
        <p:nvPicPr>
          <p:cNvPr id="3074" name="Picture 2"/>
          <p:cNvPicPr>
            <a:picLocks noChangeAspect="1" noChangeArrowheads="1"/>
          </p:cNvPicPr>
          <p:nvPr/>
        </p:nvPicPr>
        <p:blipFill>
          <a:blip r:embed="rId2"/>
          <a:srcRect/>
          <a:stretch>
            <a:fillRect/>
          </a:stretch>
        </p:blipFill>
        <p:spPr bwMode="auto">
          <a:xfrm>
            <a:off x="3398286" y="2118327"/>
            <a:ext cx="5128171" cy="4739673"/>
          </a:xfrm>
          <a:prstGeom prst="rect">
            <a:avLst/>
          </a:prstGeom>
          <a:ln>
            <a:noFill/>
          </a:ln>
          <a:effectLst>
            <a:outerShdw blurRad="292100" dist="139700" dir="2700000" algn="tl" rotWithShape="0">
              <a:srgbClr val="333333">
                <a:alpha val="65000"/>
              </a:srgbClr>
            </a:outerShdw>
          </a:effectLst>
        </p:spPr>
      </p:pic>
      <p:pic>
        <p:nvPicPr>
          <p:cNvPr id="3075" name="Picture 3"/>
          <p:cNvPicPr>
            <a:picLocks noChangeAspect="1" noChangeArrowheads="1"/>
          </p:cNvPicPr>
          <p:nvPr/>
        </p:nvPicPr>
        <p:blipFill>
          <a:blip r:embed="rId3"/>
          <a:srcRect/>
          <a:stretch>
            <a:fillRect/>
          </a:stretch>
        </p:blipFill>
        <p:spPr bwMode="auto">
          <a:xfrm>
            <a:off x="500809" y="2163488"/>
            <a:ext cx="11498040" cy="3922001"/>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255566653"/>
      </p:ext>
    </p:extLst>
  </p:cSld>
  <p:clrMapOvr>
    <a:masterClrMapping/>
  </p:clrMapOvr>
  <p:transition>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1.jpg"/>
          <p:cNvPicPr>
            <a:picLocks noChangeAspect="1"/>
          </p:cNvPicPr>
          <p:nvPr/>
        </p:nvPicPr>
        <p:blipFill>
          <a:blip r:embed="rId2"/>
          <a:stretch>
            <a:fillRect/>
          </a:stretch>
        </p:blipFill>
        <p:spPr>
          <a:xfrm>
            <a:off x="9685386" y="3571257"/>
            <a:ext cx="2609850" cy="341947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620666" y="2462267"/>
            <a:ext cx="11175093" cy="2252924"/>
          </a:xfrm>
          <a:prstGeom prst="rect">
            <a:avLst/>
          </a:prstGeom>
        </p:spPr>
        <p:txBody>
          <a:bodyPr wrap="square">
            <a:spAutoFit/>
          </a:bodyPr>
          <a:lstStyle/>
          <a:p>
            <a:pPr indent="936000">
              <a:lnSpc>
                <a:spcPct val="130000"/>
              </a:lnSpc>
              <a:spcAft>
                <a:spcPts val="60"/>
              </a:spcAft>
            </a:pPr>
            <a:r>
              <a:rPr lang="zh-CN" altLang="en-US" sz="3600" b="1" dirty="0" smtClean="0">
                <a:effectLst>
                  <a:outerShdw blurRad="50800" dist="38100" algn="l" rotWithShape="0">
                    <a:prstClr val="black">
                      <a:alpha val="40000"/>
                    </a:prstClr>
                  </a:outerShdw>
                </a:effectLst>
                <a:latin typeface="微软雅黑" pitchFamily="34" charset="-122"/>
                <a:ea typeface="微软雅黑" pitchFamily="34" charset="-122"/>
              </a:rPr>
              <a:t>教育观察法是教育研究者通过感官</a:t>
            </a:r>
            <a:r>
              <a:rPr lang="zh-CN" altLang="en-US" sz="3600" b="1" dirty="0" smtClean="0">
                <a:solidFill>
                  <a:srgbClr val="FF0000"/>
                </a:solidFill>
                <a:effectLst>
                  <a:outerShdw blurRad="50800" dist="38100" algn="l" rotWithShape="0">
                    <a:prstClr val="black">
                      <a:alpha val="40000"/>
                    </a:prstClr>
                  </a:outerShdw>
                </a:effectLst>
                <a:latin typeface="微软雅黑" pitchFamily="34" charset="-122"/>
                <a:ea typeface="微软雅黑" pitchFamily="34" charset="-122"/>
              </a:rPr>
              <a:t>有目的、有计划地</a:t>
            </a:r>
            <a:r>
              <a:rPr lang="zh-CN" altLang="en-US" sz="3600" b="1" dirty="0" smtClean="0">
                <a:effectLst>
                  <a:outerShdw blurRad="50800" dist="38100" algn="l" rotWithShape="0">
                    <a:prstClr val="black">
                      <a:alpha val="40000"/>
                    </a:prstClr>
                  </a:outerShdw>
                </a:effectLst>
                <a:latin typeface="微软雅黑" pitchFamily="34" charset="-122"/>
                <a:ea typeface="微软雅黑" pitchFamily="34" charset="-122"/>
              </a:rPr>
              <a:t>考察学生或教育现象，从而收集有关资料，探究教育问题的一种直接的教育研究方法</a:t>
            </a:r>
            <a:r>
              <a:rPr lang="zh-CN" altLang="en-US" sz="3600" b="1" dirty="0" smtClean="0">
                <a:latin typeface="微软雅黑" pitchFamily="34" charset="-122"/>
                <a:ea typeface="微软雅黑" pitchFamily="34" charset="-122"/>
              </a:rPr>
              <a:t>。</a:t>
            </a:r>
            <a:r>
              <a:rPr lang="en-US" altLang="zh-CN" b="1" dirty="0" smtClean="0">
                <a:latin typeface="微软雅黑" pitchFamily="34" charset="-122"/>
                <a:ea typeface="微软雅黑" pitchFamily="34" charset="-122"/>
              </a:rPr>
              <a:t>[1]</a:t>
            </a:r>
            <a:endParaRPr lang="en-US" altLang="zh-CN" sz="3600" b="1" dirty="0">
              <a:latin typeface="微软雅黑" pitchFamily="34" charset="-122"/>
              <a:ea typeface="微软雅黑" pitchFamily="34" charset="-122"/>
            </a:endParaRPr>
          </a:p>
        </p:txBody>
      </p:sp>
      <p:sp>
        <p:nvSpPr>
          <p:cNvPr id="4" name="矩形 3"/>
          <p:cNvSpPr/>
          <p:nvPr/>
        </p:nvSpPr>
        <p:spPr>
          <a:xfrm>
            <a:off x="193946" y="6318722"/>
            <a:ext cx="11175093" cy="417358"/>
          </a:xfrm>
          <a:prstGeom prst="rect">
            <a:avLst/>
          </a:prstGeom>
        </p:spPr>
        <p:txBody>
          <a:bodyPr wrap="square">
            <a:spAutoFit/>
          </a:bodyPr>
          <a:lstStyle/>
          <a:p>
            <a:pPr>
              <a:lnSpc>
                <a:spcPct val="130000"/>
              </a:lnSpc>
              <a:spcAft>
                <a:spcPts val="60"/>
              </a:spcAft>
            </a:pPr>
            <a:r>
              <a:rPr lang="en-US" altLang="zh-CN" b="1" dirty="0" smtClean="0">
                <a:latin typeface="微软雅黑" pitchFamily="34" charset="-122"/>
                <a:ea typeface="微软雅黑" pitchFamily="34" charset="-122"/>
              </a:rPr>
              <a:t>[1] </a:t>
            </a:r>
            <a:r>
              <a:rPr lang="zh-CN" altLang="en-US" b="1" dirty="0" smtClean="0">
                <a:latin typeface="微软雅黑" pitchFamily="34" charset="-122"/>
                <a:ea typeface="微软雅黑" pitchFamily="34" charset="-122"/>
              </a:rPr>
              <a:t>李方</a:t>
            </a:r>
            <a:r>
              <a:rPr lang="en-US" altLang="zh-CN" b="1" dirty="0" smtClean="0">
                <a:latin typeface="微软雅黑" pitchFamily="34" charset="-122"/>
                <a:ea typeface="微软雅黑" pitchFamily="34" charset="-122"/>
              </a:rPr>
              <a:t>.</a:t>
            </a:r>
            <a:r>
              <a:rPr lang="zh-CN" altLang="en-US" b="1" dirty="0" smtClean="0">
                <a:latin typeface="微软雅黑" pitchFamily="34" charset="-122"/>
                <a:ea typeface="微软雅黑" pitchFamily="34" charset="-122"/>
              </a:rPr>
              <a:t>现代教育研究方法</a:t>
            </a:r>
            <a:r>
              <a:rPr lang="en-US" altLang="zh-CN" b="1" dirty="0" smtClean="0">
                <a:latin typeface="微软雅黑" pitchFamily="34" charset="-122"/>
                <a:ea typeface="微软雅黑" pitchFamily="34" charset="-122"/>
              </a:rPr>
              <a:t>.</a:t>
            </a:r>
            <a:r>
              <a:rPr lang="zh-CN" altLang="en-US" b="1" dirty="0" smtClean="0">
                <a:latin typeface="微软雅黑" pitchFamily="34" charset="-122"/>
                <a:ea typeface="微软雅黑" pitchFamily="34" charset="-122"/>
              </a:rPr>
              <a:t>修订版</a:t>
            </a:r>
            <a:r>
              <a:rPr lang="en-US" altLang="zh-CN" b="1" dirty="0" smtClean="0">
                <a:latin typeface="微软雅黑" pitchFamily="34" charset="-122"/>
                <a:ea typeface="微软雅黑" pitchFamily="34" charset="-122"/>
              </a:rPr>
              <a:t>.</a:t>
            </a:r>
            <a:r>
              <a:rPr lang="zh-CN" altLang="en-US" b="1" dirty="0" smtClean="0">
                <a:latin typeface="微软雅黑" pitchFamily="34" charset="-122"/>
                <a:ea typeface="微软雅黑" pitchFamily="34" charset="-122"/>
              </a:rPr>
              <a:t>广州：广东高等教育出版社</a:t>
            </a:r>
            <a:r>
              <a:rPr lang="en-US" altLang="zh-CN" b="1" dirty="0" smtClean="0">
                <a:latin typeface="微软雅黑" pitchFamily="34" charset="-122"/>
                <a:ea typeface="微软雅黑" pitchFamily="34" charset="-122"/>
              </a:rPr>
              <a:t>.2007.</a:t>
            </a:r>
            <a:endParaRPr lang="en-US" altLang="zh-CN" sz="3600" b="1" dirty="0">
              <a:latin typeface="微软雅黑" pitchFamily="34" charset="-122"/>
              <a:ea typeface="微软雅黑" pitchFamily="34" charset="-122"/>
            </a:endParaRPr>
          </a:p>
        </p:txBody>
      </p:sp>
    </p:spTree>
    <p:extLst>
      <p:ext uri="{BB962C8B-B14F-4D97-AF65-F5344CB8AC3E}">
        <p14:creationId xmlns="" xmlns:p14="http://schemas.microsoft.com/office/powerpoint/2010/main" val="3083427045"/>
      </p:ext>
    </p:extLst>
  </p:cSld>
  <p:clrMapOvr>
    <a:masterClrMapping/>
  </p:clrMapOvr>
  <p:transition>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43685" y="1562616"/>
            <a:ext cx="11175093" cy="2678682"/>
          </a:xfrm>
          <a:prstGeom prst="rect">
            <a:avLst/>
          </a:prstGeom>
        </p:spPr>
        <p:txBody>
          <a:bodyPr wrap="square">
            <a:spAutoFit/>
          </a:bodyPr>
          <a:lstStyle/>
          <a:p>
            <a:pPr marL="742950" indent="-742950">
              <a:lnSpc>
                <a:spcPct val="130000"/>
              </a:lnSpc>
              <a:spcAft>
                <a:spcPts val="60"/>
              </a:spcAft>
              <a:buAutoNum type="arabicPeriod"/>
            </a:pPr>
            <a:r>
              <a:rPr lang="zh-CN" altLang="en-US" sz="3600" b="1" dirty="0" smtClean="0">
                <a:latin typeface="微软雅黑" pitchFamily="34" charset="-122"/>
                <a:ea typeface="微软雅黑" pitchFamily="34" charset="-122"/>
              </a:rPr>
              <a:t>观察的目的性</a:t>
            </a:r>
            <a:endParaRPr lang="en-US" altLang="zh-CN" sz="3600" b="1" dirty="0" smtClean="0">
              <a:latin typeface="微软雅黑" pitchFamily="34" charset="-122"/>
              <a:ea typeface="微软雅黑" pitchFamily="34" charset="-122"/>
            </a:endParaRPr>
          </a:p>
          <a:p>
            <a:pPr marL="742950" indent="-742950" algn="ctr">
              <a:lnSpc>
                <a:spcPct val="130000"/>
              </a:lnSpc>
              <a:spcAft>
                <a:spcPts val="60"/>
              </a:spcAft>
            </a:pPr>
            <a:r>
              <a:rPr lang="zh-CN" altLang="en-US" sz="3600" b="1" dirty="0" smtClean="0">
                <a:latin typeface="微软雅黑" pitchFamily="34" charset="-122"/>
                <a:ea typeface="微软雅黑" pitchFamily="34" charset="-122"/>
              </a:rPr>
              <a:t>观察≠看</a:t>
            </a:r>
            <a:endParaRPr lang="en-US" altLang="zh-CN" sz="3600" b="1" dirty="0" smtClean="0">
              <a:latin typeface="微软雅黑" pitchFamily="34" charset="-122"/>
              <a:ea typeface="微软雅黑" pitchFamily="34" charset="-122"/>
            </a:endParaRPr>
          </a:p>
          <a:p>
            <a:pPr indent="457200">
              <a:lnSpc>
                <a:spcPct val="130000"/>
              </a:lnSpc>
              <a:spcAft>
                <a:spcPts val="60"/>
              </a:spcAft>
            </a:pPr>
            <a:r>
              <a:rPr lang="zh-CN" altLang="en-US" sz="2800" b="1" dirty="0" smtClean="0">
                <a:latin typeface="微软雅黑" pitchFamily="34" charset="-122"/>
                <a:ea typeface="微软雅黑" pitchFamily="34" charset="-122"/>
              </a:rPr>
              <a:t>   根据需要解决某一教育问题而进行，观察的目的是预先确定的；教育问题是有研究价值的。</a:t>
            </a:r>
            <a:endParaRPr lang="en-US" altLang="zh-CN" sz="2800" b="1" dirty="0">
              <a:latin typeface="微软雅黑" pitchFamily="34" charset="-122"/>
              <a:ea typeface="微软雅黑" pitchFamily="34" charset="-122"/>
            </a:endParaRPr>
          </a:p>
        </p:txBody>
      </p:sp>
      <p:pic>
        <p:nvPicPr>
          <p:cNvPr id="1026" name="Picture 2"/>
          <p:cNvPicPr>
            <a:picLocks noChangeAspect="1" noChangeArrowheads="1"/>
          </p:cNvPicPr>
          <p:nvPr/>
        </p:nvPicPr>
        <p:blipFill>
          <a:blip r:embed="rId2" cstate="email"/>
          <a:srcRect/>
          <a:stretch>
            <a:fillRect/>
          </a:stretch>
        </p:blipFill>
        <p:spPr bwMode="auto">
          <a:xfrm>
            <a:off x="2606040" y="4278736"/>
            <a:ext cx="3016536" cy="226258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图片 3" descr="2.jpg"/>
          <p:cNvPicPr>
            <a:picLocks noChangeAspect="1"/>
          </p:cNvPicPr>
          <p:nvPr/>
        </p:nvPicPr>
        <p:blipFill>
          <a:blip r:embed="rId3"/>
          <a:stretch>
            <a:fillRect/>
          </a:stretch>
        </p:blipFill>
        <p:spPr>
          <a:xfrm>
            <a:off x="6770370" y="4267199"/>
            <a:ext cx="2857500" cy="23336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43685" y="1562616"/>
            <a:ext cx="11175093" cy="4823372"/>
          </a:xfrm>
          <a:prstGeom prst="rect">
            <a:avLst/>
          </a:prstGeom>
        </p:spPr>
        <p:txBody>
          <a:bodyPr wrap="square">
            <a:spAutoFit/>
          </a:bodyPr>
          <a:lstStyle/>
          <a:p>
            <a:pPr marL="742950" indent="-742950">
              <a:lnSpc>
                <a:spcPct val="130000"/>
              </a:lnSpc>
              <a:spcAft>
                <a:spcPts val="60"/>
              </a:spcAft>
            </a:pPr>
            <a:r>
              <a:rPr lang="en-US" altLang="zh-CN" sz="3600" b="1" dirty="0" smtClean="0">
                <a:latin typeface="微软雅黑" pitchFamily="34" charset="-122"/>
                <a:ea typeface="微软雅黑" pitchFamily="34" charset="-122"/>
              </a:rPr>
              <a:t>2.  </a:t>
            </a:r>
            <a:r>
              <a:rPr lang="zh-CN" altLang="en-US" sz="3600" b="1" dirty="0" smtClean="0">
                <a:latin typeface="微软雅黑" pitchFamily="34" charset="-122"/>
                <a:ea typeface="微软雅黑" pitchFamily="34" charset="-122"/>
              </a:rPr>
              <a:t>观察的计划性</a:t>
            </a:r>
            <a:endParaRPr lang="en-US" altLang="zh-CN" sz="3600" b="1" dirty="0" smtClean="0">
              <a:latin typeface="微软雅黑" pitchFamily="34" charset="-122"/>
              <a:ea typeface="微软雅黑" pitchFamily="34" charset="-122"/>
            </a:endParaRPr>
          </a:p>
          <a:p>
            <a:pPr>
              <a:lnSpc>
                <a:spcPct val="130000"/>
              </a:lnSpc>
              <a:spcAft>
                <a:spcPts val="60"/>
              </a:spcAft>
              <a:buFont typeface="Arial" pitchFamily="34" charset="0"/>
              <a:buChar char="•"/>
            </a:pPr>
            <a:r>
              <a:rPr lang="zh-CN" altLang="en-US" sz="2800" b="1" dirty="0" smtClean="0">
                <a:latin typeface="微软雅黑" pitchFamily="34" charset="-122"/>
                <a:ea typeface="微软雅黑" pitchFamily="34" charset="-122"/>
              </a:rPr>
              <a:t>谁来执行观察活动</a:t>
            </a:r>
            <a:endParaRPr lang="en-US" altLang="zh-CN" sz="2800" b="1" dirty="0" smtClean="0">
              <a:latin typeface="微软雅黑" pitchFamily="34" charset="-122"/>
              <a:ea typeface="微软雅黑" pitchFamily="34" charset="-122"/>
            </a:endParaRPr>
          </a:p>
          <a:p>
            <a:pPr>
              <a:lnSpc>
                <a:spcPct val="130000"/>
              </a:lnSpc>
              <a:spcAft>
                <a:spcPts val="60"/>
              </a:spcAft>
              <a:buFont typeface="Arial" pitchFamily="34" charset="0"/>
              <a:buChar char="•"/>
            </a:pPr>
            <a:r>
              <a:rPr lang="zh-CN" altLang="en-US" sz="2800" b="1" dirty="0" smtClean="0">
                <a:latin typeface="微软雅黑" pitchFamily="34" charset="-122"/>
                <a:ea typeface="微软雅黑" pitchFamily="34" charset="-122"/>
              </a:rPr>
              <a:t>观察时间、地点</a:t>
            </a:r>
            <a:endParaRPr lang="en-US" altLang="zh-CN" sz="2800" b="1" dirty="0" smtClean="0">
              <a:latin typeface="微软雅黑" pitchFamily="34" charset="-122"/>
              <a:ea typeface="微软雅黑" pitchFamily="34" charset="-122"/>
            </a:endParaRPr>
          </a:p>
          <a:p>
            <a:pPr>
              <a:lnSpc>
                <a:spcPct val="130000"/>
              </a:lnSpc>
              <a:spcAft>
                <a:spcPts val="60"/>
              </a:spcAft>
              <a:buFont typeface="Arial" pitchFamily="34" charset="0"/>
              <a:buChar char="•"/>
            </a:pPr>
            <a:r>
              <a:rPr lang="zh-CN" altLang="en-US" sz="2800" b="1" dirty="0" smtClean="0">
                <a:latin typeface="微软雅黑" pitchFamily="34" charset="-122"/>
                <a:ea typeface="微软雅黑" pitchFamily="34" charset="-122"/>
              </a:rPr>
              <a:t>观察对象、顺序</a:t>
            </a:r>
            <a:endParaRPr lang="en-US" altLang="zh-CN" sz="2800" b="1" dirty="0" smtClean="0">
              <a:latin typeface="微软雅黑" pitchFamily="34" charset="-122"/>
              <a:ea typeface="微软雅黑" pitchFamily="34" charset="-122"/>
            </a:endParaRPr>
          </a:p>
          <a:p>
            <a:pPr>
              <a:lnSpc>
                <a:spcPct val="130000"/>
              </a:lnSpc>
              <a:spcAft>
                <a:spcPts val="60"/>
              </a:spcAft>
              <a:buFont typeface="Arial" pitchFamily="34" charset="0"/>
              <a:buChar char="•"/>
            </a:pPr>
            <a:r>
              <a:rPr lang="zh-CN" altLang="en-US" sz="2800" b="1" dirty="0" smtClean="0">
                <a:latin typeface="微软雅黑" pitchFamily="34" charset="-122"/>
                <a:ea typeface="微软雅黑" pitchFamily="34" charset="-122"/>
              </a:rPr>
              <a:t>观察的记录方式、所需仪器</a:t>
            </a:r>
            <a:endParaRPr lang="en-US" altLang="zh-CN" sz="2800" b="1" dirty="0" smtClean="0">
              <a:latin typeface="微软雅黑" pitchFamily="34" charset="-122"/>
              <a:ea typeface="微软雅黑" pitchFamily="34" charset="-122"/>
            </a:endParaRPr>
          </a:p>
          <a:p>
            <a:pPr>
              <a:lnSpc>
                <a:spcPct val="130000"/>
              </a:lnSpc>
              <a:spcAft>
                <a:spcPts val="60"/>
              </a:spcAft>
              <a:buFont typeface="Arial" pitchFamily="34" charset="0"/>
              <a:buChar char="•"/>
            </a:pPr>
            <a:r>
              <a:rPr lang="zh-CN" altLang="en-US" sz="2800" b="1" dirty="0" smtClean="0">
                <a:latin typeface="微软雅黑" pitchFamily="34" charset="-122"/>
                <a:ea typeface="微软雅黑" pitchFamily="34" charset="-122"/>
              </a:rPr>
              <a:t>观察的难点、疑点</a:t>
            </a:r>
            <a:endParaRPr lang="en-US" altLang="zh-CN" sz="2800" b="1" dirty="0" smtClean="0">
              <a:latin typeface="微软雅黑" pitchFamily="34" charset="-122"/>
              <a:ea typeface="微软雅黑" pitchFamily="34" charset="-122"/>
            </a:endParaRPr>
          </a:p>
          <a:p>
            <a:pPr>
              <a:lnSpc>
                <a:spcPct val="130000"/>
              </a:lnSpc>
              <a:spcAft>
                <a:spcPts val="60"/>
              </a:spcAft>
              <a:buFont typeface="Arial" pitchFamily="34" charset="0"/>
              <a:buChar char="•"/>
            </a:pPr>
            <a:r>
              <a:rPr lang="en-US" altLang="zh-CN" sz="2800" b="1" dirty="0" smtClean="0">
                <a:latin typeface="微软雅黑" pitchFamily="34" charset="-122"/>
                <a:ea typeface="微软雅黑" pitchFamily="34" charset="-122"/>
              </a:rPr>
              <a:t>……</a:t>
            </a:r>
            <a:endParaRPr lang="en-US" altLang="zh-CN" sz="2800" b="1" dirty="0" smtClean="0">
              <a:latin typeface="微软雅黑" pitchFamily="34" charset="-122"/>
              <a:ea typeface="微软雅黑" pitchFamily="34" charset="-122"/>
            </a:endParaRPr>
          </a:p>
          <a:p>
            <a:pPr>
              <a:lnSpc>
                <a:spcPct val="130000"/>
              </a:lnSpc>
              <a:spcAft>
                <a:spcPts val="60"/>
              </a:spcAft>
              <a:buFont typeface="Arial" pitchFamily="34" charset="0"/>
              <a:buChar char="•"/>
            </a:pPr>
            <a:endParaRPr lang="en-US" altLang="zh-CN" sz="2800" b="1" dirty="0">
              <a:latin typeface="微软雅黑" pitchFamily="34" charset="-122"/>
              <a:ea typeface="微软雅黑" pitchFamily="34" charset="-122"/>
            </a:endParaRPr>
          </a:p>
        </p:txBody>
      </p:sp>
      <p:pic>
        <p:nvPicPr>
          <p:cNvPr id="7" name="图片 6" descr="3.jpg"/>
          <p:cNvPicPr>
            <a:picLocks noChangeAspect="1"/>
          </p:cNvPicPr>
          <p:nvPr/>
        </p:nvPicPr>
        <p:blipFill>
          <a:blip r:embed="rId2"/>
          <a:srcRect t="6667"/>
          <a:stretch>
            <a:fillRect/>
          </a:stretch>
        </p:blipFill>
        <p:spPr>
          <a:xfrm rot="21309608">
            <a:off x="8332840" y="3477596"/>
            <a:ext cx="3418690" cy="2598739"/>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43685" y="1562616"/>
            <a:ext cx="11175093" cy="2531462"/>
          </a:xfrm>
          <a:prstGeom prst="rect">
            <a:avLst/>
          </a:prstGeom>
        </p:spPr>
        <p:txBody>
          <a:bodyPr wrap="square">
            <a:spAutoFit/>
          </a:bodyPr>
          <a:lstStyle/>
          <a:p>
            <a:pPr marL="742950" indent="-742950">
              <a:lnSpc>
                <a:spcPct val="130000"/>
              </a:lnSpc>
              <a:spcAft>
                <a:spcPts val="60"/>
              </a:spcAft>
            </a:pPr>
            <a:r>
              <a:rPr lang="en-US" altLang="zh-CN" sz="3600" b="1" dirty="0" smtClean="0">
                <a:latin typeface="微软雅黑" pitchFamily="34" charset="-122"/>
                <a:ea typeface="微软雅黑" pitchFamily="34" charset="-122"/>
              </a:rPr>
              <a:t>3.  </a:t>
            </a:r>
            <a:r>
              <a:rPr lang="zh-CN" altLang="en-US" sz="3600" b="1" dirty="0" smtClean="0">
                <a:latin typeface="微软雅黑" pitchFamily="34" charset="-122"/>
                <a:ea typeface="微软雅黑" pitchFamily="34" charset="-122"/>
              </a:rPr>
              <a:t>观察的系统性</a:t>
            </a:r>
            <a:endParaRPr lang="en-US" altLang="zh-CN" sz="3600" b="1" dirty="0" smtClean="0">
              <a:latin typeface="微软雅黑" pitchFamily="34" charset="-122"/>
              <a:ea typeface="微软雅黑" pitchFamily="34" charset="-122"/>
            </a:endParaRPr>
          </a:p>
          <a:p>
            <a:pPr>
              <a:lnSpc>
                <a:spcPct val="130000"/>
              </a:lnSpc>
              <a:spcAft>
                <a:spcPts val="60"/>
              </a:spcAft>
            </a:pPr>
            <a:r>
              <a:rPr lang="zh-CN" altLang="en-US" sz="2800" b="1" dirty="0" smtClean="0">
                <a:latin typeface="微软雅黑" pitchFamily="34" charset="-122"/>
                <a:ea typeface="微软雅黑" pitchFamily="34" charset="-122"/>
              </a:rPr>
              <a:t>      观察点的系统性                             观察方案的系统性</a:t>
            </a:r>
            <a:endParaRPr lang="en-US" altLang="zh-CN" sz="2800" b="1" dirty="0" smtClean="0">
              <a:latin typeface="微软雅黑" pitchFamily="34" charset="-122"/>
              <a:ea typeface="微软雅黑" pitchFamily="34" charset="-122"/>
            </a:endParaRPr>
          </a:p>
          <a:p>
            <a:pPr>
              <a:lnSpc>
                <a:spcPct val="130000"/>
              </a:lnSpc>
              <a:spcAft>
                <a:spcPts val="60"/>
              </a:spcAft>
            </a:pPr>
            <a:endParaRPr lang="en-US" altLang="zh-CN" sz="2800" b="1" dirty="0" smtClean="0">
              <a:latin typeface="微软雅黑" pitchFamily="34" charset="-122"/>
              <a:ea typeface="微软雅黑" pitchFamily="34" charset="-122"/>
            </a:endParaRPr>
          </a:p>
          <a:p>
            <a:pPr>
              <a:lnSpc>
                <a:spcPct val="130000"/>
              </a:lnSpc>
              <a:spcAft>
                <a:spcPts val="60"/>
              </a:spcAft>
            </a:pPr>
            <a:r>
              <a:rPr lang="zh-CN" altLang="en-US" sz="2800" b="1" dirty="0" smtClean="0">
                <a:latin typeface="微软雅黑" pitchFamily="34" charset="-122"/>
                <a:ea typeface="微软雅黑" pitchFamily="34" charset="-122"/>
              </a:rPr>
              <a:t>   观察目标全面、系统            观察资料、数据完备，观察表精心设计</a:t>
            </a:r>
            <a:endParaRPr lang="en-US" altLang="zh-CN" sz="2800" b="1" dirty="0">
              <a:latin typeface="微软雅黑" pitchFamily="34" charset="-122"/>
              <a:ea typeface="微软雅黑" pitchFamily="34" charset="-122"/>
            </a:endParaRPr>
          </a:p>
        </p:txBody>
      </p:sp>
      <p:cxnSp>
        <p:nvCxnSpPr>
          <p:cNvPr id="5" name="直接连接符 4"/>
          <p:cNvCxnSpPr/>
          <p:nvPr/>
        </p:nvCxnSpPr>
        <p:spPr>
          <a:xfrm rot="5400000">
            <a:off x="2993921" y="4203290"/>
            <a:ext cx="3598607" cy="1588"/>
          </a:xfrm>
          <a:prstGeom prst="line">
            <a:avLst/>
          </a:prstGeom>
          <a:ln w="28575">
            <a:solidFill>
              <a:schemeClr val="accent5">
                <a:lumMod val="60000"/>
                <a:lumOff val="40000"/>
              </a:schemeClr>
            </a:solidFill>
          </a:ln>
          <a:scene3d>
            <a:camera prst="orthographicFront"/>
            <a:lightRig rig="threePt" dir="t"/>
          </a:scene3d>
          <a:sp3d>
            <a:bevelT prst="slope"/>
          </a:sp3d>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43685" y="1562616"/>
            <a:ext cx="11175093" cy="2678682"/>
          </a:xfrm>
          <a:prstGeom prst="rect">
            <a:avLst/>
          </a:prstGeom>
        </p:spPr>
        <p:txBody>
          <a:bodyPr wrap="square">
            <a:spAutoFit/>
          </a:bodyPr>
          <a:lstStyle/>
          <a:p>
            <a:pPr marL="742950" indent="-742950">
              <a:lnSpc>
                <a:spcPct val="130000"/>
              </a:lnSpc>
              <a:spcAft>
                <a:spcPts val="60"/>
              </a:spcAft>
              <a:buAutoNum type="arabicPeriod" startAt="4"/>
            </a:pPr>
            <a:r>
              <a:rPr lang="zh-CN" altLang="en-US" sz="3600" b="1" dirty="0" smtClean="0">
                <a:latin typeface="微软雅黑" pitchFamily="34" charset="-122"/>
                <a:ea typeface="微软雅黑" pitchFamily="34" charset="-122"/>
              </a:rPr>
              <a:t>观察的选择性</a:t>
            </a:r>
            <a:endParaRPr lang="en-US" altLang="zh-CN" sz="3600" b="1" dirty="0" smtClean="0">
              <a:latin typeface="微软雅黑" pitchFamily="34" charset="-122"/>
              <a:ea typeface="微软雅黑" pitchFamily="34" charset="-122"/>
            </a:endParaRPr>
          </a:p>
          <a:p>
            <a:pPr marL="742950" indent="-742950">
              <a:lnSpc>
                <a:spcPct val="130000"/>
              </a:lnSpc>
              <a:spcAft>
                <a:spcPts val="60"/>
              </a:spcAft>
              <a:buAutoNum type="arabicPeriod" startAt="4"/>
            </a:pPr>
            <a:endParaRPr lang="en-US" altLang="zh-CN" sz="3600" b="1" dirty="0" smtClean="0">
              <a:latin typeface="微软雅黑" pitchFamily="34" charset="-122"/>
              <a:ea typeface="微软雅黑" pitchFamily="34" charset="-122"/>
            </a:endParaRPr>
          </a:p>
          <a:p>
            <a:pPr>
              <a:lnSpc>
                <a:spcPct val="130000"/>
              </a:lnSpc>
              <a:spcAft>
                <a:spcPts val="60"/>
              </a:spcAft>
            </a:pPr>
            <a:r>
              <a:rPr lang="zh-CN" altLang="en-US" sz="2800" b="1" dirty="0" smtClean="0">
                <a:latin typeface="微软雅黑" pitchFamily="34" charset="-122"/>
                <a:ea typeface="微软雅黑" pitchFamily="34" charset="-122"/>
              </a:rPr>
              <a:t>     根据观察目的和任务选取典型性强的观察对象，提高观察的效率与质量。</a:t>
            </a:r>
            <a:endParaRPr lang="en-US" altLang="zh-CN" sz="2800" b="1"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342104" y="1497724"/>
          <a:ext cx="8968543" cy="4639272"/>
        </p:xfrm>
        <a:graphic>
          <a:graphicData uri="http://schemas.openxmlformats.org/drawingml/2006/table">
            <a:tbl>
              <a:tblPr firstRow="1" bandRow="1">
                <a:tableStyleId>{5C22544A-7EE6-4342-B048-85BDC9FD1C3A}</a:tableStyleId>
              </a:tblPr>
              <a:tblGrid>
                <a:gridCol w="4175827"/>
                <a:gridCol w="4792716"/>
              </a:tblGrid>
              <a:tr h="615435">
                <a:tc>
                  <a:txBody>
                    <a:bodyPr/>
                    <a:lstStyle/>
                    <a:p>
                      <a:pPr algn="ctr"/>
                      <a:r>
                        <a:rPr lang="zh-CN" altLang="en-US" sz="2800" b="1" dirty="0" smtClean="0">
                          <a:latin typeface="华文楷体" pitchFamily="2" charset="-122"/>
                          <a:ea typeface="华文楷体" pitchFamily="2" charset="-122"/>
                        </a:rPr>
                        <a:t>优势</a:t>
                      </a:r>
                      <a:endParaRPr lang="zh-CN" altLang="en-US" sz="2800" b="1" dirty="0">
                        <a:latin typeface="华文楷体" pitchFamily="2" charset="-122"/>
                        <a:ea typeface="华文楷体" pitchFamily="2" charset="-122"/>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CN" altLang="en-US" sz="2800" b="1" dirty="0" smtClean="0">
                          <a:latin typeface="华文楷体" pitchFamily="2" charset="-122"/>
                          <a:ea typeface="华文楷体" pitchFamily="2" charset="-122"/>
                        </a:rPr>
                        <a:t>局限性</a:t>
                      </a:r>
                      <a:endParaRPr lang="zh-CN" altLang="en-US" sz="2800" b="1" dirty="0">
                        <a:latin typeface="华文楷体" pitchFamily="2" charset="-122"/>
                        <a:ea typeface="华文楷体" pitchFamily="2" charset="-122"/>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03462">
                <a:tc>
                  <a:txBody>
                    <a:bodyPr/>
                    <a:lstStyle/>
                    <a:p>
                      <a:pPr algn="ctr"/>
                      <a:r>
                        <a:rPr lang="zh-CN" altLang="en-US" sz="2800" b="1" dirty="0" smtClean="0">
                          <a:latin typeface="华文楷体" pitchFamily="2" charset="-122"/>
                          <a:ea typeface="华文楷体" pitchFamily="2" charset="-122"/>
                        </a:rPr>
                        <a:t>过程的直接性</a:t>
                      </a:r>
                      <a:endParaRPr lang="zh-CN" altLang="en-US" sz="2800" b="1" dirty="0">
                        <a:latin typeface="华文楷体" pitchFamily="2" charset="-122"/>
                        <a:ea typeface="华文楷体" pitchFamily="2" charset="-122"/>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CN" altLang="en-US" sz="2800" b="1" dirty="0" smtClean="0">
                          <a:latin typeface="华文楷体" pitchFamily="2" charset="-122"/>
                          <a:ea typeface="华文楷体" pitchFamily="2" charset="-122"/>
                        </a:rPr>
                        <a:t>资料的表面性</a:t>
                      </a:r>
                      <a:endParaRPr lang="zh-CN" altLang="en-US" sz="2800" b="1" dirty="0">
                        <a:latin typeface="华文楷体" pitchFamily="2" charset="-122"/>
                        <a:ea typeface="华文楷体" pitchFamily="2" charset="-122"/>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007834">
                <a:tc>
                  <a:txBody>
                    <a:bodyPr/>
                    <a:lstStyle/>
                    <a:p>
                      <a:pPr algn="ctr"/>
                      <a:r>
                        <a:rPr lang="zh-CN" altLang="en-US" sz="2800" b="1" dirty="0" smtClean="0">
                          <a:latin typeface="华文楷体" pitchFamily="2" charset="-122"/>
                          <a:ea typeface="华文楷体" pitchFamily="2" charset="-122"/>
                        </a:rPr>
                        <a:t>情景的自然性</a:t>
                      </a:r>
                      <a:endParaRPr lang="zh-CN" altLang="en-US" sz="2800" b="1" dirty="0">
                        <a:latin typeface="华文楷体" pitchFamily="2" charset="-122"/>
                        <a:ea typeface="华文楷体" pitchFamily="2" charset="-122"/>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CN" altLang="en-US" sz="2800" b="1" dirty="0" smtClean="0">
                          <a:latin typeface="华文楷体" pitchFamily="2" charset="-122"/>
                          <a:ea typeface="华文楷体" pitchFamily="2" charset="-122"/>
                        </a:rPr>
                        <a:t>资料的难以量化</a:t>
                      </a:r>
                      <a:endParaRPr lang="zh-CN" altLang="en-US" sz="2800" b="1" dirty="0">
                        <a:latin typeface="华文楷体" pitchFamily="2" charset="-122"/>
                        <a:ea typeface="华文楷体" pitchFamily="2" charset="-122"/>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150282">
                <a:tc>
                  <a:txBody>
                    <a:bodyPr/>
                    <a:lstStyle/>
                    <a:p>
                      <a:pPr algn="ctr"/>
                      <a:r>
                        <a:rPr lang="zh-CN" altLang="en-US" sz="2800" b="1" dirty="0" smtClean="0">
                          <a:latin typeface="华文楷体" pitchFamily="2" charset="-122"/>
                          <a:ea typeface="华文楷体" pitchFamily="2" charset="-122"/>
                        </a:rPr>
                        <a:t>操作的便利性</a:t>
                      </a:r>
                      <a:endParaRPr lang="zh-CN" altLang="en-US" sz="2800" b="1" dirty="0">
                        <a:latin typeface="华文楷体" pitchFamily="2" charset="-122"/>
                        <a:ea typeface="华文楷体" pitchFamily="2" charset="-122"/>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CN" altLang="en-US" sz="2800" b="1" dirty="0" smtClean="0">
                          <a:latin typeface="华文楷体" pitchFamily="2" charset="-122"/>
                          <a:ea typeface="华文楷体" pitchFamily="2" charset="-122"/>
                        </a:rPr>
                        <a:t>观察对象少、范围小</a:t>
                      </a:r>
                      <a:endParaRPr lang="zh-CN" altLang="en-US" sz="2800" b="1" dirty="0">
                        <a:latin typeface="华文楷体" pitchFamily="2" charset="-122"/>
                        <a:ea typeface="华文楷体" pitchFamily="2" charset="-122"/>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062259">
                <a:tc>
                  <a:txBody>
                    <a:bodyPr/>
                    <a:lstStyle/>
                    <a:p>
                      <a:pPr algn="ctr"/>
                      <a:r>
                        <a:rPr lang="zh-CN" altLang="en-US" sz="2800" b="1" dirty="0" smtClean="0">
                          <a:latin typeface="华文楷体" pitchFamily="2" charset="-122"/>
                          <a:ea typeface="华文楷体" pitchFamily="2" charset="-122"/>
                        </a:rPr>
                        <a:t>纵贯分析</a:t>
                      </a:r>
                      <a:endParaRPr lang="zh-CN" altLang="en-US" sz="2800" b="1" dirty="0">
                        <a:latin typeface="华文楷体" pitchFamily="2" charset="-122"/>
                        <a:ea typeface="华文楷体" pitchFamily="2" charset="-122"/>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zh-CN" altLang="en-US" sz="2800" b="1" dirty="0" smtClean="0">
                          <a:latin typeface="华文楷体" pitchFamily="2" charset="-122"/>
                          <a:ea typeface="华文楷体" pitchFamily="2" charset="-122"/>
                        </a:rPr>
                        <a:t>观察活动的控制性差</a:t>
                      </a:r>
                      <a:endParaRPr lang="zh-CN" altLang="en-US" sz="2800" b="1" dirty="0">
                        <a:latin typeface="华文楷体" pitchFamily="2" charset="-122"/>
                        <a:ea typeface="华文楷体" pitchFamily="2" charset="-122"/>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2486</TotalTime>
  <Words>1360</Words>
  <Application>Microsoft Office PowerPoint</Application>
  <PresentationFormat>自定义</PresentationFormat>
  <Paragraphs>301</Paragraphs>
  <Slides>27</Slides>
  <Notes>2</Notes>
  <HiddenSlides>0</HiddenSlides>
  <MMClips>0</MMClips>
  <ScaleCrop>false</ScaleCrop>
  <HeadingPairs>
    <vt:vector size="4" baseType="variant">
      <vt:variant>
        <vt:lpstr>主题</vt:lpstr>
      </vt:variant>
      <vt:variant>
        <vt:i4>1</vt:i4>
      </vt:variant>
      <vt:variant>
        <vt:lpstr>幻灯片标题</vt:lpstr>
      </vt:variant>
      <vt:variant>
        <vt:i4>27</vt:i4>
      </vt:variant>
    </vt:vector>
  </HeadingPairs>
  <TitlesOfParts>
    <vt:vector size="28"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标准样式</dc:title>
  <dc:creator>@teliss</dc:creator>
  <cp:lastModifiedBy>zhao</cp:lastModifiedBy>
  <cp:revision>303</cp:revision>
  <dcterms:created xsi:type="dcterms:W3CDTF">2013-09-24T22:36:17Z</dcterms:created>
  <dcterms:modified xsi:type="dcterms:W3CDTF">2015-02-01T12:21:11Z</dcterms:modified>
</cp:coreProperties>
</file>