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60" r:id="rId4"/>
    <p:sldId id="264" r:id="rId5"/>
    <p:sldId id="316" r:id="rId6"/>
    <p:sldId id="317" r:id="rId7"/>
    <p:sldId id="268" r:id="rId8"/>
    <p:sldId id="318" r:id="rId9"/>
    <p:sldId id="319" r:id="rId10"/>
    <p:sldId id="320" r:id="rId11"/>
    <p:sldId id="261" r:id="rId12"/>
    <p:sldId id="265" r:id="rId13"/>
    <p:sldId id="321" r:id="rId14"/>
    <p:sldId id="322" r:id="rId15"/>
    <p:sldId id="262" r:id="rId16"/>
    <p:sldId id="323" r:id="rId17"/>
    <p:sldId id="324" r:id="rId18"/>
    <p:sldId id="325" r:id="rId19"/>
    <p:sldId id="326" r:id="rId20"/>
    <p:sldId id="327" r:id="rId21"/>
    <p:sldId id="328" r:id="rId22"/>
    <p:sldId id="329" r:id="rId23"/>
    <p:sldId id="330" r:id="rId24"/>
    <p:sldId id="331" r:id="rId25"/>
    <p:sldId id="332" r:id="rId26"/>
    <p:sldId id="333" r:id="rId27"/>
    <p:sldId id="258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6209"/>
    <a:srgbClr val="F6C922"/>
    <a:srgbClr val="7CBF33"/>
    <a:srgbClr val="801404"/>
    <a:srgbClr val="E64A1D"/>
    <a:srgbClr val="E3DE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36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-2580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C5276-3A86-4E99-BC8F-3B33D6490BCD}" type="datetimeFigureOut">
              <a:rPr lang="zh-CN" altLang="en-US" smtClean="0"/>
              <a:pPr/>
              <a:t>2015/1/31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A302F-30BA-4DCE-A96E-7E87AC69A18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4859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199BE-D60C-4FDB-97BD-3737A9F8B939}" type="datetimeFigureOut">
              <a:rPr lang="zh-CN" altLang="en-US" smtClean="0"/>
              <a:pPr/>
              <a:t>2015/1/31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AA24F-96BF-4619-ABA0-24B367D2CBF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更具主观能动性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AA24F-96BF-4619-ABA0-24B367D2CBF5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更具主观能动性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AA24F-96BF-4619-ABA0-24B367D2CBF5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并未将其列为研究方法，教育研究者更多的是将其看成是一种表达方式，找一篇经典在剖析教育叙事很难，更多的是教师的教育叙事。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AA24F-96BF-4619-ABA0-24B367D2CBF5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为了理解、认同、共鸣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AA24F-96BF-4619-ABA0-24B367D2CBF5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eyefulpresentations.co.uk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 userDrawn="1"/>
        </p:nvSpPr>
        <p:spPr>
          <a:xfrm>
            <a:off x="1999563" y="3969844"/>
            <a:ext cx="808426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8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教育叙事研究法</a:t>
            </a:r>
            <a:endParaRPr lang="zh-CN" altLang="en-US" sz="8800" b="1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Picture 14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9170895" y="1116722"/>
            <a:ext cx="2891116" cy="18000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/>
          <a:extLst/>
        </p:spPr>
      </p:pic>
      <p:pic>
        <p:nvPicPr>
          <p:cNvPr id="8" name="Picture 15"/>
          <p:cNvPicPr>
            <a:picLocks noChangeAspect="1" noChangeArrowheads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>
            <a:off x="132031" y="1116722"/>
            <a:ext cx="2880000" cy="18000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/>
          <a:extLst/>
        </p:spPr>
      </p:pic>
      <p:pic>
        <p:nvPicPr>
          <p:cNvPr id="9" name="Picture 17" descr="C:\Documents and Settings\tdz\桌面\music_3834x2551_zcool.com.cn.jpg"/>
          <p:cNvPicPr>
            <a:picLocks noChangeAspect="1" noChangeArrowheads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6185646" y="1116722"/>
            <a:ext cx="2850777" cy="18000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/>
          <a:extLst/>
        </p:spPr>
      </p:pic>
      <p:sp>
        <p:nvSpPr>
          <p:cNvPr id="18" name="矩形 17"/>
          <p:cNvSpPr>
            <a:spLocks noChangeArrowheads="1"/>
          </p:cNvSpPr>
          <p:nvPr userDrawn="1"/>
        </p:nvSpPr>
        <p:spPr bwMode="auto">
          <a:xfrm>
            <a:off x="1630983" y="3545213"/>
            <a:ext cx="39592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 i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教育学常见研究方法</a:t>
            </a:r>
            <a:r>
              <a:rPr lang="en-US" altLang="zh-CN" sz="1600" i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endParaRPr lang="zh-CN" altLang="en-US" sz="1600" i="1" dirty="0">
              <a:solidFill>
                <a:schemeClr val="bg1"/>
              </a:solidFill>
            </a:endParaRPr>
          </a:p>
        </p:txBody>
      </p:sp>
      <p:pic>
        <p:nvPicPr>
          <p:cNvPr id="21" name="Picture 2" descr="D:\Teliss_Tong\Copy\定期备份\工作备份\！PPT图片及版面资源\06-PPT精选插图\03-人物\111_1000x764_zcool.com.cn_12003385.jpg"/>
          <p:cNvPicPr>
            <a:picLocks noChangeAspect="1" noChangeArrowheads="1"/>
          </p:cNvPicPr>
          <p:nvPr userDrawn="1"/>
        </p:nvPicPr>
        <p:blipFill>
          <a:blip r:embed="rId6"/>
          <a:stretch>
            <a:fillRect/>
          </a:stretch>
        </p:blipFill>
        <p:spPr bwMode="auto">
          <a:xfrm>
            <a:off x="3171677" y="1116722"/>
            <a:ext cx="2839116" cy="18000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/>
          <a:extLst/>
        </p:spPr>
      </p:pic>
      <p:sp>
        <p:nvSpPr>
          <p:cNvPr id="23" name="TextBox 48"/>
          <p:cNvSpPr txBox="1"/>
          <p:nvPr userDrawn="1"/>
        </p:nvSpPr>
        <p:spPr>
          <a:xfrm>
            <a:off x="4420159" y="5976030"/>
            <a:ext cx="33233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赵飞龙</a:t>
            </a:r>
            <a:endParaRPr lang="en-US" altLang="zh-CN" sz="16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北京师范大学现代教育技术研究所 </a:t>
            </a:r>
            <a:endParaRPr lang="zh-CN" altLang="en-US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63345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7500" decel="425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600"/>
                            </p:stCondLst>
                            <p:childTnLst>
                              <p:par>
                                <p:cTn id="1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8" grpId="0"/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 userDrawn="1"/>
        </p:nvSpPr>
        <p:spPr>
          <a:xfrm>
            <a:off x="333673" y="833320"/>
            <a:ext cx="215900" cy="215900"/>
          </a:xfrm>
          <a:prstGeom prst="ellipse">
            <a:avLst/>
          </a:prstGeom>
          <a:solidFill>
            <a:schemeClr val="bg1">
              <a:alpha val="831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9" name="椭圆 8"/>
          <p:cNvSpPr/>
          <p:nvPr userDrawn="1"/>
        </p:nvSpPr>
        <p:spPr>
          <a:xfrm>
            <a:off x="621515" y="833320"/>
            <a:ext cx="215900" cy="215900"/>
          </a:xfrm>
          <a:prstGeom prst="ellipse">
            <a:avLst/>
          </a:prstGeom>
          <a:solidFill>
            <a:schemeClr val="bg1">
              <a:alpha val="831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" name="椭圆 9"/>
          <p:cNvSpPr/>
          <p:nvPr userDrawn="1"/>
        </p:nvSpPr>
        <p:spPr>
          <a:xfrm>
            <a:off x="909357" y="833320"/>
            <a:ext cx="215900" cy="215900"/>
          </a:xfrm>
          <a:prstGeom prst="ellipse">
            <a:avLst/>
          </a:prstGeom>
          <a:solidFill>
            <a:schemeClr val="bg1">
              <a:alpha val="831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1" name="椭圆 10"/>
          <p:cNvSpPr/>
          <p:nvPr userDrawn="1"/>
        </p:nvSpPr>
        <p:spPr>
          <a:xfrm>
            <a:off x="1197199" y="833320"/>
            <a:ext cx="215900" cy="2159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2" name="TextBox 28"/>
          <p:cNvSpPr txBox="1">
            <a:spLocks noChangeArrowheads="1"/>
          </p:cNvSpPr>
          <p:nvPr userDrawn="1"/>
        </p:nvSpPr>
        <p:spPr bwMode="auto">
          <a:xfrm>
            <a:off x="1629123" y="693490"/>
            <a:ext cx="36027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2400" b="0" dirty="0" smtClean="0">
                <a:solidFill>
                  <a:schemeClr val="bg1">
                    <a:lumMod val="9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教师视角的教育叙事</a:t>
            </a:r>
            <a:endParaRPr lang="zh-CN" altLang="en-US" sz="2400" b="0" dirty="0">
              <a:solidFill>
                <a:schemeClr val="bg1">
                  <a:lumMod val="95000"/>
                </a:schemeClr>
              </a:solidFill>
              <a:latin typeface="华康俪金黑W8(P)" pitchFamily="34" charset="-122"/>
              <a:ea typeface="华康俪金黑W8(P)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2147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 userDrawn="1"/>
        </p:nvSpPr>
        <p:spPr>
          <a:xfrm>
            <a:off x="333673" y="833320"/>
            <a:ext cx="215900" cy="215900"/>
          </a:xfrm>
          <a:prstGeom prst="ellipse">
            <a:avLst/>
          </a:prstGeom>
          <a:solidFill>
            <a:schemeClr val="bg1">
              <a:alpha val="831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9" name="椭圆 8"/>
          <p:cNvSpPr/>
          <p:nvPr userDrawn="1"/>
        </p:nvSpPr>
        <p:spPr>
          <a:xfrm>
            <a:off x="621515" y="833320"/>
            <a:ext cx="215900" cy="215900"/>
          </a:xfrm>
          <a:prstGeom prst="ellipse">
            <a:avLst/>
          </a:prstGeom>
          <a:solidFill>
            <a:schemeClr val="bg1">
              <a:alpha val="831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" name="椭圆 9"/>
          <p:cNvSpPr/>
          <p:nvPr userDrawn="1"/>
        </p:nvSpPr>
        <p:spPr>
          <a:xfrm>
            <a:off x="909357" y="833320"/>
            <a:ext cx="215900" cy="215900"/>
          </a:xfrm>
          <a:prstGeom prst="ellipse">
            <a:avLst/>
          </a:prstGeom>
          <a:solidFill>
            <a:schemeClr val="bg1">
              <a:alpha val="831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1" name="椭圆 10"/>
          <p:cNvSpPr/>
          <p:nvPr userDrawn="1"/>
        </p:nvSpPr>
        <p:spPr>
          <a:xfrm>
            <a:off x="1197199" y="833320"/>
            <a:ext cx="215900" cy="2159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2" name="TextBox 28"/>
          <p:cNvSpPr txBox="1">
            <a:spLocks noChangeArrowheads="1"/>
          </p:cNvSpPr>
          <p:nvPr userDrawn="1"/>
        </p:nvSpPr>
        <p:spPr bwMode="auto">
          <a:xfrm>
            <a:off x="1629123" y="693490"/>
            <a:ext cx="40455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2400" b="0" dirty="0" smtClean="0">
                <a:solidFill>
                  <a:schemeClr val="bg1">
                    <a:lumMod val="9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教育研究者视角的教育叙事</a:t>
            </a:r>
            <a:endParaRPr lang="zh-CN" altLang="en-US" sz="2400" b="0" dirty="0">
              <a:solidFill>
                <a:schemeClr val="bg1">
                  <a:lumMod val="95000"/>
                </a:schemeClr>
              </a:solidFill>
              <a:latin typeface="华康俪金黑W8(P)" pitchFamily="34" charset="-122"/>
              <a:ea typeface="华康俪金黑W8(P)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2147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 userDrawn="1"/>
        </p:nvSpPr>
        <p:spPr>
          <a:xfrm>
            <a:off x="333673" y="833320"/>
            <a:ext cx="215900" cy="215900"/>
          </a:xfrm>
          <a:prstGeom prst="ellipse">
            <a:avLst/>
          </a:prstGeom>
          <a:solidFill>
            <a:schemeClr val="bg1">
              <a:alpha val="831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9" name="椭圆 8"/>
          <p:cNvSpPr/>
          <p:nvPr userDrawn="1"/>
        </p:nvSpPr>
        <p:spPr>
          <a:xfrm>
            <a:off x="621515" y="833320"/>
            <a:ext cx="215900" cy="215900"/>
          </a:xfrm>
          <a:prstGeom prst="ellipse">
            <a:avLst/>
          </a:prstGeom>
          <a:solidFill>
            <a:schemeClr val="bg1">
              <a:alpha val="831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" name="椭圆 9"/>
          <p:cNvSpPr/>
          <p:nvPr userDrawn="1"/>
        </p:nvSpPr>
        <p:spPr>
          <a:xfrm>
            <a:off x="909357" y="833320"/>
            <a:ext cx="215900" cy="215900"/>
          </a:xfrm>
          <a:prstGeom prst="ellipse">
            <a:avLst/>
          </a:prstGeom>
          <a:solidFill>
            <a:schemeClr val="bg1">
              <a:alpha val="831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1" name="椭圆 10"/>
          <p:cNvSpPr/>
          <p:nvPr userDrawn="1"/>
        </p:nvSpPr>
        <p:spPr>
          <a:xfrm>
            <a:off x="1197199" y="833320"/>
            <a:ext cx="215900" cy="2159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2" name="TextBox 28"/>
          <p:cNvSpPr txBox="1">
            <a:spLocks noChangeArrowheads="1"/>
          </p:cNvSpPr>
          <p:nvPr userDrawn="1"/>
        </p:nvSpPr>
        <p:spPr bwMode="auto">
          <a:xfrm>
            <a:off x="1629123" y="693490"/>
            <a:ext cx="40455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2400" b="0" dirty="0" smtClean="0">
                <a:solidFill>
                  <a:schemeClr val="bg1">
                    <a:lumMod val="9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参考文献</a:t>
            </a:r>
            <a:endParaRPr lang="zh-CN" altLang="en-US" sz="2400" b="0" dirty="0">
              <a:solidFill>
                <a:schemeClr val="bg1">
                  <a:lumMod val="95000"/>
                </a:schemeClr>
              </a:solidFill>
              <a:latin typeface="华康俪金黑W8(P)" pitchFamily="34" charset="-122"/>
              <a:ea typeface="华康俪金黑W8(P)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2147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89611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70030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86747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椭圆 3"/>
          <p:cNvSpPr/>
          <p:nvPr userDrawn="1"/>
        </p:nvSpPr>
        <p:spPr>
          <a:xfrm>
            <a:off x="0" y="4876800"/>
            <a:ext cx="1981200" cy="1981200"/>
          </a:xfrm>
          <a:custGeom>
            <a:avLst/>
            <a:gdLst/>
            <a:ahLst/>
            <a:cxnLst/>
            <a:rect l="l" t="t" r="r" b="b"/>
            <a:pathLst>
              <a:path w="1981200" h="1981200">
                <a:moveTo>
                  <a:pt x="0" y="0"/>
                </a:moveTo>
                <a:cubicBezTo>
                  <a:pt x="1094187" y="0"/>
                  <a:pt x="1981200" y="887013"/>
                  <a:pt x="1981200" y="1981200"/>
                </a:cubicBezTo>
                <a:lnTo>
                  <a:pt x="0" y="1981200"/>
                </a:lnTo>
                <a:close/>
              </a:path>
            </a:pathLst>
          </a:custGeom>
          <a:solidFill>
            <a:srgbClr val="FFFFFF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defTabSz="1234440"/>
            <a:endParaRPr lang="zh-CN" altLang="en-US"/>
          </a:p>
        </p:txBody>
      </p:sp>
      <p:sp>
        <p:nvSpPr>
          <p:cNvPr id="37" name="TextBox 28"/>
          <p:cNvSpPr txBox="1">
            <a:spLocks noChangeArrowheads="1"/>
          </p:cNvSpPr>
          <p:nvPr userDrawn="1"/>
        </p:nvSpPr>
        <p:spPr bwMode="auto">
          <a:xfrm>
            <a:off x="260970" y="1278534"/>
            <a:ext cx="65163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defTabSz="1218987" eaLnBrk="1" hangingPunct="1"/>
            <a:r>
              <a:rPr lang="en-US" altLang="zh-CN" sz="2400" dirty="0" smtClean="0">
                <a:solidFill>
                  <a:prstClr val="white"/>
                </a:solidFill>
                <a:latin typeface="Broadway" pitchFamily="82" charset="0"/>
                <a:ea typeface="微软雅黑" pitchFamily="34" charset="-122"/>
              </a:rPr>
              <a:t>1</a:t>
            </a:r>
            <a:r>
              <a:rPr lang="zh-CN" altLang="en-US" sz="24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、教育叙事定义</a:t>
            </a:r>
            <a:r>
              <a:rPr lang="en-US" altLang="zh-CN" sz="24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4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从理论语言到生活语言</a:t>
            </a:r>
            <a:endParaRPr lang="zh-CN" altLang="en-US" sz="24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TextBox 28"/>
          <p:cNvSpPr txBox="1">
            <a:spLocks noChangeArrowheads="1"/>
          </p:cNvSpPr>
          <p:nvPr userDrawn="1"/>
        </p:nvSpPr>
        <p:spPr bwMode="auto">
          <a:xfrm>
            <a:off x="2108854" y="3215927"/>
            <a:ext cx="64838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defTabSz="1218987" eaLnBrk="1" hangingPunct="1"/>
            <a:r>
              <a:rPr lang="en-US" altLang="zh-CN" sz="2400" dirty="0" smtClean="0">
                <a:solidFill>
                  <a:prstClr val="white"/>
                </a:solidFill>
                <a:latin typeface="Broadway" pitchFamily="82" charset="0"/>
                <a:ea typeface="微软雅黑" pitchFamily="34" charset="-122"/>
              </a:rPr>
              <a:t>2</a:t>
            </a:r>
            <a:r>
              <a:rPr lang="zh-CN" altLang="en-US" sz="24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、教育叙事特点</a:t>
            </a:r>
            <a:r>
              <a:rPr lang="en-US" altLang="zh-CN" sz="24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4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从真实故事到理性认识</a:t>
            </a:r>
            <a:endParaRPr lang="zh-CN" altLang="en-US" sz="24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TextBox 28"/>
          <p:cNvSpPr txBox="1">
            <a:spLocks noChangeArrowheads="1"/>
          </p:cNvSpPr>
          <p:nvPr userDrawn="1"/>
        </p:nvSpPr>
        <p:spPr bwMode="auto">
          <a:xfrm>
            <a:off x="3756777" y="5100710"/>
            <a:ext cx="63688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defTabSz="1218987" eaLnBrk="1" hangingPunct="1"/>
            <a:r>
              <a:rPr lang="en-US" altLang="zh-CN" sz="2400" dirty="0" smtClean="0">
                <a:solidFill>
                  <a:prstClr val="white"/>
                </a:solidFill>
                <a:latin typeface="Broadway" pitchFamily="82" charset="0"/>
                <a:ea typeface="微软雅黑" pitchFamily="34" charset="-122"/>
              </a:rPr>
              <a:t>3</a:t>
            </a:r>
            <a:r>
              <a:rPr lang="zh-CN" altLang="en-US" sz="24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、教育叙事方法</a:t>
            </a:r>
            <a:r>
              <a:rPr lang="en-US" altLang="zh-CN" sz="24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4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从经验收集到意义诠释</a:t>
            </a:r>
            <a:endParaRPr lang="zh-CN" altLang="en-US" sz="24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5" name="矩形 44"/>
          <p:cNvSpPr/>
          <p:nvPr userDrawn="1"/>
        </p:nvSpPr>
        <p:spPr>
          <a:xfrm>
            <a:off x="169616" y="5812249"/>
            <a:ext cx="2003258" cy="547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目录</a:t>
            </a: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699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3"/>
          <p:cNvSpPr/>
          <p:nvPr userDrawn="1"/>
        </p:nvSpPr>
        <p:spPr>
          <a:xfrm flipH="1" flipV="1">
            <a:off x="10212000" y="0"/>
            <a:ext cx="1980000" cy="1980000"/>
          </a:xfrm>
          <a:custGeom>
            <a:avLst/>
            <a:gdLst/>
            <a:ahLst/>
            <a:cxnLst/>
            <a:rect l="l" t="t" r="r" b="b"/>
            <a:pathLst>
              <a:path w="1981200" h="1981200">
                <a:moveTo>
                  <a:pt x="0" y="0"/>
                </a:moveTo>
                <a:cubicBezTo>
                  <a:pt x="1094187" y="0"/>
                  <a:pt x="1981200" y="887013"/>
                  <a:pt x="1981200" y="1981200"/>
                </a:cubicBezTo>
                <a:lnTo>
                  <a:pt x="0" y="1981200"/>
                </a:lnTo>
                <a:close/>
              </a:path>
            </a:pathLst>
          </a:custGeom>
          <a:solidFill>
            <a:srgbClr val="FFFFFF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defTabSz="123444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02973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360云盘\02-个人资料\！PPT图片及版面资源\05-PPT精选插图\02-商务类\01-商务综合\look.com.ua-3572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54">
            <a:hlinkClick r:id="rId3"/>
          </p:cNvPr>
          <p:cNvSpPr txBox="1">
            <a:spLocks noChangeArrowheads="1"/>
          </p:cNvSpPr>
          <p:nvPr userDrawn="1"/>
        </p:nvSpPr>
        <p:spPr bwMode="auto">
          <a:xfrm>
            <a:off x="255493" y="6438905"/>
            <a:ext cx="3569111" cy="419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8" rIns="91417" bIns="45708" anchor="ctr"/>
          <a:lstStyle/>
          <a:p>
            <a:pPr marL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1600" kern="120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zhaofeilong0802@163.com</a:t>
            </a:r>
          </a:p>
          <a:p>
            <a:pPr marL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</a:pPr>
            <a:endParaRPr lang="en-US" altLang="zh-CN" sz="1600" kern="1200" dirty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7" name="TextBox 3"/>
          <p:cNvSpPr txBox="1"/>
          <p:nvPr userDrawn="1"/>
        </p:nvSpPr>
        <p:spPr>
          <a:xfrm>
            <a:off x="723031" y="1000672"/>
            <a:ext cx="53729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zh-CN" altLang="en-US" sz="4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休息一下！</a:t>
            </a:r>
            <a:endParaRPr lang="zh-CN" altLang="en-US" sz="4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6102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 userDrawn="1"/>
        </p:nvSpPr>
        <p:spPr>
          <a:xfrm>
            <a:off x="333673" y="833320"/>
            <a:ext cx="215900" cy="2159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椭圆 9"/>
          <p:cNvSpPr/>
          <p:nvPr userDrawn="1"/>
        </p:nvSpPr>
        <p:spPr>
          <a:xfrm>
            <a:off x="621515" y="833320"/>
            <a:ext cx="215900" cy="2159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椭圆 10"/>
          <p:cNvSpPr/>
          <p:nvPr userDrawn="1"/>
        </p:nvSpPr>
        <p:spPr>
          <a:xfrm>
            <a:off x="909357" y="833320"/>
            <a:ext cx="215900" cy="215900"/>
          </a:xfrm>
          <a:prstGeom prst="ellipse">
            <a:avLst/>
          </a:prstGeom>
          <a:solidFill>
            <a:schemeClr val="bg1">
              <a:alpha val="831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椭圆 11"/>
          <p:cNvSpPr/>
          <p:nvPr userDrawn="1"/>
        </p:nvSpPr>
        <p:spPr>
          <a:xfrm>
            <a:off x="1197199" y="833320"/>
            <a:ext cx="215900" cy="215900"/>
          </a:xfrm>
          <a:prstGeom prst="ellipse">
            <a:avLst/>
          </a:prstGeom>
          <a:solidFill>
            <a:schemeClr val="bg1">
              <a:alpha val="831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TextBox 28"/>
          <p:cNvSpPr txBox="1">
            <a:spLocks noChangeArrowheads="1"/>
          </p:cNvSpPr>
          <p:nvPr userDrawn="1"/>
        </p:nvSpPr>
        <p:spPr bwMode="auto">
          <a:xfrm>
            <a:off x="1629123" y="693490"/>
            <a:ext cx="36027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2400" b="0" dirty="0" smtClean="0">
                <a:solidFill>
                  <a:schemeClr val="bg1">
                    <a:lumMod val="9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定性研究与定量研究</a:t>
            </a:r>
            <a:endParaRPr lang="zh-CN" altLang="en-US" sz="2400" b="0" dirty="0">
              <a:solidFill>
                <a:schemeClr val="bg1">
                  <a:lumMod val="95000"/>
                </a:schemeClr>
              </a:solidFill>
              <a:latin typeface="华康俪金黑W8(P)" pitchFamily="34" charset="-122"/>
              <a:ea typeface="华康俪金黑W8(P)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0715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 userDrawn="1"/>
        </p:nvSpPr>
        <p:spPr>
          <a:xfrm>
            <a:off x="333673" y="833320"/>
            <a:ext cx="215900" cy="2159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椭圆 9"/>
          <p:cNvSpPr/>
          <p:nvPr userDrawn="1"/>
        </p:nvSpPr>
        <p:spPr>
          <a:xfrm>
            <a:off x="621515" y="833320"/>
            <a:ext cx="215900" cy="2159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椭圆 10"/>
          <p:cNvSpPr/>
          <p:nvPr userDrawn="1"/>
        </p:nvSpPr>
        <p:spPr>
          <a:xfrm>
            <a:off x="909357" y="833320"/>
            <a:ext cx="215900" cy="215900"/>
          </a:xfrm>
          <a:prstGeom prst="ellipse">
            <a:avLst/>
          </a:prstGeom>
          <a:solidFill>
            <a:schemeClr val="bg1">
              <a:alpha val="831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椭圆 11"/>
          <p:cNvSpPr/>
          <p:nvPr userDrawn="1"/>
        </p:nvSpPr>
        <p:spPr>
          <a:xfrm>
            <a:off x="1197199" y="833320"/>
            <a:ext cx="215900" cy="215900"/>
          </a:xfrm>
          <a:prstGeom prst="ellipse">
            <a:avLst/>
          </a:prstGeom>
          <a:solidFill>
            <a:schemeClr val="bg1">
              <a:alpha val="831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TextBox 28"/>
          <p:cNvSpPr txBox="1">
            <a:spLocks noChangeArrowheads="1"/>
          </p:cNvSpPr>
          <p:nvPr userDrawn="1"/>
        </p:nvSpPr>
        <p:spPr bwMode="auto">
          <a:xfrm>
            <a:off x="1629123" y="693490"/>
            <a:ext cx="36027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2400" b="0" dirty="0" smtClean="0">
                <a:solidFill>
                  <a:schemeClr val="bg1">
                    <a:lumMod val="9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教育叙事概念</a:t>
            </a:r>
            <a:endParaRPr lang="zh-CN" altLang="en-US" sz="2400" b="0" dirty="0">
              <a:solidFill>
                <a:schemeClr val="bg1">
                  <a:lumMod val="95000"/>
                </a:schemeClr>
              </a:solidFill>
              <a:latin typeface="华康俪金黑W8(P)" pitchFamily="34" charset="-122"/>
              <a:ea typeface="华康俪金黑W8(P)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0715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/>
        </p:nvSpPr>
        <p:spPr>
          <a:xfrm>
            <a:off x="333673" y="833320"/>
            <a:ext cx="215900" cy="215900"/>
          </a:xfrm>
          <a:prstGeom prst="ellipse">
            <a:avLst/>
          </a:prstGeom>
          <a:solidFill>
            <a:schemeClr val="bg1">
              <a:alpha val="831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7" name="椭圆 6"/>
          <p:cNvSpPr/>
          <p:nvPr userDrawn="1"/>
        </p:nvSpPr>
        <p:spPr>
          <a:xfrm>
            <a:off x="621515" y="833320"/>
            <a:ext cx="215900" cy="2159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8" name="椭圆 7"/>
          <p:cNvSpPr/>
          <p:nvPr userDrawn="1"/>
        </p:nvSpPr>
        <p:spPr>
          <a:xfrm>
            <a:off x="909357" y="833320"/>
            <a:ext cx="215900" cy="215900"/>
          </a:xfrm>
          <a:prstGeom prst="ellipse">
            <a:avLst/>
          </a:prstGeom>
          <a:solidFill>
            <a:schemeClr val="bg1">
              <a:alpha val="831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椭圆 8"/>
          <p:cNvSpPr/>
          <p:nvPr userDrawn="1"/>
        </p:nvSpPr>
        <p:spPr>
          <a:xfrm>
            <a:off x="1197199" y="833320"/>
            <a:ext cx="215900" cy="215900"/>
          </a:xfrm>
          <a:prstGeom prst="ellipse">
            <a:avLst/>
          </a:prstGeom>
          <a:solidFill>
            <a:schemeClr val="bg1">
              <a:alpha val="831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TextBox 28"/>
          <p:cNvSpPr txBox="1">
            <a:spLocks noChangeArrowheads="1"/>
          </p:cNvSpPr>
          <p:nvPr userDrawn="1"/>
        </p:nvSpPr>
        <p:spPr bwMode="auto">
          <a:xfrm>
            <a:off x="1629123" y="693490"/>
            <a:ext cx="36027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400" b="0" dirty="0" smtClean="0">
                <a:solidFill>
                  <a:schemeClr val="bg1">
                    <a:lumMod val="9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《</a:t>
            </a:r>
            <a:r>
              <a:rPr lang="zh-CN" altLang="en-US" sz="2400" b="0" dirty="0" smtClean="0">
                <a:solidFill>
                  <a:schemeClr val="bg1">
                    <a:lumMod val="9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我和学生有个小秘密</a:t>
            </a:r>
            <a:r>
              <a:rPr lang="en-US" altLang="zh-CN" sz="2400" b="0" dirty="0" smtClean="0">
                <a:solidFill>
                  <a:schemeClr val="bg1">
                    <a:lumMod val="9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》</a:t>
            </a:r>
            <a:endParaRPr lang="zh-CN" altLang="en-US" sz="2400" b="0" dirty="0">
              <a:solidFill>
                <a:schemeClr val="bg1">
                  <a:lumMod val="95000"/>
                </a:schemeClr>
              </a:solidFill>
              <a:latin typeface="华康俪金黑W8(P)" pitchFamily="34" charset="-122"/>
              <a:ea typeface="华康俪金黑W8(P)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0540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/>
        </p:nvSpPr>
        <p:spPr>
          <a:xfrm>
            <a:off x="333673" y="833320"/>
            <a:ext cx="215900" cy="215900"/>
          </a:xfrm>
          <a:prstGeom prst="ellipse">
            <a:avLst/>
          </a:prstGeom>
          <a:solidFill>
            <a:schemeClr val="bg1">
              <a:alpha val="831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7" name="椭圆 6"/>
          <p:cNvSpPr/>
          <p:nvPr userDrawn="1"/>
        </p:nvSpPr>
        <p:spPr>
          <a:xfrm>
            <a:off x="621515" y="833320"/>
            <a:ext cx="215900" cy="2159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8" name="椭圆 7"/>
          <p:cNvSpPr/>
          <p:nvPr userDrawn="1"/>
        </p:nvSpPr>
        <p:spPr>
          <a:xfrm>
            <a:off x="909357" y="833320"/>
            <a:ext cx="215900" cy="215900"/>
          </a:xfrm>
          <a:prstGeom prst="ellipse">
            <a:avLst/>
          </a:prstGeom>
          <a:solidFill>
            <a:schemeClr val="bg1">
              <a:alpha val="831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椭圆 8"/>
          <p:cNvSpPr/>
          <p:nvPr userDrawn="1"/>
        </p:nvSpPr>
        <p:spPr>
          <a:xfrm>
            <a:off x="1197199" y="833320"/>
            <a:ext cx="215900" cy="215900"/>
          </a:xfrm>
          <a:prstGeom prst="ellipse">
            <a:avLst/>
          </a:prstGeom>
          <a:solidFill>
            <a:schemeClr val="bg1">
              <a:alpha val="831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TextBox 28"/>
          <p:cNvSpPr txBox="1">
            <a:spLocks noChangeArrowheads="1"/>
          </p:cNvSpPr>
          <p:nvPr userDrawn="1"/>
        </p:nvSpPr>
        <p:spPr bwMode="auto">
          <a:xfrm>
            <a:off x="1629123" y="693490"/>
            <a:ext cx="36027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2400" b="0" dirty="0" smtClean="0">
                <a:solidFill>
                  <a:schemeClr val="bg1">
                    <a:lumMod val="9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教育叙事的特点</a:t>
            </a:r>
            <a:endParaRPr lang="zh-CN" altLang="en-US" sz="2400" b="0" dirty="0">
              <a:solidFill>
                <a:schemeClr val="bg1">
                  <a:lumMod val="95000"/>
                </a:schemeClr>
              </a:solidFill>
              <a:latin typeface="华康俪金黑W8(P)" pitchFamily="34" charset="-122"/>
              <a:ea typeface="华康俪金黑W8(P)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0540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 userDrawn="1"/>
        </p:nvSpPr>
        <p:spPr>
          <a:xfrm>
            <a:off x="333673" y="833320"/>
            <a:ext cx="215900" cy="215900"/>
          </a:xfrm>
          <a:prstGeom prst="ellipse">
            <a:avLst/>
          </a:prstGeom>
          <a:solidFill>
            <a:schemeClr val="bg1">
              <a:alpha val="831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6" name="椭圆 5"/>
          <p:cNvSpPr/>
          <p:nvPr userDrawn="1"/>
        </p:nvSpPr>
        <p:spPr>
          <a:xfrm>
            <a:off x="621515" y="833320"/>
            <a:ext cx="215900" cy="215900"/>
          </a:xfrm>
          <a:prstGeom prst="ellipse">
            <a:avLst/>
          </a:prstGeom>
          <a:solidFill>
            <a:schemeClr val="bg1">
              <a:alpha val="831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7" name="椭圆 6"/>
          <p:cNvSpPr/>
          <p:nvPr userDrawn="1"/>
        </p:nvSpPr>
        <p:spPr>
          <a:xfrm>
            <a:off x="909357" y="833320"/>
            <a:ext cx="215900" cy="2159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8" name="椭圆 7"/>
          <p:cNvSpPr/>
          <p:nvPr userDrawn="1"/>
        </p:nvSpPr>
        <p:spPr>
          <a:xfrm>
            <a:off x="1197199" y="833320"/>
            <a:ext cx="215900" cy="215900"/>
          </a:xfrm>
          <a:prstGeom prst="ellipse">
            <a:avLst/>
          </a:prstGeom>
          <a:solidFill>
            <a:schemeClr val="bg1">
              <a:alpha val="831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TextBox 28"/>
          <p:cNvSpPr txBox="1">
            <a:spLocks noChangeArrowheads="1"/>
          </p:cNvSpPr>
          <p:nvPr userDrawn="1"/>
        </p:nvSpPr>
        <p:spPr bwMode="auto">
          <a:xfrm>
            <a:off x="1629123" y="693490"/>
            <a:ext cx="36027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2400" b="0" dirty="0" smtClean="0">
                <a:solidFill>
                  <a:schemeClr val="bg1">
                    <a:lumMod val="9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教育叙事的作用</a:t>
            </a:r>
            <a:endParaRPr lang="zh-CN" altLang="en-US" sz="2400" b="0" dirty="0">
              <a:solidFill>
                <a:schemeClr val="bg1">
                  <a:lumMod val="95000"/>
                </a:schemeClr>
              </a:solidFill>
              <a:latin typeface="华康俪金黑W8(P)" pitchFamily="34" charset="-122"/>
              <a:ea typeface="华康俪金黑W8(P)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7610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" y="674574"/>
            <a:ext cx="12192000" cy="5563531"/>
          </a:xfrm>
          <a:custGeom>
            <a:avLst/>
            <a:gdLst/>
            <a:ahLst/>
            <a:cxnLst/>
            <a:rect l="l" t="t" r="r" b="b"/>
            <a:pathLst>
              <a:path w="12192000" h="5563531">
                <a:moveTo>
                  <a:pt x="0" y="522972"/>
                </a:moveTo>
                <a:lnTo>
                  <a:pt x="12192000" y="522972"/>
                </a:lnTo>
                <a:lnTo>
                  <a:pt x="12192000" y="5563531"/>
                </a:lnTo>
                <a:lnTo>
                  <a:pt x="0" y="5563531"/>
                </a:lnTo>
                <a:close/>
                <a:moveTo>
                  <a:pt x="7106493" y="0"/>
                </a:moveTo>
                <a:lnTo>
                  <a:pt x="12192000" y="0"/>
                </a:lnTo>
                <a:lnTo>
                  <a:pt x="12192000" y="522971"/>
                </a:lnTo>
                <a:lnTo>
                  <a:pt x="7106493" y="522971"/>
                </a:lnTo>
                <a:lnTo>
                  <a:pt x="6602437" y="522971"/>
                </a:lnTo>
                <a:close/>
              </a:path>
            </a:pathLst>
          </a:custGeom>
          <a:solidFill>
            <a:srgbClr val="FFFFFF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3444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9252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50" r:id="rId4"/>
    <p:sldLayoutId id="2147483652" r:id="rId5"/>
    <p:sldLayoutId id="2147483661" r:id="rId6"/>
    <p:sldLayoutId id="2147483654" r:id="rId7"/>
    <p:sldLayoutId id="2147483662" r:id="rId8"/>
    <p:sldLayoutId id="2147483655" r:id="rId9"/>
    <p:sldLayoutId id="2147483656" r:id="rId10"/>
    <p:sldLayoutId id="2147483663" r:id="rId11"/>
    <p:sldLayoutId id="2147483664" r:id="rId12"/>
    <p:sldLayoutId id="2147483657" r:id="rId13"/>
    <p:sldLayoutId id="2147483658" r:id="rId14"/>
    <p:sldLayoutId id="2147483659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25105;&#21644;&#23398;&#29983;&#26377;&#20010;&#23567;&#31192;&#23494;.doc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&#23545;&#8220;&#22833;&#24651;&#8221;&#21518;&#19968;&#39318;&#35799;&#30340;&#22788;&#29702;.docx" TargetMode="Externa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78417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/>
          <p:cNvSpPr>
            <a:spLocks noChangeArrowheads="1"/>
          </p:cNvSpPr>
          <p:nvPr/>
        </p:nvSpPr>
        <p:spPr bwMode="auto">
          <a:xfrm>
            <a:off x="579476" y="1829822"/>
            <a:ext cx="44779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800" b="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概念界定：</a:t>
            </a:r>
            <a:endParaRPr lang="zh-CN" altLang="en-US" sz="1800" b="0" dirty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86928" y="2090590"/>
            <a:ext cx="101955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285750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教育主体叙述教育教学中的真实情境，通过讲述教育故事，体悟教育真谛的研究方法。</a:t>
            </a:r>
            <a:endParaRPr lang="en-US" altLang="zh-CN" sz="2400" dirty="0" smtClean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5935" y="3717830"/>
            <a:ext cx="10195588" cy="1689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285750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让我们把自己过去教育生活中司空见惯的幽微细节重新审视，去发现其中细微的教育蕴涵，从而把自身的思维引向深层，使看似平淡的日常教育生活显现其并不平凡的教育意义。</a:t>
            </a:r>
            <a:endParaRPr lang="en-US" altLang="zh-CN" sz="24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-206477" y="3421626"/>
            <a:ext cx="12713109" cy="1"/>
          </a:xfrm>
          <a:prstGeom prst="line">
            <a:avLst/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9.jpg"/>
          <p:cNvPicPr>
            <a:picLocks noChangeAspect="1"/>
          </p:cNvPicPr>
          <p:nvPr/>
        </p:nvPicPr>
        <p:blipFill>
          <a:blip r:embed="rId3"/>
          <a:srcRect r="18185" b="16285"/>
          <a:stretch>
            <a:fillRect/>
          </a:stretch>
        </p:blipFill>
        <p:spPr>
          <a:xfrm>
            <a:off x="9011878" y="4920433"/>
            <a:ext cx="2963812" cy="1819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0" y="2484588"/>
            <a:ext cx="5184576" cy="1656184"/>
          </a:xfrm>
          <a:prstGeom prst="rect">
            <a:avLst/>
          </a:prstGeom>
          <a:solidFill>
            <a:srgbClr val="FFFFFF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34440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30" name="Picture 2" descr="C:\Users\user\Desktop\10010-1204102352471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781249" y="2637680"/>
            <a:ext cx="2160000" cy="135000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 w="28575">
            <a:solidFill>
              <a:sysClr val="window" lastClr="FFFFFF"/>
            </a:solidFill>
          </a:ln>
          <a:effectLst/>
          <a:extLst/>
        </p:spPr>
      </p:pic>
      <p:sp>
        <p:nvSpPr>
          <p:cNvPr id="24" name="矩形 23"/>
          <p:cNvSpPr/>
          <p:nvPr/>
        </p:nvSpPr>
        <p:spPr>
          <a:xfrm>
            <a:off x="5301531" y="2484588"/>
            <a:ext cx="288032" cy="165618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1339602" y="2980438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3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二</a:t>
            </a:r>
            <a:endParaRPr lang="zh-CN" altLang="en-US" sz="3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文本占位符 3"/>
          <p:cNvSpPr txBox="1">
            <a:spLocks/>
          </p:cNvSpPr>
          <p:nvPr/>
        </p:nvSpPr>
        <p:spPr>
          <a:xfrm>
            <a:off x="5805587" y="2917430"/>
            <a:ext cx="4680516" cy="4320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rgbClr val="56762C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</a:pPr>
            <a:r>
              <a:rPr lang="zh-CN" altLang="en-US" sz="3200" dirty="0" smtClean="0">
                <a:solidFill>
                  <a:prstClr val="white"/>
                </a:solidFill>
                <a:ea typeface="微软雅黑" pitchFamily="34" charset="-122"/>
              </a:rPr>
              <a:t>从真实故事到理论认识</a:t>
            </a:r>
            <a:endParaRPr lang="zh-CN" altLang="en-US" sz="3200" dirty="0">
              <a:solidFill>
                <a:prstClr val="white"/>
              </a:solidFill>
              <a:ea typeface="微软雅黑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805587" y="3542642"/>
            <a:ext cx="4536504" cy="21600"/>
          </a:xfrm>
          <a:prstGeom prst="rect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4608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prism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/>
      <p:bldP spid="26" grpId="0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t11318\My Documents\Downloads\267874-13091013224196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 b="11677"/>
          <a:stretch>
            <a:fillRect/>
          </a:stretch>
        </p:blipFill>
        <p:spPr bwMode="auto">
          <a:xfrm>
            <a:off x="3265793" y="1734054"/>
            <a:ext cx="6084683" cy="3568442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/>
          <a:extLst/>
        </p:spPr>
      </p:pic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4513075" y="5488922"/>
            <a:ext cx="3657532" cy="65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spcBef>
                <a:spcPts val="200"/>
              </a:spcBef>
              <a:spcAft>
                <a:spcPts val="600"/>
              </a:spcAft>
            </a:pPr>
            <a:r>
              <a:rPr lang="zh-CN" altLang="en-US" sz="2800" dirty="0" smtClean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非为讲故事而讲故事。</a:t>
            </a:r>
            <a:endParaRPr lang="zh-CN" altLang="en-US" sz="2800" dirty="0">
              <a:solidFill>
                <a:srgbClr val="FFC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6609343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207159" y="2021277"/>
            <a:ext cx="6349796" cy="3277199"/>
            <a:chOff x="611560" y="1735977"/>
            <a:chExt cx="6349796" cy="3277199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611560" y="1735977"/>
              <a:ext cx="6276021" cy="13986"/>
            </a:xfrm>
            <a:prstGeom prst="line">
              <a:avLst/>
            </a:prstGeom>
            <a:noFill/>
            <a:ln w="12700" cap="flat" cmpd="sng" algn="ctr">
              <a:solidFill>
                <a:srgbClr val="F6C922"/>
              </a:solidFill>
              <a:prstDash val="solid"/>
            </a:ln>
            <a:effectLst/>
          </p:spPr>
        </p:cxnSp>
        <p:cxnSp>
          <p:nvCxnSpPr>
            <p:cNvPr id="4" name="直接连接符 3"/>
            <p:cNvCxnSpPr/>
            <p:nvPr/>
          </p:nvCxnSpPr>
          <p:spPr>
            <a:xfrm>
              <a:off x="611560" y="2555277"/>
              <a:ext cx="6290770" cy="35344"/>
            </a:xfrm>
            <a:prstGeom prst="line">
              <a:avLst/>
            </a:prstGeom>
            <a:noFill/>
            <a:ln w="12700" cap="flat" cmpd="sng" algn="ctr">
              <a:solidFill>
                <a:srgbClr val="F6C922"/>
              </a:solidFill>
              <a:prstDash val="solid"/>
            </a:ln>
            <a:effectLst/>
          </p:spPr>
        </p:cxnSp>
        <p:cxnSp>
          <p:nvCxnSpPr>
            <p:cNvPr id="5" name="直接连接符 4"/>
            <p:cNvCxnSpPr/>
            <p:nvPr/>
          </p:nvCxnSpPr>
          <p:spPr>
            <a:xfrm flipV="1">
              <a:off x="611560" y="3342789"/>
              <a:ext cx="6335015" cy="31788"/>
            </a:xfrm>
            <a:prstGeom prst="line">
              <a:avLst/>
            </a:prstGeom>
            <a:noFill/>
            <a:ln w="12700" cap="flat" cmpd="sng" algn="ctr">
              <a:solidFill>
                <a:srgbClr val="F6C922"/>
              </a:solidFill>
              <a:prstDash val="solid"/>
            </a:ln>
            <a:effectLst/>
          </p:spPr>
        </p:cxnSp>
        <p:cxnSp>
          <p:nvCxnSpPr>
            <p:cNvPr id="6" name="直接连接符 5"/>
            <p:cNvCxnSpPr/>
            <p:nvPr/>
          </p:nvCxnSpPr>
          <p:spPr>
            <a:xfrm>
              <a:off x="611560" y="4193877"/>
              <a:ext cx="6349796" cy="19081"/>
            </a:xfrm>
            <a:prstGeom prst="line">
              <a:avLst/>
            </a:prstGeom>
            <a:noFill/>
            <a:ln w="12700" cap="flat" cmpd="sng" algn="ctr">
              <a:solidFill>
                <a:srgbClr val="F6C922"/>
              </a:solidFill>
              <a:prstDash val="solid"/>
            </a:ln>
            <a:effectLst/>
          </p:spPr>
        </p:cxnSp>
        <p:cxnSp>
          <p:nvCxnSpPr>
            <p:cNvPr id="7" name="直接连接符 6"/>
            <p:cNvCxnSpPr/>
            <p:nvPr/>
          </p:nvCxnSpPr>
          <p:spPr>
            <a:xfrm flipV="1">
              <a:off x="611560" y="4994623"/>
              <a:ext cx="6290802" cy="18553"/>
            </a:xfrm>
            <a:prstGeom prst="line">
              <a:avLst/>
            </a:prstGeom>
            <a:noFill/>
            <a:ln w="12700" cap="flat" cmpd="sng" algn="ctr">
              <a:solidFill>
                <a:srgbClr val="F6C922"/>
              </a:solidFill>
              <a:prstDash val="solid"/>
            </a:ln>
            <a:effectLst/>
          </p:spPr>
        </p:cxnSp>
      </p:grpSp>
      <p:grpSp>
        <p:nvGrpSpPr>
          <p:cNvPr id="8" name="组合 7"/>
          <p:cNvGrpSpPr/>
          <p:nvPr/>
        </p:nvGrpSpPr>
        <p:grpSpPr>
          <a:xfrm>
            <a:off x="2343063" y="2076277"/>
            <a:ext cx="7110621" cy="732508"/>
            <a:chOff x="765027" y="2297497"/>
            <a:chExt cx="7295584" cy="732508"/>
          </a:xfrm>
        </p:grpSpPr>
        <p:sp>
          <p:nvSpPr>
            <p:cNvPr id="9" name="TextBox 8"/>
            <p:cNvSpPr txBox="1"/>
            <p:nvPr/>
          </p:nvSpPr>
          <p:spPr>
            <a:xfrm>
              <a:off x="2696372" y="2297497"/>
              <a:ext cx="5364239" cy="732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1218987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①已发生，而非对未来的展望；②叙事者的主体地位；③不以理论问题作“帽子”。</a:t>
              </a:r>
            </a:p>
          </p:txBody>
        </p:sp>
        <p:grpSp>
          <p:nvGrpSpPr>
            <p:cNvPr id="10" name="组合 63"/>
            <p:cNvGrpSpPr/>
            <p:nvPr/>
          </p:nvGrpSpPr>
          <p:grpSpPr>
            <a:xfrm>
              <a:off x="765027" y="2393689"/>
              <a:ext cx="539859" cy="540125"/>
              <a:chOff x="9395349" y="3909884"/>
              <a:chExt cx="540000" cy="540000"/>
            </a:xfrm>
          </p:grpSpPr>
          <p:sp>
            <p:nvSpPr>
              <p:cNvPr id="12" name="椭圆 11"/>
              <p:cNvSpPr/>
              <p:nvPr/>
            </p:nvSpPr>
            <p:spPr bwMode="auto">
              <a:xfrm>
                <a:off x="9395349" y="3909884"/>
                <a:ext cx="540000" cy="540000"/>
              </a:xfrm>
              <a:prstGeom prst="ellipse">
                <a:avLst/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defTabSz="11052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9395349" y="3949051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Unicode MS" pitchFamily="34" charset="-122"/>
                    <a:ea typeface="Arial Unicode MS" pitchFamily="34" charset="-122"/>
                    <a:cs typeface="Arial Unicode MS" pitchFamily="34" charset="-122"/>
                  </a:rPr>
                  <a:t>01</a:t>
                </a:r>
                <a:endParaRPr kumimoji="0" lang="zh-CN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endParaRPr>
              </a:p>
            </p:txBody>
          </p:sp>
        </p:grpSp>
        <p:sp>
          <p:nvSpPr>
            <p:cNvPr id="11" name="TextBox 10"/>
            <p:cNvSpPr>
              <a:spLocks noChangeArrowheads="1"/>
            </p:cNvSpPr>
            <p:nvPr/>
          </p:nvSpPr>
          <p:spPr bwMode="auto">
            <a:xfrm>
              <a:off x="1629122" y="2309808"/>
              <a:ext cx="74537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真实事件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343063" y="2890251"/>
            <a:ext cx="6583956" cy="732508"/>
            <a:chOff x="765027" y="3111471"/>
            <a:chExt cx="6583956" cy="732508"/>
          </a:xfrm>
        </p:grpSpPr>
        <p:grpSp>
          <p:nvGrpSpPr>
            <p:cNvPr id="15" name="组合 68"/>
            <p:cNvGrpSpPr/>
            <p:nvPr/>
          </p:nvGrpSpPr>
          <p:grpSpPr>
            <a:xfrm>
              <a:off x="765027" y="3207663"/>
              <a:ext cx="539859" cy="540125"/>
              <a:chOff x="9395349" y="3909884"/>
              <a:chExt cx="540000" cy="540000"/>
            </a:xfrm>
          </p:grpSpPr>
          <p:sp>
            <p:nvSpPr>
              <p:cNvPr id="18" name="椭圆 17"/>
              <p:cNvSpPr/>
              <p:nvPr/>
            </p:nvSpPr>
            <p:spPr bwMode="auto">
              <a:xfrm>
                <a:off x="9395349" y="3909884"/>
                <a:ext cx="540000" cy="540000"/>
              </a:xfrm>
              <a:prstGeom prst="ellipse">
                <a:avLst/>
              </a:prstGeom>
              <a:solidFill>
                <a:srgbClr val="F6C92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defTabSz="11052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9395349" y="3949051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Unicode MS" pitchFamily="34" charset="-122"/>
                    <a:ea typeface="Arial Unicode MS" pitchFamily="34" charset="-122"/>
                    <a:cs typeface="Arial Unicode MS" pitchFamily="34" charset="-122"/>
                  </a:rPr>
                  <a:t>02</a:t>
                </a:r>
                <a:endParaRPr kumimoji="0" lang="zh-CN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2667501" y="3111471"/>
              <a:ext cx="4681482" cy="732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1218987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①有冲突、问题的事；②不是流水账，而是有意义的完整故事；③获得共鸣的方式是归纳不是演绎。</a:t>
              </a:r>
            </a:p>
          </p:txBody>
        </p:sp>
        <p:sp>
          <p:nvSpPr>
            <p:cNvPr id="17" name="TextBox 10"/>
            <p:cNvSpPr>
              <a:spLocks noChangeArrowheads="1"/>
            </p:cNvSpPr>
            <p:nvPr/>
          </p:nvSpPr>
          <p:spPr bwMode="auto">
            <a:xfrm>
              <a:off x="1629747" y="3123782"/>
              <a:ext cx="93451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具有情节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343063" y="3728396"/>
            <a:ext cx="6613452" cy="735778"/>
            <a:chOff x="765027" y="3949616"/>
            <a:chExt cx="6613452" cy="735778"/>
          </a:xfrm>
        </p:grpSpPr>
        <p:grpSp>
          <p:nvGrpSpPr>
            <p:cNvPr id="21" name="组合 74"/>
            <p:cNvGrpSpPr/>
            <p:nvPr/>
          </p:nvGrpSpPr>
          <p:grpSpPr>
            <a:xfrm>
              <a:off x="765027" y="4033497"/>
              <a:ext cx="539859" cy="540125"/>
              <a:chOff x="9395349" y="3909884"/>
              <a:chExt cx="540000" cy="540000"/>
            </a:xfrm>
          </p:grpSpPr>
          <p:sp>
            <p:nvSpPr>
              <p:cNvPr id="24" name="椭圆 23"/>
              <p:cNvSpPr/>
              <p:nvPr/>
            </p:nvSpPr>
            <p:spPr bwMode="auto">
              <a:xfrm>
                <a:off x="9395349" y="3909884"/>
                <a:ext cx="540000" cy="540000"/>
              </a:xfrm>
              <a:prstGeom prst="ellipse">
                <a:avLst/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defTabSz="11052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9395349" y="3949051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Unicode MS" pitchFamily="34" charset="-122"/>
                    <a:ea typeface="Arial Unicode MS" pitchFamily="34" charset="-122"/>
                    <a:cs typeface="Arial Unicode MS" pitchFamily="34" charset="-122"/>
                  </a:rPr>
                  <a:t>03</a:t>
                </a:r>
                <a:endParaRPr kumimoji="0" lang="zh-CN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2696997" y="3952886"/>
              <a:ext cx="4681482" cy="732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1218987">
                <a:lnSpc>
                  <a:spcPct val="130000"/>
                </a:lnSpc>
                <a:defRPr/>
              </a:pPr>
              <a:r>
                <a:rPr kumimoji="0" lang="zh-CN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①是行动研究的具体表现形式</a:t>
              </a:r>
              <a:r>
                <a:rPr lang="zh-CN" altLang="en-US" sz="1600" kern="0" dirty="0" smtClean="0">
                  <a:solidFill>
                    <a:prstClr val="white">
                      <a:lumMod val="95000"/>
                    </a:prstClr>
                  </a:solidFill>
                  <a:latin typeface="微软雅黑" pitchFamily="34" charset="-122"/>
                  <a:ea typeface="微软雅黑" pitchFamily="34" charset="-122"/>
                </a:rPr>
                <a:t>之一； ②具有自然情境性、研究者自身工具性、对事实的解释性等。</a:t>
              </a:r>
              <a:endPara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3" name="TextBox 10"/>
            <p:cNvSpPr>
              <a:spLocks noChangeArrowheads="1"/>
            </p:cNvSpPr>
            <p:nvPr/>
          </p:nvSpPr>
          <p:spPr bwMode="auto">
            <a:xfrm>
              <a:off x="1629747" y="3949616"/>
              <a:ext cx="93451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质性方法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343063" y="4540468"/>
            <a:ext cx="7147004" cy="732508"/>
            <a:chOff x="765027" y="4761688"/>
            <a:chExt cx="7147004" cy="732508"/>
          </a:xfrm>
        </p:grpSpPr>
        <p:grpSp>
          <p:nvGrpSpPr>
            <p:cNvPr id="27" name="组合 80"/>
            <p:cNvGrpSpPr/>
            <p:nvPr/>
          </p:nvGrpSpPr>
          <p:grpSpPr>
            <a:xfrm>
              <a:off x="765027" y="4857880"/>
              <a:ext cx="539859" cy="540125"/>
              <a:chOff x="9395349" y="3909884"/>
              <a:chExt cx="540000" cy="540000"/>
            </a:xfrm>
          </p:grpSpPr>
          <p:sp>
            <p:nvSpPr>
              <p:cNvPr id="30" name="椭圆 29"/>
              <p:cNvSpPr/>
              <p:nvPr/>
            </p:nvSpPr>
            <p:spPr bwMode="auto">
              <a:xfrm>
                <a:off x="9395349" y="3909884"/>
                <a:ext cx="540000" cy="540000"/>
              </a:xfrm>
              <a:prstGeom prst="ellipse">
                <a:avLst/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defTabSz="11052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9395349" y="3935144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Unicode MS" pitchFamily="34" charset="-122"/>
                    <a:ea typeface="Arial Unicode MS" pitchFamily="34" charset="-122"/>
                    <a:cs typeface="Arial Unicode MS" pitchFamily="34" charset="-122"/>
                  </a:rPr>
                  <a:t>04</a:t>
                </a:r>
                <a:endParaRPr kumimoji="0" lang="zh-CN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2725869" y="4761688"/>
              <a:ext cx="5186162" cy="732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1218987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①在叙事中反思，反思中深化认识；②反思中修正行动计划，寻找背后意义、理念和思想。</a:t>
              </a:r>
            </a:p>
          </p:txBody>
        </p:sp>
        <p:sp>
          <p:nvSpPr>
            <p:cNvPr id="29" name="TextBox 10"/>
            <p:cNvSpPr>
              <a:spLocks noChangeArrowheads="1"/>
            </p:cNvSpPr>
            <p:nvPr/>
          </p:nvSpPr>
          <p:spPr bwMode="auto">
            <a:xfrm>
              <a:off x="1629123" y="4773999"/>
              <a:ext cx="93451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反思研究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4"/>
          <p:cNvSpPr>
            <a:spLocks noChangeArrowheads="1"/>
          </p:cNvSpPr>
          <p:nvPr/>
        </p:nvSpPr>
        <p:spPr bwMode="auto">
          <a:xfrm>
            <a:off x="883012" y="1526567"/>
            <a:ext cx="8806678" cy="572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200"/>
              </a:spcBef>
              <a:spcAft>
                <a:spcPts val="60"/>
              </a:spcAft>
            </a:pPr>
            <a:r>
              <a:rPr lang="en-US" altLang="zh-CN" sz="240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1. </a:t>
            </a:r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教育叙事研究是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记录</a:t>
            </a:r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教师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教学生涯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成长历程</a:t>
            </a:r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的重要方式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4"/>
          <p:cNvSpPr>
            <a:spLocks noChangeArrowheads="1"/>
          </p:cNvSpPr>
          <p:nvPr/>
        </p:nvSpPr>
        <p:spPr bwMode="auto">
          <a:xfrm>
            <a:off x="912509" y="2947060"/>
            <a:ext cx="6122471" cy="1011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200"/>
              </a:spcBef>
              <a:spcAft>
                <a:spcPts val="60"/>
              </a:spcAft>
            </a:pPr>
            <a:r>
              <a:rPr lang="en-US" altLang="zh-CN" sz="240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2. </a:t>
            </a:r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教育叙事研究是教育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教学反思</a:t>
            </a:r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的重要方式。</a:t>
            </a:r>
            <a:endParaRPr lang="en-US" altLang="zh-CN" sz="2400" dirty="0" smtClean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  <a:spcBef>
                <a:spcPts val="200"/>
              </a:spcBef>
              <a:spcAft>
                <a:spcPts val="60"/>
              </a:spcAft>
            </a:pPr>
            <a:r>
              <a:rPr lang="en-US" altLang="zh-CN" sz="200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                                  ——</a:t>
            </a:r>
            <a:r>
              <a:rPr lang="zh-CN" altLang="en-US" sz="200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促进教师的专业发展</a:t>
            </a:r>
            <a:endParaRPr lang="zh-CN" altLang="en-US" sz="2000" dirty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0484" y="3038168"/>
            <a:ext cx="3865039" cy="2744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976419" y="4530054"/>
            <a:ext cx="6122471" cy="525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200"/>
              </a:spcBef>
              <a:spcAft>
                <a:spcPts val="60"/>
              </a:spcAft>
            </a:pPr>
            <a:r>
              <a:rPr lang="en-US" altLang="zh-CN" sz="240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3. </a:t>
            </a:r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达到对教育理念的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理解、共鸣及”推广“</a:t>
            </a:r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9264157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2484588"/>
            <a:ext cx="5184576" cy="1656184"/>
          </a:xfrm>
          <a:prstGeom prst="rect">
            <a:avLst/>
          </a:prstGeom>
          <a:solidFill>
            <a:srgbClr val="FFFFFF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34440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16" name="Picture 2" descr="C:\Users\user\Desktop\xpic4607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772696" y="2549192"/>
            <a:ext cx="2002281" cy="150342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/>
          <a:extLst/>
        </p:spPr>
      </p:pic>
      <p:sp>
        <p:nvSpPr>
          <p:cNvPr id="10" name="矩形 9"/>
          <p:cNvSpPr/>
          <p:nvPr/>
        </p:nvSpPr>
        <p:spPr>
          <a:xfrm>
            <a:off x="5301531" y="2484588"/>
            <a:ext cx="288032" cy="165618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162626" y="2980438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3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三</a:t>
            </a:r>
            <a:endParaRPr lang="zh-CN" altLang="en-US" sz="3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文本占位符 3"/>
          <p:cNvSpPr txBox="1">
            <a:spLocks/>
          </p:cNvSpPr>
          <p:nvPr/>
        </p:nvSpPr>
        <p:spPr>
          <a:xfrm>
            <a:off x="5805586" y="2917430"/>
            <a:ext cx="4533033" cy="4320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rgbClr val="56762C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dirty="0" smtClean="0">
                <a:solidFill>
                  <a:schemeClr val="bg1"/>
                </a:solidFill>
                <a:ea typeface="微软雅黑" pitchFamily="34" charset="-122"/>
              </a:rPr>
              <a:t>从经验收集到意义诠释</a:t>
            </a:r>
            <a:endParaRPr lang="zh-CN" altLang="en-US" sz="3200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805587" y="3542642"/>
            <a:ext cx="4536504" cy="21600"/>
          </a:xfrm>
          <a:prstGeom prst="rect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3134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prism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/>
          <p:cNvSpPr>
            <a:spLocks noChangeArrowheads="1"/>
          </p:cNvSpPr>
          <p:nvPr/>
        </p:nvSpPr>
        <p:spPr bwMode="auto">
          <a:xfrm>
            <a:off x="1253653" y="1589694"/>
            <a:ext cx="815581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8987">
              <a:lnSpc>
                <a:spcPct val="130000"/>
              </a:lnSpc>
              <a:spcBef>
                <a:spcPts val="200"/>
              </a:spcBef>
              <a:spcAft>
                <a:spcPts val="60"/>
              </a:spcAft>
            </a:pPr>
            <a:r>
              <a:rPr lang="zh-CN" altLang="en-US" sz="2000" dirty="0" smtClean="0">
                <a:solidFill>
                  <a:prstClr val="white">
                    <a:lumMod val="95000"/>
                  </a:prstClr>
                </a:solidFill>
                <a:latin typeface="微软雅黑" pitchFamily="34" charset="-122"/>
                <a:ea typeface="微软雅黑" pitchFamily="34" charset="-122"/>
              </a:rPr>
              <a:t>教师视角下的教育叙事主要解决一个问题</a:t>
            </a:r>
            <a:r>
              <a:rPr lang="en-US" altLang="zh-CN" sz="2000" dirty="0" smtClean="0">
                <a:solidFill>
                  <a:prstClr val="white">
                    <a:lumMod val="95000"/>
                  </a:prstClr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000" dirty="0" smtClean="0">
                <a:solidFill>
                  <a:prstClr val="white">
                    <a:lumMod val="95000"/>
                  </a:prstClr>
                </a:solidFill>
                <a:latin typeface="微软雅黑" pitchFamily="34" charset="-122"/>
                <a:ea typeface="微软雅黑" pitchFamily="34" charset="-122"/>
              </a:rPr>
              <a:t>如何解决教育中的问题</a:t>
            </a:r>
            <a:endParaRPr lang="zh-CN" altLang="en-US" sz="2000" dirty="0">
              <a:solidFill>
                <a:prstClr val="white">
                  <a:lumMod val="9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4"/>
          <p:cNvSpPr>
            <a:spLocks noChangeArrowheads="1"/>
          </p:cNvSpPr>
          <p:nvPr/>
        </p:nvSpPr>
        <p:spPr bwMode="auto">
          <a:xfrm>
            <a:off x="1229072" y="2332030"/>
            <a:ext cx="8155818" cy="300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8987">
              <a:lnSpc>
                <a:spcPct val="130000"/>
              </a:lnSpc>
              <a:spcBef>
                <a:spcPts val="200"/>
              </a:spcBef>
              <a:spcAft>
                <a:spcPts val="60"/>
              </a:spcAft>
            </a:pPr>
            <a:r>
              <a:rPr lang="zh-CN" altLang="en-US" sz="2000" dirty="0" smtClean="0">
                <a:solidFill>
                  <a:prstClr val="white">
                    <a:lumMod val="95000"/>
                  </a:prstClr>
                </a:solidFill>
                <a:latin typeface="微软雅黑" pitchFamily="34" charset="-122"/>
                <a:ea typeface="微软雅黑" pitchFamily="34" charset="-122"/>
              </a:rPr>
              <a:t>如何用自传的样式提交研究报告。（顿悟、教后反思、跟踪记述</a:t>
            </a:r>
            <a:r>
              <a:rPr lang="en-US" altLang="zh-CN" sz="2000" dirty="0" smtClean="0">
                <a:solidFill>
                  <a:prstClr val="white">
                    <a:lumMod val="95000"/>
                  </a:prstClr>
                </a:solidFill>
                <a:latin typeface="微软雅黑" pitchFamily="34" charset="-122"/>
                <a:ea typeface="微软雅黑" pitchFamily="34" charset="-122"/>
              </a:rPr>
              <a:t>……</a:t>
            </a:r>
            <a:r>
              <a:rPr lang="zh-CN" altLang="en-US" sz="2000" dirty="0" smtClean="0">
                <a:solidFill>
                  <a:prstClr val="white">
                    <a:lumMod val="95000"/>
                  </a:prstClr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sz="2000" dirty="0" smtClean="0">
              <a:solidFill>
                <a:prstClr val="white">
                  <a:lumMod val="95000"/>
                </a:prstClr>
              </a:solidFill>
              <a:latin typeface="微软雅黑" pitchFamily="34" charset="-122"/>
              <a:ea typeface="微软雅黑" pitchFamily="34" charset="-122"/>
            </a:endParaRPr>
          </a:p>
          <a:p>
            <a:pPr defTabSz="1218987">
              <a:lnSpc>
                <a:spcPct val="130000"/>
              </a:lnSpc>
              <a:spcBef>
                <a:spcPts val="200"/>
              </a:spcBef>
              <a:spcAft>
                <a:spcPts val="60"/>
              </a:spcAft>
            </a:pPr>
            <a:endParaRPr lang="en-US" altLang="zh-CN" sz="2000" dirty="0" smtClean="0">
              <a:solidFill>
                <a:prstClr val="white">
                  <a:lumMod val="95000"/>
                </a:prstClr>
              </a:solidFill>
              <a:latin typeface="微软雅黑" pitchFamily="34" charset="-122"/>
              <a:ea typeface="微软雅黑" pitchFamily="34" charset="-122"/>
            </a:endParaRPr>
          </a:p>
          <a:p>
            <a:pPr defTabSz="1218987">
              <a:lnSpc>
                <a:spcPct val="130000"/>
              </a:lnSpc>
              <a:spcBef>
                <a:spcPts val="200"/>
              </a:spcBef>
              <a:spcAft>
                <a:spcPts val="60"/>
              </a:spcAft>
              <a:buFont typeface="Arial" pitchFamily="34" charset="0"/>
              <a:buChar char="•"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勤于学（理论素养）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defTabSz="1218987">
              <a:lnSpc>
                <a:spcPct val="130000"/>
              </a:lnSpc>
              <a:spcBef>
                <a:spcPts val="200"/>
              </a:spcBef>
              <a:spcAft>
                <a:spcPts val="60"/>
              </a:spcAft>
              <a:buFont typeface="Arial" pitchFamily="34" charset="0"/>
              <a:buChar char="•"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敏于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事（处处留心）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defTabSz="1218987">
              <a:lnSpc>
                <a:spcPct val="130000"/>
              </a:lnSpc>
              <a:spcBef>
                <a:spcPts val="200"/>
              </a:spcBef>
              <a:spcAft>
                <a:spcPts val="60"/>
              </a:spcAft>
              <a:buFont typeface="Arial" pitchFamily="34" charset="0"/>
              <a:buChar char="•"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善于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思（深入思考）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defTabSz="1218987">
              <a:lnSpc>
                <a:spcPct val="130000"/>
              </a:lnSpc>
              <a:spcBef>
                <a:spcPts val="200"/>
              </a:spcBef>
              <a:spcAft>
                <a:spcPts val="60"/>
              </a:spcAft>
              <a:buFont typeface="Arial" pitchFamily="34" charset="0"/>
              <a:buChar char="•"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得于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法（现场工作、现场经验文本、研究文本）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67648" y="5589328"/>
            <a:ext cx="3897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bg1">
                    <a:lumMod val="95000"/>
                  </a:schemeClr>
                </a:solidFill>
                <a:latin typeface="楷体" pitchFamily="49" charset="-122"/>
                <a:ea typeface="楷体" pitchFamily="49" charset="-122"/>
                <a:hlinkClick r:id="rId2" action="ppaction://hlinkfile"/>
              </a:rPr>
              <a:t>对“失恋”后一首诗的处理</a:t>
            </a:r>
            <a:endParaRPr lang="zh-CN" altLang="en-US" sz="2400" b="1" dirty="0">
              <a:solidFill>
                <a:schemeClr val="bg1">
                  <a:lumMod val="95000"/>
                </a:schemeClr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/>
          <p:cNvSpPr>
            <a:spLocks noChangeArrowheads="1"/>
          </p:cNvSpPr>
          <p:nvPr/>
        </p:nvSpPr>
        <p:spPr bwMode="auto">
          <a:xfrm>
            <a:off x="693215" y="1486456"/>
            <a:ext cx="8155818" cy="368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8987">
              <a:lnSpc>
                <a:spcPct val="130000"/>
              </a:lnSpc>
              <a:spcBef>
                <a:spcPts val="200"/>
              </a:spcBef>
              <a:spcAft>
                <a:spcPts val="60"/>
              </a:spcAft>
            </a:pPr>
            <a:r>
              <a:rPr lang="zh-CN" altLang="en-US" sz="2400" dirty="0" smtClean="0">
                <a:solidFill>
                  <a:prstClr val="white">
                    <a:lumMod val="95000"/>
                  </a:prstClr>
                </a:solidFill>
                <a:latin typeface="微软雅黑" pitchFamily="34" charset="-122"/>
                <a:ea typeface="微软雅黑" pitchFamily="34" charset="-122"/>
              </a:rPr>
              <a:t>一般步骤：</a:t>
            </a:r>
            <a:endParaRPr lang="en-US" altLang="zh-CN" sz="2400" dirty="0" smtClean="0">
              <a:solidFill>
                <a:prstClr val="white">
                  <a:lumMod val="95000"/>
                </a:prstClr>
              </a:solidFill>
              <a:latin typeface="微软雅黑" pitchFamily="34" charset="-122"/>
              <a:ea typeface="微软雅黑" pitchFamily="34" charset="-122"/>
            </a:endParaRPr>
          </a:p>
          <a:p>
            <a:pPr marL="1371600" lvl="2" indent="-457200" defTabSz="1218987">
              <a:lnSpc>
                <a:spcPct val="130000"/>
              </a:lnSpc>
              <a:spcBef>
                <a:spcPts val="200"/>
              </a:spcBef>
              <a:spcAft>
                <a:spcPts val="60"/>
              </a:spcAft>
              <a:buFont typeface="+mj-lt"/>
              <a:buAutoNum type="arabicPeriod"/>
            </a:pPr>
            <a:r>
              <a:rPr lang="zh-CN" altLang="en-US" sz="2400" dirty="0" smtClean="0">
                <a:solidFill>
                  <a:prstClr val="white">
                    <a:lumMod val="95000"/>
                  </a:prstClr>
                </a:solidFill>
                <a:latin typeface="微软雅黑" pitchFamily="34" charset="-122"/>
                <a:ea typeface="微软雅黑" pitchFamily="34" charset="-122"/>
              </a:rPr>
              <a:t>确定研究主题</a:t>
            </a:r>
            <a:endParaRPr lang="en-US" altLang="zh-CN" sz="2400" dirty="0" smtClean="0">
              <a:solidFill>
                <a:prstClr val="white">
                  <a:lumMod val="95000"/>
                </a:prstClr>
              </a:solidFill>
              <a:latin typeface="微软雅黑" pitchFamily="34" charset="-122"/>
              <a:ea typeface="微软雅黑" pitchFamily="34" charset="-122"/>
            </a:endParaRPr>
          </a:p>
          <a:p>
            <a:pPr marL="1371600" lvl="2" indent="-457200" defTabSz="1218987">
              <a:lnSpc>
                <a:spcPct val="130000"/>
              </a:lnSpc>
              <a:spcBef>
                <a:spcPts val="200"/>
              </a:spcBef>
              <a:spcAft>
                <a:spcPts val="60"/>
              </a:spcAft>
              <a:buFont typeface="+mj-lt"/>
              <a:buAutoNum type="arabicPeriod"/>
            </a:pPr>
            <a:r>
              <a:rPr lang="zh-CN" altLang="en-US" sz="2400" dirty="0" smtClean="0">
                <a:solidFill>
                  <a:prstClr val="white">
                    <a:lumMod val="95000"/>
                  </a:prstClr>
                </a:solidFill>
                <a:latin typeface="微软雅黑" pitchFamily="34" charset="-122"/>
                <a:ea typeface="微软雅黑" pitchFamily="34" charset="-122"/>
              </a:rPr>
              <a:t>选择研究对象</a:t>
            </a:r>
            <a:endParaRPr lang="en-US" altLang="zh-CN" sz="2400" dirty="0" smtClean="0">
              <a:solidFill>
                <a:prstClr val="white">
                  <a:lumMod val="95000"/>
                </a:prstClr>
              </a:solidFill>
              <a:latin typeface="微软雅黑" pitchFamily="34" charset="-122"/>
              <a:ea typeface="微软雅黑" pitchFamily="34" charset="-122"/>
            </a:endParaRPr>
          </a:p>
          <a:p>
            <a:pPr marL="1371600" lvl="2" indent="-457200" defTabSz="1218987">
              <a:lnSpc>
                <a:spcPct val="130000"/>
              </a:lnSpc>
              <a:spcBef>
                <a:spcPts val="200"/>
              </a:spcBef>
              <a:spcAft>
                <a:spcPts val="60"/>
              </a:spcAft>
              <a:buFont typeface="+mj-lt"/>
              <a:buAutoNum type="arabicPeriod"/>
            </a:pPr>
            <a:r>
              <a:rPr lang="zh-CN" altLang="en-US" sz="2400" dirty="0" smtClean="0">
                <a:solidFill>
                  <a:prstClr val="white">
                    <a:lumMod val="95000"/>
                  </a:prstClr>
                </a:solidFill>
                <a:latin typeface="微软雅黑" pitchFamily="34" charset="-122"/>
                <a:ea typeface="微软雅黑" pitchFamily="34" charset="-122"/>
              </a:rPr>
              <a:t>进入研究现场</a:t>
            </a:r>
            <a:endParaRPr lang="en-US" altLang="zh-CN" sz="2400" dirty="0" smtClean="0">
              <a:solidFill>
                <a:prstClr val="white">
                  <a:lumMod val="95000"/>
                </a:prstClr>
              </a:solidFill>
              <a:latin typeface="微软雅黑" pitchFamily="34" charset="-122"/>
              <a:ea typeface="微软雅黑" pitchFamily="34" charset="-122"/>
            </a:endParaRPr>
          </a:p>
          <a:p>
            <a:pPr marL="1371600" lvl="2" indent="-457200" defTabSz="1218987">
              <a:lnSpc>
                <a:spcPct val="130000"/>
              </a:lnSpc>
              <a:spcBef>
                <a:spcPts val="200"/>
              </a:spcBef>
              <a:spcAft>
                <a:spcPts val="60"/>
              </a:spcAft>
              <a:buFont typeface="+mj-lt"/>
              <a:buAutoNum type="arabicPeriod"/>
            </a:pPr>
            <a:r>
              <a:rPr lang="zh-CN" altLang="en-US" sz="2400" dirty="0" smtClean="0">
                <a:solidFill>
                  <a:prstClr val="white">
                    <a:lumMod val="95000"/>
                  </a:prstClr>
                </a:solidFill>
                <a:latin typeface="微软雅黑" pitchFamily="34" charset="-122"/>
                <a:ea typeface="微软雅黑" pitchFamily="34" charset="-122"/>
              </a:rPr>
              <a:t>进行观察访谈</a:t>
            </a:r>
            <a:endParaRPr lang="en-US" altLang="zh-CN" sz="2400" dirty="0" smtClean="0">
              <a:solidFill>
                <a:prstClr val="white">
                  <a:lumMod val="95000"/>
                </a:prstClr>
              </a:solidFill>
              <a:latin typeface="微软雅黑" pitchFamily="34" charset="-122"/>
              <a:ea typeface="微软雅黑" pitchFamily="34" charset="-122"/>
            </a:endParaRPr>
          </a:p>
          <a:p>
            <a:pPr marL="1371600" lvl="2" indent="-457200" defTabSz="1218987">
              <a:lnSpc>
                <a:spcPct val="130000"/>
              </a:lnSpc>
              <a:spcBef>
                <a:spcPts val="200"/>
              </a:spcBef>
              <a:spcAft>
                <a:spcPts val="60"/>
              </a:spcAft>
              <a:buFont typeface="+mj-lt"/>
              <a:buAutoNum type="arabicPeriod"/>
            </a:pPr>
            <a:r>
              <a:rPr lang="zh-CN" altLang="en-US" sz="2400" dirty="0" smtClean="0">
                <a:solidFill>
                  <a:prstClr val="white">
                    <a:lumMod val="95000"/>
                  </a:prstClr>
                </a:solidFill>
                <a:latin typeface="微软雅黑" pitchFamily="34" charset="-122"/>
                <a:ea typeface="微软雅黑" pitchFamily="34" charset="-122"/>
              </a:rPr>
              <a:t>整理分析资料</a:t>
            </a:r>
            <a:endParaRPr lang="en-US" altLang="zh-CN" sz="2400" dirty="0" smtClean="0">
              <a:solidFill>
                <a:prstClr val="white">
                  <a:lumMod val="95000"/>
                </a:prstClr>
              </a:solidFill>
              <a:latin typeface="微软雅黑" pitchFamily="34" charset="-122"/>
              <a:ea typeface="微软雅黑" pitchFamily="34" charset="-122"/>
            </a:endParaRPr>
          </a:p>
          <a:p>
            <a:pPr marL="1371600" lvl="2" indent="-457200" defTabSz="1218987">
              <a:lnSpc>
                <a:spcPct val="130000"/>
              </a:lnSpc>
              <a:spcBef>
                <a:spcPts val="200"/>
              </a:spcBef>
              <a:spcAft>
                <a:spcPts val="60"/>
              </a:spcAft>
              <a:buFont typeface="+mj-lt"/>
              <a:buAutoNum type="arabicPeriod"/>
            </a:pPr>
            <a:r>
              <a:rPr lang="zh-CN" altLang="en-US" sz="2400" dirty="0" smtClean="0">
                <a:solidFill>
                  <a:prstClr val="white">
                    <a:lumMod val="95000"/>
                  </a:prstClr>
                </a:solidFill>
                <a:latin typeface="微软雅黑" pitchFamily="34" charset="-122"/>
                <a:ea typeface="微软雅黑" pitchFamily="34" charset="-122"/>
              </a:rPr>
              <a:t>撰写研究报告</a:t>
            </a:r>
            <a:endParaRPr lang="zh-CN" altLang="en-US" sz="2400" dirty="0">
              <a:solidFill>
                <a:prstClr val="white">
                  <a:lumMod val="9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右大括号 2"/>
          <p:cNvSpPr/>
          <p:nvPr/>
        </p:nvSpPr>
        <p:spPr>
          <a:xfrm>
            <a:off x="5014452" y="2109019"/>
            <a:ext cx="265471" cy="1843549"/>
          </a:xfrm>
          <a:prstGeom prst="righ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4"/>
          <p:cNvSpPr>
            <a:spLocks noChangeArrowheads="1"/>
          </p:cNvSpPr>
          <p:nvPr/>
        </p:nvSpPr>
        <p:spPr bwMode="auto">
          <a:xfrm>
            <a:off x="5515937" y="2784314"/>
            <a:ext cx="1976244" cy="453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8987">
              <a:lnSpc>
                <a:spcPct val="130000"/>
              </a:lnSpc>
              <a:spcBef>
                <a:spcPts val="200"/>
              </a:spcBef>
              <a:spcAft>
                <a:spcPts val="60"/>
              </a:spcAft>
            </a:pPr>
            <a:r>
              <a:rPr lang="zh-CN" altLang="en-US" sz="2000" dirty="0" smtClean="0">
                <a:solidFill>
                  <a:prstClr val="white">
                    <a:lumMod val="95000"/>
                  </a:prstClr>
                </a:solidFill>
                <a:latin typeface="微软雅黑" pitchFamily="34" charset="-122"/>
                <a:ea typeface="微软雅黑" pitchFamily="34" charset="-122"/>
              </a:rPr>
              <a:t>经验收集</a:t>
            </a:r>
            <a:endParaRPr lang="zh-CN" altLang="en-US" sz="2000" dirty="0">
              <a:solidFill>
                <a:prstClr val="white">
                  <a:lumMod val="9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右大括号 4"/>
          <p:cNvSpPr/>
          <p:nvPr/>
        </p:nvSpPr>
        <p:spPr>
          <a:xfrm>
            <a:off x="5029198" y="4070554"/>
            <a:ext cx="265471" cy="1032387"/>
          </a:xfrm>
          <a:prstGeom prst="righ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4"/>
          <p:cNvSpPr>
            <a:spLocks noChangeArrowheads="1"/>
          </p:cNvSpPr>
          <p:nvPr/>
        </p:nvSpPr>
        <p:spPr bwMode="auto">
          <a:xfrm>
            <a:off x="5535601" y="4337811"/>
            <a:ext cx="1976244" cy="453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8987">
              <a:lnSpc>
                <a:spcPct val="130000"/>
              </a:lnSpc>
              <a:spcBef>
                <a:spcPts val="200"/>
              </a:spcBef>
              <a:spcAft>
                <a:spcPts val="60"/>
              </a:spcAft>
            </a:pPr>
            <a:r>
              <a:rPr lang="zh-CN" altLang="en-US" sz="2000" dirty="0" smtClean="0">
                <a:solidFill>
                  <a:prstClr val="white">
                    <a:lumMod val="95000"/>
                  </a:prstClr>
                </a:solidFill>
                <a:latin typeface="微软雅黑" pitchFamily="34" charset="-122"/>
                <a:ea typeface="微软雅黑" pitchFamily="34" charset="-122"/>
              </a:rPr>
              <a:t>意义诠释</a:t>
            </a:r>
            <a:endParaRPr lang="zh-CN" altLang="en-US" sz="2000" dirty="0">
              <a:solidFill>
                <a:prstClr val="white">
                  <a:lumMod val="9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/>
          <p:cNvSpPr>
            <a:spLocks noChangeArrowheads="1"/>
          </p:cNvSpPr>
          <p:nvPr/>
        </p:nvSpPr>
        <p:spPr bwMode="auto">
          <a:xfrm>
            <a:off x="693215" y="1486456"/>
            <a:ext cx="8155818" cy="368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8987">
              <a:lnSpc>
                <a:spcPct val="130000"/>
              </a:lnSpc>
              <a:spcBef>
                <a:spcPts val="200"/>
              </a:spcBef>
              <a:spcAft>
                <a:spcPts val="60"/>
              </a:spcAft>
            </a:pPr>
            <a:r>
              <a:rPr lang="zh-CN" altLang="en-US" sz="2400" dirty="0" smtClean="0">
                <a:solidFill>
                  <a:prstClr val="white">
                    <a:lumMod val="95000"/>
                  </a:prstClr>
                </a:solidFill>
                <a:latin typeface="微软雅黑" pitchFamily="34" charset="-122"/>
                <a:ea typeface="微软雅黑" pitchFamily="34" charset="-122"/>
              </a:rPr>
              <a:t>以</a:t>
            </a:r>
            <a:r>
              <a:rPr lang="en-US" altLang="zh-CN" sz="2400" dirty="0" smtClean="0">
                <a:solidFill>
                  <a:prstClr val="white">
                    <a:lumMod val="95000"/>
                  </a:prstClr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400" dirty="0" smtClean="0">
                <a:solidFill>
                  <a:prstClr val="white">
                    <a:lumMod val="95000"/>
                  </a:prstClr>
                </a:solidFill>
                <a:latin typeface="微软雅黑" pitchFamily="34" charset="-122"/>
                <a:ea typeface="微软雅黑" pitchFamily="34" charset="-122"/>
              </a:rPr>
              <a:t>一位农村教师的生命叙事</a:t>
            </a:r>
            <a:r>
              <a:rPr lang="en-US" altLang="zh-CN" sz="2400" dirty="0" smtClean="0">
                <a:solidFill>
                  <a:prstClr val="white">
                    <a:lumMod val="95000"/>
                  </a:prstClr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400" dirty="0" smtClean="0">
                <a:solidFill>
                  <a:prstClr val="white">
                    <a:lumMod val="95000"/>
                  </a:prstClr>
                </a:solidFill>
                <a:latin typeface="微软雅黑" pitchFamily="34" charset="-122"/>
                <a:ea typeface="微软雅黑" pitchFamily="34" charset="-122"/>
              </a:rPr>
              <a:t>为例：</a:t>
            </a:r>
            <a:endParaRPr lang="en-US" altLang="zh-CN" sz="2400" dirty="0" smtClean="0">
              <a:solidFill>
                <a:prstClr val="white">
                  <a:lumMod val="95000"/>
                </a:prstClr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457200" defTabSz="1218987">
              <a:lnSpc>
                <a:spcPct val="130000"/>
              </a:lnSpc>
              <a:spcBef>
                <a:spcPts val="200"/>
              </a:spcBef>
              <a:spcAft>
                <a:spcPts val="60"/>
              </a:spcAft>
              <a:buFont typeface="+mj-lt"/>
              <a:buAutoNum type="arabicPeriod"/>
            </a:pPr>
            <a:r>
              <a:rPr lang="zh-CN" altLang="en-US" sz="2400" dirty="0" smtClean="0">
                <a:solidFill>
                  <a:prstClr val="white">
                    <a:lumMod val="95000"/>
                  </a:prstClr>
                </a:solidFill>
                <a:latin typeface="微软雅黑" pitchFamily="34" charset="-122"/>
                <a:ea typeface="微软雅黑" pitchFamily="34" charset="-122"/>
              </a:rPr>
              <a:t>确定研究主题</a:t>
            </a:r>
            <a:endParaRPr lang="en-US" altLang="zh-CN" sz="2400" dirty="0" smtClean="0">
              <a:solidFill>
                <a:prstClr val="white">
                  <a:lumMod val="95000"/>
                </a:prstClr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457200" defTabSz="1218987">
              <a:lnSpc>
                <a:spcPct val="130000"/>
              </a:lnSpc>
              <a:spcBef>
                <a:spcPts val="200"/>
              </a:spcBef>
              <a:spcAft>
                <a:spcPts val="60"/>
              </a:spcAft>
              <a:buFont typeface="+mj-lt"/>
              <a:buAutoNum type="arabicPeriod"/>
            </a:pPr>
            <a:r>
              <a:rPr lang="zh-CN" altLang="en-US" sz="2400" dirty="0" smtClean="0">
                <a:solidFill>
                  <a:prstClr val="white">
                    <a:lumMod val="95000"/>
                  </a:prstClr>
                </a:solidFill>
                <a:latin typeface="微软雅黑" pitchFamily="34" charset="-122"/>
                <a:ea typeface="微软雅黑" pitchFamily="34" charset="-122"/>
              </a:rPr>
              <a:t>选择研究对象</a:t>
            </a:r>
            <a:endParaRPr lang="en-US" altLang="zh-CN" sz="2400" dirty="0" smtClean="0">
              <a:solidFill>
                <a:prstClr val="white">
                  <a:lumMod val="95000"/>
                </a:prstClr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457200" defTabSz="1218987">
              <a:lnSpc>
                <a:spcPct val="130000"/>
              </a:lnSpc>
              <a:spcBef>
                <a:spcPts val="200"/>
              </a:spcBef>
              <a:spcAft>
                <a:spcPts val="60"/>
              </a:spcAft>
              <a:buFont typeface="+mj-lt"/>
              <a:buAutoNum type="arabicPeriod"/>
            </a:pPr>
            <a:r>
              <a:rPr lang="zh-CN" altLang="en-US" sz="2400" dirty="0" smtClean="0">
                <a:solidFill>
                  <a:prstClr val="white">
                    <a:lumMod val="95000"/>
                  </a:prstClr>
                </a:solidFill>
                <a:latin typeface="微软雅黑" pitchFamily="34" charset="-122"/>
                <a:ea typeface="微软雅黑" pitchFamily="34" charset="-122"/>
              </a:rPr>
              <a:t>进入研究现场</a:t>
            </a:r>
            <a:endParaRPr lang="en-US" altLang="zh-CN" sz="2400" dirty="0" smtClean="0">
              <a:solidFill>
                <a:prstClr val="white">
                  <a:lumMod val="95000"/>
                </a:prstClr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457200" defTabSz="1218987">
              <a:lnSpc>
                <a:spcPct val="130000"/>
              </a:lnSpc>
              <a:spcBef>
                <a:spcPts val="200"/>
              </a:spcBef>
              <a:spcAft>
                <a:spcPts val="60"/>
              </a:spcAft>
              <a:buFont typeface="+mj-lt"/>
              <a:buAutoNum type="arabicPeriod"/>
            </a:pPr>
            <a:r>
              <a:rPr lang="zh-CN" altLang="en-US" sz="2400" dirty="0" smtClean="0">
                <a:solidFill>
                  <a:prstClr val="white">
                    <a:lumMod val="95000"/>
                  </a:prstClr>
                </a:solidFill>
                <a:latin typeface="微软雅黑" pitchFamily="34" charset="-122"/>
                <a:ea typeface="微软雅黑" pitchFamily="34" charset="-122"/>
              </a:rPr>
              <a:t>进行观察访谈</a:t>
            </a:r>
            <a:endParaRPr lang="en-US" altLang="zh-CN" sz="2400" dirty="0" smtClean="0">
              <a:solidFill>
                <a:prstClr val="white">
                  <a:lumMod val="95000"/>
                </a:prstClr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457200" defTabSz="1218987">
              <a:lnSpc>
                <a:spcPct val="130000"/>
              </a:lnSpc>
              <a:spcBef>
                <a:spcPts val="200"/>
              </a:spcBef>
              <a:spcAft>
                <a:spcPts val="60"/>
              </a:spcAft>
              <a:buFont typeface="+mj-lt"/>
              <a:buAutoNum type="arabicPeriod"/>
            </a:pPr>
            <a:r>
              <a:rPr lang="zh-CN" altLang="en-US" sz="2400" dirty="0" smtClean="0">
                <a:solidFill>
                  <a:prstClr val="white">
                    <a:lumMod val="95000"/>
                  </a:prstClr>
                </a:solidFill>
                <a:latin typeface="微软雅黑" pitchFamily="34" charset="-122"/>
                <a:ea typeface="微软雅黑" pitchFamily="34" charset="-122"/>
              </a:rPr>
              <a:t>整理分析资料</a:t>
            </a:r>
            <a:endParaRPr lang="en-US" altLang="zh-CN" sz="2400" dirty="0" smtClean="0">
              <a:solidFill>
                <a:prstClr val="white">
                  <a:lumMod val="95000"/>
                </a:prstClr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457200" defTabSz="1218987">
              <a:lnSpc>
                <a:spcPct val="130000"/>
              </a:lnSpc>
              <a:spcBef>
                <a:spcPts val="200"/>
              </a:spcBef>
              <a:spcAft>
                <a:spcPts val="60"/>
              </a:spcAft>
              <a:buFont typeface="+mj-lt"/>
              <a:buAutoNum type="arabicPeriod"/>
            </a:pPr>
            <a:r>
              <a:rPr lang="zh-CN" altLang="en-US" sz="2400" dirty="0" smtClean="0">
                <a:solidFill>
                  <a:prstClr val="white">
                    <a:lumMod val="95000"/>
                  </a:prstClr>
                </a:solidFill>
                <a:latin typeface="微软雅黑" pitchFamily="34" charset="-122"/>
                <a:ea typeface="微软雅黑" pitchFamily="34" charset="-122"/>
              </a:rPr>
              <a:t>撰写研究报告</a:t>
            </a:r>
            <a:endParaRPr lang="zh-CN" altLang="en-US" sz="2400" dirty="0">
              <a:solidFill>
                <a:prstClr val="white">
                  <a:lumMod val="9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316360" y="2424865"/>
            <a:ext cx="68776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  <a:latin typeface="楷体" pitchFamily="49" charset="-122"/>
                <a:ea typeface="楷体" pitchFamily="49" charset="-122"/>
              </a:rPr>
              <a:t>教师应该具备什么样的素质</a:t>
            </a:r>
            <a:r>
              <a:rPr lang="en-US" altLang="zh-CN" sz="2400" dirty="0" smtClean="0">
                <a:solidFill>
                  <a:schemeClr val="bg1">
                    <a:lumMod val="95000"/>
                  </a:schemeClr>
                </a:solidFill>
                <a:latin typeface="楷体" pitchFamily="49" charset="-122"/>
                <a:ea typeface="楷体" pitchFamily="49" charset="-122"/>
              </a:rPr>
              <a:t>?</a:t>
            </a:r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  <a:latin typeface="楷体" pitchFamily="49" charset="-122"/>
                <a:ea typeface="楷体" pitchFamily="49" charset="-122"/>
              </a:rPr>
              <a:t>什么样的老师才是我们希望的老师</a:t>
            </a:r>
            <a:r>
              <a:rPr lang="en-US" altLang="zh-CN" sz="2400" dirty="0" smtClean="0">
                <a:solidFill>
                  <a:schemeClr val="bg1">
                    <a:lumMod val="95000"/>
                  </a:schemeClr>
                </a:solidFill>
                <a:latin typeface="楷体" pitchFamily="49" charset="-122"/>
                <a:ea typeface="楷体" pitchFamily="49" charset="-122"/>
              </a:rPr>
              <a:t>?</a:t>
            </a:r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  <a:latin typeface="楷体" pitchFamily="49" charset="-122"/>
                <a:ea typeface="楷体" pitchFamily="49" charset="-122"/>
              </a:rPr>
              <a:t>男学生和女学生在学习上是否存在性别差距</a:t>
            </a:r>
            <a:r>
              <a:rPr lang="en-US" altLang="zh-CN" sz="2400" dirty="0" smtClean="0">
                <a:solidFill>
                  <a:schemeClr val="bg1">
                    <a:lumMod val="95000"/>
                  </a:schemeClr>
                </a:solidFill>
                <a:latin typeface="楷体" pitchFamily="49" charset="-122"/>
                <a:ea typeface="楷体" pitchFamily="49" charset="-122"/>
              </a:rPr>
              <a:t>?</a:t>
            </a:r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  <a:latin typeface="楷体" pitchFamily="49" charset="-122"/>
                <a:ea typeface="楷体" pitchFamily="49" charset="-122"/>
              </a:rPr>
              <a:t>如何才能促进农村教师的成长</a:t>
            </a:r>
            <a:r>
              <a:rPr lang="en-US" altLang="zh-CN" sz="2400" dirty="0" smtClean="0">
                <a:solidFill>
                  <a:schemeClr val="bg1">
                    <a:lumMod val="95000"/>
                  </a:schemeClr>
                </a:solidFill>
                <a:latin typeface="楷体" pitchFamily="49" charset="-122"/>
                <a:ea typeface="楷体" pitchFamily="49" charset="-122"/>
              </a:rPr>
              <a:t>?</a:t>
            </a:r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  <a:latin typeface="楷体" pitchFamily="49" charset="-122"/>
                <a:ea typeface="楷体" pitchFamily="49" charset="-122"/>
              </a:rPr>
              <a:t>现在的教师培养和培训内容、结构是否合适</a:t>
            </a:r>
            <a:r>
              <a:rPr lang="en-US" altLang="zh-CN" sz="2400" dirty="0" smtClean="0">
                <a:solidFill>
                  <a:schemeClr val="bg1">
                    <a:lumMod val="95000"/>
                  </a:schemeClr>
                </a:solidFill>
                <a:latin typeface="楷体" pitchFamily="49" charset="-122"/>
                <a:ea typeface="楷体" pitchFamily="49" charset="-122"/>
              </a:rPr>
              <a:t>?</a:t>
            </a:r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  <a:latin typeface="楷体" pitchFamily="49" charset="-122"/>
                <a:ea typeface="楷体" pitchFamily="49" charset="-122"/>
              </a:rPr>
              <a:t>现有教师职业发展观是怎样的</a:t>
            </a:r>
            <a:r>
              <a:rPr lang="en-US" altLang="zh-CN" sz="2400" dirty="0" smtClean="0">
                <a:solidFill>
                  <a:schemeClr val="bg1">
                    <a:lumMod val="95000"/>
                  </a:schemeClr>
                </a:solidFill>
                <a:latin typeface="楷体" pitchFamily="49" charset="-122"/>
                <a:ea typeface="楷体" pitchFamily="49" charset="-122"/>
              </a:rPr>
              <a:t>?</a:t>
            </a:r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  <a:latin typeface="楷体" pitchFamily="49" charset="-122"/>
                <a:ea typeface="楷体" pitchFamily="49" charset="-122"/>
              </a:rPr>
              <a:t>教师主动寻求发展的需要能否得到</a:t>
            </a:r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  <a:latin typeface="楷体" pitchFamily="49" charset="-122"/>
                <a:ea typeface="楷体" pitchFamily="49" charset="-122"/>
              </a:rPr>
              <a:t>满足？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/>
          <p:cNvSpPr>
            <a:spLocks noChangeArrowheads="1"/>
          </p:cNvSpPr>
          <p:nvPr/>
        </p:nvSpPr>
        <p:spPr bwMode="auto">
          <a:xfrm>
            <a:off x="693215" y="1486456"/>
            <a:ext cx="8155818" cy="368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8987">
              <a:lnSpc>
                <a:spcPct val="130000"/>
              </a:lnSpc>
              <a:spcBef>
                <a:spcPts val="200"/>
              </a:spcBef>
              <a:spcAft>
                <a:spcPts val="60"/>
              </a:spcAft>
            </a:pPr>
            <a:r>
              <a:rPr lang="zh-CN" altLang="en-US" sz="2400" dirty="0" smtClean="0">
                <a:solidFill>
                  <a:prstClr val="white">
                    <a:lumMod val="95000"/>
                  </a:prstClr>
                </a:solidFill>
                <a:latin typeface="微软雅黑" pitchFamily="34" charset="-122"/>
                <a:ea typeface="微软雅黑" pitchFamily="34" charset="-122"/>
              </a:rPr>
              <a:t>以</a:t>
            </a:r>
            <a:r>
              <a:rPr lang="en-US" altLang="zh-CN" sz="2400" dirty="0" smtClean="0">
                <a:solidFill>
                  <a:prstClr val="white">
                    <a:lumMod val="95000"/>
                  </a:prstClr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400" dirty="0" smtClean="0">
                <a:solidFill>
                  <a:prstClr val="white">
                    <a:lumMod val="95000"/>
                  </a:prstClr>
                </a:solidFill>
                <a:latin typeface="微软雅黑" pitchFamily="34" charset="-122"/>
                <a:ea typeface="微软雅黑" pitchFamily="34" charset="-122"/>
              </a:rPr>
              <a:t>一位农村教师的生命叙事</a:t>
            </a:r>
            <a:r>
              <a:rPr lang="en-US" altLang="zh-CN" sz="2400" dirty="0" smtClean="0">
                <a:solidFill>
                  <a:prstClr val="white">
                    <a:lumMod val="95000"/>
                  </a:prstClr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400" dirty="0" smtClean="0">
                <a:solidFill>
                  <a:prstClr val="white">
                    <a:lumMod val="95000"/>
                  </a:prstClr>
                </a:solidFill>
                <a:latin typeface="微软雅黑" pitchFamily="34" charset="-122"/>
                <a:ea typeface="微软雅黑" pitchFamily="34" charset="-122"/>
              </a:rPr>
              <a:t>为例：</a:t>
            </a:r>
            <a:endParaRPr lang="en-US" altLang="zh-CN" sz="2400" dirty="0" smtClean="0">
              <a:solidFill>
                <a:prstClr val="white">
                  <a:lumMod val="95000"/>
                </a:prstClr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457200" defTabSz="1218987">
              <a:lnSpc>
                <a:spcPct val="130000"/>
              </a:lnSpc>
              <a:spcBef>
                <a:spcPts val="200"/>
              </a:spcBef>
              <a:spcAft>
                <a:spcPts val="60"/>
              </a:spcAft>
              <a:buFont typeface="+mj-lt"/>
              <a:buAutoNum type="arabicPeriod"/>
            </a:pPr>
            <a:r>
              <a:rPr lang="zh-CN" altLang="en-US" sz="2400" dirty="0" smtClean="0">
                <a:solidFill>
                  <a:prstClr val="white">
                    <a:lumMod val="95000"/>
                  </a:prstClr>
                </a:solidFill>
                <a:latin typeface="微软雅黑" pitchFamily="34" charset="-122"/>
                <a:ea typeface="微软雅黑" pitchFamily="34" charset="-122"/>
              </a:rPr>
              <a:t>确定研究主题</a:t>
            </a:r>
            <a:endParaRPr lang="en-US" altLang="zh-CN" sz="2400" dirty="0" smtClean="0">
              <a:solidFill>
                <a:prstClr val="white">
                  <a:lumMod val="95000"/>
                </a:prstClr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457200" defTabSz="1218987">
              <a:lnSpc>
                <a:spcPct val="130000"/>
              </a:lnSpc>
              <a:spcBef>
                <a:spcPts val="200"/>
              </a:spcBef>
              <a:spcAft>
                <a:spcPts val="60"/>
              </a:spcAft>
              <a:buFont typeface="+mj-lt"/>
              <a:buAutoNum type="arabicPeriod"/>
            </a:pPr>
            <a:r>
              <a:rPr lang="zh-CN" altLang="en-US" sz="2400" dirty="0" smtClean="0">
                <a:solidFill>
                  <a:prstClr val="white">
                    <a:lumMod val="95000"/>
                  </a:prstClr>
                </a:solidFill>
                <a:latin typeface="微软雅黑" pitchFamily="34" charset="-122"/>
                <a:ea typeface="微软雅黑" pitchFamily="34" charset="-122"/>
              </a:rPr>
              <a:t>选择研究对象</a:t>
            </a:r>
            <a:endParaRPr lang="en-US" altLang="zh-CN" sz="2400" dirty="0" smtClean="0">
              <a:solidFill>
                <a:prstClr val="white">
                  <a:lumMod val="95000"/>
                </a:prstClr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457200" defTabSz="1218987">
              <a:lnSpc>
                <a:spcPct val="130000"/>
              </a:lnSpc>
              <a:spcBef>
                <a:spcPts val="200"/>
              </a:spcBef>
              <a:spcAft>
                <a:spcPts val="60"/>
              </a:spcAft>
              <a:buFont typeface="+mj-lt"/>
              <a:buAutoNum type="arabicPeriod"/>
            </a:pPr>
            <a:r>
              <a:rPr lang="zh-CN" altLang="en-US" sz="2400" dirty="0" smtClean="0">
                <a:solidFill>
                  <a:prstClr val="white">
                    <a:lumMod val="95000"/>
                  </a:prstClr>
                </a:solidFill>
                <a:latin typeface="微软雅黑" pitchFamily="34" charset="-122"/>
                <a:ea typeface="微软雅黑" pitchFamily="34" charset="-122"/>
              </a:rPr>
              <a:t>进入研究现场</a:t>
            </a:r>
            <a:endParaRPr lang="en-US" altLang="zh-CN" sz="2400" dirty="0" smtClean="0">
              <a:solidFill>
                <a:prstClr val="white">
                  <a:lumMod val="95000"/>
                </a:prstClr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457200" defTabSz="1218987">
              <a:lnSpc>
                <a:spcPct val="130000"/>
              </a:lnSpc>
              <a:spcBef>
                <a:spcPts val="200"/>
              </a:spcBef>
              <a:spcAft>
                <a:spcPts val="60"/>
              </a:spcAft>
              <a:buFont typeface="+mj-lt"/>
              <a:buAutoNum type="arabicPeriod"/>
            </a:pPr>
            <a:r>
              <a:rPr lang="zh-CN" altLang="en-US" sz="2400" dirty="0" smtClean="0">
                <a:solidFill>
                  <a:prstClr val="white">
                    <a:lumMod val="95000"/>
                  </a:prstClr>
                </a:solidFill>
                <a:latin typeface="微软雅黑" pitchFamily="34" charset="-122"/>
                <a:ea typeface="微软雅黑" pitchFamily="34" charset="-122"/>
              </a:rPr>
              <a:t>进行观察访谈</a:t>
            </a:r>
            <a:endParaRPr lang="en-US" altLang="zh-CN" sz="2400" dirty="0" smtClean="0">
              <a:solidFill>
                <a:prstClr val="white">
                  <a:lumMod val="95000"/>
                </a:prstClr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457200" defTabSz="1218987">
              <a:lnSpc>
                <a:spcPct val="130000"/>
              </a:lnSpc>
              <a:spcBef>
                <a:spcPts val="200"/>
              </a:spcBef>
              <a:spcAft>
                <a:spcPts val="60"/>
              </a:spcAft>
              <a:buFont typeface="+mj-lt"/>
              <a:buAutoNum type="arabicPeriod"/>
            </a:pPr>
            <a:r>
              <a:rPr lang="zh-CN" altLang="en-US" sz="2400" dirty="0" smtClean="0">
                <a:solidFill>
                  <a:prstClr val="white">
                    <a:lumMod val="95000"/>
                  </a:prstClr>
                </a:solidFill>
                <a:latin typeface="微软雅黑" pitchFamily="34" charset="-122"/>
                <a:ea typeface="微软雅黑" pitchFamily="34" charset="-122"/>
              </a:rPr>
              <a:t>整理分析资料</a:t>
            </a:r>
            <a:endParaRPr lang="en-US" altLang="zh-CN" sz="2400" dirty="0" smtClean="0">
              <a:solidFill>
                <a:prstClr val="white">
                  <a:lumMod val="95000"/>
                </a:prstClr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457200" defTabSz="1218987">
              <a:lnSpc>
                <a:spcPct val="130000"/>
              </a:lnSpc>
              <a:spcBef>
                <a:spcPts val="200"/>
              </a:spcBef>
              <a:spcAft>
                <a:spcPts val="60"/>
              </a:spcAft>
              <a:buFont typeface="+mj-lt"/>
              <a:buAutoNum type="arabicPeriod"/>
            </a:pPr>
            <a:r>
              <a:rPr lang="zh-CN" altLang="en-US" sz="2400" dirty="0" smtClean="0">
                <a:solidFill>
                  <a:prstClr val="white">
                    <a:lumMod val="95000"/>
                  </a:prstClr>
                </a:solidFill>
                <a:latin typeface="微软雅黑" pitchFamily="34" charset="-122"/>
                <a:ea typeface="微软雅黑" pitchFamily="34" charset="-122"/>
              </a:rPr>
              <a:t>撰写研究报告</a:t>
            </a:r>
            <a:endParaRPr lang="zh-CN" altLang="en-US" sz="2400" dirty="0">
              <a:solidFill>
                <a:prstClr val="white">
                  <a:lumMod val="9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316360" y="2424865"/>
            <a:ext cx="687766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  <a:latin typeface="楷体" pitchFamily="49" charset="-122"/>
                <a:ea typeface="楷体" pitchFamily="49" charset="-122"/>
              </a:rPr>
              <a:t> 一</a:t>
            </a:r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  <a:latin typeface="楷体" pitchFamily="49" charset="-122"/>
                <a:ea typeface="楷体" pitchFamily="49" charset="-122"/>
              </a:rPr>
              <a:t>所县级中学担任</a:t>
            </a:r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  <a:latin typeface="楷体" pitchFamily="49" charset="-122"/>
                <a:ea typeface="楷体" pitchFamily="49" charset="-122"/>
              </a:rPr>
              <a:t>语文课教学工作的胡老师；</a:t>
            </a:r>
            <a:endParaRPr lang="en-US" altLang="zh-CN" sz="2400" dirty="0" smtClean="0">
              <a:solidFill>
                <a:schemeClr val="bg1">
                  <a:lumMod val="95000"/>
                </a:schemeClr>
              </a:solidFill>
              <a:latin typeface="楷体" pitchFamily="49" charset="-122"/>
              <a:ea typeface="楷体" pitchFamily="49" charset="-122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sz="2400" dirty="0" smtClean="0">
                <a:solidFill>
                  <a:schemeClr val="bg1">
                    <a:lumMod val="95000"/>
                  </a:schemeClr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  <a:latin typeface="楷体" pitchFamily="49" charset="-122"/>
                <a:ea typeface="楷体" pitchFamily="49" charset="-122"/>
              </a:rPr>
              <a:t>研究者的母校；</a:t>
            </a:r>
            <a:endParaRPr lang="en-US" altLang="zh-CN" sz="2400" dirty="0" smtClean="0">
              <a:solidFill>
                <a:schemeClr val="bg1">
                  <a:lumMod val="95000"/>
                </a:schemeClr>
              </a:solidFill>
              <a:latin typeface="楷体" pitchFamily="49" charset="-122"/>
              <a:ea typeface="楷体" pitchFamily="49" charset="-122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sz="2400" dirty="0" smtClean="0">
                <a:solidFill>
                  <a:schemeClr val="bg1">
                    <a:lumMod val="95000"/>
                  </a:schemeClr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  <a:latin typeface="楷体" pitchFamily="49" charset="-122"/>
                <a:ea typeface="楷体" pitchFamily="49" charset="-122"/>
              </a:rPr>
              <a:t>研究者哥哥</a:t>
            </a:r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  <a:latin typeface="楷体" pitchFamily="49" charset="-122"/>
                <a:ea typeface="楷体" pitchFamily="49" charset="-122"/>
              </a:rPr>
              <a:t>的</a:t>
            </a:r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  <a:latin typeface="楷体" pitchFamily="49" charset="-122"/>
                <a:ea typeface="楷体" pitchFamily="49" charset="-122"/>
              </a:rPr>
              <a:t>同事；</a:t>
            </a:r>
            <a:endParaRPr lang="en-US" altLang="zh-CN" sz="2400" dirty="0" smtClean="0">
              <a:solidFill>
                <a:schemeClr val="bg1">
                  <a:lumMod val="95000"/>
                </a:schemeClr>
              </a:solidFill>
              <a:latin typeface="楷体" pitchFamily="49" charset="-122"/>
              <a:ea typeface="楷体" pitchFamily="49" charset="-122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sz="2400" dirty="0" smtClean="0">
                <a:solidFill>
                  <a:schemeClr val="bg1">
                    <a:lumMod val="95000"/>
                  </a:schemeClr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  <a:latin typeface="楷体" pitchFamily="49" charset="-122"/>
                <a:ea typeface="楷体" pitchFamily="49" charset="-122"/>
              </a:rPr>
              <a:t>研究者的</a:t>
            </a:r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  <a:latin typeface="楷体" pitchFamily="49" charset="-122"/>
                <a:ea typeface="楷体" pitchFamily="49" charset="-122"/>
              </a:rPr>
              <a:t>同学在该校从事行政管理</a:t>
            </a:r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  <a:latin typeface="楷体" pitchFamily="49" charset="-122"/>
                <a:ea typeface="楷体" pitchFamily="49" charset="-122"/>
              </a:rPr>
              <a:t>工作；</a:t>
            </a:r>
            <a:endParaRPr lang="en-US" altLang="zh-CN" sz="2400" dirty="0" smtClean="0">
              <a:solidFill>
                <a:schemeClr val="bg1">
                  <a:lumMod val="95000"/>
                </a:schemeClr>
              </a:solidFill>
              <a:latin typeface="楷体" pitchFamily="49" charset="-122"/>
              <a:ea typeface="楷体" pitchFamily="49" charset="-122"/>
            </a:endParaRPr>
          </a:p>
          <a:p>
            <a:endParaRPr lang="en-US" altLang="zh-CN" sz="2400" dirty="0" smtClean="0">
              <a:solidFill>
                <a:schemeClr val="bg1">
                  <a:lumMod val="95000"/>
                </a:schemeClr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400" dirty="0" smtClean="0">
                <a:solidFill>
                  <a:schemeClr val="bg1">
                    <a:lumMod val="95000"/>
                  </a:schemeClr>
                </a:solidFill>
                <a:latin typeface="楷体" pitchFamily="49" charset="-122"/>
                <a:ea typeface="楷体" pitchFamily="49" charset="-122"/>
              </a:rPr>
              <a:t>         ——</a:t>
            </a:r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  <a:latin typeface="楷体" pitchFamily="49" charset="-122"/>
                <a:ea typeface="楷体" pitchFamily="49" charset="-122"/>
              </a:rPr>
              <a:t>从不同渠道获得信息提供了</a:t>
            </a:r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  <a:latin typeface="楷体" pitchFamily="49" charset="-122"/>
                <a:ea typeface="楷体" pitchFamily="49" charset="-122"/>
              </a:rPr>
              <a:t>便利，获得了认同、理解和合作。</a:t>
            </a:r>
            <a:endParaRPr lang="en-US" altLang="zh-CN" sz="2400" dirty="0" smtClean="0">
              <a:solidFill>
                <a:schemeClr val="bg1">
                  <a:lumMod val="95000"/>
                </a:schemeClr>
              </a:solidFill>
              <a:latin typeface="楷体" pitchFamily="49" charset="-122"/>
              <a:ea typeface="楷体" pitchFamily="49" charset="-122"/>
            </a:endParaRPr>
          </a:p>
          <a:p>
            <a:endParaRPr lang="zh-CN" altLang="en-US" sz="2400" dirty="0">
              <a:solidFill>
                <a:schemeClr val="bg1">
                  <a:lumMod val="95000"/>
                </a:schemeClr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04587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doors dir="ver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/>
          <p:cNvSpPr>
            <a:spLocks noChangeArrowheads="1"/>
          </p:cNvSpPr>
          <p:nvPr/>
        </p:nvSpPr>
        <p:spPr bwMode="auto">
          <a:xfrm>
            <a:off x="693215" y="1486456"/>
            <a:ext cx="8155818" cy="368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8987">
              <a:lnSpc>
                <a:spcPct val="130000"/>
              </a:lnSpc>
              <a:spcBef>
                <a:spcPts val="200"/>
              </a:spcBef>
              <a:spcAft>
                <a:spcPts val="60"/>
              </a:spcAft>
            </a:pPr>
            <a:r>
              <a:rPr lang="zh-CN" altLang="en-US" sz="2400" dirty="0" smtClean="0">
                <a:solidFill>
                  <a:prstClr val="white">
                    <a:lumMod val="95000"/>
                  </a:prstClr>
                </a:solidFill>
                <a:latin typeface="微软雅黑" pitchFamily="34" charset="-122"/>
                <a:ea typeface="微软雅黑" pitchFamily="34" charset="-122"/>
              </a:rPr>
              <a:t>以</a:t>
            </a:r>
            <a:r>
              <a:rPr lang="en-US" altLang="zh-CN" sz="2400" dirty="0" smtClean="0">
                <a:solidFill>
                  <a:prstClr val="white">
                    <a:lumMod val="95000"/>
                  </a:prstClr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400" dirty="0" smtClean="0">
                <a:solidFill>
                  <a:prstClr val="white">
                    <a:lumMod val="95000"/>
                  </a:prstClr>
                </a:solidFill>
                <a:latin typeface="微软雅黑" pitchFamily="34" charset="-122"/>
                <a:ea typeface="微软雅黑" pitchFamily="34" charset="-122"/>
              </a:rPr>
              <a:t>一位农村教师的生命叙事</a:t>
            </a:r>
            <a:r>
              <a:rPr lang="en-US" altLang="zh-CN" sz="2400" dirty="0" smtClean="0">
                <a:solidFill>
                  <a:prstClr val="white">
                    <a:lumMod val="95000"/>
                  </a:prstClr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400" dirty="0" smtClean="0">
                <a:solidFill>
                  <a:prstClr val="white">
                    <a:lumMod val="95000"/>
                  </a:prstClr>
                </a:solidFill>
                <a:latin typeface="微软雅黑" pitchFamily="34" charset="-122"/>
                <a:ea typeface="微软雅黑" pitchFamily="34" charset="-122"/>
              </a:rPr>
              <a:t>为例：</a:t>
            </a:r>
            <a:endParaRPr lang="en-US" altLang="zh-CN" sz="2400" dirty="0" smtClean="0">
              <a:solidFill>
                <a:prstClr val="white">
                  <a:lumMod val="95000"/>
                </a:prstClr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457200" defTabSz="1218987">
              <a:lnSpc>
                <a:spcPct val="130000"/>
              </a:lnSpc>
              <a:spcBef>
                <a:spcPts val="200"/>
              </a:spcBef>
              <a:spcAft>
                <a:spcPts val="60"/>
              </a:spcAft>
              <a:buFont typeface="+mj-lt"/>
              <a:buAutoNum type="arabicPeriod"/>
            </a:pPr>
            <a:r>
              <a:rPr lang="zh-CN" altLang="en-US" sz="2400" dirty="0" smtClean="0">
                <a:solidFill>
                  <a:prstClr val="white">
                    <a:lumMod val="95000"/>
                  </a:prstClr>
                </a:solidFill>
                <a:latin typeface="微软雅黑" pitchFamily="34" charset="-122"/>
                <a:ea typeface="微软雅黑" pitchFamily="34" charset="-122"/>
              </a:rPr>
              <a:t>确定研究主题</a:t>
            </a:r>
            <a:endParaRPr lang="en-US" altLang="zh-CN" sz="2400" dirty="0" smtClean="0">
              <a:solidFill>
                <a:prstClr val="white">
                  <a:lumMod val="95000"/>
                </a:prstClr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457200" defTabSz="1218987">
              <a:lnSpc>
                <a:spcPct val="130000"/>
              </a:lnSpc>
              <a:spcBef>
                <a:spcPts val="200"/>
              </a:spcBef>
              <a:spcAft>
                <a:spcPts val="60"/>
              </a:spcAft>
              <a:buFont typeface="+mj-lt"/>
              <a:buAutoNum type="arabicPeriod"/>
            </a:pPr>
            <a:r>
              <a:rPr lang="zh-CN" altLang="en-US" sz="2400" dirty="0" smtClean="0">
                <a:solidFill>
                  <a:prstClr val="white">
                    <a:lumMod val="95000"/>
                  </a:prstClr>
                </a:solidFill>
                <a:latin typeface="微软雅黑" pitchFamily="34" charset="-122"/>
                <a:ea typeface="微软雅黑" pitchFamily="34" charset="-122"/>
              </a:rPr>
              <a:t>选择研究对象</a:t>
            </a:r>
            <a:endParaRPr lang="en-US" altLang="zh-CN" sz="2400" dirty="0" smtClean="0">
              <a:solidFill>
                <a:prstClr val="white">
                  <a:lumMod val="95000"/>
                </a:prstClr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457200" defTabSz="1218987">
              <a:lnSpc>
                <a:spcPct val="130000"/>
              </a:lnSpc>
              <a:spcBef>
                <a:spcPts val="200"/>
              </a:spcBef>
              <a:spcAft>
                <a:spcPts val="60"/>
              </a:spcAft>
              <a:buFont typeface="+mj-lt"/>
              <a:buAutoNum type="arabicPeriod"/>
            </a:pPr>
            <a:r>
              <a:rPr lang="zh-CN" altLang="en-US" sz="2400" dirty="0" smtClean="0">
                <a:solidFill>
                  <a:prstClr val="white">
                    <a:lumMod val="95000"/>
                  </a:prstClr>
                </a:solidFill>
                <a:latin typeface="微软雅黑" pitchFamily="34" charset="-122"/>
                <a:ea typeface="微软雅黑" pitchFamily="34" charset="-122"/>
              </a:rPr>
              <a:t>进入研究现场</a:t>
            </a:r>
            <a:endParaRPr lang="en-US" altLang="zh-CN" sz="2400" dirty="0" smtClean="0">
              <a:solidFill>
                <a:prstClr val="white">
                  <a:lumMod val="95000"/>
                </a:prstClr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457200" defTabSz="1218987">
              <a:lnSpc>
                <a:spcPct val="130000"/>
              </a:lnSpc>
              <a:spcBef>
                <a:spcPts val="200"/>
              </a:spcBef>
              <a:spcAft>
                <a:spcPts val="60"/>
              </a:spcAft>
              <a:buFont typeface="+mj-lt"/>
              <a:buAutoNum type="arabicPeriod"/>
            </a:pPr>
            <a:r>
              <a:rPr lang="zh-CN" altLang="en-US" sz="2400" dirty="0" smtClean="0">
                <a:solidFill>
                  <a:prstClr val="white">
                    <a:lumMod val="95000"/>
                  </a:prstClr>
                </a:solidFill>
                <a:latin typeface="微软雅黑" pitchFamily="34" charset="-122"/>
                <a:ea typeface="微软雅黑" pitchFamily="34" charset="-122"/>
              </a:rPr>
              <a:t>进行观察访谈</a:t>
            </a:r>
            <a:endParaRPr lang="en-US" altLang="zh-CN" sz="2400" dirty="0" smtClean="0">
              <a:solidFill>
                <a:prstClr val="white">
                  <a:lumMod val="95000"/>
                </a:prstClr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457200" defTabSz="1218987">
              <a:lnSpc>
                <a:spcPct val="130000"/>
              </a:lnSpc>
              <a:spcBef>
                <a:spcPts val="200"/>
              </a:spcBef>
              <a:spcAft>
                <a:spcPts val="60"/>
              </a:spcAft>
              <a:buFont typeface="+mj-lt"/>
              <a:buAutoNum type="arabicPeriod"/>
            </a:pPr>
            <a:r>
              <a:rPr lang="zh-CN" altLang="en-US" sz="2400" dirty="0" smtClean="0">
                <a:solidFill>
                  <a:prstClr val="white">
                    <a:lumMod val="95000"/>
                  </a:prstClr>
                </a:solidFill>
                <a:latin typeface="微软雅黑" pitchFamily="34" charset="-122"/>
                <a:ea typeface="微软雅黑" pitchFamily="34" charset="-122"/>
              </a:rPr>
              <a:t>整理分析资料</a:t>
            </a:r>
            <a:endParaRPr lang="en-US" altLang="zh-CN" sz="2400" dirty="0" smtClean="0">
              <a:solidFill>
                <a:prstClr val="white">
                  <a:lumMod val="95000"/>
                </a:prstClr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457200" defTabSz="1218987">
              <a:lnSpc>
                <a:spcPct val="130000"/>
              </a:lnSpc>
              <a:spcBef>
                <a:spcPts val="200"/>
              </a:spcBef>
              <a:spcAft>
                <a:spcPts val="60"/>
              </a:spcAft>
              <a:buFont typeface="+mj-lt"/>
              <a:buAutoNum type="arabicPeriod"/>
            </a:pPr>
            <a:r>
              <a:rPr lang="zh-CN" altLang="en-US" sz="2400" dirty="0" smtClean="0">
                <a:solidFill>
                  <a:prstClr val="white">
                    <a:lumMod val="95000"/>
                  </a:prstClr>
                </a:solidFill>
                <a:latin typeface="微软雅黑" pitchFamily="34" charset="-122"/>
                <a:ea typeface="微软雅黑" pitchFamily="34" charset="-122"/>
              </a:rPr>
              <a:t>撰写研究报告</a:t>
            </a:r>
            <a:endParaRPr lang="zh-CN" altLang="en-US" sz="2400" dirty="0">
              <a:solidFill>
                <a:prstClr val="white">
                  <a:lumMod val="9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316359" y="2424865"/>
            <a:ext cx="736436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  <a:latin typeface="楷体" pitchFamily="49" charset="-122"/>
                <a:ea typeface="楷体" pitchFamily="49" charset="-122"/>
              </a:rPr>
              <a:t>走进胡老师的时空，了解其背景、故事等素材。</a:t>
            </a:r>
            <a:endParaRPr lang="en-US" altLang="zh-CN" sz="2400" dirty="0" smtClean="0">
              <a:solidFill>
                <a:schemeClr val="bg1">
                  <a:lumMod val="95000"/>
                </a:schemeClr>
              </a:solidFill>
              <a:latin typeface="楷体" pitchFamily="49" charset="-122"/>
              <a:ea typeface="楷体" pitchFamily="49" charset="-122"/>
            </a:endParaRPr>
          </a:p>
          <a:p>
            <a:endParaRPr lang="en-US" altLang="zh-CN" sz="2400" dirty="0" smtClean="0">
              <a:solidFill>
                <a:schemeClr val="bg1">
                  <a:lumMod val="95000"/>
                </a:schemeClr>
              </a:solidFill>
              <a:latin typeface="楷体" pitchFamily="49" charset="-122"/>
              <a:ea typeface="楷体" pitchFamily="49" charset="-122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  <a:latin typeface="楷体" pitchFamily="49" charset="-122"/>
                <a:ea typeface="楷体" pitchFamily="49" charset="-122"/>
              </a:rPr>
              <a:t> 本</a:t>
            </a:r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  <a:latin typeface="楷体" pitchFamily="49" charset="-122"/>
                <a:ea typeface="楷体" pitchFamily="49" charset="-122"/>
              </a:rPr>
              <a:t>地区师范学院中文系，汉语言文学</a:t>
            </a:r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  <a:latin typeface="楷体" pitchFamily="49" charset="-122"/>
                <a:ea typeface="楷体" pitchFamily="49" charset="-122"/>
              </a:rPr>
              <a:t>专业；</a:t>
            </a:r>
            <a:endParaRPr lang="en-US" altLang="zh-CN" sz="2400" dirty="0" smtClean="0">
              <a:solidFill>
                <a:schemeClr val="bg1">
                  <a:lumMod val="95000"/>
                </a:schemeClr>
              </a:solidFill>
              <a:latin typeface="楷体" pitchFamily="49" charset="-122"/>
              <a:ea typeface="楷体" pitchFamily="49" charset="-122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  <a:latin typeface="楷体" pitchFamily="49" charset="-122"/>
                <a:ea typeface="楷体" pitchFamily="49" charset="-122"/>
              </a:rPr>
              <a:t> 所</a:t>
            </a:r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  <a:latin typeface="楷体" pitchFamily="49" charset="-122"/>
                <a:ea typeface="楷体" pitchFamily="49" charset="-122"/>
              </a:rPr>
              <a:t>教班级的中考成绩位居当地</a:t>
            </a:r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  <a:latin typeface="楷体" pitchFamily="49" charset="-122"/>
                <a:ea typeface="楷体" pitchFamily="49" charset="-122"/>
              </a:rPr>
              <a:t>第一名，获奖多</a:t>
            </a:r>
            <a:r>
              <a:rPr lang="en-US" altLang="zh-CN" sz="2400" dirty="0" smtClean="0">
                <a:solidFill>
                  <a:schemeClr val="bg1">
                    <a:lumMod val="95000"/>
                  </a:schemeClr>
                </a:solidFill>
                <a:latin typeface="楷体" pitchFamily="49" charset="-122"/>
                <a:ea typeface="楷体" pitchFamily="49" charset="-122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  <a:latin typeface="楷体" pitchFamily="49" charset="-122"/>
                <a:ea typeface="楷体" pitchFamily="49" charset="-122"/>
              </a:rPr>
              <a:t>大学经历：师范院校毕业，唱歌好；错过教育实习；</a:t>
            </a:r>
            <a:endParaRPr lang="en-US" altLang="zh-CN" sz="2400" dirty="0" smtClean="0">
              <a:solidFill>
                <a:schemeClr val="bg1">
                  <a:lumMod val="95000"/>
                </a:schemeClr>
              </a:solidFill>
              <a:latin typeface="楷体" pitchFamily="49" charset="-122"/>
              <a:ea typeface="楷体" pitchFamily="49" charset="-122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  <a:latin typeface="楷体" pitchFamily="49" charset="-122"/>
                <a:ea typeface="楷体" pitchFamily="49" charset="-122"/>
              </a:rPr>
              <a:t>带班情况、个人生活条件、教学环境</a:t>
            </a:r>
            <a:r>
              <a:rPr lang="en-US" altLang="zh-CN" sz="2400" dirty="0" smtClean="0">
                <a:solidFill>
                  <a:schemeClr val="bg1">
                    <a:lumMod val="95000"/>
                  </a:schemeClr>
                </a:solidFill>
                <a:latin typeface="楷体" pitchFamily="49" charset="-122"/>
                <a:ea typeface="楷体" pitchFamily="49" charset="-122"/>
              </a:rPr>
              <a:t>……</a:t>
            </a:r>
          </a:p>
          <a:p>
            <a:pPr>
              <a:buFont typeface="Wingdings" pitchFamily="2" charset="2"/>
              <a:buChar char="Ø"/>
            </a:pPr>
            <a:endParaRPr lang="en-US" altLang="zh-CN" sz="2400" dirty="0" smtClean="0">
              <a:solidFill>
                <a:schemeClr val="bg1">
                  <a:lumMod val="95000"/>
                </a:schemeClr>
              </a:solidFill>
              <a:latin typeface="楷体" pitchFamily="49" charset="-122"/>
              <a:ea typeface="楷体" pitchFamily="49" charset="-122"/>
            </a:endParaRPr>
          </a:p>
          <a:p>
            <a:endParaRPr lang="zh-CN" altLang="en-US" sz="2400" dirty="0">
              <a:solidFill>
                <a:schemeClr val="bg1">
                  <a:lumMod val="95000"/>
                </a:schemeClr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/>
          <p:cNvSpPr>
            <a:spLocks noChangeArrowheads="1"/>
          </p:cNvSpPr>
          <p:nvPr/>
        </p:nvSpPr>
        <p:spPr bwMode="auto">
          <a:xfrm>
            <a:off x="693215" y="1486456"/>
            <a:ext cx="8155818" cy="368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8987">
              <a:lnSpc>
                <a:spcPct val="130000"/>
              </a:lnSpc>
              <a:spcBef>
                <a:spcPts val="200"/>
              </a:spcBef>
              <a:spcAft>
                <a:spcPts val="60"/>
              </a:spcAft>
            </a:pPr>
            <a:r>
              <a:rPr lang="zh-CN" altLang="en-US" sz="2400" dirty="0" smtClean="0">
                <a:solidFill>
                  <a:prstClr val="white">
                    <a:lumMod val="95000"/>
                  </a:prstClr>
                </a:solidFill>
                <a:latin typeface="微软雅黑" pitchFamily="34" charset="-122"/>
                <a:ea typeface="微软雅黑" pitchFamily="34" charset="-122"/>
              </a:rPr>
              <a:t>以</a:t>
            </a:r>
            <a:r>
              <a:rPr lang="en-US" altLang="zh-CN" sz="2400" dirty="0" smtClean="0">
                <a:solidFill>
                  <a:prstClr val="white">
                    <a:lumMod val="95000"/>
                  </a:prstClr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400" dirty="0" smtClean="0">
                <a:solidFill>
                  <a:prstClr val="white">
                    <a:lumMod val="95000"/>
                  </a:prstClr>
                </a:solidFill>
                <a:latin typeface="微软雅黑" pitchFamily="34" charset="-122"/>
                <a:ea typeface="微软雅黑" pitchFamily="34" charset="-122"/>
              </a:rPr>
              <a:t>一位农村教师的生命叙事</a:t>
            </a:r>
            <a:r>
              <a:rPr lang="en-US" altLang="zh-CN" sz="2400" dirty="0" smtClean="0">
                <a:solidFill>
                  <a:prstClr val="white">
                    <a:lumMod val="95000"/>
                  </a:prstClr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400" dirty="0" smtClean="0">
                <a:solidFill>
                  <a:prstClr val="white">
                    <a:lumMod val="95000"/>
                  </a:prstClr>
                </a:solidFill>
                <a:latin typeface="微软雅黑" pitchFamily="34" charset="-122"/>
                <a:ea typeface="微软雅黑" pitchFamily="34" charset="-122"/>
              </a:rPr>
              <a:t>为例：</a:t>
            </a:r>
            <a:endParaRPr lang="en-US" altLang="zh-CN" sz="2400" dirty="0" smtClean="0">
              <a:solidFill>
                <a:prstClr val="white">
                  <a:lumMod val="95000"/>
                </a:prstClr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457200" defTabSz="1218987">
              <a:lnSpc>
                <a:spcPct val="130000"/>
              </a:lnSpc>
              <a:spcBef>
                <a:spcPts val="200"/>
              </a:spcBef>
              <a:spcAft>
                <a:spcPts val="60"/>
              </a:spcAft>
              <a:buFont typeface="+mj-lt"/>
              <a:buAutoNum type="arabicPeriod"/>
            </a:pPr>
            <a:r>
              <a:rPr lang="zh-CN" altLang="en-US" sz="2400" dirty="0" smtClean="0">
                <a:solidFill>
                  <a:prstClr val="white">
                    <a:lumMod val="95000"/>
                  </a:prstClr>
                </a:solidFill>
                <a:latin typeface="微软雅黑" pitchFamily="34" charset="-122"/>
                <a:ea typeface="微软雅黑" pitchFamily="34" charset="-122"/>
              </a:rPr>
              <a:t>确定研究主题</a:t>
            </a:r>
            <a:endParaRPr lang="en-US" altLang="zh-CN" sz="2400" dirty="0" smtClean="0">
              <a:solidFill>
                <a:prstClr val="white">
                  <a:lumMod val="95000"/>
                </a:prstClr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457200" defTabSz="1218987">
              <a:lnSpc>
                <a:spcPct val="130000"/>
              </a:lnSpc>
              <a:spcBef>
                <a:spcPts val="200"/>
              </a:spcBef>
              <a:spcAft>
                <a:spcPts val="60"/>
              </a:spcAft>
              <a:buFont typeface="+mj-lt"/>
              <a:buAutoNum type="arabicPeriod"/>
            </a:pPr>
            <a:r>
              <a:rPr lang="zh-CN" altLang="en-US" sz="2400" dirty="0" smtClean="0">
                <a:solidFill>
                  <a:prstClr val="white">
                    <a:lumMod val="95000"/>
                  </a:prstClr>
                </a:solidFill>
                <a:latin typeface="微软雅黑" pitchFamily="34" charset="-122"/>
                <a:ea typeface="微软雅黑" pitchFamily="34" charset="-122"/>
              </a:rPr>
              <a:t>选择研究对象</a:t>
            </a:r>
            <a:endParaRPr lang="en-US" altLang="zh-CN" sz="2400" dirty="0" smtClean="0">
              <a:solidFill>
                <a:prstClr val="white">
                  <a:lumMod val="95000"/>
                </a:prstClr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457200" defTabSz="1218987">
              <a:lnSpc>
                <a:spcPct val="130000"/>
              </a:lnSpc>
              <a:spcBef>
                <a:spcPts val="200"/>
              </a:spcBef>
              <a:spcAft>
                <a:spcPts val="60"/>
              </a:spcAft>
              <a:buFont typeface="+mj-lt"/>
              <a:buAutoNum type="arabicPeriod"/>
            </a:pPr>
            <a:r>
              <a:rPr lang="zh-CN" altLang="en-US" sz="2400" dirty="0" smtClean="0">
                <a:solidFill>
                  <a:prstClr val="white">
                    <a:lumMod val="95000"/>
                  </a:prstClr>
                </a:solidFill>
                <a:latin typeface="微软雅黑" pitchFamily="34" charset="-122"/>
                <a:ea typeface="微软雅黑" pitchFamily="34" charset="-122"/>
              </a:rPr>
              <a:t>进入研究现场</a:t>
            </a:r>
            <a:endParaRPr lang="en-US" altLang="zh-CN" sz="2400" dirty="0" smtClean="0">
              <a:solidFill>
                <a:prstClr val="white">
                  <a:lumMod val="95000"/>
                </a:prstClr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457200" defTabSz="1218987">
              <a:lnSpc>
                <a:spcPct val="130000"/>
              </a:lnSpc>
              <a:spcBef>
                <a:spcPts val="200"/>
              </a:spcBef>
              <a:spcAft>
                <a:spcPts val="60"/>
              </a:spcAft>
              <a:buFont typeface="+mj-lt"/>
              <a:buAutoNum type="arabicPeriod"/>
            </a:pPr>
            <a:r>
              <a:rPr lang="zh-CN" altLang="en-US" sz="2400" dirty="0" smtClean="0">
                <a:solidFill>
                  <a:prstClr val="white">
                    <a:lumMod val="95000"/>
                  </a:prstClr>
                </a:solidFill>
                <a:latin typeface="微软雅黑" pitchFamily="34" charset="-122"/>
                <a:ea typeface="微软雅黑" pitchFamily="34" charset="-122"/>
              </a:rPr>
              <a:t>进行观察访谈</a:t>
            </a:r>
            <a:endParaRPr lang="en-US" altLang="zh-CN" sz="2400" dirty="0" smtClean="0">
              <a:solidFill>
                <a:prstClr val="white">
                  <a:lumMod val="95000"/>
                </a:prstClr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457200" defTabSz="1218987">
              <a:lnSpc>
                <a:spcPct val="130000"/>
              </a:lnSpc>
              <a:spcBef>
                <a:spcPts val="200"/>
              </a:spcBef>
              <a:spcAft>
                <a:spcPts val="60"/>
              </a:spcAft>
              <a:buFont typeface="+mj-lt"/>
              <a:buAutoNum type="arabicPeriod"/>
            </a:pPr>
            <a:r>
              <a:rPr lang="zh-CN" altLang="en-US" sz="2400" dirty="0" smtClean="0">
                <a:solidFill>
                  <a:prstClr val="white">
                    <a:lumMod val="95000"/>
                  </a:prstClr>
                </a:solidFill>
                <a:latin typeface="微软雅黑" pitchFamily="34" charset="-122"/>
                <a:ea typeface="微软雅黑" pitchFamily="34" charset="-122"/>
              </a:rPr>
              <a:t>整理分析资料</a:t>
            </a:r>
            <a:endParaRPr lang="en-US" altLang="zh-CN" sz="2400" dirty="0" smtClean="0">
              <a:solidFill>
                <a:prstClr val="white">
                  <a:lumMod val="95000"/>
                </a:prstClr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457200" defTabSz="1218987">
              <a:lnSpc>
                <a:spcPct val="130000"/>
              </a:lnSpc>
              <a:spcBef>
                <a:spcPts val="200"/>
              </a:spcBef>
              <a:spcAft>
                <a:spcPts val="60"/>
              </a:spcAft>
              <a:buFont typeface="+mj-lt"/>
              <a:buAutoNum type="arabicPeriod"/>
            </a:pPr>
            <a:r>
              <a:rPr lang="zh-CN" altLang="en-US" sz="2400" dirty="0" smtClean="0">
                <a:solidFill>
                  <a:prstClr val="white">
                    <a:lumMod val="95000"/>
                  </a:prstClr>
                </a:solidFill>
                <a:latin typeface="微软雅黑" pitchFamily="34" charset="-122"/>
                <a:ea typeface="微软雅黑" pitchFamily="34" charset="-122"/>
              </a:rPr>
              <a:t>撰写研究报告</a:t>
            </a:r>
            <a:endParaRPr lang="zh-CN" altLang="en-US" sz="2400" dirty="0">
              <a:solidFill>
                <a:prstClr val="white">
                  <a:lumMod val="9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316359" y="2424865"/>
            <a:ext cx="736436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  <a:latin typeface="楷体" pitchFamily="49" charset="-122"/>
                <a:ea typeface="楷体" pitchFamily="49" charset="-122"/>
              </a:rPr>
              <a:t>通过</a:t>
            </a:r>
            <a:r>
              <a:rPr lang="zh-CN" altLang="en-US" sz="24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听课</a:t>
            </a:r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  <a:latin typeface="楷体" pitchFamily="49" charset="-122"/>
                <a:ea typeface="楷体" pitchFamily="49" charset="-122"/>
              </a:rPr>
              <a:t>、</a:t>
            </a:r>
            <a:r>
              <a:rPr lang="zh-CN" altLang="en-US" sz="24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访谈</a:t>
            </a:r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  <a:latin typeface="楷体" pitchFamily="49" charset="-122"/>
                <a:ea typeface="楷体" pitchFamily="49" charset="-122"/>
              </a:rPr>
              <a:t>的方式获得需要的材料，访谈的对象主要是胡老师，也有他的同事和学生。主要进行面谈，也有的通过电话交流。访谈过程中作了记录，同时，还搜集到了这位教师的教案、学生作文和日记等实物材料</a:t>
            </a:r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2400" dirty="0" smtClean="0">
              <a:solidFill>
                <a:schemeClr val="bg1">
                  <a:lumMod val="95000"/>
                </a:schemeClr>
              </a:solidFill>
              <a:latin typeface="楷体" pitchFamily="49" charset="-122"/>
              <a:ea typeface="楷体" pitchFamily="49" charset="-122"/>
            </a:endParaRPr>
          </a:p>
          <a:p>
            <a:endParaRPr lang="en-US" altLang="zh-CN" sz="2400" dirty="0" smtClean="0">
              <a:solidFill>
                <a:schemeClr val="bg1">
                  <a:lumMod val="95000"/>
                </a:schemeClr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  <a:latin typeface="楷体" pitchFamily="49" charset="-122"/>
                <a:ea typeface="楷体" pitchFamily="49" charset="-122"/>
              </a:rPr>
              <a:t>了解到了胡老师的教学观、工作方式</a:t>
            </a:r>
            <a:r>
              <a:rPr lang="en-US" altLang="zh-CN" sz="2400" dirty="0" smtClean="0">
                <a:solidFill>
                  <a:schemeClr val="bg1">
                    <a:lumMod val="95000"/>
                  </a:schemeClr>
                </a:solidFill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  <a:latin typeface="楷体" pitchFamily="49" charset="-122"/>
                <a:ea typeface="楷体" pitchFamily="49" charset="-122"/>
              </a:rPr>
              <a:t>好班主任的特征是什么？什么样的学生是好学生？</a:t>
            </a:r>
            <a:endParaRPr lang="en-US" altLang="zh-CN" sz="2400" dirty="0" smtClean="0">
              <a:solidFill>
                <a:schemeClr val="bg1">
                  <a:lumMod val="95000"/>
                </a:schemeClr>
              </a:solidFill>
              <a:latin typeface="楷体" pitchFamily="49" charset="-122"/>
              <a:ea typeface="楷体" pitchFamily="49" charset="-122"/>
            </a:endParaRPr>
          </a:p>
          <a:p>
            <a:endParaRPr lang="zh-CN" altLang="en-US" sz="2400" dirty="0">
              <a:solidFill>
                <a:schemeClr val="bg1">
                  <a:lumMod val="95000"/>
                </a:schemeClr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/>
          <p:cNvSpPr>
            <a:spLocks noChangeArrowheads="1"/>
          </p:cNvSpPr>
          <p:nvPr/>
        </p:nvSpPr>
        <p:spPr bwMode="auto">
          <a:xfrm>
            <a:off x="693215" y="1486456"/>
            <a:ext cx="8155818" cy="368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8987">
              <a:lnSpc>
                <a:spcPct val="130000"/>
              </a:lnSpc>
              <a:spcBef>
                <a:spcPts val="200"/>
              </a:spcBef>
              <a:spcAft>
                <a:spcPts val="60"/>
              </a:spcAft>
            </a:pPr>
            <a:r>
              <a:rPr lang="zh-CN" altLang="en-US" sz="2400" dirty="0" smtClean="0">
                <a:solidFill>
                  <a:prstClr val="white">
                    <a:lumMod val="95000"/>
                  </a:prstClr>
                </a:solidFill>
                <a:latin typeface="微软雅黑" pitchFamily="34" charset="-122"/>
                <a:ea typeface="微软雅黑" pitchFamily="34" charset="-122"/>
              </a:rPr>
              <a:t>以</a:t>
            </a:r>
            <a:r>
              <a:rPr lang="en-US" altLang="zh-CN" sz="2400" dirty="0" smtClean="0">
                <a:solidFill>
                  <a:prstClr val="white">
                    <a:lumMod val="95000"/>
                  </a:prstClr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400" dirty="0" smtClean="0">
                <a:solidFill>
                  <a:prstClr val="white">
                    <a:lumMod val="95000"/>
                  </a:prstClr>
                </a:solidFill>
                <a:latin typeface="微软雅黑" pitchFamily="34" charset="-122"/>
                <a:ea typeface="微软雅黑" pitchFamily="34" charset="-122"/>
              </a:rPr>
              <a:t>一位农村教师的生命叙事</a:t>
            </a:r>
            <a:r>
              <a:rPr lang="en-US" altLang="zh-CN" sz="2400" dirty="0" smtClean="0">
                <a:solidFill>
                  <a:prstClr val="white">
                    <a:lumMod val="95000"/>
                  </a:prstClr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400" dirty="0" smtClean="0">
                <a:solidFill>
                  <a:prstClr val="white">
                    <a:lumMod val="95000"/>
                  </a:prstClr>
                </a:solidFill>
                <a:latin typeface="微软雅黑" pitchFamily="34" charset="-122"/>
                <a:ea typeface="微软雅黑" pitchFamily="34" charset="-122"/>
              </a:rPr>
              <a:t>为例：</a:t>
            </a:r>
            <a:endParaRPr lang="en-US" altLang="zh-CN" sz="2400" dirty="0" smtClean="0">
              <a:solidFill>
                <a:prstClr val="white">
                  <a:lumMod val="95000"/>
                </a:prstClr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457200" defTabSz="1218987">
              <a:lnSpc>
                <a:spcPct val="130000"/>
              </a:lnSpc>
              <a:spcBef>
                <a:spcPts val="200"/>
              </a:spcBef>
              <a:spcAft>
                <a:spcPts val="60"/>
              </a:spcAft>
              <a:buFont typeface="+mj-lt"/>
              <a:buAutoNum type="arabicPeriod"/>
            </a:pPr>
            <a:r>
              <a:rPr lang="zh-CN" altLang="en-US" sz="2400" dirty="0" smtClean="0">
                <a:solidFill>
                  <a:prstClr val="white">
                    <a:lumMod val="95000"/>
                  </a:prstClr>
                </a:solidFill>
                <a:latin typeface="微软雅黑" pitchFamily="34" charset="-122"/>
                <a:ea typeface="微软雅黑" pitchFamily="34" charset="-122"/>
              </a:rPr>
              <a:t>确定研究主题</a:t>
            </a:r>
            <a:endParaRPr lang="en-US" altLang="zh-CN" sz="2400" dirty="0" smtClean="0">
              <a:solidFill>
                <a:prstClr val="white">
                  <a:lumMod val="95000"/>
                </a:prstClr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457200" defTabSz="1218987">
              <a:lnSpc>
                <a:spcPct val="130000"/>
              </a:lnSpc>
              <a:spcBef>
                <a:spcPts val="200"/>
              </a:spcBef>
              <a:spcAft>
                <a:spcPts val="60"/>
              </a:spcAft>
              <a:buFont typeface="+mj-lt"/>
              <a:buAutoNum type="arabicPeriod"/>
            </a:pPr>
            <a:r>
              <a:rPr lang="zh-CN" altLang="en-US" sz="2400" dirty="0" smtClean="0">
                <a:solidFill>
                  <a:prstClr val="white">
                    <a:lumMod val="95000"/>
                  </a:prstClr>
                </a:solidFill>
                <a:latin typeface="微软雅黑" pitchFamily="34" charset="-122"/>
                <a:ea typeface="微软雅黑" pitchFamily="34" charset="-122"/>
              </a:rPr>
              <a:t>选择研究对象</a:t>
            </a:r>
            <a:endParaRPr lang="en-US" altLang="zh-CN" sz="2400" dirty="0" smtClean="0">
              <a:solidFill>
                <a:prstClr val="white">
                  <a:lumMod val="95000"/>
                </a:prstClr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457200" defTabSz="1218987">
              <a:lnSpc>
                <a:spcPct val="130000"/>
              </a:lnSpc>
              <a:spcBef>
                <a:spcPts val="200"/>
              </a:spcBef>
              <a:spcAft>
                <a:spcPts val="60"/>
              </a:spcAft>
              <a:buFont typeface="+mj-lt"/>
              <a:buAutoNum type="arabicPeriod"/>
            </a:pPr>
            <a:r>
              <a:rPr lang="zh-CN" altLang="en-US" sz="2400" dirty="0" smtClean="0">
                <a:solidFill>
                  <a:prstClr val="white">
                    <a:lumMod val="95000"/>
                  </a:prstClr>
                </a:solidFill>
                <a:latin typeface="微软雅黑" pitchFamily="34" charset="-122"/>
                <a:ea typeface="微软雅黑" pitchFamily="34" charset="-122"/>
              </a:rPr>
              <a:t>进入研究现场</a:t>
            </a:r>
            <a:endParaRPr lang="en-US" altLang="zh-CN" sz="2400" dirty="0" smtClean="0">
              <a:solidFill>
                <a:prstClr val="white">
                  <a:lumMod val="95000"/>
                </a:prstClr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457200" defTabSz="1218987">
              <a:lnSpc>
                <a:spcPct val="130000"/>
              </a:lnSpc>
              <a:spcBef>
                <a:spcPts val="200"/>
              </a:spcBef>
              <a:spcAft>
                <a:spcPts val="60"/>
              </a:spcAft>
              <a:buFont typeface="+mj-lt"/>
              <a:buAutoNum type="arabicPeriod"/>
            </a:pPr>
            <a:r>
              <a:rPr lang="zh-CN" altLang="en-US" sz="2400" dirty="0" smtClean="0">
                <a:solidFill>
                  <a:prstClr val="white">
                    <a:lumMod val="95000"/>
                  </a:prstClr>
                </a:solidFill>
                <a:latin typeface="微软雅黑" pitchFamily="34" charset="-122"/>
                <a:ea typeface="微软雅黑" pitchFamily="34" charset="-122"/>
              </a:rPr>
              <a:t>进行观察访谈</a:t>
            </a:r>
            <a:endParaRPr lang="en-US" altLang="zh-CN" sz="2400" dirty="0" smtClean="0">
              <a:solidFill>
                <a:prstClr val="white">
                  <a:lumMod val="95000"/>
                </a:prstClr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457200" defTabSz="1218987">
              <a:lnSpc>
                <a:spcPct val="130000"/>
              </a:lnSpc>
              <a:spcBef>
                <a:spcPts val="200"/>
              </a:spcBef>
              <a:spcAft>
                <a:spcPts val="60"/>
              </a:spcAft>
              <a:buFont typeface="+mj-lt"/>
              <a:buAutoNum type="arabicPeriod"/>
            </a:pPr>
            <a:r>
              <a:rPr lang="zh-CN" altLang="en-US" sz="2400" dirty="0" smtClean="0">
                <a:solidFill>
                  <a:prstClr val="white">
                    <a:lumMod val="95000"/>
                  </a:prstClr>
                </a:solidFill>
                <a:latin typeface="微软雅黑" pitchFamily="34" charset="-122"/>
                <a:ea typeface="微软雅黑" pitchFamily="34" charset="-122"/>
              </a:rPr>
              <a:t>整理分析资料</a:t>
            </a:r>
            <a:endParaRPr lang="en-US" altLang="zh-CN" sz="2400" dirty="0" smtClean="0">
              <a:solidFill>
                <a:prstClr val="white">
                  <a:lumMod val="95000"/>
                </a:prstClr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457200" defTabSz="1218987">
              <a:lnSpc>
                <a:spcPct val="130000"/>
              </a:lnSpc>
              <a:spcBef>
                <a:spcPts val="200"/>
              </a:spcBef>
              <a:spcAft>
                <a:spcPts val="60"/>
              </a:spcAft>
              <a:buFont typeface="+mj-lt"/>
              <a:buAutoNum type="arabicPeriod"/>
            </a:pPr>
            <a:r>
              <a:rPr lang="zh-CN" altLang="en-US" sz="2400" dirty="0" smtClean="0">
                <a:solidFill>
                  <a:prstClr val="white">
                    <a:lumMod val="95000"/>
                  </a:prstClr>
                </a:solidFill>
                <a:latin typeface="微软雅黑" pitchFamily="34" charset="-122"/>
                <a:ea typeface="微软雅黑" pitchFamily="34" charset="-122"/>
              </a:rPr>
              <a:t>撰写研究报告</a:t>
            </a:r>
            <a:endParaRPr lang="zh-CN" altLang="en-US" sz="2400" dirty="0">
              <a:solidFill>
                <a:prstClr val="white">
                  <a:lumMod val="9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316359" y="2424865"/>
            <a:ext cx="736436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  <a:latin typeface="楷体" pitchFamily="49" charset="-122"/>
                <a:ea typeface="楷体" pitchFamily="49" charset="-122"/>
              </a:rPr>
              <a:t>把这些故事重新以特定的线索进行整合，在此基础上加以概括总结。其间经过了多次反复。文中选的故事是不同时间、地点了解到的片段的组合</a:t>
            </a:r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2400" dirty="0" smtClean="0">
              <a:solidFill>
                <a:schemeClr val="bg1">
                  <a:lumMod val="95000"/>
                </a:schemeClr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  <a:latin typeface="楷体" pitchFamily="49" charset="-122"/>
                <a:ea typeface="楷体" pitchFamily="49" charset="-122"/>
              </a:rPr>
              <a:t>将故事概括为四个方面：</a:t>
            </a:r>
            <a:endParaRPr lang="en-US" altLang="zh-CN" sz="2400" dirty="0" smtClean="0">
              <a:solidFill>
                <a:schemeClr val="bg1">
                  <a:lumMod val="95000"/>
                </a:schemeClr>
              </a:solidFill>
              <a:latin typeface="楷体" pitchFamily="49" charset="-122"/>
              <a:ea typeface="楷体" pitchFamily="49" charset="-122"/>
            </a:endParaRPr>
          </a:p>
          <a:p>
            <a:pPr>
              <a:buFont typeface="Arial" pitchFamily="34" charset="0"/>
              <a:buChar char="•"/>
            </a:pPr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  <a:latin typeface="楷体" pitchFamily="49" charset="-122"/>
                <a:ea typeface="楷体" pitchFamily="49" charset="-122"/>
              </a:rPr>
              <a:t>叙述者的教育背景</a:t>
            </a:r>
            <a:endParaRPr lang="en-US" altLang="zh-CN" sz="2400" dirty="0" smtClean="0">
              <a:solidFill>
                <a:schemeClr val="bg1">
                  <a:lumMod val="95000"/>
                </a:schemeClr>
              </a:solidFill>
              <a:latin typeface="楷体" pitchFamily="49" charset="-122"/>
              <a:ea typeface="楷体" pitchFamily="49" charset="-122"/>
            </a:endParaRPr>
          </a:p>
          <a:p>
            <a:pPr>
              <a:buFont typeface="Arial" pitchFamily="34" charset="0"/>
              <a:buChar char="•"/>
            </a:pPr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  <a:latin typeface="楷体" pitchFamily="49" charset="-122"/>
                <a:ea typeface="楷体" pitchFamily="49" charset="-122"/>
              </a:rPr>
              <a:t>叙述者的教育生涯</a:t>
            </a:r>
            <a:endParaRPr lang="en-US" altLang="zh-CN" sz="2400" dirty="0" smtClean="0">
              <a:solidFill>
                <a:schemeClr val="bg1">
                  <a:lumMod val="95000"/>
                </a:schemeClr>
              </a:solidFill>
              <a:latin typeface="楷体" pitchFamily="49" charset="-122"/>
              <a:ea typeface="楷体" pitchFamily="49" charset="-122"/>
            </a:endParaRPr>
          </a:p>
          <a:p>
            <a:pPr>
              <a:buFont typeface="Arial" pitchFamily="34" charset="0"/>
              <a:buChar char="•"/>
            </a:pPr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  <a:latin typeface="楷体" pitchFamily="49" charset="-122"/>
                <a:ea typeface="楷体" pitchFamily="49" charset="-122"/>
              </a:rPr>
              <a:t>师生心中的彼此</a:t>
            </a:r>
            <a:endParaRPr lang="en-US" altLang="zh-CN" sz="2400" dirty="0" smtClean="0">
              <a:solidFill>
                <a:schemeClr val="bg1">
                  <a:lumMod val="95000"/>
                </a:schemeClr>
              </a:solidFill>
              <a:latin typeface="楷体" pitchFamily="49" charset="-122"/>
              <a:ea typeface="楷体" pitchFamily="49" charset="-122"/>
            </a:endParaRPr>
          </a:p>
          <a:p>
            <a:pPr>
              <a:buFont typeface="Arial" pitchFamily="34" charset="0"/>
              <a:buChar char="•"/>
            </a:pPr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  <a:latin typeface="楷体" pitchFamily="49" charset="-122"/>
                <a:ea typeface="楷体" pitchFamily="49" charset="-122"/>
              </a:rPr>
              <a:t>管理问题的思考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/>
          <p:cNvSpPr>
            <a:spLocks noChangeArrowheads="1"/>
          </p:cNvSpPr>
          <p:nvPr/>
        </p:nvSpPr>
        <p:spPr bwMode="auto">
          <a:xfrm>
            <a:off x="693215" y="1486456"/>
            <a:ext cx="8155818" cy="368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8987">
              <a:lnSpc>
                <a:spcPct val="130000"/>
              </a:lnSpc>
              <a:spcBef>
                <a:spcPts val="200"/>
              </a:spcBef>
              <a:spcAft>
                <a:spcPts val="60"/>
              </a:spcAft>
            </a:pPr>
            <a:r>
              <a:rPr lang="zh-CN" altLang="en-US" sz="2400" dirty="0" smtClean="0">
                <a:solidFill>
                  <a:prstClr val="white">
                    <a:lumMod val="95000"/>
                  </a:prstClr>
                </a:solidFill>
                <a:latin typeface="微软雅黑" pitchFamily="34" charset="-122"/>
                <a:ea typeface="微软雅黑" pitchFamily="34" charset="-122"/>
              </a:rPr>
              <a:t>以</a:t>
            </a:r>
            <a:r>
              <a:rPr lang="en-US" altLang="zh-CN" sz="2400" dirty="0" smtClean="0">
                <a:solidFill>
                  <a:prstClr val="white">
                    <a:lumMod val="95000"/>
                  </a:prstClr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400" dirty="0" smtClean="0">
                <a:solidFill>
                  <a:prstClr val="white">
                    <a:lumMod val="95000"/>
                  </a:prstClr>
                </a:solidFill>
                <a:latin typeface="微软雅黑" pitchFamily="34" charset="-122"/>
                <a:ea typeface="微软雅黑" pitchFamily="34" charset="-122"/>
              </a:rPr>
              <a:t>一位农村教师的生命叙事</a:t>
            </a:r>
            <a:r>
              <a:rPr lang="en-US" altLang="zh-CN" sz="2400" dirty="0" smtClean="0">
                <a:solidFill>
                  <a:prstClr val="white">
                    <a:lumMod val="95000"/>
                  </a:prstClr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400" dirty="0" smtClean="0">
                <a:solidFill>
                  <a:prstClr val="white">
                    <a:lumMod val="95000"/>
                  </a:prstClr>
                </a:solidFill>
                <a:latin typeface="微软雅黑" pitchFamily="34" charset="-122"/>
                <a:ea typeface="微软雅黑" pitchFamily="34" charset="-122"/>
              </a:rPr>
              <a:t>为例：</a:t>
            </a:r>
            <a:endParaRPr lang="en-US" altLang="zh-CN" sz="2400" dirty="0" smtClean="0">
              <a:solidFill>
                <a:prstClr val="white">
                  <a:lumMod val="95000"/>
                </a:prstClr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457200" defTabSz="1218987">
              <a:lnSpc>
                <a:spcPct val="130000"/>
              </a:lnSpc>
              <a:spcBef>
                <a:spcPts val="200"/>
              </a:spcBef>
              <a:spcAft>
                <a:spcPts val="60"/>
              </a:spcAft>
              <a:buFont typeface="+mj-lt"/>
              <a:buAutoNum type="arabicPeriod"/>
            </a:pPr>
            <a:r>
              <a:rPr lang="zh-CN" altLang="en-US" sz="2400" dirty="0" smtClean="0">
                <a:solidFill>
                  <a:prstClr val="white">
                    <a:lumMod val="95000"/>
                  </a:prstClr>
                </a:solidFill>
                <a:latin typeface="微软雅黑" pitchFamily="34" charset="-122"/>
                <a:ea typeface="微软雅黑" pitchFamily="34" charset="-122"/>
              </a:rPr>
              <a:t>确定研究主题</a:t>
            </a:r>
            <a:endParaRPr lang="en-US" altLang="zh-CN" sz="2400" dirty="0" smtClean="0">
              <a:solidFill>
                <a:prstClr val="white">
                  <a:lumMod val="95000"/>
                </a:prstClr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457200" defTabSz="1218987">
              <a:lnSpc>
                <a:spcPct val="130000"/>
              </a:lnSpc>
              <a:spcBef>
                <a:spcPts val="200"/>
              </a:spcBef>
              <a:spcAft>
                <a:spcPts val="60"/>
              </a:spcAft>
              <a:buFont typeface="+mj-lt"/>
              <a:buAutoNum type="arabicPeriod"/>
            </a:pPr>
            <a:r>
              <a:rPr lang="zh-CN" altLang="en-US" sz="2400" dirty="0" smtClean="0">
                <a:solidFill>
                  <a:prstClr val="white">
                    <a:lumMod val="95000"/>
                  </a:prstClr>
                </a:solidFill>
                <a:latin typeface="微软雅黑" pitchFamily="34" charset="-122"/>
                <a:ea typeface="微软雅黑" pitchFamily="34" charset="-122"/>
              </a:rPr>
              <a:t>选择研究对象</a:t>
            </a:r>
            <a:endParaRPr lang="en-US" altLang="zh-CN" sz="2400" dirty="0" smtClean="0">
              <a:solidFill>
                <a:prstClr val="white">
                  <a:lumMod val="95000"/>
                </a:prstClr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457200" defTabSz="1218987">
              <a:lnSpc>
                <a:spcPct val="130000"/>
              </a:lnSpc>
              <a:spcBef>
                <a:spcPts val="200"/>
              </a:spcBef>
              <a:spcAft>
                <a:spcPts val="60"/>
              </a:spcAft>
              <a:buFont typeface="+mj-lt"/>
              <a:buAutoNum type="arabicPeriod"/>
            </a:pPr>
            <a:r>
              <a:rPr lang="zh-CN" altLang="en-US" sz="2400" dirty="0" smtClean="0">
                <a:solidFill>
                  <a:prstClr val="white">
                    <a:lumMod val="95000"/>
                  </a:prstClr>
                </a:solidFill>
                <a:latin typeface="微软雅黑" pitchFamily="34" charset="-122"/>
                <a:ea typeface="微软雅黑" pitchFamily="34" charset="-122"/>
              </a:rPr>
              <a:t>进入研究现场</a:t>
            </a:r>
            <a:endParaRPr lang="en-US" altLang="zh-CN" sz="2400" dirty="0" smtClean="0">
              <a:solidFill>
                <a:prstClr val="white">
                  <a:lumMod val="95000"/>
                </a:prstClr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457200" defTabSz="1218987">
              <a:lnSpc>
                <a:spcPct val="130000"/>
              </a:lnSpc>
              <a:spcBef>
                <a:spcPts val="200"/>
              </a:spcBef>
              <a:spcAft>
                <a:spcPts val="60"/>
              </a:spcAft>
              <a:buFont typeface="+mj-lt"/>
              <a:buAutoNum type="arabicPeriod"/>
            </a:pPr>
            <a:r>
              <a:rPr lang="zh-CN" altLang="en-US" sz="2400" dirty="0" smtClean="0">
                <a:solidFill>
                  <a:prstClr val="white">
                    <a:lumMod val="95000"/>
                  </a:prstClr>
                </a:solidFill>
                <a:latin typeface="微软雅黑" pitchFamily="34" charset="-122"/>
                <a:ea typeface="微软雅黑" pitchFamily="34" charset="-122"/>
              </a:rPr>
              <a:t>进行观察访谈</a:t>
            </a:r>
            <a:endParaRPr lang="en-US" altLang="zh-CN" sz="2400" dirty="0" smtClean="0">
              <a:solidFill>
                <a:prstClr val="white">
                  <a:lumMod val="95000"/>
                </a:prstClr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457200" defTabSz="1218987">
              <a:lnSpc>
                <a:spcPct val="130000"/>
              </a:lnSpc>
              <a:spcBef>
                <a:spcPts val="200"/>
              </a:spcBef>
              <a:spcAft>
                <a:spcPts val="60"/>
              </a:spcAft>
              <a:buFont typeface="+mj-lt"/>
              <a:buAutoNum type="arabicPeriod"/>
            </a:pPr>
            <a:r>
              <a:rPr lang="zh-CN" altLang="en-US" sz="2400" dirty="0" smtClean="0">
                <a:solidFill>
                  <a:prstClr val="white">
                    <a:lumMod val="95000"/>
                  </a:prstClr>
                </a:solidFill>
                <a:latin typeface="微软雅黑" pitchFamily="34" charset="-122"/>
                <a:ea typeface="微软雅黑" pitchFamily="34" charset="-122"/>
              </a:rPr>
              <a:t>整理分析资料</a:t>
            </a:r>
            <a:endParaRPr lang="en-US" altLang="zh-CN" sz="2400" dirty="0" smtClean="0">
              <a:solidFill>
                <a:prstClr val="white">
                  <a:lumMod val="95000"/>
                </a:prstClr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457200" defTabSz="1218987">
              <a:lnSpc>
                <a:spcPct val="130000"/>
              </a:lnSpc>
              <a:spcBef>
                <a:spcPts val="200"/>
              </a:spcBef>
              <a:spcAft>
                <a:spcPts val="60"/>
              </a:spcAft>
              <a:buFont typeface="+mj-lt"/>
              <a:buAutoNum type="arabicPeriod"/>
            </a:pPr>
            <a:r>
              <a:rPr lang="zh-CN" altLang="en-US" sz="2400" dirty="0" smtClean="0">
                <a:solidFill>
                  <a:prstClr val="white">
                    <a:lumMod val="95000"/>
                  </a:prstClr>
                </a:solidFill>
                <a:latin typeface="微软雅黑" pitchFamily="34" charset="-122"/>
                <a:ea typeface="微软雅黑" pitchFamily="34" charset="-122"/>
              </a:rPr>
              <a:t>撰写研究报告</a:t>
            </a:r>
            <a:endParaRPr lang="zh-CN" altLang="en-US" sz="2400" dirty="0">
              <a:solidFill>
                <a:prstClr val="white">
                  <a:lumMod val="9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316359" y="2424865"/>
            <a:ext cx="73643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  <a:latin typeface="楷体" pitchFamily="49" charset="-122"/>
                <a:ea typeface="楷体" pitchFamily="49" charset="-122"/>
              </a:rPr>
              <a:t>报告得出四个结论；</a:t>
            </a:r>
            <a:endParaRPr lang="en-US" altLang="zh-CN" sz="2400" dirty="0" smtClean="0">
              <a:solidFill>
                <a:schemeClr val="bg1">
                  <a:lumMod val="95000"/>
                </a:schemeClr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  <a:latin typeface="楷体" pitchFamily="49" charset="-122"/>
                <a:ea typeface="楷体" pitchFamily="49" charset="-122"/>
              </a:rPr>
              <a:t>讨论了信效度问题、推广问题；</a:t>
            </a:r>
            <a:endParaRPr lang="en-US" altLang="zh-CN" sz="2400" dirty="0" smtClean="0">
              <a:solidFill>
                <a:schemeClr val="bg1">
                  <a:lumMod val="95000"/>
                </a:schemeClr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  <a:latin typeface="楷体" pitchFamily="49" charset="-122"/>
                <a:ea typeface="楷体" pitchFamily="49" charset="-122"/>
              </a:rPr>
              <a:t>讨论了伦理道德问题（自愿参与、保密</a:t>
            </a:r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  <a:latin typeface="楷体" pitchFamily="49" charset="-122"/>
                <a:ea typeface="楷体" pitchFamily="49" charset="-122"/>
              </a:rPr>
              <a:t>原则）</a:t>
            </a:r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  <a:latin typeface="楷体" pitchFamily="49" charset="-122"/>
                <a:ea typeface="楷体" pitchFamily="49" charset="-122"/>
              </a:rPr>
              <a:t>。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/>
          <p:cNvSpPr>
            <a:spLocks noChangeArrowheads="1"/>
          </p:cNvSpPr>
          <p:nvPr/>
        </p:nvSpPr>
        <p:spPr bwMode="auto">
          <a:xfrm>
            <a:off x="1371622" y="1250488"/>
            <a:ext cx="8848991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8987">
              <a:lnSpc>
                <a:spcPct val="130000"/>
              </a:lnSpc>
              <a:spcBef>
                <a:spcPts val="200"/>
              </a:spcBef>
              <a:spcAft>
                <a:spcPts val="60"/>
              </a:spcAft>
            </a:pPr>
            <a:r>
              <a:rPr lang="zh-CN" altLang="en-US" sz="2400" dirty="0" smtClean="0">
                <a:solidFill>
                  <a:prstClr val="white">
                    <a:lumMod val="95000"/>
                  </a:prstClr>
                </a:solidFill>
                <a:latin typeface="微软雅黑" pitchFamily="34" charset="-122"/>
                <a:ea typeface="微软雅黑" pitchFamily="34" charset="-122"/>
              </a:rPr>
              <a:t>关键点：经验收集、意义诠释、伦理规范</a:t>
            </a:r>
            <a:endParaRPr lang="en-US" altLang="zh-CN" sz="2400" dirty="0" smtClean="0">
              <a:solidFill>
                <a:prstClr val="white">
                  <a:lumMod val="95000"/>
                </a:prstClr>
              </a:solidFill>
              <a:latin typeface="微软雅黑" pitchFamily="34" charset="-122"/>
              <a:ea typeface="微软雅黑" pitchFamily="34" charset="-122"/>
            </a:endParaRPr>
          </a:p>
          <a:p>
            <a:pPr defTabSz="1218987">
              <a:lnSpc>
                <a:spcPct val="130000"/>
              </a:lnSpc>
              <a:spcBef>
                <a:spcPts val="200"/>
              </a:spcBef>
              <a:spcAft>
                <a:spcPts val="60"/>
              </a:spcAft>
            </a:pPr>
            <a:endParaRPr lang="en-US" altLang="zh-CN" sz="2400" dirty="0" smtClean="0">
              <a:solidFill>
                <a:prstClr val="white">
                  <a:lumMod val="95000"/>
                </a:prstClr>
              </a:solidFill>
              <a:latin typeface="微软雅黑" pitchFamily="34" charset="-122"/>
              <a:ea typeface="微软雅黑" pitchFamily="34" charset="-122"/>
            </a:endParaRPr>
          </a:p>
          <a:p>
            <a:pPr marL="1371600" lvl="2" indent="-457200" defTabSz="1218987">
              <a:lnSpc>
                <a:spcPct val="130000"/>
              </a:lnSpc>
              <a:spcBef>
                <a:spcPts val="200"/>
              </a:spcBef>
              <a:spcAft>
                <a:spcPts val="60"/>
              </a:spcAft>
              <a:buFont typeface="+mj-lt"/>
              <a:buAutoNum type="arabicPeriod"/>
            </a:pPr>
            <a:r>
              <a:rPr lang="zh-CN" altLang="en-US" sz="2400" dirty="0" smtClean="0">
                <a:solidFill>
                  <a:prstClr val="white">
                    <a:lumMod val="95000"/>
                  </a:prstClr>
                </a:solidFill>
                <a:latin typeface="微软雅黑" pitchFamily="34" charset="-122"/>
                <a:ea typeface="微软雅黑" pitchFamily="34" charset="-122"/>
              </a:rPr>
              <a:t>进行经验收集：个人经历或故事素材的收集（事实、背景、纸质        材料等）</a:t>
            </a:r>
            <a:r>
              <a:rPr lang="en-US" altLang="zh-CN" sz="2400" dirty="0" smtClean="0">
                <a:solidFill>
                  <a:prstClr val="white">
                    <a:lumMod val="95000"/>
                  </a:prstClr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400" dirty="0" smtClean="0">
                <a:solidFill>
                  <a:prstClr val="white">
                    <a:lumMod val="95000"/>
                  </a:prstClr>
                </a:solidFill>
                <a:latin typeface="微软雅黑" pitchFamily="34" charset="-122"/>
                <a:ea typeface="微软雅黑" pitchFamily="34" charset="-122"/>
              </a:rPr>
              <a:t>进一步深化叙事（访谈、观察日志等）</a:t>
            </a:r>
            <a:endParaRPr lang="en-US" altLang="zh-CN" sz="2400" dirty="0" smtClean="0">
              <a:solidFill>
                <a:prstClr val="white">
                  <a:lumMod val="95000"/>
                </a:prstClr>
              </a:solidFill>
              <a:latin typeface="微软雅黑" pitchFamily="34" charset="-122"/>
              <a:ea typeface="微软雅黑" pitchFamily="34" charset="-122"/>
            </a:endParaRPr>
          </a:p>
          <a:p>
            <a:pPr marL="1371600" lvl="2" indent="-457200" defTabSz="1218987">
              <a:lnSpc>
                <a:spcPct val="130000"/>
              </a:lnSpc>
              <a:spcBef>
                <a:spcPts val="200"/>
              </a:spcBef>
              <a:spcAft>
                <a:spcPts val="60"/>
              </a:spcAft>
              <a:buFont typeface="+mj-lt"/>
              <a:buAutoNum type="arabicPeriod"/>
            </a:pPr>
            <a:r>
              <a:rPr lang="zh-CN" altLang="en-US" sz="2400" dirty="0" smtClean="0">
                <a:solidFill>
                  <a:prstClr val="white">
                    <a:lumMod val="95000"/>
                  </a:prstClr>
                </a:solidFill>
                <a:latin typeface="微软雅黑" pitchFamily="34" charset="-122"/>
                <a:ea typeface="微软雅黑" pitchFamily="34" charset="-122"/>
              </a:rPr>
              <a:t>提供意义诠释：深度描述（描述来龙去脉、追踪变化进展、细细解读）</a:t>
            </a:r>
            <a:r>
              <a:rPr lang="en-US" altLang="zh-CN" sz="2400" dirty="0" smtClean="0">
                <a:solidFill>
                  <a:prstClr val="white">
                    <a:lumMod val="95000"/>
                  </a:prstClr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400" dirty="0" smtClean="0">
                <a:solidFill>
                  <a:prstClr val="white">
                    <a:lumMod val="95000"/>
                  </a:prstClr>
                </a:solidFill>
                <a:latin typeface="微软雅黑" pitchFamily="34" charset="-122"/>
                <a:ea typeface="微软雅黑" pitchFamily="34" charset="-122"/>
              </a:rPr>
              <a:t>素材提取（提取、分析、界定，重组事件）</a:t>
            </a:r>
            <a:r>
              <a:rPr lang="en-US" altLang="zh-CN" sz="2400" dirty="0" smtClean="0">
                <a:solidFill>
                  <a:prstClr val="white">
                    <a:lumMod val="95000"/>
                  </a:prstClr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400" dirty="0" smtClean="0">
                <a:solidFill>
                  <a:prstClr val="white">
                    <a:lumMod val="95000"/>
                  </a:prstClr>
                </a:solidFill>
                <a:latin typeface="微软雅黑" pitchFamily="34" charset="-122"/>
                <a:ea typeface="微软雅黑" pitchFamily="34" charset="-122"/>
              </a:rPr>
              <a:t>深度诠释（解构、把握、化约、建构和深化）</a:t>
            </a:r>
            <a:endParaRPr lang="en-US" altLang="zh-CN" sz="2400" dirty="0" smtClean="0">
              <a:solidFill>
                <a:prstClr val="white">
                  <a:lumMod val="95000"/>
                </a:prstClr>
              </a:solidFill>
              <a:latin typeface="微软雅黑" pitchFamily="34" charset="-122"/>
              <a:ea typeface="微软雅黑" pitchFamily="34" charset="-122"/>
            </a:endParaRPr>
          </a:p>
          <a:p>
            <a:pPr marL="1371600" lvl="2" indent="-457200" defTabSz="1218987">
              <a:lnSpc>
                <a:spcPct val="130000"/>
              </a:lnSpc>
              <a:spcBef>
                <a:spcPts val="200"/>
              </a:spcBef>
              <a:spcAft>
                <a:spcPts val="60"/>
              </a:spcAft>
              <a:buFont typeface="+mj-lt"/>
              <a:buAutoNum type="arabicPeriod"/>
            </a:pPr>
            <a:r>
              <a:rPr lang="zh-CN" altLang="en-US" sz="2400" dirty="0" smtClean="0">
                <a:solidFill>
                  <a:prstClr val="white">
                    <a:lumMod val="95000"/>
                  </a:prstClr>
                </a:solidFill>
                <a:latin typeface="微软雅黑" pitchFamily="34" charset="-122"/>
                <a:ea typeface="微软雅黑" pitchFamily="34" charset="-122"/>
              </a:rPr>
              <a:t>注意伦理规范：自愿性、保密性、事先阅读征求同意</a:t>
            </a:r>
            <a:endParaRPr lang="zh-CN" altLang="en-US" sz="2400" dirty="0">
              <a:solidFill>
                <a:prstClr val="white">
                  <a:lumMod val="9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/>
          <p:cNvSpPr>
            <a:spLocks noChangeArrowheads="1"/>
          </p:cNvSpPr>
          <p:nvPr/>
        </p:nvSpPr>
        <p:spPr bwMode="auto">
          <a:xfrm>
            <a:off x="1371622" y="1250488"/>
            <a:ext cx="8848991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8987">
              <a:lnSpc>
                <a:spcPct val="130000"/>
              </a:lnSpc>
              <a:spcBef>
                <a:spcPts val="200"/>
              </a:spcBef>
              <a:spcAft>
                <a:spcPts val="60"/>
              </a:spcAft>
            </a:pPr>
            <a:r>
              <a:rPr lang="zh-CN" altLang="en-US" sz="2400" dirty="0" smtClean="0">
                <a:solidFill>
                  <a:prstClr val="white">
                    <a:lumMod val="95000"/>
                  </a:prstClr>
                </a:solidFill>
                <a:latin typeface="微软雅黑" pitchFamily="34" charset="-122"/>
                <a:ea typeface="微软雅黑" pitchFamily="34" charset="-122"/>
              </a:rPr>
              <a:t>关键点：经验收集、意义诠释、伦理规范</a:t>
            </a:r>
            <a:endParaRPr lang="en-US" altLang="zh-CN" sz="2400" dirty="0" smtClean="0">
              <a:solidFill>
                <a:prstClr val="white">
                  <a:lumMod val="95000"/>
                </a:prstClr>
              </a:solidFill>
              <a:latin typeface="微软雅黑" pitchFamily="34" charset="-122"/>
              <a:ea typeface="微软雅黑" pitchFamily="34" charset="-122"/>
            </a:endParaRPr>
          </a:p>
          <a:p>
            <a:pPr defTabSz="1218987">
              <a:lnSpc>
                <a:spcPct val="130000"/>
              </a:lnSpc>
              <a:spcBef>
                <a:spcPts val="200"/>
              </a:spcBef>
              <a:spcAft>
                <a:spcPts val="60"/>
              </a:spcAft>
            </a:pPr>
            <a:endParaRPr lang="en-US" altLang="zh-CN" sz="2400" dirty="0" smtClean="0">
              <a:solidFill>
                <a:prstClr val="white">
                  <a:lumMod val="95000"/>
                </a:prstClr>
              </a:solidFill>
              <a:latin typeface="微软雅黑" pitchFamily="34" charset="-122"/>
              <a:ea typeface="微软雅黑" pitchFamily="34" charset="-122"/>
            </a:endParaRPr>
          </a:p>
          <a:p>
            <a:pPr marL="1371600" lvl="2" indent="-457200" defTabSz="1218987">
              <a:lnSpc>
                <a:spcPct val="130000"/>
              </a:lnSpc>
              <a:spcBef>
                <a:spcPts val="200"/>
              </a:spcBef>
              <a:spcAft>
                <a:spcPts val="60"/>
              </a:spcAft>
              <a:buFont typeface="+mj-lt"/>
              <a:buAutoNum type="arabicPeriod"/>
            </a:pPr>
            <a:r>
              <a:rPr lang="zh-CN" altLang="en-US" sz="2400" dirty="0" smtClean="0">
                <a:solidFill>
                  <a:prstClr val="white">
                    <a:lumMod val="95000"/>
                  </a:prstClr>
                </a:solidFill>
                <a:latin typeface="微软雅黑" pitchFamily="34" charset="-122"/>
                <a:ea typeface="微软雅黑" pitchFamily="34" charset="-122"/>
              </a:rPr>
              <a:t>进行经验收集：个人经历或故事素材的收集（事实、背景、纸质        材料等）</a:t>
            </a:r>
            <a:r>
              <a:rPr lang="en-US" altLang="zh-CN" sz="2400" dirty="0" smtClean="0">
                <a:solidFill>
                  <a:prstClr val="white">
                    <a:lumMod val="95000"/>
                  </a:prstClr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400" dirty="0" smtClean="0">
                <a:solidFill>
                  <a:prstClr val="white">
                    <a:lumMod val="95000"/>
                  </a:prstClr>
                </a:solidFill>
                <a:latin typeface="微软雅黑" pitchFamily="34" charset="-122"/>
                <a:ea typeface="微软雅黑" pitchFamily="34" charset="-122"/>
              </a:rPr>
              <a:t>进一步深化叙事（访谈、观察日志等）</a:t>
            </a:r>
            <a:endParaRPr lang="en-US" altLang="zh-CN" sz="2400" dirty="0" smtClean="0">
              <a:solidFill>
                <a:prstClr val="white">
                  <a:lumMod val="95000"/>
                </a:prstClr>
              </a:solidFill>
              <a:latin typeface="微软雅黑" pitchFamily="34" charset="-122"/>
              <a:ea typeface="微软雅黑" pitchFamily="34" charset="-122"/>
            </a:endParaRPr>
          </a:p>
          <a:p>
            <a:pPr marL="1371600" lvl="2" indent="-457200" defTabSz="1218987">
              <a:lnSpc>
                <a:spcPct val="130000"/>
              </a:lnSpc>
              <a:spcBef>
                <a:spcPts val="200"/>
              </a:spcBef>
              <a:spcAft>
                <a:spcPts val="60"/>
              </a:spcAft>
              <a:buFont typeface="+mj-lt"/>
              <a:buAutoNum type="arabicPeriod"/>
            </a:pPr>
            <a:r>
              <a:rPr lang="zh-CN" altLang="en-US" sz="2400" dirty="0" smtClean="0">
                <a:solidFill>
                  <a:prstClr val="white">
                    <a:lumMod val="95000"/>
                  </a:prstClr>
                </a:solidFill>
                <a:latin typeface="微软雅黑" pitchFamily="34" charset="-122"/>
                <a:ea typeface="微软雅黑" pitchFamily="34" charset="-122"/>
              </a:rPr>
              <a:t>提供意义诠释：深度描述（描述来龙去脉、追踪变化进展、细细解读）</a:t>
            </a:r>
            <a:r>
              <a:rPr lang="en-US" altLang="zh-CN" sz="2400" dirty="0" smtClean="0">
                <a:solidFill>
                  <a:prstClr val="white">
                    <a:lumMod val="95000"/>
                  </a:prstClr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400" dirty="0" smtClean="0">
                <a:solidFill>
                  <a:prstClr val="white">
                    <a:lumMod val="95000"/>
                  </a:prstClr>
                </a:solidFill>
                <a:latin typeface="微软雅黑" pitchFamily="34" charset="-122"/>
                <a:ea typeface="微软雅黑" pitchFamily="34" charset="-122"/>
              </a:rPr>
              <a:t>素材提取（提取、分析、界定，重组事件）</a:t>
            </a:r>
            <a:r>
              <a:rPr lang="en-US" altLang="zh-CN" sz="2400" dirty="0" smtClean="0">
                <a:solidFill>
                  <a:prstClr val="white">
                    <a:lumMod val="95000"/>
                  </a:prstClr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400" dirty="0" smtClean="0">
                <a:solidFill>
                  <a:prstClr val="white">
                    <a:lumMod val="95000"/>
                  </a:prstClr>
                </a:solidFill>
                <a:latin typeface="微软雅黑" pitchFamily="34" charset="-122"/>
                <a:ea typeface="微软雅黑" pitchFamily="34" charset="-122"/>
              </a:rPr>
              <a:t>深度诠释（解构、把握、化约、建构和深化）</a:t>
            </a:r>
            <a:endParaRPr lang="en-US" altLang="zh-CN" sz="2400" dirty="0" smtClean="0">
              <a:solidFill>
                <a:prstClr val="white">
                  <a:lumMod val="95000"/>
                </a:prstClr>
              </a:solidFill>
              <a:latin typeface="微软雅黑" pitchFamily="34" charset="-122"/>
              <a:ea typeface="微软雅黑" pitchFamily="34" charset="-122"/>
            </a:endParaRPr>
          </a:p>
          <a:p>
            <a:pPr marL="1371600" lvl="2" indent="-457200" defTabSz="1218987">
              <a:lnSpc>
                <a:spcPct val="130000"/>
              </a:lnSpc>
              <a:spcBef>
                <a:spcPts val="200"/>
              </a:spcBef>
              <a:spcAft>
                <a:spcPts val="60"/>
              </a:spcAft>
              <a:buFont typeface="+mj-lt"/>
              <a:buAutoNum type="arabicPeriod"/>
            </a:pPr>
            <a:r>
              <a:rPr lang="zh-CN" altLang="en-US" sz="2400" dirty="0" smtClean="0">
                <a:solidFill>
                  <a:prstClr val="white">
                    <a:lumMod val="95000"/>
                  </a:prstClr>
                </a:solidFill>
                <a:latin typeface="微软雅黑" pitchFamily="34" charset="-122"/>
                <a:ea typeface="微软雅黑" pitchFamily="34" charset="-122"/>
              </a:rPr>
              <a:t>注意伦理规范：自愿性、保密性、事先阅读征求同意</a:t>
            </a:r>
            <a:endParaRPr lang="zh-CN" altLang="en-US" sz="2400" dirty="0">
              <a:solidFill>
                <a:prstClr val="white">
                  <a:lumMod val="9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/>
          <p:cNvSpPr>
            <a:spLocks noChangeArrowheads="1"/>
          </p:cNvSpPr>
          <p:nvPr/>
        </p:nvSpPr>
        <p:spPr bwMode="auto">
          <a:xfrm>
            <a:off x="540147" y="1649915"/>
            <a:ext cx="10550640" cy="410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[</a:t>
            </a:r>
            <a:r>
              <a:rPr lang="en-US" altLang="zh-CN" b="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1]</a:t>
            </a:r>
            <a:r>
              <a:rPr lang="zh-CN" altLang="en-US" b="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周春燕</a:t>
            </a:r>
            <a:r>
              <a:rPr lang="en-US" altLang="zh-CN" b="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b="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质的研究还是量的研究？</a:t>
            </a:r>
            <a:r>
              <a:rPr lang="en-US" altLang="zh-CN" b="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b="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教育研究方法论的省思</a:t>
            </a:r>
            <a:r>
              <a:rPr lang="en-US" altLang="zh-CN" b="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b="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教育科学论坛，</a:t>
            </a:r>
            <a:r>
              <a:rPr lang="en-US" altLang="zh-CN" b="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2006</a:t>
            </a:r>
            <a:r>
              <a:rPr lang="zh-CN" altLang="en-US" b="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，（</a:t>
            </a:r>
            <a:r>
              <a:rPr lang="en-US" altLang="zh-CN" b="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b="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en-US" altLang="zh-CN" b="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[2]</a:t>
            </a:r>
            <a:r>
              <a:rPr lang="zh-CN" altLang="en-US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丁钢</a:t>
            </a:r>
            <a:r>
              <a:rPr lang="en-US" altLang="zh-CN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声音与经验：教育叙事探究</a:t>
            </a:r>
            <a:r>
              <a:rPr lang="en-US" altLang="zh-CN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教育科学出版社，</a:t>
            </a:r>
            <a:r>
              <a:rPr lang="en-US" altLang="zh-CN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2007</a:t>
            </a:r>
            <a:r>
              <a:rPr lang="zh-CN" altLang="en-US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en-US" altLang="zh-CN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[3]</a:t>
            </a:r>
            <a:r>
              <a:rPr lang="zh-CN" altLang="en-US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徐红</a:t>
            </a:r>
            <a:r>
              <a:rPr lang="en-US" altLang="zh-CN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教育科学研究方法</a:t>
            </a:r>
            <a:r>
              <a:rPr lang="en-US" altLang="zh-CN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华中科技大学出版社，</a:t>
            </a:r>
            <a:r>
              <a:rPr lang="en-US" altLang="zh-CN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2013</a:t>
            </a:r>
            <a:r>
              <a:rPr lang="zh-CN" altLang="en-US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05.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[4]</a:t>
            </a:r>
            <a:r>
              <a:rPr lang="zh-CN" altLang="en-US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叶澜</a:t>
            </a:r>
            <a:r>
              <a:rPr lang="en-US" altLang="zh-CN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学校教育研究方法</a:t>
            </a:r>
            <a:r>
              <a:rPr lang="en-US" altLang="zh-CN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教育科学出版社，</a:t>
            </a:r>
            <a:r>
              <a:rPr lang="en-US" altLang="zh-CN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2003,01.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[5]</a:t>
            </a:r>
            <a:r>
              <a:rPr lang="zh-CN" altLang="en-US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郝俊英</a:t>
            </a:r>
            <a:r>
              <a:rPr lang="en-US" altLang="zh-CN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. </a:t>
            </a:r>
            <a:r>
              <a:rPr lang="zh-CN" altLang="en-US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一位农村语文教师的生命</a:t>
            </a:r>
            <a:r>
              <a:rPr lang="zh-CN" altLang="en-US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叙事</a:t>
            </a:r>
            <a:r>
              <a:rPr lang="en-US" altLang="zh-CN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陕西师范大学</a:t>
            </a:r>
            <a:r>
              <a:rPr lang="en-US" altLang="zh-CN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,2006</a:t>
            </a:r>
            <a:r>
              <a:rPr lang="en-US" altLang="zh-CN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[6]</a:t>
            </a:r>
            <a:r>
              <a:rPr lang="zh-CN" altLang="en-US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丁钢译</a:t>
            </a:r>
            <a:r>
              <a:rPr lang="en-US" altLang="zh-CN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社会科学</a:t>
            </a:r>
            <a:r>
              <a:rPr lang="zh-CN" altLang="en-US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研究中的</a:t>
            </a:r>
            <a:r>
              <a:rPr lang="zh-CN" altLang="en-US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叙事</a:t>
            </a:r>
            <a:r>
              <a:rPr lang="en-US" altLang="zh-CN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北京师范大学出版社</a:t>
            </a:r>
            <a:r>
              <a:rPr lang="en-US" altLang="zh-CN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,2010.</a:t>
            </a:r>
            <a:endParaRPr lang="zh-CN" altLang="en-US" dirty="0" smtClean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dirty="0" smtClean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dirty="0" smtClean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dirty="0" smtClean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b="0" dirty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55566653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484588"/>
            <a:ext cx="5184576" cy="1656184"/>
          </a:xfrm>
          <a:prstGeom prst="rect">
            <a:avLst/>
          </a:prstGeom>
          <a:solidFill>
            <a:srgbClr val="FFFFFF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34440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01531" y="2484588"/>
            <a:ext cx="288032" cy="165618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472334" y="2980438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3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一</a:t>
            </a:r>
            <a:endParaRPr lang="zh-CN" altLang="en-US" sz="3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文本占位符 3"/>
          <p:cNvSpPr txBox="1">
            <a:spLocks/>
          </p:cNvSpPr>
          <p:nvPr/>
        </p:nvSpPr>
        <p:spPr>
          <a:xfrm>
            <a:off x="5805586" y="2917430"/>
            <a:ext cx="4503537" cy="4320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rgbClr val="56762C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dirty="0" smtClean="0">
                <a:solidFill>
                  <a:schemeClr val="bg1"/>
                </a:solidFill>
                <a:ea typeface="微软雅黑" pitchFamily="34" charset="-122"/>
              </a:rPr>
              <a:t>从理论语言到生活语言</a:t>
            </a:r>
            <a:endParaRPr lang="zh-CN" altLang="en-US" sz="3200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805587" y="3542642"/>
            <a:ext cx="4536504" cy="21600"/>
          </a:xfrm>
          <a:prstGeom prst="rect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http://t.ishzu.com/images/topic/8/46/75_o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492475" y="2540910"/>
            <a:ext cx="2471074" cy="1544392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xmlns="" val="3866213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prism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penbookjournal.com/files/2013/05/Fotolia_43653974_Subscription_Monthly_M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865515" y="1712688"/>
            <a:ext cx="4845469" cy="333126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/>
          <a:extLst/>
        </p:spPr>
      </p:pic>
      <p:sp>
        <p:nvSpPr>
          <p:cNvPr id="3" name="矩形 2"/>
          <p:cNvSpPr/>
          <p:nvPr/>
        </p:nvSpPr>
        <p:spPr>
          <a:xfrm>
            <a:off x="681627" y="1944107"/>
            <a:ext cx="6279612" cy="2025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60"/>
              </a:spcAft>
            </a:pPr>
            <a:r>
              <a:rPr lang="zh-CN" altLang="en-US" sz="2400" b="1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提出要求</a:t>
            </a:r>
            <a:r>
              <a:rPr lang="en-US" altLang="zh-CN" sz="2400" b="1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</a:p>
          <a:p>
            <a:pPr>
              <a:lnSpc>
                <a:spcPct val="130000"/>
              </a:lnSpc>
              <a:spcAft>
                <a:spcPts val="60"/>
              </a:spcAft>
            </a:pPr>
            <a:r>
              <a:rPr lang="zh-CN" altLang="en-US" sz="3600" b="1" dirty="0" smtClean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“你去看看咱们实验室今年的团队文化建设搞得怎么样？”</a:t>
            </a:r>
            <a:endParaRPr lang="en-US" altLang="zh-CN" sz="3600" b="1" dirty="0">
              <a:solidFill>
                <a:srgbClr val="FFC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3427045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penbookjournal.com/files/2013/05/Fotolia_43653974_Subscription_Monthly_M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931742" y="1262613"/>
            <a:ext cx="5053781" cy="4487759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/>
          <a:extLst/>
        </p:spPr>
      </p:pic>
      <p:sp>
        <p:nvSpPr>
          <p:cNvPr id="3" name="矩形 2"/>
          <p:cNvSpPr/>
          <p:nvPr/>
        </p:nvSpPr>
        <p:spPr>
          <a:xfrm>
            <a:off x="44244" y="2194830"/>
            <a:ext cx="6754767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60"/>
              </a:spcAft>
              <a:buFont typeface="Arial" pitchFamily="34" charset="0"/>
              <a:buChar char="•"/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聚餐次数、打羽毛球次数、小组学习活动次数</a:t>
            </a:r>
            <a:endParaRPr lang="en-US" altLang="zh-CN" sz="24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  <a:spcAft>
                <a:spcPts val="60"/>
              </a:spcAft>
            </a:pPr>
            <a:endParaRPr lang="en-US" altLang="zh-CN" sz="24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  <a:spcAft>
                <a:spcPts val="60"/>
              </a:spcAft>
              <a:buFont typeface="Arial" pitchFamily="34" charset="0"/>
              <a:buChar char="•"/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根据问卷调查显示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……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团队凝聚力、精神状态</a:t>
            </a:r>
            <a:endParaRPr lang="en-US" altLang="zh-CN" sz="24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  <a:spcAft>
                <a:spcPts val="60"/>
              </a:spcAft>
            </a:pPr>
            <a:endParaRPr lang="en-US" altLang="zh-CN" sz="24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  <a:spcAft>
                <a:spcPts val="60"/>
              </a:spcAft>
              <a:buFont typeface="Arial" pitchFamily="34" charset="0"/>
              <a:buChar char="•"/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整体论文发表数量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……</a:t>
            </a:r>
            <a:endParaRPr lang="en-US" altLang="zh-CN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3427045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penbookjournal.com/files/2013/05/Fotolia_43653974_Subscription_Monthly_M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167716" y="1716612"/>
            <a:ext cx="4817807" cy="3579761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/>
          <a:extLst/>
        </p:spPr>
      </p:pic>
      <p:sp>
        <p:nvSpPr>
          <p:cNvPr id="3" name="矩形 2"/>
          <p:cNvSpPr/>
          <p:nvPr/>
        </p:nvSpPr>
        <p:spPr>
          <a:xfrm>
            <a:off x="44244" y="2194830"/>
            <a:ext cx="6754767" cy="3024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60"/>
              </a:spcAft>
              <a:buFont typeface="Arial" pitchFamily="34" charset="0"/>
              <a:buChar char="•"/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问了二十个人，大家都说今年大家心更齐了</a:t>
            </a:r>
            <a:endParaRPr lang="en-US" altLang="zh-CN" sz="24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  <a:spcAft>
                <a:spcPts val="60"/>
              </a:spcAft>
            </a:pPr>
            <a:endParaRPr lang="en-US" altLang="zh-CN" sz="24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  <a:spcAft>
                <a:spcPts val="60"/>
              </a:spcAft>
              <a:buFont typeface="Arial" pitchFamily="34" charset="0"/>
              <a:buChar char="•"/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我观察到每个人都笑脸迎人，很开心的样子</a:t>
            </a:r>
            <a:endParaRPr lang="en-US" altLang="zh-CN" sz="24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  <a:spcAft>
                <a:spcPts val="60"/>
              </a:spcAft>
            </a:pPr>
            <a:endParaRPr lang="en-US" altLang="zh-CN" sz="24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  <a:spcAft>
                <a:spcPts val="60"/>
              </a:spcAft>
              <a:buFont typeface="Arial" pitchFamily="34" charset="0"/>
              <a:buChar char="•"/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一次有人文件散了一地，有十几个人马上冲过去帮她捡起来，擦掉灰尘递给她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……</a:t>
            </a:r>
            <a:endParaRPr lang="en-US" altLang="zh-CN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3427045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/>
          <p:cNvSpPr>
            <a:spLocks noChangeArrowheads="1"/>
          </p:cNvSpPr>
          <p:nvPr/>
        </p:nvSpPr>
        <p:spPr bwMode="auto">
          <a:xfrm>
            <a:off x="4148586" y="1593849"/>
            <a:ext cx="44779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/>
          <a:p>
            <a:r>
              <a:rPr lang="zh-CN" altLang="en-US" sz="2000" b="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质的研究与量的研究的比较</a:t>
            </a:r>
            <a:r>
              <a:rPr lang="en-US" altLang="zh-CN" sz="140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[</a:t>
            </a:r>
            <a:r>
              <a:rPr lang="en-US" altLang="zh-CN" sz="1400" b="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1]</a:t>
            </a:r>
            <a:endParaRPr lang="zh-CN" altLang="en-US" sz="1400" b="0" dirty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26" name="表格 25"/>
          <p:cNvGraphicFramePr>
            <a:graphicFrameLocks noGrp="1"/>
          </p:cNvGraphicFramePr>
          <p:nvPr/>
        </p:nvGraphicFramePr>
        <p:xfrm>
          <a:off x="1342105" y="2224002"/>
          <a:ext cx="9350476" cy="3403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830"/>
                <a:gridCol w="3591362"/>
                <a:gridCol w="4262284"/>
              </a:tblGrid>
              <a:tr h="576498">
                <a:tc>
                  <a:txBody>
                    <a:bodyPr/>
                    <a:lstStyle/>
                    <a:p>
                      <a:endParaRPr lang="zh-CN" altLang="en-US" b="1" dirty="0"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>
                          <a:latin typeface="华文楷体" pitchFamily="2" charset="-122"/>
                          <a:ea typeface="华文楷体" pitchFamily="2" charset="-122"/>
                        </a:rPr>
                        <a:t>量的研究</a:t>
                      </a:r>
                      <a:endParaRPr lang="zh-CN" altLang="en-US" b="1" dirty="0"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>
                          <a:latin typeface="华文楷体" pitchFamily="2" charset="-122"/>
                          <a:ea typeface="华文楷体" pitchFamily="2" charset="-122"/>
                        </a:rPr>
                        <a:t>质的研究</a:t>
                      </a:r>
                      <a:endParaRPr lang="zh-CN" altLang="en-US" b="1" dirty="0"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6498">
                <a:tc>
                  <a:txBody>
                    <a:bodyPr/>
                    <a:lstStyle/>
                    <a:p>
                      <a:r>
                        <a:rPr lang="zh-CN" altLang="en-US" b="1" dirty="0" smtClean="0">
                          <a:latin typeface="华文楷体" pitchFamily="2" charset="-122"/>
                          <a:ea typeface="华文楷体" pitchFamily="2" charset="-122"/>
                        </a:rPr>
                        <a:t>方法论</a:t>
                      </a:r>
                      <a:endParaRPr lang="zh-CN" altLang="en-US" b="1" dirty="0"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b="1" dirty="0" smtClean="0">
                          <a:latin typeface="华文楷体" pitchFamily="2" charset="-122"/>
                          <a:ea typeface="华文楷体" pitchFamily="2" charset="-122"/>
                        </a:rPr>
                        <a:t>逻辑</a:t>
                      </a:r>
                      <a:r>
                        <a:rPr lang="en-US" altLang="zh-CN" b="1" dirty="0" smtClean="0">
                          <a:latin typeface="华文楷体" pitchFamily="2" charset="-122"/>
                          <a:ea typeface="华文楷体" pitchFamily="2" charset="-122"/>
                        </a:rPr>
                        <a:t>—</a:t>
                      </a:r>
                      <a:r>
                        <a:rPr lang="zh-CN" altLang="en-US" b="1" dirty="0" smtClean="0">
                          <a:latin typeface="华文楷体" pitchFamily="2" charset="-122"/>
                          <a:ea typeface="华文楷体" pitchFamily="2" charset="-122"/>
                        </a:rPr>
                        <a:t>实证主义</a:t>
                      </a:r>
                      <a:endParaRPr lang="zh-CN" altLang="en-US" b="1" dirty="0"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b="1" dirty="0" smtClean="0">
                          <a:latin typeface="华文楷体" pitchFamily="2" charset="-122"/>
                          <a:ea typeface="华文楷体" pitchFamily="2" charset="-122"/>
                        </a:rPr>
                        <a:t>现象学的解释主义</a:t>
                      </a:r>
                      <a:endParaRPr lang="zh-CN" altLang="en-US" b="1" dirty="0"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78808">
                <a:tc>
                  <a:txBody>
                    <a:bodyPr/>
                    <a:lstStyle/>
                    <a:p>
                      <a:r>
                        <a:rPr lang="zh-CN" altLang="en-US" b="1" dirty="0" smtClean="0">
                          <a:latin typeface="华文楷体" pitchFamily="2" charset="-122"/>
                          <a:ea typeface="华文楷体" pitchFamily="2" charset="-122"/>
                        </a:rPr>
                        <a:t>研究目的</a:t>
                      </a:r>
                      <a:endParaRPr lang="zh-CN" altLang="en-US" b="1" dirty="0"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b="1" dirty="0" smtClean="0">
                          <a:latin typeface="华文楷体" pitchFamily="2" charset="-122"/>
                          <a:ea typeface="华文楷体" pitchFamily="2" charset="-122"/>
                        </a:rPr>
                        <a:t>证实普遍情况，预测，寻求共识</a:t>
                      </a:r>
                      <a:endParaRPr lang="zh-CN" altLang="en-US" b="1" dirty="0"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b="1" dirty="0" smtClean="0">
                          <a:latin typeface="华文楷体" pitchFamily="2" charset="-122"/>
                          <a:ea typeface="华文楷体" pitchFamily="2" charset="-122"/>
                        </a:rPr>
                        <a:t>解释性理解，寻求复杂性，提出新问题</a:t>
                      </a:r>
                      <a:endParaRPr lang="zh-CN" altLang="en-US" b="1" dirty="0"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6498">
                <a:tc>
                  <a:txBody>
                    <a:bodyPr/>
                    <a:lstStyle/>
                    <a:p>
                      <a:r>
                        <a:rPr lang="zh-CN" altLang="en-US" b="1" dirty="0" smtClean="0">
                          <a:latin typeface="华文楷体" pitchFamily="2" charset="-122"/>
                          <a:ea typeface="华文楷体" pitchFamily="2" charset="-122"/>
                        </a:rPr>
                        <a:t>研究方法</a:t>
                      </a:r>
                      <a:endParaRPr lang="zh-CN" altLang="en-US" b="1" dirty="0"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b="1" dirty="0" smtClean="0">
                          <a:latin typeface="华文楷体" pitchFamily="2" charset="-122"/>
                          <a:ea typeface="华文楷体" pitchFamily="2" charset="-122"/>
                        </a:rPr>
                        <a:t>自然科学的研究模式</a:t>
                      </a:r>
                      <a:endParaRPr lang="zh-CN" altLang="en-US" b="1" dirty="0"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b="1" dirty="0" smtClean="0">
                          <a:latin typeface="华文楷体" pitchFamily="2" charset="-122"/>
                          <a:ea typeface="华文楷体" pitchFamily="2" charset="-122"/>
                        </a:rPr>
                        <a:t>人文与诠释趋向</a:t>
                      </a:r>
                      <a:endParaRPr lang="zh-CN" altLang="en-US" b="1" dirty="0"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95052">
                <a:tc>
                  <a:txBody>
                    <a:bodyPr/>
                    <a:lstStyle/>
                    <a:p>
                      <a:r>
                        <a:rPr lang="zh-CN" altLang="en-US" b="1" dirty="0" smtClean="0">
                          <a:latin typeface="华文楷体" pitchFamily="2" charset="-122"/>
                          <a:ea typeface="华文楷体" pitchFamily="2" charset="-122"/>
                        </a:rPr>
                        <a:t>研究结论</a:t>
                      </a:r>
                      <a:endParaRPr lang="zh-CN" altLang="en-US" b="1" dirty="0"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b="1" dirty="0" smtClean="0">
                          <a:latin typeface="华文楷体" pitchFamily="2" charset="-122"/>
                          <a:ea typeface="华文楷体" pitchFamily="2" charset="-122"/>
                        </a:rPr>
                        <a:t>概括性，普遍性，可重复可推广到抽样的总体</a:t>
                      </a:r>
                      <a:endParaRPr lang="zh-CN" altLang="en-US" b="1" dirty="0"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b="1" dirty="0" smtClean="0">
                          <a:latin typeface="华文楷体" pitchFamily="2" charset="-122"/>
                          <a:ea typeface="华文楷体" pitchFamily="2" charset="-122"/>
                        </a:rPr>
                        <a:t>独特性，地域性，不可重复，认同推广、理论推广、积累推广</a:t>
                      </a:r>
                      <a:endParaRPr lang="zh-CN" altLang="en-US" b="1" dirty="0"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" name="TextBox 10"/>
          <p:cNvSpPr>
            <a:spLocks noChangeArrowheads="1"/>
          </p:cNvSpPr>
          <p:nvPr/>
        </p:nvSpPr>
        <p:spPr bwMode="auto">
          <a:xfrm>
            <a:off x="230431" y="6457890"/>
            <a:ext cx="105506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[</a:t>
            </a:r>
            <a:r>
              <a:rPr lang="en-US" altLang="zh-CN" sz="1400" b="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1]</a:t>
            </a:r>
            <a:r>
              <a:rPr lang="zh-CN" altLang="en-US" sz="1400" b="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周春燕</a:t>
            </a:r>
            <a:r>
              <a:rPr lang="en-US" altLang="zh-CN" sz="1400" b="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sz="1400" b="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质的研究还是量的研究？</a:t>
            </a:r>
            <a:r>
              <a:rPr lang="en-US" altLang="zh-CN" sz="1400" b="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1400" b="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教育研究方法论的省思</a:t>
            </a:r>
            <a:r>
              <a:rPr lang="en-US" altLang="zh-CN" sz="1400" b="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sz="1400" b="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教育科学论坛，</a:t>
            </a:r>
            <a:r>
              <a:rPr lang="en-US" altLang="zh-CN" sz="1400" b="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2006</a:t>
            </a:r>
            <a:r>
              <a:rPr lang="zh-CN" altLang="en-US" sz="1400" b="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，（</a:t>
            </a:r>
            <a:r>
              <a:rPr lang="en-US" altLang="zh-CN" sz="1400" b="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1400" b="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en-US" altLang="zh-CN" sz="1400" b="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.</a:t>
            </a:r>
            <a:endParaRPr lang="zh-CN" altLang="en-US" sz="1400" b="0" dirty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6661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pan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/>
          <p:cNvSpPr>
            <a:spLocks noChangeArrowheads="1"/>
          </p:cNvSpPr>
          <p:nvPr/>
        </p:nvSpPr>
        <p:spPr bwMode="auto">
          <a:xfrm>
            <a:off x="549980" y="1343126"/>
            <a:ext cx="44779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“转向叙述”学潮</a:t>
            </a:r>
            <a:endParaRPr lang="zh-CN" altLang="en-US" sz="2400" b="0" dirty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01676" y="2046345"/>
            <a:ext cx="10195588" cy="353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Wingdings" pitchFamily="2" charset="2"/>
              <a:buChar char="n"/>
            </a:pPr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教育的复杂性使得以概念界定、量化、程序化、因果关系为基础的“逻辑实证主义”远没有将真实状况描述清晰。</a:t>
            </a:r>
            <a:endParaRPr lang="en-US" altLang="zh-CN" sz="2400" dirty="0" smtClean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30000"/>
              </a:lnSpc>
            </a:pPr>
            <a:endParaRPr lang="en-US" altLang="zh-CN" sz="2800" dirty="0" smtClean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30000"/>
              </a:lnSpc>
              <a:buFont typeface="Wingdings" pitchFamily="2" charset="2"/>
              <a:buChar char="n"/>
            </a:pPr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教育不能像实验研究一样达到“绝对符合”，而只是“有限表达”。</a:t>
            </a:r>
            <a:endParaRPr lang="en-US" altLang="zh-CN" sz="2400" dirty="0" smtClean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30000"/>
              </a:lnSpc>
            </a:pPr>
            <a:endParaRPr lang="en-US" altLang="zh-CN" sz="2400" dirty="0" smtClean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30000"/>
              </a:lnSpc>
              <a:buFont typeface="Wingdings" pitchFamily="2" charset="2"/>
              <a:buChar char="n"/>
            </a:pPr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刻意运用理论语言、理论框架使教育研究符合各种理论，使得理论返回实践时，教育活动或经验本身被遮蔽，在推动实践时存在尴尬。</a:t>
            </a:r>
            <a:r>
              <a:rPr lang="en-US" altLang="zh-CN" sz="160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[1]</a:t>
            </a:r>
            <a:endParaRPr lang="en-US" altLang="zh-CN" sz="2400" dirty="0" smtClean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10"/>
          <p:cNvSpPr>
            <a:spLocks noChangeArrowheads="1"/>
          </p:cNvSpPr>
          <p:nvPr/>
        </p:nvSpPr>
        <p:spPr bwMode="auto">
          <a:xfrm>
            <a:off x="230431" y="6457890"/>
            <a:ext cx="105506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[</a:t>
            </a:r>
            <a:r>
              <a:rPr lang="en-US" altLang="zh-CN" sz="1400" b="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1]</a:t>
            </a:r>
            <a:r>
              <a:rPr lang="zh-CN" altLang="en-US" sz="1400" b="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丁钢</a:t>
            </a:r>
            <a:r>
              <a:rPr lang="en-US" altLang="zh-CN" sz="1400" b="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sz="1400" b="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声音与经验：教育叙事探究</a:t>
            </a:r>
            <a:r>
              <a:rPr lang="en-US" altLang="zh-CN" sz="1400" b="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sz="1400" b="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教育科学出版社，</a:t>
            </a:r>
            <a:r>
              <a:rPr lang="en-US" altLang="zh-CN" sz="1400" b="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2007</a:t>
            </a:r>
            <a:r>
              <a:rPr lang="zh-CN" altLang="en-US" sz="1400" b="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sz="140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en-US" altLang="zh-CN" sz="1400" b="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.</a:t>
            </a:r>
            <a:endParaRPr lang="zh-CN" altLang="en-US" sz="1400" b="0" dirty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/>
          <p:cNvSpPr>
            <a:spLocks noChangeArrowheads="1"/>
          </p:cNvSpPr>
          <p:nvPr/>
        </p:nvSpPr>
        <p:spPr bwMode="auto">
          <a:xfrm>
            <a:off x="549980" y="1343126"/>
            <a:ext cx="44779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800" b="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“转向叙述”学潮</a:t>
            </a:r>
            <a:endParaRPr lang="zh-CN" altLang="en-US" sz="1800" b="0" dirty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86928" y="2090590"/>
            <a:ext cx="10195588" cy="1689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285750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现实社会生活领域的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复杂行为关系</a:t>
            </a:r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及其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随时间流动的变迁</a:t>
            </a:r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特征不是任何一种理论框架所能解释得了的，在这种情况下，研究者只能通过“叙事”来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接近、表达</a:t>
            </a:r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社会生活的真相。</a:t>
            </a:r>
            <a:endParaRPr lang="en-US" altLang="zh-CN" sz="2400" dirty="0" smtClean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24580" y="4248771"/>
            <a:ext cx="10195588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28575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不直接定义教育是什么，应该怎么做，而是通过故事让读者体验。</a:t>
            </a:r>
            <a:endParaRPr lang="en-US" altLang="zh-CN" sz="24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1297</TotalTime>
  <Words>1693</Words>
  <Application>Microsoft Office PowerPoint</Application>
  <PresentationFormat>自定义</PresentationFormat>
  <Paragraphs>174</Paragraphs>
  <Slides>27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8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标准样式</dc:title>
  <dc:creator>@teliss</dc:creator>
  <cp:lastModifiedBy>zhao</cp:lastModifiedBy>
  <cp:revision>299</cp:revision>
  <dcterms:created xsi:type="dcterms:W3CDTF">2013-09-24T22:36:17Z</dcterms:created>
  <dcterms:modified xsi:type="dcterms:W3CDTF">2015-01-31T16:30:18Z</dcterms:modified>
</cp:coreProperties>
</file>