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3" r:id="rId7"/>
    <p:sldId id="267" r:id="rId8"/>
    <p:sldId id="268" r:id="rId9"/>
    <p:sldId id="269" r:id="rId10"/>
    <p:sldId id="260" r:id="rId11"/>
    <p:sldId id="264" r:id="rId12"/>
    <p:sldId id="261" r:id="rId13"/>
    <p:sldId id="265" r:id="rId14"/>
    <p:sldId id="266" r:id="rId15"/>
    <p:sldId id="27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3" autoAdjust="0"/>
    <p:restoredTop sz="94660" autoAdjust="0"/>
  </p:normalViewPr>
  <p:slideViewPr>
    <p:cSldViewPr>
      <p:cViewPr>
        <p:scale>
          <a:sx n="80" d="100"/>
          <a:sy n="80" d="100"/>
        </p:scale>
        <p:origin x="-1308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682D03-FA9F-4599-A7F2-C6E4BB583D14}" type="doc">
      <dgm:prSet loTypeId="urn:microsoft.com/office/officeart/2005/8/layout/hProcess10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6E2D7F5C-D2F9-4C7F-A0F3-337E4957929A}">
      <dgm:prSet phldrT="[文本]" custT="1"/>
      <dgm:spPr/>
      <dgm:t>
        <a:bodyPr/>
        <a:lstStyle/>
        <a:p>
          <a:r>
            <a:rPr lang="zh-CN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写作</a:t>
          </a:r>
          <a:endParaRPr lang="zh-CN" altLang="en-US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5E44F4-BE8D-41DC-BDDA-011517D674B7}" type="parTrans" cxnId="{E4F6C50D-8603-41DB-A6D7-0213EE63895A}">
      <dgm:prSet/>
      <dgm:spPr/>
      <dgm:t>
        <a:bodyPr/>
        <a:lstStyle/>
        <a:p>
          <a:endParaRPr lang="zh-CN" altLang="en-US"/>
        </a:p>
      </dgm:t>
    </dgm:pt>
    <dgm:pt modelId="{5BA044DB-B55A-4CD5-B748-F3722CEBA82A}" type="sibTrans" cxnId="{E4F6C50D-8603-41DB-A6D7-0213EE63895A}">
      <dgm:prSet/>
      <dgm:spPr/>
      <dgm:t>
        <a:bodyPr/>
        <a:lstStyle/>
        <a:p>
          <a:endParaRPr lang="zh-CN" altLang="en-US"/>
        </a:p>
      </dgm:t>
    </dgm:pt>
    <dgm:pt modelId="{60A5D30C-1F71-45F9-AA8D-3C0C7D2222E1}">
      <dgm:prSet phldrT="[文本]" custT="1"/>
      <dgm:spPr/>
      <dgm:t>
        <a:bodyPr/>
        <a:lstStyle/>
        <a:p>
          <a:r>
            <a:rPr lang="zh-CN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阅读</a:t>
          </a:r>
          <a:endParaRPr lang="zh-CN" altLang="en-US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B871F4-90D4-444C-8A2E-002DBD863363}" type="sibTrans" cxnId="{64925003-BA0C-447A-A95B-EBBA767C4C36}">
      <dgm:prSet/>
      <dgm:spPr/>
      <dgm:t>
        <a:bodyPr/>
        <a:lstStyle/>
        <a:p>
          <a:endParaRPr lang="zh-CN" altLang="en-US"/>
        </a:p>
      </dgm:t>
    </dgm:pt>
    <dgm:pt modelId="{94955122-F532-4BC3-9203-A11B9A11E620}" type="parTrans" cxnId="{64925003-BA0C-447A-A95B-EBBA767C4C36}">
      <dgm:prSet/>
      <dgm:spPr/>
      <dgm:t>
        <a:bodyPr/>
        <a:lstStyle/>
        <a:p>
          <a:endParaRPr lang="zh-CN" altLang="en-US"/>
        </a:p>
      </dgm:t>
    </dgm:pt>
    <dgm:pt modelId="{24FA3ACC-4757-42FF-BB2B-55C2A717A5F8}">
      <dgm:prSet phldrT="[文本]" custT="1"/>
      <dgm:spPr/>
      <dgm:t>
        <a:bodyPr/>
        <a:lstStyle/>
        <a:p>
          <a:r>
            <a:rPr lang="zh-CN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识字</a:t>
          </a:r>
          <a:endParaRPr lang="zh-CN" altLang="en-US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9769E1-6D35-4E36-8FAA-DBB2FDEDA675}" type="sibTrans" cxnId="{40C9A87E-9191-4490-ADD8-CB54C926FBCA}">
      <dgm:prSet/>
      <dgm:spPr/>
      <dgm:t>
        <a:bodyPr/>
        <a:lstStyle/>
        <a:p>
          <a:endParaRPr lang="zh-CN" altLang="en-US"/>
        </a:p>
      </dgm:t>
    </dgm:pt>
    <dgm:pt modelId="{2E6FD05B-868C-432E-8B15-C3DA7D5ABA45}" type="parTrans" cxnId="{40C9A87E-9191-4490-ADD8-CB54C926FBCA}">
      <dgm:prSet/>
      <dgm:spPr/>
      <dgm:t>
        <a:bodyPr/>
        <a:lstStyle/>
        <a:p>
          <a:endParaRPr lang="zh-CN" altLang="en-US"/>
        </a:p>
      </dgm:t>
    </dgm:pt>
    <dgm:pt modelId="{40C5117D-8061-4201-A392-BD09BF818534}" type="pres">
      <dgm:prSet presAssocID="{D4682D03-FA9F-4599-A7F2-C6E4BB583D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17664F8-7783-4296-A9B2-06CFBF353AA1}" type="pres">
      <dgm:prSet presAssocID="{24FA3ACC-4757-42FF-BB2B-55C2A717A5F8}" presName="composite" presStyleCnt="0"/>
      <dgm:spPr/>
    </dgm:pt>
    <dgm:pt modelId="{196C6656-F12B-4702-BC4B-A05BEAD9C6D7}" type="pres">
      <dgm:prSet presAssocID="{24FA3ACC-4757-42FF-BB2B-55C2A717A5F8}" presName="imagSh" presStyleLbl="bgImgPlace1" presStyleIdx="0" presStyleCnt="3" custLinFactNeighborX="7492" custLinFactNeighborY="887"/>
      <dgm:spPr/>
    </dgm:pt>
    <dgm:pt modelId="{E4A97477-7053-4740-9B76-21809677DD44}" type="pres">
      <dgm:prSet presAssocID="{24FA3ACC-4757-42FF-BB2B-55C2A717A5F8}" presName="txNode" presStyleLbl="node1" presStyleIdx="0" presStyleCnt="3" custLinFactNeighborX="-1665" custLinFactNeighborY="-3329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E77F3C0-A48D-43EA-9B87-5CF528F7CCEF}" type="pres">
      <dgm:prSet presAssocID="{209769E1-6D35-4E36-8FAA-DBB2FDEDA675}" presName="sibTrans" presStyleLbl="sibTrans2D1" presStyleIdx="0" presStyleCnt="2" custScaleX="174241" custLinFactNeighborX="13533" custLinFactNeighborY="-16357"/>
      <dgm:spPr/>
      <dgm:t>
        <a:bodyPr/>
        <a:lstStyle/>
        <a:p>
          <a:endParaRPr lang="zh-CN" altLang="en-US"/>
        </a:p>
      </dgm:t>
    </dgm:pt>
    <dgm:pt modelId="{5F2BD719-AE1D-4527-A7C0-2A0A25A2CE81}" type="pres">
      <dgm:prSet presAssocID="{209769E1-6D35-4E36-8FAA-DBB2FDEDA675}" presName="connTx" presStyleLbl="sibTrans2D1" presStyleIdx="0" presStyleCnt="2"/>
      <dgm:spPr/>
      <dgm:t>
        <a:bodyPr/>
        <a:lstStyle/>
        <a:p>
          <a:endParaRPr lang="zh-CN" altLang="en-US"/>
        </a:p>
      </dgm:t>
    </dgm:pt>
    <dgm:pt modelId="{F110C5D4-9825-4543-B4E3-136F31F96142}" type="pres">
      <dgm:prSet presAssocID="{60A5D30C-1F71-45F9-AA8D-3C0C7D2222E1}" presName="composite" presStyleCnt="0"/>
      <dgm:spPr/>
    </dgm:pt>
    <dgm:pt modelId="{29937536-9CAA-423C-A4A4-05A060ADD8BA}" type="pres">
      <dgm:prSet presAssocID="{60A5D30C-1F71-45F9-AA8D-3C0C7D2222E1}" presName="imagSh" presStyleLbl="bgImgPlace1" presStyleIdx="1" presStyleCnt="3"/>
      <dgm:spPr/>
    </dgm:pt>
    <dgm:pt modelId="{772DDD3B-550E-4596-A92E-34D2FE72A4D0}" type="pres">
      <dgm:prSet presAssocID="{60A5D30C-1F71-45F9-AA8D-3C0C7D2222E1}" presName="txNode" presStyleLbl="node1" presStyleIdx="1" presStyleCnt="3" custLinFactNeighborX="-8677" custLinFactNeighborY="-3108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8E470B-AC17-419C-BDDE-564F682BD9D8}" type="pres">
      <dgm:prSet presAssocID="{8CB871F4-90D4-444C-8A2E-002DBD863363}" presName="sibTrans" presStyleLbl="sibTrans2D1" presStyleIdx="1" presStyleCnt="2" custScaleX="169689"/>
      <dgm:spPr/>
      <dgm:t>
        <a:bodyPr/>
        <a:lstStyle/>
        <a:p>
          <a:endParaRPr lang="zh-CN" altLang="en-US"/>
        </a:p>
      </dgm:t>
    </dgm:pt>
    <dgm:pt modelId="{FB8FC824-5C38-465D-8B12-F988A595C7F9}" type="pres">
      <dgm:prSet presAssocID="{8CB871F4-90D4-444C-8A2E-002DBD863363}" presName="connTx" presStyleLbl="sibTrans2D1" presStyleIdx="1" presStyleCnt="2"/>
      <dgm:spPr/>
      <dgm:t>
        <a:bodyPr/>
        <a:lstStyle/>
        <a:p>
          <a:endParaRPr lang="zh-CN" altLang="en-US"/>
        </a:p>
      </dgm:t>
    </dgm:pt>
    <dgm:pt modelId="{FD5C46F4-2E5B-42BC-A41B-300A855DB7C1}" type="pres">
      <dgm:prSet presAssocID="{6E2D7F5C-D2F9-4C7F-A0F3-337E4957929A}" presName="composite" presStyleCnt="0"/>
      <dgm:spPr/>
    </dgm:pt>
    <dgm:pt modelId="{5225F501-C2E3-4311-B0DC-5B8452BA7B03}" type="pres">
      <dgm:prSet presAssocID="{6E2D7F5C-D2F9-4C7F-A0F3-337E4957929A}" presName="imagSh" presStyleLbl="bgImgPlace1" presStyleIdx="2" presStyleCnt="3"/>
      <dgm:spPr/>
    </dgm:pt>
    <dgm:pt modelId="{720A6A17-7C2F-4D51-86D4-B1534671CEE9}" type="pres">
      <dgm:prSet presAssocID="{6E2D7F5C-D2F9-4C7F-A0F3-337E4957929A}" presName="txNode" presStyleLbl="node1" presStyleIdx="2" presStyleCnt="3" custLinFactNeighborX="-15759" custLinFactNeighborY="-3208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7A38711-437A-4500-A735-C346E55EAF8F}" type="presOf" srcId="{D4682D03-FA9F-4599-A7F2-C6E4BB583D14}" destId="{40C5117D-8061-4201-A392-BD09BF818534}" srcOrd="0" destOrd="0" presId="urn:microsoft.com/office/officeart/2005/8/layout/hProcess10"/>
    <dgm:cxn modelId="{64925003-BA0C-447A-A95B-EBBA767C4C36}" srcId="{D4682D03-FA9F-4599-A7F2-C6E4BB583D14}" destId="{60A5D30C-1F71-45F9-AA8D-3C0C7D2222E1}" srcOrd="1" destOrd="0" parTransId="{94955122-F532-4BC3-9203-A11B9A11E620}" sibTransId="{8CB871F4-90D4-444C-8A2E-002DBD863363}"/>
    <dgm:cxn modelId="{9FA7AC66-109E-4708-9AA6-D2725BE7E3D4}" type="presOf" srcId="{6E2D7F5C-D2F9-4C7F-A0F3-337E4957929A}" destId="{720A6A17-7C2F-4D51-86D4-B1534671CEE9}" srcOrd="0" destOrd="0" presId="urn:microsoft.com/office/officeart/2005/8/layout/hProcess10"/>
    <dgm:cxn modelId="{30222A59-F4D9-4936-9363-06DA2C9E2B05}" type="presOf" srcId="{8CB871F4-90D4-444C-8A2E-002DBD863363}" destId="{FB8FC824-5C38-465D-8B12-F988A595C7F9}" srcOrd="1" destOrd="0" presId="urn:microsoft.com/office/officeart/2005/8/layout/hProcess10"/>
    <dgm:cxn modelId="{C98B547A-29C2-49E1-BAEA-6A5E6EFFE081}" type="presOf" srcId="{24FA3ACC-4757-42FF-BB2B-55C2A717A5F8}" destId="{E4A97477-7053-4740-9B76-21809677DD44}" srcOrd="0" destOrd="0" presId="urn:microsoft.com/office/officeart/2005/8/layout/hProcess10"/>
    <dgm:cxn modelId="{E4F6C50D-8603-41DB-A6D7-0213EE63895A}" srcId="{D4682D03-FA9F-4599-A7F2-C6E4BB583D14}" destId="{6E2D7F5C-D2F9-4C7F-A0F3-337E4957929A}" srcOrd="2" destOrd="0" parTransId="{9F5E44F4-BE8D-41DC-BDDA-011517D674B7}" sibTransId="{5BA044DB-B55A-4CD5-B748-F3722CEBA82A}"/>
    <dgm:cxn modelId="{9B0084F8-0B5C-4D3F-ACE3-C30B3CD88A1C}" type="presOf" srcId="{60A5D30C-1F71-45F9-AA8D-3C0C7D2222E1}" destId="{772DDD3B-550E-4596-A92E-34D2FE72A4D0}" srcOrd="0" destOrd="0" presId="urn:microsoft.com/office/officeart/2005/8/layout/hProcess10"/>
    <dgm:cxn modelId="{40C9A87E-9191-4490-ADD8-CB54C926FBCA}" srcId="{D4682D03-FA9F-4599-A7F2-C6E4BB583D14}" destId="{24FA3ACC-4757-42FF-BB2B-55C2A717A5F8}" srcOrd="0" destOrd="0" parTransId="{2E6FD05B-868C-432E-8B15-C3DA7D5ABA45}" sibTransId="{209769E1-6D35-4E36-8FAA-DBB2FDEDA675}"/>
    <dgm:cxn modelId="{A411F3B3-0D28-4CC9-A4F9-53F203FCFEAC}" type="presOf" srcId="{209769E1-6D35-4E36-8FAA-DBB2FDEDA675}" destId="{9E77F3C0-A48D-43EA-9B87-5CF528F7CCEF}" srcOrd="0" destOrd="0" presId="urn:microsoft.com/office/officeart/2005/8/layout/hProcess10"/>
    <dgm:cxn modelId="{CB4BED77-62FF-4601-9DB8-C5E956865C3D}" type="presOf" srcId="{8CB871F4-90D4-444C-8A2E-002DBD863363}" destId="{588E470B-AC17-419C-BDDE-564F682BD9D8}" srcOrd="0" destOrd="0" presId="urn:microsoft.com/office/officeart/2005/8/layout/hProcess10"/>
    <dgm:cxn modelId="{CADA2683-896B-4E95-AB58-9A5E25A9E66B}" type="presOf" srcId="{209769E1-6D35-4E36-8FAA-DBB2FDEDA675}" destId="{5F2BD719-AE1D-4527-A7C0-2A0A25A2CE81}" srcOrd="1" destOrd="0" presId="urn:microsoft.com/office/officeart/2005/8/layout/hProcess10"/>
    <dgm:cxn modelId="{B53B1725-7846-415E-A500-DF14265A0569}" type="presParOf" srcId="{40C5117D-8061-4201-A392-BD09BF818534}" destId="{617664F8-7783-4296-A9B2-06CFBF353AA1}" srcOrd="0" destOrd="0" presId="urn:microsoft.com/office/officeart/2005/8/layout/hProcess10"/>
    <dgm:cxn modelId="{C4D889DC-50C8-43E6-848A-C713091B8E91}" type="presParOf" srcId="{617664F8-7783-4296-A9B2-06CFBF353AA1}" destId="{196C6656-F12B-4702-BC4B-A05BEAD9C6D7}" srcOrd="0" destOrd="0" presId="urn:microsoft.com/office/officeart/2005/8/layout/hProcess10"/>
    <dgm:cxn modelId="{4DC76A82-F99E-4061-A044-07FC3291FB52}" type="presParOf" srcId="{617664F8-7783-4296-A9B2-06CFBF353AA1}" destId="{E4A97477-7053-4740-9B76-21809677DD44}" srcOrd="1" destOrd="0" presId="urn:microsoft.com/office/officeart/2005/8/layout/hProcess10"/>
    <dgm:cxn modelId="{20753B22-8608-4DE0-8CD8-EF1563A88B4D}" type="presParOf" srcId="{40C5117D-8061-4201-A392-BD09BF818534}" destId="{9E77F3C0-A48D-43EA-9B87-5CF528F7CCEF}" srcOrd="1" destOrd="0" presId="urn:microsoft.com/office/officeart/2005/8/layout/hProcess10"/>
    <dgm:cxn modelId="{11E9D808-0B0A-4164-9325-0719A8003A78}" type="presParOf" srcId="{9E77F3C0-A48D-43EA-9B87-5CF528F7CCEF}" destId="{5F2BD719-AE1D-4527-A7C0-2A0A25A2CE81}" srcOrd="0" destOrd="0" presId="urn:microsoft.com/office/officeart/2005/8/layout/hProcess10"/>
    <dgm:cxn modelId="{AD185892-7E5C-4212-B406-1A563340148C}" type="presParOf" srcId="{40C5117D-8061-4201-A392-BD09BF818534}" destId="{F110C5D4-9825-4543-B4E3-136F31F96142}" srcOrd="2" destOrd="0" presId="urn:microsoft.com/office/officeart/2005/8/layout/hProcess10"/>
    <dgm:cxn modelId="{9C529FF2-E90F-4158-A1E6-88EE591C7F58}" type="presParOf" srcId="{F110C5D4-9825-4543-B4E3-136F31F96142}" destId="{29937536-9CAA-423C-A4A4-05A060ADD8BA}" srcOrd="0" destOrd="0" presId="urn:microsoft.com/office/officeart/2005/8/layout/hProcess10"/>
    <dgm:cxn modelId="{7F5E4AE6-FF0A-4D83-A315-CC636360C118}" type="presParOf" srcId="{F110C5D4-9825-4543-B4E3-136F31F96142}" destId="{772DDD3B-550E-4596-A92E-34D2FE72A4D0}" srcOrd="1" destOrd="0" presId="urn:microsoft.com/office/officeart/2005/8/layout/hProcess10"/>
    <dgm:cxn modelId="{1568A0EB-1570-492C-84A4-96E03A90063E}" type="presParOf" srcId="{40C5117D-8061-4201-A392-BD09BF818534}" destId="{588E470B-AC17-419C-BDDE-564F682BD9D8}" srcOrd="3" destOrd="0" presId="urn:microsoft.com/office/officeart/2005/8/layout/hProcess10"/>
    <dgm:cxn modelId="{103FCD53-213F-4561-BD28-80268F23E6DB}" type="presParOf" srcId="{588E470B-AC17-419C-BDDE-564F682BD9D8}" destId="{FB8FC824-5C38-465D-8B12-F988A595C7F9}" srcOrd="0" destOrd="0" presId="urn:microsoft.com/office/officeart/2005/8/layout/hProcess10"/>
    <dgm:cxn modelId="{249AD931-F296-4809-8080-58AAD7731F8D}" type="presParOf" srcId="{40C5117D-8061-4201-A392-BD09BF818534}" destId="{FD5C46F4-2E5B-42BC-A41B-300A855DB7C1}" srcOrd="4" destOrd="0" presId="urn:microsoft.com/office/officeart/2005/8/layout/hProcess10"/>
    <dgm:cxn modelId="{1EC56BE7-6FE2-4634-847F-A18858BC8FB6}" type="presParOf" srcId="{FD5C46F4-2E5B-42BC-A41B-300A855DB7C1}" destId="{5225F501-C2E3-4311-B0DC-5B8452BA7B03}" srcOrd="0" destOrd="0" presId="urn:microsoft.com/office/officeart/2005/8/layout/hProcess10"/>
    <dgm:cxn modelId="{881540B8-5DAA-4E26-80CB-250241BB5FAE}" type="presParOf" srcId="{FD5C46F4-2E5B-42BC-A41B-300A855DB7C1}" destId="{720A6A17-7C2F-4D51-86D4-B1534671CEE9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C6656-F12B-4702-BC4B-A05BEAD9C6D7}">
      <dsp:nvSpPr>
        <dsp:cNvPr id="0" name=""/>
        <dsp:cNvSpPr/>
      </dsp:nvSpPr>
      <dsp:spPr>
        <a:xfrm>
          <a:off x="102693" y="191717"/>
          <a:ext cx="1332939" cy="13329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4A97477-7053-4740-9B76-21809677DD44}">
      <dsp:nvSpPr>
        <dsp:cNvPr id="0" name=""/>
        <dsp:cNvSpPr/>
      </dsp:nvSpPr>
      <dsp:spPr>
        <a:xfrm>
          <a:off x="197626" y="535869"/>
          <a:ext cx="1332939" cy="1332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识字</a:t>
          </a:r>
          <a:endParaRPr lang="zh-CN" alt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6666" y="574909"/>
        <a:ext cx="1254859" cy="1254859"/>
      </dsp:txXfrm>
    </dsp:sp>
    <dsp:sp modelId="{9E77F3C0-A48D-43EA-9B87-5CF528F7CCEF}">
      <dsp:nvSpPr>
        <dsp:cNvPr id="0" name=""/>
        <dsp:cNvSpPr/>
      </dsp:nvSpPr>
      <dsp:spPr>
        <a:xfrm rot="21579333">
          <a:off x="1605113" y="639647"/>
          <a:ext cx="386475" cy="320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300" kern="1200"/>
        </a:p>
      </dsp:txBody>
      <dsp:txXfrm>
        <a:off x="1605114" y="703993"/>
        <a:ext cx="290389" cy="192172"/>
      </dsp:txXfrm>
    </dsp:sp>
    <dsp:sp modelId="{29937536-9CAA-423C-A4A4-05A060ADD8BA}">
      <dsp:nvSpPr>
        <dsp:cNvPr id="0" name=""/>
        <dsp:cNvSpPr/>
      </dsp:nvSpPr>
      <dsp:spPr>
        <a:xfrm>
          <a:off x="2069350" y="179894"/>
          <a:ext cx="1332939" cy="13329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-6544757"/>
            <a:satOff val="-351"/>
            <a:lumOff val="568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72DDD3B-550E-4596-A92E-34D2FE72A4D0}">
      <dsp:nvSpPr>
        <dsp:cNvPr id="0" name=""/>
        <dsp:cNvSpPr/>
      </dsp:nvSpPr>
      <dsp:spPr>
        <a:xfrm>
          <a:off x="2170682" y="565380"/>
          <a:ext cx="1332939" cy="1332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阅读</a:t>
          </a:r>
          <a:endParaRPr lang="zh-CN" alt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09722" y="604420"/>
        <a:ext cx="1254859" cy="1254859"/>
      </dsp:txXfrm>
    </dsp:sp>
    <dsp:sp modelId="{588E470B-AC17-419C-BDDE-564F682BD9D8}">
      <dsp:nvSpPr>
        <dsp:cNvPr id="0" name=""/>
        <dsp:cNvSpPr/>
      </dsp:nvSpPr>
      <dsp:spPr>
        <a:xfrm>
          <a:off x="3569579" y="686220"/>
          <a:ext cx="435682" cy="320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300" kern="1200"/>
        </a:p>
      </dsp:txBody>
      <dsp:txXfrm>
        <a:off x="3569579" y="750277"/>
        <a:ext cx="339596" cy="192172"/>
      </dsp:txXfrm>
    </dsp:sp>
    <dsp:sp modelId="{5225F501-C2E3-4311-B0DC-5B8452BA7B03}">
      <dsp:nvSpPr>
        <dsp:cNvPr id="0" name=""/>
        <dsp:cNvSpPr/>
      </dsp:nvSpPr>
      <dsp:spPr>
        <a:xfrm>
          <a:off x="4135872" y="179894"/>
          <a:ext cx="1332939" cy="13329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-13089513"/>
            <a:satOff val="-703"/>
            <a:lumOff val="1136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20A6A17-7C2F-4D51-86D4-B1534671CEE9}">
      <dsp:nvSpPr>
        <dsp:cNvPr id="0" name=""/>
        <dsp:cNvSpPr/>
      </dsp:nvSpPr>
      <dsp:spPr>
        <a:xfrm>
          <a:off x="4142804" y="551970"/>
          <a:ext cx="1332939" cy="1332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写作</a:t>
          </a:r>
          <a:endParaRPr lang="zh-CN" alt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81844" y="591010"/>
        <a:ext cx="1254859" cy="1254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2012/10/5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3"/>
          <p:cNvPicPr>
            <a:picLocks noGrp="1"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19" y="116634"/>
            <a:ext cx="720079" cy="53926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58" y="259028"/>
            <a:ext cx="1944216" cy="2544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196753"/>
            <a:ext cx="7774632" cy="2403698"/>
          </a:xfrm>
        </p:spPr>
        <p:txBody>
          <a:bodyPr>
            <a:noAutofit/>
          </a:bodyPr>
          <a:lstStyle/>
          <a:p>
            <a:r>
              <a:rPr lang="zh-CN" altLang="en-US" sz="6000" dirty="0">
                <a:latin typeface="华文行楷" pitchFamily="2" charset="-122"/>
                <a:ea typeface="华文行楷" pitchFamily="2" charset="-122"/>
              </a:rPr>
              <a:t>小学语文低年级</a:t>
            </a:r>
            <a:r>
              <a:rPr lang="zh-CN" altLang="en-US" sz="6000" dirty="0" smtClean="0">
                <a:latin typeface="华文行楷" pitchFamily="2" charset="-122"/>
                <a:ea typeface="华文行楷" pitchFamily="2" charset="-122"/>
              </a:rPr>
              <a:t>段</a:t>
            </a:r>
            <a:r>
              <a:rPr lang="en-US" altLang="zh-CN" sz="6000" dirty="0" smtClean="0"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sz="6000" dirty="0" smtClean="0">
                <a:latin typeface="华文行楷" pitchFamily="2" charset="-122"/>
                <a:ea typeface="华文行楷" pitchFamily="2" charset="-122"/>
              </a:rPr>
            </a:br>
            <a:r>
              <a:rPr lang="zh-CN" altLang="en-US" sz="6000" dirty="0" smtClean="0">
                <a:latin typeface="华文行楷" pitchFamily="2" charset="-122"/>
                <a:ea typeface="华文行楷" pitchFamily="2" charset="-122"/>
              </a:rPr>
              <a:t>跨越式教学</a:t>
            </a:r>
            <a:endParaRPr lang="zh-CN" altLang="en-US" sz="60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赵</a:t>
            </a:r>
            <a:r>
              <a:rPr lang="zh-CN" altLang="en-US" b="1" dirty="0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飞龙</a:t>
            </a:r>
            <a:endParaRPr lang="en-US" altLang="zh-CN" b="1" dirty="0" smtClean="0">
              <a:solidFill>
                <a:schemeClr val="tx1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2012</a:t>
            </a:r>
            <a:r>
              <a:rPr lang="zh-CN" altLang="en-US" sz="2400" dirty="0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年</a:t>
            </a:r>
            <a:r>
              <a:rPr lang="en-US" altLang="zh-CN" sz="2400" dirty="0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10</a:t>
            </a:r>
            <a:r>
              <a:rPr lang="zh-CN" altLang="en-US" sz="2400" dirty="0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月</a:t>
            </a:r>
            <a:r>
              <a:rPr lang="en-US" altLang="zh-CN" sz="2400" dirty="0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4</a:t>
            </a:r>
            <a:r>
              <a:rPr lang="zh-CN" altLang="en-US" sz="2400" dirty="0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日</a:t>
            </a:r>
            <a:endParaRPr lang="zh-CN" altLang="en-US" sz="2400" dirty="0">
              <a:solidFill>
                <a:schemeClr val="tx1"/>
              </a:solidFill>
              <a:latin typeface="隶书" pitchFamily="49" charset="-122"/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1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主要内容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、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传统语文教学问题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分析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、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跨越式语文教学基本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理念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FF0000"/>
                </a:solidFill>
              </a:rPr>
              <a:t>3</a:t>
            </a:r>
            <a:r>
              <a:rPr lang="zh-CN" altLang="en-US" b="1" dirty="0">
                <a:solidFill>
                  <a:srgbClr val="FF0000"/>
                </a:solidFill>
              </a:rPr>
              <a:t>、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拼音</a:t>
            </a:r>
            <a:r>
              <a:rPr lang="zh-CN" altLang="en-US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课教学模式及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案例</a:t>
            </a:r>
            <a:endParaRPr lang="en-US" alt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4</a:t>
            </a:r>
            <a:r>
              <a:rPr lang="zh-CN" altLang="en-US" b="1" dirty="0"/>
              <a:t>、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识字及课文课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教学模式及案例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32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拼音课教学模式</a:t>
            </a:r>
          </a:p>
        </p:txBody>
      </p:sp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0" y="1700213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zh-CN" altLang="en-US" sz="3200" b="1" dirty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典型模式（第一课时）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52400" y="2438400"/>
            <a:ext cx="1295400" cy="8731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创设情境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激趣导入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981200" y="2438400"/>
            <a:ext cx="1219200" cy="8731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观察说话</a:t>
            </a: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整体呈现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791200" y="2438400"/>
            <a:ext cx="1295400" cy="8731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快乐拼读</a:t>
            </a: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拓展阅读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7696200" y="2438400"/>
            <a:ext cx="1295400" cy="8731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模仿拓展</a:t>
            </a: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创编儿歌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447800" y="2667000"/>
            <a:ext cx="457200" cy="307975"/>
          </a:xfrm>
          <a:prstGeom prst="right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3276600" y="2667000"/>
            <a:ext cx="457200" cy="307975"/>
          </a:xfrm>
          <a:prstGeom prst="right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7162800" y="2667000"/>
            <a:ext cx="533400" cy="307975"/>
          </a:xfrm>
          <a:prstGeom prst="rightArrow">
            <a:avLst>
              <a:gd name="adj1" fmla="val 50000"/>
              <a:gd name="adj2" fmla="val 58333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AutoShape 29"/>
          <p:cNvSpPr>
            <a:spLocks noChangeArrowheads="1"/>
          </p:cNvSpPr>
          <p:nvPr/>
        </p:nvSpPr>
        <p:spPr bwMode="auto">
          <a:xfrm>
            <a:off x="3810000" y="2438400"/>
            <a:ext cx="1219200" cy="8731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编讲识记</a:t>
            </a: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掌握音形</a:t>
            </a:r>
          </a:p>
        </p:txBody>
      </p:sp>
      <p:sp>
        <p:nvSpPr>
          <p:cNvPr id="15" name="AutoShape 30"/>
          <p:cNvSpPr>
            <a:spLocks noChangeArrowheads="1"/>
          </p:cNvSpPr>
          <p:nvPr/>
        </p:nvSpPr>
        <p:spPr bwMode="auto">
          <a:xfrm>
            <a:off x="5105400" y="2667000"/>
            <a:ext cx="609600" cy="307975"/>
          </a:xfrm>
          <a:prstGeom prst="rightArrow">
            <a:avLst>
              <a:gd name="adj1" fmla="val 50000"/>
              <a:gd name="adj2" fmla="val 6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AutoShape 20"/>
          <p:cNvSpPr>
            <a:spLocks noChangeArrowheads="1"/>
          </p:cNvSpPr>
          <p:nvPr/>
        </p:nvSpPr>
        <p:spPr bwMode="auto">
          <a:xfrm>
            <a:off x="196850" y="4940300"/>
            <a:ext cx="1219200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导入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复习旧知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>
            <a:off x="3854450" y="4940300"/>
            <a:ext cx="1371600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认识生字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学习课文</a:t>
            </a:r>
          </a:p>
        </p:txBody>
      </p:sp>
      <p:sp>
        <p:nvSpPr>
          <p:cNvPr id="18" name="AutoShape 22"/>
          <p:cNvSpPr>
            <a:spLocks noChangeArrowheads="1"/>
          </p:cNvSpPr>
          <p:nvPr/>
        </p:nvSpPr>
        <p:spPr bwMode="auto">
          <a:xfrm>
            <a:off x="5835650" y="4940300"/>
            <a:ext cx="1371600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自主学习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拓展阅读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AutoShape 23"/>
          <p:cNvSpPr>
            <a:spLocks noChangeArrowheads="1"/>
          </p:cNvSpPr>
          <p:nvPr/>
        </p:nvSpPr>
        <p:spPr bwMode="auto">
          <a:xfrm>
            <a:off x="7740650" y="4940300"/>
            <a:ext cx="1295400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看图说话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口头练习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>
            <a:off x="1416050" y="5168900"/>
            <a:ext cx="457200" cy="304800"/>
          </a:xfrm>
          <a:prstGeom prst="right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AutoShape 25"/>
          <p:cNvSpPr>
            <a:spLocks noChangeArrowheads="1"/>
          </p:cNvSpPr>
          <p:nvPr/>
        </p:nvSpPr>
        <p:spPr bwMode="auto">
          <a:xfrm>
            <a:off x="5302250" y="5168900"/>
            <a:ext cx="533400" cy="355600"/>
          </a:xfrm>
          <a:prstGeom prst="right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AutoShape 26"/>
          <p:cNvSpPr>
            <a:spLocks noChangeArrowheads="1"/>
          </p:cNvSpPr>
          <p:nvPr/>
        </p:nvSpPr>
        <p:spPr bwMode="auto">
          <a:xfrm>
            <a:off x="7207250" y="5168900"/>
            <a:ext cx="488950" cy="304800"/>
          </a:xfrm>
          <a:prstGeom prst="rightArrow">
            <a:avLst>
              <a:gd name="adj1" fmla="val 50000"/>
              <a:gd name="adj2" fmla="val 41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AutoShape 31"/>
          <p:cNvSpPr>
            <a:spLocks noChangeArrowheads="1"/>
          </p:cNvSpPr>
          <p:nvPr/>
        </p:nvSpPr>
        <p:spPr bwMode="auto">
          <a:xfrm>
            <a:off x="1949450" y="4940300"/>
            <a:ext cx="1371600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情境观察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说话练习</a:t>
            </a:r>
          </a:p>
        </p:txBody>
      </p:sp>
      <p:sp>
        <p:nvSpPr>
          <p:cNvPr id="24" name="AutoShape 32"/>
          <p:cNvSpPr>
            <a:spLocks noChangeArrowheads="1"/>
          </p:cNvSpPr>
          <p:nvPr/>
        </p:nvSpPr>
        <p:spPr bwMode="auto">
          <a:xfrm>
            <a:off x="3321050" y="5168900"/>
            <a:ext cx="457200" cy="304800"/>
          </a:xfrm>
          <a:prstGeom prst="right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107950" y="4124325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典型模式（第二课时）</a:t>
            </a:r>
          </a:p>
        </p:txBody>
      </p:sp>
    </p:spTree>
    <p:extLst>
      <p:ext uri="{BB962C8B-B14F-4D97-AF65-F5344CB8AC3E}">
        <p14:creationId xmlns:p14="http://schemas.microsoft.com/office/powerpoint/2010/main" val="12122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主要内容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、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传统语文教学问题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分析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、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跨越式语文教学基本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理念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3</a:t>
            </a:r>
            <a:r>
              <a:rPr lang="zh-CN" altLang="en-US" b="1" dirty="0"/>
              <a:t>、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拼音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课教学模式及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案例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FF0000"/>
                </a:solidFill>
              </a:rPr>
              <a:t>4</a:t>
            </a:r>
            <a:r>
              <a:rPr lang="zh-CN" altLang="en-US" b="1" dirty="0">
                <a:solidFill>
                  <a:srgbClr val="FF0000"/>
                </a:solidFill>
              </a:rPr>
              <a:t>、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识字及课文课</a:t>
            </a:r>
            <a:r>
              <a:rPr lang="zh-CN" altLang="en-US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教学模式及案例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32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识字课型教学模式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152400" y="1989138"/>
            <a:ext cx="1295400" cy="868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创设情境</a:t>
            </a: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引入新知</a:t>
            </a:r>
          </a:p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981200" y="1989138"/>
            <a:ext cx="1219200" cy="868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生字学习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注重方法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791200" y="1989138"/>
            <a:ext cx="1295400" cy="868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拓展阅读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汉字儿歌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7696200" y="1989138"/>
            <a:ext cx="1295400" cy="868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组词造句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汉字应用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1447800" y="2360613"/>
            <a:ext cx="457200" cy="306387"/>
          </a:xfrm>
          <a:prstGeom prst="right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3276600" y="2360613"/>
            <a:ext cx="457200" cy="306387"/>
          </a:xfrm>
          <a:prstGeom prst="right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7162800" y="2360613"/>
            <a:ext cx="533400" cy="306387"/>
          </a:xfrm>
          <a:prstGeom prst="rightArrow">
            <a:avLst>
              <a:gd name="adj1" fmla="val 50000"/>
              <a:gd name="adj2" fmla="val 58333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3810000" y="1989138"/>
            <a:ext cx="1219200" cy="868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指导写字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描红练习</a:t>
            </a: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5105400" y="2360613"/>
            <a:ext cx="609600" cy="306387"/>
          </a:xfrm>
          <a:prstGeom prst="rightArrow">
            <a:avLst>
              <a:gd name="adj1" fmla="val 50000"/>
              <a:gd name="adj2" fmla="val 6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AutoShape 15"/>
          <p:cNvSpPr>
            <a:spLocks/>
          </p:cNvSpPr>
          <p:nvPr/>
        </p:nvSpPr>
        <p:spPr bwMode="auto">
          <a:xfrm rot="5400000">
            <a:off x="2232819" y="1851819"/>
            <a:ext cx="715962" cy="2743200"/>
          </a:xfrm>
          <a:prstGeom prst="leftBrace">
            <a:avLst>
              <a:gd name="adj1" fmla="val 42857"/>
              <a:gd name="adj2" fmla="val 51208"/>
            </a:avLst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AutoShape 21"/>
          <p:cNvSpPr>
            <a:spLocks/>
          </p:cNvSpPr>
          <p:nvPr/>
        </p:nvSpPr>
        <p:spPr bwMode="auto">
          <a:xfrm rot="5400000">
            <a:off x="6233319" y="2042319"/>
            <a:ext cx="715962" cy="2057400"/>
          </a:xfrm>
          <a:prstGeom prst="leftBrace">
            <a:avLst>
              <a:gd name="adj1" fmla="val 32143"/>
              <a:gd name="adj2" fmla="val 51208"/>
            </a:avLst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86375" y="3429000"/>
            <a:ext cx="554038" cy="23479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关于汉字的谜语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000875" y="3429000"/>
            <a:ext cx="923925" cy="2428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包含汉字的谜语、儿歌、故事等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57250" y="3571875"/>
            <a:ext cx="554038" cy="2857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初步感知、读准字音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38" y="3571875"/>
            <a:ext cx="554037" cy="2857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了解字形、自悟方法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14625" y="3571875"/>
            <a:ext cx="554038" cy="2857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方法迁移、更多识字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643313" y="3571875"/>
            <a:ext cx="554037" cy="2857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扩次扩句、初步应用</a:t>
            </a:r>
          </a:p>
        </p:txBody>
      </p:sp>
    </p:spTree>
    <p:extLst>
      <p:ext uri="{BB962C8B-B14F-4D97-AF65-F5344CB8AC3E}">
        <p14:creationId xmlns:p14="http://schemas.microsoft.com/office/powerpoint/2010/main" val="12122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课文课</a:t>
            </a: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型教学模式</a:t>
            </a: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323850" y="2420938"/>
            <a:ext cx="1200150" cy="9191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字词复习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引入新课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2403475" y="2286000"/>
            <a:ext cx="1497013" cy="11414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短文学习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了解主题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感悟方法</a:t>
            </a:r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5194300" y="2308225"/>
            <a:ext cx="1462088" cy="10969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拓展阅读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深化主题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或方法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AutoShape 10"/>
          <p:cNvSpPr>
            <a:spLocks noChangeArrowheads="1"/>
          </p:cNvSpPr>
          <p:nvPr/>
        </p:nvSpPr>
        <p:spPr bwMode="auto">
          <a:xfrm>
            <a:off x="7500938" y="2286000"/>
            <a:ext cx="1500187" cy="10715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写作练习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巩固主题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或方法</a:t>
            </a:r>
          </a:p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550988" y="2708275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6708775" y="270827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AutoShape 15"/>
          <p:cNvSpPr>
            <a:spLocks noChangeArrowheads="1"/>
          </p:cNvSpPr>
          <p:nvPr/>
        </p:nvSpPr>
        <p:spPr bwMode="auto">
          <a:xfrm>
            <a:off x="3957638" y="2727325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AutoShape 16"/>
          <p:cNvSpPr>
            <a:spLocks/>
          </p:cNvSpPr>
          <p:nvPr/>
        </p:nvSpPr>
        <p:spPr bwMode="auto">
          <a:xfrm rot="5400000">
            <a:off x="2705100" y="2667000"/>
            <a:ext cx="533400" cy="2362200"/>
          </a:xfrm>
          <a:prstGeom prst="leftBrace">
            <a:avLst>
              <a:gd name="adj1" fmla="val 36905"/>
              <a:gd name="adj2" fmla="val 51208"/>
            </a:avLst>
          </a:prstGeom>
          <a:ln>
            <a:headEnd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AutoShape 20"/>
          <p:cNvSpPr>
            <a:spLocks/>
          </p:cNvSpPr>
          <p:nvPr/>
        </p:nvSpPr>
        <p:spPr bwMode="auto">
          <a:xfrm rot="5400000">
            <a:off x="5829300" y="2819400"/>
            <a:ext cx="533400" cy="1752600"/>
          </a:xfrm>
          <a:prstGeom prst="leftBrace">
            <a:avLst>
              <a:gd name="adj1" fmla="val 27381"/>
              <a:gd name="adj2" fmla="val 51208"/>
            </a:avLst>
          </a:prstGeom>
          <a:ln>
            <a:headEnd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466850" y="4143375"/>
            <a:ext cx="554038" cy="14462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朗读指导</a:t>
            </a:r>
            <a:endParaRPr lang="zh-CN" altLang="en-US" sz="2400" b="1" dirty="0">
              <a:solidFill>
                <a:srgbClr val="06060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752725" y="4143375"/>
            <a:ext cx="554038" cy="19288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重难点词、句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895725" y="4143375"/>
            <a:ext cx="554038" cy="1714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主题或方法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038725" y="3929063"/>
            <a:ext cx="554038" cy="23479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主题相关的篇章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681788" y="3929063"/>
            <a:ext cx="554037" cy="23479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方法延伸的篇章</a:t>
            </a:r>
          </a:p>
        </p:txBody>
      </p:sp>
    </p:spTree>
    <p:extLst>
      <p:ext uri="{BB962C8B-B14F-4D97-AF65-F5344CB8AC3E}">
        <p14:creationId xmlns:p14="http://schemas.microsoft.com/office/powerpoint/2010/main" val="4014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44289"/>
            <a:ext cx="4970876" cy="333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主要内容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、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传统语文教学问题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分析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、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跨越式语文教学基本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理念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3</a:t>
            </a:r>
            <a:r>
              <a:rPr lang="zh-CN" altLang="en-US" b="1" dirty="0"/>
              <a:t>、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拼音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课教学模式及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案例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4</a:t>
            </a:r>
            <a:r>
              <a:rPr lang="zh-CN" altLang="en-US" b="1" dirty="0"/>
              <a:t>、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识字及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课文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教学模式及案例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32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主要内容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r>
              <a:rPr lang="zh-CN" altLang="en-US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传统语文教学问题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分析</a:t>
            </a:r>
            <a:endParaRPr lang="en-US" alt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、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跨越式语文教学基本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理念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3</a:t>
            </a:r>
            <a:r>
              <a:rPr lang="zh-CN" altLang="en-US" b="1" dirty="0"/>
              <a:t>、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拼音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课教学模式及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案例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4</a:t>
            </a:r>
            <a:r>
              <a:rPr lang="zh-CN" altLang="en-US" b="1" dirty="0"/>
              <a:t>、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识字及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课文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教学模式及案例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379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dirty="0">
                <a:solidFill>
                  <a:srgbClr val="000000"/>
                </a:solidFill>
                <a:latin typeface="华文行楷" pitchFamily="2" charset="-122"/>
                <a:ea typeface="华文行楷" pitchFamily="2" charset="-122"/>
              </a:rPr>
              <a:t>传统语文教学问题分析</a:t>
            </a:r>
            <a:endParaRPr lang="en-US" altLang="zh-CN" sz="3200" b="1" dirty="0">
              <a:solidFill>
                <a:srgbClr val="00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、忽视儿童原有的学习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基础（强大的语言基础）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、将拼音、识字、阅读、写作教学环节割裂开来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、忽视学生思维能力的培养 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、课堂教学中滥用提问、滥用朗读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、过分强调写作技巧的训练而忽视对学生观察力、想象力的培养 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……</a:t>
            </a:r>
            <a:endParaRPr lang="zh-CN" altLang="en-US" sz="2400" dirty="0"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32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主要内容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、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传统语文教学问题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分析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en-US" b="1" dirty="0">
                <a:solidFill>
                  <a:srgbClr val="FF0000"/>
                </a:solidFill>
              </a:rPr>
              <a:t>、</a:t>
            </a:r>
            <a:r>
              <a:rPr lang="zh-CN" altLang="en-US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跨越式语文教学基本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理念</a:t>
            </a:r>
            <a:endParaRPr lang="en-US" alt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3</a:t>
            </a:r>
            <a:r>
              <a:rPr lang="zh-CN" altLang="en-US" b="1" dirty="0"/>
              <a:t>、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拼音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课教学模式及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案例</a:t>
            </a:r>
            <a:endParaRPr lang="en-US" altLang="zh-CN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/>
              <a:t>4</a:t>
            </a:r>
            <a:r>
              <a:rPr lang="zh-CN" altLang="en-US" b="1" dirty="0"/>
              <a:t>、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识字及课文课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教学模式及案例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32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跨越式语文教学基本理念</a:t>
            </a:r>
            <a:endParaRPr lang="en-US" altLang="zh-CN" sz="32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三位一体教学模式</a:t>
            </a:r>
            <a:endParaRPr lang="zh-CN" altLang="en-US" dirty="0"/>
          </a:p>
        </p:txBody>
      </p:sp>
      <p:graphicFrame>
        <p:nvGraphicFramePr>
          <p:cNvPr id="4" name="内容占位符 27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665711"/>
              </p:ext>
            </p:extLst>
          </p:nvPr>
        </p:nvGraphicFramePr>
        <p:xfrm>
          <a:off x="1475656" y="3021261"/>
          <a:ext cx="5688632" cy="2492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左箭头 4"/>
          <p:cNvSpPr/>
          <p:nvPr/>
        </p:nvSpPr>
        <p:spPr>
          <a:xfrm>
            <a:off x="3030507" y="4218691"/>
            <a:ext cx="50405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左箭头 5"/>
          <p:cNvSpPr/>
          <p:nvPr/>
        </p:nvSpPr>
        <p:spPr>
          <a:xfrm>
            <a:off x="4979947" y="4218691"/>
            <a:ext cx="50405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674590" y="2011056"/>
            <a:ext cx="36004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创新</a:t>
            </a:r>
            <a:r>
              <a:rPr lang="zh-CN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思维能力</a:t>
            </a:r>
            <a:endParaRPr lang="zh-CN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4590" y="5392325"/>
            <a:ext cx="36004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信息素养</a:t>
            </a:r>
            <a:endParaRPr lang="zh-CN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H="1">
            <a:off x="2339753" y="2657387"/>
            <a:ext cx="792087" cy="39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2541264" y="4995412"/>
            <a:ext cx="741271" cy="3969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endCxn id="4" idx="0"/>
          </p:cNvCxnSpPr>
          <p:nvPr/>
        </p:nvCxnSpPr>
        <p:spPr>
          <a:xfrm>
            <a:off x="4319972" y="2250752"/>
            <a:ext cx="0" cy="770509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5484003" y="2657387"/>
            <a:ext cx="841066" cy="39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4283968" y="4923400"/>
            <a:ext cx="0" cy="78992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5231975" y="4995408"/>
            <a:ext cx="852193" cy="396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2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跨越式语文教学基本理念</a:t>
            </a:r>
            <a:endParaRPr lang="en-US" altLang="zh-CN" sz="3200" b="1" dirty="0">
              <a:solidFill>
                <a:srgbClr val="00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坚持一个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中心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: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以阅读与写作（语言运用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）为中心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、强调识字、阅读、写作三位一体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400" b="1" dirty="0"/>
              <a:t>   </a:t>
            </a:r>
            <a:endParaRPr lang="en-US" altLang="zh-CN" sz="24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CN" altLang="en-US" sz="2400" b="1" dirty="0"/>
          </a:p>
          <a:p>
            <a:pPr marL="0" indent="0">
              <a:buNone/>
            </a:pP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落实两个前提（条件）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:</a:t>
            </a:r>
          </a:p>
          <a:p>
            <a:pPr marL="0" indent="0">
              <a:buNone/>
            </a:pP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           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开发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跨越式所需的优质教学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资源</a:t>
            </a:r>
            <a:endParaRPr lang="en-US" altLang="zh-CN" sz="24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          实施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跨越式创新教学设计</a:t>
            </a:r>
          </a:p>
          <a:p>
            <a:pPr marL="0" indent="0">
              <a:buNone/>
            </a:pP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91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跨越式语文教学基本理念</a:t>
            </a:r>
            <a:endParaRPr lang="en-US" altLang="zh-CN" sz="3200" b="1" dirty="0">
              <a:solidFill>
                <a:srgbClr val="00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突出三个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重点（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在资源内容建设上）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：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4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在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思想性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、知识性的前提下，要突出趣味性；</a:t>
            </a:r>
          </a:p>
          <a:p>
            <a:pPr>
              <a:lnSpc>
                <a:spcPct val="90000"/>
              </a:lnSpc>
              <a:buNone/>
            </a:pP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 在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注重图、文并茂前提下，要突出音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（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拼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音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或配音）；</a:t>
            </a:r>
          </a:p>
          <a:p>
            <a:pPr>
              <a:lnSpc>
                <a:spcPct val="90000"/>
              </a:lnSpc>
              <a:buNone/>
            </a:pP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 在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（字）、词、句、篇教学内容的安排上，要突出段落篇章</a:t>
            </a: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;</a:t>
            </a:r>
            <a:endParaRPr lang="zh-CN" altLang="en-US" sz="2400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如处理好四方面关系（在教学设计过程中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）：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 教师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主导与学生主体的关系 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 以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教为主教学设计与以学为主教学设计的关系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 自主学习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与协作学习的关系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 课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标要求与跨越要求的关系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  课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标要求是底线，它通过课文内容体现</a:t>
            </a:r>
            <a:endParaRPr lang="en-US" altLang="zh-CN" sz="2400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  </a:t>
            </a:r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跨越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要求是目标，它通过扩展内容体现</a:t>
            </a:r>
          </a:p>
          <a:p>
            <a:pPr marL="0" indent="0">
              <a:buNone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623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跨越式语文教学基本理念</a:t>
            </a:r>
            <a:endParaRPr lang="en-US" altLang="zh-CN" sz="3200" b="1" dirty="0">
              <a:solidFill>
                <a:srgbClr val="00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狠抓五个教学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环节：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3600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扩</a:t>
            </a: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紧紧围绕教材、大量扩展阅读；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打</a:t>
            </a: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打字训练提前，打字与写字并重；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留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（写）</a:t>
            </a: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鼓励在留言板上发帖子，以练习写作，激励与诱导为主；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篇</a:t>
            </a: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在字、词、句、篇的教学要求上，不要在字、词解释上花过多时间，要把重点放在段落篇章上，强调整体语境的理解；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思</a:t>
            </a: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在培养听、说、读、写能力的同时努力培养学生的思维能力，特别是创新思维能力，强调课堂的生成性、学生思维多样性、不可预测性。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676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777</Words>
  <Application>Microsoft Office PowerPoint</Application>
  <PresentationFormat>全屏显示(4:3)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小学语文低年级段 跨越式教学</vt:lpstr>
      <vt:lpstr>主要内容</vt:lpstr>
      <vt:lpstr>主要内容</vt:lpstr>
      <vt:lpstr>传统语文教学问题分析</vt:lpstr>
      <vt:lpstr>主要内容</vt:lpstr>
      <vt:lpstr>跨越式语文教学基本理念</vt:lpstr>
      <vt:lpstr>跨越式语文教学基本理念</vt:lpstr>
      <vt:lpstr>跨越式语文教学基本理念</vt:lpstr>
      <vt:lpstr>跨越式语文教学基本理念</vt:lpstr>
      <vt:lpstr>主要内容</vt:lpstr>
      <vt:lpstr>拼音课教学模式</vt:lpstr>
      <vt:lpstr>主要内容</vt:lpstr>
      <vt:lpstr>识字课型教学模式</vt:lpstr>
      <vt:lpstr>课文课型教学模式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小学语文低年级段 跨越式教学</dc:title>
  <cp:lastModifiedBy>zhao</cp:lastModifiedBy>
  <cp:revision>4</cp:revision>
  <dcterms:modified xsi:type="dcterms:W3CDTF">2012-10-05T02:21:59Z</dcterms:modified>
</cp:coreProperties>
</file>