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0" r:id="rId4"/>
    <p:sldId id="273" r:id="rId5"/>
    <p:sldId id="271" r:id="rId6"/>
    <p:sldId id="274" r:id="rId7"/>
    <p:sldId id="279" r:id="rId8"/>
    <p:sldId id="275" r:id="rId9"/>
    <p:sldId id="277" r:id="rId10"/>
    <p:sldId id="276" r:id="rId11"/>
    <p:sldId id="280" r:id="rId12"/>
    <p:sldId id="281" r:id="rId13"/>
    <p:sldId id="272" r:id="rId14"/>
    <p:sldId id="282" r:id="rId15"/>
    <p:sldId id="278" r:id="rId16"/>
    <p:sldId id="283" r:id="rId17"/>
    <p:sldId id="284" r:id="rId18"/>
    <p:sldId id="286"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3" autoAdjust="0"/>
    <p:restoredTop sz="94660" autoAdjust="0"/>
  </p:normalViewPr>
  <p:slideViewPr>
    <p:cSldViewPr>
      <p:cViewPr varScale="1">
        <p:scale>
          <a:sx n="71" d="100"/>
          <a:sy n="71" d="100"/>
        </p:scale>
        <p:origin x="-9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2012/10/5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13">
            <a:extLst>
              <a:ext uri="{BEBA8EAE-BF5A-486C-A8C5-ECC9F3942E4B}">
                <a14:imgProps xmlns:a14="http://schemas.microsoft.com/office/drawing/2010/main">
                  <a14:imgLayer r:embed="rId14">
                    <a14:imgEffect>
                      <a14:artisticPencilSketch/>
                    </a14:imgEffect>
                  </a14:imgLayer>
                </a14:imgProps>
              </a:ex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2012/10/5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pic>
        <p:nvPicPr>
          <p:cNvPr id="7" name="内容占位符 3"/>
          <p:cNvPicPr>
            <a:picLocks noGrp="1"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8519" y="116634"/>
            <a:ext cx="720079" cy="539266"/>
          </a:xfrm>
          <a:prstGeom prst="rect">
            <a:avLst/>
          </a:prstGeom>
        </p:spPr>
      </p:pic>
      <p:pic>
        <p:nvPicPr>
          <p:cNvPr id="9" name="图片 8"/>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590058" y="259028"/>
            <a:ext cx="1944216" cy="25447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196753"/>
            <a:ext cx="7774632" cy="2403698"/>
          </a:xfrm>
        </p:spPr>
        <p:txBody>
          <a:bodyPr>
            <a:noAutofit/>
          </a:bodyPr>
          <a:lstStyle/>
          <a:p>
            <a:r>
              <a:rPr lang="zh-CN" altLang="en-US" sz="6000" dirty="0" smtClean="0">
                <a:latin typeface="华文行楷" pitchFamily="2" charset="-122"/>
                <a:ea typeface="华文行楷" pitchFamily="2" charset="-122"/>
              </a:rPr>
              <a:t>小学</a:t>
            </a:r>
            <a:r>
              <a:rPr lang="zh-CN" altLang="en-US" sz="6000" dirty="0">
                <a:latin typeface="华文行楷" pitchFamily="2" charset="-122"/>
                <a:ea typeface="华文行楷" pitchFamily="2" charset="-122"/>
              </a:rPr>
              <a:t>英语</a:t>
            </a:r>
            <a:r>
              <a:rPr lang="zh-CN" altLang="en-US" sz="6000" dirty="0" smtClean="0">
                <a:latin typeface="华文行楷" pitchFamily="2" charset="-122"/>
                <a:ea typeface="华文行楷" pitchFamily="2" charset="-122"/>
              </a:rPr>
              <a:t>低年级</a:t>
            </a:r>
            <a:r>
              <a:rPr lang="zh-CN" altLang="en-US" sz="6000" dirty="0" smtClean="0">
                <a:latin typeface="华文行楷" pitchFamily="2" charset="-122"/>
                <a:ea typeface="华文行楷" pitchFamily="2" charset="-122"/>
              </a:rPr>
              <a:t>段</a:t>
            </a:r>
            <a:r>
              <a:rPr lang="en-US" altLang="zh-CN" sz="6000" dirty="0" smtClean="0">
                <a:latin typeface="华文行楷" pitchFamily="2" charset="-122"/>
                <a:ea typeface="华文行楷" pitchFamily="2" charset="-122"/>
              </a:rPr>
              <a:t/>
            </a:r>
            <a:br>
              <a:rPr lang="en-US" altLang="zh-CN" sz="6000" dirty="0" smtClean="0">
                <a:latin typeface="华文行楷" pitchFamily="2" charset="-122"/>
                <a:ea typeface="华文行楷" pitchFamily="2" charset="-122"/>
              </a:rPr>
            </a:br>
            <a:r>
              <a:rPr lang="zh-CN" altLang="en-US" sz="6000" dirty="0" smtClean="0">
                <a:latin typeface="华文行楷" pitchFamily="2" charset="-122"/>
                <a:ea typeface="华文行楷" pitchFamily="2" charset="-122"/>
              </a:rPr>
              <a:t>跨越式教学</a:t>
            </a:r>
            <a:endParaRPr lang="zh-CN" altLang="en-US" sz="6000" dirty="0">
              <a:latin typeface="华文行楷" pitchFamily="2" charset="-122"/>
              <a:ea typeface="华文行楷" pitchFamily="2" charset="-122"/>
            </a:endParaRPr>
          </a:p>
        </p:txBody>
      </p:sp>
      <p:sp>
        <p:nvSpPr>
          <p:cNvPr id="3" name="副标题 2"/>
          <p:cNvSpPr>
            <a:spLocks noGrp="1"/>
          </p:cNvSpPr>
          <p:nvPr>
            <p:ph type="subTitle" idx="1"/>
          </p:nvPr>
        </p:nvSpPr>
        <p:spPr>
          <a:xfrm>
            <a:off x="1371600" y="4437112"/>
            <a:ext cx="6400800" cy="1201688"/>
          </a:xfrm>
        </p:spPr>
        <p:txBody>
          <a:bodyPr/>
          <a:lstStyle/>
          <a:p>
            <a:r>
              <a:rPr lang="zh-CN" altLang="en-US" b="1" dirty="0">
                <a:solidFill>
                  <a:schemeClr val="tx1"/>
                </a:solidFill>
                <a:latin typeface="隶书" pitchFamily="49" charset="-122"/>
                <a:ea typeface="隶书" pitchFamily="49" charset="-122"/>
              </a:rPr>
              <a:t>赵</a:t>
            </a:r>
            <a:r>
              <a:rPr lang="zh-CN" altLang="en-US" b="1" dirty="0" smtClean="0">
                <a:solidFill>
                  <a:schemeClr val="tx1"/>
                </a:solidFill>
                <a:latin typeface="隶书" pitchFamily="49" charset="-122"/>
                <a:ea typeface="隶书" pitchFamily="49" charset="-122"/>
              </a:rPr>
              <a:t>飞龙</a:t>
            </a:r>
            <a:endParaRPr lang="en-US" altLang="zh-CN" b="1" dirty="0" smtClean="0">
              <a:solidFill>
                <a:schemeClr val="tx1"/>
              </a:solidFill>
              <a:latin typeface="隶书" pitchFamily="49" charset="-122"/>
              <a:ea typeface="隶书" pitchFamily="49" charset="-122"/>
            </a:endParaRPr>
          </a:p>
          <a:p>
            <a:r>
              <a:rPr lang="en-US" altLang="zh-CN" sz="2400" dirty="0" smtClean="0">
                <a:solidFill>
                  <a:schemeClr val="tx1"/>
                </a:solidFill>
                <a:latin typeface="隶书" pitchFamily="49" charset="-122"/>
                <a:ea typeface="隶书" pitchFamily="49" charset="-122"/>
              </a:rPr>
              <a:t>2012</a:t>
            </a:r>
            <a:r>
              <a:rPr lang="zh-CN" altLang="en-US" sz="2400" dirty="0" smtClean="0">
                <a:solidFill>
                  <a:schemeClr val="tx1"/>
                </a:solidFill>
                <a:latin typeface="隶书" pitchFamily="49" charset="-122"/>
                <a:ea typeface="隶书" pitchFamily="49" charset="-122"/>
              </a:rPr>
              <a:t>年</a:t>
            </a:r>
            <a:r>
              <a:rPr lang="en-US" altLang="zh-CN" sz="2400" dirty="0" smtClean="0">
                <a:solidFill>
                  <a:schemeClr val="tx1"/>
                </a:solidFill>
                <a:latin typeface="隶书" pitchFamily="49" charset="-122"/>
                <a:ea typeface="隶书" pitchFamily="49" charset="-122"/>
              </a:rPr>
              <a:t>10</a:t>
            </a:r>
            <a:r>
              <a:rPr lang="zh-CN" altLang="en-US" sz="2400" dirty="0" smtClean="0">
                <a:solidFill>
                  <a:schemeClr val="tx1"/>
                </a:solidFill>
                <a:latin typeface="隶书" pitchFamily="49" charset="-122"/>
                <a:ea typeface="隶书" pitchFamily="49" charset="-122"/>
              </a:rPr>
              <a:t>月</a:t>
            </a:r>
            <a:r>
              <a:rPr lang="en-US" altLang="zh-CN" sz="2400" dirty="0" smtClean="0">
                <a:solidFill>
                  <a:schemeClr val="tx1"/>
                </a:solidFill>
                <a:latin typeface="隶书" pitchFamily="49" charset="-122"/>
                <a:ea typeface="隶书" pitchFamily="49" charset="-122"/>
              </a:rPr>
              <a:t>4</a:t>
            </a:r>
            <a:r>
              <a:rPr lang="zh-CN" altLang="en-US" sz="2400" dirty="0" smtClean="0">
                <a:solidFill>
                  <a:schemeClr val="tx1"/>
                </a:solidFill>
                <a:latin typeface="隶书" pitchFamily="49" charset="-122"/>
                <a:ea typeface="隶书" pitchFamily="49" charset="-122"/>
              </a:rPr>
              <a:t>日</a:t>
            </a:r>
            <a:endParaRPr lang="zh-CN" altLang="en-US" sz="2400" dirty="0">
              <a:solidFill>
                <a:schemeClr val="tx1"/>
              </a:solidFill>
              <a:latin typeface="隶书" pitchFamily="49" charset="-122"/>
              <a:ea typeface="隶书" pitchFamily="49" charset="-122"/>
            </a:endParaRPr>
          </a:p>
        </p:txBody>
      </p:sp>
    </p:spTree>
    <p:extLst>
      <p:ext uri="{BB962C8B-B14F-4D97-AF65-F5344CB8AC3E}">
        <p14:creationId xmlns:p14="http://schemas.microsoft.com/office/powerpoint/2010/main" val="387124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sp>
        <p:nvSpPr>
          <p:cNvPr id="7" name="内容占位符 6"/>
          <p:cNvSpPr>
            <a:spLocks noGrp="1"/>
          </p:cNvSpPr>
          <p:nvPr>
            <p:ph idx="1"/>
          </p:nvPr>
        </p:nvSpPr>
        <p:spPr/>
        <p:txBody>
          <a:bodyPr>
            <a:normAutofit/>
          </a:bodyPr>
          <a:lstStyle/>
          <a:p>
            <a:pPr fontAlgn="auto">
              <a:spcBef>
                <a:spcPts val="0"/>
              </a:spcBef>
              <a:spcAft>
                <a:spcPts val="0"/>
              </a:spcAft>
              <a:defRPr/>
            </a:pPr>
            <a:r>
              <a:rPr kumimoji="1" lang="en-US" altLang="zh-CN" sz="3600" dirty="0">
                <a:solidFill>
                  <a:srgbClr val="FF3300"/>
                </a:solidFill>
                <a:effectLst>
                  <a:outerShdw blurRad="38100" dist="38100" dir="2700000" algn="tl">
                    <a:srgbClr val="C0C0C0"/>
                  </a:outerShdw>
                </a:effectLst>
                <a:ea typeface="隶书" pitchFamily="49" charset="-122"/>
              </a:rPr>
              <a:t> 1</a:t>
            </a:r>
            <a:r>
              <a:rPr kumimoji="1" lang="zh-CN" altLang="en-US" sz="3600" dirty="0">
                <a:solidFill>
                  <a:srgbClr val="FF3300"/>
                </a:solidFill>
                <a:effectLst>
                  <a:outerShdw blurRad="38100" dist="38100" dir="2700000" algn="tl">
                    <a:srgbClr val="C0C0C0"/>
                  </a:outerShdw>
                </a:effectLst>
                <a:ea typeface="隶书" pitchFamily="49" charset="-122"/>
              </a:rPr>
              <a:t>、</a:t>
            </a:r>
            <a:r>
              <a:rPr kumimoji="1" lang="en-US" altLang="zh-CN" sz="3600" dirty="0"/>
              <a:t> </a:t>
            </a:r>
            <a:r>
              <a:rPr kumimoji="1" lang="zh-CN" altLang="en-US" sz="3600" u="sng" dirty="0">
                <a:solidFill>
                  <a:srgbClr val="FF3300"/>
                </a:solidFill>
                <a:effectLst>
                  <a:outerShdw blurRad="38100" dist="38100" dir="2700000" algn="tl">
                    <a:srgbClr val="C0C0C0"/>
                  </a:outerShdw>
                </a:effectLst>
                <a:ea typeface="隶书" pitchFamily="49" charset="-122"/>
              </a:rPr>
              <a:t>信息技术与课程深层次整合</a:t>
            </a:r>
            <a:r>
              <a:rPr kumimoji="1" lang="zh-CN" altLang="en-US" sz="3600" u="sng" dirty="0" smtClean="0">
                <a:solidFill>
                  <a:srgbClr val="FF3300"/>
                </a:solidFill>
                <a:effectLst>
                  <a:outerShdw blurRad="38100" dist="38100" dir="2700000" algn="tl">
                    <a:srgbClr val="C0C0C0"/>
                  </a:outerShdw>
                </a:effectLst>
                <a:ea typeface="隶书" pitchFamily="49" charset="-122"/>
              </a:rPr>
              <a:t>理论</a:t>
            </a:r>
            <a:r>
              <a:rPr kumimoji="1" lang="zh-CN" altLang="en-US" sz="3600" dirty="0" smtClean="0">
                <a:solidFill>
                  <a:srgbClr val="FF3300"/>
                </a:solidFill>
                <a:effectLst>
                  <a:outerShdw blurRad="38100" dist="38100" dir="2700000" algn="tl">
                    <a:srgbClr val="C0C0C0"/>
                  </a:outerShdw>
                </a:effectLst>
                <a:latin typeface="楷体_GB2312" pitchFamily="49" charset="-122"/>
                <a:ea typeface="楷体_GB2312" pitchFamily="49" charset="-122"/>
              </a:rPr>
              <a:t> </a:t>
            </a:r>
            <a:r>
              <a:rPr kumimoji="1" lang="en-US" altLang="zh-CN" sz="2800" dirty="0" smtClean="0">
                <a:effectLst>
                  <a:outerShdw blurRad="38100" dist="38100" dir="2700000" algn="tl">
                    <a:srgbClr val="C0C0C0"/>
                  </a:outerShdw>
                </a:effectLst>
                <a:latin typeface="Arial"/>
                <a:ea typeface="楷体_GB2312" pitchFamily="49" charset="-122"/>
              </a:rPr>
              <a:t>——</a:t>
            </a:r>
            <a:r>
              <a:rPr kumimoji="1" lang="zh-CN" altLang="en-US" sz="2800" dirty="0">
                <a:latin typeface="楷体_GB2312" pitchFamily="49" charset="-122"/>
                <a:ea typeface="楷体_GB2312" pitchFamily="49" charset="-122"/>
              </a:rPr>
              <a:t>有效提升中小学各学科教学质量的主要理论基础</a:t>
            </a:r>
            <a:r>
              <a:rPr kumimoji="1" lang="zh-CN" altLang="en-US" sz="2800" dirty="0" smtClean="0">
                <a:latin typeface="楷体_GB2312" pitchFamily="49" charset="-122"/>
                <a:ea typeface="楷体_GB2312" pitchFamily="49" charset="-122"/>
              </a:rPr>
              <a:t>；</a:t>
            </a:r>
            <a:r>
              <a:rPr kumimoji="1" lang="zh-CN" altLang="en-US" dirty="0" smtClean="0">
                <a:latin typeface="楷体_GB2312" pitchFamily="49" charset="-122"/>
                <a:ea typeface="楷体_GB2312" pitchFamily="49" charset="-122"/>
              </a:rPr>
              <a:t> </a:t>
            </a:r>
            <a:endParaRPr kumimoji="1" lang="zh-CN" altLang="en-US" sz="2800" dirty="0">
              <a:latin typeface="楷体_GB2312" pitchFamily="49" charset="-122"/>
              <a:ea typeface="楷体_GB2312" pitchFamily="49" charset="-122"/>
            </a:endParaRPr>
          </a:p>
          <a:p>
            <a:pPr fontAlgn="auto">
              <a:spcBef>
                <a:spcPts val="0"/>
              </a:spcBef>
              <a:spcAft>
                <a:spcPts val="0"/>
              </a:spcAft>
              <a:defRPr/>
            </a:pPr>
            <a:r>
              <a:rPr kumimoji="1" lang="en-US" altLang="zh-CN" sz="3600" dirty="0" smtClean="0">
                <a:solidFill>
                  <a:srgbClr val="FF3300"/>
                </a:solidFill>
                <a:effectLst>
                  <a:outerShdw blurRad="38100" dist="38100" dir="2700000" algn="tl">
                    <a:srgbClr val="C0C0C0"/>
                  </a:outerShdw>
                </a:effectLst>
                <a:ea typeface="隶书" pitchFamily="49" charset="-122"/>
              </a:rPr>
              <a:t> </a:t>
            </a:r>
            <a:r>
              <a:rPr kumimoji="1" lang="en-US" altLang="zh-CN" sz="3600" dirty="0">
                <a:solidFill>
                  <a:srgbClr val="FF3300"/>
                </a:solidFill>
                <a:effectLst>
                  <a:outerShdw blurRad="38100" dist="38100" dir="2700000" algn="tl">
                    <a:srgbClr val="C0C0C0"/>
                  </a:outerShdw>
                </a:effectLst>
                <a:ea typeface="隶书" pitchFamily="49" charset="-122"/>
              </a:rPr>
              <a:t>2</a:t>
            </a:r>
            <a:r>
              <a:rPr kumimoji="1" lang="zh-CN" altLang="en-US" sz="3600" dirty="0">
                <a:solidFill>
                  <a:srgbClr val="FF3300"/>
                </a:solidFill>
                <a:effectLst>
                  <a:outerShdw blurRad="38100" dist="38100" dir="2700000" algn="tl">
                    <a:srgbClr val="C0C0C0"/>
                  </a:outerShdw>
                </a:effectLst>
                <a:ea typeface="隶书" pitchFamily="49" charset="-122"/>
              </a:rPr>
              <a:t>、</a:t>
            </a:r>
            <a:r>
              <a:rPr kumimoji="1" lang="en-US" altLang="zh-CN" sz="3600" dirty="0"/>
              <a:t> </a:t>
            </a:r>
            <a:r>
              <a:rPr kumimoji="1" lang="zh-CN" altLang="en-US" sz="3600" u="sng" dirty="0">
                <a:solidFill>
                  <a:srgbClr val="FF3300"/>
                </a:solidFill>
                <a:effectLst>
                  <a:outerShdw blurRad="38100" dist="38100" dir="2700000" algn="tl">
                    <a:srgbClr val="C0C0C0"/>
                  </a:outerShdw>
                </a:effectLst>
                <a:ea typeface="隶书" pitchFamily="49" charset="-122"/>
              </a:rPr>
              <a:t>信息化环境下的教学设计理论</a:t>
            </a:r>
            <a:r>
              <a:rPr kumimoji="1" lang="en-US" altLang="zh-CN" sz="3600" dirty="0">
                <a:effectLst>
                  <a:outerShdw blurRad="38100" dist="38100" dir="2700000" algn="tl">
                    <a:srgbClr val="C0C0C0"/>
                  </a:outerShdw>
                </a:effectLst>
                <a:latin typeface="Arial"/>
                <a:ea typeface="楷体_GB2312" pitchFamily="49" charset="-122"/>
              </a:rPr>
              <a:t>——</a:t>
            </a:r>
            <a:r>
              <a:rPr kumimoji="1" lang="zh-CN" altLang="en-US" sz="2800" dirty="0">
                <a:latin typeface="楷体_GB2312" pitchFamily="49" charset="-122"/>
                <a:ea typeface="楷体_GB2312" pitchFamily="49" charset="-122"/>
              </a:rPr>
              <a:t>有效提升中小学各学科教学质量的主要理论基础；</a:t>
            </a:r>
            <a:endParaRPr kumimoji="1" lang="en-US" altLang="zh-CN" sz="2800" dirty="0" smtClean="0">
              <a:solidFill>
                <a:srgbClr val="FF3300"/>
              </a:solidFill>
              <a:effectLst>
                <a:outerShdw blurRad="38100" dist="38100" dir="2700000" algn="tl">
                  <a:srgbClr val="C0C0C0"/>
                </a:outerShdw>
              </a:effectLst>
              <a:ea typeface="隶书" pitchFamily="49" charset="-122"/>
            </a:endParaRPr>
          </a:p>
          <a:p>
            <a:pPr fontAlgn="auto">
              <a:spcBef>
                <a:spcPts val="0"/>
              </a:spcBef>
              <a:spcAft>
                <a:spcPts val="0"/>
              </a:spcAft>
              <a:defRPr/>
            </a:pPr>
            <a:r>
              <a:rPr kumimoji="1" lang="en-US" altLang="zh-CN" sz="3600" dirty="0" smtClean="0">
                <a:solidFill>
                  <a:srgbClr val="FF3300"/>
                </a:solidFill>
                <a:effectLst>
                  <a:outerShdw blurRad="38100" dist="38100" dir="2700000" algn="tl">
                    <a:srgbClr val="C0C0C0"/>
                  </a:outerShdw>
                </a:effectLst>
                <a:ea typeface="隶书" pitchFamily="49" charset="-122"/>
              </a:rPr>
              <a:t>3</a:t>
            </a:r>
            <a:r>
              <a:rPr kumimoji="1" lang="zh-CN" altLang="en-US" sz="3600" dirty="0">
                <a:solidFill>
                  <a:srgbClr val="FF3300"/>
                </a:solidFill>
                <a:effectLst>
                  <a:outerShdw blurRad="38100" dist="38100" dir="2700000" algn="tl">
                    <a:srgbClr val="C0C0C0"/>
                  </a:outerShdw>
                </a:effectLst>
                <a:ea typeface="隶书" pitchFamily="49" charset="-122"/>
              </a:rPr>
              <a:t>、</a:t>
            </a:r>
            <a:r>
              <a:rPr kumimoji="1" lang="zh-CN" altLang="en-US" sz="3600" u="sng" dirty="0">
                <a:solidFill>
                  <a:srgbClr val="FF3300"/>
                </a:solidFill>
                <a:effectLst>
                  <a:outerShdw blurRad="38100" dist="38100" dir="2700000" algn="tl">
                    <a:srgbClr val="C0C0C0"/>
                  </a:outerShdw>
                </a:effectLst>
                <a:ea typeface="隶书" pitchFamily="49" charset="-122"/>
              </a:rPr>
              <a:t>创造性思维理论</a:t>
            </a:r>
            <a:endParaRPr lang="zh-CN" altLang="en-US" sz="3600" dirty="0"/>
          </a:p>
        </p:txBody>
      </p:sp>
    </p:spTree>
    <p:extLst>
      <p:ext uri="{BB962C8B-B14F-4D97-AF65-F5344CB8AC3E}">
        <p14:creationId xmlns:p14="http://schemas.microsoft.com/office/powerpoint/2010/main" val="1626809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48680"/>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sp>
        <p:nvSpPr>
          <p:cNvPr id="4" name="内容占位符 2"/>
          <p:cNvSpPr txBox="1">
            <a:spLocks/>
          </p:cNvSpPr>
          <p:nvPr/>
        </p:nvSpPr>
        <p:spPr>
          <a:xfrm>
            <a:off x="0" y="2132856"/>
            <a:ext cx="9144000" cy="4077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2" pitchFamily="18" charset="2"/>
              <a:buChar char=""/>
            </a:pPr>
            <a:endParaRPr lang="en-US" altLang="zh-CN" sz="900" dirty="0" smtClean="0">
              <a:latin typeface="黑体" pitchFamily="49" charset="-122"/>
              <a:ea typeface="黑体" pitchFamily="49" charset="-122"/>
            </a:endParaRPr>
          </a:p>
          <a:p>
            <a:pPr>
              <a:buFont typeface="Wingdings 2" pitchFamily="18" charset="2"/>
              <a:buChar char=""/>
            </a:pPr>
            <a:r>
              <a:rPr lang="zh-CN" altLang="en-US" sz="2400" dirty="0" smtClean="0">
                <a:latin typeface="黑体" pitchFamily="49" charset="-122"/>
                <a:ea typeface="黑体" pitchFamily="49" charset="-122"/>
              </a:rPr>
              <a:t>跨越式英语教学的</a:t>
            </a:r>
            <a:r>
              <a:rPr lang="zh-CN" altLang="en-US" sz="2800" b="1" dirty="0" smtClean="0">
                <a:solidFill>
                  <a:srgbClr val="FF0000"/>
                </a:solidFill>
                <a:latin typeface="隶书" pitchFamily="49" charset="-122"/>
                <a:ea typeface="隶书" pitchFamily="49" charset="-122"/>
              </a:rPr>
              <a:t>大输入</a:t>
            </a:r>
            <a:r>
              <a:rPr lang="zh-CN" altLang="en-US" sz="2400" dirty="0" smtClean="0">
                <a:latin typeface="黑体" pitchFamily="49" charset="-122"/>
                <a:ea typeface="黑体" pitchFamily="49" charset="-122"/>
              </a:rPr>
              <a:t>是：大量听读（一是从质和量两方面为听力材料提供保证</a:t>
            </a:r>
            <a:r>
              <a:rPr lang="zh-CN" altLang="zh-CN" sz="2400" dirty="0" smtClean="0">
                <a:latin typeface="黑体" pitchFamily="49" charset="-122"/>
                <a:ea typeface="黑体" pitchFamily="49" charset="-122"/>
              </a:rPr>
              <a:t>——</a:t>
            </a:r>
            <a:r>
              <a:rPr lang="zh-CN" altLang="en-US" sz="2400" dirty="0" smtClean="0">
                <a:latin typeface="黑体" pitchFamily="49" charset="-122"/>
                <a:ea typeface="黑体" pitchFamily="49" charset="-122"/>
              </a:rPr>
              <a:t>听力材料既要能与课文密切配合又要内容充实、形象生动，而且每篇课文至少配</a:t>
            </a:r>
            <a:r>
              <a:rPr lang="en-US" altLang="zh-CN" sz="2400" dirty="0" smtClean="0">
                <a:latin typeface="黑体" pitchFamily="49" charset="-122"/>
                <a:ea typeface="黑体" pitchFamily="49" charset="-122"/>
              </a:rPr>
              <a:t>4-5</a:t>
            </a:r>
            <a:r>
              <a:rPr lang="zh-CN" altLang="en-US" sz="2400" dirty="0" smtClean="0">
                <a:latin typeface="黑体" pitchFamily="49" charset="-122"/>
                <a:ea typeface="黑体" pitchFamily="49" charset="-122"/>
              </a:rPr>
              <a:t>篇这类材料；二是保证课堂上有充分时间让学生能听读完这些材料。 ）</a:t>
            </a:r>
            <a:endParaRPr lang="en-US" altLang="zh-CN" sz="2400" dirty="0" smtClean="0">
              <a:latin typeface="黑体" pitchFamily="49" charset="-122"/>
              <a:ea typeface="黑体" pitchFamily="49" charset="-122"/>
            </a:endParaRPr>
          </a:p>
          <a:p>
            <a:pPr>
              <a:buFont typeface="Wingdings 2" pitchFamily="18" charset="2"/>
              <a:buChar char=""/>
            </a:pPr>
            <a:r>
              <a:rPr lang="zh-CN" altLang="en-US" sz="2400" dirty="0" smtClean="0">
                <a:latin typeface="黑体" pitchFamily="49" charset="-122"/>
                <a:ea typeface="黑体" pitchFamily="49" charset="-122"/>
              </a:rPr>
              <a:t>跨越式英语教学的</a:t>
            </a:r>
            <a:r>
              <a:rPr lang="zh-CN" altLang="en-US" sz="2800" b="1" dirty="0" smtClean="0">
                <a:solidFill>
                  <a:srgbClr val="FF0000"/>
                </a:solidFill>
                <a:latin typeface="隶书" pitchFamily="49" charset="-122"/>
                <a:ea typeface="隶书" pitchFamily="49" charset="-122"/>
              </a:rPr>
              <a:t>大输出</a:t>
            </a:r>
            <a:r>
              <a:rPr lang="zh-CN" altLang="en-US" sz="2400" dirty="0" smtClean="0">
                <a:latin typeface="黑体" pitchFamily="49" charset="-122"/>
                <a:ea typeface="黑体" pitchFamily="49" charset="-122"/>
              </a:rPr>
              <a:t>是：让学生先看图（或看动画、视频），然后要求学生就其中的情景用英语进行口头描述。对于某些故事性较强的课文或课外阅读材料，可以组织学生分组或到讲台前用英语进行角色扮演，这类活动有利于学生的听说能力训练并可加深对阅读材料的理解与记忆。</a:t>
            </a:r>
            <a:endParaRPr lang="en-US" altLang="zh-CN" sz="2400" dirty="0" smtClean="0">
              <a:latin typeface="黑体" pitchFamily="49" charset="-122"/>
              <a:ea typeface="黑体" pitchFamily="49" charset="-122"/>
            </a:endParaRPr>
          </a:p>
        </p:txBody>
      </p:sp>
      <p:sp>
        <p:nvSpPr>
          <p:cNvPr id="5" name="标题 1"/>
          <p:cNvSpPr txBox="1">
            <a:spLocks/>
          </p:cNvSpPr>
          <p:nvPr/>
        </p:nvSpPr>
        <p:spPr bwMode="auto">
          <a:xfrm>
            <a:off x="941388" y="1323383"/>
            <a:ext cx="7848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3200" b="1" dirty="0">
                <a:solidFill>
                  <a:srgbClr val="FF0000"/>
                </a:solidFill>
                <a:latin typeface="黑体" pitchFamily="49" charset="-122"/>
                <a:ea typeface="黑体" pitchFamily="49" charset="-122"/>
              </a:rPr>
              <a:t>  跨越式课堂特点一：大输入、大输出</a:t>
            </a:r>
          </a:p>
        </p:txBody>
      </p:sp>
    </p:spTree>
    <p:extLst>
      <p:ext uri="{BB962C8B-B14F-4D97-AF65-F5344CB8AC3E}">
        <p14:creationId xmlns:p14="http://schemas.microsoft.com/office/powerpoint/2010/main" val="3769285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6888" y="476672"/>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cxnSp>
        <p:nvCxnSpPr>
          <p:cNvPr id="4" name="直接连接符 5"/>
          <p:cNvCxnSpPr>
            <a:cxnSpLocks noChangeShapeType="1"/>
          </p:cNvCxnSpPr>
          <p:nvPr/>
        </p:nvCxnSpPr>
        <p:spPr bwMode="auto">
          <a:xfrm rot="10800000">
            <a:off x="2267093" y="2728079"/>
            <a:ext cx="4746625" cy="3175"/>
          </a:xfrm>
          <a:prstGeom prst="line">
            <a:avLst/>
          </a:prstGeom>
          <a:noFill/>
          <a:ln w="9525" algn="ctr">
            <a:solidFill>
              <a:schemeClr val="tx2"/>
            </a:solidFill>
            <a:round/>
            <a:headEnd/>
            <a:tailEnd/>
          </a:ln>
          <a:extLst>
            <a:ext uri="{909E8E84-426E-40DD-AFC4-6F175D3DCCD1}">
              <a14:hiddenFill xmlns:a14="http://schemas.microsoft.com/office/drawing/2010/main">
                <a:noFill/>
              </a14:hiddenFill>
            </a:ext>
          </a:extLst>
        </p:spPr>
      </p:cxnSp>
      <p:cxnSp>
        <p:nvCxnSpPr>
          <p:cNvPr id="5" name="直接连接符 6"/>
          <p:cNvCxnSpPr>
            <a:cxnSpLocks noChangeShapeType="1"/>
          </p:cNvCxnSpPr>
          <p:nvPr/>
        </p:nvCxnSpPr>
        <p:spPr bwMode="auto">
          <a:xfrm rot="10800000">
            <a:off x="2428875" y="5445224"/>
            <a:ext cx="4746625" cy="3175"/>
          </a:xfrm>
          <a:prstGeom prst="line">
            <a:avLst/>
          </a:prstGeom>
          <a:noFill/>
          <a:ln w="9525" algn="ctr">
            <a:solidFill>
              <a:schemeClr val="tx2"/>
            </a:solidFill>
            <a:round/>
            <a:headEnd/>
            <a:tailEnd/>
          </a:ln>
          <a:extLst>
            <a:ext uri="{909E8E84-426E-40DD-AFC4-6F175D3DCCD1}">
              <a14:hiddenFill xmlns:a14="http://schemas.microsoft.com/office/drawing/2010/main">
                <a:noFill/>
              </a14:hiddenFill>
            </a:ext>
          </a:extLst>
        </p:spPr>
      </p:cxnSp>
      <p:sp>
        <p:nvSpPr>
          <p:cNvPr id="8" name="矩形 8"/>
          <p:cNvSpPr>
            <a:spLocks noChangeArrowheads="1"/>
          </p:cNvSpPr>
          <p:nvPr/>
        </p:nvSpPr>
        <p:spPr bwMode="auto">
          <a:xfrm>
            <a:off x="2714625" y="2767111"/>
            <a:ext cx="385762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2400" dirty="0">
                <a:latin typeface="黑体" pitchFamily="49" charset="-122"/>
                <a:ea typeface="黑体" pitchFamily="49" charset="-122"/>
              </a:rPr>
              <a:t>    跨越式提倡教师要对课堂教学环节</a:t>
            </a:r>
            <a:r>
              <a:rPr lang="zh-CN" altLang="en-US" sz="2400" dirty="0">
                <a:solidFill>
                  <a:srgbClr val="FF0000"/>
                </a:solidFill>
                <a:latin typeface="黑体" pitchFamily="49" charset="-122"/>
                <a:ea typeface="黑体" pitchFamily="49" charset="-122"/>
              </a:rPr>
              <a:t>“精雕细琢”，</a:t>
            </a:r>
            <a:r>
              <a:rPr lang="zh-CN" altLang="en-US" sz="2400" dirty="0">
                <a:latin typeface="黑体" pitchFamily="49" charset="-122"/>
                <a:ea typeface="黑体" pitchFamily="49" charset="-122"/>
              </a:rPr>
              <a:t>去除课堂中的无效环节，让课堂的每一分钟都能发挥最大的效益。</a:t>
            </a:r>
            <a:endParaRPr lang="en-US" altLang="zh-CN" sz="2400" dirty="0">
              <a:latin typeface="黑体" pitchFamily="49" charset="-122"/>
              <a:ea typeface="黑体" pitchFamily="49" charset="-122"/>
            </a:endParaRPr>
          </a:p>
          <a:p>
            <a:endParaRPr lang="en-US" altLang="zh-CN" sz="2400" dirty="0">
              <a:solidFill>
                <a:srgbClr val="FF0000"/>
              </a:solidFill>
              <a:latin typeface="黑体" pitchFamily="49" charset="-122"/>
              <a:ea typeface="黑体" pitchFamily="49" charset="-122"/>
            </a:endParaRPr>
          </a:p>
          <a:p>
            <a:r>
              <a:rPr lang="zh-CN" altLang="en-US" sz="2400" dirty="0">
                <a:solidFill>
                  <a:srgbClr val="FF0000"/>
                </a:solidFill>
                <a:latin typeface="黑体" pitchFamily="49" charset="-122"/>
                <a:ea typeface="黑体" pitchFamily="49" charset="-122"/>
              </a:rPr>
              <a:t>我们的老师要与时间赛跑</a:t>
            </a:r>
            <a:r>
              <a:rPr lang="zh-CN" altLang="en-US" sz="2400" dirty="0">
                <a:solidFill>
                  <a:srgbClr val="1C1C1C"/>
                </a:solidFill>
                <a:latin typeface="黑体" pitchFamily="49" charset="-122"/>
                <a:ea typeface="黑体" pitchFamily="49" charset="-122"/>
              </a:rPr>
              <a:t>。</a:t>
            </a:r>
          </a:p>
        </p:txBody>
      </p:sp>
      <p:sp>
        <p:nvSpPr>
          <p:cNvPr id="9" name="TextBox 8"/>
          <p:cNvSpPr txBox="1"/>
          <p:nvPr/>
        </p:nvSpPr>
        <p:spPr>
          <a:xfrm>
            <a:off x="3714750" y="5643563"/>
            <a:ext cx="1857375" cy="523875"/>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zh-CN" altLang="en-US" sz="2800" dirty="0"/>
              <a:t>有效课堂</a:t>
            </a:r>
            <a:endParaRPr lang="en-US" altLang="zh-CN" sz="2800" dirty="0"/>
          </a:p>
        </p:txBody>
      </p:sp>
      <p:sp>
        <p:nvSpPr>
          <p:cNvPr id="10" name="TextBox 9"/>
          <p:cNvSpPr txBox="1"/>
          <p:nvPr/>
        </p:nvSpPr>
        <p:spPr>
          <a:xfrm>
            <a:off x="6572250" y="5643563"/>
            <a:ext cx="1785938" cy="523875"/>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zh-CN" altLang="en-US" sz="2800" dirty="0"/>
              <a:t>高效课堂</a:t>
            </a:r>
            <a:endParaRPr lang="en-US" altLang="zh-CN" sz="2800" dirty="0"/>
          </a:p>
        </p:txBody>
      </p:sp>
      <p:sp>
        <p:nvSpPr>
          <p:cNvPr id="11" name="燕尾形箭头 10"/>
          <p:cNvSpPr/>
          <p:nvPr/>
        </p:nvSpPr>
        <p:spPr>
          <a:xfrm>
            <a:off x="5716106" y="5786466"/>
            <a:ext cx="714380" cy="214314"/>
          </a:xfrm>
          <a:prstGeom prst="notchedRightArrow">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zh-CN" altLang="en-US"/>
          </a:p>
        </p:txBody>
      </p:sp>
      <p:sp>
        <p:nvSpPr>
          <p:cNvPr id="12" name="TextBox 11"/>
          <p:cNvSpPr txBox="1"/>
          <p:nvPr/>
        </p:nvSpPr>
        <p:spPr>
          <a:xfrm>
            <a:off x="857250" y="5643563"/>
            <a:ext cx="1857375" cy="523875"/>
          </a:xfrm>
          <a:prstGeom prst="rect">
            <a:avLst/>
          </a:prstGeom>
        </p:spPr>
        <p:style>
          <a:lnRef idx="1">
            <a:schemeClr val="accent6"/>
          </a:lnRef>
          <a:fillRef idx="3">
            <a:schemeClr val="accent6"/>
          </a:fillRef>
          <a:effectRef idx="2">
            <a:schemeClr val="accent6"/>
          </a:effectRef>
          <a:fontRef idx="minor">
            <a:schemeClr val="lt1"/>
          </a:fontRef>
        </p:style>
        <p:txBody>
          <a:bodyPr>
            <a:spAutoFit/>
          </a:bodyPr>
          <a:lstStyle/>
          <a:p>
            <a:pPr algn="ctr" fontAlgn="auto">
              <a:spcBef>
                <a:spcPts val="0"/>
              </a:spcBef>
              <a:spcAft>
                <a:spcPts val="0"/>
              </a:spcAft>
              <a:defRPr/>
            </a:pPr>
            <a:r>
              <a:rPr lang="zh-CN" altLang="en-US" sz="2800" dirty="0"/>
              <a:t>传统课堂</a:t>
            </a:r>
            <a:endParaRPr lang="en-US" altLang="zh-CN" sz="2800" dirty="0"/>
          </a:p>
        </p:txBody>
      </p:sp>
      <p:sp>
        <p:nvSpPr>
          <p:cNvPr id="13" name="燕尾形箭头 12"/>
          <p:cNvSpPr/>
          <p:nvPr/>
        </p:nvSpPr>
        <p:spPr>
          <a:xfrm>
            <a:off x="2858586" y="5786466"/>
            <a:ext cx="714380" cy="214314"/>
          </a:xfrm>
          <a:prstGeom prst="notchedRightArrow">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zh-CN" altLang="en-US"/>
          </a:p>
        </p:txBody>
      </p:sp>
      <p:sp>
        <p:nvSpPr>
          <p:cNvPr id="14" name="标题 1"/>
          <p:cNvSpPr txBox="1">
            <a:spLocks/>
          </p:cNvSpPr>
          <p:nvPr/>
        </p:nvSpPr>
        <p:spPr>
          <a:xfrm>
            <a:off x="877888" y="1340768"/>
            <a:ext cx="7848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500" b="1" dirty="0" smtClean="0">
                <a:solidFill>
                  <a:srgbClr val="FF0000"/>
                </a:solidFill>
                <a:latin typeface="黑体" pitchFamily="49" charset="-122"/>
                <a:ea typeface="黑体" pitchFamily="49" charset="-122"/>
                <a:cs typeface="+mn-cs"/>
              </a:rPr>
              <a:t>跨越式</a:t>
            </a:r>
            <a:r>
              <a:rPr lang="zh-CN" altLang="en-US" sz="3500" b="1" dirty="0">
                <a:solidFill>
                  <a:srgbClr val="FF0000"/>
                </a:solidFill>
                <a:latin typeface="黑体" pitchFamily="49" charset="-122"/>
                <a:ea typeface="黑体" pitchFamily="49" charset="-122"/>
                <a:cs typeface="+mn-cs"/>
              </a:rPr>
              <a:t>课堂特点二：高效课堂</a:t>
            </a:r>
          </a:p>
        </p:txBody>
      </p:sp>
    </p:spTree>
    <p:extLst>
      <p:ext uri="{BB962C8B-B14F-4D97-AF65-F5344CB8AC3E}">
        <p14:creationId xmlns:p14="http://schemas.microsoft.com/office/powerpoint/2010/main" val="2348413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lstStyle/>
          <a:p>
            <a:pPr algn="l"/>
            <a:r>
              <a:rPr lang="zh-CN" altLang="en-US" dirty="0" smtClean="0">
                <a:latin typeface="华文行楷" pitchFamily="2" charset="-122"/>
                <a:ea typeface="华文行楷" pitchFamily="2" charset="-122"/>
              </a:rPr>
              <a:t>主要内容</a:t>
            </a:r>
            <a:endParaRPr lang="zh-CN" altLang="en-US" dirty="0">
              <a:latin typeface="华文行楷" pitchFamily="2" charset="-122"/>
              <a:ea typeface="华文行楷" pitchFamily="2" charset="-122"/>
            </a:endParaRPr>
          </a:p>
        </p:txBody>
      </p:sp>
      <p:sp>
        <p:nvSpPr>
          <p:cNvPr id="3" name="内容占位符 2"/>
          <p:cNvSpPr>
            <a:spLocks noGrp="1"/>
          </p:cNvSpPr>
          <p:nvPr>
            <p:ph idx="1"/>
          </p:nvPr>
        </p:nvSpPr>
        <p:spPr>
          <a:xfrm>
            <a:off x="457200" y="1988840"/>
            <a:ext cx="8229600" cy="4137323"/>
          </a:xfrm>
        </p:spPr>
        <p:txBody>
          <a:bodyPr/>
          <a:lstStyle/>
          <a:p>
            <a:pPr>
              <a:lnSpc>
                <a:spcPct val="200000"/>
              </a:lnSpc>
            </a:pPr>
            <a:r>
              <a:rPr lang="en-US" altLang="zh-CN" b="1" dirty="0" smtClean="0"/>
              <a:t>1</a:t>
            </a:r>
            <a:r>
              <a:rPr lang="zh-CN" altLang="en-US" b="1" dirty="0" smtClean="0"/>
              <a:t>、</a:t>
            </a:r>
            <a:r>
              <a:rPr lang="zh-CN" altLang="en-US" b="1" dirty="0" smtClean="0">
                <a:solidFill>
                  <a:srgbClr val="000000"/>
                </a:solidFill>
                <a:latin typeface="楷体" pitchFamily="49" charset="-122"/>
                <a:ea typeface="楷体" pitchFamily="49" charset="-122"/>
              </a:rPr>
              <a:t>传统英语教学</a:t>
            </a:r>
            <a:r>
              <a:rPr lang="zh-CN" altLang="en-US" b="1" dirty="0">
                <a:solidFill>
                  <a:srgbClr val="000000"/>
                </a:solidFill>
                <a:latin typeface="楷体" pitchFamily="49" charset="-122"/>
                <a:ea typeface="楷体" pitchFamily="49" charset="-122"/>
              </a:rPr>
              <a:t>问题</a:t>
            </a:r>
            <a:r>
              <a:rPr lang="zh-CN" altLang="en-US" b="1" dirty="0" smtClean="0">
                <a:solidFill>
                  <a:srgbClr val="000000"/>
                </a:solidFill>
                <a:latin typeface="楷体" pitchFamily="49" charset="-122"/>
                <a:ea typeface="楷体" pitchFamily="49" charset="-122"/>
              </a:rPr>
              <a:t>分析</a:t>
            </a:r>
            <a:endParaRPr lang="en-US" altLang="zh-CN" b="1" dirty="0" smtClean="0">
              <a:solidFill>
                <a:srgbClr val="000000"/>
              </a:solidFill>
              <a:latin typeface="楷体" pitchFamily="49" charset="-122"/>
              <a:ea typeface="楷体" pitchFamily="49" charset="-122"/>
            </a:endParaRPr>
          </a:p>
          <a:p>
            <a:pPr>
              <a:lnSpc>
                <a:spcPct val="200000"/>
              </a:lnSpc>
            </a:pPr>
            <a:r>
              <a:rPr lang="en-US" altLang="zh-CN" b="1" dirty="0"/>
              <a:t>2</a:t>
            </a:r>
            <a:r>
              <a:rPr lang="zh-CN" altLang="en-US" b="1" dirty="0"/>
              <a:t>、</a:t>
            </a:r>
            <a:r>
              <a:rPr lang="zh-CN" altLang="en-US" b="1" dirty="0" smtClean="0">
                <a:solidFill>
                  <a:srgbClr val="000000"/>
                </a:solidFill>
                <a:latin typeface="楷体" pitchFamily="49" charset="-122"/>
                <a:ea typeface="楷体" pitchFamily="49" charset="-122"/>
              </a:rPr>
              <a:t>跨越式英语教学</a:t>
            </a:r>
            <a:r>
              <a:rPr lang="zh-CN" altLang="en-US" b="1" dirty="0">
                <a:latin typeface="楷体" pitchFamily="49" charset="-122"/>
                <a:ea typeface="楷体" pitchFamily="49" charset="-122"/>
              </a:rPr>
              <a:t>理论</a:t>
            </a:r>
            <a:r>
              <a:rPr lang="zh-CN" altLang="en-US" b="1" dirty="0" smtClean="0">
                <a:latin typeface="楷体" pitchFamily="49" charset="-122"/>
                <a:ea typeface="楷体" pitchFamily="49" charset="-122"/>
              </a:rPr>
              <a:t>支持</a:t>
            </a:r>
            <a:endParaRPr lang="en-US" altLang="zh-CN" b="1" dirty="0" smtClean="0">
              <a:latin typeface="楷体" pitchFamily="49" charset="-122"/>
              <a:ea typeface="楷体" pitchFamily="49" charset="-122"/>
            </a:endParaRPr>
          </a:p>
          <a:p>
            <a:pPr>
              <a:lnSpc>
                <a:spcPct val="200000"/>
              </a:lnSpc>
            </a:pPr>
            <a:r>
              <a:rPr lang="en-US" altLang="zh-CN" b="1" dirty="0" smtClean="0">
                <a:solidFill>
                  <a:srgbClr val="FF0000"/>
                </a:solidFill>
              </a:rPr>
              <a:t>3</a:t>
            </a:r>
            <a:r>
              <a:rPr lang="zh-CN" altLang="en-US" b="1" dirty="0">
                <a:solidFill>
                  <a:srgbClr val="FF0000"/>
                </a:solidFill>
              </a:rPr>
              <a:t>、</a:t>
            </a:r>
            <a:r>
              <a:rPr lang="zh-CN" altLang="en-US" b="1" dirty="0" smtClean="0">
                <a:solidFill>
                  <a:srgbClr val="FF0000"/>
                </a:solidFill>
                <a:latin typeface="楷体" pitchFamily="49" charset="-122"/>
                <a:ea typeface="楷体" pitchFamily="49" charset="-122"/>
              </a:rPr>
              <a:t>跨越式英语的教学模式</a:t>
            </a:r>
            <a:endParaRPr lang="en-US" altLang="zh-CN" b="1" dirty="0" smtClean="0">
              <a:solidFill>
                <a:srgbClr val="FF0000"/>
              </a:solidFill>
              <a:latin typeface="楷体" pitchFamily="49" charset="-122"/>
              <a:ea typeface="楷体" pitchFamily="49" charset="-122"/>
            </a:endParaRPr>
          </a:p>
        </p:txBody>
      </p:sp>
    </p:spTree>
    <p:extLst>
      <p:ext uri="{BB962C8B-B14F-4D97-AF65-F5344CB8AC3E}">
        <p14:creationId xmlns:p14="http://schemas.microsoft.com/office/powerpoint/2010/main" val="311174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a:t>
            </a:r>
            <a:r>
              <a:rPr lang="zh-CN" altLang="en-US" sz="2800" b="1" dirty="0" smtClean="0">
                <a:latin typeface="华文行楷" pitchFamily="2" charset="-122"/>
                <a:ea typeface="华文行楷" pitchFamily="2" charset="-122"/>
              </a:rPr>
              <a:t>英语的教学模式</a:t>
            </a:r>
            <a:endParaRPr lang="en-US" altLang="zh-CN" sz="2800" b="1" dirty="0">
              <a:latin typeface="华文行楷" pitchFamily="2" charset="-122"/>
              <a:ea typeface="华文行楷" pitchFamily="2" charset="-122"/>
            </a:endParaRPr>
          </a:p>
        </p:txBody>
      </p:sp>
      <p:sp>
        <p:nvSpPr>
          <p:cNvPr id="4" name="AutoShape 13"/>
          <p:cNvSpPr>
            <a:spLocks noChangeArrowheads="1"/>
          </p:cNvSpPr>
          <p:nvPr/>
        </p:nvSpPr>
        <p:spPr bwMode="gray">
          <a:xfrm>
            <a:off x="2400301" y="2586584"/>
            <a:ext cx="1657350" cy="709612"/>
          </a:xfrm>
          <a:prstGeom prst="roundRect">
            <a:avLst>
              <a:gd name="adj" fmla="val 16667"/>
            </a:avLst>
          </a:prstGeom>
          <a:solidFill>
            <a:schemeClr val="hlink"/>
          </a:solidFill>
          <a:ln w="38100" algn="ctr">
            <a:solidFill>
              <a:srgbClr val="FFFFFF">
                <a:alpha val="70195"/>
              </a:srgbClr>
            </a:solidFill>
            <a:round/>
            <a:headEnd/>
            <a:tailEnd/>
          </a:ln>
        </p:spPr>
        <p:txBody>
          <a:bodyPr wrap="none" anchor="ctr"/>
          <a:lstStyle/>
          <a:p>
            <a:endParaRPr lang="zh-CN" altLang="en-US" sz="1200"/>
          </a:p>
        </p:txBody>
      </p:sp>
      <p:sp>
        <p:nvSpPr>
          <p:cNvPr id="5" name="Text Box 18"/>
          <p:cNvSpPr txBox="1">
            <a:spLocks noChangeArrowheads="1"/>
          </p:cNvSpPr>
          <p:nvPr/>
        </p:nvSpPr>
        <p:spPr bwMode="white">
          <a:xfrm>
            <a:off x="2379663" y="2697163"/>
            <a:ext cx="1582738" cy="584200"/>
          </a:xfrm>
          <a:prstGeom prst="rect">
            <a:avLst/>
          </a:prstGeom>
          <a:noFill/>
          <a:ln w="9525" algn="ctr">
            <a:noFill/>
            <a:miter lim="800000"/>
            <a:headEnd/>
            <a:tailEnd/>
          </a:ln>
          <a:effectLst/>
        </p:spPr>
        <p:txBody>
          <a:bodyPr>
            <a:spAutoFit/>
          </a:bodyPr>
          <a:lstStyle/>
          <a:p>
            <a:pPr algn="ctr" fontAlgn="auto">
              <a:spcBef>
                <a:spcPct val="50000"/>
              </a:spcBef>
              <a:spcAft>
                <a:spcPts val="0"/>
              </a:spcAft>
              <a:defRPr/>
            </a:pPr>
            <a:r>
              <a:rPr lang="zh-CN" altLang="en-US" sz="3200" dirty="0">
                <a:solidFill>
                  <a:srgbClr val="FFFFFF"/>
                </a:solidFill>
                <a:effectLst>
                  <a:outerShdw blurRad="38100" dist="38100" dir="2700000" algn="tl">
                    <a:srgbClr val="C0C0C0"/>
                  </a:outerShdw>
                </a:effectLst>
                <a:latin typeface="华文琥珀" pitchFamily="2" charset="-122"/>
                <a:ea typeface="华文琥珀" pitchFamily="2" charset="-122"/>
              </a:rPr>
              <a:t>情境性</a:t>
            </a:r>
            <a:endParaRPr lang="en-US" altLang="zh-CN" sz="3200" dirty="0">
              <a:solidFill>
                <a:srgbClr val="FFFFFF"/>
              </a:solidFill>
              <a:effectLst>
                <a:outerShdw blurRad="38100" dist="38100" dir="2700000" algn="tl">
                  <a:srgbClr val="C0C0C0"/>
                </a:outerShdw>
              </a:effectLst>
              <a:latin typeface="华文琥珀" pitchFamily="2" charset="-122"/>
              <a:ea typeface="华文琥珀" pitchFamily="2" charset="-122"/>
            </a:endParaRPr>
          </a:p>
        </p:txBody>
      </p:sp>
      <p:sp>
        <p:nvSpPr>
          <p:cNvPr id="7" name="AutoShape 4"/>
          <p:cNvSpPr>
            <a:spLocks noChangeArrowheads="1"/>
          </p:cNvSpPr>
          <p:nvPr/>
        </p:nvSpPr>
        <p:spPr bwMode="gray">
          <a:xfrm>
            <a:off x="1971676" y="3888334"/>
            <a:ext cx="3889375" cy="820737"/>
          </a:xfrm>
          <a:prstGeom prst="upArrow">
            <a:avLst>
              <a:gd name="adj1" fmla="val 57824"/>
              <a:gd name="adj2" fmla="val 54398"/>
            </a:avLst>
          </a:prstGeom>
          <a:solidFill>
            <a:schemeClr val="accent6">
              <a:lumMod val="75000"/>
            </a:schemeClr>
          </a:solidFill>
          <a:ln w="9525" algn="ctr">
            <a:noFill/>
            <a:miter lim="800000"/>
            <a:headEnd/>
            <a:tailEnd/>
          </a:ln>
          <a:effectLst/>
        </p:spPr>
        <p:txBody>
          <a:bodyPr wrap="none" anchor="ctr"/>
          <a:lstStyle/>
          <a:p>
            <a:pPr fontAlgn="auto">
              <a:spcBef>
                <a:spcPts val="0"/>
              </a:spcBef>
              <a:spcAft>
                <a:spcPts val="0"/>
              </a:spcAft>
              <a:defRPr/>
            </a:pPr>
            <a:endParaRPr lang="zh-CN" altLang="en-US">
              <a:latin typeface="+mn-lt"/>
              <a:ea typeface="+mn-ea"/>
            </a:endParaRPr>
          </a:p>
        </p:txBody>
      </p:sp>
      <p:sp>
        <p:nvSpPr>
          <p:cNvPr id="8" name="Oval 10"/>
          <p:cNvSpPr>
            <a:spLocks noChangeArrowheads="1"/>
          </p:cNvSpPr>
          <p:nvPr/>
        </p:nvSpPr>
        <p:spPr bwMode="gray">
          <a:xfrm>
            <a:off x="1820863" y="4955134"/>
            <a:ext cx="1160463" cy="1098550"/>
          </a:xfrm>
          <a:prstGeom prst="ellipse">
            <a:avLst/>
          </a:prstGeom>
          <a:gradFill rotWithShape="1">
            <a:gsLst>
              <a:gs pos="0">
                <a:schemeClr val="accent2"/>
              </a:gs>
              <a:gs pos="100000">
                <a:schemeClr val="accent2">
                  <a:gamma/>
                  <a:shade val="63529"/>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zh-CN" altLang="en-US" sz="3600" dirty="0">
              <a:latin typeface="+mn-lt"/>
              <a:ea typeface="+mn-ea"/>
            </a:endParaRPr>
          </a:p>
        </p:txBody>
      </p:sp>
      <p:sp>
        <p:nvSpPr>
          <p:cNvPr id="9" name="Freeform 11"/>
          <p:cNvSpPr>
            <a:spLocks/>
          </p:cNvSpPr>
          <p:nvPr/>
        </p:nvSpPr>
        <p:spPr bwMode="gray">
          <a:xfrm>
            <a:off x="1931988" y="4980534"/>
            <a:ext cx="896938" cy="374650"/>
          </a:xfrm>
          <a:custGeom>
            <a:avLst/>
            <a:gdLst>
              <a:gd name="T0" fmla="*/ 2147483647 w 1321"/>
              <a:gd name="T1" fmla="*/ 2147483647 h 712"/>
              <a:gd name="T2" fmla="*/ 2147483647 w 1321"/>
              <a:gd name="T3" fmla="*/ 2147483647 h 712"/>
              <a:gd name="T4" fmla="*/ 2147483647 w 1321"/>
              <a:gd name="T5" fmla="*/ 2147483647 h 712"/>
              <a:gd name="T6" fmla="*/ 2147483647 w 1321"/>
              <a:gd name="T7" fmla="*/ 2147483647 h 712"/>
              <a:gd name="T8" fmla="*/ 2147483647 w 1321"/>
              <a:gd name="T9" fmla="*/ 2147483647 h 712"/>
              <a:gd name="T10" fmla="*/ 2147483647 w 1321"/>
              <a:gd name="T11" fmla="*/ 2147483647 h 712"/>
              <a:gd name="T12" fmla="*/ 2147483647 w 1321"/>
              <a:gd name="T13" fmla="*/ 2147483647 h 712"/>
              <a:gd name="T14" fmla="*/ 2147483647 w 1321"/>
              <a:gd name="T15" fmla="*/ 2147483647 h 712"/>
              <a:gd name="T16" fmla="*/ 2147483647 w 1321"/>
              <a:gd name="T17" fmla="*/ 2147483647 h 712"/>
              <a:gd name="T18" fmla="*/ 2147483647 w 1321"/>
              <a:gd name="T19" fmla="*/ 2147483647 h 712"/>
              <a:gd name="T20" fmla="*/ 2147483647 w 1321"/>
              <a:gd name="T21" fmla="*/ 2147483647 h 712"/>
              <a:gd name="T22" fmla="*/ 2147483647 w 1321"/>
              <a:gd name="T23" fmla="*/ 2147483647 h 712"/>
              <a:gd name="T24" fmla="*/ 2147483647 w 1321"/>
              <a:gd name="T25" fmla="*/ 2147483647 h 712"/>
              <a:gd name="T26" fmla="*/ 2147483647 w 1321"/>
              <a:gd name="T27" fmla="*/ 2147483647 h 712"/>
              <a:gd name="T28" fmla="*/ 2147483647 w 1321"/>
              <a:gd name="T29" fmla="*/ 2147483647 h 712"/>
              <a:gd name="T30" fmla="*/ 2147483647 w 1321"/>
              <a:gd name="T31" fmla="*/ 2147483647 h 712"/>
              <a:gd name="T32" fmla="*/ 2147483647 w 1321"/>
              <a:gd name="T33" fmla="*/ 2147483647 h 712"/>
              <a:gd name="T34" fmla="*/ 2147483647 w 1321"/>
              <a:gd name="T35" fmla="*/ 2147483647 h 712"/>
              <a:gd name="T36" fmla="*/ 2147483647 w 1321"/>
              <a:gd name="T37" fmla="*/ 2147483647 h 712"/>
              <a:gd name="T38" fmla="*/ 2147483647 w 1321"/>
              <a:gd name="T39" fmla="*/ 2147483647 h 712"/>
              <a:gd name="T40" fmla="*/ 2147483647 w 1321"/>
              <a:gd name="T41" fmla="*/ 2147483647 h 712"/>
              <a:gd name="T42" fmla="*/ 2147483647 w 1321"/>
              <a:gd name="T43" fmla="*/ 2147483647 h 712"/>
              <a:gd name="T44" fmla="*/ 2147483647 w 1321"/>
              <a:gd name="T45" fmla="*/ 2147483647 h 712"/>
              <a:gd name="T46" fmla="*/ 2147483647 w 1321"/>
              <a:gd name="T47" fmla="*/ 2147483647 h 712"/>
              <a:gd name="T48" fmla="*/ 2147483647 w 1321"/>
              <a:gd name="T49" fmla="*/ 2147483647 h 712"/>
              <a:gd name="T50" fmla="*/ 2147483647 w 1321"/>
              <a:gd name="T51" fmla="*/ 2147483647 h 712"/>
              <a:gd name="T52" fmla="*/ 2147483647 w 1321"/>
              <a:gd name="T53" fmla="*/ 2147483647 h 712"/>
              <a:gd name="T54" fmla="*/ 2147483647 w 1321"/>
              <a:gd name="T55" fmla="*/ 2147483647 h 712"/>
              <a:gd name="T56" fmla="*/ 0 w 1321"/>
              <a:gd name="T57" fmla="*/ 2147483647 h 712"/>
              <a:gd name="T58" fmla="*/ 0 w 1321"/>
              <a:gd name="T59" fmla="*/ 2147483647 h 712"/>
              <a:gd name="T60" fmla="*/ 2147483647 w 1321"/>
              <a:gd name="T61" fmla="*/ 2147483647 h 712"/>
              <a:gd name="T62" fmla="*/ 2147483647 w 1321"/>
              <a:gd name="T63" fmla="*/ 2147483647 h 712"/>
              <a:gd name="T64" fmla="*/ 2147483647 w 1321"/>
              <a:gd name="T65" fmla="*/ 2147483647 h 712"/>
              <a:gd name="T66" fmla="*/ 2147483647 w 1321"/>
              <a:gd name="T67" fmla="*/ 2147483647 h 712"/>
              <a:gd name="T68" fmla="*/ 2147483647 w 1321"/>
              <a:gd name="T69" fmla="*/ 2147483647 h 712"/>
              <a:gd name="T70" fmla="*/ 2147483647 w 1321"/>
              <a:gd name="T71" fmla="*/ 2147483647 h 712"/>
              <a:gd name="T72" fmla="*/ 2147483647 w 1321"/>
              <a:gd name="T73" fmla="*/ 2147483647 h 712"/>
              <a:gd name="T74" fmla="*/ 2147483647 w 1321"/>
              <a:gd name="T75" fmla="*/ 2147483647 h 712"/>
              <a:gd name="T76" fmla="*/ 2147483647 w 1321"/>
              <a:gd name="T77" fmla="*/ 2147483647 h 712"/>
              <a:gd name="T78" fmla="*/ 2147483647 w 1321"/>
              <a:gd name="T79" fmla="*/ 2147483647 h 712"/>
              <a:gd name="T80" fmla="*/ 2147483647 w 1321"/>
              <a:gd name="T81" fmla="*/ 2147483647 h 712"/>
              <a:gd name="T82" fmla="*/ 2147483647 w 1321"/>
              <a:gd name="T83" fmla="*/ 0 h 712"/>
              <a:gd name="T84" fmla="*/ 2147483647 w 1321"/>
              <a:gd name="T85" fmla="*/ 0 h 712"/>
              <a:gd name="T86" fmla="*/ 2147483647 w 1321"/>
              <a:gd name="T87" fmla="*/ 2147483647 h 712"/>
              <a:gd name="T88" fmla="*/ 2147483647 w 1321"/>
              <a:gd name="T89" fmla="*/ 2147483647 h 712"/>
              <a:gd name="T90" fmla="*/ 2147483647 w 1321"/>
              <a:gd name="T91" fmla="*/ 2147483647 h 712"/>
              <a:gd name="T92" fmla="*/ 2147483647 w 1321"/>
              <a:gd name="T93" fmla="*/ 2147483647 h 712"/>
              <a:gd name="T94" fmla="*/ 2147483647 w 1321"/>
              <a:gd name="T95" fmla="*/ 2147483647 h 712"/>
              <a:gd name="T96" fmla="*/ 2147483647 w 1321"/>
              <a:gd name="T97" fmla="*/ 2147483647 h 712"/>
              <a:gd name="T98" fmla="*/ 2147483647 w 1321"/>
              <a:gd name="T99" fmla="*/ 2147483647 h 712"/>
              <a:gd name="T100" fmla="*/ 2147483647 w 1321"/>
              <a:gd name="T101" fmla="*/ 2147483647 h 712"/>
              <a:gd name="T102" fmla="*/ 2147483647 w 1321"/>
              <a:gd name="T103" fmla="*/ 2147483647 h 712"/>
              <a:gd name="T104" fmla="*/ 2147483647 w 1321"/>
              <a:gd name="T105" fmla="*/ 2147483647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gra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zh-CN" altLang="en-US"/>
          </a:p>
        </p:txBody>
      </p:sp>
      <p:sp>
        <p:nvSpPr>
          <p:cNvPr id="10" name="Oval 30"/>
          <p:cNvSpPr>
            <a:spLocks noChangeArrowheads="1"/>
          </p:cNvSpPr>
          <p:nvPr/>
        </p:nvSpPr>
        <p:spPr bwMode="gray">
          <a:xfrm>
            <a:off x="3387726" y="4910684"/>
            <a:ext cx="1190625" cy="1103312"/>
          </a:xfrm>
          <a:prstGeom prst="ellipse">
            <a:avLst/>
          </a:prstGeom>
          <a:gradFill rotWithShape="1">
            <a:gsLst>
              <a:gs pos="0">
                <a:schemeClr val="accent1"/>
              </a:gs>
              <a:gs pos="100000">
                <a:schemeClr val="accent1">
                  <a:gamma/>
                  <a:shade val="51373"/>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zh-CN" altLang="en-US">
              <a:latin typeface="+mn-lt"/>
              <a:ea typeface="+mn-ea"/>
            </a:endParaRPr>
          </a:p>
        </p:txBody>
      </p:sp>
      <p:sp>
        <p:nvSpPr>
          <p:cNvPr id="11" name="Freeform 31"/>
          <p:cNvSpPr>
            <a:spLocks/>
          </p:cNvSpPr>
          <p:nvPr/>
        </p:nvSpPr>
        <p:spPr bwMode="gray">
          <a:xfrm>
            <a:off x="3503613" y="4966246"/>
            <a:ext cx="917575" cy="415925"/>
          </a:xfrm>
          <a:custGeom>
            <a:avLst/>
            <a:gdLst/>
            <a:ahLst/>
            <a:cxnLst>
              <a:cxn ang="0">
                <a:pos x="1301" y="401"/>
              </a:cxn>
              <a:cxn ang="0">
                <a:pos x="1317" y="442"/>
              </a:cxn>
              <a:cxn ang="0">
                <a:pos x="1321" y="481"/>
              </a:cxn>
              <a:cxn ang="0">
                <a:pos x="1315" y="516"/>
              </a:cxn>
              <a:cxn ang="0">
                <a:pos x="1298" y="550"/>
              </a:cxn>
              <a:cxn ang="0">
                <a:pos x="1272" y="579"/>
              </a:cxn>
              <a:cxn ang="0">
                <a:pos x="1239" y="604"/>
              </a:cxn>
              <a:cxn ang="0">
                <a:pos x="1196" y="628"/>
              </a:cxn>
              <a:cxn ang="0">
                <a:pos x="1147" y="649"/>
              </a:cxn>
              <a:cxn ang="0">
                <a:pos x="1092" y="667"/>
              </a:cxn>
              <a:cxn ang="0">
                <a:pos x="1031" y="683"/>
              </a:cxn>
              <a:cxn ang="0">
                <a:pos x="967" y="694"/>
              </a:cxn>
              <a:cxn ang="0">
                <a:pos x="896" y="704"/>
              </a:cxn>
              <a:cxn ang="0">
                <a:pos x="824" y="710"/>
              </a:cxn>
              <a:cxn ang="0">
                <a:pos x="795" y="712"/>
              </a:cxn>
              <a:cxn ang="0">
                <a:pos x="476" y="712"/>
              </a:cxn>
              <a:cxn ang="0">
                <a:pos x="472" y="712"/>
              </a:cxn>
              <a:cxn ang="0">
                <a:pos x="409" y="708"/>
              </a:cxn>
              <a:cxn ang="0">
                <a:pos x="348" y="704"/>
              </a:cxn>
              <a:cxn ang="0">
                <a:pos x="290" y="696"/>
              </a:cxn>
              <a:cxn ang="0">
                <a:pos x="235" y="689"/>
              </a:cxn>
              <a:cxn ang="0">
                <a:pos x="186" y="677"/>
              </a:cxn>
              <a:cxn ang="0">
                <a:pos x="141" y="663"/>
              </a:cxn>
              <a:cxn ang="0">
                <a:pos x="102" y="648"/>
              </a:cxn>
              <a:cxn ang="0">
                <a:pos x="67" y="630"/>
              </a:cxn>
              <a:cxn ang="0">
                <a:pos x="39" y="608"/>
              </a:cxn>
              <a:cxn ang="0">
                <a:pos x="18" y="583"/>
              </a:cxn>
              <a:cxn ang="0">
                <a:pos x="6" y="554"/>
              </a:cxn>
              <a:cxn ang="0">
                <a:pos x="0" y="524"/>
              </a:cxn>
              <a:cxn ang="0">
                <a:pos x="0" y="520"/>
              </a:cxn>
              <a:cxn ang="0">
                <a:pos x="4" y="487"/>
              </a:cxn>
              <a:cxn ang="0">
                <a:pos x="16" y="446"/>
              </a:cxn>
              <a:cxn ang="0">
                <a:pos x="51" y="370"/>
              </a:cxn>
              <a:cxn ang="0">
                <a:pos x="94" y="299"/>
              </a:cxn>
              <a:cxn ang="0">
                <a:pos x="147" y="235"/>
              </a:cxn>
              <a:cxn ang="0">
                <a:pos x="204" y="176"/>
              </a:cxn>
              <a:cxn ang="0">
                <a:pos x="270" y="125"/>
              </a:cxn>
              <a:cxn ang="0">
                <a:pos x="341" y="82"/>
              </a:cxn>
              <a:cxn ang="0">
                <a:pos x="415" y="47"/>
              </a:cxn>
              <a:cxn ang="0">
                <a:pos x="497" y="21"/>
              </a:cxn>
              <a:cxn ang="0">
                <a:pos x="581" y="6"/>
              </a:cxn>
              <a:cxn ang="0">
                <a:pos x="667" y="0"/>
              </a:cxn>
              <a:cxn ang="0">
                <a:pos x="667" y="0"/>
              </a:cxn>
              <a:cxn ang="0">
                <a:pos x="759" y="6"/>
              </a:cxn>
              <a:cxn ang="0">
                <a:pos x="847" y="23"/>
              </a:cxn>
              <a:cxn ang="0">
                <a:pos x="932" y="53"/>
              </a:cxn>
              <a:cxn ang="0">
                <a:pos x="1010" y="90"/>
              </a:cxn>
              <a:cxn ang="0">
                <a:pos x="1082" y="137"/>
              </a:cxn>
              <a:cxn ang="0">
                <a:pos x="1149" y="194"/>
              </a:cxn>
              <a:cxn ang="0">
                <a:pos x="1208" y="256"/>
              </a:cxn>
              <a:cxn ang="0">
                <a:pos x="1258" y="325"/>
              </a:cxn>
              <a:cxn ang="0">
                <a:pos x="1301" y="401"/>
              </a:cxn>
              <a:cxn ang="0">
                <a:pos x="1301" y="401"/>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chemeClr val="accent1">
                  <a:gamma/>
                  <a:tint val="0"/>
                  <a:invGamma/>
                </a:schemeClr>
              </a:gs>
              <a:gs pos="100000">
                <a:schemeClr val="accent1"/>
              </a:gs>
            </a:gsLst>
            <a:lin ang="5400000" scaled="1"/>
          </a:gradFill>
          <a:ln w="0">
            <a:noFill/>
            <a:prstDash val="solid"/>
            <a:round/>
            <a:headEnd/>
            <a:tailEnd/>
          </a:ln>
          <a:effectLst/>
        </p:spPr>
        <p:txBody>
          <a:bodyPr/>
          <a:lstStyle/>
          <a:p>
            <a:pPr fontAlgn="auto">
              <a:spcBef>
                <a:spcPts val="0"/>
              </a:spcBef>
              <a:spcAft>
                <a:spcPts val="0"/>
              </a:spcAft>
              <a:defRPr/>
            </a:pPr>
            <a:endParaRPr lang="zh-CN" altLang="en-US">
              <a:latin typeface="+mn-lt"/>
              <a:ea typeface="+mn-ea"/>
            </a:endParaRPr>
          </a:p>
        </p:txBody>
      </p:sp>
      <p:sp>
        <p:nvSpPr>
          <p:cNvPr id="12" name="Oval 17"/>
          <p:cNvSpPr>
            <a:spLocks noChangeArrowheads="1"/>
          </p:cNvSpPr>
          <p:nvPr/>
        </p:nvSpPr>
        <p:spPr bwMode="gray">
          <a:xfrm>
            <a:off x="4997451" y="4910684"/>
            <a:ext cx="1192212" cy="1111250"/>
          </a:xfrm>
          <a:prstGeom prst="ellipse">
            <a:avLst/>
          </a:prstGeom>
          <a:gradFill rotWithShape="1">
            <a:gsLst>
              <a:gs pos="0">
                <a:schemeClr val="folHlink"/>
              </a:gs>
              <a:gs pos="100000">
                <a:schemeClr val="folHlink">
                  <a:gamma/>
                  <a:shade val="24314"/>
                  <a:invGamma/>
                </a:schemeClr>
              </a:gs>
            </a:gsLst>
            <a:lin ang="5400000" scaled="1"/>
          </a:gradFill>
          <a:ln w="9525">
            <a:noFill/>
            <a:round/>
            <a:headEnd/>
            <a:tailEnd/>
          </a:ln>
          <a:effectLst/>
        </p:spPr>
        <p:txBody>
          <a:bodyPr wrap="none" anchor="ctr"/>
          <a:lstStyle/>
          <a:p>
            <a:pPr fontAlgn="auto">
              <a:spcBef>
                <a:spcPts val="0"/>
              </a:spcBef>
              <a:spcAft>
                <a:spcPts val="0"/>
              </a:spcAft>
              <a:defRPr/>
            </a:pPr>
            <a:endParaRPr lang="zh-CN" altLang="en-US">
              <a:latin typeface="+mn-lt"/>
              <a:ea typeface="+mn-ea"/>
            </a:endParaRPr>
          </a:p>
        </p:txBody>
      </p:sp>
      <p:sp>
        <p:nvSpPr>
          <p:cNvPr id="13" name="Freeform 18"/>
          <p:cNvSpPr>
            <a:spLocks/>
          </p:cNvSpPr>
          <p:nvPr/>
        </p:nvSpPr>
        <p:spPr bwMode="gray">
          <a:xfrm>
            <a:off x="5135563" y="4936084"/>
            <a:ext cx="919163" cy="419100"/>
          </a:xfrm>
          <a:custGeom>
            <a:avLst/>
            <a:gdLst>
              <a:gd name="T0" fmla="*/ 2147483647 w 1321"/>
              <a:gd name="T1" fmla="*/ 2147483647 h 712"/>
              <a:gd name="T2" fmla="*/ 2147483647 w 1321"/>
              <a:gd name="T3" fmla="*/ 2147483647 h 712"/>
              <a:gd name="T4" fmla="*/ 2147483647 w 1321"/>
              <a:gd name="T5" fmla="*/ 2147483647 h 712"/>
              <a:gd name="T6" fmla="*/ 2147483647 w 1321"/>
              <a:gd name="T7" fmla="*/ 2147483647 h 712"/>
              <a:gd name="T8" fmla="*/ 2147483647 w 1321"/>
              <a:gd name="T9" fmla="*/ 2147483647 h 712"/>
              <a:gd name="T10" fmla="*/ 2147483647 w 1321"/>
              <a:gd name="T11" fmla="*/ 2147483647 h 712"/>
              <a:gd name="T12" fmla="*/ 2147483647 w 1321"/>
              <a:gd name="T13" fmla="*/ 2147483647 h 712"/>
              <a:gd name="T14" fmla="*/ 2147483647 w 1321"/>
              <a:gd name="T15" fmla="*/ 2147483647 h 712"/>
              <a:gd name="T16" fmla="*/ 2147483647 w 1321"/>
              <a:gd name="T17" fmla="*/ 2147483647 h 712"/>
              <a:gd name="T18" fmla="*/ 2147483647 w 1321"/>
              <a:gd name="T19" fmla="*/ 2147483647 h 712"/>
              <a:gd name="T20" fmla="*/ 2147483647 w 1321"/>
              <a:gd name="T21" fmla="*/ 2147483647 h 712"/>
              <a:gd name="T22" fmla="*/ 2147483647 w 1321"/>
              <a:gd name="T23" fmla="*/ 2147483647 h 712"/>
              <a:gd name="T24" fmla="*/ 2147483647 w 1321"/>
              <a:gd name="T25" fmla="*/ 2147483647 h 712"/>
              <a:gd name="T26" fmla="*/ 2147483647 w 1321"/>
              <a:gd name="T27" fmla="*/ 2147483647 h 712"/>
              <a:gd name="T28" fmla="*/ 2147483647 w 1321"/>
              <a:gd name="T29" fmla="*/ 2147483647 h 712"/>
              <a:gd name="T30" fmla="*/ 2147483647 w 1321"/>
              <a:gd name="T31" fmla="*/ 2147483647 h 712"/>
              <a:gd name="T32" fmla="*/ 2147483647 w 1321"/>
              <a:gd name="T33" fmla="*/ 2147483647 h 712"/>
              <a:gd name="T34" fmla="*/ 2147483647 w 1321"/>
              <a:gd name="T35" fmla="*/ 2147483647 h 712"/>
              <a:gd name="T36" fmla="*/ 2147483647 w 1321"/>
              <a:gd name="T37" fmla="*/ 2147483647 h 712"/>
              <a:gd name="T38" fmla="*/ 2147483647 w 1321"/>
              <a:gd name="T39" fmla="*/ 2147483647 h 712"/>
              <a:gd name="T40" fmla="*/ 2147483647 w 1321"/>
              <a:gd name="T41" fmla="*/ 2147483647 h 712"/>
              <a:gd name="T42" fmla="*/ 2147483647 w 1321"/>
              <a:gd name="T43" fmla="*/ 2147483647 h 712"/>
              <a:gd name="T44" fmla="*/ 2147483647 w 1321"/>
              <a:gd name="T45" fmla="*/ 2147483647 h 712"/>
              <a:gd name="T46" fmla="*/ 2147483647 w 1321"/>
              <a:gd name="T47" fmla="*/ 2147483647 h 712"/>
              <a:gd name="T48" fmla="*/ 2147483647 w 1321"/>
              <a:gd name="T49" fmla="*/ 2147483647 h 712"/>
              <a:gd name="T50" fmla="*/ 2147483647 w 1321"/>
              <a:gd name="T51" fmla="*/ 2147483647 h 712"/>
              <a:gd name="T52" fmla="*/ 2147483647 w 1321"/>
              <a:gd name="T53" fmla="*/ 2147483647 h 712"/>
              <a:gd name="T54" fmla="*/ 2147483647 w 1321"/>
              <a:gd name="T55" fmla="*/ 2147483647 h 712"/>
              <a:gd name="T56" fmla="*/ 0 w 1321"/>
              <a:gd name="T57" fmla="*/ 2147483647 h 712"/>
              <a:gd name="T58" fmla="*/ 0 w 1321"/>
              <a:gd name="T59" fmla="*/ 2147483647 h 712"/>
              <a:gd name="T60" fmla="*/ 2147483647 w 1321"/>
              <a:gd name="T61" fmla="*/ 2147483647 h 712"/>
              <a:gd name="T62" fmla="*/ 2147483647 w 1321"/>
              <a:gd name="T63" fmla="*/ 2147483647 h 712"/>
              <a:gd name="T64" fmla="*/ 2147483647 w 1321"/>
              <a:gd name="T65" fmla="*/ 2147483647 h 712"/>
              <a:gd name="T66" fmla="*/ 2147483647 w 1321"/>
              <a:gd name="T67" fmla="*/ 2147483647 h 712"/>
              <a:gd name="T68" fmla="*/ 2147483647 w 1321"/>
              <a:gd name="T69" fmla="*/ 2147483647 h 712"/>
              <a:gd name="T70" fmla="*/ 2147483647 w 1321"/>
              <a:gd name="T71" fmla="*/ 2147483647 h 712"/>
              <a:gd name="T72" fmla="*/ 2147483647 w 1321"/>
              <a:gd name="T73" fmla="*/ 2147483647 h 712"/>
              <a:gd name="T74" fmla="*/ 2147483647 w 1321"/>
              <a:gd name="T75" fmla="*/ 2147483647 h 712"/>
              <a:gd name="T76" fmla="*/ 2147483647 w 1321"/>
              <a:gd name="T77" fmla="*/ 2147483647 h 712"/>
              <a:gd name="T78" fmla="*/ 2147483647 w 1321"/>
              <a:gd name="T79" fmla="*/ 2147483647 h 712"/>
              <a:gd name="T80" fmla="*/ 2147483647 w 1321"/>
              <a:gd name="T81" fmla="*/ 2147483647 h 712"/>
              <a:gd name="T82" fmla="*/ 2147483647 w 1321"/>
              <a:gd name="T83" fmla="*/ 0 h 712"/>
              <a:gd name="T84" fmla="*/ 2147483647 w 1321"/>
              <a:gd name="T85" fmla="*/ 0 h 712"/>
              <a:gd name="T86" fmla="*/ 2147483647 w 1321"/>
              <a:gd name="T87" fmla="*/ 2147483647 h 712"/>
              <a:gd name="T88" fmla="*/ 2147483647 w 1321"/>
              <a:gd name="T89" fmla="*/ 2147483647 h 712"/>
              <a:gd name="T90" fmla="*/ 2147483647 w 1321"/>
              <a:gd name="T91" fmla="*/ 2147483647 h 712"/>
              <a:gd name="T92" fmla="*/ 2147483647 w 1321"/>
              <a:gd name="T93" fmla="*/ 2147483647 h 712"/>
              <a:gd name="T94" fmla="*/ 2147483647 w 1321"/>
              <a:gd name="T95" fmla="*/ 2147483647 h 712"/>
              <a:gd name="T96" fmla="*/ 2147483647 w 1321"/>
              <a:gd name="T97" fmla="*/ 2147483647 h 712"/>
              <a:gd name="T98" fmla="*/ 2147483647 w 1321"/>
              <a:gd name="T99" fmla="*/ 2147483647 h 712"/>
              <a:gd name="T100" fmla="*/ 2147483647 w 1321"/>
              <a:gd name="T101" fmla="*/ 2147483647 h 712"/>
              <a:gd name="T102" fmla="*/ 2147483647 w 1321"/>
              <a:gd name="T103" fmla="*/ 2147483647 h 712"/>
              <a:gd name="T104" fmla="*/ 2147483647 w 1321"/>
              <a:gd name="T105" fmla="*/ 2147483647 h 71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321"/>
              <a:gd name="T160" fmla="*/ 0 h 712"/>
              <a:gd name="T161" fmla="*/ 1321 w 1321"/>
              <a:gd name="T162" fmla="*/ 712 h 71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folHlink"/>
              </a:gs>
            </a:gsLst>
            <a:lin ang="5400000" scaled="1"/>
          </a:gra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zh-CN" altLang="en-US"/>
          </a:p>
        </p:txBody>
      </p:sp>
      <p:sp>
        <p:nvSpPr>
          <p:cNvPr id="14" name="TextBox 13"/>
          <p:cNvSpPr txBox="1">
            <a:spLocks noChangeArrowheads="1"/>
          </p:cNvSpPr>
          <p:nvPr/>
        </p:nvSpPr>
        <p:spPr bwMode="auto">
          <a:xfrm>
            <a:off x="1862138" y="4950371"/>
            <a:ext cx="108108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3200" b="1">
                <a:latin typeface="Goudy Old Style" pitchFamily="18" charset="0"/>
              </a:rPr>
              <a:t>两两对话</a:t>
            </a:r>
          </a:p>
        </p:txBody>
      </p:sp>
      <p:sp>
        <p:nvSpPr>
          <p:cNvPr id="15" name="TextBox 14"/>
          <p:cNvSpPr txBox="1">
            <a:spLocks noChangeArrowheads="1"/>
          </p:cNvSpPr>
          <p:nvPr/>
        </p:nvSpPr>
        <p:spPr bwMode="auto">
          <a:xfrm>
            <a:off x="3498851" y="4877346"/>
            <a:ext cx="10795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3200" b="1">
                <a:latin typeface="Goudy Old Style" pitchFamily="18" charset="0"/>
              </a:rPr>
              <a:t>师生对话</a:t>
            </a:r>
          </a:p>
        </p:txBody>
      </p:sp>
      <p:sp>
        <p:nvSpPr>
          <p:cNvPr id="16" name="TextBox 15"/>
          <p:cNvSpPr txBox="1">
            <a:spLocks noChangeArrowheads="1"/>
          </p:cNvSpPr>
          <p:nvPr/>
        </p:nvSpPr>
        <p:spPr bwMode="auto">
          <a:xfrm>
            <a:off x="5110163" y="4953546"/>
            <a:ext cx="10795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zh-CN" altLang="en-US" sz="3200" b="1">
                <a:latin typeface="Goudy Old Style" pitchFamily="18" charset="0"/>
              </a:rPr>
              <a:t>拓展听读</a:t>
            </a:r>
          </a:p>
        </p:txBody>
      </p:sp>
      <p:sp>
        <p:nvSpPr>
          <p:cNvPr id="17" name="AutoShape 13"/>
          <p:cNvSpPr>
            <a:spLocks noChangeArrowheads="1"/>
          </p:cNvSpPr>
          <p:nvPr/>
        </p:nvSpPr>
        <p:spPr bwMode="gray">
          <a:xfrm>
            <a:off x="3916363" y="3360738"/>
            <a:ext cx="1655763" cy="709613"/>
          </a:xfrm>
          <a:prstGeom prst="roundRect">
            <a:avLst>
              <a:gd name="adj" fmla="val 16667"/>
            </a:avLst>
          </a:prstGeom>
          <a:solidFill>
            <a:schemeClr val="hlink"/>
          </a:solidFill>
          <a:ln w="38100" algn="ctr">
            <a:solidFill>
              <a:srgbClr val="FFFFFF">
                <a:alpha val="70195"/>
              </a:srgbClr>
            </a:solidFill>
            <a:round/>
            <a:headEnd/>
            <a:tailEnd/>
          </a:ln>
        </p:spPr>
        <p:txBody>
          <a:bodyPr wrap="none" anchor="ctr"/>
          <a:lstStyle/>
          <a:p>
            <a:endParaRPr lang="zh-CN" altLang="en-US" sz="1200"/>
          </a:p>
        </p:txBody>
      </p:sp>
      <p:sp>
        <p:nvSpPr>
          <p:cNvPr id="18" name="Text Box 18"/>
          <p:cNvSpPr txBox="1">
            <a:spLocks noChangeArrowheads="1"/>
          </p:cNvSpPr>
          <p:nvPr/>
        </p:nvSpPr>
        <p:spPr bwMode="white">
          <a:xfrm>
            <a:off x="3603626" y="3418434"/>
            <a:ext cx="1952625" cy="585787"/>
          </a:xfrm>
          <a:prstGeom prst="rect">
            <a:avLst/>
          </a:prstGeom>
          <a:noFill/>
          <a:ln w="9525" algn="ctr">
            <a:noFill/>
            <a:miter lim="800000"/>
            <a:headEnd/>
            <a:tailEnd/>
          </a:ln>
          <a:effectLst/>
        </p:spPr>
        <p:txBody>
          <a:bodyPr>
            <a:spAutoFit/>
          </a:bodyPr>
          <a:lstStyle/>
          <a:p>
            <a:pPr algn="ctr" fontAlgn="auto">
              <a:spcBef>
                <a:spcPct val="50000"/>
              </a:spcBef>
              <a:spcAft>
                <a:spcPts val="0"/>
              </a:spcAft>
              <a:defRPr/>
            </a:pPr>
            <a:r>
              <a:rPr lang="zh-CN" altLang="en-US" sz="3200" dirty="0">
                <a:solidFill>
                  <a:srgbClr val="FFFFFF"/>
                </a:solidFill>
                <a:effectLst>
                  <a:outerShdw blurRad="38100" dist="38100" dir="2700000" algn="tl">
                    <a:srgbClr val="C0C0C0"/>
                  </a:outerShdw>
                </a:effectLst>
                <a:latin typeface="华文琥珀" pitchFamily="2" charset="-122"/>
                <a:ea typeface="华文琥珀" pitchFamily="2" charset="-122"/>
              </a:rPr>
              <a:t>层次性</a:t>
            </a:r>
            <a:endParaRPr lang="en-US" altLang="zh-CN" sz="3200" dirty="0">
              <a:solidFill>
                <a:srgbClr val="FFFFFF"/>
              </a:solidFill>
              <a:effectLst>
                <a:outerShdw blurRad="38100" dist="38100" dir="2700000" algn="tl">
                  <a:srgbClr val="C0C0C0"/>
                </a:outerShdw>
              </a:effectLst>
              <a:latin typeface="华文琥珀" pitchFamily="2" charset="-122"/>
              <a:ea typeface="华文琥珀" pitchFamily="2" charset="-122"/>
            </a:endParaRPr>
          </a:p>
        </p:txBody>
      </p:sp>
      <p:sp>
        <p:nvSpPr>
          <p:cNvPr id="19" name="AutoShape 13"/>
          <p:cNvSpPr>
            <a:spLocks noChangeArrowheads="1"/>
          </p:cNvSpPr>
          <p:nvPr/>
        </p:nvSpPr>
        <p:spPr bwMode="gray">
          <a:xfrm>
            <a:off x="3894138" y="1876971"/>
            <a:ext cx="1655763" cy="709613"/>
          </a:xfrm>
          <a:prstGeom prst="roundRect">
            <a:avLst>
              <a:gd name="adj" fmla="val 16667"/>
            </a:avLst>
          </a:prstGeom>
          <a:solidFill>
            <a:schemeClr val="hlink"/>
          </a:solidFill>
          <a:ln w="38100" algn="ctr">
            <a:solidFill>
              <a:srgbClr val="FFFFFF">
                <a:alpha val="70195"/>
              </a:srgbClr>
            </a:solidFill>
            <a:round/>
            <a:headEnd/>
            <a:tailEnd/>
          </a:ln>
        </p:spPr>
        <p:txBody>
          <a:bodyPr wrap="none" anchor="ctr"/>
          <a:lstStyle/>
          <a:p>
            <a:endParaRPr lang="zh-CN" altLang="en-US" sz="1200"/>
          </a:p>
        </p:txBody>
      </p:sp>
      <p:sp>
        <p:nvSpPr>
          <p:cNvPr id="20" name="Text Box 18"/>
          <p:cNvSpPr txBox="1">
            <a:spLocks noChangeArrowheads="1"/>
          </p:cNvSpPr>
          <p:nvPr/>
        </p:nvSpPr>
        <p:spPr bwMode="white">
          <a:xfrm>
            <a:off x="3570288" y="1925638"/>
            <a:ext cx="1952625" cy="584200"/>
          </a:xfrm>
          <a:prstGeom prst="rect">
            <a:avLst/>
          </a:prstGeom>
          <a:noFill/>
          <a:ln w="9525" algn="ctr">
            <a:noFill/>
            <a:miter lim="800000"/>
            <a:headEnd/>
            <a:tailEnd/>
          </a:ln>
          <a:effectLst/>
        </p:spPr>
        <p:txBody>
          <a:bodyPr>
            <a:spAutoFit/>
          </a:bodyPr>
          <a:lstStyle/>
          <a:p>
            <a:pPr algn="ctr" fontAlgn="auto">
              <a:spcBef>
                <a:spcPct val="50000"/>
              </a:spcBef>
              <a:spcAft>
                <a:spcPts val="0"/>
              </a:spcAft>
              <a:defRPr/>
            </a:pPr>
            <a:r>
              <a:rPr lang="zh-CN" altLang="en-US" sz="3200" dirty="0">
                <a:solidFill>
                  <a:srgbClr val="FFFFFF"/>
                </a:solidFill>
                <a:effectLst>
                  <a:outerShdw blurRad="38100" dist="38100" dir="2700000" algn="tl">
                    <a:srgbClr val="C0C0C0"/>
                  </a:outerShdw>
                </a:effectLst>
                <a:latin typeface="华文琥珀" pitchFamily="2" charset="-122"/>
                <a:ea typeface="华文琥珀" pitchFamily="2" charset="-122"/>
              </a:rPr>
              <a:t>交际性</a:t>
            </a:r>
            <a:endParaRPr lang="en-US" altLang="zh-CN" sz="3200" dirty="0">
              <a:solidFill>
                <a:srgbClr val="FFFFFF"/>
              </a:solidFill>
              <a:effectLst>
                <a:outerShdw blurRad="38100" dist="38100" dir="2700000" algn="tl">
                  <a:srgbClr val="C0C0C0"/>
                </a:outerShdw>
              </a:effectLst>
              <a:latin typeface="华文琥珀" pitchFamily="2" charset="-122"/>
              <a:ea typeface="华文琥珀" pitchFamily="2" charset="-122"/>
            </a:endParaRPr>
          </a:p>
        </p:txBody>
      </p:sp>
      <p:sp>
        <p:nvSpPr>
          <p:cNvPr id="21" name="Oval 4"/>
          <p:cNvSpPr>
            <a:spLocks noChangeArrowheads="1"/>
          </p:cNvSpPr>
          <p:nvPr/>
        </p:nvSpPr>
        <p:spPr bwMode="auto">
          <a:xfrm>
            <a:off x="1106488" y="4910684"/>
            <a:ext cx="5573713" cy="1212850"/>
          </a:xfrm>
          <a:prstGeom prst="ellipse">
            <a:avLst/>
          </a:prstGeom>
          <a:noFill/>
          <a:ln w="508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2" name="线形标注 2 21"/>
          <p:cNvSpPr/>
          <p:nvPr/>
        </p:nvSpPr>
        <p:spPr>
          <a:xfrm>
            <a:off x="6981826" y="3888334"/>
            <a:ext cx="1885950" cy="820737"/>
          </a:xfrm>
          <a:prstGeom prst="borderCallout2">
            <a:avLst>
              <a:gd name="adj1" fmla="val 18750"/>
              <a:gd name="adj2" fmla="val -8333"/>
              <a:gd name="adj3" fmla="val 18750"/>
              <a:gd name="adj4" fmla="val -16667"/>
              <a:gd name="adj5" fmla="val 152409"/>
              <a:gd name="adj6" fmla="val -3870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3200" b="1" dirty="0">
                <a:solidFill>
                  <a:schemeClr val="bg1"/>
                </a:solidFill>
              </a:rPr>
              <a:t>三大活动</a:t>
            </a:r>
          </a:p>
        </p:txBody>
      </p:sp>
    </p:spTree>
    <p:extLst>
      <p:ext uri="{BB962C8B-B14F-4D97-AF65-F5344CB8AC3E}">
        <p14:creationId xmlns:p14="http://schemas.microsoft.com/office/powerpoint/2010/main" val="349900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anim calcmode="lin" valueType="num">
                                      <p:cBhvr>
                                        <p:cTn id="48" dur="1000" fill="hold"/>
                                        <p:tgtEl>
                                          <p:spTgt spid="16"/>
                                        </p:tgtEl>
                                        <p:attrNameLst>
                                          <p:attrName>ppt_x</p:attrName>
                                        </p:attrNameLst>
                                      </p:cBhvr>
                                      <p:tavLst>
                                        <p:tav tm="0">
                                          <p:val>
                                            <p:strVal val="#ppt_x"/>
                                          </p:val>
                                        </p:tav>
                                        <p:tav tm="100000">
                                          <p:val>
                                            <p:strVal val="#ppt_x"/>
                                          </p:val>
                                        </p:tav>
                                      </p:tavLst>
                                    </p:anim>
                                    <p:anim calcmode="lin" valueType="num">
                                      <p:cBhvr>
                                        <p:cTn id="4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animEffect transition="in" filter="fade">
                                      <p:cBhvr>
                                        <p:cTn id="54" dur="1000"/>
                                        <p:tgtEl>
                                          <p:spTgt spid="7"/>
                                        </p:tgtEl>
                                      </p:cBhvr>
                                    </p:animEffect>
                                    <p:anim calcmode="lin" valueType="num">
                                      <p:cBhvr>
                                        <p:cTn id="55" dur="1000" fill="hold"/>
                                        <p:tgtEl>
                                          <p:spTgt spid="7"/>
                                        </p:tgtEl>
                                        <p:attrNameLst>
                                          <p:attrName>ppt_x</p:attrName>
                                        </p:attrNameLst>
                                      </p:cBhvr>
                                      <p:tavLst>
                                        <p:tav tm="0">
                                          <p:val>
                                            <p:strVal val="#ppt_x"/>
                                          </p:val>
                                        </p:tav>
                                        <p:tav tm="100000">
                                          <p:val>
                                            <p:strVal val="#ppt_x"/>
                                          </p:val>
                                        </p:tav>
                                      </p:tavLst>
                                    </p:anim>
                                    <p:anim calcmode="lin" valueType="num">
                                      <p:cBhvr>
                                        <p:cTn id="5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1000"/>
                                        <p:tgtEl>
                                          <p:spTgt spid="17"/>
                                        </p:tgtEl>
                                      </p:cBhvr>
                                    </p:animEffect>
                                    <p:anim calcmode="lin" valueType="num">
                                      <p:cBhvr>
                                        <p:cTn id="62" dur="1000" fill="hold"/>
                                        <p:tgtEl>
                                          <p:spTgt spid="17"/>
                                        </p:tgtEl>
                                        <p:attrNameLst>
                                          <p:attrName>ppt_x</p:attrName>
                                        </p:attrNameLst>
                                      </p:cBhvr>
                                      <p:tavLst>
                                        <p:tav tm="0">
                                          <p:val>
                                            <p:strVal val="#ppt_x"/>
                                          </p:val>
                                        </p:tav>
                                        <p:tav tm="100000">
                                          <p:val>
                                            <p:strVal val="#ppt_x"/>
                                          </p:val>
                                        </p:tav>
                                      </p:tavLst>
                                    </p:anim>
                                    <p:anim calcmode="lin" valueType="num">
                                      <p:cBhvr>
                                        <p:cTn id="63" dur="1000" fill="hold"/>
                                        <p:tgtEl>
                                          <p:spTgt spid="17"/>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fade">
                                      <p:cBhvr>
                                        <p:cTn id="66" dur="1000"/>
                                        <p:tgtEl>
                                          <p:spTgt spid="18"/>
                                        </p:tgtEl>
                                      </p:cBhvr>
                                    </p:animEffect>
                                    <p:anim calcmode="lin" valueType="num">
                                      <p:cBhvr>
                                        <p:cTn id="67" dur="1000" fill="hold"/>
                                        <p:tgtEl>
                                          <p:spTgt spid="18"/>
                                        </p:tgtEl>
                                        <p:attrNameLst>
                                          <p:attrName>ppt_x</p:attrName>
                                        </p:attrNameLst>
                                      </p:cBhvr>
                                      <p:tavLst>
                                        <p:tav tm="0">
                                          <p:val>
                                            <p:strVal val="#ppt_x"/>
                                          </p:val>
                                        </p:tav>
                                        <p:tav tm="100000">
                                          <p:val>
                                            <p:strVal val="#ppt_x"/>
                                          </p:val>
                                        </p:tav>
                                      </p:tavLst>
                                    </p:anim>
                                    <p:anim calcmode="lin" valueType="num">
                                      <p:cBhvr>
                                        <p:cTn id="6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4"/>
                                        </p:tgtEl>
                                        <p:attrNameLst>
                                          <p:attrName>style.visibility</p:attrName>
                                        </p:attrNameLst>
                                      </p:cBhvr>
                                      <p:to>
                                        <p:strVal val="visible"/>
                                      </p:to>
                                    </p:set>
                                    <p:animEffect transition="in" filter="fade">
                                      <p:cBhvr>
                                        <p:cTn id="73" dur="1000"/>
                                        <p:tgtEl>
                                          <p:spTgt spid="4"/>
                                        </p:tgtEl>
                                      </p:cBhvr>
                                    </p:animEffect>
                                    <p:anim calcmode="lin" valueType="num">
                                      <p:cBhvr>
                                        <p:cTn id="74" dur="1000" fill="hold"/>
                                        <p:tgtEl>
                                          <p:spTgt spid="4"/>
                                        </p:tgtEl>
                                        <p:attrNameLst>
                                          <p:attrName>ppt_x</p:attrName>
                                        </p:attrNameLst>
                                      </p:cBhvr>
                                      <p:tavLst>
                                        <p:tav tm="0">
                                          <p:val>
                                            <p:strVal val="#ppt_x"/>
                                          </p:val>
                                        </p:tav>
                                        <p:tav tm="100000">
                                          <p:val>
                                            <p:strVal val="#ppt_x"/>
                                          </p:val>
                                        </p:tav>
                                      </p:tavLst>
                                    </p:anim>
                                    <p:anim calcmode="lin" valueType="num">
                                      <p:cBhvr>
                                        <p:cTn id="75" dur="1000" fill="hold"/>
                                        <p:tgtEl>
                                          <p:spTgt spid="4"/>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5"/>
                                        </p:tgtEl>
                                        <p:attrNameLst>
                                          <p:attrName>style.visibility</p:attrName>
                                        </p:attrNameLst>
                                      </p:cBhvr>
                                      <p:to>
                                        <p:strVal val="visible"/>
                                      </p:to>
                                    </p:set>
                                    <p:animEffect transition="in" filter="fade">
                                      <p:cBhvr>
                                        <p:cTn id="78" dur="1000"/>
                                        <p:tgtEl>
                                          <p:spTgt spid="5"/>
                                        </p:tgtEl>
                                      </p:cBhvr>
                                    </p:animEffect>
                                    <p:anim calcmode="lin" valueType="num">
                                      <p:cBhvr>
                                        <p:cTn id="79" dur="1000" fill="hold"/>
                                        <p:tgtEl>
                                          <p:spTgt spid="5"/>
                                        </p:tgtEl>
                                        <p:attrNameLst>
                                          <p:attrName>ppt_x</p:attrName>
                                        </p:attrNameLst>
                                      </p:cBhvr>
                                      <p:tavLst>
                                        <p:tav tm="0">
                                          <p:val>
                                            <p:strVal val="#ppt_x"/>
                                          </p:val>
                                        </p:tav>
                                        <p:tav tm="100000">
                                          <p:val>
                                            <p:strVal val="#ppt_x"/>
                                          </p:val>
                                        </p:tav>
                                      </p:tavLst>
                                    </p:anim>
                                    <p:anim calcmode="lin" valueType="num">
                                      <p:cBhvr>
                                        <p:cTn id="8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fade">
                                      <p:cBhvr>
                                        <p:cTn id="85" dur="1000"/>
                                        <p:tgtEl>
                                          <p:spTgt spid="19"/>
                                        </p:tgtEl>
                                      </p:cBhvr>
                                    </p:animEffect>
                                    <p:anim calcmode="lin" valueType="num">
                                      <p:cBhvr>
                                        <p:cTn id="86" dur="1000" fill="hold"/>
                                        <p:tgtEl>
                                          <p:spTgt spid="19"/>
                                        </p:tgtEl>
                                        <p:attrNameLst>
                                          <p:attrName>ppt_x</p:attrName>
                                        </p:attrNameLst>
                                      </p:cBhvr>
                                      <p:tavLst>
                                        <p:tav tm="0">
                                          <p:val>
                                            <p:strVal val="#ppt_x"/>
                                          </p:val>
                                        </p:tav>
                                        <p:tav tm="100000">
                                          <p:val>
                                            <p:strVal val="#ppt_x"/>
                                          </p:val>
                                        </p:tav>
                                      </p:tavLst>
                                    </p:anim>
                                    <p:anim calcmode="lin" valueType="num">
                                      <p:cBhvr>
                                        <p:cTn id="87" dur="1000" fill="hold"/>
                                        <p:tgtEl>
                                          <p:spTgt spid="19"/>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20"/>
                                        </p:tgtEl>
                                        <p:attrNameLst>
                                          <p:attrName>style.visibility</p:attrName>
                                        </p:attrNameLst>
                                      </p:cBhvr>
                                      <p:to>
                                        <p:strVal val="visible"/>
                                      </p:to>
                                    </p:set>
                                    <p:animEffect transition="in" filter="fade">
                                      <p:cBhvr>
                                        <p:cTn id="90" dur="1000"/>
                                        <p:tgtEl>
                                          <p:spTgt spid="20"/>
                                        </p:tgtEl>
                                      </p:cBhvr>
                                    </p:animEffect>
                                    <p:anim calcmode="lin" valueType="num">
                                      <p:cBhvr>
                                        <p:cTn id="91" dur="1000" fill="hold"/>
                                        <p:tgtEl>
                                          <p:spTgt spid="20"/>
                                        </p:tgtEl>
                                        <p:attrNameLst>
                                          <p:attrName>ppt_x</p:attrName>
                                        </p:attrNameLst>
                                      </p:cBhvr>
                                      <p:tavLst>
                                        <p:tav tm="0">
                                          <p:val>
                                            <p:strVal val="#ppt_x"/>
                                          </p:val>
                                        </p:tav>
                                        <p:tav tm="100000">
                                          <p:val>
                                            <p:strVal val="#ppt_x"/>
                                          </p:val>
                                        </p:tav>
                                      </p:tavLst>
                                    </p:anim>
                                    <p:anim calcmode="lin" valueType="num">
                                      <p:cBhvr>
                                        <p:cTn id="92"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1"/>
                                        </p:tgtEl>
                                        <p:attrNameLst>
                                          <p:attrName>style.visibility</p:attrName>
                                        </p:attrNameLst>
                                      </p:cBhvr>
                                      <p:to>
                                        <p:strVal val="visible"/>
                                      </p:to>
                                    </p:set>
                                    <p:animEffect transition="in" filter="fade">
                                      <p:cBhvr>
                                        <p:cTn id="97" dur="1000"/>
                                        <p:tgtEl>
                                          <p:spTgt spid="21"/>
                                        </p:tgtEl>
                                      </p:cBhvr>
                                    </p:animEffect>
                                    <p:anim calcmode="lin" valueType="num">
                                      <p:cBhvr>
                                        <p:cTn id="98" dur="1000" fill="hold"/>
                                        <p:tgtEl>
                                          <p:spTgt spid="21"/>
                                        </p:tgtEl>
                                        <p:attrNameLst>
                                          <p:attrName>ppt_x</p:attrName>
                                        </p:attrNameLst>
                                      </p:cBhvr>
                                      <p:tavLst>
                                        <p:tav tm="0">
                                          <p:val>
                                            <p:strVal val="#ppt_x"/>
                                          </p:val>
                                        </p:tav>
                                        <p:tav tm="100000">
                                          <p:val>
                                            <p:strVal val="#ppt_x"/>
                                          </p:val>
                                        </p:tav>
                                      </p:tavLst>
                                    </p:anim>
                                    <p:anim calcmode="lin" valueType="num">
                                      <p:cBhvr>
                                        <p:cTn id="9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22"/>
                                        </p:tgtEl>
                                        <p:attrNameLst>
                                          <p:attrName>style.visibility</p:attrName>
                                        </p:attrNameLst>
                                      </p:cBhvr>
                                      <p:to>
                                        <p:strVal val="visible"/>
                                      </p:to>
                                    </p:set>
                                    <p:animEffect transition="in" filter="fade">
                                      <p:cBhvr>
                                        <p:cTn id="104" dur="1000"/>
                                        <p:tgtEl>
                                          <p:spTgt spid="22"/>
                                        </p:tgtEl>
                                      </p:cBhvr>
                                    </p:animEffect>
                                    <p:anim calcmode="lin" valueType="num">
                                      <p:cBhvr>
                                        <p:cTn id="105" dur="1000" fill="hold"/>
                                        <p:tgtEl>
                                          <p:spTgt spid="22"/>
                                        </p:tgtEl>
                                        <p:attrNameLst>
                                          <p:attrName>ppt_x</p:attrName>
                                        </p:attrNameLst>
                                      </p:cBhvr>
                                      <p:tavLst>
                                        <p:tav tm="0">
                                          <p:val>
                                            <p:strVal val="#ppt_x"/>
                                          </p:val>
                                        </p:tav>
                                        <p:tav tm="100000">
                                          <p:val>
                                            <p:strVal val="#ppt_x"/>
                                          </p:val>
                                        </p:tav>
                                      </p:tavLst>
                                    </p:anim>
                                    <p:anim calcmode="lin" valueType="num">
                                      <p:cBhvr>
                                        <p:cTn id="10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7" grpId="0" animBg="1"/>
      <p:bldP spid="8" grpId="0" animBg="1"/>
      <p:bldP spid="9" grpId="0" animBg="1"/>
      <p:bldP spid="10" grpId="0" animBg="1"/>
      <p:bldP spid="12" grpId="0" animBg="1"/>
      <p:bldP spid="13" grpId="0" animBg="1"/>
      <p:bldP spid="14" grpId="0"/>
      <p:bldP spid="15" grpId="0"/>
      <p:bldP spid="16" grpId="0"/>
      <p:bldP spid="17" grpId="0" animBg="1"/>
      <p:bldP spid="18" grpId="0"/>
      <p:bldP spid="19" grpId="0" animBg="1"/>
      <p:bldP spid="20" grpId="0"/>
      <p:bldP spid="21" grpId="0" animBg="1"/>
      <p:bldP spid="2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76672"/>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a:t>
            </a:r>
            <a:r>
              <a:rPr lang="zh-CN" altLang="en-US" sz="2800" b="1" dirty="0" smtClean="0">
                <a:latin typeface="华文行楷" pitchFamily="2" charset="-122"/>
                <a:ea typeface="华文行楷" pitchFamily="2" charset="-122"/>
              </a:rPr>
              <a:t>英语的教学模式</a:t>
            </a:r>
            <a:endParaRPr lang="en-US" altLang="zh-CN" sz="2800" b="1" dirty="0">
              <a:latin typeface="华文行楷" pitchFamily="2" charset="-122"/>
              <a:ea typeface="华文行楷" pitchFamily="2" charset="-122"/>
            </a:endParaRPr>
          </a:p>
        </p:txBody>
      </p:sp>
      <p:sp>
        <p:nvSpPr>
          <p:cNvPr id="27" name="内容占位符 2"/>
          <p:cNvSpPr>
            <a:spLocks noGrp="1"/>
          </p:cNvSpPr>
          <p:nvPr>
            <p:ph idx="4294967295"/>
          </p:nvPr>
        </p:nvSpPr>
        <p:spPr>
          <a:xfrm>
            <a:off x="1187624" y="1988840"/>
            <a:ext cx="6553200" cy="4525962"/>
          </a:xfrm>
        </p:spPr>
        <p:txBody>
          <a:bodyPr rtlCol="0">
            <a:normAutofit fontScale="77500" lnSpcReduction="20000"/>
          </a:bodyPr>
          <a:lstStyle/>
          <a:p>
            <a:pPr eaLnBrk="1" fontAlgn="auto" hangingPunct="1">
              <a:spcAft>
                <a:spcPts val="0"/>
              </a:spcAft>
              <a:defRPr/>
            </a:pPr>
            <a:r>
              <a:rPr lang="zh-CN" altLang="en-US" b="1" dirty="0" smtClean="0">
                <a:solidFill>
                  <a:srgbClr val="FF0000"/>
                </a:solidFill>
                <a:latin typeface="黑体" pitchFamily="2" charset="-122"/>
                <a:ea typeface="黑体" pitchFamily="2" charset="-122"/>
              </a:rPr>
              <a:t>三个基本教学环节</a:t>
            </a:r>
            <a:endParaRPr lang="en-US" altLang="zh-CN" b="1" dirty="0" smtClean="0">
              <a:solidFill>
                <a:srgbClr val="FF0000"/>
              </a:solidFill>
              <a:latin typeface="黑体" pitchFamily="2" charset="-122"/>
              <a:ea typeface="黑体" pitchFamily="2" charset="-122"/>
            </a:endParaRPr>
          </a:p>
          <a:p>
            <a:pPr lvl="1" eaLnBrk="1" fontAlgn="auto" hangingPunct="1">
              <a:spcAft>
                <a:spcPts val="0"/>
              </a:spcAft>
              <a:defRPr/>
            </a:pPr>
            <a:r>
              <a:rPr lang="zh-CN" altLang="en-US" dirty="0" smtClean="0">
                <a:latin typeface="黑体" pitchFamily="2" charset="-122"/>
                <a:ea typeface="黑体" pitchFamily="2" charset="-122"/>
              </a:rPr>
              <a:t>复习</a:t>
            </a:r>
            <a:r>
              <a:rPr lang="en-US" altLang="zh-CN" dirty="0" smtClean="0">
                <a:latin typeface="黑体" pitchFamily="2" charset="-122"/>
                <a:ea typeface="黑体" pitchFamily="2" charset="-122"/>
              </a:rPr>
              <a:t>——</a:t>
            </a:r>
            <a:r>
              <a:rPr lang="zh-CN" altLang="en-US" dirty="0" smtClean="0">
                <a:latin typeface="黑体" pitchFamily="2" charset="-122"/>
                <a:ea typeface="黑体" pitchFamily="2" charset="-122"/>
              </a:rPr>
              <a:t>新授</a:t>
            </a:r>
            <a:r>
              <a:rPr lang="en-US" altLang="zh-CN" dirty="0" smtClean="0">
                <a:latin typeface="黑体" pitchFamily="2" charset="-122"/>
                <a:ea typeface="黑体" pitchFamily="2" charset="-122"/>
              </a:rPr>
              <a:t>——</a:t>
            </a:r>
            <a:r>
              <a:rPr lang="zh-CN" altLang="en-US" dirty="0" smtClean="0">
                <a:latin typeface="黑体" pitchFamily="2" charset="-122"/>
                <a:ea typeface="黑体" pitchFamily="2" charset="-122"/>
              </a:rPr>
              <a:t>拓展（环节间可交叉）</a:t>
            </a:r>
            <a:endParaRPr lang="en-US" altLang="zh-CN" dirty="0" smtClean="0">
              <a:latin typeface="黑体" pitchFamily="2" charset="-122"/>
              <a:ea typeface="黑体" pitchFamily="2" charset="-122"/>
            </a:endParaRPr>
          </a:p>
          <a:p>
            <a:pPr lvl="1" eaLnBrk="1" fontAlgn="auto" hangingPunct="1">
              <a:spcAft>
                <a:spcPts val="0"/>
              </a:spcAft>
              <a:defRPr/>
            </a:pPr>
            <a:endParaRPr lang="en-US" altLang="zh-CN" dirty="0" smtClean="0">
              <a:solidFill>
                <a:schemeClr val="bg1"/>
              </a:solidFill>
            </a:endParaRPr>
          </a:p>
          <a:p>
            <a:pPr eaLnBrk="1" fontAlgn="auto" hangingPunct="1">
              <a:spcAft>
                <a:spcPts val="0"/>
              </a:spcAft>
              <a:defRPr/>
            </a:pPr>
            <a:r>
              <a:rPr lang="zh-CN" altLang="en-US" b="1" dirty="0" smtClean="0">
                <a:solidFill>
                  <a:srgbClr val="FF0000"/>
                </a:solidFill>
                <a:latin typeface="黑体" pitchFamily="2" charset="-122"/>
                <a:ea typeface="黑体" pitchFamily="2" charset="-122"/>
              </a:rPr>
              <a:t>三大基本教学活动</a:t>
            </a:r>
            <a:endParaRPr lang="en-US" altLang="zh-CN" b="1" dirty="0" smtClean="0">
              <a:solidFill>
                <a:srgbClr val="FF0000"/>
              </a:solidFill>
              <a:latin typeface="黑体" pitchFamily="2" charset="-122"/>
              <a:ea typeface="黑体" pitchFamily="2" charset="-122"/>
            </a:endParaRPr>
          </a:p>
          <a:p>
            <a:pPr lvl="1" eaLnBrk="1" fontAlgn="auto" hangingPunct="1">
              <a:spcAft>
                <a:spcPts val="0"/>
              </a:spcAft>
              <a:defRPr/>
            </a:pPr>
            <a:r>
              <a:rPr lang="zh-CN" altLang="en-US" dirty="0" smtClean="0">
                <a:latin typeface="黑体" pitchFamily="2" charset="-122"/>
                <a:ea typeface="黑体" pitchFamily="2" charset="-122"/>
              </a:rPr>
              <a:t>教师引导的师生对话 </a:t>
            </a:r>
          </a:p>
          <a:p>
            <a:pPr lvl="1" eaLnBrk="1" fontAlgn="auto" hangingPunct="1">
              <a:spcAft>
                <a:spcPts val="0"/>
              </a:spcAft>
              <a:defRPr/>
            </a:pPr>
            <a:r>
              <a:rPr lang="zh-CN" altLang="en-US" dirty="0" smtClean="0">
                <a:latin typeface="黑体" pitchFamily="2" charset="-122"/>
                <a:ea typeface="黑体" pitchFamily="2" charset="-122"/>
              </a:rPr>
              <a:t>学生的两两对话 </a:t>
            </a:r>
          </a:p>
          <a:p>
            <a:pPr lvl="1" eaLnBrk="1" fontAlgn="auto" hangingPunct="1">
              <a:spcAft>
                <a:spcPts val="0"/>
              </a:spcAft>
              <a:defRPr/>
            </a:pPr>
            <a:r>
              <a:rPr lang="zh-CN" altLang="en-US" dirty="0" smtClean="0">
                <a:latin typeface="黑体" pitchFamily="2" charset="-122"/>
                <a:ea typeface="黑体" pitchFamily="2" charset="-122"/>
              </a:rPr>
              <a:t>拓展听读</a:t>
            </a:r>
            <a:endParaRPr lang="en-US" altLang="zh-CN" dirty="0" smtClean="0">
              <a:latin typeface="黑体" pitchFamily="2" charset="-122"/>
              <a:ea typeface="黑体" pitchFamily="2" charset="-122"/>
            </a:endParaRPr>
          </a:p>
          <a:p>
            <a:pPr lvl="1" eaLnBrk="1" fontAlgn="auto" hangingPunct="1">
              <a:spcAft>
                <a:spcPts val="0"/>
              </a:spcAft>
              <a:defRPr/>
            </a:pPr>
            <a:endParaRPr lang="en-US" altLang="zh-CN" dirty="0" smtClean="0">
              <a:solidFill>
                <a:schemeClr val="bg1"/>
              </a:solidFill>
              <a:latin typeface="黑体" pitchFamily="2" charset="-122"/>
              <a:ea typeface="黑体" pitchFamily="2" charset="-122"/>
            </a:endParaRPr>
          </a:p>
          <a:p>
            <a:pPr eaLnBrk="1" fontAlgn="auto" hangingPunct="1">
              <a:spcAft>
                <a:spcPts val="0"/>
              </a:spcAft>
              <a:defRPr/>
            </a:pPr>
            <a:r>
              <a:rPr lang="zh-CN" altLang="en-US" b="1" dirty="0" smtClean="0">
                <a:solidFill>
                  <a:srgbClr val="FF0000"/>
                </a:solidFill>
                <a:latin typeface="黑体" pitchFamily="2" charset="-122"/>
                <a:ea typeface="黑体" pitchFamily="2" charset="-122"/>
              </a:rPr>
              <a:t>三大特性</a:t>
            </a:r>
            <a:endParaRPr lang="en-US" altLang="zh-CN" b="1" dirty="0" smtClean="0">
              <a:solidFill>
                <a:srgbClr val="FF0000"/>
              </a:solidFill>
              <a:latin typeface="黑体" pitchFamily="2" charset="-122"/>
              <a:ea typeface="黑体" pitchFamily="2" charset="-122"/>
            </a:endParaRPr>
          </a:p>
          <a:p>
            <a:pPr lvl="1" eaLnBrk="1" fontAlgn="auto" hangingPunct="1">
              <a:spcAft>
                <a:spcPts val="0"/>
              </a:spcAft>
              <a:defRPr/>
            </a:pPr>
            <a:r>
              <a:rPr lang="zh-CN" altLang="en-US" dirty="0">
                <a:latin typeface="黑体" pitchFamily="2" charset="-122"/>
                <a:ea typeface="黑体" pitchFamily="2" charset="-122"/>
              </a:rPr>
              <a:t>情境</a:t>
            </a:r>
            <a:r>
              <a:rPr lang="zh-CN" altLang="en-US" dirty="0" smtClean="0">
                <a:latin typeface="黑体" pitchFamily="2" charset="-122"/>
                <a:ea typeface="黑体" pitchFamily="2" charset="-122"/>
              </a:rPr>
              <a:t>性</a:t>
            </a:r>
            <a:endParaRPr lang="en-US" altLang="zh-CN" dirty="0" smtClean="0">
              <a:latin typeface="黑体" pitchFamily="2" charset="-122"/>
              <a:ea typeface="黑体" pitchFamily="2" charset="-122"/>
            </a:endParaRPr>
          </a:p>
          <a:p>
            <a:pPr lvl="1" eaLnBrk="1" fontAlgn="auto" hangingPunct="1">
              <a:spcAft>
                <a:spcPts val="0"/>
              </a:spcAft>
              <a:defRPr/>
            </a:pPr>
            <a:r>
              <a:rPr lang="zh-CN" altLang="en-US" dirty="0" smtClean="0">
                <a:latin typeface="黑体" pitchFamily="2" charset="-122"/>
                <a:ea typeface="黑体" pitchFamily="2" charset="-122"/>
              </a:rPr>
              <a:t>交际性</a:t>
            </a:r>
            <a:endParaRPr lang="en-US" altLang="zh-CN" dirty="0" smtClean="0">
              <a:latin typeface="黑体" pitchFamily="2" charset="-122"/>
              <a:ea typeface="黑体" pitchFamily="2" charset="-122"/>
            </a:endParaRPr>
          </a:p>
          <a:p>
            <a:pPr lvl="1" eaLnBrk="1" fontAlgn="auto" hangingPunct="1">
              <a:spcAft>
                <a:spcPts val="0"/>
              </a:spcAft>
              <a:defRPr/>
            </a:pPr>
            <a:r>
              <a:rPr lang="zh-CN" altLang="en-US" dirty="0" smtClean="0">
                <a:latin typeface="黑体" pitchFamily="2" charset="-122"/>
                <a:ea typeface="黑体" pitchFamily="2" charset="-122"/>
              </a:rPr>
              <a:t>层次性</a:t>
            </a:r>
            <a:endParaRPr lang="en-US" altLang="zh-CN" dirty="0" smtClean="0">
              <a:latin typeface="黑体" pitchFamily="2" charset="-122"/>
              <a:ea typeface="黑体" pitchFamily="2" charset="-122"/>
            </a:endParaRPr>
          </a:p>
        </p:txBody>
      </p:sp>
      <p:sp>
        <p:nvSpPr>
          <p:cNvPr id="28" name="TextBox 27"/>
          <p:cNvSpPr txBox="1">
            <a:spLocks noChangeArrowheads="1"/>
          </p:cNvSpPr>
          <p:nvPr/>
        </p:nvSpPr>
        <p:spPr bwMode="auto">
          <a:xfrm>
            <a:off x="1043608" y="980728"/>
            <a:ext cx="759301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algn="ctr" eaLnBrk="1" hangingPunct="1"/>
            <a:endParaRPr lang="en-US" altLang="zh-CN" sz="1600" b="1" dirty="0">
              <a:latin typeface="微软雅黑" pitchFamily="34" charset="-122"/>
              <a:ea typeface="微软雅黑" pitchFamily="34" charset="-122"/>
            </a:endParaRPr>
          </a:p>
          <a:p>
            <a:pPr algn="ctr" eaLnBrk="1" hangingPunct="1"/>
            <a:r>
              <a:rPr lang="zh-CN" altLang="en-US" sz="3600" b="1" dirty="0">
                <a:solidFill>
                  <a:srgbClr val="FF0000"/>
                </a:solidFill>
                <a:latin typeface="微软雅黑" pitchFamily="34" charset="-122"/>
                <a:ea typeface="微软雅黑" pitchFamily="34" charset="-122"/>
              </a:rPr>
              <a:t>“交际性”英语教学模式实施要点</a:t>
            </a:r>
            <a:endParaRPr lang="en-US" altLang="zh-CN" sz="3600" b="1"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162680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40466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a:t>
            </a:r>
            <a:r>
              <a:rPr lang="zh-CN" altLang="en-US" sz="2800" b="1" dirty="0" smtClean="0">
                <a:latin typeface="华文行楷" pitchFamily="2" charset="-122"/>
                <a:ea typeface="华文行楷" pitchFamily="2" charset="-122"/>
              </a:rPr>
              <a:t>英语的教学模式</a:t>
            </a:r>
            <a:endParaRPr lang="en-US" altLang="zh-CN" sz="2800" b="1" dirty="0">
              <a:latin typeface="华文行楷" pitchFamily="2" charset="-122"/>
              <a:ea typeface="华文行楷" pitchFamily="2" charset="-122"/>
            </a:endParaRPr>
          </a:p>
        </p:txBody>
      </p:sp>
      <p:grpSp>
        <p:nvGrpSpPr>
          <p:cNvPr id="4" name="组合 3"/>
          <p:cNvGrpSpPr>
            <a:grpSpLocks noChangeAspect="1"/>
          </p:cNvGrpSpPr>
          <p:nvPr/>
        </p:nvGrpSpPr>
        <p:grpSpPr bwMode="auto">
          <a:xfrm>
            <a:off x="-252413" y="2133600"/>
            <a:ext cx="9159876" cy="1654175"/>
            <a:chOff x="2355" y="513"/>
            <a:chExt cx="7513" cy="1359"/>
          </a:xfrm>
        </p:grpSpPr>
        <p:sp>
          <p:nvSpPr>
            <p:cNvPr id="5" name="自选图形 5"/>
            <p:cNvSpPr>
              <a:spLocks noChangeAspect="1" noChangeArrowheads="1"/>
            </p:cNvSpPr>
            <p:nvPr/>
          </p:nvSpPr>
          <p:spPr bwMode="auto">
            <a:xfrm>
              <a:off x="2355" y="513"/>
              <a:ext cx="7513" cy="1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7" name="自选图形 6"/>
            <p:cNvSpPr>
              <a:spLocks noChangeArrowheads="1"/>
            </p:cNvSpPr>
            <p:nvPr/>
          </p:nvSpPr>
          <p:spPr bwMode="auto">
            <a:xfrm>
              <a:off x="2668" y="921"/>
              <a:ext cx="1094" cy="679"/>
            </a:xfrm>
            <a:prstGeom prst="flowChartProcess">
              <a:avLst/>
            </a:prstGeom>
            <a:solidFill>
              <a:srgbClr val="FFFF99"/>
            </a:solidFill>
            <a:ln w="9525">
              <a:solidFill>
                <a:srgbClr val="000000"/>
              </a:solidFill>
              <a:miter lim="800000"/>
              <a:headEnd/>
              <a:tailEnd/>
            </a:ln>
          </p:spPr>
          <p:txBody>
            <a:bodyPr/>
            <a:lstStyle/>
            <a:p>
              <a:pPr algn="ctr"/>
              <a:r>
                <a:rPr lang="zh-CN" altLang="en-US" b="1">
                  <a:latin typeface="Times New Roman" pitchFamily="18" charset="0"/>
                </a:rPr>
                <a:t>创设情景</a:t>
              </a:r>
            </a:p>
            <a:p>
              <a:pPr algn="ctr"/>
              <a:r>
                <a:rPr lang="zh-CN" altLang="en-US" b="1">
                  <a:latin typeface="Times New Roman" pitchFamily="18" charset="0"/>
                </a:rPr>
                <a:t>综合复习</a:t>
              </a:r>
            </a:p>
            <a:p>
              <a:pPr algn="ctr"/>
              <a:endParaRPr lang="en-US" altLang="zh-CN" sz="2000"/>
            </a:p>
          </p:txBody>
        </p:sp>
        <p:sp>
          <p:nvSpPr>
            <p:cNvPr id="8" name="自选图形 7"/>
            <p:cNvSpPr>
              <a:spLocks noChangeArrowheads="1"/>
            </p:cNvSpPr>
            <p:nvPr/>
          </p:nvSpPr>
          <p:spPr bwMode="auto">
            <a:xfrm>
              <a:off x="3764" y="1192"/>
              <a:ext cx="469" cy="136"/>
            </a:xfrm>
            <a:prstGeom prst="rightArrow">
              <a:avLst>
                <a:gd name="adj1" fmla="val 50000"/>
                <a:gd name="adj2" fmla="val 86213"/>
              </a:avLst>
            </a:prstGeom>
            <a:solidFill>
              <a:schemeClr val="accent1"/>
            </a:solidFill>
            <a:ln w="9525">
              <a:solidFill>
                <a:schemeClr val="tx1"/>
              </a:solidFill>
              <a:miter lim="800000"/>
              <a:headEnd/>
              <a:tailEnd/>
            </a:ln>
          </p:spPr>
          <p:txBody>
            <a:bodyPr/>
            <a:lstStyle/>
            <a:p>
              <a:endParaRPr lang="zh-CN" altLang="en-US"/>
            </a:p>
          </p:txBody>
        </p:sp>
        <p:sp>
          <p:nvSpPr>
            <p:cNvPr id="9" name="自选图形 8"/>
            <p:cNvSpPr>
              <a:spLocks noChangeArrowheads="1"/>
            </p:cNvSpPr>
            <p:nvPr/>
          </p:nvSpPr>
          <p:spPr bwMode="auto">
            <a:xfrm>
              <a:off x="4233" y="921"/>
              <a:ext cx="1096" cy="679"/>
            </a:xfrm>
            <a:prstGeom prst="flowChartProcess">
              <a:avLst/>
            </a:prstGeom>
            <a:solidFill>
              <a:srgbClr val="FFFF99"/>
            </a:solidFill>
            <a:ln w="9525">
              <a:solidFill>
                <a:srgbClr val="000000"/>
              </a:solidFill>
              <a:miter lim="800000"/>
              <a:headEnd/>
              <a:tailEnd/>
            </a:ln>
          </p:spPr>
          <p:txBody>
            <a:bodyPr/>
            <a:lstStyle/>
            <a:p>
              <a:pPr algn="ctr"/>
              <a:r>
                <a:rPr lang="zh-CN" altLang="en-US" b="1">
                  <a:latin typeface="Times New Roman" pitchFamily="18" charset="0"/>
                </a:rPr>
                <a:t>听读新知</a:t>
              </a:r>
            </a:p>
            <a:p>
              <a:pPr algn="ctr"/>
              <a:r>
                <a:rPr lang="zh-CN" altLang="en-US" b="1">
                  <a:latin typeface="Times New Roman" pitchFamily="18" charset="0"/>
                </a:rPr>
                <a:t>初步感知</a:t>
              </a:r>
            </a:p>
          </p:txBody>
        </p:sp>
        <p:sp>
          <p:nvSpPr>
            <p:cNvPr id="10" name="自选图形 9"/>
            <p:cNvSpPr>
              <a:spLocks noChangeArrowheads="1"/>
            </p:cNvSpPr>
            <p:nvPr/>
          </p:nvSpPr>
          <p:spPr bwMode="auto">
            <a:xfrm>
              <a:off x="5329" y="1192"/>
              <a:ext cx="469" cy="136"/>
            </a:xfrm>
            <a:prstGeom prst="rightArrow">
              <a:avLst>
                <a:gd name="adj1" fmla="val 50000"/>
                <a:gd name="adj2" fmla="val 86213"/>
              </a:avLst>
            </a:prstGeom>
            <a:solidFill>
              <a:schemeClr val="accent1"/>
            </a:solidFill>
            <a:ln w="9525">
              <a:solidFill>
                <a:srgbClr val="000000"/>
              </a:solidFill>
              <a:miter lim="800000"/>
              <a:headEnd/>
              <a:tailEnd/>
            </a:ln>
          </p:spPr>
          <p:txBody>
            <a:bodyPr/>
            <a:lstStyle/>
            <a:p>
              <a:endParaRPr lang="zh-CN" altLang="en-US"/>
            </a:p>
          </p:txBody>
        </p:sp>
        <p:sp>
          <p:nvSpPr>
            <p:cNvPr id="11" name="自选图形 10"/>
            <p:cNvSpPr>
              <a:spLocks noChangeArrowheads="1"/>
            </p:cNvSpPr>
            <p:nvPr/>
          </p:nvSpPr>
          <p:spPr bwMode="auto">
            <a:xfrm>
              <a:off x="5798" y="921"/>
              <a:ext cx="1096" cy="679"/>
            </a:xfrm>
            <a:prstGeom prst="flowChartProcess">
              <a:avLst/>
            </a:prstGeom>
            <a:solidFill>
              <a:srgbClr val="FFFF99"/>
            </a:solidFill>
            <a:ln w="9525">
              <a:solidFill>
                <a:srgbClr val="000000"/>
              </a:solidFill>
              <a:miter lim="800000"/>
              <a:headEnd/>
              <a:tailEnd/>
            </a:ln>
          </p:spPr>
          <p:txBody>
            <a:bodyPr/>
            <a:lstStyle/>
            <a:p>
              <a:pPr algn="ctr"/>
              <a:r>
                <a:rPr lang="zh-CN" altLang="en-US" b="1">
                  <a:latin typeface="Times New Roman" pitchFamily="18" charset="0"/>
                </a:rPr>
                <a:t>情景交际</a:t>
              </a:r>
            </a:p>
            <a:p>
              <a:pPr algn="ctr"/>
              <a:r>
                <a:rPr lang="zh-CN" altLang="en-US" b="1">
                  <a:latin typeface="Times New Roman" pitchFamily="18" charset="0"/>
                </a:rPr>
                <a:t>巩固新知</a:t>
              </a:r>
            </a:p>
          </p:txBody>
        </p:sp>
        <p:sp>
          <p:nvSpPr>
            <p:cNvPr id="12" name="自选图形 11"/>
            <p:cNvSpPr>
              <a:spLocks noChangeArrowheads="1"/>
            </p:cNvSpPr>
            <p:nvPr/>
          </p:nvSpPr>
          <p:spPr bwMode="auto">
            <a:xfrm>
              <a:off x="6894" y="1192"/>
              <a:ext cx="470" cy="136"/>
            </a:xfrm>
            <a:prstGeom prst="rightArrow">
              <a:avLst>
                <a:gd name="adj1" fmla="val 50000"/>
                <a:gd name="adj2" fmla="val 86397"/>
              </a:avLst>
            </a:prstGeom>
            <a:solidFill>
              <a:schemeClr val="accent1"/>
            </a:solidFill>
            <a:ln w="9525">
              <a:solidFill>
                <a:srgbClr val="000000"/>
              </a:solidFill>
              <a:miter lim="800000"/>
              <a:headEnd/>
              <a:tailEnd/>
            </a:ln>
          </p:spPr>
          <p:txBody>
            <a:bodyPr/>
            <a:lstStyle/>
            <a:p>
              <a:endParaRPr lang="zh-CN" altLang="en-US"/>
            </a:p>
          </p:txBody>
        </p:sp>
        <p:sp>
          <p:nvSpPr>
            <p:cNvPr id="13" name="自选图形 12"/>
            <p:cNvSpPr>
              <a:spLocks noChangeArrowheads="1"/>
            </p:cNvSpPr>
            <p:nvPr/>
          </p:nvSpPr>
          <p:spPr bwMode="auto">
            <a:xfrm>
              <a:off x="7364" y="921"/>
              <a:ext cx="1095" cy="679"/>
            </a:xfrm>
            <a:prstGeom prst="flowChartProcess">
              <a:avLst/>
            </a:prstGeom>
            <a:solidFill>
              <a:srgbClr val="FFFF99"/>
            </a:solidFill>
            <a:ln w="9525">
              <a:solidFill>
                <a:srgbClr val="000000"/>
              </a:solidFill>
              <a:miter lim="800000"/>
              <a:headEnd/>
              <a:tailEnd/>
            </a:ln>
          </p:spPr>
          <p:txBody>
            <a:bodyPr/>
            <a:lstStyle/>
            <a:p>
              <a:pPr algn="ctr"/>
              <a:r>
                <a:rPr lang="zh-CN" altLang="en-US" b="1">
                  <a:latin typeface="Times New Roman" pitchFamily="18" charset="0"/>
                </a:rPr>
                <a:t>拓展听读</a:t>
              </a:r>
            </a:p>
            <a:p>
              <a:pPr algn="ctr"/>
              <a:r>
                <a:rPr lang="zh-CN" altLang="en-US" b="1">
                  <a:latin typeface="Times New Roman" pitchFamily="18" charset="0"/>
                </a:rPr>
                <a:t>整体感知</a:t>
              </a:r>
            </a:p>
          </p:txBody>
        </p:sp>
        <p:sp>
          <p:nvSpPr>
            <p:cNvPr id="14" name="自选图形 13"/>
            <p:cNvSpPr>
              <a:spLocks noChangeArrowheads="1"/>
            </p:cNvSpPr>
            <p:nvPr/>
          </p:nvSpPr>
          <p:spPr bwMode="auto">
            <a:xfrm>
              <a:off x="8459" y="1192"/>
              <a:ext cx="313" cy="136"/>
            </a:xfrm>
            <a:prstGeom prst="rightArrow">
              <a:avLst>
                <a:gd name="adj1" fmla="val 50000"/>
                <a:gd name="adj2" fmla="val 57537"/>
              </a:avLst>
            </a:prstGeom>
            <a:solidFill>
              <a:schemeClr val="accent1"/>
            </a:solidFill>
            <a:ln w="9525">
              <a:solidFill>
                <a:srgbClr val="000000"/>
              </a:solidFill>
              <a:miter lim="800000"/>
              <a:headEnd/>
              <a:tailEnd/>
            </a:ln>
          </p:spPr>
          <p:txBody>
            <a:bodyPr/>
            <a:lstStyle/>
            <a:p>
              <a:endParaRPr lang="zh-CN" altLang="en-US"/>
            </a:p>
          </p:txBody>
        </p:sp>
        <p:sp>
          <p:nvSpPr>
            <p:cNvPr id="15" name="自选图形 14"/>
            <p:cNvSpPr>
              <a:spLocks noChangeArrowheads="1"/>
            </p:cNvSpPr>
            <p:nvPr/>
          </p:nvSpPr>
          <p:spPr bwMode="auto">
            <a:xfrm>
              <a:off x="8772" y="921"/>
              <a:ext cx="1096" cy="679"/>
            </a:xfrm>
            <a:prstGeom prst="flowChartProcess">
              <a:avLst/>
            </a:prstGeom>
            <a:solidFill>
              <a:srgbClr val="FFFF99"/>
            </a:solidFill>
            <a:ln w="9525">
              <a:solidFill>
                <a:srgbClr val="000000"/>
              </a:solidFill>
              <a:miter lim="800000"/>
              <a:headEnd/>
              <a:tailEnd/>
            </a:ln>
          </p:spPr>
          <p:txBody>
            <a:bodyPr/>
            <a:lstStyle/>
            <a:p>
              <a:pPr algn="ctr"/>
              <a:r>
                <a:rPr lang="zh-CN" altLang="en-US" b="1">
                  <a:latin typeface="Times New Roman" pitchFamily="18" charset="0"/>
                </a:rPr>
                <a:t>整体运用</a:t>
              </a:r>
            </a:p>
            <a:p>
              <a:pPr algn="ctr"/>
              <a:r>
                <a:rPr lang="zh-CN" altLang="en-US" b="1">
                  <a:latin typeface="Times New Roman" pitchFamily="18" charset="0"/>
                </a:rPr>
                <a:t>灵活表达</a:t>
              </a:r>
            </a:p>
          </p:txBody>
        </p:sp>
      </p:grpSp>
      <p:sp>
        <p:nvSpPr>
          <p:cNvPr id="16" name="直线 33"/>
          <p:cNvSpPr>
            <a:spLocks noChangeShapeType="1"/>
          </p:cNvSpPr>
          <p:nvPr/>
        </p:nvSpPr>
        <p:spPr bwMode="auto">
          <a:xfrm>
            <a:off x="1698625" y="2262188"/>
            <a:ext cx="0" cy="1370012"/>
          </a:xfrm>
          <a:prstGeom prst="line">
            <a:avLst/>
          </a:prstGeom>
          <a:noFill/>
          <a:ln w="38100">
            <a:solidFill>
              <a:schemeClr val="fo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7" name="直线 34"/>
          <p:cNvSpPr>
            <a:spLocks noChangeShapeType="1"/>
          </p:cNvSpPr>
          <p:nvPr/>
        </p:nvSpPr>
        <p:spPr bwMode="auto">
          <a:xfrm>
            <a:off x="5486400" y="2262188"/>
            <a:ext cx="0" cy="1370012"/>
          </a:xfrm>
          <a:prstGeom prst="line">
            <a:avLst/>
          </a:prstGeom>
          <a:noFill/>
          <a:ln w="38100">
            <a:solidFill>
              <a:schemeClr val="fo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8" name="直线 23"/>
          <p:cNvSpPr>
            <a:spLocks noChangeShapeType="1"/>
          </p:cNvSpPr>
          <p:nvPr/>
        </p:nvSpPr>
        <p:spPr bwMode="auto">
          <a:xfrm>
            <a:off x="1320800" y="5130800"/>
            <a:ext cx="1384300" cy="431800"/>
          </a:xfrm>
          <a:prstGeom prst="line">
            <a:avLst/>
          </a:prstGeom>
          <a:noFill/>
          <a:ln w="3175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9" name="直线 24"/>
          <p:cNvSpPr>
            <a:spLocks noChangeShapeType="1"/>
          </p:cNvSpPr>
          <p:nvPr/>
        </p:nvSpPr>
        <p:spPr bwMode="auto">
          <a:xfrm flipH="1">
            <a:off x="2933700" y="5167313"/>
            <a:ext cx="420688" cy="390525"/>
          </a:xfrm>
          <a:prstGeom prst="line">
            <a:avLst/>
          </a:prstGeom>
          <a:noFill/>
          <a:ln w="3175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 name="直线 25"/>
          <p:cNvSpPr>
            <a:spLocks noChangeShapeType="1"/>
          </p:cNvSpPr>
          <p:nvPr/>
        </p:nvSpPr>
        <p:spPr bwMode="auto">
          <a:xfrm flipH="1">
            <a:off x="3354388" y="4270375"/>
            <a:ext cx="4457700" cy="1287463"/>
          </a:xfrm>
          <a:prstGeom prst="line">
            <a:avLst/>
          </a:prstGeom>
          <a:noFill/>
          <a:ln w="31750">
            <a:solidFill>
              <a:srgbClr val="FF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1" name="直线 26"/>
          <p:cNvSpPr>
            <a:spLocks noChangeShapeType="1"/>
          </p:cNvSpPr>
          <p:nvPr/>
        </p:nvSpPr>
        <p:spPr bwMode="auto">
          <a:xfrm>
            <a:off x="1403350" y="3455988"/>
            <a:ext cx="3894138" cy="2185987"/>
          </a:xfrm>
          <a:prstGeom prst="line">
            <a:avLst/>
          </a:prstGeom>
          <a:noFill/>
          <a:ln w="31750">
            <a:solidFill>
              <a:srgbClr val="0000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2" name="直线 27"/>
          <p:cNvSpPr>
            <a:spLocks noChangeShapeType="1"/>
          </p:cNvSpPr>
          <p:nvPr/>
        </p:nvSpPr>
        <p:spPr bwMode="auto">
          <a:xfrm>
            <a:off x="4819650" y="3495675"/>
            <a:ext cx="784225" cy="2171700"/>
          </a:xfrm>
          <a:prstGeom prst="line">
            <a:avLst/>
          </a:prstGeom>
          <a:noFill/>
          <a:ln w="31750">
            <a:solidFill>
              <a:srgbClr val="0000CC"/>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3" name="文本框 32"/>
          <p:cNvSpPr txBox="1">
            <a:spLocks noChangeArrowheads="1"/>
          </p:cNvSpPr>
          <p:nvPr/>
        </p:nvSpPr>
        <p:spPr bwMode="auto">
          <a:xfrm>
            <a:off x="2374900" y="5707063"/>
            <a:ext cx="939800" cy="784225"/>
          </a:xfrm>
          <a:prstGeom prst="rect">
            <a:avLst/>
          </a:prstGeom>
          <a:solidFill>
            <a:srgbClr val="CC99FF"/>
          </a:solidFill>
          <a:ln w="38100" algn="ctr">
            <a:solidFill>
              <a:srgbClr val="800080"/>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pPr>
            <a:r>
              <a:rPr lang="zh-CN" altLang="en-US" b="1">
                <a:solidFill>
                  <a:srgbClr val="002060"/>
                </a:solidFill>
              </a:rPr>
              <a:t>交际性</a:t>
            </a:r>
            <a:endParaRPr lang="en-US" altLang="zh-CN" b="1">
              <a:solidFill>
                <a:srgbClr val="002060"/>
              </a:solidFill>
            </a:endParaRPr>
          </a:p>
          <a:p>
            <a:pPr eaLnBrk="1" hangingPunct="1">
              <a:spcBef>
                <a:spcPct val="50000"/>
              </a:spcBef>
            </a:pPr>
            <a:r>
              <a:rPr lang="zh-CN" altLang="en-US" b="1">
                <a:solidFill>
                  <a:srgbClr val="002060"/>
                </a:solidFill>
              </a:rPr>
              <a:t>层次性</a:t>
            </a:r>
          </a:p>
        </p:txBody>
      </p:sp>
      <p:sp>
        <p:nvSpPr>
          <p:cNvPr id="24" name="文本框 35"/>
          <p:cNvSpPr txBox="1">
            <a:spLocks noChangeArrowheads="1"/>
          </p:cNvSpPr>
          <p:nvPr/>
        </p:nvSpPr>
        <p:spPr bwMode="auto">
          <a:xfrm>
            <a:off x="5060950" y="5764213"/>
            <a:ext cx="1117600" cy="369887"/>
          </a:xfrm>
          <a:prstGeom prst="rect">
            <a:avLst/>
          </a:prstGeom>
          <a:solidFill>
            <a:srgbClr val="FF9933"/>
          </a:solidFill>
          <a:ln w="38100" algn="ctr">
            <a:solidFill>
              <a:srgbClr val="800080"/>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pPr>
            <a:r>
              <a:rPr lang="en-US" altLang="zh-CN" b="1">
                <a:solidFill>
                  <a:srgbClr val="002060"/>
                </a:solidFill>
              </a:rPr>
              <a:t> </a:t>
            </a:r>
            <a:r>
              <a:rPr lang="zh-CN" altLang="en-US" b="1">
                <a:solidFill>
                  <a:srgbClr val="002060"/>
                </a:solidFill>
              </a:rPr>
              <a:t>情境性</a:t>
            </a:r>
          </a:p>
        </p:txBody>
      </p:sp>
      <p:sp>
        <p:nvSpPr>
          <p:cNvPr id="25" name="文本框 18"/>
          <p:cNvSpPr txBox="1">
            <a:spLocks noChangeArrowheads="1"/>
          </p:cNvSpPr>
          <p:nvPr/>
        </p:nvSpPr>
        <p:spPr bwMode="auto">
          <a:xfrm>
            <a:off x="7678738" y="3819525"/>
            <a:ext cx="1228725" cy="1323975"/>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pPr>
            <a:r>
              <a:rPr lang="zh-CN" altLang="en-US" sz="2000" b="1"/>
              <a:t>师生对话</a:t>
            </a:r>
            <a:endParaRPr lang="en-US" altLang="zh-CN" sz="2000" b="1"/>
          </a:p>
          <a:p>
            <a:pPr eaLnBrk="1" hangingPunct="1">
              <a:spcBef>
                <a:spcPct val="50000"/>
              </a:spcBef>
            </a:pPr>
            <a:r>
              <a:rPr lang="zh-CN" altLang="en-US" sz="2000" b="1"/>
              <a:t>两两对话</a:t>
            </a:r>
            <a:endParaRPr lang="en-US" altLang="zh-CN" sz="2000" b="1"/>
          </a:p>
          <a:p>
            <a:pPr eaLnBrk="1" hangingPunct="1">
              <a:spcBef>
                <a:spcPct val="50000"/>
              </a:spcBef>
            </a:pPr>
            <a:r>
              <a:rPr lang="zh-CN" altLang="en-US" sz="2000" b="1"/>
              <a:t>反馈</a:t>
            </a:r>
          </a:p>
        </p:txBody>
      </p:sp>
      <p:sp>
        <p:nvSpPr>
          <p:cNvPr id="26" name="文本框 20"/>
          <p:cNvSpPr txBox="1">
            <a:spLocks noChangeArrowheads="1"/>
          </p:cNvSpPr>
          <p:nvPr/>
        </p:nvSpPr>
        <p:spPr bwMode="auto">
          <a:xfrm>
            <a:off x="5892800" y="3830638"/>
            <a:ext cx="1296988" cy="400050"/>
          </a:xfrm>
          <a:prstGeom prst="rect">
            <a:avLst/>
          </a:prstGeom>
          <a:solidFill>
            <a:srgbClr val="FF66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pPr>
            <a:r>
              <a:rPr lang="zh-CN" altLang="en-US" sz="2000" b="1"/>
              <a:t>拓展听读</a:t>
            </a:r>
          </a:p>
        </p:txBody>
      </p:sp>
      <p:sp>
        <p:nvSpPr>
          <p:cNvPr id="27" name="矩形 30"/>
          <p:cNvSpPr>
            <a:spLocks noChangeArrowheads="1"/>
          </p:cNvSpPr>
          <p:nvPr/>
        </p:nvSpPr>
        <p:spPr bwMode="auto">
          <a:xfrm>
            <a:off x="1106488" y="1052736"/>
            <a:ext cx="718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3200" b="1" dirty="0">
                <a:solidFill>
                  <a:srgbClr val="FF0000"/>
                </a:solidFill>
                <a:latin typeface="迷你简少儿"/>
                <a:ea typeface="迷你简少儿"/>
                <a:cs typeface="迷你简少儿"/>
              </a:rPr>
              <a:t>三大教学环节和三大基本教学活动关系</a:t>
            </a:r>
          </a:p>
        </p:txBody>
      </p:sp>
      <p:sp>
        <p:nvSpPr>
          <p:cNvPr id="28" name="文本框 16"/>
          <p:cNvSpPr>
            <a:spLocks noGrp="1" noChangeArrowheads="1"/>
          </p:cNvSpPr>
          <p:nvPr>
            <p:ph idx="1"/>
          </p:nvPr>
        </p:nvSpPr>
        <p:spPr>
          <a:xfrm>
            <a:off x="420688" y="1779588"/>
            <a:ext cx="781050" cy="400050"/>
          </a:xfrm>
          <a:solidFill>
            <a:schemeClr val="accent1"/>
          </a:solidFill>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indent="0" eaLnBrk="1" hangingPunct="1">
              <a:spcBef>
                <a:spcPct val="50000"/>
              </a:spcBef>
              <a:buFont typeface="Arial" pitchFamily="34" charset="0"/>
              <a:buNone/>
            </a:pPr>
            <a:r>
              <a:rPr lang="zh-CN" altLang="en-US" sz="2000" b="1" smtClean="0"/>
              <a:t>复习</a:t>
            </a:r>
          </a:p>
        </p:txBody>
      </p:sp>
      <p:sp>
        <p:nvSpPr>
          <p:cNvPr id="29" name="文本框 16"/>
          <p:cNvSpPr txBox="1">
            <a:spLocks noChangeArrowheads="1"/>
          </p:cNvSpPr>
          <p:nvPr/>
        </p:nvSpPr>
        <p:spPr bwMode="auto">
          <a:xfrm>
            <a:off x="3314700" y="1779588"/>
            <a:ext cx="781050" cy="400050"/>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buFont typeface="Arial" pitchFamily="34" charset="0"/>
              <a:buNone/>
            </a:pPr>
            <a:r>
              <a:rPr lang="zh-CN" altLang="en-US" sz="2000" b="1">
                <a:solidFill>
                  <a:schemeClr val="bg1"/>
                </a:solidFill>
              </a:rPr>
              <a:t>新授</a:t>
            </a:r>
          </a:p>
        </p:txBody>
      </p:sp>
      <p:sp>
        <p:nvSpPr>
          <p:cNvPr id="30" name="文本框 16"/>
          <p:cNvSpPr txBox="1">
            <a:spLocks noChangeArrowheads="1"/>
          </p:cNvSpPr>
          <p:nvPr/>
        </p:nvSpPr>
        <p:spPr bwMode="auto">
          <a:xfrm>
            <a:off x="7019925" y="1773238"/>
            <a:ext cx="781050" cy="400050"/>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buFont typeface="Arial" pitchFamily="34" charset="0"/>
              <a:buNone/>
            </a:pPr>
            <a:r>
              <a:rPr lang="zh-CN" altLang="en-US" sz="2000" b="1">
                <a:solidFill>
                  <a:schemeClr val="bg1"/>
                </a:solidFill>
              </a:rPr>
              <a:t>拓展</a:t>
            </a:r>
          </a:p>
        </p:txBody>
      </p:sp>
      <p:sp>
        <p:nvSpPr>
          <p:cNvPr id="31" name="文本框 18"/>
          <p:cNvSpPr txBox="1">
            <a:spLocks noChangeArrowheads="1"/>
          </p:cNvSpPr>
          <p:nvPr/>
        </p:nvSpPr>
        <p:spPr bwMode="auto">
          <a:xfrm>
            <a:off x="128588" y="3757613"/>
            <a:ext cx="1228725" cy="1323975"/>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pPr>
            <a:r>
              <a:rPr lang="zh-CN" altLang="en-US" sz="2000" b="1"/>
              <a:t>师生对话</a:t>
            </a:r>
            <a:endParaRPr lang="en-US" altLang="zh-CN" sz="2000" b="1"/>
          </a:p>
          <a:p>
            <a:pPr eaLnBrk="1" hangingPunct="1">
              <a:spcBef>
                <a:spcPct val="50000"/>
              </a:spcBef>
            </a:pPr>
            <a:r>
              <a:rPr lang="zh-CN" altLang="en-US" sz="2000" b="1"/>
              <a:t>两两对话</a:t>
            </a:r>
            <a:endParaRPr lang="en-US" altLang="zh-CN" sz="2000" b="1"/>
          </a:p>
          <a:p>
            <a:pPr eaLnBrk="1" hangingPunct="1">
              <a:spcBef>
                <a:spcPct val="50000"/>
              </a:spcBef>
            </a:pPr>
            <a:r>
              <a:rPr lang="zh-CN" altLang="en-US" sz="2000" b="1"/>
              <a:t>反馈</a:t>
            </a:r>
          </a:p>
        </p:txBody>
      </p:sp>
      <p:sp>
        <p:nvSpPr>
          <p:cNvPr id="32" name="文本框 18"/>
          <p:cNvSpPr txBox="1">
            <a:spLocks noChangeArrowheads="1"/>
          </p:cNvSpPr>
          <p:nvPr/>
        </p:nvSpPr>
        <p:spPr bwMode="auto">
          <a:xfrm>
            <a:off x="3138488" y="3843338"/>
            <a:ext cx="1228725" cy="1323975"/>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spcBef>
                <a:spcPct val="50000"/>
              </a:spcBef>
            </a:pPr>
            <a:r>
              <a:rPr lang="zh-CN" altLang="en-US" sz="2000" b="1"/>
              <a:t>师生对话</a:t>
            </a:r>
            <a:endParaRPr lang="en-US" altLang="zh-CN" sz="2000" b="1"/>
          </a:p>
          <a:p>
            <a:pPr eaLnBrk="1" hangingPunct="1">
              <a:spcBef>
                <a:spcPct val="50000"/>
              </a:spcBef>
            </a:pPr>
            <a:r>
              <a:rPr lang="zh-CN" altLang="en-US" sz="2000" b="1"/>
              <a:t>两两对话</a:t>
            </a:r>
            <a:endParaRPr lang="en-US" altLang="zh-CN" sz="2000" b="1"/>
          </a:p>
          <a:p>
            <a:pPr eaLnBrk="1" hangingPunct="1">
              <a:spcBef>
                <a:spcPct val="50000"/>
              </a:spcBef>
            </a:pPr>
            <a:r>
              <a:rPr lang="zh-CN" altLang="en-US" sz="2000" b="1"/>
              <a:t>反馈</a:t>
            </a:r>
          </a:p>
        </p:txBody>
      </p:sp>
      <p:sp>
        <p:nvSpPr>
          <p:cNvPr id="33" name="直线 27"/>
          <p:cNvSpPr>
            <a:spLocks noChangeShapeType="1"/>
          </p:cNvSpPr>
          <p:nvPr/>
        </p:nvSpPr>
        <p:spPr bwMode="auto">
          <a:xfrm flipH="1">
            <a:off x="5854700" y="3455988"/>
            <a:ext cx="2101850" cy="2251075"/>
          </a:xfrm>
          <a:prstGeom prst="line">
            <a:avLst/>
          </a:prstGeom>
          <a:noFill/>
          <a:ln w="31750">
            <a:solidFill>
              <a:srgbClr val="0000CC"/>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34" name="TextBox 1"/>
          <p:cNvSpPr txBox="1">
            <a:spLocks noChangeArrowheads="1"/>
          </p:cNvSpPr>
          <p:nvPr/>
        </p:nvSpPr>
        <p:spPr bwMode="auto">
          <a:xfrm>
            <a:off x="6227763" y="6362700"/>
            <a:ext cx="28971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r>
              <a:rPr lang="en-US" altLang="zh-CN" sz="2800" b="1">
                <a:solidFill>
                  <a:srgbClr val="FF0000"/>
                </a:solidFill>
              </a:rPr>
              <a:t>111</a:t>
            </a:r>
            <a:r>
              <a:rPr lang="zh-CN" altLang="en-US" sz="2800" b="1">
                <a:solidFill>
                  <a:srgbClr val="FF0000"/>
                </a:solidFill>
              </a:rPr>
              <a:t>英语教学模式</a:t>
            </a:r>
          </a:p>
        </p:txBody>
      </p:sp>
    </p:spTree>
    <p:extLst>
      <p:ext uri="{BB962C8B-B14F-4D97-AF65-F5344CB8AC3E}">
        <p14:creationId xmlns:p14="http://schemas.microsoft.com/office/powerpoint/2010/main" val="349900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8">
                                            <p:bg/>
                                          </p:spTgt>
                                        </p:tgtEl>
                                        <p:attrNameLst>
                                          <p:attrName>style.visibility</p:attrName>
                                        </p:attrNameLst>
                                      </p:cBhvr>
                                      <p:to>
                                        <p:strVal val="visible"/>
                                      </p:to>
                                    </p:set>
                                    <p:animEffect transition="in" filter="fade">
                                      <p:cBhvr>
                                        <p:cTn id="7" dur="1000"/>
                                        <p:tgtEl>
                                          <p:spTgt spid="28">
                                            <p:bg/>
                                          </p:spTgt>
                                        </p:tgtEl>
                                      </p:cBhvr>
                                    </p:animEffect>
                                    <p:anim calcmode="lin" valueType="num">
                                      <p:cBhvr>
                                        <p:cTn id="8" dur="1000" fill="hold"/>
                                        <p:tgtEl>
                                          <p:spTgt spid="28">
                                            <p:bg/>
                                          </p:spTgt>
                                        </p:tgtEl>
                                        <p:attrNameLst>
                                          <p:attrName>ppt_x</p:attrName>
                                        </p:attrNameLst>
                                      </p:cBhvr>
                                      <p:tavLst>
                                        <p:tav tm="0">
                                          <p:val>
                                            <p:strVal val="#ppt_x"/>
                                          </p:val>
                                        </p:tav>
                                        <p:tav tm="100000">
                                          <p:val>
                                            <p:strVal val="#ppt_x"/>
                                          </p:val>
                                        </p:tav>
                                      </p:tavLst>
                                    </p:anim>
                                    <p:anim calcmode="lin" valueType="num">
                                      <p:cBhvr>
                                        <p:cTn id="9" dur="1000" fill="hold"/>
                                        <p:tgtEl>
                                          <p:spTgt spid="28">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8">
                                            <p:txEl>
                                              <p:pRg st="0" end="0"/>
                                            </p:txEl>
                                          </p:spTgt>
                                        </p:tgtEl>
                                        <p:attrNameLst>
                                          <p:attrName>style.visibility</p:attrName>
                                        </p:attrNameLst>
                                      </p:cBhvr>
                                      <p:to>
                                        <p:strVal val="visible"/>
                                      </p:to>
                                    </p:set>
                                    <p:animEffect transition="in" filter="fade">
                                      <p:cBhvr>
                                        <p:cTn id="14" dur="1000"/>
                                        <p:tgtEl>
                                          <p:spTgt spid="28">
                                            <p:txEl>
                                              <p:pRg st="0" end="0"/>
                                            </p:txEl>
                                          </p:spTgt>
                                        </p:tgtEl>
                                      </p:cBhvr>
                                    </p:animEffect>
                                    <p:anim calcmode="lin" valueType="num">
                                      <p:cBhvr>
                                        <p:cTn id="15"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1000"/>
                                        <p:tgtEl>
                                          <p:spTgt spid="29"/>
                                        </p:tgtEl>
                                      </p:cBhvr>
                                    </p:animEffect>
                                    <p:anim calcmode="lin" valueType="num">
                                      <p:cBhvr>
                                        <p:cTn id="22" dur="1000" fill="hold"/>
                                        <p:tgtEl>
                                          <p:spTgt spid="29"/>
                                        </p:tgtEl>
                                        <p:attrNameLst>
                                          <p:attrName>ppt_x</p:attrName>
                                        </p:attrNameLst>
                                      </p:cBhvr>
                                      <p:tavLst>
                                        <p:tav tm="0">
                                          <p:val>
                                            <p:strVal val="#ppt_x"/>
                                          </p:val>
                                        </p:tav>
                                        <p:tav tm="100000">
                                          <p:val>
                                            <p:strVal val="#ppt_x"/>
                                          </p:val>
                                        </p:tav>
                                      </p:tavLst>
                                    </p:anim>
                                    <p:anim calcmode="lin" valueType="num">
                                      <p:cBhvr>
                                        <p:cTn id="23"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1000"/>
                                        <p:tgtEl>
                                          <p:spTgt spid="31"/>
                                        </p:tgtEl>
                                      </p:cBhvr>
                                    </p:animEffect>
                                    <p:anim calcmode="lin" valueType="num">
                                      <p:cBhvr>
                                        <p:cTn id="43" dur="1000" fill="hold"/>
                                        <p:tgtEl>
                                          <p:spTgt spid="31"/>
                                        </p:tgtEl>
                                        <p:attrNameLst>
                                          <p:attrName>ppt_x</p:attrName>
                                        </p:attrNameLst>
                                      </p:cBhvr>
                                      <p:tavLst>
                                        <p:tav tm="0">
                                          <p:val>
                                            <p:strVal val="#ppt_x"/>
                                          </p:val>
                                        </p:tav>
                                        <p:tav tm="100000">
                                          <p:val>
                                            <p:strVal val="#ppt_x"/>
                                          </p:val>
                                        </p:tav>
                                      </p:tavLst>
                                    </p:anim>
                                    <p:anim calcmode="lin" valueType="num">
                                      <p:cBhvr>
                                        <p:cTn id="44"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1000"/>
                                        <p:tgtEl>
                                          <p:spTgt spid="32"/>
                                        </p:tgtEl>
                                      </p:cBhvr>
                                    </p:animEffect>
                                    <p:anim calcmode="lin" valueType="num">
                                      <p:cBhvr>
                                        <p:cTn id="50" dur="1000" fill="hold"/>
                                        <p:tgtEl>
                                          <p:spTgt spid="32"/>
                                        </p:tgtEl>
                                        <p:attrNameLst>
                                          <p:attrName>ppt_x</p:attrName>
                                        </p:attrNameLst>
                                      </p:cBhvr>
                                      <p:tavLst>
                                        <p:tav tm="0">
                                          <p:val>
                                            <p:strVal val="#ppt_x"/>
                                          </p:val>
                                        </p:tav>
                                        <p:tav tm="100000">
                                          <p:val>
                                            <p:strVal val="#ppt_x"/>
                                          </p:val>
                                        </p:tav>
                                      </p:tavLst>
                                    </p:anim>
                                    <p:anim calcmode="lin" valueType="num">
                                      <p:cBhvr>
                                        <p:cTn id="5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1000"/>
                                        <p:tgtEl>
                                          <p:spTgt spid="33"/>
                                        </p:tgtEl>
                                      </p:cBhvr>
                                    </p:animEffect>
                                    <p:anim calcmode="lin" valueType="num">
                                      <p:cBhvr>
                                        <p:cTn id="85" dur="1000" fill="hold"/>
                                        <p:tgtEl>
                                          <p:spTgt spid="33"/>
                                        </p:tgtEl>
                                        <p:attrNameLst>
                                          <p:attrName>ppt_x</p:attrName>
                                        </p:attrNameLst>
                                      </p:cBhvr>
                                      <p:tavLst>
                                        <p:tav tm="0">
                                          <p:val>
                                            <p:strVal val="#ppt_x"/>
                                          </p:val>
                                        </p:tav>
                                        <p:tav tm="100000">
                                          <p:val>
                                            <p:strVal val="#ppt_x"/>
                                          </p:val>
                                        </p:tav>
                                      </p:tavLst>
                                    </p:anim>
                                    <p:anim calcmode="lin" valueType="num">
                                      <p:cBhvr>
                                        <p:cTn id="8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fade">
                                      <p:cBhvr>
                                        <p:cTn id="91" dur="1000"/>
                                        <p:tgtEl>
                                          <p:spTgt spid="24"/>
                                        </p:tgtEl>
                                      </p:cBhvr>
                                    </p:animEffect>
                                    <p:anim calcmode="lin" valueType="num">
                                      <p:cBhvr>
                                        <p:cTn id="92" dur="1000" fill="hold"/>
                                        <p:tgtEl>
                                          <p:spTgt spid="24"/>
                                        </p:tgtEl>
                                        <p:attrNameLst>
                                          <p:attrName>ppt_x</p:attrName>
                                        </p:attrNameLst>
                                      </p:cBhvr>
                                      <p:tavLst>
                                        <p:tav tm="0">
                                          <p:val>
                                            <p:strVal val="#ppt_x"/>
                                          </p:val>
                                        </p:tav>
                                        <p:tav tm="100000">
                                          <p:val>
                                            <p:strVal val="#ppt_x"/>
                                          </p:val>
                                        </p:tav>
                                      </p:tavLst>
                                    </p:anim>
                                    <p:anim calcmode="lin" valueType="num">
                                      <p:cBhvr>
                                        <p:cTn id="9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1000"/>
                                        <p:tgtEl>
                                          <p:spTgt spid="18"/>
                                        </p:tgtEl>
                                      </p:cBhvr>
                                    </p:animEffect>
                                    <p:anim calcmode="lin" valueType="num">
                                      <p:cBhvr>
                                        <p:cTn id="99" dur="1000" fill="hold"/>
                                        <p:tgtEl>
                                          <p:spTgt spid="18"/>
                                        </p:tgtEl>
                                        <p:attrNameLst>
                                          <p:attrName>ppt_x</p:attrName>
                                        </p:attrNameLst>
                                      </p:cBhvr>
                                      <p:tavLst>
                                        <p:tav tm="0">
                                          <p:val>
                                            <p:strVal val="#ppt_x"/>
                                          </p:val>
                                        </p:tav>
                                        <p:tav tm="100000">
                                          <p:val>
                                            <p:strVal val="#ppt_x"/>
                                          </p:val>
                                        </p:tav>
                                      </p:tavLst>
                                    </p:anim>
                                    <p:anim calcmode="lin" valueType="num">
                                      <p:cBhvr>
                                        <p:cTn id="10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9"/>
                                        </p:tgtEl>
                                        <p:attrNameLst>
                                          <p:attrName>style.visibility</p:attrName>
                                        </p:attrNameLst>
                                      </p:cBhvr>
                                      <p:to>
                                        <p:strVal val="visible"/>
                                      </p:to>
                                    </p:set>
                                    <p:animEffect transition="in" filter="fade">
                                      <p:cBhvr>
                                        <p:cTn id="105" dur="1000"/>
                                        <p:tgtEl>
                                          <p:spTgt spid="19"/>
                                        </p:tgtEl>
                                      </p:cBhvr>
                                    </p:animEffect>
                                    <p:anim calcmode="lin" valueType="num">
                                      <p:cBhvr>
                                        <p:cTn id="106" dur="1000" fill="hold"/>
                                        <p:tgtEl>
                                          <p:spTgt spid="19"/>
                                        </p:tgtEl>
                                        <p:attrNameLst>
                                          <p:attrName>ppt_x</p:attrName>
                                        </p:attrNameLst>
                                      </p:cBhvr>
                                      <p:tavLst>
                                        <p:tav tm="0">
                                          <p:val>
                                            <p:strVal val="#ppt_x"/>
                                          </p:val>
                                        </p:tav>
                                        <p:tav tm="100000">
                                          <p:val>
                                            <p:strVal val="#ppt_x"/>
                                          </p:val>
                                        </p:tav>
                                      </p:tavLst>
                                    </p:anim>
                                    <p:anim calcmode="lin" valueType="num">
                                      <p:cBhvr>
                                        <p:cTn id="10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0"/>
                                        </p:tgtEl>
                                        <p:attrNameLst>
                                          <p:attrName>style.visibility</p:attrName>
                                        </p:attrNameLst>
                                      </p:cBhvr>
                                      <p:to>
                                        <p:strVal val="visible"/>
                                      </p:to>
                                    </p:set>
                                    <p:animEffect transition="in" filter="fade">
                                      <p:cBhvr>
                                        <p:cTn id="112" dur="1000"/>
                                        <p:tgtEl>
                                          <p:spTgt spid="20"/>
                                        </p:tgtEl>
                                      </p:cBhvr>
                                    </p:animEffect>
                                    <p:anim calcmode="lin" valueType="num">
                                      <p:cBhvr>
                                        <p:cTn id="113" dur="1000" fill="hold"/>
                                        <p:tgtEl>
                                          <p:spTgt spid="20"/>
                                        </p:tgtEl>
                                        <p:attrNameLst>
                                          <p:attrName>ppt_x</p:attrName>
                                        </p:attrNameLst>
                                      </p:cBhvr>
                                      <p:tavLst>
                                        <p:tav tm="0">
                                          <p:val>
                                            <p:strVal val="#ppt_x"/>
                                          </p:val>
                                        </p:tav>
                                        <p:tav tm="100000">
                                          <p:val>
                                            <p:strVal val="#ppt_x"/>
                                          </p:val>
                                        </p:tav>
                                      </p:tavLst>
                                    </p:anim>
                                    <p:anim calcmode="lin" valueType="num">
                                      <p:cBhvr>
                                        <p:cTn id="11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1000"/>
                                        <p:tgtEl>
                                          <p:spTgt spid="23"/>
                                        </p:tgtEl>
                                      </p:cBhvr>
                                    </p:animEffect>
                                    <p:anim calcmode="lin" valueType="num">
                                      <p:cBhvr>
                                        <p:cTn id="120" dur="1000" fill="hold"/>
                                        <p:tgtEl>
                                          <p:spTgt spid="23"/>
                                        </p:tgtEl>
                                        <p:attrNameLst>
                                          <p:attrName>ppt_x</p:attrName>
                                        </p:attrNameLst>
                                      </p:cBhvr>
                                      <p:tavLst>
                                        <p:tav tm="0">
                                          <p:val>
                                            <p:strVal val="#ppt_x"/>
                                          </p:val>
                                        </p:tav>
                                        <p:tav tm="100000">
                                          <p:val>
                                            <p:strVal val="#ppt_x"/>
                                          </p:val>
                                        </p:tav>
                                      </p:tavLst>
                                    </p:anim>
                                    <p:anim calcmode="lin" valueType="num">
                                      <p:cBhvr>
                                        <p:cTn id="12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26" grpId="0" animBg="1"/>
      <p:bldP spid="28" grpId="0" build="p" animBg="1"/>
      <p:bldP spid="29" grpId="0" animBg="1"/>
      <p:bldP spid="30" grpId="0" animBg="1"/>
      <p:bldP spid="31" grpId="0" animBg="1"/>
      <p:bldP spid="32" grpId="0" animBg="1"/>
      <p:bldP spid="3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a:t>
            </a:r>
            <a:r>
              <a:rPr lang="zh-CN" altLang="en-US" sz="2800" b="1" dirty="0" smtClean="0">
                <a:latin typeface="华文行楷" pitchFamily="2" charset="-122"/>
                <a:ea typeface="华文行楷" pitchFamily="2" charset="-122"/>
              </a:rPr>
              <a:t>英语的教学模式</a:t>
            </a:r>
            <a:endParaRPr lang="en-US" altLang="zh-CN" sz="2800" b="1" dirty="0">
              <a:latin typeface="华文行楷" pitchFamily="2" charset="-122"/>
              <a:ea typeface="华文行楷" pitchFamily="2" charset="-122"/>
            </a:endParaRPr>
          </a:p>
        </p:txBody>
      </p:sp>
      <p:sp>
        <p:nvSpPr>
          <p:cNvPr id="4" name="内容占位符 2"/>
          <p:cNvSpPr txBox="1">
            <a:spLocks/>
          </p:cNvSpPr>
          <p:nvPr/>
        </p:nvSpPr>
        <p:spPr bwMode="gray">
          <a:xfrm>
            <a:off x="466724" y="1988841"/>
            <a:ext cx="8229600" cy="1151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lvl="1" eaLnBrk="1" hangingPunct="1">
              <a:spcBef>
                <a:spcPct val="20000"/>
              </a:spcBef>
              <a:buClr>
                <a:schemeClr val="accent1"/>
              </a:buClr>
              <a:buFont typeface="Wingdings" pitchFamily="2" charset="2"/>
              <a:buChar char="§"/>
            </a:pPr>
            <a:endParaRPr lang="zh-CN" altLang="en-US" sz="2400" b="1" dirty="0">
              <a:solidFill>
                <a:schemeClr val="bg1"/>
              </a:solidFill>
              <a:latin typeface="宋体" pitchFamily="2" charset="-122"/>
            </a:endParaRPr>
          </a:p>
          <a:p>
            <a:pPr algn="ctr" eaLnBrk="1" hangingPunct="1">
              <a:spcBef>
                <a:spcPct val="20000"/>
              </a:spcBef>
              <a:buClr>
                <a:schemeClr val="tx2"/>
              </a:buClr>
              <a:buFont typeface="Wingdings" pitchFamily="2" charset="2"/>
              <a:buChar char="v"/>
            </a:pPr>
            <a:r>
              <a:rPr lang="zh-CN" altLang="en-US" sz="2800" b="1" dirty="0">
                <a:latin typeface="宋体" pitchFamily="2" charset="-122"/>
              </a:rPr>
              <a:t>师生交际：两两对话：扩展听读＝</a:t>
            </a:r>
            <a:r>
              <a:rPr lang="en-US" altLang="zh-CN" sz="2800" b="1" dirty="0">
                <a:latin typeface="宋体" pitchFamily="2" charset="-122"/>
              </a:rPr>
              <a:t>1</a:t>
            </a:r>
            <a:r>
              <a:rPr lang="zh-CN" altLang="en-US" sz="2800" b="1" dirty="0">
                <a:latin typeface="宋体" pitchFamily="2" charset="-122"/>
              </a:rPr>
              <a:t>：</a:t>
            </a:r>
            <a:r>
              <a:rPr lang="en-US" altLang="zh-CN" sz="2800" b="1" dirty="0">
                <a:latin typeface="宋体" pitchFamily="2" charset="-122"/>
              </a:rPr>
              <a:t>1</a:t>
            </a:r>
            <a:r>
              <a:rPr lang="zh-CN" altLang="en-US" sz="2800" b="1" dirty="0">
                <a:latin typeface="宋体" pitchFamily="2" charset="-122"/>
              </a:rPr>
              <a:t>：</a:t>
            </a:r>
            <a:r>
              <a:rPr lang="en-US" altLang="zh-CN" sz="2800" b="1" dirty="0">
                <a:latin typeface="宋体" pitchFamily="2" charset="-122"/>
              </a:rPr>
              <a:t>1</a:t>
            </a:r>
          </a:p>
          <a:p>
            <a:pPr lvl="1" eaLnBrk="1" hangingPunct="1">
              <a:spcBef>
                <a:spcPct val="20000"/>
              </a:spcBef>
              <a:buClr>
                <a:schemeClr val="accent1"/>
              </a:buClr>
              <a:buFont typeface="Wingdings" pitchFamily="2" charset="2"/>
              <a:buChar char="§"/>
            </a:pPr>
            <a:endParaRPr lang="zh-CN" altLang="en-US" sz="2400" b="1" dirty="0">
              <a:latin typeface="宋体" pitchFamily="2" charset="-122"/>
            </a:endParaRPr>
          </a:p>
          <a:p>
            <a:pPr lvl="1" eaLnBrk="1" hangingPunct="1">
              <a:spcBef>
                <a:spcPct val="20000"/>
              </a:spcBef>
              <a:buClr>
                <a:schemeClr val="accent1"/>
              </a:buClr>
              <a:buFont typeface="Wingdings" pitchFamily="2" charset="2"/>
              <a:buChar char="§"/>
            </a:pPr>
            <a:endParaRPr lang="zh-CN" altLang="en-US" sz="2400" b="1" dirty="0">
              <a:latin typeface="宋体" pitchFamily="2" charset="-122"/>
            </a:endParaRPr>
          </a:p>
          <a:p>
            <a:pPr lvl="1" eaLnBrk="1" hangingPunct="1">
              <a:spcBef>
                <a:spcPct val="20000"/>
              </a:spcBef>
              <a:buClr>
                <a:schemeClr val="accent1"/>
              </a:buClr>
              <a:buFont typeface="Wingdings" pitchFamily="2" charset="2"/>
              <a:buChar char="§"/>
            </a:pPr>
            <a:endParaRPr lang="en-US" altLang="zh-CN" sz="2400" b="1" dirty="0">
              <a:latin typeface="宋体" pitchFamily="2" charset="-122"/>
            </a:endParaRPr>
          </a:p>
          <a:p>
            <a:pPr lvl="1" eaLnBrk="1" hangingPunct="1">
              <a:spcBef>
                <a:spcPct val="20000"/>
              </a:spcBef>
              <a:buClr>
                <a:schemeClr val="accent1"/>
              </a:buClr>
              <a:buFont typeface="Wingdings" pitchFamily="2" charset="2"/>
              <a:buChar char="§"/>
            </a:pPr>
            <a:endParaRPr lang="zh-CN" altLang="en-US" sz="2400" b="1" dirty="0">
              <a:latin typeface="宋体" pitchFamily="2" charset="-122"/>
            </a:endParaRPr>
          </a:p>
        </p:txBody>
      </p:sp>
      <p:sp>
        <p:nvSpPr>
          <p:cNvPr id="5" name="矩形 10"/>
          <p:cNvSpPr>
            <a:spLocks noChangeArrowheads="1"/>
          </p:cNvSpPr>
          <p:nvPr/>
        </p:nvSpPr>
        <p:spPr bwMode="auto">
          <a:xfrm>
            <a:off x="2672861" y="1901119"/>
            <a:ext cx="34813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3200" b="1" dirty="0">
                <a:solidFill>
                  <a:srgbClr val="FF0000"/>
                </a:solidFill>
                <a:latin typeface="迷你简少儿"/>
                <a:ea typeface="迷你简少儿"/>
                <a:cs typeface="迷你简少儿"/>
              </a:rPr>
              <a:t>三大基本教学活动</a:t>
            </a:r>
          </a:p>
        </p:txBody>
      </p:sp>
      <p:sp>
        <p:nvSpPr>
          <p:cNvPr id="7" name="任意多边形 6"/>
          <p:cNvSpPr/>
          <p:nvPr/>
        </p:nvSpPr>
        <p:spPr>
          <a:xfrm>
            <a:off x="2961109" y="3140968"/>
            <a:ext cx="3267075" cy="3149600"/>
          </a:xfrm>
          <a:custGeom>
            <a:avLst/>
            <a:gdLst>
              <a:gd name="connsiteX0" fmla="*/ 1875088 w 3750176"/>
              <a:gd name="connsiteY0" fmla="*/ 0 h 3750176"/>
              <a:gd name="connsiteX1" fmla="*/ 3498962 w 3750176"/>
              <a:gd name="connsiteY1" fmla="*/ 937544 h 3750176"/>
              <a:gd name="connsiteX2" fmla="*/ 3498962 w 3750176"/>
              <a:gd name="connsiteY2" fmla="*/ 2812632 h 3750176"/>
              <a:gd name="connsiteX3" fmla="*/ 1875088 w 3750176"/>
              <a:gd name="connsiteY3" fmla="*/ 1875088 h 3750176"/>
              <a:gd name="connsiteX4" fmla="*/ 1875088 w 3750176"/>
              <a:gd name="connsiteY4" fmla="*/ 0 h 3750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0176" h="3750176">
                <a:moveTo>
                  <a:pt x="1875088" y="0"/>
                </a:moveTo>
                <a:cubicBezTo>
                  <a:pt x="2544992" y="0"/>
                  <a:pt x="3164010" y="357390"/>
                  <a:pt x="3498962" y="937544"/>
                </a:cubicBezTo>
                <a:cubicBezTo>
                  <a:pt x="3833914" y="1517698"/>
                  <a:pt x="3833914" y="2232478"/>
                  <a:pt x="3498962" y="2812632"/>
                </a:cubicBezTo>
                <a:lnTo>
                  <a:pt x="1875088" y="1875088"/>
                </a:lnTo>
                <a:lnTo>
                  <a:pt x="1875088" y="0"/>
                </a:lnTo>
                <a:close/>
              </a:path>
            </a:pathLst>
          </a:custGeom>
          <a:solidFill>
            <a:schemeClr val="accent6">
              <a:lumMod val="75000"/>
            </a:schemeClr>
          </a:solidFill>
        </p:spPr>
        <p:style>
          <a:lnRef idx="3">
            <a:schemeClr val="dk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2">
              <a:hueOff val="0"/>
              <a:satOff val="0"/>
              <a:lumOff val="0"/>
              <a:alphaOff val="0"/>
            </a:schemeClr>
          </a:fontRef>
        </p:style>
        <p:txBody>
          <a:bodyPr lIns="2074495" tIns="727557" rIns="474420" bIns="1843681" spcCol="1270" anchor="ctr"/>
          <a:lstStyle/>
          <a:p>
            <a:pPr algn="ctr" defTabSz="1244600" fontAlgn="auto">
              <a:lnSpc>
                <a:spcPct val="90000"/>
              </a:lnSpc>
              <a:spcAft>
                <a:spcPct val="35000"/>
              </a:spcAft>
              <a:defRPr/>
            </a:pPr>
            <a:r>
              <a:rPr lang="zh-CN" altLang="en-US" sz="2800" dirty="0">
                <a:solidFill>
                  <a:schemeClr val="tx1"/>
                </a:solidFill>
                <a:latin typeface="迷你简少儿" pitchFamily="65" charset="-122"/>
                <a:ea typeface="迷你简少儿" pitchFamily="65" charset="-122"/>
              </a:rPr>
              <a:t>两两对话</a:t>
            </a:r>
          </a:p>
        </p:txBody>
      </p:sp>
      <p:sp>
        <p:nvSpPr>
          <p:cNvPr id="8" name="任意多边形 7"/>
          <p:cNvSpPr/>
          <p:nvPr/>
        </p:nvSpPr>
        <p:spPr>
          <a:xfrm>
            <a:off x="2889101" y="3231728"/>
            <a:ext cx="3267075" cy="3149600"/>
          </a:xfrm>
          <a:custGeom>
            <a:avLst/>
            <a:gdLst>
              <a:gd name="connsiteX0" fmla="*/ 3498962 w 3750176"/>
              <a:gd name="connsiteY0" fmla="*/ 2812632 h 3750176"/>
              <a:gd name="connsiteX1" fmla="*/ 1875088 w 3750176"/>
              <a:gd name="connsiteY1" fmla="*/ 3750176 h 3750176"/>
              <a:gd name="connsiteX2" fmla="*/ 251214 w 3750176"/>
              <a:gd name="connsiteY2" fmla="*/ 2812632 h 3750176"/>
              <a:gd name="connsiteX3" fmla="*/ 1875088 w 3750176"/>
              <a:gd name="connsiteY3" fmla="*/ 1875088 h 3750176"/>
              <a:gd name="connsiteX4" fmla="*/ 3498962 w 3750176"/>
              <a:gd name="connsiteY4" fmla="*/ 2812632 h 3750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0176" h="3750176">
                <a:moveTo>
                  <a:pt x="3498962" y="2812632"/>
                </a:moveTo>
                <a:cubicBezTo>
                  <a:pt x="3164010" y="3392786"/>
                  <a:pt x="2544993" y="3750176"/>
                  <a:pt x="1875088" y="3750176"/>
                </a:cubicBezTo>
                <a:cubicBezTo>
                  <a:pt x="1205184" y="3750176"/>
                  <a:pt x="586166" y="3392786"/>
                  <a:pt x="251214" y="2812632"/>
                </a:cubicBezTo>
                <a:lnTo>
                  <a:pt x="1875088" y="1875088"/>
                </a:lnTo>
                <a:lnTo>
                  <a:pt x="3498962" y="2812632"/>
                </a:lnTo>
                <a:close/>
              </a:path>
            </a:pathLst>
          </a:custGeom>
          <a:solidFill>
            <a:schemeClr val="accent5">
              <a:lumMod val="60000"/>
              <a:lumOff val="40000"/>
            </a:schemeClr>
          </a:solidFill>
        </p:spPr>
        <p:style>
          <a:lnRef idx="3">
            <a:schemeClr val="dk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2">
              <a:hueOff val="0"/>
              <a:satOff val="0"/>
              <a:lumOff val="0"/>
              <a:alphaOff val="0"/>
            </a:schemeClr>
          </a:fontRef>
        </p:style>
        <p:txBody>
          <a:bodyPr lIns="1062394" tIns="2401743" rIns="1062394" bIns="258785" spcCol="1270" anchor="ctr"/>
          <a:lstStyle/>
          <a:p>
            <a:pPr algn="ctr" defTabSz="1244600" fontAlgn="auto">
              <a:lnSpc>
                <a:spcPct val="90000"/>
              </a:lnSpc>
              <a:spcAft>
                <a:spcPct val="35000"/>
              </a:spcAft>
              <a:defRPr/>
            </a:pPr>
            <a:r>
              <a:rPr lang="zh-CN" altLang="en-US" sz="2800" dirty="0">
                <a:solidFill>
                  <a:schemeClr val="tx1"/>
                </a:solidFill>
                <a:latin typeface="迷你简少儿" pitchFamily="65" charset="-122"/>
                <a:ea typeface="迷你简少儿" pitchFamily="65" charset="-122"/>
              </a:rPr>
              <a:t>扩展</a:t>
            </a:r>
            <a:endParaRPr lang="en-US" altLang="zh-CN" sz="2800" dirty="0">
              <a:solidFill>
                <a:schemeClr val="tx1"/>
              </a:solidFill>
              <a:latin typeface="迷你简少儿" pitchFamily="65" charset="-122"/>
              <a:ea typeface="迷你简少儿" pitchFamily="65" charset="-122"/>
            </a:endParaRPr>
          </a:p>
          <a:p>
            <a:pPr algn="ctr" defTabSz="1244600" fontAlgn="auto">
              <a:lnSpc>
                <a:spcPct val="90000"/>
              </a:lnSpc>
              <a:spcAft>
                <a:spcPct val="35000"/>
              </a:spcAft>
              <a:defRPr/>
            </a:pPr>
            <a:r>
              <a:rPr lang="zh-CN" altLang="en-US" sz="2800" dirty="0">
                <a:solidFill>
                  <a:schemeClr val="tx1"/>
                </a:solidFill>
                <a:latin typeface="迷你简少儿" pitchFamily="65" charset="-122"/>
                <a:ea typeface="迷你简少儿" pitchFamily="65" charset="-122"/>
              </a:rPr>
              <a:t>听读</a:t>
            </a:r>
          </a:p>
        </p:txBody>
      </p:sp>
      <p:sp>
        <p:nvSpPr>
          <p:cNvPr id="9" name="任意多边形 8"/>
          <p:cNvSpPr/>
          <p:nvPr/>
        </p:nvSpPr>
        <p:spPr>
          <a:xfrm>
            <a:off x="2843808" y="3140968"/>
            <a:ext cx="3267075" cy="3149600"/>
          </a:xfrm>
          <a:custGeom>
            <a:avLst/>
            <a:gdLst>
              <a:gd name="connsiteX0" fmla="*/ 251214 w 3750176"/>
              <a:gd name="connsiteY0" fmla="*/ 2812632 h 3750176"/>
              <a:gd name="connsiteX1" fmla="*/ 251214 w 3750176"/>
              <a:gd name="connsiteY1" fmla="*/ 937544 h 3750176"/>
              <a:gd name="connsiteX2" fmla="*/ 1875088 w 3750176"/>
              <a:gd name="connsiteY2" fmla="*/ 0 h 3750176"/>
              <a:gd name="connsiteX3" fmla="*/ 1875088 w 3750176"/>
              <a:gd name="connsiteY3" fmla="*/ 1875088 h 3750176"/>
              <a:gd name="connsiteX4" fmla="*/ 251214 w 3750176"/>
              <a:gd name="connsiteY4" fmla="*/ 2812632 h 3750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50176" h="3750176">
                <a:moveTo>
                  <a:pt x="251214" y="2812632"/>
                </a:moveTo>
                <a:cubicBezTo>
                  <a:pt x="-83738" y="2232478"/>
                  <a:pt x="-83738" y="1517698"/>
                  <a:pt x="251214" y="937544"/>
                </a:cubicBezTo>
                <a:cubicBezTo>
                  <a:pt x="586166" y="357390"/>
                  <a:pt x="1205183" y="0"/>
                  <a:pt x="1875088" y="0"/>
                </a:cubicBezTo>
                <a:lnTo>
                  <a:pt x="1875088" y="1875088"/>
                </a:lnTo>
                <a:lnTo>
                  <a:pt x="251214" y="2812632"/>
                </a:lnTo>
                <a:close/>
              </a:path>
            </a:pathLst>
          </a:custGeom>
          <a:solidFill>
            <a:schemeClr val="accent1">
              <a:lumMod val="75000"/>
            </a:schemeClr>
          </a:solidFill>
        </p:spPr>
        <p:style>
          <a:lnRef idx="3">
            <a:schemeClr val="dk2">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2">
              <a:hueOff val="0"/>
              <a:satOff val="0"/>
              <a:lumOff val="0"/>
              <a:alphaOff val="0"/>
            </a:schemeClr>
          </a:fontRef>
        </p:style>
        <p:txBody>
          <a:bodyPr lIns="437364" tIns="772202" rIns="2111551" bIns="1799036" spcCol="1270" anchor="ctr"/>
          <a:lstStyle/>
          <a:p>
            <a:pPr algn="ctr" defTabSz="1244600" fontAlgn="auto">
              <a:lnSpc>
                <a:spcPct val="90000"/>
              </a:lnSpc>
              <a:spcAft>
                <a:spcPct val="35000"/>
              </a:spcAft>
              <a:defRPr/>
            </a:pPr>
            <a:r>
              <a:rPr lang="zh-CN" altLang="en-US" sz="2800" dirty="0">
                <a:solidFill>
                  <a:schemeClr val="tx1"/>
                </a:solidFill>
                <a:latin typeface="迷你简少儿" pitchFamily="65" charset="-122"/>
                <a:ea typeface="迷你简少儿" pitchFamily="65" charset="-122"/>
              </a:rPr>
              <a:t>师生</a:t>
            </a:r>
            <a:endParaRPr lang="en-US" altLang="zh-CN" sz="2800" dirty="0">
              <a:solidFill>
                <a:schemeClr val="tx1"/>
              </a:solidFill>
              <a:latin typeface="迷你简少儿" pitchFamily="65" charset="-122"/>
              <a:ea typeface="迷你简少儿" pitchFamily="65" charset="-122"/>
            </a:endParaRPr>
          </a:p>
          <a:p>
            <a:pPr algn="ctr" defTabSz="1244600" fontAlgn="auto">
              <a:lnSpc>
                <a:spcPct val="90000"/>
              </a:lnSpc>
              <a:spcAft>
                <a:spcPct val="35000"/>
              </a:spcAft>
              <a:defRPr/>
            </a:pPr>
            <a:r>
              <a:rPr lang="zh-CN" altLang="en-US" sz="2800" dirty="0">
                <a:solidFill>
                  <a:schemeClr val="tx1"/>
                </a:solidFill>
                <a:latin typeface="迷你简少儿" pitchFamily="65" charset="-122"/>
                <a:ea typeface="迷你简少儿" pitchFamily="65" charset="-122"/>
              </a:rPr>
              <a:t>交际</a:t>
            </a:r>
          </a:p>
        </p:txBody>
      </p:sp>
      <p:sp>
        <p:nvSpPr>
          <p:cNvPr id="10" name="矩形标注 9"/>
          <p:cNvSpPr/>
          <p:nvPr/>
        </p:nvSpPr>
        <p:spPr>
          <a:xfrm>
            <a:off x="8359" y="3140968"/>
            <a:ext cx="2952750" cy="2828925"/>
          </a:xfrm>
          <a:prstGeom prst="wedgeRectCallout">
            <a:avLst>
              <a:gd name="adj1" fmla="val 58787"/>
              <a:gd name="adj2" fmla="val -15856"/>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1" lang="zh-CN" altLang="en-US" sz="2400" b="1" dirty="0">
                <a:solidFill>
                  <a:schemeClr val="tx1"/>
                </a:solidFill>
              </a:rPr>
              <a:t>优点：</a:t>
            </a:r>
            <a:r>
              <a:rPr kumimoji="1" lang="zh-CN" altLang="en-US" sz="2400" dirty="0">
                <a:solidFill>
                  <a:schemeClr val="tx1"/>
                </a:solidFill>
              </a:rPr>
              <a:t>教师是语言的熟练掌握者，师生对话有利于实现“实时双向言语互动”。</a:t>
            </a:r>
            <a:endParaRPr lang="zh-CN" altLang="en-US" sz="2400" dirty="0">
              <a:solidFill>
                <a:schemeClr val="tx1"/>
              </a:solidFill>
            </a:endParaRPr>
          </a:p>
          <a:p>
            <a:pPr fontAlgn="auto">
              <a:spcBef>
                <a:spcPts val="0"/>
              </a:spcBef>
              <a:spcAft>
                <a:spcPts val="0"/>
              </a:spcAft>
              <a:defRPr/>
            </a:pPr>
            <a:r>
              <a:rPr kumimoji="1" lang="zh-CN" altLang="en-US" sz="2400" b="1" dirty="0">
                <a:solidFill>
                  <a:schemeClr val="tx1"/>
                </a:solidFill>
              </a:rPr>
              <a:t>缺点：</a:t>
            </a:r>
            <a:r>
              <a:rPr kumimoji="1" lang="zh-CN" altLang="en-US" sz="2400" dirty="0">
                <a:solidFill>
                  <a:schemeClr val="tx1"/>
                </a:solidFill>
              </a:rPr>
              <a:t>课堂时间有限，参与度小 。</a:t>
            </a:r>
            <a:endParaRPr lang="zh-CN" altLang="en-US" sz="2400" dirty="0">
              <a:solidFill>
                <a:schemeClr val="tx1"/>
              </a:solidFill>
            </a:endParaRPr>
          </a:p>
        </p:txBody>
      </p:sp>
      <p:sp>
        <p:nvSpPr>
          <p:cNvPr id="11" name="矩形标注 10"/>
          <p:cNvSpPr/>
          <p:nvPr/>
        </p:nvSpPr>
        <p:spPr>
          <a:xfrm>
            <a:off x="6252955" y="2921430"/>
            <a:ext cx="2857500" cy="1643063"/>
          </a:xfrm>
          <a:prstGeom prst="wedgeRectCallout">
            <a:avLst>
              <a:gd name="adj1" fmla="val -66263"/>
              <a:gd name="adj2" fmla="val 3097"/>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1" lang="zh-CN" altLang="en-US" b="1" dirty="0">
                <a:solidFill>
                  <a:schemeClr val="tx1"/>
                </a:solidFill>
              </a:rPr>
              <a:t>优点：参与度高</a:t>
            </a:r>
            <a:endParaRPr kumimoji="1" lang="en-US" altLang="zh-CN" b="1" dirty="0">
              <a:solidFill>
                <a:schemeClr val="tx1"/>
              </a:solidFill>
            </a:endParaRPr>
          </a:p>
          <a:p>
            <a:pPr fontAlgn="auto">
              <a:spcBef>
                <a:spcPts val="0"/>
              </a:spcBef>
              <a:spcAft>
                <a:spcPts val="0"/>
              </a:spcAft>
              <a:defRPr/>
            </a:pPr>
            <a:r>
              <a:rPr kumimoji="1" lang="zh-CN" altLang="en-US" b="1" dirty="0">
                <a:solidFill>
                  <a:schemeClr val="tx1"/>
                </a:solidFill>
              </a:rPr>
              <a:t>缺点：交际双方都不是当前所要学习语言的熟练掌握者，难以互相纠错。</a:t>
            </a:r>
          </a:p>
        </p:txBody>
      </p:sp>
      <p:sp>
        <p:nvSpPr>
          <p:cNvPr id="12" name="矩形标注 11"/>
          <p:cNvSpPr/>
          <p:nvPr/>
        </p:nvSpPr>
        <p:spPr>
          <a:xfrm>
            <a:off x="5327576" y="4762037"/>
            <a:ext cx="3816424" cy="2051472"/>
          </a:xfrm>
          <a:prstGeom prst="wedgeRectCallout">
            <a:avLst>
              <a:gd name="adj1" fmla="val -57318"/>
              <a:gd name="adj2" fmla="val -4854"/>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1" lang="zh-CN" altLang="en-US" b="1" dirty="0">
                <a:solidFill>
                  <a:schemeClr val="tx1"/>
                </a:solidFill>
              </a:rPr>
              <a:t>优点：增大语言信息的输入，对培养学生的听力和说话能力都有好处。</a:t>
            </a:r>
          </a:p>
          <a:p>
            <a:pPr fontAlgn="auto">
              <a:spcBef>
                <a:spcPts val="0"/>
              </a:spcBef>
              <a:spcAft>
                <a:spcPts val="0"/>
              </a:spcAft>
              <a:defRPr/>
            </a:pPr>
            <a:r>
              <a:rPr kumimoji="1" lang="zh-CN" altLang="en-US" b="1" dirty="0">
                <a:solidFill>
                  <a:schemeClr val="tx1"/>
                </a:solidFill>
              </a:rPr>
              <a:t>缺点：对语境知识难以获取和掌握；不能通过双向互动的即时反馈纠错。</a:t>
            </a:r>
          </a:p>
        </p:txBody>
      </p:sp>
    </p:spTree>
    <p:extLst>
      <p:ext uri="{BB962C8B-B14F-4D97-AF65-F5344CB8AC3E}">
        <p14:creationId xmlns:p14="http://schemas.microsoft.com/office/powerpoint/2010/main" val="188252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1772816"/>
            <a:ext cx="4541744" cy="3048399"/>
          </a:xfrm>
          <a:prstGeom prst="rect">
            <a:avLst/>
          </a:prstGeom>
        </p:spPr>
      </p:pic>
    </p:spTree>
    <p:extLst>
      <p:ext uri="{BB962C8B-B14F-4D97-AF65-F5344CB8AC3E}">
        <p14:creationId xmlns:p14="http://schemas.microsoft.com/office/powerpoint/2010/main" val="188252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lstStyle/>
          <a:p>
            <a:pPr algn="l"/>
            <a:r>
              <a:rPr lang="zh-CN" altLang="en-US" dirty="0" smtClean="0">
                <a:latin typeface="华文行楷" pitchFamily="2" charset="-122"/>
                <a:ea typeface="华文行楷" pitchFamily="2" charset="-122"/>
              </a:rPr>
              <a:t>主要内容</a:t>
            </a:r>
            <a:endParaRPr lang="zh-CN" altLang="en-US" dirty="0">
              <a:latin typeface="华文行楷" pitchFamily="2" charset="-122"/>
              <a:ea typeface="华文行楷" pitchFamily="2" charset="-122"/>
            </a:endParaRPr>
          </a:p>
        </p:txBody>
      </p:sp>
      <p:sp>
        <p:nvSpPr>
          <p:cNvPr id="3" name="内容占位符 2"/>
          <p:cNvSpPr>
            <a:spLocks noGrp="1"/>
          </p:cNvSpPr>
          <p:nvPr>
            <p:ph idx="1"/>
          </p:nvPr>
        </p:nvSpPr>
        <p:spPr>
          <a:xfrm>
            <a:off x="457200" y="1988840"/>
            <a:ext cx="8229600" cy="4137323"/>
          </a:xfrm>
        </p:spPr>
        <p:txBody>
          <a:bodyPr/>
          <a:lstStyle/>
          <a:p>
            <a:pPr>
              <a:lnSpc>
                <a:spcPct val="200000"/>
              </a:lnSpc>
            </a:pPr>
            <a:r>
              <a:rPr lang="en-US" altLang="zh-CN" b="1" dirty="0" smtClean="0"/>
              <a:t>1</a:t>
            </a:r>
            <a:r>
              <a:rPr lang="zh-CN" altLang="en-US" b="1" dirty="0" smtClean="0"/>
              <a:t>、</a:t>
            </a:r>
            <a:r>
              <a:rPr lang="zh-CN" altLang="en-US" b="1" dirty="0" smtClean="0">
                <a:solidFill>
                  <a:srgbClr val="000000"/>
                </a:solidFill>
                <a:latin typeface="楷体" pitchFamily="49" charset="-122"/>
                <a:ea typeface="楷体" pitchFamily="49" charset="-122"/>
              </a:rPr>
              <a:t>传统英语教学</a:t>
            </a:r>
            <a:r>
              <a:rPr lang="zh-CN" altLang="en-US" b="1" dirty="0">
                <a:solidFill>
                  <a:srgbClr val="000000"/>
                </a:solidFill>
                <a:latin typeface="楷体" pitchFamily="49" charset="-122"/>
                <a:ea typeface="楷体" pitchFamily="49" charset="-122"/>
              </a:rPr>
              <a:t>问题</a:t>
            </a:r>
            <a:r>
              <a:rPr lang="zh-CN" altLang="en-US" b="1" dirty="0" smtClean="0">
                <a:solidFill>
                  <a:srgbClr val="000000"/>
                </a:solidFill>
                <a:latin typeface="楷体" pitchFamily="49" charset="-122"/>
                <a:ea typeface="楷体" pitchFamily="49" charset="-122"/>
              </a:rPr>
              <a:t>分析</a:t>
            </a:r>
            <a:endParaRPr lang="en-US" altLang="zh-CN" b="1" dirty="0" smtClean="0">
              <a:solidFill>
                <a:srgbClr val="000000"/>
              </a:solidFill>
              <a:latin typeface="楷体" pitchFamily="49" charset="-122"/>
              <a:ea typeface="楷体" pitchFamily="49" charset="-122"/>
            </a:endParaRPr>
          </a:p>
          <a:p>
            <a:pPr>
              <a:lnSpc>
                <a:spcPct val="200000"/>
              </a:lnSpc>
            </a:pPr>
            <a:r>
              <a:rPr lang="en-US" altLang="zh-CN" b="1" dirty="0"/>
              <a:t>2</a:t>
            </a:r>
            <a:r>
              <a:rPr lang="zh-CN" altLang="en-US" b="1" dirty="0"/>
              <a:t>、</a:t>
            </a:r>
            <a:r>
              <a:rPr lang="zh-CN" altLang="en-US" b="1" dirty="0" smtClean="0">
                <a:solidFill>
                  <a:srgbClr val="000000"/>
                </a:solidFill>
                <a:latin typeface="楷体" pitchFamily="49" charset="-122"/>
                <a:ea typeface="楷体" pitchFamily="49" charset="-122"/>
              </a:rPr>
              <a:t>跨越式英语教学</a:t>
            </a:r>
            <a:r>
              <a:rPr lang="zh-CN" altLang="en-US" b="1" dirty="0">
                <a:latin typeface="楷体" pitchFamily="49" charset="-122"/>
                <a:ea typeface="楷体" pitchFamily="49" charset="-122"/>
              </a:rPr>
              <a:t>理论支持</a:t>
            </a:r>
            <a:endParaRPr lang="en-US" altLang="zh-CN" b="1" dirty="0">
              <a:latin typeface="楷体" pitchFamily="49" charset="-122"/>
              <a:ea typeface="楷体" pitchFamily="49" charset="-122"/>
            </a:endParaRPr>
          </a:p>
          <a:p>
            <a:pPr>
              <a:lnSpc>
                <a:spcPct val="200000"/>
              </a:lnSpc>
            </a:pPr>
            <a:r>
              <a:rPr lang="en-US" altLang="zh-CN" b="1" dirty="0" smtClean="0"/>
              <a:t>3</a:t>
            </a:r>
            <a:r>
              <a:rPr lang="zh-CN" altLang="en-US" b="1" dirty="0"/>
              <a:t>、</a:t>
            </a:r>
            <a:r>
              <a:rPr lang="zh-CN" altLang="en-US" b="1" dirty="0" smtClean="0">
                <a:solidFill>
                  <a:srgbClr val="000000"/>
                </a:solidFill>
                <a:latin typeface="楷体" pitchFamily="49" charset="-122"/>
                <a:ea typeface="楷体" pitchFamily="49" charset="-122"/>
              </a:rPr>
              <a:t>跨越式英语的教学模式</a:t>
            </a:r>
            <a:endParaRPr lang="en-US" altLang="zh-CN" b="1" dirty="0" smtClean="0">
              <a:solidFill>
                <a:srgbClr val="000000"/>
              </a:solidFill>
              <a:latin typeface="楷体" pitchFamily="49" charset="-122"/>
              <a:ea typeface="楷体" pitchFamily="49" charset="-122"/>
            </a:endParaRPr>
          </a:p>
        </p:txBody>
      </p:sp>
    </p:spTree>
    <p:extLst>
      <p:ext uri="{BB962C8B-B14F-4D97-AF65-F5344CB8AC3E}">
        <p14:creationId xmlns:p14="http://schemas.microsoft.com/office/powerpoint/2010/main" val="3473288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lstStyle/>
          <a:p>
            <a:pPr algn="l"/>
            <a:r>
              <a:rPr lang="zh-CN" altLang="en-US" dirty="0" smtClean="0">
                <a:latin typeface="华文行楷" pitchFamily="2" charset="-122"/>
                <a:ea typeface="华文行楷" pitchFamily="2" charset="-122"/>
              </a:rPr>
              <a:t>主要内容</a:t>
            </a:r>
            <a:endParaRPr lang="zh-CN" altLang="en-US" dirty="0">
              <a:latin typeface="华文行楷" pitchFamily="2" charset="-122"/>
              <a:ea typeface="华文行楷" pitchFamily="2" charset="-122"/>
            </a:endParaRPr>
          </a:p>
        </p:txBody>
      </p:sp>
      <p:sp>
        <p:nvSpPr>
          <p:cNvPr id="3" name="内容占位符 2"/>
          <p:cNvSpPr>
            <a:spLocks noGrp="1"/>
          </p:cNvSpPr>
          <p:nvPr>
            <p:ph idx="1"/>
          </p:nvPr>
        </p:nvSpPr>
        <p:spPr>
          <a:xfrm>
            <a:off x="457200" y="1988840"/>
            <a:ext cx="8229600" cy="4137323"/>
          </a:xfrm>
        </p:spPr>
        <p:txBody>
          <a:bodyPr/>
          <a:lstStyle/>
          <a:p>
            <a:pPr>
              <a:lnSpc>
                <a:spcPct val="200000"/>
              </a:lnSpc>
            </a:pPr>
            <a:r>
              <a:rPr lang="en-US" altLang="zh-CN" b="1" dirty="0" smtClean="0">
                <a:solidFill>
                  <a:srgbClr val="FF0000"/>
                </a:solidFill>
              </a:rPr>
              <a:t>1</a:t>
            </a:r>
            <a:r>
              <a:rPr lang="zh-CN" altLang="en-US" b="1" dirty="0" smtClean="0">
                <a:solidFill>
                  <a:srgbClr val="FF0000"/>
                </a:solidFill>
              </a:rPr>
              <a:t>、</a:t>
            </a:r>
            <a:r>
              <a:rPr lang="zh-CN" altLang="en-US" b="1" dirty="0" smtClean="0">
                <a:solidFill>
                  <a:srgbClr val="FF0000"/>
                </a:solidFill>
                <a:latin typeface="楷体" pitchFamily="49" charset="-122"/>
                <a:ea typeface="楷体" pitchFamily="49" charset="-122"/>
              </a:rPr>
              <a:t>传统英语教学</a:t>
            </a:r>
            <a:r>
              <a:rPr lang="zh-CN" altLang="en-US" b="1" dirty="0">
                <a:solidFill>
                  <a:srgbClr val="FF0000"/>
                </a:solidFill>
                <a:latin typeface="楷体" pitchFamily="49" charset="-122"/>
                <a:ea typeface="楷体" pitchFamily="49" charset="-122"/>
              </a:rPr>
              <a:t>问题</a:t>
            </a:r>
            <a:r>
              <a:rPr lang="zh-CN" altLang="en-US" b="1" dirty="0" smtClean="0">
                <a:solidFill>
                  <a:srgbClr val="FF0000"/>
                </a:solidFill>
                <a:latin typeface="楷体" pitchFamily="49" charset="-122"/>
                <a:ea typeface="楷体" pitchFamily="49" charset="-122"/>
              </a:rPr>
              <a:t>分析</a:t>
            </a:r>
            <a:endParaRPr lang="en-US" altLang="zh-CN" b="1" dirty="0" smtClean="0">
              <a:solidFill>
                <a:srgbClr val="FF0000"/>
              </a:solidFill>
              <a:latin typeface="楷体" pitchFamily="49" charset="-122"/>
              <a:ea typeface="楷体" pitchFamily="49" charset="-122"/>
            </a:endParaRPr>
          </a:p>
          <a:p>
            <a:pPr>
              <a:lnSpc>
                <a:spcPct val="200000"/>
              </a:lnSpc>
            </a:pPr>
            <a:r>
              <a:rPr lang="en-US" altLang="zh-CN" b="1" dirty="0"/>
              <a:t>2</a:t>
            </a:r>
            <a:r>
              <a:rPr lang="zh-CN" altLang="en-US" b="1" dirty="0"/>
              <a:t>、</a:t>
            </a:r>
            <a:r>
              <a:rPr lang="zh-CN" altLang="en-US" b="1" dirty="0" smtClean="0">
                <a:solidFill>
                  <a:srgbClr val="000000"/>
                </a:solidFill>
                <a:latin typeface="楷体" pitchFamily="49" charset="-122"/>
                <a:ea typeface="楷体" pitchFamily="49" charset="-122"/>
              </a:rPr>
              <a:t>跨越式英语教学</a:t>
            </a:r>
            <a:r>
              <a:rPr lang="zh-CN" altLang="en-US" b="1" dirty="0">
                <a:latin typeface="楷体" pitchFamily="49" charset="-122"/>
                <a:ea typeface="楷体" pitchFamily="49" charset="-122"/>
              </a:rPr>
              <a:t>理论支持</a:t>
            </a:r>
            <a:endParaRPr lang="en-US" altLang="zh-CN" b="1" dirty="0">
              <a:latin typeface="楷体" pitchFamily="49" charset="-122"/>
              <a:ea typeface="楷体" pitchFamily="49" charset="-122"/>
            </a:endParaRPr>
          </a:p>
          <a:p>
            <a:pPr>
              <a:lnSpc>
                <a:spcPct val="200000"/>
              </a:lnSpc>
            </a:pPr>
            <a:r>
              <a:rPr lang="en-US" altLang="zh-CN" b="1" dirty="0" smtClean="0"/>
              <a:t>3</a:t>
            </a:r>
            <a:r>
              <a:rPr lang="zh-CN" altLang="en-US" b="1" dirty="0"/>
              <a:t>、</a:t>
            </a:r>
            <a:r>
              <a:rPr lang="zh-CN" altLang="en-US" b="1" dirty="0" smtClean="0">
                <a:solidFill>
                  <a:srgbClr val="000000"/>
                </a:solidFill>
                <a:latin typeface="楷体" pitchFamily="49" charset="-122"/>
                <a:ea typeface="楷体" pitchFamily="49" charset="-122"/>
              </a:rPr>
              <a:t>跨越式英语的教学模式</a:t>
            </a:r>
            <a:endParaRPr lang="en-US" altLang="zh-CN" b="1" dirty="0" smtClean="0">
              <a:solidFill>
                <a:srgbClr val="000000"/>
              </a:solidFill>
              <a:latin typeface="楷体" pitchFamily="49" charset="-122"/>
              <a:ea typeface="楷体" pitchFamily="49" charset="-122"/>
            </a:endParaRPr>
          </a:p>
        </p:txBody>
      </p:sp>
    </p:spTree>
    <p:extLst>
      <p:ext uri="{BB962C8B-B14F-4D97-AF65-F5344CB8AC3E}">
        <p14:creationId xmlns:p14="http://schemas.microsoft.com/office/powerpoint/2010/main" val="311174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4344" y="542477"/>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传统英语教学问题分析</a:t>
            </a:r>
            <a:endParaRPr lang="en-US" altLang="zh-CN" sz="2800" b="1" dirty="0">
              <a:latin typeface="华文行楷" pitchFamily="2" charset="-122"/>
              <a:ea typeface="华文行楷" pitchFamily="2" charset="-122"/>
            </a:endParaRPr>
          </a:p>
        </p:txBody>
      </p:sp>
      <p:sp>
        <p:nvSpPr>
          <p:cNvPr id="3" name="内容占位符 2"/>
          <p:cNvSpPr>
            <a:spLocks noGrp="1"/>
          </p:cNvSpPr>
          <p:nvPr>
            <p:ph idx="1"/>
          </p:nvPr>
        </p:nvSpPr>
        <p:spPr>
          <a:xfrm>
            <a:off x="457200" y="5862638"/>
            <a:ext cx="8229600" cy="446087"/>
          </a:xfrm>
        </p:spPr>
        <p:txBody>
          <a:bodyPr rtlCol="0">
            <a:normAutofit fontScale="77500" lnSpcReduction="20000"/>
          </a:bodyPr>
          <a:lstStyle/>
          <a:p>
            <a:pPr marL="0" indent="0" algn="r" eaLnBrk="1" fontAlgn="auto" hangingPunct="1">
              <a:spcAft>
                <a:spcPts val="0"/>
              </a:spcAft>
              <a:buFont typeface="Arial" pitchFamily="34" charset="0"/>
              <a:buNone/>
              <a:defRPr/>
            </a:pPr>
            <a:r>
              <a:rPr lang="en-US" altLang="zh-CN" b="1" dirty="0" smtClean="0"/>
              <a:t>《</a:t>
            </a:r>
            <a:r>
              <a:rPr lang="zh-CN" altLang="en-US" b="1" dirty="0" smtClean="0"/>
              <a:t>对</a:t>
            </a:r>
            <a:r>
              <a:rPr lang="en-US" altLang="zh-CN" b="1" dirty="0" smtClean="0"/>
              <a:t>“</a:t>
            </a:r>
            <a:r>
              <a:rPr lang="zh-CN" altLang="en-US" b="1" dirty="0" smtClean="0"/>
              <a:t>哑巴英语</a:t>
            </a:r>
            <a:r>
              <a:rPr lang="en-US" altLang="zh-CN" b="1" dirty="0" smtClean="0"/>
              <a:t>”</a:t>
            </a:r>
            <a:r>
              <a:rPr lang="zh-CN" altLang="en-US" b="1" dirty="0" smtClean="0"/>
              <a:t>、</a:t>
            </a:r>
            <a:r>
              <a:rPr lang="en-US" altLang="zh-CN" b="1" dirty="0" smtClean="0"/>
              <a:t>“</a:t>
            </a:r>
            <a:r>
              <a:rPr lang="zh-CN" altLang="en-US" b="1" dirty="0" smtClean="0"/>
              <a:t>聋子英语</a:t>
            </a:r>
            <a:r>
              <a:rPr lang="en-US" altLang="zh-CN" b="1" dirty="0" smtClean="0"/>
              <a:t>”</a:t>
            </a:r>
            <a:r>
              <a:rPr lang="zh-CN" altLang="en-US" b="1" dirty="0" smtClean="0"/>
              <a:t>的</a:t>
            </a:r>
            <a:r>
              <a:rPr lang="zh-CN" altLang="en-US" b="1" dirty="0"/>
              <a:t>冷</a:t>
            </a:r>
            <a:r>
              <a:rPr lang="zh-CN" altLang="en-US" b="1" dirty="0" smtClean="0"/>
              <a:t>思考</a:t>
            </a:r>
            <a:r>
              <a:rPr lang="en-US" altLang="zh-CN" b="1" dirty="0" smtClean="0"/>
              <a:t>》</a:t>
            </a:r>
            <a:r>
              <a:rPr lang="zh-CN" altLang="en-US" b="1" dirty="0" smtClean="0"/>
              <a:t>，新华教育网</a:t>
            </a:r>
            <a:endParaRPr lang="en-US" b="1"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08125"/>
            <a:ext cx="8656638"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椭圆 4"/>
          <p:cNvSpPr/>
          <p:nvPr/>
        </p:nvSpPr>
        <p:spPr>
          <a:xfrm>
            <a:off x="2339975" y="4581525"/>
            <a:ext cx="3095625" cy="7921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5031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lstStyle/>
          <a:p>
            <a:pPr algn="l"/>
            <a:r>
              <a:rPr lang="zh-CN" altLang="en-US" dirty="0" smtClean="0">
                <a:latin typeface="华文行楷" pitchFamily="2" charset="-122"/>
                <a:ea typeface="华文行楷" pitchFamily="2" charset="-122"/>
              </a:rPr>
              <a:t>主要内容</a:t>
            </a:r>
            <a:endParaRPr lang="zh-CN" altLang="en-US" dirty="0">
              <a:latin typeface="华文行楷" pitchFamily="2" charset="-122"/>
              <a:ea typeface="华文行楷" pitchFamily="2" charset="-122"/>
            </a:endParaRPr>
          </a:p>
        </p:txBody>
      </p:sp>
      <p:sp>
        <p:nvSpPr>
          <p:cNvPr id="3" name="内容占位符 2"/>
          <p:cNvSpPr>
            <a:spLocks noGrp="1"/>
          </p:cNvSpPr>
          <p:nvPr>
            <p:ph idx="1"/>
          </p:nvPr>
        </p:nvSpPr>
        <p:spPr>
          <a:xfrm>
            <a:off x="457200" y="1988840"/>
            <a:ext cx="8229600" cy="4137323"/>
          </a:xfrm>
        </p:spPr>
        <p:txBody>
          <a:bodyPr/>
          <a:lstStyle/>
          <a:p>
            <a:pPr>
              <a:lnSpc>
                <a:spcPct val="200000"/>
              </a:lnSpc>
            </a:pPr>
            <a:r>
              <a:rPr lang="en-US" altLang="zh-CN" b="1" dirty="0" smtClean="0"/>
              <a:t>1</a:t>
            </a:r>
            <a:r>
              <a:rPr lang="zh-CN" altLang="en-US" b="1" dirty="0" smtClean="0"/>
              <a:t>、</a:t>
            </a:r>
            <a:r>
              <a:rPr lang="zh-CN" altLang="en-US" b="1" dirty="0" smtClean="0">
                <a:solidFill>
                  <a:srgbClr val="000000"/>
                </a:solidFill>
                <a:latin typeface="楷体" pitchFamily="49" charset="-122"/>
                <a:ea typeface="楷体" pitchFamily="49" charset="-122"/>
              </a:rPr>
              <a:t>传统英语教学</a:t>
            </a:r>
            <a:r>
              <a:rPr lang="zh-CN" altLang="en-US" b="1" dirty="0">
                <a:solidFill>
                  <a:srgbClr val="000000"/>
                </a:solidFill>
                <a:latin typeface="楷体" pitchFamily="49" charset="-122"/>
                <a:ea typeface="楷体" pitchFamily="49" charset="-122"/>
              </a:rPr>
              <a:t>问题</a:t>
            </a:r>
            <a:r>
              <a:rPr lang="zh-CN" altLang="en-US" b="1" dirty="0" smtClean="0">
                <a:solidFill>
                  <a:srgbClr val="000000"/>
                </a:solidFill>
                <a:latin typeface="楷体" pitchFamily="49" charset="-122"/>
                <a:ea typeface="楷体" pitchFamily="49" charset="-122"/>
              </a:rPr>
              <a:t>分析</a:t>
            </a:r>
            <a:endParaRPr lang="en-US" altLang="zh-CN" b="1" dirty="0" smtClean="0">
              <a:solidFill>
                <a:srgbClr val="000000"/>
              </a:solidFill>
              <a:latin typeface="楷体" pitchFamily="49" charset="-122"/>
              <a:ea typeface="楷体" pitchFamily="49" charset="-122"/>
            </a:endParaRPr>
          </a:p>
          <a:p>
            <a:pPr>
              <a:lnSpc>
                <a:spcPct val="200000"/>
              </a:lnSpc>
            </a:pPr>
            <a:r>
              <a:rPr lang="en-US" altLang="zh-CN" b="1" dirty="0">
                <a:solidFill>
                  <a:srgbClr val="FF0000"/>
                </a:solidFill>
              </a:rPr>
              <a:t>2</a:t>
            </a:r>
            <a:r>
              <a:rPr lang="zh-CN" altLang="en-US" b="1" dirty="0">
                <a:solidFill>
                  <a:srgbClr val="FF0000"/>
                </a:solidFill>
              </a:rPr>
              <a:t>、</a:t>
            </a:r>
            <a:r>
              <a:rPr lang="zh-CN" altLang="en-US" b="1" dirty="0" smtClean="0">
                <a:solidFill>
                  <a:srgbClr val="FF0000"/>
                </a:solidFill>
                <a:latin typeface="楷体" pitchFamily="49" charset="-122"/>
                <a:ea typeface="楷体" pitchFamily="49" charset="-122"/>
              </a:rPr>
              <a:t>跨越式英语教学理论支持</a:t>
            </a:r>
            <a:endParaRPr lang="en-US" altLang="zh-CN" b="1" dirty="0" smtClean="0">
              <a:solidFill>
                <a:srgbClr val="FF0000"/>
              </a:solidFill>
              <a:latin typeface="楷体" pitchFamily="49" charset="-122"/>
              <a:ea typeface="楷体" pitchFamily="49" charset="-122"/>
            </a:endParaRPr>
          </a:p>
          <a:p>
            <a:pPr>
              <a:lnSpc>
                <a:spcPct val="200000"/>
              </a:lnSpc>
            </a:pPr>
            <a:r>
              <a:rPr lang="en-US" altLang="zh-CN" b="1" dirty="0" smtClean="0"/>
              <a:t>3</a:t>
            </a:r>
            <a:r>
              <a:rPr lang="zh-CN" altLang="en-US" b="1" dirty="0"/>
              <a:t>、</a:t>
            </a:r>
            <a:r>
              <a:rPr lang="zh-CN" altLang="en-US" b="1" dirty="0" smtClean="0">
                <a:solidFill>
                  <a:srgbClr val="000000"/>
                </a:solidFill>
                <a:latin typeface="楷体" pitchFamily="49" charset="-122"/>
                <a:ea typeface="楷体" pitchFamily="49" charset="-122"/>
              </a:rPr>
              <a:t>跨越式英语的教学模式</a:t>
            </a:r>
            <a:endParaRPr lang="en-US" altLang="zh-CN" b="1" dirty="0" smtClean="0">
              <a:solidFill>
                <a:srgbClr val="000000"/>
              </a:solidFill>
              <a:latin typeface="楷体" pitchFamily="49" charset="-122"/>
              <a:ea typeface="楷体" pitchFamily="49" charset="-122"/>
            </a:endParaRPr>
          </a:p>
        </p:txBody>
      </p:sp>
    </p:spTree>
    <p:extLst>
      <p:ext uri="{BB962C8B-B14F-4D97-AF65-F5344CB8AC3E}">
        <p14:creationId xmlns:p14="http://schemas.microsoft.com/office/powerpoint/2010/main" val="311174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sp>
        <p:nvSpPr>
          <p:cNvPr id="3" name="内容占位符 2"/>
          <p:cNvSpPr>
            <a:spLocks noGrp="1"/>
          </p:cNvSpPr>
          <p:nvPr>
            <p:ph idx="1"/>
          </p:nvPr>
        </p:nvSpPr>
        <p:spPr>
          <a:xfrm>
            <a:off x="1109590" y="2677110"/>
            <a:ext cx="7577210" cy="3449053"/>
          </a:xfrm>
        </p:spPr>
        <p:txBody>
          <a:bodyPr/>
          <a:lstStyle/>
          <a:p>
            <a:pPr indent="0" eaLnBrk="1" hangingPunct="1">
              <a:buFont typeface="Arial" pitchFamily="34" charset="0"/>
              <a:buNone/>
            </a:pPr>
            <a:r>
              <a:rPr lang="zh-CN" altLang="en-US" sz="3100" dirty="0" smtClean="0"/>
              <a:t>英语教学一定要坚持一个中心</a:t>
            </a:r>
            <a:r>
              <a:rPr lang="zh-CN" altLang="en-US" dirty="0" smtClean="0"/>
              <a:t>：</a:t>
            </a:r>
            <a:endParaRPr lang="en-US" altLang="zh-CN" dirty="0" smtClean="0"/>
          </a:p>
          <a:p>
            <a:pPr indent="0" eaLnBrk="1" hangingPunct="1">
              <a:buFont typeface="Arial" pitchFamily="34" charset="0"/>
              <a:buNone/>
            </a:pPr>
            <a:r>
              <a:rPr lang="en-US" altLang="zh-CN" sz="3600" b="1" dirty="0" smtClean="0"/>
              <a:t>	</a:t>
            </a:r>
            <a:endParaRPr lang="en-US" dirty="0" smtClean="0">
              <a:ea typeface="宋体" pitchFamily="2" charset="-122"/>
            </a:endParaRPr>
          </a:p>
        </p:txBody>
      </p:sp>
      <p:sp>
        <p:nvSpPr>
          <p:cNvPr id="4" name="同侧圆角矩形 3"/>
          <p:cNvSpPr/>
          <p:nvPr/>
        </p:nvSpPr>
        <p:spPr bwMode="auto">
          <a:xfrm>
            <a:off x="971600" y="4581129"/>
            <a:ext cx="7777113" cy="1224360"/>
          </a:xfrm>
          <a:prstGeom prst="round2SameRect">
            <a:avLst/>
          </a:prstGeom>
          <a:extLst/>
        </p:spPr>
        <p:style>
          <a:lnRef idx="2">
            <a:schemeClr val="accent6"/>
          </a:lnRef>
          <a:fillRef idx="1">
            <a:schemeClr val="lt1"/>
          </a:fillRef>
          <a:effectRef idx="0">
            <a:schemeClr val="accent6"/>
          </a:effectRef>
          <a:fontRef idx="minor">
            <a:schemeClr val="dk1"/>
          </a:fontRef>
        </p:style>
        <p:txBody>
          <a:bodyPr anchor="ctr"/>
          <a:lstStyle/>
          <a:p>
            <a:pPr fontAlgn="auto">
              <a:spcBef>
                <a:spcPts val="0"/>
              </a:spcBef>
              <a:spcAft>
                <a:spcPts val="0"/>
              </a:spcAft>
              <a:defRPr/>
            </a:pPr>
            <a:r>
              <a:rPr lang="zh-CN" altLang="en-US" sz="2800" b="1" dirty="0">
                <a:solidFill>
                  <a:schemeClr val="tx2"/>
                </a:solidFill>
              </a:rPr>
              <a:t>（</a:t>
            </a:r>
            <a:r>
              <a:rPr lang="en-US" altLang="zh-CN" sz="2800" b="1" dirty="0">
                <a:solidFill>
                  <a:schemeClr val="tx2"/>
                </a:solidFill>
              </a:rPr>
              <a:t>1</a:t>
            </a:r>
            <a:r>
              <a:rPr lang="zh-CN" altLang="en-US" sz="2800" b="1" dirty="0">
                <a:solidFill>
                  <a:schemeClr val="tx2"/>
                </a:solidFill>
              </a:rPr>
              <a:t>）以言语交际为中心开展课堂教学活动</a:t>
            </a:r>
            <a:endParaRPr lang="en-US" altLang="zh-CN" sz="2800" b="1" dirty="0">
              <a:solidFill>
                <a:schemeClr val="tx2"/>
              </a:solidFill>
            </a:endParaRPr>
          </a:p>
          <a:p>
            <a:pPr fontAlgn="auto">
              <a:spcBef>
                <a:spcPts val="0"/>
              </a:spcBef>
              <a:spcAft>
                <a:spcPts val="0"/>
              </a:spcAft>
              <a:defRPr/>
            </a:pPr>
            <a:r>
              <a:rPr lang="zh-CN" altLang="en-US" sz="2800" b="1" dirty="0">
                <a:solidFill>
                  <a:schemeClr val="tx2"/>
                </a:solidFill>
              </a:rPr>
              <a:t>（</a:t>
            </a:r>
            <a:r>
              <a:rPr lang="en-US" altLang="zh-CN" sz="2800" b="1" dirty="0">
                <a:solidFill>
                  <a:schemeClr val="tx2"/>
                </a:solidFill>
              </a:rPr>
              <a:t>2</a:t>
            </a:r>
            <a:r>
              <a:rPr lang="zh-CN" altLang="en-US" sz="2800" b="1" dirty="0">
                <a:solidFill>
                  <a:schemeClr val="tx2"/>
                </a:solidFill>
              </a:rPr>
              <a:t>）为听和说能力训练创设良好的言语交际环境</a:t>
            </a:r>
          </a:p>
        </p:txBody>
      </p:sp>
      <p:sp>
        <p:nvSpPr>
          <p:cNvPr id="5" name="矩形 4"/>
          <p:cNvSpPr>
            <a:spLocks noChangeArrowheads="1"/>
          </p:cNvSpPr>
          <p:nvPr/>
        </p:nvSpPr>
        <p:spPr bwMode="auto">
          <a:xfrm>
            <a:off x="755576" y="1772816"/>
            <a:ext cx="10801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800" b="1" dirty="0">
                <a:solidFill>
                  <a:srgbClr val="FF0000"/>
                </a:solidFill>
                <a:latin typeface="微软雅黑" pitchFamily="34" charset="-122"/>
                <a:ea typeface="微软雅黑" pitchFamily="34" charset="-122"/>
              </a:rPr>
              <a:t>理念</a:t>
            </a:r>
          </a:p>
        </p:txBody>
      </p:sp>
      <p:sp>
        <p:nvSpPr>
          <p:cNvPr id="6" name="爆炸形 1 5"/>
          <p:cNvSpPr/>
          <p:nvPr/>
        </p:nvSpPr>
        <p:spPr>
          <a:xfrm>
            <a:off x="3131840" y="3284984"/>
            <a:ext cx="3165258" cy="1015292"/>
          </a:xfrm>
          <a:prstGeom prst="irregularSeal1">
            <a:avLst/>
          </a:prstGeom>
          <a:solidFill>
            <a:srgbClr val="FFFF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CN" altLang="en-US" sz="3200" b="1" dirty="0">
                <a:solidFill>
                  <a:srgbClr val="002060"/>
                </a:solidFill>
              </a:rPr>
              <a:t>言语交际</a:t>
            </a:r>
            <a:endParaRPr lang="en-US" sz="3200" b="1" dirty="0">
              <a:solidFill>
                <a:srgbClr val="002060"/>
              </a:solidFill>
            </a:endParaRPr>
          </a:p>
        </p:txBody>
      </p:sp>
    </p:spTree>
    <p:extLst>
      <p:ext uri="{BB962C8B-B14F-4D97-AF65-F5344CB8AC3E}">
        <p14:creationId xmlns:p14="http://schemas.microsoft.com/office/powerpoint/2010/main" val="223500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sp>
        <p:nvSpPr>
          <p:cNvPr id="7" name="内容占位符 6"/>
          <p:cNvSpPr>
            <a:spLocks noGrp="1"/>
          </p:cNvSpPr>
          <p:nvPr>
            <p:ph idx="1"/>
          </p:nvPr>
        </p:nvSpPr>
        <p:spPr/>
        <p:txBody>
          <a:bodyPr>
            <a:normAutofit fontScale="77500" lnSpcReduction="20000"/>
          </a:bodyPr>
          <a:lstStyle/>
          <a:p>
            <a:r>
              <a:rPr lang="zh-CN" altLang="en-US" dirty="0">
                <a:latin typeface="黑体" pitchFamily="49" charset="-122"/>
                <a:ea typeface="黑体" pitchFamily="49" charset="-122"/>
              </a:rPr>
              <a:t>语言只有在运用中才显现语义之外的文化意义和表意表情的功能，只有</a:t>
            </a:r>
            <a:r>
              <a:rPr lang="zh-CN" altLang="en-US" sz="3600" b="1" dirty="0">
                <a:solidFill>
                  <a:srgbClr val="FF0000"/>
                </a:solidFill>
                <a:latin typeface="隶书" pitchFamily="49" charset="-122"/>
                <a:ea typeface="隶书" pitchFamily="49" charset="-122"/>
              </a:rPr>
              <a:t>通过运用语言才能真正学会使用语言</a:t>
            </a:r>
            <a:r>
              <a:rPr lang="zh-CN" altLang="en-US" dirty="0">
                <a:solidFill>
                  <a:srgbClr val="FF0000"/>
                </a:solidFill>
                <a:latin typeface="黑体" pitchFamily="49" charset="-122"/>
                <a:ea typeface="黑体" pitchFamily="49" charset="-122"/>
              </a:rPr>
              <a:t>。</a:t>
            </a:r>
            <a:endParaRPr lang="en-US" altLang="zh-CN" dirty="0">
              <a:latin typeface="黑体" pitchFamily="49" charset="-122"/>
              <a:ea typeface="黑体" pitchFamily="49" charset="-122"/>
            </a:endParaRPr>
          </a:p>
          <a:p>
            <a:endParaRPr lang="en-US" altLang="zh-CN" sz="2000" dirty="0">
              <a:latin typeface="黑体" pitchFamily="49" charset="-122"/>
              <a:ea typeface="黑体" pitchFamily="49" charset="-122"/>
            </a:endParaRPr>
          </a:p>
          <a:p>
            <a:r>
              <a:rPr lang="zh-CN" altLang="en-US" dirty="0">
                <a:latin typeface="黑体" pitchFamily="49" charset="-122"/>
                <a:ea typeface="黑体" pitchFamily="49" charset="-122"/>
              </a:rPr>
              <a:t> 儿童学习是有效的学习：有效的语言学习并非“正确的”或是“标准的”语言学习，而是</a:t>
            </a:r>
            <a:r>
              <a:rPr lang="zh-CN" altLang="en-US" sz="3600" b="1" dirty="0">
                <a:solidFill>
                  <a:srgbClr val="FF0000"/>
                </a:solidFill>
                <a:latin typeface="隶书" pitchFamily="49" charset="-122"/>
                <a:ea typeface="隶书" pitchFamily="49" charset="-122"/>
              </a:rPr>
              <a:t>连接个人生活经验和社会的学习</a:t>
            </a:r>
            <a:r>
              <a:rPr lang="zh-CN" altLang="en-US" dirty="0">
                <a:solidFill>
                  <a:srgbClr val="FF0000"/>
                </a:solidFill>
                <a:latin typeface="黑体" pitchFamily="49" charset="-122"/>
                <a:ea typeface="黑体" pitchFamily="49" charset="-122"/>
              </a:rPr>
              <a:t>，</a:t>
            </a:r>
            <a:r>
              <a:rPr lang="zh-CN" altLang="en-US" dirty="0">
                <a:latin typeface="黑体" pitchFamily="49" charset="-122"/>
                <a:ea typeface="黑体" pitchFamily="49" charset="-122"/>
              </a:rPr>
              <a:t>只有儿童能够利用语言进行沟通时，这种语言学习才能对他们产生意义。</a:t>
            </a:r>
            <a:endParaRPr lang="en-US" altLang="zh-CN" dirty="0">
              <a:latin typeface="黑体" pitchFamily="49" charset="-122"/>
              <a:ea typeface="黑体" pitchFamily="49" charset="-122"/>
            </a:endParaRPr>
          </a:p>
          <a:p>
            <a:endParaRPr lang="en-US" altLang="zh-CN" sz="2000" dirty="0">
              <a:latin typeface="黑体" pitchFamily="49" charset="-122"/>
              <a:ea typeface="黑体" pitchFamily="49" charset="-122"/>
            </a:endParaRPr>
          </a:p>
          <a:p>
            <a:r>
              <a:rPr lang="zh-CN" altLang="en-US" dirty="0">
                <a:latin typeface="黑体" pitchFamily="49" charset="-122"/>
                <a:ea typeface="黑体" pitchFamily="49" charset="-122"/>
              </a:rPr>
              <a:t>为此，要为儿童创设</a:t>
            </a:r>
            <a:r>
              <a:rPr lang="zh-CN" altLang="en-US" sz="3600" b="1" dirty="0">
                <a:solidFill>
                  <a:srgbClr val="FF0000"/>
                </a:solidFill>
                <a:latin typeface="隶书" pitchFamily="49" charset="-122"/>
                <a:ea typeface="隶书" pitchFamily="49" charset="-122"/>
              </a:rPr>
              <a:t>自然的语言学习环境</a:t>
            </a:r>
            <a:r>
              <a:rPr lang="zh-CN" altLang="en-US" dirty="0">
                <a:latin typeface="黑体" pitchFamily="49" charset="-122"/>
                <a:ea typeface="黑体" pitchFamily="49" charset="-122"/>
              </a:rPr>
              <a:t>，贴近他们生活实际经验，在这种环境强调儿童在环境中互动，与同伴或成人沟通中掌握语言。</a:t>
            </a:r>
          </a:p>
          <a:p>
            <a:endParaRPr lang="zh-CN" altLang="en-US" dirty="0"/>
          </a:p>
        </p:txBody>
      </p:sp>
    </p:spTree>
    <p:extLst>
      <p:ext uri="{BB962C8B-B14F-4D97-AF65-F5344CB8AC3E}">
        <p14:creationId xmlns:p14="http://schemas.microsoft.com/office/powerpoint/2010/main" val="1807432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pic>
        <p:nvPicPr>
          <p:cNvPr id="8" name="内容占位符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99592" y="2689387"/>
            <a:ext cx="2567508" cy="3766976"/>
          </a:xfrm>
          <a:prstGeom prst="rect">
            <a:avLst/>
          </a:prstGeom>
          <a:ln>
            <a:noFill/>
          </a:ln>
          <a:effectLst>
            <a:outerShdw blurRad="292100" dist="139700" dir="2700000" algn="tl" rotWithShape="0">
              <a:srgbClr val="333333">
                <a:alpha val="65000"/>
              </a:srgbClr>
            </a:outerShdw>
          </a:effectLst>
        </p:spPr>
      </p:pic>
      <p:sp>
        <p:nvSpPr>
          <p:cNvPr id="9" name="Rectangle 3"/>
          <p:cNvSpPr txBox="1">
            <a:spLocks noChangeArrowheads="1"/>
          </p:cNvSpPr>
          <p:nvPr/>
        </p:nvSpPr>
        <p:spPr bwMode="gray">
          <a:xfrm>
            <a:off x="4139952" y="2200279"/>
            <a:ext cx="4392612" cy="4608512"/>
          </a:xfrm>
          <a:prstGeom prst="rect">
            <a:avLst/>
          </a:prstGeom>
          <a:noFill/>
          <a:ln w="9525">
            <a:noFill/>
            <a:miter lim="800000"/>
            <a:headEnd/>
            <a:tailEnd/>
          </a:ln>
          <a:effectLst/>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buFontTx/>
              <a:buNone/>
              <a:defRPr/>
            </a:pPr>
            <a:r>
              <a:rPr lang="zh-CN" altLang="en-US" sz="2000" b="1" dirty="0">
                <a:latin typeface="黑体" pitchFamily="2" charset="-122"/>
                <a:ea typeface="黑体" pitchFamily="2" charset="-122"/>
              </a:rPr>
              <a:t>语觉——人类独有的第六种感觉。通过对语觉这种感知觉通道的神经生理机制的分析</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可以彻底了解“言语理解</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听</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与生成</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说</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的本质</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；从而得出以下几个对于英语教学至关重要的结论</a:t>
            </a:r>
            <a:r>
              <a:rPr lang="en-US" altLang="zh-CN" sz="2000" b="1" dirty="0">
                <a:latin typeface="黑体" pitchFamily="2" charset="-122"/>
                <a:ea typeface="黑体" pitchFamily="2" charset="-122"/>
              </a:rPr>
              <a:t>:</a:t>
            </a:r>
          </a:p>
          <a:p>
            <a:pPr>
              <a:buFontTx/>
              <a:buNone/>
              <a:defRPr/>
            </a:pPr>
            <a:r>
              <a:rPr lang="zh-CN" altLang="en-US" sz="2000" b="1" dirty="0">
                <a:latin typeface="黑体" pitchFamily="2" charset="-122"/>
                <a:ea typeface="黑体" pitchFamily="2" charset="-122"/>
              </a:rPr>
              <a:t>（</a:t>
            </a:r>
            <a:r>
              <a:rPr lang="en-US" altLang="zh-CN" sz="2000" b="1" dirty="0">
                <a:latin typeface="黑体" pitchFamily="2" charset="-122"/>
                <a:ea typeface="黑体" pitchFamily="2" charset="-122"/>
              </a:rPr>
              <a:t>1</a:t>
            </a:r>
            <a:r>
              <a:rPr lang="zh-CN" altLang="en-US" sz="2000" b="1" dirty="0">
                <a:latin typeface="黑体" pitchFamily="2" charset="-122"/>
                <a:ea typeface="黑体" pitchFamily="2" charset="-122"/>
              </a:rPr>
              <a:t>）掌握口语交际能力所需要的</a:t>
            </a:r>
            <a:r>
              <a:rPr lang="zh-CN" altLang="en-US" sz="2000" b="1" dirty="0" smtClean="0">
                <a:latin typeface="黑体" pitchFamily="2" charset="-122"/>
                <a:ea typeface="黑体" pitchFamily="2" charset="-122"/>
              </a:rPr>
              <a:t>“充分必要条件”是</a:t>
            </a:r>
            <a:r>
              <a:rPr lang="zh-CN" altLang="en-US" sz="2000" b="1" dirty="0">
                <a:latin typeface="黑体" pitchFamily="49" charset="-122"/>
                <a:ea typeface="黑体" pitchFamily="49" charset="-122"/>
              </a:rPr>
              <a:t>必须和真实的交际者进行实时双向言语互动</a:t>
            </a:r>
            <a:r>
              <a:rPr lang="en-US" altLang="zh-CN" sz="2000" b="1" dirty="0" smtClean="0">
                <a:latin typeface="黑体" pitchFamily="2" charset="-122"/>
                <a:ea typeface="黑体" pitchFamily="2" charset="-122"/>
              </a:rPr>
              <a:t>;</a:t>
            </a:r>
            <a:endParaRPr lang="en-US" altLang="zh-CN" sz="2000" b="1" dirty="0">
              <a:latin typeface="黑体" pitchFamily="2" charset="-122"/>
              <a:ea typeface="黑体" pitchFamily="2" charset="-122"/>
            </a:endParaRPr>
          </a:p>
          <a:p>
            <a:pPr>
              <a:buFontTx/>
              <a:buNone/>
              <a:defRPr/>
            </a:pPr>
            <a:r>
              <a:rPr lang="zh-CN" altLang="en-US" sz="2000" b="1" dirty="0">
                <a:latin typeface="黑体" pitchFamily="2" charset="-122"/>
                <a:ea typeface="黑体" pitchFamily="2" charset="-122"/>
              </a:rPr>
              <a:t>（</a:t>
            </a:r>
            <a:r>
              <a:rPr lang="en-US" altLang="zh-CN" sz="2000" b="1" dirty="0">
                <a:latin typeface="黑体" pitchFamily="2" charset="-122"/>
                <a:ea typeface="黑体" pitchFamily="2" charset="-122"/>
              </a:rPr>
              <a:t>2</a:t>
            </a:r>
            <a:r>
              <a:rPr lang="zh-CN" altLang="en-US" sz="2000" b="1" dirty="0">
                <a:latin typeface="黑体" pitchFamily="2" charset="-122"/>
                <a:ea typeface="黑体" pitchFamily="2" charset="-122"/>
              </a:rPr>
              <a:t>）听说能力与读写能力有本质上的不同</a:t>
            </a:r>
            <a:r>
              <a:rPr lang="en-US" altLang="zh-CN" sz="2000" b="1" dirty="0">
                <a:latin typeface="黑体" pitchFamily="2" charset="-122"/>
                <a:ea typeface="黑体" pitchFamily="2" charset="-122"/>
              </a:rPr>
              <a:t>,</a:t>
            </a:r>
            <a:r>
              <a:rPr lang="zh-CN" altLang="en-US" sz="2000" b="1" dirty="0">
                <a:latin typeface="黑体" pitchFamily="2" charset="-122"/>
                <a:ea typeface="黑体" pitchFamily="2" charset="-122"/>
              </a:rPr>
              <a:t>应将二者加以</a:t>
            </a:r>
            <a:r>
              <a:rPr lang="zh-CN" altLang="en-US" sz="2000" b="1" dirty="0" smtClean="0">
                <a:latin typeface="黑体" pitchFamily="2" charset="-122"/>
                <a:ea typeface="黑体" pitchFamily="2" charset="-122"/>
              </a:rPr>
              <a:t>明确区分</a:t>
            </a:r>
            <a:r>
              <a:rPr lang="en-US" altLang="zh-CN" sz="2000" b="1" dirty="0">
                <a:latin typeface="黑体" pitchFamily="2" charset="-122"/>
                <a:ea typeface="黑体" pitchFamily="2" charset="-122"/>
              </a:rPr>
              <a:t>;</a:t>
            </a:r>
          </a:p>
          <a:p>
            <a:pPr>
              <a:buFontTx/>
              <a:buNone/>
              <a:defRPr/>
            </a:pPr>
            <a:r>
              <a:rPr lang="zh-CN" altLang="en-US" sz="2000" b="1" dirty="0">
                <a:latin typeface="黑体" pitchFamily="2" charset="-122"/>
                <a:ea typeface="黑体" pitchFamily="2" charset="-122"/>
              </a:rPr>
              <a:t>（</a:t>
            </a:r>
            <a:r>
              <a:rPr lang="en-US" altLang="zh-CN" sz="2000" b="1" dirty="0">
                <a:latin typeface="黑体" pitchFamily="2" charset="-122"/>
                <a:ea typeface="黑体" pitchFamily="2" charset="-122"/>
              </a:rPr>
              <a:t>3</a:t>
            </a:r>
            <a:r>
              <a:rPr lang="zh-CN" altLang="en-US" sz="2000" b="1" dirty="0">
                <a:latin typeface="黑体" pitchFamily="2" charset="-122"/>
                <a:ea typeface="黑体" pitchFamily="2" charset="-122"/>
              </a:rPr>
              <a:t>）外语教学必须紧紧抓住小学阶段这一关键期（尤其是</a:t>
            </a:r>
            <a:r>
              <a:rPr lang="en-US" altLang="zh-CN" sz="2000" b="1" dirty="0">
                <a:latin typeface="黑体" pitchFamily="2" charset="-122"/>
                <a:ea typeface="黑体" pitchFamily="2" charset="-122"/>
              </a:rPr>
              <a:t>1</a:t>
            </a:r>
            <a:r>
              <a:rPr lang="en-US" altLang="en-US" sz="2000" b="1" dirty="0">
                <a:latin typeface="黑体" pitchFamily="2" charset="-122"/>
                <a:ea typeface="黑体" pitchFamily="2" charset="-122"/>
              </a:rPr>
              <a:t>～</a:t>
            </a:r>
            <a:r>
              <a:rPr lang="en-US" altLang="zh-CN" sz="2000" b="1" dirty="0" smtClean="0">
                <a:latin typeface="黑体" pitchFamily="2" charset="-122"/>
                <a:ea typeface="黑体" pitchFamily="2" charset="-122"/>
              </a:rPr>
              <a:t>4</a:t>
            </a:r>
            <a:r>
              <a:rPr lang="zh-CN" altLang="en-US" sz="2000" b="1" dirty="0" smtClean="0">
                <a:latin typeface="黑体" pitchFamily="2" charset="-122"/>
                <a:ea typeface="黑体" pitchFamily="2" charset="-122"/>
              </a:rPr>
              <a:t>年级</a:t>
            </a:r>
            <a:r>
              <a:rPr lang="zh-CN" altLang="en-US" sz="2000" b="1" dirty="0">
                <a:latin typeface="黑体" pitchFamily="2" charset="-122"/>
                <a:ea typeface="黑体" pitchFamily="2" charset="-122"/>
              </a:rPr>
              <a:t>为最佳年龄段）</a:t>
            </a:r>
            <a:r>
              <a:rPr lang="zh-CN" altLang="en-US" sz="2000" dirty="0">
                <a:latin typeface="黑体" pitchFamily="2" charset="-122"/>
                <a:ea typeface="黑体" pitchFamily="2" charset="-122"/>
              </a:rPr>
              <a:t>。</a:t>
            </a:r>
          </a:p>
          <a:p>
            <a:pPr>
              <a:buFontTx/>
              <a:buNone/>
              <a:defRPr/>
            </a:pPr>
            <a:endParaRPr lang="zh-CN" altLang="en-US" sz="2400" b="1" dirty="0">
              <a:effectLst>
                <a:outerShdw blurRad="38100" dist="38100" dir="2700000" algn="tl">
                  <a:srgbClr val="C0C0C0"/>
                </a:outerShdw>
              </a:effectLst>
              <a:latin typeface="黑体" pitchFamily="49" charset="-122"/>
              <a:ea typeface="黑体" pitchFamily="49" charset="-122"/>
            </a:endParaRPr>
          </a:p>
        </p:txBody>
      </p:sp>
      <p:sp>
        <p:nvSpPr>
          <p:cNvPr id="10" name="内容占位符 2"/>
          <p:cNvSpPr txBox="1">
            <a:spLocks/>
          </p:cNvSpPr>
          <p:nvPr/>
        </p:nvSpPr>
        <p:spPr bwMode="gray">
          <a:xfrm>
            <a:off x="3304062" y="1660294"/>
            <a:ext cx="1671780" cy="500066"/>
          </a:xfrm>
          <a:prstGeom prst="rect">
            <a:avLst/>
          </a:prstGeom>
          <a:ln w="9525" cap="flat" cmpd="sng" algn="ctr">
            <a:solidFill>
              <a:schemeClr val="accent6">
                <a:shade val="95000"/>
                <a:satMod val="105000"/>
              </a:schemeClr>
            </a:solidFill>
            <a:prstDash val="solid"/>
            <a:miter lim="800000"/>
            <a:headEnd/>
            <a:tailEnd/>
          </a:ln>
        </p:spPr>
        <p:style>
          <a:lnRef idx="1">
            <a:schemeClr val="accent6"/>
          </a:lnRef>
          <a:fillRef idx="2">
            <a:schemeClr val="accent6"/>
          </a:fillRef>
          <a:effectRef idx="1">
            <a:schemeClr val="accent6"/>
          </a:effectRef>
          <a:fontRef idx="minor">
            <a:schemeClr val="dk1"/>
          </a:fontRef>
        </p:style>
        <p:txBody>
          <a:bodyPr/>
          <a:lstStyle>
            <a:lvl1pPr marL="342900" indent="-342900" algn="l" rtl="0" eaLnBrk="1" fontAlgn="base" hangingPunct="1">
              <a:spcBef>
                <a:spcPct val="20000"/>
              </a:spcBef>
              <a:spcAft>
                <a:spcPct val="0"/>
              </a:spcAft>
              <a:buChar char="•"/>
              <a:defRPr sz="3200">
                <a:solidFill>
                  <a:schemeClr val="dk1"/>
                </a:solidFill>
                <a:latin typeface="+mn-lt"/>
                <a:ea typeface="+mn-ea"/>
                <a:cs typeface="+mn-cs"/>
              </a:defRPr>
            </a:lvl1pPr>
            <a:lvl2pPr marL="742950" indent="-285750" algn="l" rtl="0" eaLnBrk="1" fontAlgn="base" hangingPunct="1">
              <a:spcBef>
                <a:spcPct val="20000"/>
              </a:spcBef>
              <a:spcAft>
                <a:spcPct val="0"/>
              </a:spcAft>
              <a:buChar char="–"/>
              <a:defRPr sz="2800">
                <a:solidFill>
                  <a:schemeClr val="dk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dk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dk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dk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dk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dk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dk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dk1"/>
                </a:solidFill>
                <a:latin typeface="+mn-lt"/>
                <a:ea typeface="+mn-ea"/>
                <a:cs typeface="+mn-cs"/>
              </a:defRPr>
            </a:lvl9pPr>
          </a:lstStyle>
          <a:p>
            <a:pPr marL="0" indent="0" algn="ctr">
              <a:buFontTx/>
              <a:buNone/>
              <a:defRPr/>
            </a:pPr>
            <a:r>
              <a:rPr lang="zh-CN" altLang="en-US" sz="2800" b="1" cap="all" dirty="0" smtClean="0">
                <a:ln w="9000" cmpd="sng">
                  <a:solidFill>
                    <a:schemeClr val="bg1"/>
                  </a:solidFill>
                  <a:prstDash val="solid"/>
                </a:ln>
                <a:solidFill>
                  <a:srgbClr val="008000"/>
                </a:solidFill>
                <a:effectLst>
                  <a:outerShdw blurRad="50800" dist="38100" dir="2700000" algn="tl" rotWithShape="0">
                    <a:prstClr val="black">
                      <a:alpha val="40000"/>
                    </a:prstClr>
                  </a:outerShdw>
                  <a:reflection blurRad="12700" stA="28000" endPos="45000" dist="1000" dir="5400000" sy="-100000" algn="bl" rotWithShape="0"/>
                </a:effectLst>
                <a:latin typeface="微软雅黑" pitchFamily="34" charset="-122"/>
                <a:ea typeface="微软雅黑" pitchFamily="34" charset="-122"/>
              </a:rPr>
              <a:t>语觉论</a:t>
            </a:r>
          </a:p>
        </p:txBody>
      </p:sp>
    </p:spTree>
    <p:extLst>
      <p:ext uri="{BB962C8B-B14F-4D97-AF65-F5344CB8AC3E}">
        <p14:creationId xmlns:p14="http://schemas.microsoft.com/office/powerpoint/2010/main" val="3560030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64704"/>
            <a:ext cx="8229600" cy="936104"/>
          </a:xfrm>
        </p:spPr>
        <p:txBody>
          <a:bodyPr>
            <a:noAutofit/>
          </a:bodyPr>
          <a:lstStyle/>
          <a:p>
            <a:pPr algn="l">
              <a:lnSpc>
                <a:spcPct val="200000"/>
              </a:lnSpc>
            </a:pPr>
            <a:r>
              <a:rPr lang="zh-CN" altLang="en-US" sz="2800" b="1" dirty="0">
                <a:latin typeface="华文行楷" pitchFamily="2" charset="-122"/>
                <a:ea typeface="华文行楷" pitchFamily="2" charset="-122"/>
              </a:rPr>
              <a:t>跨越式英语教学理论支持</a:t>
            </a:r>
            <a:endParaRPr lang="en-US" altLang="zh-CN" sz="2800" b="1" dirty="0">
              <a:latin typeface="华文行楷" pitchFamily="2" charset="-122"/>
              <a:ea typeface="华文行楷" pitchFamily="2" charset="-122"/>
            </a:endParaRPr>
          </a:p>
        </p:txBody>
      </p:sp>
      <p:sp>
        <p:nvSpPr>
          <p:cNvPr id="4" name="Rectangle 3"/>
          <p:cNvSpPr txBox="1">
            <a:spLocks noChangeArrowheads="1"/>
          </p:cNvSpPr>
          <p:nvPr/>
        </p:nvSpPr>
        <p:spPr bwMode="auto">
          <a:xfrm>
            <a:off x="0" y="1628775"/>
            <a:ext cx="9144000"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lnSpc>
                <a:spcPct val="90000"/>
              </a:lnSpc>
              <a:spcBef>
                <a:spcPct val="20000"/>
              </a:spcBef>
              <a:buFontTx/>
              <a:buChar char="•"/>
            </a:pPr>
            <a:r>
              <a:rPr lang="zh-CN" altLang="en-US" sz="2400" dirty="0">
                <a:latin typeface="黑体" pitchFamily="49" charset="-122"/>
                <a:ea typeface="黑体" pitchFamily="49" charset="-122"/>
              </a:rPr>
              <a:t>儿童掌握听说能力的</a:t>
            </a:r>
            <a:r>
              <a:rPr lang="zh-CN" altLang="en-US" sz="2800" b="1" dirty="0">
                <a:solidFill>
                  <a:srgbClr val="FF0000"/>
                </a:solidFill>
                <a:latin typeface="隶书" pitchFamily="49" charset="-122"/>
                <a:ea typeface="隶书" pitchFamily="49" charset="-122"/>
              </a:rPr>
              <a:t>最佳敏感期是在</a:t>
            </a:r>
            <a:r>
              <a:rPr lang="en-US" altLang="zh-CN" sz="2800" b="1" dirty="0">
                <a:solidFill>
                  <a:srgbClr val="FF0000"/>
                </a:solidFill>
                <a:latin typeface="隶书" pitchFamily="49" charset="-122"/>
                <a:ea typeface="隶书" pitchFamily="49" charset="-122"/>
              </a:rPr>
              <a:t>9</a:t>
            </a:r>
            <a:r>
              <a:rPr lang="zh-CN" altLang="en-US" sz="2800" b="1" dirty="0">
                <a:solidFill>
                  <a:srgbClr val="FF0000"/>
                </a:solidFill>
                <a:latin typeface="隶书" pitchFamily="49" charset="-122"/>
                <a:ea typeface="隶书" pitchFamily="49" charset="-122"/>
              </a:rPr>
              <a:t>岁以前</a:t>
            </a:r>
            <a:r>
              <a:rPr lang="zh-CN" altLang="en-US" sz="2400" dirty="0">
                <a:latin typeface="黑体" pitchFamily="49" charset="-122"/>
                <a:ea typeface="黑体" pitchFamily="49" charset="-122"/>
              </a:rPr>
              <a:t>，从9岁以后开始下降，到12岁下降到1/2左右，到14岁则下降到15</a:t>
            </a:r>
            <a:r>
              <a:rPr lang="en-US" altLang="en-US" sz="2400" dirty="0">
                <a:latin typeface="黑体" pitchFamily="49" charset="-122"/>
                <a:ea typeface="黑体" pitchFamily="49" charset="-122"/>
              </a:rPr>
              <a:t>～</a:t>
            </a:r>
            <a:r>
              <a:rPr lang="en-US" altLang="zh-CN" sz="2400" dirty="0">
                <a:latin typeface="黑体" pitchFamily="49" charset="-122"/>
                <a:ea typeface="黑体" pitchFamily="49" charset="-122"/>
              </a:rPr>
              <a:t>20% </a:t>
            </a:r>
            <a:r>
              <a:rPr lang="zh-CN" altLang="en-US" sz="2400" dirty="0">
                <a:latin typeface="黑体" pitchFamily="49" charset="-122"/>
                <a:ea typeface="黑体" pitchFamily="49" charset="-122"/>
              </a:rPr>
              <a:t>。外语教学必须紧紧抓住小学阶段这一关键期（尤其是</a:t>
            </a:r>
            <a:r>
              <a:rPr lang="en-US" altLang="zh-CN" sz="2400" dirty="0">
                <a:solidFill>
                  <a:srgbClr val="FF0000"/>
                </a:solidFill>
                <a:latin typeface="黑体" pitchFamily="49" charset="-122"/>
                <a:ea typeface="黑体" pitchFamily="49" charset="-122"/>
              </a:rPr>
              <a:t>1</a:t>
            </a:r>
            <a:r>
              <a:rPr lang="en-US" altLang="en-US" sz="2400" dirty="0">
                <a:solidFill>
                  <a:srgbClr val="FF0000"/>
                </a:solidFill>
                <a:latin typeface="黑体" pitchFamily="49" charset="-122"/>
                <a:ea typeface="黑体" pitchFamily="49" charset="-122"/>
              </a:rPr>
              <a:t>～</a:t>
            </a:r>
            <a:r>
              <a:rPr lang="en-US" altLang="zh-CN" sz="2400" dirty="0">
                <a:solidFill>
                  <a:srgbClr val="FF0000"/>
                </a:solidFill>
                <a:latin typeface="黑体" pitchFamily="49" charset="-122"/>
                <a:ea typeface="黑体" pitchFamily="49" charset="-122"/>
              </a:rPr>
              <a:t>4</a:t>
            </a:r>
            <a:r>
              <a:rPr lang="zh-CN" altLang="en-US" sz="2400" dirty="0">
                <a:solidFill>
                  <a:srgbClr val="FF0000"/>
                </a:solidFill>
                <a:latin typeface="黑体" pitchFamily="49" charset="-122"/>
                <a:ea typeface="黑体" pitchFamily="49" charset="-122"/>
              </a:rPr>
              <a:t>年级</a:t>
            </a:r>
            <a:r>
              <a:rPr lang="zh-CN" altLang="en-US" sz="2400" dirty="0">
                <a:latin typeface="黑体" pitchFamily="49" charset="-122"/>
                <a:ea typeface="黑体" pitchFamily="49" charset="-122"/>
              </a:rPr>
              <a:t>为最佳年龄段）进行大量听说能力的培养，换句话说在英语学习关键期内应以</a:t>
            </a:r>
            <a:r>
              <a:rPr lang="zh-CN" altLang="en-US" sz="2800" b="1" dirty="0">
                <a:solidFill>
                  <a:srgbClr val="FF0000"/>
                </a:solidFill>
                <a:latin typeface="隶书" pitchFamily="49" charset="-122"/>
                <a:ea typeface="隶书" pitchFamily="49" charset="-122"/>
              </a:rPr>
              <a:t>言语交际</a:t>
            </a:r>
            <a:r>
              <a:rPr lang="zh-CN" altLang="en-US" sz="2400" dirty="0">
                <a:latin typeface="黑体" pitchFamily="49" charset="-122"/>
                <a:ea typeface="黑体" pitchFamily="49" charset="-122"/>
              </a:rPr>
              <a:t>为中心。</a:t>
            </a:r>
          </a:p>
          <a:p>
            <a:pPr eaLnBrk="1" hangingPunct="1">
              <a:lnSpc>
                <a:spcPct val="90000"/>
              </a:lnSpc>
              <a:spcBef>
                <a:spcPct val="20000"/>
              </a:spcBef>
              <a:buFontTx/>
              <a:buChar char="•"/>
            </a:pPr>
            <a:endParaRPr lang="zh-CN" altLang="en-US" sz="2400" dirty="0">
              <a:solidFill>
                <a:srgbClr val="1C1C1C"/>
              </a:solidFill>
              <a:latin typeface="黑体" pitchFamily="49" charset="-122"/>
              <a:ea typeface="黑体" pitchFamily="49" charset="-122"/>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975" y="3500438"/>
            <a:ext cx="7853363" cy="312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6809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1037</Words>
  <Application>Microsoft Office PowerPoint</Application>
  <PresentationFormat>全屏显示(4:3)</PresentationFormat>
  <Paragraphs>128</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小学英语低年级段 跨越式教学</vt:lpstr>
      <vt:lpstr>主要内容</vt:lpstr>
      <vt:lpstr>主要内容</vt:lpstr>
      <vt:lpstr>传统英语教学问题分析</vt:lpstr>
      <vt:lpstr>主要内容</vt:lpstr>
      <vt:lpstr>跨越式英语教学理论支持</vt:lpstr>
      <vt:lpstr>跨越式英语教学理论支持</vt:lpstr>
      <vt:lpstr>跨越式英语教学理论支持</vt:lpstr>
      <vt:lpstr>跨越式英语教学理论支持</vt:lpstr>
      <vt:lpstr>跨越式英语教学理论支持</vt:lpstr>
      <vt:lpstr>跨越式英语教学理论支持</vt:lpstr>
      <vt:lpstr>跨越式英语教学理论支持</vt:lpstr>
      <vt:lpstr>主要内容</vt:lpstr>
      <vt:lpstr>跨越式英语的教学模式</vt:lpstr>
      <vt:lpstr>跨越式英语的教学模式</vt:lpstr>
      <vt:lpstr>跨越式英语的教学模式</vt:lpstr>
      <vt:lpstr>跨越式英语的教学模式</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小学语文低年级段 跨越式教学</dc:title>
  <cp:lastModifiedBy>zhao</cp:lastModifiedBy>
  <cp:revision>11</cp:revision>
  <dcterms:modified xsi:type="dcterms:W3CDTF">2012-10-05T01:58:24Z</dcterms:modified>
</cp:coreProperties>
</file>