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434" r:id="rId2"/>
    <p:sldId id="280" r:id="rId3"/>
    <p:sldId id="457" r:id="rId4"/>
    <p:sldId id="458" r:id="rId5"/>
    <p:sldId id="460" r:id="rId6"/>
    <p:sldId id="461" r:id="rId7"/>
    <p:sldId id="462" r:id="rId8"/>
    <p:sldId id="290" r:id="rId9"/>
    <p:sldId id="463" r:id="rId10"/>
    <p:sldId id="464" r:id="rId11"/>
    <p:sldId id="465" r:id="rId12"/>
    <p:sldId id="466" r:id="rId13"/>
    <p:sldId id="467" r:id="rId14"/>
    <p:sldId id="468" r:id="rId15"/>
    <p:sldId id="276" r:id="rId16"/>
  </p:sldIdLst>
  <p:sldSz cx="9144000" cy="6858000" type="screen4x3"/>
  <p:notesSz cx="9723438" cy="685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1ED"/>
    <a:srgbClr val="92EEEA"/>
    <a:srgbClr val="1C1C1C"/>
    <a:srgbClr val="777777"/>
    <a:srgbClr val="B2B2B2"/>
    <a:srgbClr val="C2A000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4F1478B-7D50-4F20-AE41-ECB919BC3F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5816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7038" y="0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161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14801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3257550"/>
            <a:ext cx="77803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21481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altLang="zh-CN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7038" y="6513513"/>
            <a:ext cx="4214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BE4AC18-7F08-4198-A0E0-3B5B13C69F7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0655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633" name="Rectangle 1433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36634" name="Picture 1434" descr="ha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4625498">
            <a:off x="8093075" y="5561013"/>
            <a:ext cx="4064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6635" name="Group 1435"/>
          <p:cNvGrpSpPr>
            <a:grpSpLocks/>
          </p:cNvGrpSpPr>
          <p:nvPr/>
        </p:nvGrpSpPr>
        <p:grpSpPr bwMode="auto">
          <a:xfrm>
            <a:off x="-1028700" y="1887538"/>
            <a:ext cx="2230438" cy="5002212"/>
            <a:chOff x="1696" y="160"/>
            <a:chExt cx="1148" cy="2575"/>
          </a:xfrm>
        </p:grpSpPr>
        <p:sp>
          <p:nvSpPr>
            <p:cNvPr id="436636" name="Freeform 1436"/>
            <p:cNvSpPr>
              <a:spLocks/>
            </p:cNvSpPr>
            <p:nvPr userDrawn="1"/>
          </p:nvSpPr>
          <p:spPr bwMode="gray">
            <a:xfrm>
              <a:off x="1707" y="173"/>
              <a:ext cx="1137" cy="2558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36637" name="Picture 1437" descr="haba_03"/>
            <p:cNvPicPr>
              <a:picLocks noChangeAspect="1" noChangeArrowheads="1"/>
            </p:cNvPicPr>
            <p:nvPr userDrawn="1"/>
          </p:nvPicPr>
          <p:blipFill>
            <a:blip r:embed="rId3">
              <a:lum bright="-90000" contrast="48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96" y="160"/>
              <a:ext cx="1143" cy="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6638" name="Group 1438"/>
          <p:cNvGrpSpPr>
            <a:grpSpLocks/>
          </p:cNvGrpSpPr>
          <p:nvPr/>
        </p:nvGrpSpPr>
        <p:grpSpPr bwMode="auto">
          <a:xfrm rot="2126661">
            <a:off x="339725" y="2987675"/>
            <a:ext cx="1914525" cy="4295775"/>
            <a:chOff x="1696" y="160"/>
            <a:chExt cx="1148" cy="2575"/>
          </a:xfrm>
        </p:grpSpPr>
        <p:sp>
          <p:nvSpPr>
            <p:cNvPr id="436639" name="Freeform 1439"/>
            <p:cNvSpPr>
              <a:spLocks/>
            </p:cNvSpPr>
            <p:nvPr userDrawn="1"/>
          </p:nvSpPr>
          <p:spPr bwMode="gray">
            <a:xfrm>
              <a:off x="1707" y="173"/>
              <a:ext cx="1137" cy="2558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36640" name="Picture 1440" descr="haba_03"/>
            <p:cNvPicPr>
              <a:picLocks noChangeAspect="1" noChangeArrowheads="1"/>
            </p:cNvPicPr>
            <p:nvPr userDrawn="1"/>
          </p:nvPicPr>
          <p:blipFill>
            <a:blip r:embed="rId3">
              <a:lum bright="-90000" contrast="48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96" y="160"/>
              <a:ext cx="1143" cy="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6641" name="Group 1441"/>
          <p:cNvGrpSpPr>
            <a:grpSpLocks/>
          </p:cNvGrpSpPr>
          <p:nvPr/>
        </p:nvGrpSpPr>
        <p:grpSpPr bwMode="auto">
          <a:xfrm rot="4666960">
            <a:off x="1066007" y="4420393"/>
            <a:ext cx="1822450" cy="4087813"/>
            <a:chOff x="1696" y="160"/>
            <a:chExt cx="1148" cy="2575"/>
          </a:xfrm>
        </p:grpSpPr>
        <p:sp>
          <p:nvSpPr>
            <p:cNvPr id="436642" name="Freeform 1442"/>
            <p:cNvSpPr>
              <a:spLocks/>
            </p:cNvSpPr>
            <p:nvPr userDrawn="1"/>
          </p:nvSpPr>
          <p:spPr bwMode="gray">
            <a:xfrm>
              <a:off x="1707" y="173"/>
              <a:ext cx="1137" cy="2558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36643" name="Picture 1443" descr="haba_03"/>
            <p:cNvPicPr>
              <a:picLocks noChangeAspect="1" noChangeArrowheads="1"/>
            </p:cNvPicPr>
            <p:nvPr userDrawn="1"/>
          </p:nvPicPr>
          <p:blipFill>
            <a:blip r:embed="rId3">
              <a:lum bright="-90000" contrast="48000"/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96" y="160"/>
              <a:ext cx="1143" cy="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6647" name="Group 1447"/>
          <p:cNvGrpSpPr>
            <a:grpSpLocks/>
          </p:cNvGrpSpPr>
          <p:nvPr/>
        </p:nvGrpSpPr>
        <p:grpSpPr bwMode="auto">
          <a:xfrm rot="1366339">
            <a:off x="5407025" y="5013325"/>
            <a:ext cx="1273175" cy="571500"/>
            <a:chOff x="2044" y="2133"/>
            <a:chExt cx="1329" cy="596"/>
          </a:xfrm>
        </p:grpSpPr>
        <p:pic>
          <p:nvPicPr>
            <p:cNvPr id="436648" name="Picture 1448" descr="hab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260956">
              <a:off x="2409" y="1772"/>
              <a:ext cx="592" cy="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6649" name="Freeform 1449"/>
            <p:cNvSpPr>
              <a:spLocks/>
            </p:cNvSpPr>
            <p:nvPr userDrawn="1"/>
          </p:nvSpPr>
          <p:spPr bwMode="gray">
            <a:xfrm rot="4245780">
              <a:off x="2418" y="1764"/>
              <a:ext cx="586" cy="1324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45000"/>
                  </a:schemeClr>
                </a:gs>
                <a:gs pos="100000">
                  <a:schemeClr val="hlink">
                    <a:alpha val="4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36650" name="Oval 1450"/>
          <p:cNvSpPr>
            <a:spLocks noChangeArrowheads="1"/>
          </p:cNvSpPr>
          <p:nvPr/>
        </p:nvSpPr>
        <p:spPr bwMode="gray">
          <a:xfrm>
            <a:off x="8312150" y="6394450"/>
            <a:ext cx="152400" cy="1524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1" name="Oval 1451"/>
          <p:cNvSpPr>
            <a:spLocks noChangeArrowheads="1"/>
          </p:cNvSpPr>
          <p:nvPr/>
        </p:nvSpPr>
        <p:spPr bwMode="gray">
          <a:xfrm>
            <a:off x="8551863" y="6392863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2" name="Oval 1452"/>
          <p:cNvSpPr>
            <a:spLocks noChangeArrowheads="1"/>
          </p:cNvSpPr>
          <p:nvPr/>
        </p:nvSpPr>
        <p:spPr bwMode="gray">
          <a:xfrm>
            <a:off x="7835900" y="639445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3" name="Oval 1453"/>
          <p:cNvSpPr>
            <a:spLocks noChangeArrowheads="1"/>
          </p:cNvSpPr>
          <p:nvPr/>
        </p:nvSpPr>
        <p:spPr bwMode="gray">
          <a:xfrm>
            <a:off x="8075613" y="6392863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6654" name="Text Box 1454"/>
          <p:cNvSpPr txBox="1">
            <a:spLocks noChangeArrowheads="1"/>
          </p:cNvSpPr>
          <p:nvPr/>
        </p:nvSpPr>
        <p:spPr bwMode="gray">
          <a:xfrm>
            <a:off x="5962650" y="6329363"/>
            <a:ext cx="1892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200">
                <a:ea typeface="宋体" charset="-122"/>
              </a:rPr>
              <a:t>www.themegallery.com</a:t>
            </a:r>
          </a:p>
        </p:txBody>
      </p:sp>
      <p:sp>
        <p:nvSpPr>
          <p:cNvPr id="436655" name="Rectangle 1455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2130425"/>
            <a:ext cx="5551488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436656" name="Rectangle 14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62325" y="1066800"/>
            <a:ext cx="4984750" cy="107791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grpSp>
        <p:nvGrpSpPr>
          <p:cNvPr id="436659" name="Group 1459"/>
          <p:cNvGrpSpPr>
            <a:grpSpLocks/>
          </p:cNvGrpSpPr>
          <p:nvPr/>
        </p:nvGrpSpPr>
        <p:grpSpPr bwMode="auto">
          <a:xfrm>
            <a:off x="3598863" y="3860800"/>
            <a:ext cx="2101850" cy="941388"/>
            <a:chOff x="2267" y="2432"/>
            <a:chExt cx="1324" cy="593"/>
          </a:xfrm>
        </p:grpSpPr>
        <p:sp>
          <p:nvSpPr>
            <p:cNvPr id="436646" name="Freeform 1446"/>
            <p:cNvSpPr>
              <a:spLocks/>
            </p:cNvSpPr>
            <p:nvPr userDrawn="1"/>
          </p:nvSpPr>
          <p:spPr bwMode="gray">
            <a:xfrm rot="4463845">
              <a:off x="2636" y="2064"/>
              <a:ext cx="586" cy="1324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36657" name="Picture 1457" descr="haba_0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477534">
              <a:off x="2634" y="2069"/>
              <a:ext cx="593" cy="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6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36441 0.19316 C -0.32413 0.10664 -0.28368 0.02013 -0.22292 -0.01202 C -0.16232 -0.04418 -0.03715 -0.00208 -4.44444E-6 -1.50821E-6 " pathEditMode="relative" ptsTypes="aaA">
                                      <p:cBhvr>
                                        <p:cTn id="20" dur="1000" fill="hold"/>
                                        <p:tgtEl>
                                          <p:spTgt spid="436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0.15538 -0.15125 C -0.13941 -0.14362 -0.08507 -0.12928 -0.0592 -0.10407 C -0.03333 -0.07887 -0.01232 -0.02174 -1.38889E-6 4.04255E-6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436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75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25538 -0.14283 C -0.23385 -0.12315 -0.16823 -0.04885 -0.12569 -0.025 C -0.08316 -0.00116 -0.02621 -0.0051 -1.66667E-6 4.81481E-6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43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B04B4-3D87-4439-9DEC-3DFF836B8CE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683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171700" cy="5854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33363" y="0"/>
            <a:ext cx="6362700" cy="5854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D65867-E9CC-4F1B-8561-2AA3E19D6F6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630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A1D567-777F-461D-BC61-30423CEAB47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02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E032E2-D4AC-41D0-B2F3-40B1DDE1824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9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4E77A1-5D9E-4574-966C-7D7E253DBCA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084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BC41E-EB0A-4C87-8977-C7E97949E8F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7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BD1AD4-4DBC-457B-801F-B87B51B0DE7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44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B5AF9-A38C-4CA2-985B-847A039BE55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19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69AC3F-8963-4584-959D-096F04039FE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154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3F11B-D97B-43DC-A732-68E13B2C3E3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903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3" name="Rectangle 485"/>
          <p:cNvSpPr>
            <a:spLocks noChangeArrowheads="1"/>
          </p:cNvSpPr>
          <p:nvPr/>
        </p:nvSpPr>
        <p:spPr bwMode="gray">
          <a:xfrm>
            <a:off x="0" y="0"/>
            <a:ext cx="9144000" cy="1435100"/>
          </a:xfrm>
          <a:prstGeom prst="rect">
            <a:avLst/>
          </a:prstGeom>
          <a:gradFill rotWithShape="1">
            <a:gsLst>
              <a:gs pos="0">
                <a:schemeClr val="folHlink">
                  <a:alpha val="39999"/>
                </a:schemeClr>
              </a:gs>
              <a:gs pos="100000">
                <a:schemeClr val="folHlink">
                  <a:gamma/>
                  <a:tint val="0"/>
                  <a:invGamma/>
                  <a:alpha val="39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08" name="Oval 480"/>
          <p:cNvSpPr>
            <a:spLocks noChangeArrowheads="1"/>
          </p:cNvSpPr>
          <p:nvPr/>
        </p:nvSpPr>
        <p:spPr bwMode="gray">
          <a:xfrm>
            <a:off x="8312150" y="6394450"/>
            <a:ext cx="152400" cy="1524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09" name="Oval 481"/>
          <p:cNvSpPr>
            <a:spLocks noChangeArrowheads="1"/>
          </p:cNvSpPr>
          <p:nvPr/>
        </p:nvSpPr>
        <p:spPr bwMode="gray">
          <a:xfrm>
            <a:off x="8551863" y="6392863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10" name="Oval 482"/>
          <p:cNvSpPr>
            <a:spLocks noChangeArrowheads="1"/>
          </p:cNvSpPr>
          <p:nvPr/>
        </p:nvSpPr>
        <p:spPr bwMode="gray">
          <a:xfrm>
            <a:off x="7835900" y="639445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11" name="Oval 483"/>
          <p:cNvSpPr>
            <a:spLocks noChangeArrowheads="1"/>
          </p:cNvSpPr>
          <p:nvPr/>
        </p:nvSpPr>
        <p:spPr bwMode="gray">
          <a:xfrm>
            <a:off x="8075613" y="6392863"/>
            <a:ext cx="152400" cy="1524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1012" name="Text Box 484"/>
          <p:cNvSpPr txBox="1">
            <a:spLocks noChangeArrowheads="1"/>
          </p:cNvSpPr>
          <p:nvPr/>
        </p:nvSpPr>
        <p:spPr bwMode="gray">
          <a:xfrm>
            <a:off x="5962650" y="6329363"/>
            <a:ext cx="1892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200">
                <a:ea typeface="宋体" charset="-122"/>
              </a:rPr>
              <a:t>www.themegallery.com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3287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zh-CN" sz="1400" b="0">
              <a:ea typeface="宋体" charset="-122"/>
            </a:endParaRP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zh-CN" altLang="zh-CN" sz="1400" b="0"/>
          </a:p>
        </p:txBody>
      </p:sp>
      <p:sp>
        <p:nvSpPr>
          <p:cNvPr id="150954" name="Rectangle 42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50955" name="Rectangle 42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charset="-122"/>
              </a:defRPr>
            </a:lvl1pPr>
          </a:lstStyle>
          <a:p>
            <a:fld id="{7F6ACD05-97B5-4313-B0D1-FEAC00EABCD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zh-CN" sz="1400" b="0">
              <a:ea typeface="宋体" charset="-122"/>
            </a:endParaRPr>
          </a:p>
        </p:txBody>
      </p:sp>
      <p:sp>
        <p:nvSpPr>
          <p:cNvPr id="150953" name="Rectangle 42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50987" name="Rectangle 459"/>
          <p:cNvSpPr>
            <a:spLocks noGrp="1" noChangeArrowheads="1"/>
          </p:cNvSpPr>
          <p:nvPr>
            <p:ph type="title"/>
          </p:nvPr>
        </p:nvSpPr>
        <p:spPr bwMode="gray">
          <a:xfrm>
            <a:off x="233363" y="0"/>
            <a:ext cx="8686800" cy="1087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50996" name="Picture 468" descr="hab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4625498">
            <a:off x="2315369" y="6269831"/>
            <a:ext cx="22225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997" name="Group 469"/>
          <p:cNvGrpSpPr>
            <a:grpSpLocks/>
          </p:cNvGrpSpPr>
          <p:nvPr/>
        </p:nvGrpSpPr>
        <p:grpSpPr bwMode="auto">
          <a:xfrm rot="264869">
            <a:off x="165100" y="5657850"/>
            <a:ext cx="787400" cy="352425"/>
            <a:chOff x="2044" y="2133"/>
            <a:chExt cx="1329" cy="596"/>
          </a:xfrm>
        </p:grpSpPr>
        <p:pic>
          <p:nvPicPr>
            <p:cNvPr id="150998" name="Picture 470" descr="haba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260956">
              <a:off x="2409" y="1772"/>
              <a:ext cx="592" cy="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999" name="Freeform 471"/>
            <p:cNvSpPr>
              <a:spLocks/>
            </p:cNvSpPr>
            <p:nvPr userDrawn="1"/>
          </p:nvSpPr>
          <p:spPr bwMode="gray">
            <a:xfrm rot="4245780">
              <a:off x="2418" y="1764"/>
              <a:ext cx="586" cy="1324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70000"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1000" name="Group 472"/>
          <p:cNvGrpSpPr>
            <a:grpSpLocks/>
          </p:cNvGrpSpPr>
          <p:nvPr/>
        </p:nvGrpSpPr>
        <p:grpSpPr bwMode="auto">
          <a:xfrm rot="1366339" flipV="1">
            <a:off x="1071563" y="5967413"/>
            <a:ext cx="650875" cy="292100"/>
            <a:chOff x="2044" y="2133"/>
            <a:chExt cx="1329" cy="596"/>
          </a:xfrm>
        </p:grpSpPr>
        <p:pic>
          <p:nvPicPr>
            <p:cNvPr id="151001" name="Picture 473" descr="haba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4260956">
              <a:off x="2409" y="1772"/>
              <a:ext cx="592" cy="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002" name="Freeform 474"/>
            <p:cNvSpPr>
              <a:spLocks/>
            </p:cNvSpPr>
            <p:nvPr userDrawn="1"/>
          </p:nvSpPr>
          <p:spPr bwMode="gray">
            <a:xfrm rot="4245780">
              <a:off x="2418" y="1764"/>
              <a:ext cx="586" cy="1324"/>
            </a:xfrm>
            <a:custGeom>
              <a:avLst/>
              <a:gdLst>
                <a:gd name="T0" fmla="*/ 457 w 1137"/>
                <a:gd name="T1" fmla="*/ 380 h 2558"/>
                <a:gd name="T2" fmla="*/ 154 w 1137"/>
                <a:gd name="T3" fmla="*/ 695 h 2558"/>
                <a:gd name="T4" fmla="*/ 114 w 1137"/>
                <a:gd name="T5" fmla="*/ 790 h 2558"/>
                <a:gd name="T6" fmla="*/ 70 w 1137"/>
                <a:gd name="T7" fmla="*/ 874 h 2558"/>
                <a:gd name="T8" fmla="*/ 45 w 1137"/>
                <a:gd name="T9" fmla="*/ 986 h 2558"/>
                <a:gd name="T10" fmla="*/ 22 w 1137"/>
                <a:gd name="T11" fmla="*/ 1088 h 2558"/>
                <a:gd name="T12" fmla="*/ 7 w 1137"/>
                <a:gd name="T13" fmla="*/ 1216 h 2558"/>
                <a:gd name="T14" fmla="*/ 9 w 1137"/>
                <a:gd name="T15" fmla="*/ 1354 h 2558"/>
                <a:gd name="T16" fmla="*/ 27 w 1137"/>
                <a:gd name="T17" fmla="*/ 1480 h 2558"/>
                <a:gd name="T18" fmla="*/ 43 w 1137"/>
                <a:gd name="T19" fmla="*/ 1610 h 2558"/>
                <a:gd name="T20" fmla="*/ 76 w 1137"/>
                <a:gd name="T21" fmla="*/ 1702 h 2558"/>
                <a:gd name="T22" fmla="*/ 133 w 1137"/>
                <a:gd name="T23" fmla="*/ 1810 h 2558"/>
                <a:gd name="T24" fmla="*/ 174 w 1137"/>
                <a:gd name="T25" fmla="*/ 1913 h 2558"/>
                <a:gd name="T26" fmla="*/ 231 w 1137"/>
                <a:gd name="T27" fmla="*/ 1969 h 2558"/>
                <a:gd name="T28" fmla="*/ 297 w 1137"/>
                <a:gd name="T29" fmla="*/ 2047 h 2558"/>
                <a:gd name="T30" fmla="*/ 369 w 1137"/>
                <a:gd name="T31" fmla="*/ 2108 h 2558"/>
                <a:gd name="T32" fmla="*/ 439 w 1137"/>
                <a:gd name="T33" fmla="*/ 2174 h 2558"/>
                <a:gd name="T34" fmla="*/ 484 w 1137"/>
                <a:gd name="T35" fmla="*/ 2228 h 2558"/>
                <a:gd name="T36" fmla="*/ 510 w 1137"/>
                <a:gd name="T37" fmla="*/ 2329 h 2558"/>
                <a:gd name="T38" fmla="*/ 520 w 1137"/>
                <a:gd name="T39" fmla="*/ 2455 h 2558"/>
                <a:gd name="T40" fmla="*/ 547 w 1137"/>
                <a:gd name="T41" fmla="*/ 2482 h 2558"/>
                <a:gd name="T42" fmla="*/ 567 w 1137"/>
                <a:gd name="T43" fmla="*/ 2387 h 2558"/>
                <a:gd name="T44" fmla="*/ 594 w 1137"/>
                <a:gd name="T45" fmla="*/ 2308 h 2558"/>
                <a:gd name="T46" fmla="*/ 625 w 1137"/>
                <a:gd name="T47" fmla="*/ 2252 h 2558"/>
                <a:gd name="T48" fmla="*/ 655 w 1137"/>
                <a:gd name="T49" fmla="*/ 2192 h 2558"/>
                <a:gd name="T50" fmla="*/ 700 w 1137"/>
                <a:gd name="T51" fmla="*/ 2164 h 2558"/>
                <a:gd name="T52" fmla="*/ 744 w 1137"/>
                <a:gd name="T53" fmla="*/ 2102 h 2558"/>
                <a:gd name="T54" fmla="*/ 798 w 1137"/>
                <a:gd name="T55" fmla="*/ 2063 h 2558"/>
                <a:gd name="T56" fmla="*/ 834 w 1137"/>
                <a:gd name="T57" fmla="*/ 2020 h 2558"/>
                <a:gd name="T58" fmla="*/ 891 w 1137"/>
                <a:gd name="T59" fmla="*/ 1972 h 2558"/>
                <a:gd name="T60" fmla="*/ 943 w 1137"/>
                <a:gd name="T61" fmla="*/ 1912 h 2558"/>
                <a:gd name="T62" fmla="*/ 1005 w 1137"/>
                <a:gd name="T63" fmla="*/ 1844 h 2558"/>
                <a:gd name="T64" fmla="*/ 1039 w 1137"/>
                <a:gd name="T65" fmla="*/ 1780 h 2558"/>
                <a:gd name="T66" fmla="*/ 1074 w 1137"/>
                <a:gd name="T67" fmla="*/ 1693 h 2558"/>
                <a:gd name="T68" fmla="*/ 1086 w 1137"/>
                <a:gd name="T69" fmla="*/ 1582 h 2558"/>
                <a:gd name="T70" fmla="*/ 1122 w 1137"/>
                <a:gd name="T71" fmla="*/ 1474 h 2558"/>
                <a:gd name="T72" fmla="*/ 1135 w 1137"/>
                <a:gd name="T73" fmla="*/ 1340 h 2558"/>
                <a:gd name="T74" fmla="*/ 1137 w 1137"/>
                <a:gd name="T75" fmla="*/ 1249 h 2558"/>
                <a:gd name="T76" fmla="*/ 1128 w 1137"/>
                <a:gd name="T77" fmla="*/ 1162 h 2558"/>
                <a:gd name="T78" fmla="*/ 1108 w 1137"/>
                <a:gd name="T79" fmla="*/ 1086 h 2558"/>
                <a:gd name="T80" fmla="*/ 1081 w 1137"/>
                <a:gd name="T81" fmla="*/ 983 h 2558"/>
                <a:gd name="T82" fmla="*/ 1077 w 1137"/>
                <a:gd name="T83" fmla="*/ 870 h 2558"/>
                <a:gd name="T84" fmla="*/ 1041 w 1137"/>
                <a:gd name="T85" fmla="*/ 783 h 2558"/>
                <a:gd name="T86" fmla="*/ 1003 w 1137"/>
                <a:gd name="T87" fmla="*/ 717 h 2558"/>
                <a:gd name="T88" fmla="*/ 946 w 1137"/>
                <a:gd name="T89" fmla="*/ 656 h 2558"/>
                <a:gd name="T90" fmla="*/ 892 w 1137"/>
                <a:gd name="T91" fmla="*/ 591 h 2558"/>
                <a:gd name="T92" fmla="*/ 828 w 1137"/>
                <a:gd name="T93" fmla="*/ 516 h 2558"/>
                <a:gd name="T94" fmla="*/ 780 w 1137"/>
                <a:gd name="T95" fmla="*/ 479 h 2558"/>
                <a:gd name="T96" fmla="*/ 703 w 1137"/>
                <a:gd name="T97" fmla="*/ 416 h 2558"/>
                <a:gd name="T98" fmla="*/ 655 w 1137"/>
                <a:gd name="T99" fmla="*/ 356 h 2558"/>
                <a:gd name="T100" fmla="*/ 603 w 1137"/>
                <a:gd name="T101" fmla="*/ 248 h 2558"/>
                <a:gd name="T102" fmla="*/ 570 w 1137"/>
                <a:gd name="T103" fmla="*/ 141 h 2558"/>
                <a:gd name="T104" fmla="*/ 538 w 1137"/>
                <a:gd name="T105" fmla="*/ 24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7" h="2558">
                  <a:moveTo>
                    <a:pt x="525" y="0"/>
                  </a:moveTo>
                  <a:lnTo>
                    <a:pt x="520" y="86"/>
                  </a:lnTo>
                  <a:lnTo>
                    <a:pt x="511" y="233"/>
                  </a:lnTo>
                  <a:lnTo>
                    <a:pt x="490" y="311"/>
                  </a:lnTo>
                  <a:lnTo>
                    <a:pt x="457" y="380"/>
                  </a:lnTo>
                  <a:lnTo>
                    <a:pt x="385" y="446"/>
                  </a:lnTo>
                  <a:lnTo>
                    <a:pt x="286" y="530"/>
                  </a:lnTo>
                  <a:lnTo>
                    <a:pt x="214" y="626"/>
                  </a:lnTo>
                  <a:lnTo>
                    <a:pt x="171" y="691"/>
                  </a:lnTo>
                  <a:lnTo>
                    <a:pt x="154" y="695"/>
                  </a:lnTo>
                  <a:lnTo>
                    <a:pt x="153" y="722"/>
                  </a:lnTo>
                  <a:lnTo>
                    <a:pt x="141" y="727"/>
                  </a:lnTo>
                  <a:lnTo>
                    <a:pt x="135" y="757"/>
                  </a:lnTo>
                  <a:lnTo>
                    <a:pt x="120" y="764"/>
                  </a:lnTo>
                  <a:lnTo>
                    <a:pt x="114" y="790"/>
                  </a:lnTo>
                  <a:lnTo>
                    <a:pt x="97" y="806"/>
                  </a:lnTo>
                  <a:lnTo>
                    <a:pt x="94" y="838"/>
                  </a:lnTo>
                  <a:lnTo>
                    <a:pt x="81" y="848"/>
                  </a:lnTo>
                  <a:lnTo>
                    <a:pt x="78" y="872"/>
                  </a:lnTo>
                  <a:lnTo>
                    <a:pt x="70" y="874"/>
                  </a:lnTo>
                  <a:lnTo>
                    <a:pt x="66" y="910"/>
                  </a:lnTo>
                  <a:lnTo>
                    <a:pt x="57" y="926"/>
                  </a:lnTo>
                  <a:lnTo>
                    <a:pt x="57" y="949"/>
                  </a:lnTo>
                  <a:lnTo>
                    <a:pt x="43" y="959"/>
                  </a:lnTo>
                  <a:lnTo>
                    <a:pt x="45" y="986"/>
                  </a:lnTo>
                  <a:lnTo>
                    <a:pt x="34" y="1000"/>
                  </a:lnTo>
                  <a:lnTo>
                    <a:pt x="39" y="1031"/>
                  </a:lnTo>
                  <a:lnTo>
                    <a:pt x="30" y="1043"/>
                  </a:lnTo>
                  <a:lnTo>
                    <a:pt x="31" y="1066"/>
                  </a:lnTo>
                  <a:lnTo>
                    <a:pt x="22" y="1088"/>
                  </a:lnTo>
                  <a:lnTo>
                    <a:pt x="24" y="1133"/>
                  </a:lnTo>
                  <a:lnTo>
                    <a:pt x="15" y="1150"/>
                  </a:lnTo>
                  <a:lnTo>
                    <a:pt x="12" y="1172"/>
                  </a:lnTo>
                  <a:lnTo>
                    <a:pt x="13" y="1195"/>
                  </a:lnTo>
                  <a:lnTo>
                    <a:pt x="7" y="1216"/>
                  </a:lnTo>
                  <a:lnTo>
                    <a:pt x="4" y="1235"/>
                  </a:lnTo>
                  <a:lnTo>
                    <a:pt x="0" y="1258"/>
                  </a:lnTo>
                  <a:lnTo>
                    <a:pt x="9" y="1283"/>
                  </a:lnTo>
                  <a:lnTo>
                    <a:pt x="3" y="1316"/>
                  </a:lnTo>
                  <a:lnTo>
                    <a:pt x="9" y="1354"/>
                  </a:lnTo>
                  <a:lnTo>
                    <a:pt x="15" y="1379"/>
                  </a:lnTo>
                  <a:lnTo>
                    <a:pt x="7" y="1400"/>
                  </a:lnTo>
                  <a:lnTo>
                    <a:pt x="18" y="1421"/>
                  </a:lnTo>
                  <a:lnTo>
                    <a:pt x="19" y="1445"/>
                  </a:lnTo>
                  <a:lnTo>
                    <a:pt x="27" y="1480"/>
                  </a:lnTo>
                  <a:lnTo>
                    <a:pt x="30" y="1505"/>
                  </a:lnTo>
                  <a:lnTo>
                    <a:pt x="37" y="1525"/>
                  </a:lnTo>
                  <a:lnTo>
                    <a:pt x="33" y="1558"/>
                  </a:lnTo>
                  <a:lnTo>
                    <a:pt x="45" y="1574"/>
                  </a:lnTo>
                  <a:lnTo>
                    <a:pt x="43" y="1610"/>
                  </a:lnTo>
                  <a:lnTo>
                    <a:pt x="52" y="1625"/>
                  </a:lnTo>
                  <a:lnTo>
                    <a:pt x="55" y="1646"/>
                  </a:lnTo>
                  <a:lnTo>
                    <a:pt x="67" y="1654"/>
                  </a:lnTo>
                  <a:lnTo>
                    <a:pt x="67" y="1693"/>
                  </a:lnTo>
                  <a:lnTo>
                    <a:pt x="76" y="1702"/>
                  </a:lnTo>
                  <a:lnTo>
                    <a:pt x="88" y="1723"/>
                  </a:lnTo>
                  <a:lnTo>
                    <a:pt x="91" y="1751"/>
                  </a:lnTo>
                  <a:lnTo>
                    <a:pt x="109" y="1772"/>
                  </a:lnTo>
                  <a:lnTo>
                    <a:pt x="118" y="1802"/>
                  </a:lnTo>
                  <a:lnTo>
                    <a:pt x="133" y="1810"/>
                  </a:lnTo>
                  <a:lnTo>
                    <a:pt x="139" y="1838"/>
                  </a:lnTo>
                  <a:lnTo>
                    <a:pt x="156" y="1853"/>
                  </a:lnTo>
                  <a:lnTo>
                    <a:pt x="153" y="1874"/>
                  </a:lnTo>
                  <a:lnTo>
                    <a:pt x="171" y="1880"/>
                  </a:lnTo>
                  <a:lnTo>
                    <a:pt x="174" y="1913"/>
                  </a:lnTo>
                  <a:lnTo>
                    <a:pt x="184" y="1915"/>
                  </a:lnTo>
                  <a:lnTo>
                    <a:pt x="187" y="1933"/>
                  </a:lnTo>
                  <a:lnTo>
                    <a:pt x="205" y="1940"/>
                  </a:lnTo>
                  <a:lnTo>
                    <a:pt x="213" y="1964"/>
                  </a:lnTo>
                  <a:lnTo>
                    <a:pt x="231" y="1969"/>
                  </a:lnTo>
                  <a:lnTo>
                    <a:pt x="246" y="1990"/>
                  </a:lnTo>
                  <a:lnTo>
                    <a:pt x="262" y="1993"/>
                  </a:lnTo>
                  <a:lnTo>
                    <a:pt x="270" y="2011"/>
                  </a:lnTo>
                  <a:lnTo>
                    <a:pt x="289" y="2024"/>
                  </a:lnTo>
                  <a:lnTo>
                    <a:pt x="297" y="2047"/>
                  </a:lnTo>
                  <a:lnTo>
                    <a:pt x="318" y="2063"/>
                  </a:lnTo>
                  <a:lnTo>
                    <a:pt x="333" y="2081"/>
                  </a:lnTo>
                  <a:lnTo>
                    <a:pt x="348" y="2087"/>
                  </a:lnTo>
                  <a:lnTo>
                    <a:pt x="360" y="2108"/>
                  </a:lnTo>
                  <a:lnTo>
                    <a:pt x="369" y="2108"/>
                  </a:lnTo>
                  <a:lnTo>
                    <a:pt x="376" y="2125"/>
                  </a:lnTo>
                  <a:lnTo>
                    <a:pt x="399" y="2137"/>
                  </a:lnTo>
                  <a:lnTo>
                    <a:pt x="415" y="2162"/>
                  </a:lnTo>
                  <a:lnTo>
                    <a:pt x="430" y="2159"/>
                  </a:lnTo>
                  <a:lnTo>
                    <a:pt x="439" y="2174"/>
                  </a:lnTo>
                  <a:lnTo>
                    <a:pt x="444" y="2194"/>
                  </a:lnTo>
                  <a:lnTo>
                    <a:pt x="454" y="2192"/>
                  </a:lnTo>
                  <a:lnTo>
                    <a:pt x="469" y="2210"/>
                  </a:lnTo>
                  <a:lnTo>
                    <a:pt x="466" y="2225"/>
                  </a:lnTo>
                  <a:lnTo>
                    <a:pt x="484" y="2228"/>
                  </a:lnTo>
                  <a:lnTo>
                    <a:pt x="487" y="2252"/>
                  </a:lnTo>
                  <a:lnTo>
                    <a:pt x="492" y="2279"/>
                  </a:lnTo>
                  <a:lnTo>
                    <a:pt x="501" y="2293"/>
                  </a:lnTo>
                  <a:lnTo>
                    <a:pt x="502" y="2312"/>
                  </a:lnTo>
                  <a:lnTo>
                    <a:pt x="510" y="2329"/>
                  </a:lnTo>
                  <a:lnTo>
                    <a:pt x="507" y="2351"/>
                  </a:lnTo>
                  <a:lnTo>
                    <a:pt x="513" y="2362"/>
                  </a:lnTo>
                  <a:lnTo>
                    <a:pt x="511" y="2390"/>
                  </a:lnTo>
                  <a:lnTo>
                    <a:pt x="514" y="2420"/>
                  </a:lnTo>
                  <a:lnTo>
                    <a:pt x="520" y="2455"/>
                  </a:lnTo>
                  <a:lnTo>
                    <a:pt x="520" y="2501"/>
                  </a:lnTo>
                  <a:lnTo>
                    <a:pt x="523" y="2558"/>
                  </a:lnTo>
                  <a:lnTo>
                    <a:pt x="535" y="2548"/>
                  </a:lnTo>
                  <a:lnTo>
                    <a:pt x="541" y="2522"/>
                  </a:lnTo>
                  <a:lnTo>
                    <a:pt x="547" y="2482"/>
                  </a:lnTo>
                  <a:lnTo>
                    <a:pt x="555" y="2479"/>
                  </a:lnTo>
                  <a:lnTo>
                    <a:pt x="552" y="2458"/>
                  </a:lnTo>
                  <a:lnTo>
                    <a:pt x="558" y="2422"/>
                  </a:lnTo>
                  <a:lnTo>
                    <a:pt x="570" y="2419"/>
                  </a:lnTo>
                  <a:lnTo>
                    <a:pt x="567" y="2387"/>
                  </a:lnTo>
                  <a:lnTo>
                    <a:pt x="577" y="2390"/>
                  </a:lnTo>
                  <a:lnTo>
                    <a:pt x="576" y="2363"/>
                  </a:lnTo>
                  <a:lnTo>
                    <a:pt x="591" y="2363"/>
                  </a:lnTo>
                  <a:lnTo>
                    <a:pt x="586" y="2329"/>
                  </a:lnTo>
                  <a:lnTo>
                    <a:pt x="594" y="2308"/>
                  </a:lnTo>
                  <a:lnTo>
                    <a:pt x="601" y="2315"/>
                  </a:lnTo>
                  <a:lnTo>
                    <a:pt x="606" y="2276"/>
                  </a:lnTo>
                  <a:lnTo>
                    <a:pt x="616" y="2276"/>
                  </a:lnTo>
                  <a:lnTo>
                    <a:pt x="618" y="2251"/>
                  </a:lnTo>
                  <a:lnTo>
                    <a:pt x="625" y="2252"/>
                  </a:lnTo>
                  <a:lnTo>
                    <a:pt x="627" y="2230"/>
                  </a:lnTo>
                  <a:lnTo>
                    <a:pt x="642" y="2237"/>
                  </a:lnTo>
                  <a:lnTo>
                    <a:pt x="646" y="2222"/>
                  </a:lnTo>
                  <a:lnTo>
                    <a:pt x="654" y="2221"/>
                  </a:lnTo>
                  <a:lnTo>
                    <a:pt x="655" y="2192"/>
                  </a:lnTo>
                  <a:lnTo>
                    <a:pt x="672" y="2194"/>
                  </a:lnTo>
                  <a:lnTo>
                    <a:pt x="672" y="2176"/>
                  </a:lnTo>
                  <a:lnTo>
                    <a:pt x="682" y="2179"/>
                  </a:lnTo>
                  <a:lnTo>
                    <a:pt x="684" y="2158"/>
                  </a:lnTo>
                  <a:lnTo>
                    <a:pt x="700" y="2164"/>
                  </a:lnTo>
                  <a:lnTo>
                    <a:pt x="705" y="2140"/>
                  </a:lnTo>
                  <a:lnTo>
                    <a:pt x="720" y="2141"/>
                  </a:lnTo>
                  <a:lnTo>
                    <a:pt x="721" y="2119"/>
                  </a:lnTo>
                  <a:lnTo>
                    <a:pt x="738" y="2119"/>
                  </a:lnTo>
                  <a:lnTo>
                    <a:pt x="744" y="2102"/>
                  </a:lnTo>
                  <a:lnTo>
                    <a:pt x="756" y="2104"/>
                  </a:lnTo>
                  <a:lnTo>
                    <a:pt x="756" y="2084"/>
                  </a:lnTo>
                  <a:lnTo>
                    <a:pt x="775" y="2083"/>
                  </a:lnTo>
                  <a:lnTo>
                    <a:pt x="783" y="2065"/>
                  </a:lnTo>
                  <a:lnTo>
                    <a:pt x="798" y="2063"/>
                  </a:lnTo>
                  <a:lnTo>
                    <a:pt x="804" y="2048"/>
                  </a:lnTo>
                  <a:lnTo>
                    <a:pt x="819" y="2048"/>
                  </a:lnTo>
                  <a:lnTo>
                    <a:pt x="825" y="2038"/>
                  </a:lnTo>
                  <a:lnTo>
                    <a:pt x="835" y="2041"/>
                  </a:lnTo>
                  <a:lnTo>
                    <a:pt x="834" y="2020"/>
                  </a:lnTo>
                  <a:lnTo>
                    <a:pt x="852" y="2023"/>
                  </a:lnTo>
                  <a:lnTo>
                    <a:pt x="853" y="2005"/>
                  </a:lnTo>
                  <a:lnTo>
                    <a:pt x="868" y="2003"/>
                  </a:lnTo>
                  <a:lnTo>
                    <a:pt x="877" y="1984"/>
                  </a:lnTo>
                  <a:lnTo>
                    <a:pt x="891" y="1972"/>
                  </a:lnTo>
                  <a:lnTo>
                    <a:pt x="904" y="1972"/>
                  </a:lnTo>
                  <a:lnTo>
                    <a:pt x="912" y="1943"/>
                  </a:lnTo>
                  <a:lnTo>
                    <a:pt x="921" y="1933"/>
                  </a:lnTo>
                  <a:lnTo>
                    <a:pt x="940" y="1939"/>
                  </a:lnTo>
                  <a:lnTo>
                    <a:pt x="943" y="1912"/>
                  </a:lnTo>
                  <a:lnTo>
                    <a:pt x="955" y="1906"/>
                  </a:lnTo>
                  <a:lnTo>
                    <a:pt x="958" y="1886"/>
                  </a:lnTo>
                  <a:lnTo>
                    <a:pt x="984" y="1885"/>
                  </a:lnTo>
                  <a:lnTo>
                    <a:pt x="987" y="1852"/>
                  </a:lnTo>
                  <a:lnTo>
                    <a:pt x="1005" y="1844"/>
                  </a:lnTo>
                  <a:lnTo>
                    <a:pt x="1012" y="1826"/>
                  </a:lnTo>
                  <a:lnTo>
                    <a:pt x="1026" y="1825"/>
                  </a:lnTo>
                  <a:lnTo>
                    <a:pt x="1027" y="1796"/>
                  </a:lnTo>
                  <a:lnTo>
                    <a:pt x="1038" y="1796"/>
                  </a:lnTo>
                  <a:lnTo>
                    <a:pt x="1039" y="1780"/>
                  </a:lnTo>
                  <a:lnTo>
                    <a:pt x="1053" y="1769"/>
                  </a:lnTo>
                  <a:lnTo>
                    <a:pt x="1053" y="1753"/>
                  </a:lnTo>
                  <a:lnTo>
                    <a:pt x="1066" y="1735"/>
                  </a:lnTo>
                  <a:lnTo>
                    <a:pt x="1063" y="1702"/>
                  </a:lnTo>
                  <a:lnTo>
                    <a:pt x="1074" y="1693"/>
                  </a:lnTo>
                  <a:lnTo>
                    <a:pt x="1075" y="1655"/>
                  </a:lnTo>
                  <a:lnTo>
                    <a:pt x="1087" y="1649"/>
                  </a:lnTo>
                  <a:lnTo>
                    <a:pt x="1078" y="1625"/>
                  </a:lnTo>
                  <a:lnTo>
                    <a:pt x="1084" y="1612"/>
                  </a:lnTo>
                  <a:lnTo>
                    <a:pt x="1086" y="1582"/>
                  </a:lnTo>
                  <a:lnTo>
                    <a:pt x="1095" y="1582"/>
                  </a:lnTo>
                  <a:lnTo>
                    <a:pt x="1095" y="1553"/>
                  </a:lnTo>
                  <a:lnTo>
                    <a:pt x="1102" y="1541"/>
                  </a:lnTo>
                  <a:lnTo>
                    <a:pt x="1107" y="1501"/>
                  </a:lnTo>
                  <a:lnTo>
                    <a:pt x="1122" y="1474"/>
                  </a:lnTo>
                  <a:lnTo>
                    <a:pt x="1122" y="1448"/>
                  </a:lnTo>
                  <a:lnTo>
                    <a:pt x="1126" y="1400"/>
                  </a:lnTo>
                  <a:lnTo>
                    <a:pt x="1134" y="1385"/>
                  </a:lnTo>
                  <a:lnTo>
                    <a:pt x="1128" y="1367"/>
                  </a:lnTo>
                  <a:lnTo>
                    <a:pt x="1135" y="1340"/>
                  </a:lnTo>
                  <a:lnTo>
                    <a:pt x="1132" y="1322"/>
                  </a:lnTo>
                  <a:lnTo>
                    <a:pt x="1132" y="1304"/>
                  </a:lnTo>
                  <a:lnTo>
                    <a:pt x="1135" y="1282"/>
                  </a:lnTo>
                  <a:lnTo>
                    <a:pt x="1123" y="1273"/>
                  </a:lnTo>
                  <a:lnTo>
                    <a:pt x="1137" y="1249"/>
                  </a:lnTo>
                  <a:lnTo>
                    <a:pt x="1122" y="1241"/>
                  </a:lnTo>
                  <a:lnTo>
                    <a:pt x="1135" y="1216"/>
                  </a:lnTo>
                  <a:lnTo>
                    <a:pt x="1131" y="1193"/>
                  </a:lnTo>
                  <a:lnTo>
                    <a:pt x="1128" y="1187"/>
                  </a:lnTo>
                  <a:lnTo>
                    <a:pt x="1128" y="1162"/>
                  </a:lnTo>
                  <a:lnTo>
                    <a:pt x="1120" y="1152"/>
                  </a:lnTo>
                  <a:lnTo>
                    <a:pt x="1120" y="1130"/>
                  </a:lnTo>
                  <a:lnTo>
                    <a:pt x="1108" y="1118"/>
                  </a:lnTo>
                  <a:lnTo>
                    <a:pt x="1117" y="1094"/>
                  </a:lnTo>
                  <a:lnTo>
                    <a:pt x="1108" y="1086"/>
                  </a:lnTo>
                  <a:lnTo>
                    <a:pt x="1108" y="1053"/>
                  </a:lnTo>
                  <a:lnTo>
                    <a:pt x="1098" y="1049"/>
                  </a:lnTo>
                  <a:lnTo>
                    <a:pt x="1099" y="1019"/>
                  </a:lnTo>
                  <a:lnTo>
                    <a:pt x="1095" y="981"/>
                  </a:lnTo>
                  <a:lnTo>
                    <a:pt x="1081" y="983"/>
                  </a:lnTo>
                  <a:lnTo>
                    <a:pt x="1086" y="951"/>
                  </a:lnTo>
                  <a:lnTo>
                    <a:pt x="1077" y="933"/>
                  </a:lnTo>
                  <a:lnTo>
                    <a:pt x="1084" y="917"/>
                  </a:lnTo>
                  <a:lnTo>
                    <a:pt x="1072" y="906"/>
                  </a:lnTo>
                  <a:lnTo>
                    <a:pt x="1077" y="870"/>
                  </a:lnTo>
                  <a:lnTo>
                    <a:pt x="1068" y="858"/>
                  </a:lnTo>
                  <a:lnTo>
                    <a:pt x="1063" y="825"/>
                  </a:lnTo>
                  <a:lnTo>
                    <a:pt x="1054" y="816"/>
                  </a:lnTo>
                  <a:lnTo>
                    <a:pt x="1048" y="786"/>
                  </a:lnTo>
                  <a:lnTo>
                    <a:pt x="1041" y="783"/>
                  </a:lnTo>
                  <a:lnTo>
                    <a:pt x="1038" y="767"/>
                  </a:lnTo>
                  <a:lnTo>
                    <a:pt x="1024" y="759"/>
                  </a:lnTo>
                  <a:lnTo>
                    <a:pt x="1026" y="738"/>
                  </a:lnTo>
                  <a:lnTo>
                    <a:pt x="1014" y="737"/>
                  </a:lnTo>
                  <a:lnTo>
                    <a:pt x="1003" y="717"/>
                  </a:lnTo>
                  <a:lnTo>
                    <a:pt x="988" y="710"/>
                  </a:lnTo>
                  <a:lnTo>
                    <a:pt x="982" y="681"/>
                  </a:lnTo>
                  <a:lnTo>
                    <a:pt x="961" y="680"/>
                  </a:lnTo>
                  <a:lnTo>
                    <a:pt x="958" y="654"/>
                  </a:lnTo>
                  <a:lnTo>
                    <a:pt x="946" y="656"/>
                  </a:lnTo>
                  <a:lnTo>
                    <a:pt x="939" y="624"/>
                  </a:lnTo>
                  <a:lnTo>
                    <a:pt x="924" y="629"/>
                  </a:lnTo>
                  <a:lnTo>
                    <a:pt x="907" y="614"/>
                  </a:lnTo>
                  <a:lnTo>
                    <a:pt x="907" y="588"/>
                  </a:lnTo>
                  <a:lnTo>
                    <a:pt x="892" y="591"/>
                  </a:lnTo>
                  <a:lnTo>
                    <a:pt x="870" y="561"/>
                  </a:lnTo>
                  <a:lnTo>
                    <a:pt x="853" y="563"/>
                  </a:lnTo>
                  <a:lnTo>
                    <a:pt x="849" y="536"/>
                  </a:lnTo>
                  <a:lnTo>
                    <a:pt x="835" y="534"/>
                  </a:lnTo>
                  <a:lnTo>
                    <a:pt x="828" y="516"/>
                  </a:lnTo>
                  <a:lnTo>
                    <a:pt x="802" y="522"/>
                  </a:lnTo>
                  <a:lnTo>
                    <a:pt x="807" y="512"/>
                  </a:lnTo>
                  <a:lnTo>
                    <a:pt x="799" y="495"/>
                  </a:lnTo>
                  <a:lnTo>
                    <a:pt x="784" y="497"/>
                  </a:lnTo>
                  <a:lnTo>
                    <a:pt x="780" y="479"/>
                  </a:lnTo>
                  <a:lnTo>
                    <a:pt x="754" y="480"/>
                  </a:lnTo>
                  <a:lnTo>
                    <a:pt x="756" y="461"/>
                  </a:lnTo>
                  <a:lnTo>
                    <a:pt x="721" y="441"/>
                  </a:lnTo>
                  <a:lnTo>
                    <a:pt x="720" y="423"/>
                  </a:lnTo>
                  <a:lnTo>
                    <a:pt x="703" y="416"/>
                  </a:lnTo>
                  <a:lnTo>
                    <a:pt x="700" y="405"/>
                  </a:lnTo>
                  <a:lnTo>
                    <a:pt x="682" y="402"/>
                  </a:lnTo>
                  <a:lnTo>
                    <a:pt x="685" y="384"/>
                  </a:lnTo>
                  <a:lnTo>
                    <a:pt x="658" y="369"/>
                  </a:lnTo>
                  <a:lnTo>
                    <a:pt x="655" y="356"/>
                  </a:lnTo>
                  <a:lnTo>
                    <a:pt x="645" y="330"/>
                  </a:lnTo>
                  <a:lnTo>
                    <a:pt x="625" y="321"/>
                  </a:lnTo>
                  <a:lnTo>
                    <a:pt x="618" y="287"/>
                  </a:lnTo>
                  <a:lnTo>
                    <a:pt x="606" y="285"/>
                  </a:lnTo>
                  <a:lnTo>
                    <a:pt x="603" y="248"/>
                  </a:lnTo>
                  <a:lnTo>
                    <a:pt x="592" y="246"/>
                  </a:lnTo>
                  <a:lnTo>
                    <a:pt x="586" y="201"/>
                  </a:lnTo>
                  <a:lnTo>
                    <a:pt x="577" y="189"/>
                  </a:lnTo>
                  <a:lnTo>
                    <a:pt x="570" y="167"/>
                  </a:lnTo>
                  <a:lnTo>
                    <a:pt x="570" y="141"/>
                  </a:lnTo>
                  <a:lnTo>
                    <a:pt x="556" y="137"/>
                  </a:lnTo>
                  <a:lnTo>
                    <a:pt x="562" y="111"/>
                  </a:lnTo>
                  <a:lnTo>
                    <a:pt x="552" y="102"/>
                  </a:lnTo>
                  <a:lnTo>
                    <a:pt x="550" y="81"/>
                  </a:lnTo>
                  <a:lnTo>
                    <a:pt x="538" y="24"/>
                  </a:lnTo>
                  <a:lnTo>
                    <a:pt x="52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45000"/>
                  </a:schemeClr>
                </a:gs>
                <a:gs pos="100000">
                  <a:schemeClr val="hlink">
                    <a:alpha val="4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18 0.16535 C -0.27587 0.10476 -0.25556 0.0444 -0.20625 0.01688 C -0.15695 -0.01064 -0.0342 0.00277 -2.77778E-7 3.92229E-6 " pathEditMode="relative" ptsTypes="aaA">
                                      <p:cBhvr>
                                        <p:cTn id="11" dur="1000" fill="hold"/>
                                        <p:tgtEl>
                                          <p:spTgt spid="150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9358 -0.04237 C -0.08611 -0.04098 -0.06545 -0.04237 -0.04879 -0.03357 C -0.03212 -0.02477 -0.00521 0.00138 0.00625 0.01041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151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2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11129 -0.06273 C -0.10486 -0.05486 -0.09167 -0.02569 -0.07309 -0.01527 C -0.05452 -0.00486 -0.01528 -0.00324 2.22222E-6 -2.96296E-6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150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23567;&#23398;&#20248;&#31168;&#26696;&#20363;\5-&#19968;&#21435;&#20108;&#19977;&#37324;\index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82" name="Text Box 14"/>
          <p:cNvSpPr txBox="1">
            <a:spLocks noChangeArrowheads="1"/>
          </p:cNvSpPr>
          <p:nvPr/>
        </p:nvSpPr>
        <p:spPr bwMode="gray">
          <a:xfrm>
            <a:off x="342900" y="284163"/>
            <a:ext cx="1169988" cy="45720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Verdana" pitchFamily="34" charset="0"/>
                <a:ea typeface="宋体" charset="-122"/>
              </a:rPr>
              <a:t>LOGO</a:t>
            </a:r>
          </a:p>
        </p:txBody>
      </p:sp>
      <p:sp>
        <p:nvSpPr>
          <p:cNvPr id="442481" name="Text Box 113"/>
          <p:cNvSpPr txBox="1">
            <a:spLocks noChangeArrowheads="1"/>
          </p:cNvSpPr>
          <p:nvPr/>
        </p:nvSpPr>
        <p:spPr bwMode="auto">
          <a:xfrm>
            <a:off x="3703638" y="1546225"/>
            <a:ext cx="493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800" dirty="0" smtClean="0">
                <a:ea typeface="宋体" charset="-122"/>
              </a:rPr>
              <a:t>识字教学模式</a:t>
            </a:r>
            <a:endParaRPr lang="en-US" altLang="zh-CN" sz="4800" dirty="0" smtClean="0">
              <a:ea typeface="宋体" charset="-122"/>
            </a:endParaRPr>
          </a:p>
        </p:txBody>
      </p:sp>
      <p:sp>
        <p:nvSpPr>
          <p:cNvPr id="442482" name="Text Box 114"/>
          <p:cNvSpPr txBox="1">
            <a:spLocks noChangeArrowheads="1"/>
          </p:cNvSpPr>
          <p:nvPr/>
        </p:nvSpPr>
        <p:spPr bwMode="auto">
          <a:xfrm>
            <a:off x="1560513" y="1828800"/>
            <a:ext cx="239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i="1" dirty="0" smtClean="0">
                <a:solidFill>
                  <a:schemeClr val="accent1"/>
                </a:solidFill>
                <a:ea typeface="宋体" charset="-122"/>
              </a:rPr>
              <a:t>小学低年级</a:t>
            </a:r>
            <a:endParaRPr lang="en-US" altLang="zh-CN" sz="2400" i="1" dirty="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442484" name="Text Box 116"/>
          <p:cNvSpPr txBox="1">
            <a:spLocks noChangeArrowheads="1"/>
          </p:cNvSpPr>
          <p:nvPr/>
        </p:nvSpPr>
        <p:spPr bwMode="auto">
          <a:xfrm>
            <a:off x="5619750" y="2312988"/>
            <a:ext cx="3170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ea typeface="宋体" charset="-122"/>
              </a:rPr>
              <a:t>赵文</a:t>
            </a:r>
            <a:r>
              <a:rPr lang="zh-CN" altLang="en-US" sz="2400" dirty="0" smtClean="0">
                <a:ea typeface="宋体" charset="-122"/>
              </a:rPr>
              <a:t>涛</a:t>
            </a:r>
            <a:endParaRPr lang="en-US" altLang="zh-CN" sz="2400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识字教学模式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形近字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    读音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比形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编打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组词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练写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800" dirty="0"/>
              <a:t>事物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    读音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</a:rPr>
              <a:t>识物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辩形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编打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书写</a:t>
            </a:r>
            <a:endParaRPr lang="en-US" altLang="zh-CN" dirty="0" smtClean="0"/>
          </a:p>
          <a:p>
            <a:r>
              <a:rPr lang="zh-CN" altLang="en-US" sz="2800" dirty="0"/>
              <a:t>形声字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     读音辩形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组词说句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编码打字</a:t>
            </a:r>
            <a:r>
              <a:rPr lang="en-US" altLang="zh-CN" sz="2400" dirty="0" smtClean="0">
                <a:solidFill>
                  <a:schemeClr val="tx1"/>
                </a:solidFill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</a:rPr>
              <a:t>书</a:t>
            </a:r>
            <a:r>
              <a:rPr lang="zh-CN" altLang="en-US" sz="2400" dirty="0" smtClean="0">
                <a:solidFill>
                  <a:schemeClr val="tx1"/>
                </a:solidFill>
              </a:rPr>
              <a:t>写训练</a:t>
            </a:r>
            <a:endParaRPr lang="en-US" altLang="zh-CN" dirty="0"/>
          </a:p>
          <a:p>
            <a:r>
              <a:rPr lang="zh-CN" altLang="en-US" sz="2800" dirty="0"/>
              <a:t>偏旁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     读识偏旁</a:t>
            </a:r>
            <a:r>
              <a:rPr lang="en-US" altLang="zh-CN" sz="2400" dirty="0" smtClean="0">
                <a:solidFill>
                  <a:schemeClr val="tx1"/>
                </a:solidFill>
              </a:rPr>
              <a:t>—</a:t>
            </a:r>
            <a:r>
              <a:rPr lang="zh-CN" altLang="en-US" sz="2400" dirty="0" smtClean="0">
                <a:solidFill>
                  <a:schemeClr val="tx1"/>
                </a:solidFill>
              </a:rPr>
              <a:t>比较异同</a:t>
            </a:r>
            <a:r>
              <a:rPr lang="en-US" altLang="zh-CN" sz="2400" dirty="0" smtClean="0">
                <a:solidFill>
                  <a:schemeClr val="tx1"/>
                </a:solidFill>
              </a:rPr>
              <a:t>—</a:t>
            </a:r>
            <a:r>
              <a:rPr lang="zh-CN" altLang="en-US" sz="2400" dirty="0" smtClean="0">
                <a:solidFill>
                  <a:schemeClr val="tx1"/>
                </a:solidFill>
              </a:rPr>
              <a:t>组词造句</a:t>
            </a:r>
            <a:r>
              <a:rPr lang="en-US" altLang="zh-CN" sz="2400" dirty="0" smtClean="0">
                <a:solidFill>
                  <a:schemeClr val="tx1"/>
                </a:solidFill>
              </a:rPr>
              <a:t>—</a:t>
            </a:r>
            <a:r>
              <a:rPr lang="zh-CN" altLang="en-US" sz="2400" dirty="0" smtClean="0">
                <a:solidFill>
                  <a:schemeClr val="tx1"/>
                </a:solidFill>
              </a:rPr>
              <a:t>编码打字</a:t>
            </a:r>
            <a:r>
              <a:rPr lang="en-US" altLang="zh-CN" sz="2400" dirty="0" smtClean="0">
                <a:solidFill>
                  <a:schemeClr val="tx1"/>
                </a:solidFill>
              </a:rPr>
              <a:t>—</a:t>
            </a:r>
            <a:r>
              <a:rPr lang="zh-CN" altLang="en-US" sz="2400" dirty="0" smtClean="0">
                <a:solidFill>
                  <a:schemeClr val="tx1"/>
                </a:solidFill>
              </a:rPr>
              <a:t>书写训练</a:t>
            </a:r>
            <a:endParaRPr lang="en-US" altLang="zh-CN" sz="2400" dirty="0" smtClean="0"/>
          </a:p>
          <a:p>
            <a:r>
              <a:rPr lang="zh-CN" altLang="en-US" sz="2800" dirty="0"/>
              <a:t>会意</a:t>
            </a:r>
            <a:r>
              <a:rPr lang="zh-CN" altLang="en-US" sz="2800" dirty="0" smtClean="0"/>
              <a:t>字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     析</a:t>
            </a:r>
            <a:r>
              <a:rPr lang="zh-CN" altLang="en-US" sz="2400" dirty="0">
                <a:solidFill>
                  <a:schemeClr val="tx1"/>
                </a:solidFill>
              </a:rPr>
              <a:t>形会意</a:t>
            </a:r>
            <a:r>
              <a:rPr lang="en-US" altLang="zh-CN" sz="2400" dirty="0">
                <a:solidFill>
                  <a:schemeClr val="tx1"/>
                </a:solidFill>
              </a:rPr>
              <a:t>—</a:t>
            </a:r>
            <a:r>
              <a:rPr lang="zh-CN" altLang="en-US" sz="2400" dirty="0">
                <a:solidFill>
                  <a:schemeClr val="tx1"/>
                </a:solidFill>
              </a:rPr>
              <a:t>组词造句</a:t>
            </a:r>
            <a:r>
              <a:rPr lang="en-US" altLang="zh-CN" sz="2400" dirty="0">
                <a:solidFill>
                  <a:schemeClr val="tx1"/>
                </a:solidFill>
              </a:rPr>
              <a:t>—</a:t>
            </a:r>
            <a:r>
              <a:rPr lang="zh-CN" altLang="en-US" sz="2400" dirty="0">
                <a:solidFill>
                  <a:schemeClr val="tx1"/>
                </a:solidFill>
              </a:rPr>
              <a:t>编码打字</a:t>
            </a:r>
            <a:r>
              <a:rPr lang="en-US" altLang="zh-CN" sz="2400" dirty="0">
                <a:solidFill>
                  <a:schemeClr val="tx1"/>
                </a:solidFill>
              </a:rPr>
              <a:t>—</a:t>
            </a:r>
            <a:r>
              <a:rPr lang="zh-CN" altLang="en-US" sz="2400" dirty="0">
                <a:solidFill>
                  <a:schemeClr val="tx1"/>
                </a:solidFill>
              </a:rPr>
              <a:t>书写训练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2899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识字课教学案例：</a:t>
            </a:r>
            <a:r>
              <a:rPr lang="en-US" altLang="zh-CN" u="sng" dirty="0">
                <a:hlinkClick r:id="rId2"/>
              </a:rPr>
              <a:t>《</a:t>
            </a:r>
            <a:r>
              <a:rPr lang="en-US" altLang="zh-CN" u="sng" dirty="0" err="1">
                <a:hlinkClick r:id="rId2"/>
              </a:rPr>
              <a:t>一去二三里</a:t>
            </a:r>
            <a:r>
              <a:rPr lang="en-US" altLang="zh-CN" u="sng" dirty="0">
                <a:hlinkClick r:id="rId2"/>
              </a:rPr>
              <a:t>》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（第一课时）</a:t>
            </a:r>
            <a:br>
              <a:rPr lang="zh-CN" altLang="zh-CN" dirty="0"/>
            </a:br>
            <a:r>
              <a:rPr lang="zh-CN" altLang="zh-CN" dirty="0"/>
              <a:t/>
            </a:r>
            <a:br>
              <a:rPr lang="zh-CN" altLang="zh-CN" dirty="0"/>
            </a:br>
            <a:r>
              <a:rPr lang="zh-CN" altLang="zh-CN" dirty="0"/>
              <a:t>越秀区东山实验小学 邝少梅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7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教学建议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2800" dirty="0" smtClean="0">
                <a:solidFill>
                  <a:schemeClr val="tx1"/>
                </a:solidFill>
              </a:rPr>
              <a:t>教学重点（第一课时） </a:t>
            </a:r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读通读顺短文，初步理解内容大意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解决重点认读的字（词）（音、形（识记方法）以及一些课标要求的笔画）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口语表达训练（说话、谜语、儿歌、看图说话训练） 拓展材料的精选与运用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5438" y="1356033"/>
            <a:ext cx="8229600" cy="452596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教学模式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chemeClr val="tx1"/>
                </a:solidFill>
              </a:rPr>
              <a:t>教学进程结构（第一课时） 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结合生活，创设情境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情景观察，整体感知（结合说话训练）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两两协作，认清音形（教师指导）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编讲识记，反馈巩固（形、音）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自主学习，拓展阅读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口语表达，实践运用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教学模式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chemeClr val="tx1"/>
                </a:solidFill>
              </a:rPr>
              <a:t>教学进程结构（第二课时）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生字再认，复习巩固（注重语境篇章）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角色引入，短文学习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zh-CN" altLang="en-US" sz="2000" dirty="0" smtClean="0">
                <a:solidFill>
                  <a:srgbClr val="92D050"/>
                </a:solidFill>
              </a:rPr>
              <a:t>       </a:t>
            </a:r>
            <a:r>
              <a:rPr lang="en-US" altLang="zh-CN" sz="2000" dirty="0" smtClean="0">
                <a:solidFill>
                  <a:srgbClr val="92D050"/>
                </a:solidFill>
              </a:rPr>
              <a:t>1</a:t>
            </a:r>
            <a:r>
              <a:rPr lang="zh-CN" altLang="en-US" sz="2000" dirty="0" smtClean="0">
                <a:solidFill>
                  <a:srgbClr val="92D050"/>
                </a:solidFill>
              </a:rPr>
              <a:t>、角色引入，顺读短文</a:t>
            </a:r>
            <a:endParaRPr lang="en-US" altLang="zh-CN" sz="2000" dirty="0" smtClean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r>
              <a:rPr lang="zh-CN" altLang="en-US" sz="2000" dirty="0" smtClean="0">
                <a:solidFill>
                  <a:srgbClr val="92D050"/>
                </a:solidFill>
              </a:rPr>
              <a:t>       </a:t>
            </a:r>
            <a:r>
              <a:rPr lang="en-US" altLang="zh-CN" sz="2000" dirty="0" smtClean="0">
                <a:solidFill>
                  <a:srgbClr val="92D050"/>
                </a:solidFill>
              </a:rPr>
              <a:t>2</a:t>
            </a:r>
            <a:r>
              <a:rPr lang="zh-CN" altLang="en-US" sz="2000" dirty="0" smtClean="0">
                <a:solidFill>
                  <a:srgbClr val="92D050"/>
                </a:solidFill>
              </a:rPr>
              <a:t>、情境叠扩，激活想象</a:t>
            </a:r>
            <a:endParaRPr lang="en-US" altLang="zh-CN" sz="2000" dirty="0" smtClean="0">
              <a:solidFill>
                <a:srgbClr val="92D050"/>
              </a:solidFill>
            </a:endParaRPr>
          </a:p>
          <a:p>
            <a:pPr marL="0" indent="0" algn="just">
              <a:buNone/>
            </a:pPr>
            <a:r>
              <a:rPr lang="en-US" altLang="zh-CN" sz="2000" dirty="0" smtClean="0">
                <a:solidFill>
                  <a:srgbClr val="92D050"/>
                </a:solidFill>
              </a:rPr>
              <a:t>       3</a:t>
            </a:r>
            <a:r>
              <a:rPr lang="zh-CN" altLang="en-US" sz="2000" dirty="0" smtClean="0">
                <a:solidFill>
                  <a:srgbClr val="92D050"/>
                </a:solidFill>
              </a:rPr>
              <a:t>、趣美相融，悟练结合</a:t>
            </a:r>
            <a:endParaRPr lang="en-US" altLang="zh-CN" sz="2000" dirty="0" smtClean="0">
              <a:solidFill>
                <a:srgbClr val="92D050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自主学习，拓展阅读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口语表达，实践运用（适当渗透写话训练）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0" name="WordArt 510"/>
          <p:cNvSpPr>
            <a:spLocks noChangeArrowheads="1" noChangeShapeType="1" noTextEdit="1"/>
          </p:cNvSpPr>
          <p:nvPr/>
        </p:nvSpPr>
        <p:spPr bwMode="auto">
          <a:xfrm>
            <a:off x="2740025" y="1668463"/>
            <a:ext cx="5895975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CN" sz="3600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prstShdw prst="shdw13" dist="25400" dir="5400000">
                    <a:srgbClr val="333333">
                      <a:alpha val="50000"/>
                    </a:srgbClr>
                  </a:prstShdw>
                </a:effectLst>
                <a:latin typeface="Arial Black"/>
              </a:rPr>
              <a:t>Thank You!</a:t>
            </a:r>
            <a:endParaRPr lang="zh-CN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prstShdw prst="shdw13" dist="25400" dir="5400000">
                  <a:srgbClr val="333333">
                    <a:alpha val="50000"/>
                  </a:srgbClr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46" name="Freeform 490"/>
          <p:cNvSpPr>
            <a:spLocks/>
          </p:cNvSpPr>
          <p:nvPr/>
        </p:nvSpPr>
        <p:spPr bwMode="gray">
          <a:xfrm>
            <a:off x="2717800" y="4829175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8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7" name="Freeform 491"/>
          <p:cNvSpPr>
            <a:spLocks/>
          </p:cNvSpPr>
          <p:nvPr/>
        </p:nvSpPr>
        <p:spPr bwMode="gray">
          <a:xfrm>
            <a:off x="2016125" y="4829175"/>
            <a:ext cx="609600" cy="568325"/>
          </a:xfrm>
          <a:custGeom>
            <a:avLst/>
            <a:gdLst>
              <a:gd name="T0" fmla="*/ 372 w 372"/>
              <a:gd name="T1" fmla="*/ 1 h 358"/>
              <a:gd name="T2" fmla="*/ 372 w 372"/>
              <a:gd name="T3" fmla="*/ 358 h 358"/>
              <a:gd name="T4" fmla="*/ 165 w 372"/>
              <a:gd name="T5" fmla="*/ 357 h 358"/>
              <a:gd name="T6" fmla="*/ 0 w 372"/>
              <a:gd name="T7" fmla="*/ 181 h 358"/>
              <a:gd name="T8" fmla="*/ 164 w 372"/>
              <a:gd name="T9" fmla="*/ 1 h 358"/>
              <a:gd name="T10" fmla="*/ 372 w 372"/>
              <a:gd name="T11" fmla="*/ 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3" name="Freeform 487"/>
          <p:cNvSpPr>
            <a:spLocks/>
          </p:cNvSpPr>
          <p:nvPr/>
        </p:nvSpPr>
        <p:spPr bwMode="gray">
          <a:xfrm>
            <a:off x="2717800" y="3870325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8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4" name="Freeform 488"/>
          <p:cNvSpPr>
            <a:spLocks/>
          </p:cNvSpPr>
          <p:nvPr/>
        </p:nvSpPr>
        <p:spPr bwMode="gray">
          <a:xfrm>
            <a:off x="2016125" y="3870325"/>
            <a:ext cx="609600" cy="568325"/>
          </a:xfrm>
          <a:custGeom>
            <a:avLst/>
            <a:gdLst>
              <a:gd name="T0" fmla="*/ 372 w 372"/>
              <a:gd name="T1" fmla="*/ 1 h 358"/>
              <a:gd name="T2" fmla="*/ 372 w 372"/>
              <a:gd name="T3" fmla="*/ 358 h 358"/>
              <a:gd name="T4" fmla="*/ 165 w 372"/>
              <a:gd name="T5" fmla="*/ 357 h 358"/>
              <a:gd name="T6" fmla="*/ 0 w 372"/>
              <a:gd name="T7" fmla="*/ 181 h 358"/>
              <a:gd name="T8" fmla="*/ 164 w 372"/>
              <a:gd name="T9" fmla="*/ 1 h 358"/>
              <a:gd name="T10" fmla="*/ 372 w 372"/>
              <a:gd name="T11" fmla="*/ 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13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5" name="Text Box 489"/>
          <p:cNvSpPr txBox="1">
            <a:spLocks noChangeArrowheads="1"/>
          </p:cNvSpPr>
          <p:nvPr/>
        </p:nvSpPr>
        <p:spPr bwMode="gray">
          <a:xfrm>
            <a:off x="3121025" y="3929063"/>
            <a:ext cx="35814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bg1"/>
                </a:solidFill>
                <a:ea typeface="宋体" charset="-122"/>
              </a:rPr>
              <a:t>识字教学模式</a:t>
            </a:r>
            <a:endParaRPr lang="en-US" altLang="zh-CN" sz="24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9141" name="Freeform 485"/>
          <p:cNvSpPr>
            <a:spLocks/>
          </p:cNvSpPr>
          <p:nvPr/>
        </p:nvSpPr>
        <p:spPr bwMode="gray">
          <a:xfrm>
            <a:off x="2717800" y="2905125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42" name="Freeform 486"/>
          <p:cNvSpPr>
            <a:spLocks/>
          </p:cNvSpPr>
          <p:nvPr/>
        </p:nvSpPr>
        <p:spPr bwMode="gray">
          <a:xfrm>
            <a:off x="2016125" y="2905125"/>
            <a:ext cx="609600" cy="568325"/>
          </a:xfrm>
          <a:custGeom>
            <a:avLst/>
            <a:gdLst>
              <a:gd name="T0" fmla="*/ 372 w 372"/>
              <a:gd name="T1" fmla="*/ 1 h 358"/>
              <a:gd name="T2" fmla="*/ 372 w 372"/>
              <a:gd name="T3" fmla="*/ 358 h 358"/>
              <a:gd name="T4" fmla="*/ 165 w 372"/>
              <a:gd name="T5" fmla="*/ 357 h 358"/>
              <a:gd name="T6" fmla="*/ 0 w 372"/>
              <a:gd name="T7" fmla="*/ 181 h 358"/>
              <a:gd name="T8" fmla="*/ 164 w 372"/>
              <a:gd name="T9" fmla="*/ 1 h 358"/>
              <a:gd name="T10" fmla="*/ 372 w 372"/>
              <a:gd name="T11" fmla="*/ 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8588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39" name="Freeform 483"/>
          <p:cNvSpPr>
            <a:spLocks/>
          </p:cNvSpPr>
          <p:nvPr/>
        </p:nvSpPr>
        <p:spPr bwMode="gray">
          <a:xfrm>
            <a:off x="2717800" y="1974850"/>
            <a:ext cx="4533900" cy="568325"/>
          </a:xfrm>
          <a:custGeom>
            <a:avLst/>
            <a:gdLst>
              <a:gd name="T0" fmla="*/ 0 w 2856"/>
              <a:gd name="T1" fmla="*/ 5 h 358"/>
              <a:gd name="T2" fmla="*/ 0 w 2856"/>
              <a:gd name="T3" fmla="*/ 357 h 358"/>
              <a:gd name="T4" fmla="*/ 2667 w 2856"/>
              <a:gd name="T5" fmla="*/ 357 h 358"/>
              <a:gd name="T6" fmla="*/ 2854 w 2856"/>
              <a:gd name="T7" fmla="*/ 182 h 358"/>
              <a:gd name="T8" fmla="*/ 2667 w 2856"/>
              <a:gd name="T9" fmla="*/ 0 h 358"/>
              <a:gd name="T10" fmla="*/ 0 w 2856"/>
              <a:gd name="T11" fmla="*/ 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8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38" name="Freeform 482"/>
          <p:cNvSpPr>
            <a:spLocks/>
          </p:cNvSpPr>
          <p:nvPr/>
        </p:nvSpPr>
        <p:spPr bwMode="gray">
          <a:xfrm>
            <a:off x="2016125" y="1974850"/>
            <a:ext cx="609600" cy="568325"/>
          </a:xfrm>
          <a:custGeom>
            <a:avLst/>
            <a:gdLst>
              <a:gd name="T0" fmla="*/ 372 w 372"/>
              <a:gd name="T1" fmla="*/ 1 h 358"/>
              <a:gd name="T2" fmla="*/ 372 w 372"/>
              <a:gd name="T3" fmla="*/ 358 h 358"/>
              <a:gd name="T4" fmla="*/ 165 w 372"/>
              <a:gd name="T5" fmla="*/ 357 h 358"/>
              <a:gd name="T6" fmla="*/ 0 w 372"/>
              <a:gd name="T7" fmla="*/ 181 h 358"/>
              <a:gd name="T8" fmla="*/ 164 w 372"/>
              <a:gd name="T9" fmla="*/ 1 h 358"/>
              <a:gd name="T10" fmla="*/ 372 w 372"/>
              <a:gd name="T11" fmla="*/ 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313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3137"/>
                  <a:invGamma/>
                </a:schemeClr>
              </a:gs>
            </a:gsLst>
            <a:lin ang="5400000" scaled="1"/>
          </a:gra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9101" name="Rectangle 445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62013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主要内容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99118" name="Text Box 462"/>
          <p:cNvSpPr txBox="1">
            <a:spLocks noChangeArrowheads="1"/>
          </p:cNvSpPr>
          <p:nvPr/>
        </p:nvSpPr>
        <p:spPr bwMode="gray">
          <a:xfrm>
            <a:off x="3121025" y="2039938"/>
            <a:ext cx="35814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bg1"/>
                </a:solidFill>
                <a:ea typeface="宋体" charset="-122"/>
              </a:rPr>
              <a:t>语文教学现状</a:t>
            </a:r>
            <a:endParaRPr lang="en-US" altLang="zh-CN" sz="24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9119" name="Text Box 463"/>
          <p:cNvSpPr txBox="1">
            <a:spLocks noChangeArrowheads="1"/>
          </p:cNvSpPr>
          <p:nvPr/>
        </p:nvSpPr>
        <p:spPr bwMode="gray">
          <a:xfrm>
            <a:off x="3121025" y="2963863"/>
            <a:ext cx="3581400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bg1"/>
                </a:solidFill>
                <a:ea typeface="宋体" charset="-122"/>
              </a:rPr>
              <a:t>跨越式理论基础</a:t>
            </a:r>
            <a:endParaRPr lang="en-US" altLang="zh-CN" sz="2400" dirty="0" smtClean="0">
              <a:solidFill>
                <a:schemeClr val="bg1"/>
              </a:solidFill>
              <a:ea typeface="宋体" charset="-122"/>
            </a:endParaRPr>
          </a:p>
          <a:p>
            <a:pPr>
              <a:spcBef>
                <a:spcPct val="50000"/>
              </a:spcBef>
            </a:pPr>
            <a:endParaRPr lang="en-US" altLang="zh-CN" sz="24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9121" name="Text Box 465"/>
          <p:cNvSpPr txBox="1">
            <a:spLocks noChangeArrowheads="1"/>
          </p:cNvSpPr>
          <p:nvPr/>
        </p:nvSpPr>
        <p:spPr bwMode="gray">
          <a:xfrm>
            <a:off x="3121025" y="4897438"/>
            <a:ext cx="35814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chemeClr val="bg1"/>
                </a:solidFill>
                <a:ea typeface="宋体" charset="-122"/>
              </a:rPr>
              <a:t>案例分析反思</a:t>
            </a:r>
            <a:endParaRPr lang="en-US" altLang="zh-CN" sz="2400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99114" name="Text Box 458"/>
          <p:cNvSpPr txBox="1">
            <a:spLocks noChangeArrowheads="1"/>
          </p:cNvSpPr>
          <p:nvPr/>
        </p:nvSpPr>
        <p:spPr bwMode="gray">
          <a:xfrm>
            <a:off x="2149475" y="1927225"/>
            <a:ext cx="304800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ea typeface="宋体" charset="-122"/>
              </a:rPr>
              <a:t>1</a:t>
            </a:r>
          </a:p>
        </p:txBody>
      </p:sp>
      <p:sp>
        <p:nvSpPr>
          <p:cNvPr id="199124" name="Text Box 468"/>
          <p:cNvSpPr txBox="1">
            <a:spLocks noChangeArrowheads="1"/>
          </p:cNvSpPr>
          <p:nvPr/>
        </p:nvSpPr>
        <p:spPr bwMode="gray">
          <a:xfrm>
            <a:off x="2149475" y="2867025"/>
            <a:ext cx="304800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ea typeface="宋体" charset="-122"/>
              </a:rPr>
              <a:t>2</a:t>
            </a:r>
          </a:p>
        </p:txBody>
      </p:sp>
      <p:sp>
        <p:nvSpPr>
          <p:cNvPr id="199126" name="Text Box 470"/>
          <p:cNvSpPr txBox="1">
            <a:spLocks noChangeArrowheads="1"/>
          </p:cNvSpPr>
          <p:nvPr/>
        </p:nvSpPr>
        <p:spPr bwMode="gray">
          <a:xfrm>
            <a:off x="2149475" y="3819525"/>
            <a:ext cx="304800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ea typeface="宋体" charset="-122"/>
              </a:rPr>
              <a:t>3</a:t>
            </a:r>
          </a:p>
        </p:txBody>
      </p:sp>
      <p:sp>
        <p:nvSpPr>
          <p:cNvPr id="199128" name="Text Box 472"/>
          <p:cNvSpPr txBox="1">
            <a:spLocks noChangeArrowheads="1"/>
          </p:cNvSpPr>
          <p:nvPr/>
        </p:nvSpPr>
        <p:spPr bwMode="gray">
          <a:xfrm>
            <a:off x="2139950" y="4781550"/>
            <a:ext cx="304800" cy="6413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ea typeface="宋体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小学语文教学现状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503812" name="Freeform 4"/>
          <p:cNvSpPr>
            <a:spLocks/>
          </p:cNvSpPr>
          <p:nvPr/>
        </p:nvSpPr>
        <p:spPr bwMode="gray">
          <a:xfrm>
            <a:off x="388938" y="1938338"/>
            <a:ext cx="1638300" cy="449262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13" name="Oval 5"/>
          <p:cNvSpPr>
            <a:spLocks noChangeArrowheads="1"/>
          </p:cNvSpPr>
          <p:nvPr/>
        </p:nvSpPr>
        <p:spPr bwMode="gray">
          <a:xfrm>
            <a:off x="2901950" y="2090738"/>
            <a:ext cx="3390900" cy="33909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0"/>
                  <a:invGamma/>
                  <a:alpha val="27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gamma/>
                  <a:shade val="0"/>
                  <a:invGamma/>
                  <a:alpha val="27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pic>
        <p:nvPicPr>
          <p:cNvPr id="503814" name="Picture 6" descr="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892425" y="2084388"/>
            <a:ext cx="34067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15" name="Arc 7"/>
          <p:cNvSpPr>
            <a:spLocks/>
          </p:cNvSpPr>
          <p:nvPr/>
        </p:nvSpPr>
        <p:spPr bwMode="gray">
          <a:xfrm>
            <a:off x="4595813" y="2097088"/>
            <a:ext cx="1706562" cy="17065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7"/>
              <a:gd name="T1" fmla="*/ 0 h 21600"/>
              <a:gd name="T2" fmla="*/ 21597 w 21597"/>
              <a:gd name="T3" fmla="*/ 21246 h 21600"/>
              <a:gd name="T4" fmla="*/ 0 w 215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600" fill="none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1" y="0"/>
                  <a:pt x="21403" y="9456"/>
                  <a:pt x="21597" y="21245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hlink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16" name="Arc 8"/>
          <p:cNvSpPr>
            <a:spLocks/>
          </p:cNvSpPr>
          <p:nvPr/>
        </p:nvSpPr>
        <p:spPr bwMode="gray">
          <a:xfrm rot="5400000">
            <a:off x="4590256" y="3771107"/>
            <a:ext cx="1716087" cy="1714500"/>
          </a:xfrm>
          <a:custGeom>
            <a:avLst/>
            <a:gdLst>
              <a:gd name="G0" fmla="+- 411 0 0"/>
              <a:gd name="G1" fmla="+- 21600 0 0"/>
              <a:gd name="G2" fmla="+- 21600 0 0"/>
              <a:gd name="T0" fmla="*/ 0 w 22011"/>
              <a:gd name="T1" fmla="*/ 4 h 21670"/>
              <a:gd name="T2" fmla="*/ 22011 w 22011"/>
              <a:gd name="T3" fmla="*/ 21670 h 21670"/>
              <a:gd name="T4" fmla="*/ 411 w 22011"/>
              <a:gd name="T5" fmla="*/ 21600 h 2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11" h="21670" fill="none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</a:path>
              <a:path w="22011" h="21670" stroke="0" extrusionOk="0">
                <a:moveTo>
                  <a:pt x="-1" y="3"/>
                </a:moveTo>
                <a:cubicBezTo>
                  <a:pt x="136" y="1"/>
                  <a:pt x="273" y="-1"/>
                  <a:pt x="411" y="0"/>
                </a:cubicBezTo>
                <a:cubicBezTo>
                  <a:pt x="12340" y="0"/>
                  <a:pt x="22011" y="9670"/>
                  <a:pt x="22011" y="21600"/>
                </a:cubicBezTo>
                <a:cubicBezTo>
                  <a:pt x="22011" y="21623"/>
                  <a:pt x="22010" y="21646"/>
                  <a:pt x="22010" y="21669"/>
                </a:cubicBezTo>
                <a:lnTo>
                  <a:pt x="411" y="2160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17" name="Arc 9"/>
          <p:cNvSpPr>
            <a:spLocks/>
          </p:cNvSpPr>
          <p:nvPr/>
        </p:nvSpPr>
        <p:spPr bwMode="gray">
          <a:xfrm rot="5400000" flipH="1" flipV="1">
            <a:off x="2905920" y="2085181"/>
            <a:ext cx="1706562" cy="1704975"/>
          </a:xfrm>
          <a:custGeom>
            <a:avLst/>
            <a:gdLst>
              <a:gd name="G0" fmla="+- 0 0 0"/>
              <a:gd name="G1" fmla="+- 21596 0 0"/>
              <a:gd name="G2" fmla="+- 21600 0 0"/>
              <a:gd name="T0" fmla="*/ 426 w 21600"/>
              <a:gd name="T1" fmla="*/ 0 h 21787"/>
              <a:gd name="T2" fmla="*/ 21599 w 21600"/>
              <a:gd name="T3" fmla="*/ 21787 h 21787"/>
              <a:gd name="T4" fmla="*/ 0 w 21600"/>
              <a:gd name="T5" fmla="*/ 21596 h 21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787" fill="none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</a:path>
              <a:path w="21600" h="21787" stroke="0" extrusionOk="0">
                <a:moveTo>
                  <a:pt x="425" y="0"/>
                </a:moveTo>
                <a:cubicBezTo>
                  <a:pt x="12187" y="232"/>
                  <a:pt x="21600" y="9832"/>
                  <a:pt x="21600" y="21596"/>
                </a:cubicBezTo>
                <a:cubicBezTo>
                  <a:pt x="21600" y="21659"/>
                  <a:pt x="21599" y="21723"/>
                  <a:pt x="21599" y="21787"/>
                </a:cubicBezTo>
                <a:lnTo>
                  <a:pt x="0" y="2159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18" name="Arc 10"/>
          <p:cNvSpPr>
            <a:spLocks/>
          </p:cNvSpPr>
          <p:nvPr/>
        </p:nvSpPr>
        <p:spPr bwMode="gray">
          <a:xfrm rot="10419033">
            <a:off x="2990850" y="3660775"/>
            <a:ext cx="1676400" cy="1909763"/>
          </a:xfrm>
          <a:custGeom>
            <a:avLst/>
            <a:gdLst>
              <a:gd name="G0" fmla="+- 0 0 0"/>
              <a:gd name="G1" fmla="+- 21494 0 0"/>
              <a:gd name="G2" fmla="+- 21600 0 0"/>
              <a:gd name="T0" fmla="*/ 2140 w 21600"/>
              <a:gd name="T1" fmla="*/ 0 h 24344"/>
              <a:gd name="T2" fmla="*/ 21411 w 21600"/>
              <a:gd name="T3" fmla="*/ 24344 h 24344"/>
              <a:gd name="T4" fmla="*/ 0 w 21600"/>
              <a:gd name="T5" fmla="*/ 21494 h 24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344" fill="none" extrusionOk="0">
                <a:moveTo>
                  <a:pt x="2139" y="0"/>
                </a:moveTo>
                <a:cubicBezTo>
                  <a:pt x="13185" y="1100"/>
                  <a:pt x="21600" y="10393"/>
                  <a:pt x="21600" y="21494"/>
                </a:cubicBezTo>
                <a:cubicBezTo>
                  <a:pt x="21600" y="22447"/>
                  <a:pt x="21536" y="23399"/>
                  <a:pt x="21411" y="24344"/>
                </a:cubicBezTo>
              </a:path>
              <a:path w="21600" h="24344" stroke="0" extrusionOk="0">
                <a:moveTo>
                  <a:pt x="2139" y="0"/>
                </a:moveTo>
                <a:cubicBezTo>
                  <a:pt x="13185" y="1100"/>
                  <a:pt x="21600" y="10393"/>
                  <a:pt x="21600" y="21494"/>
                </a:cubicBezTo>
                <a:cubicBezTo>
                  <a:pt x="21600" y="22447"/>
                  <a:pt x="21536" y="23399"/>
                  <a:pt x="21411" y="24344"/>
                </a:cubicBezTo>
                <a:lnTo>
                  <a:pt x="0" y="21494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>
              <a:solidFill>
                <a:srgbClr val="1C1C1C"/>
              </a:solidFill>
            </a:endParaRPr>
          </a:p>
        </p:txBody>
      </p:sp>
      <p:grpSp>
        <p:nvGrpSpPr>
          <p:cNvPr id="503819" name="Group 11"/>
          <p:cNvGrpSpPr>
            <a:grpSpLocks/>
          </p:cNvGrpSpPr>
          <p:nvPr/>
        </p:nvGrpSpPr>
        <p:grpSpPr bwMode="auto">
          <a:xfrm rot="14245961" flipV="1">
            <a:off x="4094957" y="2367756"/>
            <a:ext cx="2616200" cy="576263"/>
            <a:chOff x="2532" y="1051"/>
            <a:chExt cx="893" cy="246"/>
          </a:xfrm>
        </p:grpSpPr>
        <p:grpSp>
          <p:nvGrpSpPr>
            <p:cNvPr id="503820" name="Group 1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03821" name="AutoShape 13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1C1C1C"/>
                  </a:solidFill>
                </a:endParaRPr>
              </a:p>
            </p:txBody>
          </p:sp>
          <p:sp>
            <p:nvSpPr>
              <p:cNvPr id="503822" name="AutoShape 14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1C1C1C"/>
                  </a:solidFill>
                </a:endParaRPr>
              </a:p>
            </p:txBody>
          </p:sp>
          <p:sp>
            <p:nvSpPr>
              <p:cNvPr id="503823" name="AutoShape 15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1C1C1C"/>
                  </a:solidFill>
                </a:endParaRPr>
              </a:p>
            </p:txBody>
          </p:sp>
          <p:sp>
            <p:nvSpPr>
              <p:cNvPr id="503824" name="AutoShape 16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1C1C1C"/>
                  </a:solidFill>
                </a:endParaRPr>
              </a:p>
            </p:txBody>
          </p:sp>
        </p:grpSp>
        <p:grpSp>
          <p:nvGrpSpPr>
            <p:cNvPr id="503825" name="Group 1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03826" name="AutoShape 18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1C1C1C"/>
                  </a:solidFill>
                </a:endParaRPr>
              </a:p>
            </p:txBody>
          </p:sp>
          <p:sp>
            <p:nvSpPr>
              <p:cNvPr id="503827" name="AutoShape 19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1C1C1C"/>
                  </a:solidFill>
                </a:endParaRPr>
              </a:p>
            </p:txBody>
          </p:sp>
          <p:sp>
            <p:nvSpPr>
              <p:cNvPr id="503828" name="AutoShape 20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1C1C1C"/>
                  </a:solidFill>
                </a:endParaRPr>
              </a:p>
            </p:txBody>
          </p:sp>
          <p:sp>
            <p:nvSpPr>
              <p:cNvPr id="503829" name="AutoShape 21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1C1C1C"/>
                  </a:solidFill>
                </a:endParaRPr>
              </a:p>
            </p:txBody>
          </p:sp>
        </p:grpSp>
      </p:grpSp>
      <p:grpSp>
        <p:nvGrpSpPr>
          <p:cNvPr id="503841" name="Group 33"/>
          <p:cNvGrpSpPr>
            <a:grpSpLocks/>
          </p:cNvGrpSpPr>
          <p:nvPr/>
        </p:nvGrpSpPr>
        <p:grpSpPr bwMode="auto">
          <a:xfrm>
            <a:off x="4014788" y="3211513"/>
            <a:ext cx="1165225" cy="1411287"/>
            <a:chOff x="1381" y="2037"/>
            <a:chExt cx="851" cy="1031"/>
          </a:xfrm>
        </p:grpSpPr>
        <p:pic>
          <p:nvPicPr>
            <p:cNvPr id="503842" name="Picture 34" descr="circuler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81" y="2037"/>
              <a:ext cx="851" cy="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3843" name="Oval 35"/>
            <p:cNvSpPr>
              <a:spLocks noChangeArrowheads="1"/>
            </p:cNvSpPr>
            <p:nvPr/>
          </p:nvSpPr>
          <p:spPr bwMode="gray">
            <a:xfrm>
              <a:off x="1392" y="2043"/>
              <a:ext cx="840" cy="838"/>
            </a:xfrm>
            <a:prstGeom prst="ellipse">
              <a:avLst/>
            </a:prstGeom>
            <a:gradFill rotWithShape="1">
              <a:gsLst>
                <a:gs pos="0">
                  <a:srgbClr val="96AB94">
                    <a:alpha val="39999"/>
                  </a:srgbClr>
                </a:gs>
                <a:gs pos="17000">
                  <a:srgbClr val="D4DEFF">
                    <a:alpha val="50199"/>
                  </a:srgbClr>
                </a:gs>
                <a:gs pos="47000">
                  <a:srgbClr val="D4DEFF">
                    <a:alpha val="68200"/>
                  </a:srgbClr>
                </a:gs>
                <a:gs pos="100000">
                  <a:srgbClr val="8488C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1C1C1C"/>
                </a:solidFill>
              </a:endParaRPr>
            </a:p>
          </p:txBody>
        </p:sp>
        <p:grpSp>
          <p:nvGrpSpPr>
            <p:cNvPr id="503844" name="Group 36"/>
            <p:cNvGrpSpPr>
              <a:grpSpLocks/>
            </p:cNvGrpSpPr>
            <p:nvPr/>
          </p:nvGrpSpPr>
          <p:grpSpPr bwMode="auto">
            <a:xfrm rot="-3733502" flipH="1" flipV="1">
              <a:off x="1637" y="2613"/>
              <a:ext cx="733" cy="178"/>
              <a:chOff x="2532" y="1051"/>
              <a:chExt cx="893" cy="246"/>
            </a:xfrm>
          </p:grpSpPr>
          <p:grpSp>
            <p:nvGrpSpPr>
              <p:cNvPr id="503845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03846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1C1C1C"/>
                    </a:solidFill>
                  </a:endParaRPr>
                </a:p>
              </p:txBody>
            </p:sp>
            <p:sp>
              <p:nvSpPr>
                <p:cNvPr id="503847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1C1C1C"/>
                    </a:solidFill>
                  </a:endParaRPr>
                </a:p>
              </p:txBody>
            </p:sp>
            <p:sp>
              <p:nvSpPr>
                <p:cNvPr id="503848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1C1C1C"/>
                    </a:solidFill>
                  </a:endParaRPr>
                </a:p>
              </p:txBody>
            </p:sp>
            <p:sp>
              <p:nvSpPr>
                <p:cNvPr id="503849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1C1C1C"/>
                    </a:solidFill>
                  </a:endParaRPr>
                </a:p>
              </p:txBody>
            </p:sp>
          </p:grpSp>
          <p:grpSp>
            <p:nvGrpSpPr>
              <p:cNvPr id="503850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03851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1C1C1C"/>
                    </a:solidFill>
                  </a:endParaRPr>
                </a:p>
              </p:txBody>
            </p:sp>
            <p:sp>
              <p:nvSpPr>
                <p:cNvPr id="503852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1C1C1C"/>
                    </a:solidFill>
                  </a:endParaRPr>
                </a:p>
              </p:txBody>
            </p:sp>
            <p:sp>
              <p:nvSpPr>
                <p:cNvPr id="503853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1C1C1C"/>
                    </a:solidFill>
                  </a:endParaRPr>
                </a:p>
              </p:txBody>
            </p:sp>
            <p:sp>
              <p:nvSpPr>
                <p:cNvPr id="503854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1C1C1C"/>
                    </a:solidFill>
                  </a:endParaRPr>
                </a:p>
              </p:txBody>
            </p:sp>
          </p:grpSp>
        </p:grpSp>
      </p:grpSp>
      <p:sp>
        <p:nvSpPr>
          <p:cNvPr id="503855" name="Rectangle 47"/>
          <p:cNvSpPr>
            <a:spLocks noChangeArrowheads="1"/>
          </p:cNvSpPr>
          <p:nvPr/>
        </p:nvSpPr>
        <p:spPr bwMode="gray">
          <a:xfrm>
            <a:off x="390525" y="2387600"/>
            <a:ext cx="2530475" cy="644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56" name="Freeform 48"/>
          <p:cNvSpPr>
            <a:spLocks/>
          </p:cNvSpPr>
          <p:nvPr/>
        </p:nvSpPr>
        <p:spPr bwMode="gray">
          <a:xfrm>
            <a:off x="7158038" y="1944688"/>
            <a:ext cx="1627187" cy="449262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57" name="Rectangle 49"/>
          <p:cNvSpPr>
            <a:spLocks noChangeArrowheads="1"/>
          </p:cNvSpPr>
          <p:nvPr/>
        </p:nvSpPr>
        <p:spPr bwMode="gray">
          <a:xfrm>
            <a:off x="6264275" y="2393950"/>
            <a:ext cx="2530475" cy="644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58" name="Freeform 50"/>
          <p:cNvSpPr>
            <a:spLocks/>
          </p:cNvSpPr>
          <p:nvPr/>
        </p:nvSpPr>
        <p:spPr bwMode="gray">
          <a:xfrm>
            <a:off x="7165975" y="4368800"/>
            <a:ext cx="1638300" cy="449263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59" name="Rectangle 51"/>
          <p:cNvSpPr>
            <a:spLocks noChangeArrowheads="1"/>
          </p:cNvSpPr>
          <p:nvPr/>
        </p:nvSpPr>
        <p:spPr bwMode="gray">
          <a:xfrm>
            <a:off x="6272213" y="4818063"/>
            <a:ext cx="2530475" cy="644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60" name="Freeform 52"/>
          <p:cNvSpPr>
            <a:spLocks/>
          </p:cNvSpPr>
          <p:nvPr/>
        </p:nvSpPr>
        <p:spPr bwMode="gray">
          <a:xfrm>
            <a:off x="400050" y="4386263"/>
            <a:ext cx="1638300" cy="449262"/>
          </a:xfrm>
          <a:custGeom>
            <a:avLst/>
            <a:gdLst>
              <a:gd name="T0" fmla="*/ 1 w 880"/>
              <a:gd name="T1" fmla="*/ 113 h 283"/>
              <a:gd name="T2" fmla="*/ 1 w 880"/>
              <a:gd name="T3" fmla="*/ 283 h 283"/>
              <a:gd name="T4" fmla="*/ 880 w 880"/>
              <a:gd name="T5" fmla="*/ 283 h 283"/>
              <a:gd name="T6" fmla="*/ 880 w 880"/>
              <a:gd name="T7" fmla="*/ 106 h 283"/>
              <a:gd name="T8" fmla="*/ 742 w 880"/>
              <a:gd name="T9" fmla="*/ 4 h 283"/>
              <a:gd name="T10" fmla="*/ 140 w 880"/>
              <a:gd name="T11" fmla="*/ 4 h 283"/>
              <a:gd name="T12" fmla="*/ 1 w 880"/>
              <a:gd name="T13" fmla="*/ 1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0" h="283">
                <a:moveTo>
                  <a:pt x="1" y="113"/>
                </a:moveTo>
                <a:cubicBezTo>
                  <a:pt x="1" y="237"/>
                  <a:pt x="1" y="283"/>
                  <a:pt x="1" y="283"/>
                </a:cubicBezTo>
                <a:lnTo>
                  <a:pt x="880" y="283"/>
                </a:lnTo>
                <a:lnTo>
                  <a:pt x="880" y="106"/>
                </a:lnTo>
                <a:cubicBezTo>
                  <a:pt x="878" y="68"/>
                  <a:pt x="862" y="4"/>
                  <a:pt x="742" y="4"/>
                </a:cubicBezTo>
                <a:cubicBezTo>
                  <a:pt x="365" y="4"/>
                  <a:pt x="140" y="4"/>
                  <a:pt x="140" y="4"/>
                </a:cubicBezTo>
                <a:cubicBezTo>
                  <a:pt x="16" y="0"/>
                  <a:pt x="0" y="91"/>
                  <a:pt x="1" y="1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61" name="Rectangle 53"/>
          <p:cNvSpPr>
            <a:spLocks noChangeArrowheads="1"/>
          </p:cNvSpPr>
          <p:nvPr/>
        </p:nvSpPr>
        <p:spPr bwMode="gray">
          <a:xfrm>
            <a:off x="401638" y="4835525"/>
            <a:ext cx="2530475" cy="6445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503862" name="Text Box 54"/>
          <p:cNvSpPr txBox="1">
            <a:spLocks noChangeArrowheads="1"/>
          </p:cNvSpPr>
          <p:nvPr/>
        </p:nvSpPr>
        <p:spPr bwMode="gray">
          <a:xfrm>
            <a:off x="466725" y="1981200"/>
            <a:ext cx="1470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FFFF"/>
                </a:solidFill>
                <a:ea typeface="宋体" charset="-122"/>
              </a:rPr>
              <a:t>忽视基础</a:t>
            </a:r>
            <a:endParaRPr lang="en-US" altLang="zh-CN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03863" name="Text Box 55"/>
          <p:cNvSpPr txBox="1">
            <a:spLocks noChangeArrowheads="1"/>
          </p:cNvSpPr>
          <p:nvPr/>
        </p:nvSpPr>
        <p:spPr bwMode="gray">
          <a:xfrm>
            <a:off x="487363" y="4429125"/>
            <a:ext cx="1470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FFFF"/>
                </a:solidFill>
                <a:ea typeface="宋体" charset="-122"/>
              </a:rPr>
              <a:t>割裂环节</a:t>
            </a:r>
            <a:endParaRPr lang="en-US" altLang="zh-CN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03864" name="Text Box 56"/>
          <p:cNvSpPr txBox="1">
            <a:spLocks noChangeArrowheads="1"/>
          </p:cNvSpPr>
          <p:nvPr/>
        </p:nvSpPr>
        <p:spPr bwMode="gray">
          <a:xfrm>
            <a:off x="7248525" y="2000250"/>
            <a:ext cx="1470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FFFF"/>
                </a:solidFill>
                <a:ea typeface="宋体" charset="-122"/>
              </a:rPr>
              <a:t>滥问滥读</a:t>
            </a:r>
            <a:endParaRPr lang="en-US" altLang="zh-CN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03865" name="Text Box 57"/>
          <p:cNvSpPr txBox="1">
            <a:spLocks noChangeArrowheads="1"/>
          </p:cNvSpPr>
          <p:nvPr/>
        </p:nvSpPr>
        <p:spPr bwMode="gray">
          <a:xfrm>
            <a:off x="7248525" y="4418013"/>
            <a:ext cx="147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FFFF"/>
                </a:solidFill>
                <a:ea typeface="宋体" charset="-122"/>
              </a:rPr>
              <a:t>忽视能力</a:t>
            </a:r>
            <a:endParaRPr lang="en-US" altLang="zh-CN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03866" name="Text Box 58"/>
          <p:cNvSpPr txBox="1">
            <a:spLocks noChangeArrowheads="1"/>
          </p:cNvSpPr>
          <p:nvPr/>
        </p:nvSpPr>
        <p:spPr bwMode="gray">
          <a:xfrm>
            <a:off x="4077648" y="3378268"/>
            <a:ext cx="10779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1C1C1C"/>
                </a:solidFill>
                <a:ea typeface="宋体" charset="-122"/>
              </a:rPr>
              <a:t>当前现状</a:t>
            </a:r>
            <a:endParaRPr lang="en-US" altLang="zh-CN" sz="2400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503867" name="Rectangle 59"/>
          <p:cNvSpPr>
            <a:spLocks noChangeArrowheads="1"/>
          </p:cNvSpPr>
          <p:nvPr/>
        </p:nvSpPr>
        <p:spPr bwMode="gray">
          <a:xfrm>
            <a:off x="422275" y="258445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1400" dirty="0">
                <a:solidFill>
                  <a:srgbClr val="1C1C1C"/>
                </a:solidFill>
                <a:ea typeface="宋体" charset="-122"/>
              </a:rPr>
              <a:t>忽视儿童原有的学习基础</a:t>
            </a:r>
            <a:endParaRPr lang="en-US" altLang="zh-CN" sz="1400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503868" name="Rectangle 60"/>
          <p:cNvSpPr>
            <a:spLocks noChangeArrowheads="1"/>
          </p:cNvSpPr>
          <p:nvPr/>
        </p:nvSpPr>
        <p:spPr bwMode="gray">
          <a:xfrm>
            <a:off x="433388" y="5018088"/>
            <a:ext cx="2478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1400" dirty="0">
                <a:solidFill>
                  <a:srgbClr val="1C1C1C"/>
                </a:solidFill>
                <a:ea typeface="宋体" charset="-122"/>
              </a:rPr>
              <a:t>将拼音、识字、阅读等教学环节割裂开</a:t>
            </a:r>
            <a:endParaRPr lang="en-US" altLang="zh-CN" sz="1400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503869" name="Rectangle 61"/>
          <p:cNvSpPr>
            <a:spLocks noChangeArrowheads="1"/>
          </p:cNvSpPr>
          <p:nvPr/>
        </p:nvSpPr>
        <p:spPr bwMode="gray">
          <a:xfrm>
            <a:off x="6270625" y="2584450"/>
            <a:ext cx="2478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1400" dirty="0">
                <a:solidFill>
                  <a:srgbClr val="1C1C1C"/>
                </a:solidFill>
                <a:ea typeface="宋体" charset="-122"/>
              </a:rPr>
              <a:t>课堂教学中滥用提问、滥用朗读</a:t>
            </a:r>
            <a:endParaRPr lang="en-US" altLang="zh-CN" sz="1400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503870" name="Rectangle 62"/>
          <p:cNvSpPr>
            <a:spLocks noChangeArrowheads="1"/>
          </p:cNvSpPr>
          <p:nvPr/>
        </p:nvSpPr>
        <p:spPr bwMode="gray">
          <a:xfrm>
            <a:off x="6281738" y="5018088"/>
            <a:ext cx="2478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1400" dirty="0">
                <a:solidFill>
                  <a:srgbClr val="1C1C1C"/>
                </a:solidFill>
                <a:ea typeface="宋体" charset="-122"/>
              </a:rPr>
              <a:t>忽视学生思维能力的培养</a:t>
            </a:r>
            <a:endParaRPr lang="en-US" altLang="zh-CN" sz="1400" dirty="0">
              <a:solidFill>
                <a:srgbClr val="1C1C1C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8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3163033"/>
            <a:ext cx="3840163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偏差误区的根源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406" y="1274147"/>
            <a:ext cx="8229600" cy="4525962"/>
          </a:xfrm>
        </p:spPr>
        <p:txBody>
          <a:bodyPr/>
          <a:lstStyle/>
          <a:p>
            <a:r>
              <a:rPr lang="zh-CN" altLang="en-US" dirty="0" smtClean="0"/>
              <a:t>没有真正认识儿童语言发展和思维发展的客观规律</a:t>
            </a:r>
            <a:endParaRPr lang="en-US" altLang="zh-CN" dirty="0" smtClean="0"/>
          </a:p>
          <a:p>
            <a:r>
              <a:rPr lang="zh-CN" altLang="en-US" dirty="0" smtClean="0"/>
              <a:t>没有弄清楚语言与思维之间的关系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71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AutoShape 3"/>
          <p:cNvSpPr>
            <a:spLocks noChangeArrowheads="1"/>
          </p:cNvSpPr>
          <p:nvPr/>
        </p:nvSpPr>
        <p:spPr bwMode="ltGray">
          <a:xfrm>
            <a:off x="742950" y="1722438"/>
            <a:ext cx="2184400" cy="3303587"/>
          </a:xfrm>
          <a:prstGeom prst="flowChartOffpageConnector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3922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3" dist="45791" dir="3378596">
              <a:srgbClr val="1C1C1C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467972" name="Oval 4"/>
          <p:cNvSpPr>
            <a:spLocks noChangeArrowheads="1"/>
          </p:cNvSpPr>
          <p:nvPr/>
        </p:nvSpPr>
        <p:spPr bwMode="gray">
          <a:xfrm>
            <a:off x="911225" y="1412875"/>
            <a:ext cx="1828800" cy="565150"/>
          </a:xfrm>
          <a:prstGeom prst="ellipse">
            <a:avLst/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gray">
          <a:xfrm>
            <a:off x="693679" y="1520825"/>
            <a:ext cx="22765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C1C1C"/>
                </a:solidFill>
                <a:ea typeface="宋体" charset="-122"/>
              </a:rPr>
              <a:t>信息基础与课程整合</a:t>
            </a:r>
            <a:endParaRPr lang="en-US" altLang="zh-CN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467974" name="AutoShape 6"/>
          <p:cNvSpPr>
            <a:spLocks noChangeArrowheads="1"/>
          </p:cNvSpPr>
          <p:nvPr/>
        </p:nvSpPr>
        <p:spPr bwMode="ltGray">
          <a:xfrm>
            <a:off x="3359150" y="1716088"/>
            <a:ext cx="2259013" cy="3284537"/>
          </a:xfrm>
          <a:prstGeom prst="flowChartOffpageConnector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43922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3" dist="45791" dir="3378596">
              <a:srgbClr val="1C1C1C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467975" name="Oval 7"/>
          <p:cNvSpPr>
            <a:spLocks noChangeArrowheads="1"/>
          </p:cNvSpPr>
          <p:nvPr/>
        </p:nvSpPr>
        <p:spPr bwMode="gray">
          <a:xfrm>
            <a:off x="3530600" y="1412875"/>
            <a:ext cx="1831975" cy="565150"/>
          </a:xfrm>
          <a:prstGeom prst="ellipse">
            <a:avLst/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467976" name="Rectangle 8"/>
          <p:cNvSpPr>
            <a:spLocks noChangeArrowheads="1"/>
          </p:cNvSpPr>
          <p:nvPr/>
        </p:nvSpPr>
        <p:spPr bwMode="gray">
          <a:xfrm>
            <a:off x="3430862" y="1520825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C1C1C"/>
                </a:solidFill>
                <a:ea typeface="宋体" charset="-122"/>
              </a:rPr>
              <a:t>儿童思维发展新论</a:t>
            </a:r>
            <a:endParaRPr lang="en-US" altLang="zh-CN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467977" name="AutoShape 9"/>
          <p:cNvSpPr>
            <a:spLocks noChangeArrowheads="1"/>
          </p:cNvSpPr>
          <p:nvPr/>
        </p:nvSpPr>
        <p:spPr bwMode="ltGray">
          <a:xfrm>
            <a:off x="5991225" y="1716088"/>
            <a:ext cx="2193925" cy="3303587"/>
          </a:xfrm>
          <a:prstGeom prst="flowChartOffpageConnector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3922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prstShdw prst="shdw13" dist="45791" dir="3378596">
              <a:srgbClr val="1C1C1C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467978" name="Oval 10"/>
          <p:cNvSpPr>
            <a:spLocks noChangeArrowheads="1"/>
          </p:cNvSpPr>
          <p:nvPr/>
        </p:nvSpPr>
        <p:spPr bwMode="gray">
          <a:xfrm>
            <a:off x="6153150" y="1412875"/>
            <a:ext cx="1828800" cy="565150"/>
          </a:xfrm>
          <a:prstGeom prst="ellipse">
            <a:avLst/>
          </a:prstGeom>
          <a:gradFill rotWithShape="1">
            <a:gsLst>
              <a:gs pos="0">
                <a:srgbClr val="DFDFDF"/>
              </a:gs>
              <a:gs pos="50000">
                <a:srgbClr val="DFDFDF">
                  <a:gamma/>
                  <a:tint val="24314"/>
                  <a:invGamma/>
                </a:srgbClr>
              </a:gs>
              <a:gs pos="100000">
                <a:srgbClr val="DFDFDF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467979" name="Rectangle 11"/>
          <p:cNvSpPr>
            <a:spLocks noChangeArrowheads="1"/>
          </p:cNvSpPr>
          <p:nvPr/>
        </p:nvSpPr>
        <p:spPr bwMode="gray">
          <a:xfrm>
            <a:off x="6164868" y="1520825"/>
            <a:ext cx="1811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1C1C1C"/>
                </a:solidFill>
                <a:ea typeface="宋体" charset="-122"/>
              </a:rPr>
              <a:t>创造性思维理论</a:t>
            </a:r>
            <a:endParaRPr lang="en-US" altLang="zh-CN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467980" name="Rectangle 12"/>
          <p:cNvSpPr>
            <a:spLocks noChangeArrowheads="1"/>
          </p:cNvSpPr>
          <p:nvPr/>
        </p:nvSpPr>
        <p:spPr bwMode="black">
          <a:xfrm>
            <a:off x="795338" y="2149475"/>
            <a:ext cx="2103437" cy="76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1C1C1C"/>
                </a:solidFill>
                <a:ea typeface="宋体" charset="-122"/>
              </a:rPr>
              <a:t>营造新型教学环境</a:t>
            </a:r>
            <a:endParaRPr lang="en-US" altLang="zh-CN" sz="1400" dirty="0">
              <a:solidFill>
                <a:srgbClr val="1C1C1C"/>
              </a:solidFill>
              <a:ea typeface="宋体" charset="-122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1C1C1C"/>
                </a:solidFill>
                <a:ea typeface="宋体" charset="-122"/>
              </a:rPr>
              <a:t>实现新的教与学方式</a:t>
            </a:r>
            <a:endParaRPr lang="en-US" altLang="zh-CN" sz="1400" dirty="0" smtClean="0">
              <a:solidFill>
                <a:srgbClr val="1C1C1C"/>
              </a:solidFill>
              <a:ea typeface="宋体" charset="-122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1C1C1C"/>
                </a:solidFill>
                <a:ea typeface="宋体" charset="-122"/>
              </a:rPr>
              <a:t>变革传统教学结构</a:t>
            </a:r>
            <a:endParaRPr lang="en-US" altLang="zh-CN" sz="1400" dirty="0" smtClean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467999" name="Rectangle 31"/>
          <p:cNvSpPr>
            <a:spLocks noChangeArrowheads="1"/>
          </p:cNvSpPr>
          <p:nvPr/>
        </p:nvSpPr>
        <p:spPr bwMode="black">
          <a:xfrm>
            <a:off x="3392488" y="2152650"/>
            <a:ext cx="2100262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200" dirty="0" smtClean="0">
                <a:solidFill>
                  <a:srgbClr val="1C1C1C"/>
                </a:solidFill>
                <a:ea typeface="宋体" charset="-122"/>
              </a:rPr>
              <a:t>刚进入一年级的儿童已经具备母语学习的相当强大的基础（</a:t>
            </a:r>
            <a:r>
              <a:rPr lang="en-US" altLang="zh-CN" sz="1200" dirty="0" smtClean="0">
                <a:solidFill>
                  <a:srgbClr val="1C1C1C"/>
                </a:solidFill>
                <a:ea typeface="宋体" charset="-122"/>
              </a:rPr>
              <a:t>3500</a:t>
            </a:r>
            <a:r>
              <a:rPr lang="zh-CN" altLang="en-US" sz="1200" dirty="0" smtClean="0">
                <a:solidFill>
                  <a:srgbClr val="1C1C1C"/>
                </a:solidFill>
                <a:ea typeface="宋体" charset="-122"/>
              </a:rPr>
              <a:t>）</a:t>
            </a:r>
            <a:endParaRPr lang="en-US" altLang="zh-CN" sz="1200" dirty="0">
              <a:solidFill>
                <a:srgbClr val="1C1C1C"/>
              </a:solidFill>
              <a:ea typeface="宋体" charset="-122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zh-CN" altLang="en-US" sz="1200" dirty="0" smtClean="0">
                <a:solidFill>
                  <a:srgbClr val="1C1C1C"/>
                </a:solidFill>
                <a:ea typeface="宋体" charset="-122"/>
              </a:rPr>
              <a:t>“语言应用为中心”是儿童快速学习语言的根本途径与方法</a:t>
            </a:r>
            <a:endParaRPr lang="en-US" altLang="zh-CN" sz="1200" dirty="0">
              <a:solidFill>
                <a:srgbClr val="1C1C1C"/>
              </a:solidFill>
              <a:ea typeface="宋体" charset="-122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zh-CN" altLang="en-US" sz="1200" dirty="0" smtClean="0">
                <a:solidFill>
                  <a:srgbClr val="1C1C1C"/>
                </a:solidFill>
                <a:ea typeface="宋体" charset="-122"/>
              </a:rPr>
              <a:t>语言能力的培养与思维能力的培养结合起来</a:t>
            </a:r>
            <a:endParaRPr lang="en-US" altLang="zh-CN" sz="1200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468005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62013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跨越式理论基础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468006" name="Rectangle 38"/>
          <p:cNvSpPr>
            <a:spLocks noChangeArrowheads="1"/>
          </p:cNvSpPr>
          <p:nvPr/>
        </p:nvSpPr>
        <p:spPr bwMode="black">
          <a:xfrm>
            <a:off x="6000750" y="2152650"/>
            <a:ext cx="2100263" cy="2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" indent="-171450" algn="l">
              <a:lnSpc>
                <a:spcPct val="110000"/>
              </a:lnSpc>
              <a:buFontTx/>
              <a:buAutoNum type="arabicPeriod"/>
            </a:pPr>
            <a:r>
              <a:rPr lang="en-US" altLang="zh-CN" sz="1200" dirty="0" smtClean="0">
                <a:solidFill>
                  <a:srgbClr val="1C1C1C"/>
                </a:solidFill>
                <a:ea typeface="宋体" charset="-122"/>
              </a:rPr>
              <a:t>DC</a:t>
            </a:r>
            <a:r>
              <a:rPr lang="zh-CN" altLang="en-US" sz="1200" dirty="0" smtClean="0">
                <a:solidFill>
                  <a:srgbClr val="1C1C1C"/>
                </a:solidFill>
                <a:ea typeface="宋体" charset="-122"/>
              </a:rPr>
              <a:t>模型</a:t>
            </a:r>
            <a:endParaRPr lang="en-US" altLang="zh-CN" sz="1200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468007" name="AutoShape 39"/>
          <p:cNvSpPr>
            <a:spLocks noChangeArrowheads="1"/>
          </p:cNvSpPr>
          <p:nvPr/>
        </p:nvSpPr>
        <p:spPr bwMode="gray">
          <a:xfrm>
            <a:off x="857250" y="5073650"/>
            <a:ext cx="7277100" cy="703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6796" dir="3806097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solidFill>
                <a:srgbClr val="1C1C1C"/>
              </a:solidFill>
            </a:endParaRPr>
          </a:p>
        </p:txBody>
      </p:sp>
      <p:sp>
        <p:nvSpPr>
          <p:cNvPr id="468009" name="Rectangle 41"/>
          <p:cNvSpPr>
            <a:spLocks noChangeArrowheads="1"/>
          </p:cNvSpPr>
          <p:nvPr/>
        </p:nvSpPr>
        <p:spPr bwMode="auto">
          <a:xfrm>
            <a:off x="1023582" y="5106988"/>
            <a:ext cx="6958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/>
              <a:t>目标：</a:t>
            </a:r>
            <a:r>
              <a:rPr lang="zh-CN" altLang="zh-CN" dirty="0" smtClean="0"/>
              <a:t>力图</a:t>
            </a:r>
            <a:r>
              <a:rPr lang="zh-CN" altLang="zh-CN" dirty="0"/>
              <a:t>通过两年左右时间，使上完小学二年级的儿童“能读会写”——能认读2500-3000常用汉字并能打写或手写出几百字结构完整、通顺流畅的文章（相当于新课标小学五、六年级水平）。 </a:t>
            </a:r>
            <a:r>
              <a:rPr lang="en-US" altLang="zh-CN" b="0" dirty="0" smtClean="0">
                <a:solidFill>
                  <a:srgbClr val="000000"/>
                </a:solidFill>
                <a:ea typeface="宋体" charset="-122"/>
              </a:rPr>
              <a:t>.</a:t>
            </a:r>
            <a:endParaRPr lang="en-US" altLang="zh-CN" b="0" dirty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3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识字教学模式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网络环境下“三位一体”识字教学模式</a:t>
            </a:r>
            <a:endParaRPr lang="en-US" altLang="zh-CN" dirty="0" smtClean="0"/>
          </a:p>
          <a:p>
            <a:r>
              <a:rPr lang="zh-CN" altLang="en-US" dirty="0" smtClean="0"/>
              <a:t>“看、听、说、写、打、想”模式</a:t>
            </a:r>
            <a:endParaRPr lang="en-US" altLang="zh-CN" dirty="0" smtClean="0"/>
          </a:p>
          <a:p>
            <a:r>
              <a:rPr lang="zh-CN" altLang="en-US" dirty="0" smtClean="0"/>
              <a:t>“随文识字”模式</a:t>
            </a:r>
            <a:endParaRPr lang="en-US" altLang="zh-CN" dirty="0" smtClean="0"/>
          </a:p>
          <a:p>
            <a:r>
              <a:rPr lang="zh-CN" altLang="en-US" dirty="0" smtClean="0"/>
              <a:t>归类识字教学模式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2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52400" y="1989138"/>
            <a:ext cx="12954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创设情境</a:t>
            </a: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引入新知</a:t>
            </a: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981200" y="1989138"/>
            <a:ext cx="12192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latin typeface="宋体" pitchFamily="2" charset="-122"/>
                <a:ea typeface="宋体" pitchFamily="2" charset="-122"/>
              </a:rPr>
              <a:t>初步感知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latin typeface="宋体" pitchFamily="2" charset="-122"/>
                <a:ea typeface="宋体" pitchFamily="2" charset="-122"/>
              </a:rPr>
              <a:t>自学新字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791200" y="1989138"/>
            <a:ext cx="12954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</a:rPr>
              <a:t>拓展阅读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</a:rPr>
              <a:t>指导朗读</a:t>
            </a:r>
            <a:endParaRPr lang="en-US" altLang="zh-CN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696200" y="1989138"/>
            <a:ext cx="12954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</a:rPr>
              <a:t>确定主题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</a:rPr>
              <a:t>网络留言</a:t>
            </a:r>
            <a:endParaRPr lang="en-US" altLang="zh-CN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447800" y="2360613"/>
            <a:ext cx="457200" cy="306387"/>
          </a:xfrm>
          <a:prstGeom prst="right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276600" y="2360613"/>
            <a:ext cx="457200" cy="306387"/>
          </a:xfrm>
          <a:prstGeom prst="right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162800" y="2360613"/>
            <a:ext cx="533400" cy="306387"/>
          </a:xfrm>
          <a:prstGeom prst="rightArrow">
            <a:avLst>
              <a:gd name="adj1" fmla="val 50000"/>
              <a:gd name="adj2" fmla="val 58333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810000" y="1989138"/>
            <a:ext cx="12192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创新识字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latin typeface="宋体" pitchFamily="2" charset="-122"/>
                <a:ea typeface="宋体" pitchFamily="2" charset="-122"/>
              </a:rPr>
              <a:t>指导写字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105400" y="2360613"/>
            <a:ext cx="609600" cy="306387"/>
          </a:xfrm>
          <a:prstGeom prst="rightArrow">
            <a:avLst>
              <a:gd name="adj1" fmla="val 50000"/>
              <a:gd name="adj2" fmla="val 6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17715" y="622429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识字教学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模式</a:t>
            </a: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7754203" y="3410777"/>
            <a:ext cx="12954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</a:rPr>
              <a:t>评点反馈</a:t>
            </a:r>
            <a:endParaRPr lang="en-US" altLang="zh-CN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</a:rPr>
              <a:t>鼓励修正</a:t>
            </a:r>
            <a:endParaRPr lang="en-US" altLang="zh-CN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5400000">
            <a:off x="8114172" y="2966684"/>
            <a:ext cx="533400" cy="306387"/>
          </a:xfrm>
          <a:prstGeom prst="rightArrow">
            <a:avLst>
              <a:gd name="adj1" fmla="val 50000"/>
              <a:gd name="adj2" fmla="val 58333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1060547" y="3405679"/>
            <a:ext cx="6132963" cy="1364776"/>
          </a:xfrm>
          <a:prstGeom prst="rect">
            <a:avLst/>
          </a:prstGeom>
          <a:gradFill flip="none" rotWithShape="1">
            <a:gsLst>
              <a:gs pos="43782">
                <a:schemeClr val="bg1"/>
              </a:gs>
              <a:gs pos="23760">
                <a:schemeClr val="bg1">
                  <a:lumMod val="95000"/>
                </a:schemeClr>
              </a:gs>
              <a:gs pos="0">
                <a:srgbClr val="92D050">
                  <a:tint val="66000"/>
                  <a:satMod val="160000"/>
                </a:srgbClr>
              </a:gs>
              <a:gs pos="5826">
                <a:srgbClr val="BEF397"/>
              </a:gs>
              <a:gs pos="98750">
                <a:srgbClr val="92D050"/>
              </a:gs>
              <a:gs pos="0">
                <a:srgbClr val="92D050">
                  <a:tint val="44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网络环境下“三位一体”识字教学模式</a:t>
            </a:r>
          </a:p>
        </p:txBody>
      </p:sp>
    </p:spTree>
    <p:extLst>
      <p:ext uri="{BB962C8B-B14F-4D97-AF65-F5344CB8AC3E}">
        <p14:creationId xmlns:p14="http://schemas.microsoft.com/office/powerpoint/2010/main" val="39020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360363" y="1820863"/>
            <a:ext cx="8229600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00050" indent="-400050" algn="l" defTabSz="4343400">
              <a:spcBef>
                <a:spcPct val="20000"/>
              </a:spcBef>
              <a:buFont typeface="Wingdings" pitchFamily="2" charset="2"/>
              <a:buChar char="v"/>
              <a:tabLst>
                <a:tab pos="685800" algn="l"/>
              </a:tabLst>
            </a:pPr>
            <a:r>
              <a:rPr lang="zh-CN" altLang="en-US" sz="2400" b="0" dirty="0" smtClean="0">
                <a:ea typeface="宋体" charset="-122"/>
              </a:rPr>
              <a:t>看：看字形，分析生字的间架结构</a:t>
            </a:r>
            <a:endParaRPr lang="en-US" altLang="zh-CN" sz="2400" b="0" dirty="0" smtClean="0">
              <a:ea typeface="宋体" charset="-122"/>
            </a:endParaRPr>
          </a:p>
          <a:p>
            <a:pPr marL="400050" indent="-400050" algn="l" defTabSz="4343400">
              <a:spcBef>
                <a:spcPct val="20000"/>
              </a:spcBef>
              <a:buFont typeface="Wingdings" pitchFamily="2" charset="2"/>
              <a:buChar char="v"/>
              <a:tabLst>
                <a:tab pos="685800" algn="l"/>
              </a:tabLst>
            </a:pPr>
            <a:r>
              <a:rPr lang="zh-CN" altLang="en-US" sz="2400" b="0" dirty="0" smtClean="0">
                <a:ea typeface="宋体" charset="-122"/>
              </a:rPr>
              <a:t>听：听老师的讲解和示范读音</a:t>
            </a:r>
            <a:endParaRPr lang="en-US" altLang="zh-CN" sz="2400" b="0" dirty="0" smtClean="0">
              <a:ea typeface="宋体" charset="-122"/>
            </a:endParaRPr>
          </a:p>
          <a:p>
            <a:pPr marL="400050" indent="-400050" algn="l" defTabSz="4343400">
              <a:spcBef>
                <a:spcPct val="20000"/>
              </a:spcBef>
              <a:buFont typeface="Wingdings" pitchFamily="2" charset="2"/>
              <a:buChar char="v"/>
              <a:tabLst>
                <a:tab pos="685800" algn="l"/>
              </a:tabLst>
            </a:pPr>
            <a:r>
              <a:rPr lang="zh-CN" altLang="en-US" sz="2400" b="0" dirty="0" smtClean="0">
                <a:ea typeface="宋体" charset="-122"/>
              </a:rPr>
              <a:t>说：说出生字的拼音、部首、笔画顺序、字义及编码</a:t>
            </a:r>
            <a:endParaRPr lang="en-US" altLang="zh-CN" sz="2400" b="0" dirty="0" smtClean="0">
              <a:ea typeface="宋体" charset="-122"/>
            </a:endParaRPr>
          </a:p>
          <a:p>
            <a:pPr marL="400050" indent="-400050" algn="l" defTabSz="4343400">
              <a:spcBef>
                <a:spcPct val="20000"/>
              </a:spcBef>
              <a:buFont typeface="Wingdings" pitchFamily="2" charset="2"/>
              <a:buChar char="v"/>
              <a:tabLst>
                <a:tab pos="685800" algn="l"/>
              </a:tabLst>
            </a:pPr>
            <a:r>
              <a:rPr lang="zh-CN" altLang="en-US" sz="2400" b="0" dirty="0" smtClean="0">
                <a:ea typeface="宋体" charset="-122"/>
              </a:rPr>
              <a:t>写：进行拼写和汉字书写练习并写出生字的编码</a:t>
            </a:r>
            <a:endParaRPr lang="en-US" altLang="zh-CN" sz="2400" b="0" dirty="0" smtClean="0">
              <a:ea typeface="宋体" charset="-122"/>
            </a:endParaRPr>
          </a:p>
          <a:p>
            <a:pPr marL="400050" indent="-400050" algn="l" defTabSz="4343400">
              <a:spcBef>
                <a:spcPct val="20000"/>
              </a:spcBef>
              <a:buFont typeface="Wingdings" pitchFamily="2" charset="2"/>
              <a:buChar char="v"/>
              <a:tabLst>
                <a:tab pos="685800" algn="l"/>
              </a:tabLst>
            </a:pPr>
            <a:r>
              <a:rPr lang="zh-CN" altLang="en-US" sz="2400" b="0" dirty="0" smtClean="0">
                <a:ea typeface="宋体" charset="-122"/>
              </a:rPr>
              <a:t>打：按所写编码，用键盘输入，看是否能打出所要的汉字</a:t>
            </a:r>
            <a:endParaRPr lang="en-US" altLang="zh-CN" sz="2400" b="0" dirty="0" smtClean="0">
              <a:ea typeface="宋体" charset="-122"/>
            </a:endParaRPr>
          </a:p>
          <a:p>
            <a:pPr marL="400050" indent="-400050" algn="l" defTabSz="4343400">
              <a:spcBef>
                <a:spcPct val="20000"/>
              </a:spcBef>
              <a:buFont typeface="Wingdings" pitchFamily="2" charset="2"/>
              <a:buChar char="v"/>
              <a:tabLst>
                <a:tab pos="685800" algn="l"/>
              </a:tabLst>
            </a:pPr>
            <a:r>
              <a:rPr lang="zh-CN" altLang="en-US" sz="2400" b="0" dirty="0" smtClean="0">
                <a:ea typeface="宋体" charset="-122"/>
              </a:rPr>
              <a:t>想：激励学生联想</a:t>
            </a:r>
            <a:endParaRPr lang="en-US" altLang="zh-CN" sz="3200" dirty="0">
              <a:ea typeface="宋体" charset="-122"/>
            </a:endParaRPr>
          </a:p>
          <a:p>
            <a:pPr marL="400050" indent="-400050" algn="l" defTabSz="4343400">
              <a:spcBef>
                <a:spcPct val="20000"/>
              </a:spcBef>
              <a:tabLst>
                <a:tab pos="685800" algn="l"/>
              </a:tabLst>
            </a:pPr>
            <a:endParaRPr lang="en-US" altLang="zh-CN" sz="3200" dirty="0">
              <a:ea typeface="宋体" charset="-122"/>
            </a:endParaRP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gray">
          <a:xfrm>
            <a:off x="893763" y="4706938"/>
            <a:ext cx="7315200" cy="1219200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1046163" y="4881563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dirty="0" smtClean="0">
                <a:solidFill>
                  <a:srgbClr val="111111"/>
                </a:solidFill>
                <a:ea typeface="宋体" charset="-122"/>
              </a:rPr>
              <a:t>“看、听、说、写、打、想”模式</a:t>
            </a:r>
            <a:endParaRPr lang="en-US" altLang="zh-CN" sz="3600" dirty="0">
              <a:solidFill>
                <a:srgbClr val="111111"/>
              </a:solidFill>
              <a:ea typeface="宋体" charset="-122"/>
            </a:endParaRPr>
          </a:p>
        </p:txBody>
      </p:sp>
      <p:sp>
        <p:nvSpPr>
          <p:cNvPr id="25088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862013"/>
          </a:xfrm>
        </p:spPr>
        <p:txBody>
          <a:bodyPr/>
          <a:lstStyle/>
          <a:p>
            <a:r>
              <a:rPr lang="zh-CN" altLang="en-US" dirty="0" smtClean="0">
                <a:ea typeface="宋体" charset="-122"/>
              </a:rPr>
              <a:t>识字教学模式</a:t>
            </a:r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识字教学模式</a:t>
            </a:r>
            <a:endParaRPr lang="zh-CN" alt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52400" y="1989138"/>
            <a:ext cx="12954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latin typeface="宋体" pitchFamily="2" charset="-122"/>
                <a:ea typeface="宋体" pitchFamily="2" charset="-122"/>
              </a:rPr>
              <a:t>激励引趣</a:t>
            </a:r>
            <a:endParaRPr lang="en-US" altLang="zh-CN" sz="2000" kern="0" dirty="0" smtClean="0">
              <a:solidFill>
                <a:sysClr val="windowText" lastClr="000000"/>
              </a:solidFill>
              <a:latin typeface="宋体" pitchFamily="2" charset="-122"/>
              <a:ea typeface="宋体" pitchFamily="2" charset="-122"/>
            </a:endParaRP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释题识字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981200" y="1989138"/>
            <a:ext cx="12192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noProof="0" dirty="0">
                <a:solidFill>
                  <a:sysClr val="windowText" lastClr="000000"/>
                </a:solidFill>
                <a:latin typeface="宋体" pitchFamily="2" charset="-122"/>
                <a:ea typeface="宋体" pitchFamily="2" charset="-122"/>
              </a:rPr>
              <a:t>初</a:t>
            </a:r>
            <a:r>
              <a:rPr lang="zh-CN" altLang="en-US" sz="2000" kern="0" noProof="0" dirty="0" smtClean="0">
                <a:solidFill>
                  <a:sysClr val="windowText" lastClr="000000"/>
                </a:solidFill>
                <a:latin typeface="宋体" pitchFamily="2" charset="-122"/>
                <a:ea typeface="宋体" pitchFamily="2" charset="-122"/>
              </a:rPr>
              <a:t>读课文</a:t>
            </a:r>
            <a:endParaRPr lang="en-US" altLang="zh-CN" sz="2000" kern="0" noProof="0" dirty="0" smtClean="0">
              <a:solidFill>
                <a:sysClr val="windowText" lastClr="000000"/>
              </a:solidFill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读</a:t>
            </a:r>
            <a:r>
              <a:rPr kumimoji="0" lang="zh-CN" altLang="en-US" sz="20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准字音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791200" y="1989138"/>
            <a:ext cx="12954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</a:rPr>
              <a:t>分析字形</a:t>
            </a:r>
            <a:endParaRPr lang="en-US" altLang="zh-CN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</a:rPr>
              <a:t>编码书写</a:t>
            </a:r>
            <a:endParaRPr lang="en-US" altLang="zh-CN" sz="2000" kern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696200" y="1989138"/>
            <a:ext cx="12954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noProof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  <a:ea typeface="宋体" pitchFamily="2" charset="-122"/>
              </a:rPr>
              <a:t>上机验证</a:t>
            </a:r>
            <a:endParaRPr lang="en-US" altLang="zh-CN" sz="2000" kern="0" noProof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宋体" pitchFamily="2" charset="-122"/>
                <a:ea typeface="宋体" pitchFamily="2" charset="-122"/>
              </a:rPr>
              <a:t>多种训练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447800" y="2360613"/>
            <a:ext cx="457200" cy="306387"/>
          </a:xfrm>
          <a:prstGeom prst="right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276600" y="2360613"/>
            <a:ext cx="457200" cy="306387"/>
          </a:xfrm>
          <a:prstGeom prst="rightArrow">
            <a:avLst>
              <a:gd name="adj1" fmla="val 50000"/>
              <a:gd name="adj2" fmla="val 5000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162800" y="2360613"/>
            <a:ext cx="533400" cy="306387"/>
          </a:xfrm>
          <a:prstGeom prst="rightArrow">
            <a:avLst>
              <a:gd name="adj1" fmla="val 50000"/>
              <a:gd name="adj2" fmla="val 58333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810000" y="1989138"/>
            <a:ext cx="1219200" cy="86836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宋体" pitchFamily="2" charset="-122"/>
                <a:ea typeface="宋体" pitchFamily="2" charset="-122"/>
              </a:rPr>
              <a:t>细</a:t>
            </a:r>
            <a:r>
              <a:rPr lang="zh-CN" altLang="en-US" sz="2000" kern="0" dirty="0" smtClean="0">
                <a:solidFill>
                  <a:sysClr val="windowText" lastClr="000000"/>
                </a:solidFill>
                <a:latin typeface="宋体" pitchFamily="2" charset="-122"/>
                <a:ea typeface="宋体" pitchFamily="2" charset="-122"/>
              </a:rPr>
              <a:t>读课文</a:t>
            </a:r>
            <a:endParaRPr lang="en-US" altLang="zh-CN" sz="2000" kern="0" dirty="0" smtClean="0">
              <a:solidFill>
                <a:sysClr val="windowText" lastClr="000000"/>
              </a:solidFill>
              <a:latin typeface="宋体" pitchFamily="2" charset="-122"/>
              <a:ea typeface="宋体" pitchFamily="2" charset="-122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理解字义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105400" y="2360613"/>
            <a:ext cx="609600" cy="306387"/>
          </a:xfrm>
          <a:prstGeom prst="rightArrow">
            <a:avLst>
              <a:gd name="adj1" fmla="val 50000"/>
              <a:gd name="adj2" fmla="val 66667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idx="1"/>
          </p:nvPr>
        </p:nvSpPr>
        <p:spPr bwMode="gray">
          <a:xfrm>
            <a:off x="457200" y="4885898"/>
            <a:ext cx="8229600" cy="968801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 smtClean="0"/>
              <a:t>“随文识字”模式（广东）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1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8">
  <a:themeElements>
    <a:clrScheme name="1_Default Design 1">
      <a:dk1>
        <a:srgbClr val="1C1C1C"/>
      </a:dk1>
      <a:lt1>
        <a:srgbClr val="FFFFFF"/>
      </a:lt1>
      <a:dk2>
        <a:srgbClr val="080808"/>
      </a:dk2>
      <a:lt2>
        <a:srgbClr val="DDDDDD"/>
      </a:lt2>
      <a:accent1>
        <a:srgbClr val="EE3516"/>
      </a:accent1>
      <a:accent2>
        <a:srgbClr val="F3BD33"/>
      </a:accent2>
      <a:accent3>
        <a:srgbClr val="FFFFFF"/>
      </a:accent3>
      <a:accent4>
        <a:srgbClr val="161616"/>
      </a:accent4>
      <a:accent5>
        <a:srgbClr val="F5AEAB"/>
      </a:accent5>
      <a:accent6>
        <a:srgbClr val="DCAB2D"/>
      </a:accent6>
      <a:hlink>
        <a:srgbClr val="AED925"/>
      </a:hlink>
      <a:folHlink>
        <a:srgbClr val="4E9D4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tint val="73725"/>
                <a:invGamma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E3516"/>
        </a:accent1>
        <a:accent2>
          <a:srgbClr val="F3BD33"/>
        </a:accent2>
        <a:accent3>
          <a:srgbClr val="FFFFFF"/>
        </a:accent3>
        <a:accent4>
          <a:srgbClr val="161616"/>
        </a:accent4>
        <a:accent5>
          <a:srgbClr val="F5AEAB"/>
        </a:accent5>
        <a:accent6>
          <a:srgbClr val="DCAB2D"/>
        </a:accent6>
        <a:hlink>
          <a:srgbClr val="AED925"/>
        </a:hlink>
        <a:folHlink>
          <a:srgbClr val="4E9D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25A757"/>
        </a:accent1>
        <a:accent2>
          <a:srgbClr val="8DA955"/>
        </a:accent2>
        <a:accent3>
          <a:srgbClr val="FFFFFF"/>
        </a:accent3>
        <a:accent4>
          <a:srgbClr val="161616"/>
        </a:accent4>
        <a:accent5>
          <a:srgbClr val="ACD0B4"/>
        </a:accent5>
        <a:accent6>
          <a:srgbClr val="7F994C"/>
        </a:accent6>
        <a:hlink>
          <a:srgbClr val="D5B35D"/>
        </a:hlink>
        <a:folHlink>
          <a:srgbClr val="B86A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080808"/>
        </a:dk2>
        <a:lt2>
          <a:srgbClr val="DDDDDD"/>
        </a:lt2>
        <a:accent1>
          <a:srgbClr val="EFC119"/>
        </a:accent1>
        <a:accent2>
          <a:srgbClr val="8CCF49"/>
        </a:accent2>
        <a:accent3>
          <a:srgbClr val="FFFFFF"/>
        </a:accent3>
        <a:accent4>
          <a:srgbClr val="161616"/>
        </a:accent4>
        <a:accent5>
          <a:srgbClr val="F6DDAB"/>
        </a:accent5>
        <a:accent6>
          <a:srgbClr val="7EBB41"/>
        </a:accent6>
        <a:hlink>
          <a:srgbClr val="74D3FE"/>
        </a:hlink>
        <a:folHlink>
          <a:srgbClr val="3075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149</TotalTime>
  <Words>703</Words>
  <Application>Microsoft Office PowerPoint</Application>
  <PresentationFormat>全屏显示(4:3)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Verdana</vt:lpstr>
      <vt:lpstr>Wingdings</vt:lpstr>
      <vt:lpstr>38</vt:lpstr>
      <vt:lpstr>PowerPoint 演示文稿</vt:lpstr>
      <vt:lpstr>主要内容</vt:lpstr>
      <vt:lpstr>小学语文教学现状</vt:lpstr>
      <vt:lpstr>偏差误区的根源</vt:lpstr>
      <vt:lpstr>跨越式理论基础</vt:lpstr>
      <vt:lpstr>识字教学模式</vt:lpstr>
      <vt:lpstr>PowerPoint 演示文稿</vt:lpstr>
      <vt:lpstr>识字教学模式</vt:lpstr>
      <vt:lpstr>识字教学模式</vt:lpstr>
      <vt:lpstr>识字教学模式</vt:lpstr>
      <vt:lpstr>案例分析</vt:lpstr>
      <vt:lpstr>案例</vt:lpstr>
      <vt:lpstr>案例</vt:lpstr>
      <vt:lpstr>案例</vt:lpstr>
      <vt:lpstr>PowerPoint 演示文稿</vt:lpstr>
    </vt:vector>
  </TitlesOfParts>
  <Company>BNU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Lijie</dc:creator>
  <cp:lastModifiedBy>Lijie</cp:lastModifiedBy>
  <cp:revision>20</cp:revision>
  <dcterms:created xsi:type="dcterms:W3CDTF">2012-10-04T01:42:51Z</dcterms:created>
  <dcterms:modified xsi:type="dcterms:W3CDTF">2012-10-04T04:12:40Z</dcterms:modified>
</cp:coreProperties>
</file>