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</p:sldMasterIdLst>
  <p:notesMasterIdLst>
    <p:notesMasterId r:id="rId21"/>
  </p:notesMasterIdLst>
  <p:sldIdLst>
    <p:sldId id="265" r:id="rId3"/>
    <p:sldId id="270" r:id="rId4"/>
    <p:sldId id="271" r:id="rId5"/>
    <p:sldId id="272" r:id="rId6"/>
    <p:sldId id="273" r:id="rId7"/>
    <p:sldId id="278" r:id="rId8"/>
    <p:sldId id="279" r:id="rId9"/>
    <p:sldId id="274" r:id="rId10"/>
    <p:sldId id="276" r:id="rId11"/>
    <p:sldId id="277" r:id="rId12"/>
    <p:sldId id="275" r:id="rId13"/>
    <p:sldId id="281" r:id="rId14"/>
    <p:sldId id="285" r:id="rId15"/>
    <p:sldId id="284" r:id="rId16"/>
    <p:sldId id="280" r:id="rId17"/>
    <p:sldId id="282" r:id="rId18"/>
    <p:sldId id="283" r:id="rId19"/>
    <p:sldId id="267" r:id="rId20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F75F"/>
    <a:srgbClr val="9DF462"/>
    <a:srgbClr val="84E175"/>
    <a:srgbClr val="00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89560" autoAdjust="0"/>
  </p:normalViewPr>
  <p:slideViewPr>
    <p:cSldViewPr>
      <p:cViewPr>
        <p:scale>
          <a:sx n="66" d="100"/>
          <a:sy n="66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1B7E1EFF-F00D-4B88-AE9D-AE6182A6F476}" type="datetimeFigureOut">
              <a:rPr lang="zh-CN" altLang="en-US"/>
              <a:pPr>
                <a:defRPr/>
              </a:pPr>
              <a:t>2012-3-29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09A8C76C-B281-4F91-BD96-630977868F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116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itchFamily="18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itchFamily="18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itchFamily="18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itchFamily="18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ea typeface="+mn-ea"/>
              </a:rPr>
              <a:t>今天，我们学习的课文就是司马光小时候的故事。</a:t>
            </a: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2A1D09D-3698-44BF-9BB2-3E0FA5747EA1}" type="slidenum">
              <a:rPr lang="zh-CN" altLang="en-US">
                <a:solidFill>
                  <a:prstClr val="black"/>
                </a:solidFill>
              </a:rPr>
              <a:pPr eaLnBrk="1" hangingPunct="1"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 smtClean="0">
              <a:ea typeface="+mn-ea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PMingLiU" pitchFamily="18" charset="-120"/>
              </a:defRPr>
            </a:lvl9pPr>
          </a:lstStyle>
          <a:p>
            <a:pPr eaLnBrk="1" hangingPunct="1"/>
            <a:fld id="{0BC5FBC9-7822-4978-BA36-FCFB13BC80D0}" type="slidenum">
              <a:rPr lang="zh-CN" altLang="en-US">
                <a:solidFill>
                  <a:prstClr val="black"/>
                </a:solidFill>
              </a:rPr>
              <a:pPr eaLnBrk="1" hangingPunct="1"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D1158-561B-41D6-8854-EEB3A941EBF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033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ADFB6-D9C7-411D-A906-3ABF53C014E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988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1617A-628E-4EC9-9814-F72BFE36E70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4965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AD101C-8901-4297-B3DE-B788BA28350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36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BB893-015B-4088-9AE6-E2D25BA63F2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70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5223F-566D-4A13-93B9-CAE670A5D20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3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420CC-1C1D-4F0E-93E9-F53A19D1D04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26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8FDE3-965F-45E0-9E4B-C587FCCB653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6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F5115-CF27-4068-B918-4755F02BD2F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9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A397F-CE71-4E22-9759-5519E68B777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9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13CA0-E149-4839-8EC1-1CCA9C5510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4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559A3-27FC-4904-B231-0C360E530A8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67714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271B8-9C64-4CA5-95F3-F0C675EF02F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8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6E1F6-A55E-43AB-BBDD-2B3C5D8EB40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8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5BFA8-C3A4-4B96-BBE9-AE056E8D559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81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E3F9A-A4B9-4FF2-852C-723622C656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596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0F87-9D17-45EE-B836-FAE12953029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187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ACF38-A203-4ACB-A5AC-CDDD63C8F94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553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5002B-BAC6-476E-B8D0-FD4A357E007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13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6C03A-B2F4-486A-89C5-41BF44FC71D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3845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13C92-A2E7-450A-9D92-0B60C82B3A0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906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F596-7099-491B-81B0-1A7EDEF7B7E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245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E165F606-C93C-4832-A779-3181A1C8EE9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kumimoji="0"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kumimoji="0"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7694D0A7-5C2B-4E0E-AFE2-80924393E3DF}" type="slidenum">
              <a:rPr kumimoji="0" lang="en-US" altLang="zh-CN">
                <a:solidFill>
                  <a:srgbClr val="000000"/>
                </a:solidFill>
                <a:ea typeface="宋体" pitchFamily="2" charset="-122"/>
              </a:rPr>
              <a:pPr>
                <a:defRPr/>
              </a:pPr>
              <a:t>‹#›</a:t>
            </a:fld>
            <a:endParaRPr kumimoji="0"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29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2.wdp"/><Relationship Id="rId10" Type="http://schemas.openxmlformats.org/officeDocument/2006/relationships/image" Target="../media/image25.jpeg"/><Relationship Id="rId4" Type="http://schemas.openxmlformats.org/officeDocument/2006/relationships/image" Target="../media/image20.png"/><Relationship Id="rId9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2012&#22823;&#20108;&#19979;\&#22810;&#23186;&#20307;\&#21496;&#39532;&#20809;\&#20154;&#25945;&#29256;&#23567;&#23398;&#19968;&#24180;&#32423;&#35821;&#25991;&#21496;&#39532;&#20809;1.swf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6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 descr="J:\众素材\古风素材\背景\a551eedced7ecc434b5403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3" t="172" r="16988" b="-172"/>
          <a:stretch/>
        </p:blipFill>
        <p:spPr bwMode="auto">
          <a:xfrm>
            <a:off x="0" y="1"/>
            <a:ext cx="9143999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K:\2012大二下\多媒体\司马光课件\simaguang\pic_2529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1000" l="5778" r="74667">
                        <a14:foregroundMark x1="46667" y1="18333" x2="37778" y2="32667"/>
                        <a14:foregroundMark x1="13333" y1="72333" x2="8889" y2="82333"/>
                        <a14:foregroundMark x1="22222" y1="72000" x2="11111" y2="84000"/>
                        <a14:foregroundMark x1="59111" y1="22000" x2="53333" y2="16667"/>
                        <a14:foregroundMark x1="16000" y1="69333" x2="8889" y2="70333"/>
                        <a14:foregroundMark x1="21333" y1="65000" x2="10667" y2="63667"/>
                        <a14:foregroundMark x1="18222" y1="59000" x2="12444" y2="59000"/>
                        <a14:foregroundMark x1="33333" y1="58000" x2="20889" y2="80000"/>
                        <a14:foregroundMark x1="36444" y1="71333" x2="28000" y2="81667"/>
                        <a14:foregroundMark x1="24889" y1="76000" x2="17333" y2="85000"/>
                        <a14:foregroundMark x1="15111" y1="80000" x2="9333" y2="87667"/>
                        <a14:foregroundMark x1="32889" y1="76667" x2="24000" y2="84000"/>
                        <a14:foregroundMark x1="27111" y1="76667" x2="22667" y2="84000"/>
                        <a14:foregroundMark x1="34222" y1="76000" x2="29333" y2="84333"/>
                        <a14:foregroundMark x1="43111" y1="69667" x2="43556" y2="75333"/>
                        <a14:foregroundMark x1="63111" y1="64667" x2="66667" y2="69000"/>
                        <a14:foregroundMark x1="14667" y1="69000" x2="6667" y2="74667"/>
                        <a14:foregroundMark x1="21333" y1="63333" x2="9778" y2="70333"/>
                        <a14:foregroundMark x1="29333" y1="59000" x2="24444" y2="64333"/>
                        <a14:foregroundMark x1="44444" y1="14333" x2="32000" y2="29000"/>
                        <a14:foregroundMark x1="50222" y1="16000" x2="39556" y2="39333"/>
                        <a14:foregroundMark x1="44444" y1="38000" x2="37778" y2="54333"/>
                        <a14:foregroundMark x1="44000" y1="44333" x2="32000" y2="60333"/>
                        <a14:foregroundMark x1="28000" y1="65333" x2="19111" y2="78667"/>
                        <a14:foregroundMark x1="19111" y1="78333" x2="10667" y2="86000"/>
                        <a14:foregroundMark x1="17333" y1="69333" x2="14667" y2="7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879"/>
          <a:stretch/>
        </p:blipFill>
        <p:spPr bwMode="auto">
          <a:xfrm>
            <a:off x="5724128" y="1484784"/>
            <a:ext cx="2495049" cy="437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39552" y="1303806"/>
            <a:ext cx="1512168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司</a:t>
            </a:r>
            <a:endParaRPr lang="zh-CN" altLang="en-US" sz="8000" dirty="0">
              <a:effectLst>
                <a:reflection blurRad="6350" stA="50000" endA="300" endPos="50000" dist="60007" dir="5400000" sy="-100000" algn="bl" rotWithShape="0"/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9552" y="2834455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9552" y="4365104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光</a:t>
            </a:r>
          </a:p>
        </p:txBody>
      </p:sp>
    </p:spTree>
    <p:extLst>
      <p:ext uri="{BB962C8B-B14F-4D97-AF65-F5344CB8AC3E}">
        <p14:creationId xmlns:p14="http://schemas.microsoft.com/office/powerpoint/2010/main" val="112174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03040" y="719998"/>
            <a:ext cx="10446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宋体" pitchFamily="2" charset="-122"/>
              </a:rPr>
              <a:t>假</a:t>
            </a:r>
            <a:endParaRPr lang="zh-CN" altLang="en-US" sz="4000" b="1" dirty="0">
              <a:latin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4513" y="521716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jiǎ</a:t>
            </a:r>
            <a:endParaRPr lang="zh-CN" altLang="en-US" sz="4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2" name="矩形 1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</a:t>
              </a:r>
              <a:r>
                <a:rPr lang="zh-CN" altLang="en-US" sz="4400" dirty="0">
                  <a:latin typeface="华文行楷" pitchFamily="2" charset="-122"/>
                  <a:ea typeface="华文行楷" pitchFamily="2" charset="-122"/>
                </a:rPr>
                <a:t>读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20" name="图片 19" descr="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矩形 20"/>
          <p:cNvSpPr/>
          <p:nvPr/>
        </p:nvSpPr>
        <p:spPr>
          <a:xfrm>
            <a:off x="1491979" y="1966493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jià</a:t>
            </a:r>
            <a:endParaRPr lang="zh-CN" altLang="en-US" sz="4400" dirty="0"/>
          </a:p>
        </p:txBody>
      </p:sp>
      <p:sp>
        <p:nvSpPr>
          <p:cNvPr id="22" name="TextBox 21"/>
          <p:cNvSpPr txBox="1"/>
          <p:nvPr/>
        </p:nvSpPr>
        <p:spPr>
          <a:xfrm>
            <a:off x="2767023" y="476672"/>
            <a:ext cx="3605177" cy="830997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花园里有一座假山。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43808" y="1904937"/>
            <a:ext cx="3605177" cy="738985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寒假我玩的很开心。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6832" y="3463308"/>
            <a:ext cx="1044624" cy="1362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宋体" pitchFamily="2" charset="-122"/>
              </a:rPr>
              <a:t>都</a:t>
            </a:r>
            <a:endParaRPr lang="zh-CN" altLang="en-US" sz="4000" b="1" dirty="0">
              <a:latin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75656" y="3215886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dōu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1561456" y="4825669"/>
            <a:ext cx="752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dū</a:t>
            </a:r>
            <a:endParaRPr lang="zh-CN" altLang="en-US" sz="4400" dirty="0"/>
          </a:p>
        </p:txBody>
      </p:sp>
      <p:sp>
        <p:nvSpPr>
          <p:cNvPr id="27" name="TextBox 26"/>
          <p:cNvSpPr txBox="1"/>
          <p:nvPr/>
        </p:nvSpPr>
        <p:spPr>
          <a:xfrm>
            <a:off x="2843808" y="3174067"/>
            <a:ext cx="4568040" cy="830997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小光做什么事都很认真。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11039" y="4725144"/>
            <a:ext cx="3605177" cy="830997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我国的首都是北京。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1239896" y="1052736"/>
            <a:ext cx="229816" cy="129847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29" name="左大括号 28"/>
          <p:cNvSpPr/>
          <p:nvPr/>
        </p:nvSpPr>
        <p:spPr bwMode="auto">
          <a:xfrm>
            <a:off x="1187624" y="3842164"/>
            <a:ext cx="229816" cy="1298478"/>
          </a:xfrm>
          <a:prstGeom prst="lef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737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我会写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868995" y="1709653"/>
            <a:ext cx="1591930" cy="1580824"/>
            <a:chOff x="398130" y="404664"/>
            <a:chExt cx="1591930" cy="1580824"/>
          </a:xfrm>
        </p:grpSpPr>
        <p:pic>
          <p:nvPicPr>
            <p:cNvPr id="22530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atin typeface="楷体_GB2312" pitchFamily="49" charset="-122"/>
                  <a:ea typeface="楷体_GB2312" pitchFamily="49" charset="-122"/>
                </a:rPr>
                <a:t>别</a:t>
              </a:r>
              <a:endParaRPr lang="zh-CN" altLang="en-US" sz="9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27180" y="1709653"/>
            <a:ext cx="1591930" cy="1580824"/>
            <a:chOff x="398130" y="404664"/>
            <a:chExt cx="1591930" cy="1580824"/>
          </a:xfrm>
        </p:grpSpPr>
        <p:pic>
          <p:nvPicPr>
            <p:cNvPr id="25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_GB2312" pitchFamily="49" charset="-122"/>
                  <a:ea typeface="楷体_GB2312" pitchFamily="49" charset="-122"/>
                </a:rPr>
                <a:t>到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8995" y="4080424"/>
            <a:ext cx="1591930" cy="1580824"/>
            <a:chOff x="398130" y="404664"/>
            <a:chExt cx="1591930" cy="1580824"/>
          </a:xfrm>
        </p:grpSpPr>
        <p:pic>
          <p:nvPicPr>
            <p:cNvPr id="28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atin typeface="楷体_GB2312" pitchFamily="49" charset="-122"/>
                  <a:ea typeface="楷体_GB2312" pitchFamily="49" charset="-122"/>
                </a:rPr>
                <a:t>都</a:t>
              </a:r>
              <a:endParaRPr lang="zh-CN" altLang="en-US" sz="9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85364" y="1709653"/>
            <a:ext cx="1591930" cy="1580824"/>
            <a:chOff x="398130" y="404664"/>
            <a:chExt cx="1591930" cy="1580824"/>
          </a:xfrm>
        </p:grpSpPr>
        <p:pic>
          <p:nvPicPr>
            <p:cNvPr id="31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atin typeface="楷体_GB2312" pitchFamily="49" charset="-122"/>
                  <a:ea typeface="楷体_GB2312" pitchFamily="49" charset="-122"/>
                </a:rPr>
                <a:t>那</a:t>
              </a:r>
              <a:endParaRPr lang="zh-CN" altLang="en-US" sz="9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27179" y="4080424"/>
            <a:ext cx="1591930" cy="1580824"/>
            <a:chOff x="398130" y="404664"/>
            <a:chExt cx="1591930" cy="1580824"/>
          </a:xfrm>
        </p:grpSpPr>
        <p:pic>
          <p:nvPicPr>
            <p:cNvPr id="34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atin typeface="楷体_GB2312" pitchFamily="49" charset="-122"/>
                  <a:ea typeface="楷体_GB2312" pitchFamily="49" charset="-122"/>
                </a:rPr>
                <a:t>吓</a:t>
              </a:r>
              <a:endParaRPr lang="zh-CN" altLang="en-US" sz="9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85364" y="4080424"/>
            <a:ext cx="1591930" cy="1580824"/>
            <a:chOff x="398130" y="404664"/>
            <a:chExt cx="1591930" cy="1580824"/>
          </a:xfrm>
        </p:grpSpPr>
        <p:pic>
          <p:nvPicPr>
            <p:cNvPr id="37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427960" y="404664"/>
              <a:ext cx="15621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atin typeface="楷体_GB2312" pitchFamily="49" charset="-122"/>
                  <a:ea typeface="楷体_GB2312" pitchFamily="49" charset="-122"/>
                </a:rPr>
                <a:t>叫</a:t>
              </a:r>
              <a:endParaRPr lang="zh-CN" altLang="en-US" sz="9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9671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79512" y="945211"/>
            <a:ext cx="6934200" cy="5632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>
                <a:ea typeface="楷体_GB2312" pitchFamily="49" charset="-122"/>
              </a:rPr>
              <a:t>“</a:t>
            </a:r>
            <a:r>
              <a:rPr lang="zh-CN" altLang="en-US" sz="3600" b="1" dirty="0">
                <a:ea typeface="楷体_GB2312" pitchFamily="49" charset="-122"/>
              </a:rPr>
              <a:t>犬”字上面两个</a:t>
            </a:r>
            <a:r>
              <a:rPr lang="zh-CN" altLang="en-US" sz="3600" b="1" dirty="0" smtClean="0">
                <a:ea typeface="楷体_GB2312" pitchFamily="49" charset="-122"/>
              </a:rPr>
              <a:t>口。     （    </a:t>
            </a:r>
            <a:r>
              <a:rPr lang="zh-CN" altLang="en-US" sz="3600" b="1" dirty="0">
                <a:ea typeface="楷体_GB2312" pitchFamily="49" charset="-122"/>
              </a:rPr>
              <a:t>）</a:t>
            </a: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ea typeface="楷体_GB2312" pitchFamily="49" charset="-122"/>
              </a:rPr>
              <a:t>元</a:t>
            </a:r>
            <a:r>
              <a:rPr lang="zh-CN" altLang="en-US" sz="3600" b="1" dirty="0">
                <a:ea typeface="楷体_GB2312" pitchFamily="49" charset="-122"/>
              </a:rPr>
              <a:t>”字掉在框框</a:t>
            </a:r>
            <a:r>
              <a:rPr lang="zh-CN" altLang="en-US" sz="3600" b="1" dirty="0" smtClean="0">
                <a:ea typeface="楷体_GB2312" pitchFamily="49" charset="-122"/>
              </a:rPr>
              <a:t>里。     </a:t>
            </a:r>
            <a:r>
              <a:rPr lang="zh-CN" altLang="en-US" sz="3600" b="1" dirty="0">
                <a:ea typeface="楷体_GB2312" pitchFamily="49" charset="-122"/>
              </a:rPr>
              <a:t>（    ）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ea typeface="楷体_GB2312" pitchFamily="49" charset="-122"/>
              </a:rPr>
              <a:t>另有立刀</a:t>
            </a:r>
            <a:r>
              <a:rPr lang="zh-CN" altLang="en-US" sz="3600" b="1" dirty="0" smtClean="0">
                <a:ea typeface="楷体_GB2312" pitchFamily="49" charset="-122"/>
              </a:rPr>
              <a:t>旁。                  （    </a:t>
            </a:r>
            <a:r>
              <a:rPr lang="zh-CN" altLang="en-US" sz="3600" b="1" dirty="0">
                <a:ea typeface="楷体_GB2312" pitchFamily="49" charset="-122"/>
              </a:rPr>
              <a:t>）</a:t>
            </a:r>
          </a:p>
          <a:p>
            <a:pPr>
              <a:lnSpc>
                <a:spcPct val="200000"/>
              </a:lnSpc>
            </a:pPr>
            <a:r>
              <a:rPr lang="zh-CN" altLang="en-US" sz="3600" b="1" dirty="0">
                <a:ea typeface="楷体_GB2312" pitchFamily="49" charset="-122"/>
              </a:rPr>
              <a:t>这个同学真</a:t>
            </a:r>
            <a:r>
              <a:rPr lang="zh-CN" altLang="en-US" sz="3600" b="1" dirty="0" smtClean="0">
                <a:ea typeface="楷体_GB2312" pitchFamily="49" charset="-122"/>
              </a:rPr>
              <a:t>马虎，</a:t>
            </a:r>
            <a:endParaRPr lang="en-US" altLang="zh-CN" sz="3600" b="1" dirty="0" smtClean="0">
              <a:ea typeface="楷体_GB2312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ea typeface="楷体_GB2312" pitchFamily="49" charset="-122"/>
              </a:rPr>
              <a:t>同</a:t>
            </a:r>
            <a:r>
              <a:rPr lang="zh-CN" altLang="en-US" sz="3600" b="1" dirty="0">
                <a:ea typeface="楷体_GB2312" pitchFamily="49" charset="-122"/>
              </a:rPr>
              <a:t>字丢掉一小</a:t>
            </a:r>
            <a:r>
              <a:rPr lang="zh-CN" altLang="en-US" sz="3600" b="1" dirty="0" smtClean="0">
                <a:ea typeface="楷体_GB2312" pitchFamily="49" charset="-122"/>
              </a:rPr>
              <a:t>竖。           （    ）</a:t>
            </a:r>
            <a:endParaRPr lang="zh-CN" altLang="en-US" sz="3600" b="1" dirty="0">
              <a:ea typeface="楷体_GB2312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28480" y="994213"/>
            <a:ext cx="1050521" cy="1169002"/>
            <a:chOff x="398130" y="404664"/>
            <a:chExt cx="1591930" cy="1580824"/>
          </a:xfrm>
        </p:grpSpPr>
        <p:pic>
          <p:nvPicPr>
            <p:cNvPr id="22530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27960" y="404664"/>
              <a:ext cx="1562100" cy="149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latin typeface="楷体_GB2312" pitchFamily="49" charset="-122"/>
                  <a:ea typeface="楷体_GB2312" pitchFamily="49" charset="-122"/>
                </a:rPr>
                <a:t>哭</a:t>
              </a:r>
              <a:endParaRPr lang="zh-CN" altLang="en-US" sz="6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8480" y="2169812"/>
            <a:ext cx="1050521" cy="1169002"/>
            <a:chOff x="398130" y="404664"/>
            <a:chExt cx="1591930" cy="1580824"/>
          </a:xfrm>
        </p:grpSpPr>
        <p:pic>
          <p:nvPicPr>
            <p:cNvPr id="40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427960" y="404664"/>
              <a:ext cx="1562100" cy="149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latin typeface="楷体_GB2312" pitchFamily="49" charset="-122"/>
                  <a:ea typeface="楷体_GB2312" pitchFamily="49" charset="-122"/>
                </a:rPr>
                <a:t>园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28480" y="3360570"/>
            <a:ext cx="1050521" cy="1169002"/>
            <a:chOff x="398130" y="404664"/>
            <a:chExt cx="1591930" cy="1580824"/>
          </a:xfrm>
        </p:grpSpPr>
        <p:pic>
          <p:nvPicPr>
            <p:cNvPr id="43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427960" y="404664"/>
              <a:ext cx="1562100" cy="149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 smtClean="0">
                  <a:latin typeface="楷体_GB2312" pitchFamily="49" charset="-122"/>
                  <a:ea typeface="楷体_GB2312" pitchFamily="49" charset="-122"/>
                </a:rPr>
                <a:t>别</a:t>
              </a:r>
              <a:endParaRPr lang="zh-CN" altLang="en-US" sz="6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28480" y="5195376"/>
            <a:ext cx="1050521" cy="1169002"/>
            <a:chOff x="398130" y="404664"/>
            <a:chExt cx="1591930" cy="1580824"/>
          </a:xfrm>
        </p:grpSpPr>
        <p:pic>
          <p:nvPicPr>
            <p:cNvPr id="46" name="Picture 2" descr="K:\2012大二下\多媒体\司马光课件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30" y="509113"/>
              <a:ext cx="1562100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427960" y="404664"/>
              <a:ext cx="1562100" cy="149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 smtClean="0">
                  <a:latin typeface="楷体_GB2312" pitchFamily="49" charset="-122"/>
                  <a:ea typeface="楷体_GB2312" pitchFamily="49" charset="-122"/>
                </a:rPr>
                <a:t>司</a:t>
              </a:r>
              <a:endParaRPr lang="zh-CN" altLang="en-US" sz="66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我会写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9221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107504" y="1515556"/>
            <a:ext cx="736354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a typeface="楷体_GB2312" pitchFamily="49" charset="-122"/>
              </a:rPr>
              <a:t>司马光和几个小朋友在</a:t>
            </a:r>
            <a:r>
              <a:rPr lang="zh-CN" altLang="en-US" sz="4000" b="1" u="sng" dirty="0" smtClean="0">
                <a:ea typeface="楷体_GB2312" pitchFamily="49" charset="-122"/>
              </a:rPr>
              <a:t>           </a:t>
            </a:r>
            <a:r>
              <a:rPr lang="zh-CN" altLang="en-US" sz="4000" b="1" dirty="0" smtClean="0">
                <a:ea typeface="楷体_GB2312" pitchFamily="49" charset="-122"/>
              </a:rPr>
              <a:t>玩，一个小朋友掉进了</a:t>
            </a:r>
            <a:r>
              <a:rPr lang="zh-CN" altLang="en-US" sz="4000" b="1" u="sng" dirty="0" smtClean="0">
                <a:ea typeface="楷体_GB2312" pitchFamily="49" charset="-122"/>
              </a:rPr>
              <a:t>                </a:t>
            </a:r>
            <a:r>
              <a:rPr lang="zh-CN" altLang="en-US" sz="4000" b="1" dirty="0" smtClean="0">
                <a:ea typeface="楷体_GB2312" pitchFamily="49" charset="-122"/>
              </a:rPr>
              <a:t>，其他小朋友</a:t>
            </a:r>
            <a:r>
              <a:rPr lang="zh-CN" altLang="en-US" sz="4000" b="1" u="sng" dirty="0" smtClean="0">
                <a:ea typeface="楷体_GB2312" pitchFamily="49" charset="-122"/>
              </a:rPr>
              <a:t>       </a:t>
            </a:r>
            <a:r>
              <a:rPr lang="zh-CN" altLang="en-US" sz="4000" b="1" dirty="0" smtClean="0">
                <a:ea typeface="楷体_GB2312" pitchFamily="49" charset="-122"/>
              </a:rPr>
              <a:t>，司马光没有</a:t>
            </a:r>
            <a:r>
              <a:rPr lang="zh-CN" altLang="en-US" sz="4000" b="1" u="sng" dirty="0" smtClean="0">
                <a:ea typeface="楷体_GB2312" pitchFamily="49" charset="-122"/>
              </a:rPr>
              <a:t>      </a:t>
            </a:r>
            <a:r>
              <a:rPr lang="zh-CN" altLang="en-US" sz="4000" b="1" dirty="0" smtClean="0">
                <a:ea typeface="楷体_GB2312" pitchFamily="49" charset="-122"/>
              </a:rPr>
              <a:t>，他搬起</a:t>
            </a:r>
            <a:r>
              <a:rPr lang="zh-CN" altLang="en-US" sz="4000" b="1" u="sng" dirty="0" smtClean="0">
                <a:ea typeface="楷体_GB2312" pitchFamily="49" charset="-122"/>
              </a:rPr>
              <a:t>                   </a:t>
            </a:r>
            <a:r>
              <a:rPr lang="zh-CN" altLang="en-US" sz="4000" b="1" dirty="0" smtClean="0">
                <a:ea typeface="楷体_GB2312" pitchFamily="49" charset="-122"/>
              </a:rPr>
              <a:t>，使劲</a:t>
            </a:r>
            <a:r>
              <a:rPr lang="zh-CN" altLang="en-US" sz="4000" b="1" u="sng" dirty="0" smtClean="0">
                <a:ea typeface="楷体_GB2312" pitchFamily="49" charset="-122"/>
              </a:rPr>
              <a:t>    </a:t>
            </a:r>
            <a:r>
              <a:rPr lang="zh-CN" altLang="en-US" sz="4000" b="1" dirty="0" smtClean="0">
                <a:ea typeface="楷体_GB2312" pitchFamily="49" charset="-122"/>
              </a:rPr>
              <a:t>那口缸，掉在缸里的小朋友</a:t>
            </a:r>
            <a:r>
              <a:rPr lang="zh-CN" altLang="en-US" sz="4000" b="1" u="sng" dirty="0" smtClean="0">
                <a:ea typeface="楷体_GB2312" pitchFamily="49" charset="-122"/>
              </a:rPr>
              <a:t>            </a:t>
            </a:r>
            <a:r>
              <a:rPr lang="zh-CN" altLang="en-US" sz="4000" b="1" dirty="0" smtClean="0">
                <a:ea typeface="楷体_GB2312" pitchFamily="49" charset="-122"/>
              </a:rPr>
              <a:t>。</a:t>
            </a:r>
            <a:endParaRPr lang="zh-CN" altLang="en-US" sz="4000" b="1" dirty="0"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我会填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254130" y="1505175"/>
            <a:ext cx="23422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花园里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700461" y="2751886"/>
            <a:ext cx="20875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慌了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51840" y="3315756"/>
            <a:ext cx="14398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慌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212356" y="2091620"/>
            <a:ext cx="34559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大水缸里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635921" y="3387064"/>
            <a:ext cx="28082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一块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大石头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1560" y="3979859"/>
            <a:ext cx="10795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砸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83568" y="4539892"/>
            <a:ext cx="25193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得救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207036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107504" y="1268760"/>
            <a:ext cx="7304344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有个小朋友（     ）假山，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      ），（    ）了大水缸里。别的小朋友都（     ），有的（   ），有的（   ），还有的（         ）。 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我会填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419872" y="1477933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爬上了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39552" y="2417514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一不小心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785443" y="2420888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掉进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436096" y="3333531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慌了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811338" y="4293096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哭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140027" y="4293096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喊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251472" y="5157192"/>
            <a:ext cx="2336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跑去找大 人</a:t>
            </a:r>
          </a:p>
        </p:txBody>
      </p:sp>
    </p:spTree>
    <p:extLst>
      <p:ext uri="{BB962C8B-B14F-4D97-AF65-F5344CB8AC3E}">
        <p14:creationId xmlns:p14="http://schemas.microsoft.com/office/powerpoint/2010/main" val="207036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我会说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78" name="Picture 2" descr="http://bgw019092.chinaw3.com/Products/UploadFiles_9864/201105/20110528162105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67" b="99500" l="2286" r="97429">
                        <a14:backgroundMark x1="68429" y1="96500" x2="55286" y2="99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3"/>
            <a:ext cx="210023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16000" y="2780928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）水缸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923407" y="2780928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口</a:t>
            </a:r>
            <a:endParaRPr lang="zh-CN" altLang="en-US" sz="4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4580" name="Picture 4" descr="http://data.co188.com/data/drawing/img640/5654187851045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2" r="31729" b="45955"/>
          <a:stretch/>
        </p:blipFill>
        <p:spPr bwMode="auto">
          <a:xfrm>
            <a:off x="3347863" y="646569"/>
            <a:ext cx="1692437" cy="20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2843808" y="2721114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）假山</a:t>
            </a:r>
            <a:endParaRPr lang="zh-CN" altLang="en-US" sz="3200" dirty="0"/>
          </a:p>
        </p:txBody>
      </p:sp>
      <p:sp>
        <p:nvSpPr>
          <p:cNvPr id="40" name="TextBox 39"/>
          <p:cNvSpPr txBox="1"/>
          <p:nvPr/>
        </p:nvSpPr>
        <p:spPr>
          <a:xfrm>
            <a:off x="3551215" y="2721114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座</a:t>
            </a:r>
            <a:endParaRPr lang="zh-CN" altLang="en-US" sz="4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4582" name="Picture 6" descr="http://pic4.nipic.com/20090925/2672779_093436062284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3" t="8985" r="17375" b="6964"/>
          <a:stretch/>
        </p:blipFill>
        <p:spPr bwMode="auto">
          <a:xfrm>
            <a:off x="6062406" y="1063936"/>
            <a:ext cx="1502929" cy="134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矩形 40"/>
          <p:cNvSpPr/>
          <p:nvPr/>
        </p:nvSpPr>
        <p:spPr>
          <a:xfrm>
            <a:off x="5324288" y="2706285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）石头</a:t>
            </a:r>
            <a:endParaRPr lang="zh-CN" altLang="en-US" sz="3200" dirty="0"/>
          </a:p>
        </p:txBody>
      </p:sp>
      <p:sp>
        <p:nvSpPr>
          <p:cNvPr id="42" name="TextBox 41"/>
          <p:cNvSpPr txBox="1"/>
          <p:nvPr/>
        </p:nvSpPr>
        <p:spPr>
          <a:xfrm>
            <a:off x="6031695" y="2706285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块</a:t>
            </a:r>
          </a:p>
        </p:txBody>
      </p:sp>
      <p:pic>
        <p:nvPicPr>
          <p:cNvPr id="24584" name="Picture 8" descr="http://images.sports.cn/Image/2010/05/12/112939173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19480"/>
          <a:stretch/>
        </p:blipFill>
        <p:spPr bwMode="auto">
          <a:xfrm rot="19491113">
            <a:off x="749932" y="3485896"/>
            <a:ext cx="1258614" cy="225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>
            <a:off x="361784" y="5942676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）扫帚</a:t>
            </a:r>
            <a:endParaRPr lang="zh-CN" altLang="en-US" sz="3200" dirty="0"/>
          </a:p>
        </p:txBody>
      </p:sp>
      <p:sp>
        <p:nvSpPr>
          <p:cNvPr id="44" name="TextBox 43"/>
          <p:cNvSpPr txBox="1"/>
          <p:nvPr/>
        </p:nvSpPr>
        <p:spPr>
          <a:xfrm>
            <a:off x="1069191" y="5942676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把</a:t>
            </a:r>
            <a:endParaRPr lang="zh-CN" altLang="en-US" sz="4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4586" name="Picture 10" descr="http://djd.blog.luohuedu.net/images/new/suoluefile/6497/2008-12/2008122323371935877851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15" y="4007765"/>
            <a:ext cx="2472152" cy="157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 44"/>
          <p:cNvSpPr/>
          <p:nvPr/>
        </p:nvSpPr>
        <p:spPr>
          <a:xfrm>
            <a:off x="3014524" y="5942676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）花园</a:t>
            </a:r>
            <a:endParaRPr lang="zh-CN" altLang="en-US" sz="3200" dirty="0"/>
          </a:p>
        </p:txBody>
      </p:sp>
      <p:sp>
        <p:nvSpPr>
          <p:cNvPr id="46" name="TextBox 45"/>
          <p:cNvSpPr txBox="1"/>
          <p:nvPr/>
        </p:nvSpPr>
        <p:spPr>
          <a:xfrm>
            <a:off x="3721931" y="5942676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座</a:t>
            </a:r>
            <a:endParaRPr lang="zh-CN" altLang="en-US" sz="4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4588" name="Picture 12" descr="http://pic9.nipic.com/20100816/4237167_134807205596_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7496" r="42500" b="38904"/>
          <a:stretch/>
        </p:blipFill>
        <p:spPr bwMode="auto">
          <a:xfrm>
            <a:off x="6437196" y="3906413"/>
            <a:ext cx="1121806" cy="177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矩形 46"/>
          <p:cNvSpPr/>
          <p:nvPr/>
        </p:nvSpPr>
        <p:spPr>
          <a:xfrm>
            <a:off x="5894563" y="5961474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ea typeface="楷体_GB2312" pitchFamily="49" charset="-122"/>
              </a:rPr>
              <a:t>一（  ）牛奶</a:t>
            </a:r>
            <a:endParaRPr lang="zh-CN" altLang="en-US" sz="3200" dirty="0"/>
          </a:p>
        </p:txBody>
      </p:sp>
      <p:sp>
        <p:nvSpPr>
          <p:cNvPr id="48" name="TextBox 47"/>
          <p:cNvSpPr txBox="1"/>
          <p:nvPr/>
        </p:nvSpPr>
        <p:spPr>
          <a:xfrm>
            <a:off x="6605139" y="5961474"/>
            <a:ext cx="1380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杯</a:t>
            </a:r>
            <a:endParaRPr lang="zh-CN" altLang="en-US" sz="4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81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2" grpId="0"/>
      <p:bldP spid="44" grpId="0"/>
      <p:bldP spid="46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107504" y="1268760"/>
            <a:ext cx="7363544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大课间的时候，同学们有的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，有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，还有的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。 </a:t>
            </a:r>
          </a:p>
          <a:p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大扫除的时候，同学们有的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，有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，还有的</a:t>
            </a:r>
            <a:r>
              <a:rPr lang="zh-CN" altLang="en-US" sz="4000" b="1" u="sng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。 </a:t>
            </a:r>
          </a:p>
          <a:p>
            <a:r>
              <a:rPr lang="en-US" altLang="zh-CN" sz="4000" b="1" dirty="0" smtClean="0">
                <a:latin typeface="Arial"/>
                <a:ea typeface="楷体_GB2312" pitchFamily="49" charset="-122"/>
              </a:rPr>
              <a:t>	…………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</p:txBody>
      </p:sp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我会说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997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18" name="矩形 17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我会连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19" name="图片 18" descr="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042707" y="953633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2707" y="1829755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52914" y="953633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救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2707" y="2705878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得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47843" y="1829755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缸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3768" y="2705878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人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31050" y="963045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31050" y="1839167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使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41257" y="963045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31050" y="2715290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砸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36186" y="1839167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块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72111" y="2715290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劲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78811" y="3856174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别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78811" y="4732296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89018" y="3856174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张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78811" y="5608419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叫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83947" y="4732296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喊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19872" y="5608419"/>
            <a:ext cx="57606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人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" name="直接连接符 3"/>
          <p:cNvCxnSpPr>
            <a:stCxn id="8" idx="3"/>
            <a:endCxn id="22" idx="1"/>
          </p:cNvCxnSpPr>
          <p:nvPr/>
        </p:nvCxnSpPr>
        <p:spPr bwMode="auto">
          <a:xfrm>
            <a:off x="1618771" y="2122143"/>
            <a:ext cx="864997" cy="8761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9439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23528" y="260648"/>
            <a:ext cx="1493141" cy="2304256"/>
            <a:chOff x="7411848" y="188640"/>
            <a:chExt cx="1493141" cy="2304256"/>
          </a:xfrm>
        </p:grpSpPr>
        <p:sp>
          <p:nvSpPr>
            <p:cNvPr id="25" name="矩形 24"/>
            <p:cNvSpPr/>
            <p:nvPr/>
          </p:nvSpPr>
          <p:spPr bwMode="auto">
            <a:xfrm>
              <a:off x="7838160" y="188641"/>
              <a:ext cx="1066829" cy="2304255"/>
            </a:xfrm>
            <a:prstGeom prst="rect">
              <a:avLst/>
            </a:prstGeom>
            <a:solidFill>
              <a:srgbClr val="C8F75F">
                <a:alpha val="4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reflection blurRad="6350" stA="50000" endA="300" endPos="38500" dist="50800" dir="5400000" sy="-100000" algn="bl" rotWithShape="0"/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600" dirty="0" smtClean="0">
                  <a:latin typeface="华文行楷" pitchFamily="2" charset="-122"/>
                  <a:ea typeface="华文行楷" pitchFamily="2" charset="-122"/>
                </a:rPr>
                <a:t> 作业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26" name="图片 25" descr="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1816669" y="2844225"/>
            <a:ext cx="59956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朗读课文，背诵课文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把司马光砸缸救人的故事讲给爸爸妈妈听。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485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63767"/>
            <a:ext cx="2851943" cy="3471931"/>
          </a:xfrm>
        </p:spPr>
      </p:pic>
      <p:sp>
        <p:nvSpPr>
          <p:cNvPr id="4" name="TextBox 3"/>
          <p:cNvSpPr txBox="1"/>
          <p:nvPr/>
        </p:nvSpPr>
        <p:spPr>
          <a:xfrm>
            <a:off x="3914775" y="1016900"/>
            <a:ext cx="3096344" cy="3877985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司马光</a:t>
            </a:r>
            <a:endParaRPr lang="en-US" altLang="zh-CN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dirty="0" smtClean="0">
                <a:latin typeface="仿宋_GB2312" pitchFamily="49" charset="-122"/>
                <a:ea typeface="仿宋_GB2312" pitchFamily="49" charset="-122"/>
              </a:rPr>
              <a:t>1019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sz="3200" dirty="0" smtClean="0">
                <a:latin typeface="仿宋_GB2312" pitchFamily="49" charset="-122"/>
                <a:ea typeface="仿宋_GB2312" pitchFamily="49" charset="-122"/>
              </a:rPr>
              <a:t>11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月</a:t>
            </a:r>
            <a:r>
              <a:rPr lang="en-US" altLang="zh-CN" sz="3200" dirty="0" smtClean="0">
                <a:latin typeface="仿宋_GB2312" pitchFamily="49" charset="-122"/>
                <a:ea typeface="仿宋_GB2312" pitchFamily="49" charset="-122"/>
              </a:rPr>
              <a:t>17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日－</a:t>
            </a:r>
            <a:r>
              <a:rPr lang="en-US" altLang="zh-CN" sz="3200" dirty="0" smtClean="0">
                <a:latin typeface="仿宋_GB2312" pitchFamily="49" charset="-122"/>
                <a:ea typeface="仿宋_GB2312" pitchFamily="49" charset="-122"/>
              </a:rPr>
              <a:t>1086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年）</a:t>
            </a:r>
            <a:endParaRPr lang="en-US" altLang="zh-CN" sz="32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北宋政治家、文学家、史学家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70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K:\2012大二下\多媒体\司马光课件\pic_252920.jpg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062750"/>
            <a:ext cx="4843890" cy="589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35267" y="1607736"/>
            <a:ext cx="1512168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司</a:t>
            </a:r>
            <a:endParaRPr lang="zh-CN" altLang="en-US" sz="8000" dirty="0">
              <a:effectLst>
                <a:reflection blurRad="6350" stA="50000" endA="300" endPos="50000" dist="60007" dir="5400000" sy="-100000" algn="bl" rotWithShape="0"/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05762" y="1607736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76256" y="1607736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effectLst>
                  <a:reflection blurRad="6350" stA="50000" endA="300" endPos="50000" dist="60007" dir="5400000" sy="-100000" algn="bl" rotWithShape="0"/>
                </a:effectLst>
                <a:latin typeface="华文行楷" pitchFamily="2" charset="-122"/>
                <a:ea typeface="华文行楷" pitchFamily="2" charset="-122"/>
              </a:rPr>
              <a:t>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76576" y="764704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err="1" smtClean="0">
                <a:solidFill>
                  <a:srgbClr val="FF0000"/>
                </a:solidFill>
              </a:rPr>
              <a:t>sī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671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人教版小学一年级语文司马光1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003" y="18002"/>
            <a:ext cx="9156509" cy="68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671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19" y="1556792"/>
            <a:ext cx="7829550" cy="3046988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古时候有个孩子叫司马光。 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有一回，他跟几个小朋友在花园里玩。花园里有假山，假山下面有一口大水缸，缸里装满 了水。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1920" y="201422"/>
            <a:ext cx="752129" cy="1439123"/>
            <a:chOff x="5163367" y="562529"/>
            <a:chExt cx="752129" cy="1439123"/>
          </a:xfrm>
        </p:grpSpPr>
        <p:sp>
          <p:nvSpPr>
            <p:cNvPr id="9" name="矩形 8"/>
            <p:cNvSpPr/>
            <p:nvPr/>
          </p:nvSpPr>
          <p:spPr>
            <a:xfrm>
              <a:off x="5163367" y="562529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err="1">
                  <a:solidFill>
                    <a:srgbClr val="FF0000"/>
                  </a:solidFill>
                  <a:latin typeface="宋体" pitchFamily="2" charset="-122"/>
                  <a:cs typeface="Arial" charset="0"/>
                </a:rPr>
                <a:t>sī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69128" y="1293766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000000"/>
                  </a:solidFill>
                  <a:latin typeface="宋体" pitchFamily="2" charset="-122"/>
                </a:rPr>
                <a:t>司</a:t>
              </a:r>
              <a:endParaRPr lang="zh-CN" altLang="en-US" dirty="0"/>
            </a:p>
          </p:txBody>
        </p:sp>
      </p:grpSp>
      <p:sp>
        <p:nvSpPr>
          <p:cNvPr id="6" name="椭圆 5"/>
          <p:cNvSpPr/>
          <p:nvPr/>
        </p:nvSpPr>
        <p:spPr bwMode="auto">
          <a:xfrm>
            <a:off x="3347864" y="1700439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98829" y="3882104"/>
            <a:ext cx="1035861" cy="1515951"/>
            <a:chOff x="2528027" y="600733"/>
            <a:chExt cx="1035861" cy="1515951"/>
          </a:xfrm>
        </p:grpSpPr>
        <p:sp>
          <p:nvSpPr>
            <p:cNvPr id="11" name="矩形 10"/>
            <p:cNvSpPr/>
            <p:nvPr/>
          </p:nvSpPr>
          <p:spPr>
            <a:xfrm>
              <a:off x="2528027" y="600733"/>
              <a:ext cx="103586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err="1" smtClean="0">
                  <a:solidFill>
                    <a:srgbClr val="FF0000"/>
                  </a:solidFill>
                  <a:latin typeface="宋体" pitchFamily="2" charset="-122"/>
                  <a:cs typeface="Arial" charset="0"/>
                </a:rPr>
                <a:t>jiǎ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771800" y="1408798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000000"/>
                  </a:solidFill>
                  <a:latin typeface="宋体" pitchFamily="2" charset="-122"/>
                </a:rPr>
                <a:t>假</a:t>
              </a:r>
              <a:endParaRPr lang="zh-CN" altLang="en-US" dirty="0"/>
            </a:p>
          </p:txBody>
        </p:sp>
      </p:grpSp>
      <p:sp>
        <p:nvSpPr>
          <p:cNvPr id="14" name="椭圆 13"/>
          <p:cNvSpPr/>
          <p:nvPr/>
        </p:nvSpPr>
        <p:spPr bwMode="auto">
          <a:xfrm>
            <a:off x="1303659" y="3144845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557161" y="3879819"/>
            <a:ext cx="1319592" cy="1447921"/>
            <a:chOff x="4247057" y="600733"/>
            <a:chExt cx="1319592" cy="1447921"/>
          </a:xfrm>
        </p:grpSpPr>
        <p:sp>
          <p:nvSpPr>
            <p:cNvPr id="15" name="矩形 14"/>
            <p:cNvSpPr/>
            <p:nvPr/>
          </p:nvSpPr>
          <p:spPr>
            <a:xfrm>
              <a:off x="4247057" y="600733"/>
              <a:ext cx="131959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err="1">
                  <a:solidFill>
                    <a:srgbClr val="FF0000"/>
                  </a:solidFill>
                  <a:latin typeface="宋体" pitchFamily="2" charset="-122"/>
                  <a:cs typeface="Arial" charset="0"/>
                </a:rPr>
                <a:t>gāng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558039" y="1340768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000000"/>
                  </a:solidFill>
                  <a:latin typeface="宋体" pitchFamily="2" charset="-122"/>
                </a:rPr>
                <a:t>缸</a:t>
              </a:r>
              <a:endParaRPr lang="zh-CN" altLang="en-US" dirty="0"/>
            </a:p>
          </p:txBody>
        </p:sp>
      </p:grpSp>
      <p:sp>
        <p:nvSpPr>
          <p:cNvPr id="18" name="椭圆 17"/>
          <p:cNvSpPr/>
          <p:nvPr/>
        </p:nvSpPr>
        <p:spPr bwMode="auto">
          <a:xfrm>
            <a:off x="6199323" y="3125147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9596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1624732"/>
            <a:ext cx="7580989" cy="2308324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有个小朋友爬到假山上去玩， 一不小心，掉进了大水缸。 别的小朋友都慌了，有的吓哭了，有的叫着喊着，跑去找大人。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3779912" y="2454673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79912" y="447462"/>
            <a:ext cx="1319592" cy="1388107"/>
            <a:chOff x="6303737" y="600733"/>
            <a:chExt cx="1319592" cy="1388107"/>
          </a:xfrm>
        </p:grpSpPr>
        <p:sp>
          <p:nvSpPr>
            <p:cNvPr id="6" name="矩形 5"/>
            <p:cNvSpPr/>
            <p:nvPr/>
          </p:nvSpPr>
          <p:spPr>
            <a:xfrm>
              <a:off x="6303737" y="600733"/>
              <a:ext cx="131959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b="1" dirty="0" err="1">
                  <a:solidFill>
                    <a:srgbClr val="FF0000"/>
                  </a:solidFill>
                  <a:latin typeface="宋体" pitchFamily="2" charset="-122"/>
                  <a:cs typeface="Arial" charset="0"/>
                </a:rPr>
                <a:t>bié</a:t>
              </a:r>
              <a:r>
                <a:rPr lang="en-US" altLang="zh-CN" sz="4400" b="1" dirty="0">
                  <a:solidFill>
                    <a:srgbClr val="FF0000"/>
                  </a:solidFill>
                  <a:latin typeface="宋体" pitchFamily="2" charset="-122"/>
                  <a:cs typeface="Arial" charset="0"/>
                </a:rPr>
                <a:t> 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469203" y="1280954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000000"/>
                  </a:solidFill>
                  <a:latin typeface="宋体" pitchFamily="2" charset="-122"/>
                </a:rPr>
                <a:t>别</a:t>
              </a:r>
              <a:endParaRPr lang="zh-CN" altLang="en-US" dirty="0"/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42" y="3732554"/>
            <a:ext cx="15367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椭圆 9"/>
          <p:cNvSpPr/>
          <p:nvPr/>
        </p:nvSpPr>
        <p:spPr bwMode="auto">
          <a:xfrm>
            <a:off x="1295636" y="3234414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18" y="3676991"/>
            <a:ext cx="1816100" cy="180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椭圆 11"/>
          <p:cNvSpPr/>
          <p:nvPr/>
        </p:nvSpPr>
        <p:spPr bwMode="auto">
          <a:xfrm>
            <a:off x="3693350" y="3234413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528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7" y="1566370"/>
            <a:ext cx="7348654" cy="3046988"/>
          </a:xfrm>
          <a:prstGeom prst="rect">
            <a:avLst/>
          </a:prstGeom>
          <a:solidFill>
            <a:schemeClr val="lt1">
              <a:alpha val="1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司马光没有慌，他举起一块大石头，使劲砸那口缸，几下子就把缸砸破了。 缸里的水流出来了，掉进缸里的小朋友得救了。 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5148064" y="1698821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7211989" y="1690938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64" y="63674"/>
            <a:ext cx="1847850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496" y="44624"/>
            <a:ext cx="192087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548" y="1117372"/>
            <a:ext cx="1560513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椭圆 16"/>
          <p:cNvSpPr/>
          <p:nvPr/>
        </p:nvSpPr>
        <p:spPr bwMode="auto">
          <a:xfrm>
            <a:off x="676348" y="2472525"/>
            <a:ext cx="504056" cy="648441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PMingLiU" pitchFamily="18" charset="-120"/>
            </a:endParaRP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011" y="2928710"/>
            <a:ext cx="1322387" cy="181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39552" y="2441423"/>
            <a:ext cx="1092951" cy="1392956"/>
            <a:chOff x="539552" y="2772834"/>
            <a:chExt cx="1092951" cy="1392956"/>
          </a:xfrm>
        </p:grpSpPr>
        <p:sp>
          <p:nvSpPr>
            <p:cNvPr id="19" name="椭圆 18"/>
            <p:cNvSpPr/>
            <p:nvPr/>
          </p:nvSpPr>
          <p:spPr bwMode="auto">
            <a:xfrm>
              <a:off x="1128447" y="2772834"/>
              <a:ext cx="504056" cy="648441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MingLiU" pitchFamily="18" charset="-12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 flipH="1">
              <a:off x="539552" y="3421275"/>
              <a:ext cx="640852" cy="7445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20" y="3427499"/>
            <a:ext cx="1317625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5539432" y="2441423"/>
            <a:ext cx="925697" cy="1392956"/>
            <a:chOff x="706806" y="2772834"/>
            <a:chExt cx="925697" cy="1392956"/>
          </a:xfrm>
        </p:grpSpPr>
        <p:sp>
          <p:nvSpPr>
            <p:cNvPr id="27" name="椭圆 26"/>
            <p:cNvSpPr/>
            <p:nvPr/>
          </p:nvSpPr>
          <p:spPr bwMode="auto">
            <a:xfrm>
              <a:off x="1128447" y="2772834"/>
              <a:ext cx="504056" cy="648441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MingLiU" pitchFamily="18" charset="-12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 flipH="1">
              <a:off x="706806" y="3421275"/>
              <a:ext cx="473598" cy="744515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503" y="3723564"/>
            <a:ext cx="1536700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718767" y="3916880"/>
            <a:ext cx="1332953" cy="823168"/>
            <a:chOff x="1128447" y="2772834"/>
            <a:chExt cx="1332953" cy="823168"/>
          </a:xfrm>
        </p:grpSpPr>
        <p:sp>
          <p:nvSpPr>
            <p:cNvPr id="33" name="椭圆 32"/>
            <p:cNvSpPr/>
            <p:nvPr/>
          </p:nvSpPr>
          <p:spPr bwMode="auto">
            <a:xfrm>
              <a:off x="1128447" y="2772834"/>
              <a:ext cx="504056" cy="648441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PMingLiU" pitchFamily="18" charset="-12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 bwMode="auto">
            <a:xfrm>
              <a:off x="1180404" y="3421275"/>
              <a:ext cx="1280996" cy="1747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74645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84891" y="685162"/>
            <a:ext cx="69847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4000" b="1" dirty="0" smtClean="0">
                <a:latin typeface="宋体" pitchFamily="2" charset="-122"/>
              </a:rPr>
              <a:t>						</a:t>
            </a:r>
          </a:p>
          <a:p>
            <a:pPr>
              <a:lnSpc>
                <a:spcPct val="250000"/>
              </a:lnSpc>
            </a:pPr>
            <a:r>
              <a:rPr lang="en-US" altLang="zh-CN" sz="4000" b="1" dirty="0" smtClean="0">
                <a:latin typeface="宋体" pitchFamily="2" charset="-122"/>
                <a:cs typeface="Arial" charset="0"/>
              </a:rPr>
              <a:t>		</a:t>
            </a:r>
            <a:r>
              <a:rPr lang="en-US" altLang="zh-CN" sz="4000" b="1" dirty="0" smtClean="0">
                <a:latin typeface="宋体" pitchFamily="2" charset="-122"/>
              </a:rPr>
              <a:t>				</a:t>
            </a:r>
          </a:p>
          <a:p>
            <a:pPr>
              <a:lnSpc>
                <a:spcPct val="250000"/>
              </a:lnSpc>
            </a:pPr>
            <a:r>
              <a:rPr lang="en-US" altLang="zh-CN" sz="4000" b="1" dirty="0" smtClean="0">
                <a:latin typeface="宋体" pitchFamily="2" charset="-122"/>
              </a:rPr>
              <a:t>						</a:t>
            </a:r>
            <a:endParaRPr lang="zh-CN" altLang="en-US" sz="4000" b="1" dirty="0">
              <a:latin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4891" y="600733"/>
            <a:ext cx="752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sī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8027" y="600733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jiǎ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47057" y="600733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gāng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3737" y="600733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bié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024" y="2170555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xià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6161" y="2170555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jiào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5916" y="2170555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kuà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itchFamily="2" charset="-122"/>
              </a:rPr>
              <a:t>	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i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53052" y="2155503"/>
            <a:ext cx="1603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sh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ǐ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 </a:t>
            </a:r>
          </a:p>
        </p:txBody>
      </p:sp>
      <p:sp>
        <p:nvSpPr>
          <p:cNvPr id="16" name="矩形 15"/>
          <p:cNvSpPr/>
          <p:nvPr/>
        </p:nvSpPr>
        <p:spPr>
          <a:xfrm>
            <a:off x="6300087" y="3735035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jiù</a:t>
            </a:r>
            <a:endParaRPr lang="en-US" altLang="zh-CN" sz="4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47057" y="3735035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pò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54527" y="3735035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zá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1158" y="3735035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jìn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21" name="矩形 20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</a:t>
              </a:r>
              <a:r>
                <a:rPr lang="zh-CN" altLang="en-US" sz="4400" dirty="0">
                  <a:latin typeface="华文行楷" pitchFamily="2" charset="-122"/>
                  <a:ea typeface="华文行楷" pitchFamily="2" charset="-122"/>
                </a:rPr>
                <a:t>会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认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22" name="图片 21" descr="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矩形 22"/>
          <p:cNvSpPr/>
          <p:nvPr/>
        </p:nvSpPr>
        <p:spPr>
          <a:xfrm>
            <a:off x="990652" y="133197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司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771800" y="1340768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假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58039" y="1340768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缸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469203" y="128095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别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994053" y="286513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  <a:cs typeface="Arial" charset="0"/>
              </a:rPr>
              <a:t>吓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2771799" y="286513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叫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4570713" y="285643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块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6469203" y="2856431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使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984891" y="4436483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劲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2866261" y="4436483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砸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4570712" y="4440949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破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6484505" y="4436483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宋体" pitchFamily="2" charset="-122"/>
              </a:rPr>
              <a:t>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596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b="12166"/>
          <a:stretch>
            <a:fillRect/>
          </a:stretch>
        </p:blipFill>
        <p:spPr bwMode="auto">
          <a:xfrm>
            <a:off x="0" y="3735035"/>
            <a:ext cx="78295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8"/>
          <a:stretch>
            <a:fillRect/>
          </a:stretch>
        </p:blipFill>
        <p:spPr bwMode="auto">
          <a:xfrm>
            <a:off x="1547664" y="2039856"/>
            <a:ext cx="7983537" cy="480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84891" y="952267"/>
            <a:ext cx="69847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宋体" pitchFamily="2" charset="-122"/>
              </a:rPr>
              <a:t>司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假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缸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别</a:t>
            </a:r>
            <a:endParaRPr lang="en-US" altLang="zh-CN" sz="4000" b="1" dirty="0" smtClean="0">
              <a:latin typeface="宋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宋体" pitchFamily="2" charset="-122"/>
                <a:cs typeface="Arial" charset="0"/>
              </a:rPr>
              <a:t>吓</a:t>
            </a:r>
            <a:r>
              <a:rPr lang="en-US" altLang="zh-CN" sz="4000" b="1" dirty="0" smtClean="0">
                <a:latin typeface="宋体" pitchFamily="2" charset="-122"/>
                <a:cs typeface="Arial" charset="0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叫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块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使</a:t>
            </a:r>
            <a:endParaRPr lang="en-US" altLang="zh-CN" sz="4000" b="1" dirty="0" smtClean="0">
              <a:latin typeface="宋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宋体" pitchFamily="2" charset="-122"/>
              </a:rPr>
              <a:t>劲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砸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破</a:t>
            </a:r>
            <a:r>
              <a:rPr lang="en-US" altLang="zh-CN" sz="4000" b="1" dirty="0" smtClean="0">
                <a:latin typeface="宋体" pitchFamily="2" charset="-122"/>
              </a:rPr>
              <a:t>		</a:t>
            </a:r>
            <a:r>
              <a:rPr lang="zh-CN" altLang="en-US" sz="4000" b="1" dirty="0" smtClean="0">
                <a:latin typeface="宋体" pitchFamily="2" charset="-122"/>
              </a:rPr>
              <a:t>救</a:t>
            </a:r>
            <a:endParaRPr lang="zh-CN" altLang="en-US" sz="4000" b="1" dirty="0">
              <a:latin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4891" y="867838"/>
            <a:ext cx="752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sī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28027" y="867838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jiǎ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47057" y="867838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gāng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3737" y="867838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bié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024" y="2437660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xià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6161" y="2437660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jiào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5916" y="2437660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kuà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itchFamily="2" charset="-122"/>
              </a:rPr>
              <a:t>	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宋体" pitchFamily="2" charset="-122"/>
              </a:rPr>
              <a:t>i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0005" y="2437660"/>
            <a:ext cx="1603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sh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ǐ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 </a:t>
            </a:r>
          </a:p>
        </p:txBody>
      </p:sp>
      <p:sp>
        <p:nvSpPr>
          <p:cNvPr id="16" name="矩形 15"/>
          <p:cNvSpPr/>
          <p:nvPr/>
        </p:nvSpPr>
        <p:spPr>
          <a:xfrm>
            <a:off x="6300087" y="4002140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jiù</a:t>
            </a:r>
            <a:endParaRPr lang="en-US" altLang="zh-CN" sz="4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47057" y="4002140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</a:rPr>
              <a:t>pò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54527" y="4002140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zá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1158" y="4002140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宋体" pitchFamily="2" charset="-122"/>
                <a:cs typeface="Arial" charset="0"/>
              </a:rPr>
              <a:t>jìn</a:t>
            </a:r>
            <a:r>
              <a:rPr lang="en-US" altLang="zh-CN" sz="4400" b="1" dirty="0">
                <a:solidFill>
                  <a:srgbClr val="FF0000"/>
                </a:solidFill>
                <a:latin typeface="宋体" pitchFamily="2" charset="-122"/>
                <a:cs typeface="Arial" charset="0"/>
              </a:rPr>
              <a:t> 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11848" y="50159"/>
            <a:ext cx="1493141" cy="3118117"/>
            <a:chOff x="7411848" y="188640"/>
            <a:chExt cx="1493141" cy="3118117"/>
          </a:xfrm>
        </p:grpSpPr>
        <p:sp>
          <p:nvSpPr>
            <p:cNvPr id="2" name="矩形 1"/>
            <p:cNvSpPr/>
            <p:nvPr/>
          </p:nvSpPr>
          <p:spPr bwMode="auto">
            <a:xfrm>
              <a:off x="7838160" y="188640"/>
              <a:ext cx="1066829" cy="3118117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wordArtVertRtl" wrap="square" lIns="91440" tIns="45720" rIns="91440" bIns="45720" numCol="1" rtlCol="0" anchor="ctr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marL="0" marR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我</a:t>
              </a:r>
              <a:r>
                <a:rPr lang="zh-CN" altLang="en-US" sz="4400" dirty="0">
                  <a:latin typeface="华文行楷" pitchFamily="2" charset="-122"/>
                  <a:ea typeface="华文行楷" pitchFamily="2" charset="-122"/>
                </a:rPr>
                <a:t>会</a:t>
              </a:r>
              <a:r>
                <a:rPr lang="zh-CN" altLang="en-US" sz="4400" dirty="0" smtClean="0">
                  <a:latin typeface="华文行楷" pitchFamily="2" charset="-122"/>
                  <a:ea typeface="华文行楷" pitchFamily="2" charset="-122"/>
                </a:rPr>
                <a:t>认</a:t>
              </a:r>
              <a:r>
                <a:rPr lang="en-US" altLang="zh-CN" sz="3600" dirty="0" smtClean="0">
                  <a:latin typeface="华文行楷" pitchFamily="2" charset="-122"/>
                  <a:ea typeface="华文行楷" pitchFamily="2" charset="-122"/>
                </a:rPr>
                <a:t> </a:t>
              </a:r>
              <a:endParaRPr kumimoji="1" lang="zh-CN" altLang="en-US" sz="3600" b="0" i="0" u="none" strike="noStrike" cap="none" normalizeH="0" baseline="0" dirty="0" smtClean="0">
                <a:ln>
                  <a:noFill/>
                </a:ln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20" name="图片 19" descr="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63" t="46249" r="75000" b="35001"/>
            <a:stretch>
              <a:fillRect/>
            </a:stretch>
          </p:blipFill>
          <p:spPr bwMode="auto">
            <a:xfrm flipH="1">
              <a:off x="7411848" y="188640"/>
              <a:ext cx="1158265" cy="1240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396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PMingLiU"/>
        <a:cs typeface=""/>
      </a:majorFont>
      <a:minorFont>
        <a:latin typeface="Arial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PMingLiU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PMingLiU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550</Words>
  <Application>Microsoft Office PowerPoint</Application>
  <PresentationFormat>全屏显示(4:3)</PresentationFormat>
  <Paragraphs>171</Paragraphs>
  <Slides>18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PMingLiU</vt:lpstr>
      <vt:lpstr>Calibri</vt:lpstr>
      <vt:lpstr>宋体</vt:lpstr>
      <vt:lpstr>华文彩云</vt:lpstr>
      <vt:lpstr>預設簡報設計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Sunny</dc:creator>
  <cp:lastModifiedBy>Candia</cp:lastModifiedBy>
  <cp:revision>55</cp:revision>
  <dcterms:created xsi:type="dcterms:W3CDTF">2009-03-12T03:42:51Z</dcterms:created>
  <dcterms:modified xsi:type="dcterms:W3CDTF">2012-03-29T16:17:10Z</dcterms:modified>
</cp:coreProperties>
</file>