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8" r:id="rId2"/>
  </p:sldMasterIdLst>
  <p:notesMasterIdLst>
    <p:notesMasterId r:id="rId15"/>
  </p:notesMasterIdLst>
  <p:sldIdLst>
    <p:sldId id="257" r:id="rId3"/>
    <p:sldId id="258" r:id="rId4"/>
    <p:sldId id="259" r:id="rId5"/>
    <p:sldId id="269" r:id="rId6"/>
    <p:sldId id="268" r:id="rId7"/>
    <p:sldId id="260" r:id="rId8"/>
    <p:sldId id="261" r:id="rId9"/>
    <p:sldId id="262" r:id="rId10"/>
    <p:sldId id="263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0" autoAdjust="0"/>
    <p:restoredTop sz="93458" autoAdjust="0"/>
  </p:normalViewPr>
  <p:slideViewPr>
    <p:cSldViewPr>
      <p:cViewPr>
        <p:scale>
          <a:sx n="40" d="100"/>
          <a:sy n="40" d="100"/>
        </p:scale>
        <p:origin x="-1512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B509F2-9F37-4ACC-AED7-67F180D15B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这个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大体依照了教材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引入问题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点选正确的选项会得到鼓励，点选错误的选项会得到劝导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点击汉字，可以出现拼音注音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点击下面的按钮可以跳到各个段落或者跳到“我会认”环节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第三自然段比较长，分成了两个部分，两部分之间用黄色的箭头切换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到这里大体上就结束了。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509F2-9F37-4ACC-AED7-67F180D15B4D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 descr="Blue tissue paper"/>
          <p:cNvSpPr>
            <a:spLocks noChangeArrowheads="1"/>
          </p:cNvSpPr>
          <p:nvPr userDrawn="1"/>
        </p:nvSpPr>
        <p:spPr bwMode="auto">
          <a:xfrm>
            <a:off x="0" y="5715000"/>
            <a:ext cx="9144000" cy="1143000"/>
          </a:xfrm>
          <a:prstGeom prst="rect">
            <a:avLst/>
          </a:prstGeom>
          <a:blipFill dpi="0" rotWithShape="1">
            <a:blip r:embed="rId3" cstate="print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5715000"/>
            <a:ext cx="9144000" cy="1143000"/>
          </a:xfrm>
          <a:prstGeom prst="rect">
            <a:avLst/>
          </a:prstGeom>
          <a:gradFill rotWithShape="1">
            <a:gsLst>
              <a:gs pos="0">
                <a:srgbClr val="99CCFF">
                  <a:alpha val="50000"/>
                </a:srgbClr>
              </a:gs>
              <a:gs pos="100000">
                <a:srgbClr val="475E7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9" name="AutoShape 8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AutoShape 9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" name="AutoShape 10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" name="Freeform 12"/>
          <p:cNvSpPr>
            <a:spLocks/>
          </p:cNvSpPr>
          <p:nvPr userDrawn="1"/>
        </p:nvSpPr>
        <p:spPr bwMode="auto">
          <a:xfrm>
            <a:off x="4495800" y="-914400"/>
            <a:ext cx="152400" cy="412750"/>
          </a:xfrm>
          <a:custGeom>
            <a:avLst/>
            <a:gdLst>
              <a:gd name="T0" fmla="*/ 96 w 192"/>
              <a:gd name="T1" fmla="*/ 0 h 260"/>
              <a:gd name="T2" fmla="*/ 0 w 192"/>
              <a:gd name="T3" fmla="*/ 192 h 260"/>
              <a:gd name="T4" fmla="*/ 99 w 192"/>
              <a:gd name="T5" fmla="*/ 260 h 260"/>
              <a:gd name="T6" fmla="*/ 192 w 192"/>
              <a:gd name="T7" fmla="*/ 192 h 260"/>
              <a:gd name="T8" fmla="*/ 96 w 19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260"/>
              <a:gd name="T17" fmla="*/ 192 w 19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260">
                <a:moveTo>
                  <a:pt x="96" y="0"/>
                </a:moveTo>
                <a:lnTo>
                  <a:pt x="0" y="192"/>
                </a:lnTo>
                <a:cubicBezTo>
                  <a:pt x="0" y="235"/>
                  <a:pt x="67" y="260"/>
                  <a:pt x="99" y="260"/>
                </a:cubicBezTo>
                <a:cubicBezTo>
                  <a:pt x="131" y="260"/>
                  <a:pt x="192" y="235"/>
                  <a:pt x="192" y="192"/>
                </a:cubicBezTo>
                <a:lnTo>
                  <a:pt x="96" y="0"/>
                </a:lnTo>
                <a:close/>
              </a:path>
            </a:pathLst>
          </a:custGeom>
          <a:gradFill rotWithShape="1">
            <a:gsLst>
              <a:gs pos="0">
                <a:srgbClr val="99CCFF">
                  <a:alpha val="50000"/>
                </a:srgbClr>
              </a:gs>
              <a:gs pos="100000">
                <a:srgbClr val="475E76"/>
              </a:gs>
            </a:gsLst>
            <a:lin ang="27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1032" name="图片 12" descr="校徽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133600" cy="62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 0.9810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" fill="hold"/>
                                        <p:tgtEl>
                                          <p:spTgt spid="1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3" dur="3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3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 descr="Blue tissue paper"/>
          <p:cNvSpPr>
            <a:spLocks noChangeArrowheads="1"/>
          </p:cNvSpPr>
          <p:nvPr userDrawn="1"/>
        </p:nvSpPr>
        <p:spPr bwMode="auto">
          <a:xfrm>
            <a:off x="0" y="5715000"/>
            <a:ext cx="9144000" cy="1143000"/>
          </a:xfrm>
          <a:prstGeom prst="rect">
            <a:avLst/>
          </a:prstGeom>
          <a:blipFill dpi="0" rotWithShape="1">
            <a:blip r:embed="rId2" cstate="print">
              <a:alphaModFix amt="5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5715000"/>
            <a:ext cx="9144000" cy="1143000"/>
          </a:xfrm>
          <a:prstGeom prst="rect">
            <a:avLst/>
          </a:prstGeom>
          <a:gradFill rotWithShape="1">
            <a:gsLst>
              <a:gs pos="0">
                <a:srgbClr val="99CCFF">
                  <a:alpha val="50000"/>
                </a:srgbClr>
              </a:gs>
              <a:gs pos="100000">
                <a:srgbClr val="475E7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9" name="AutoShape 8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AutoShape 9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" name="AutoShape 10"/>
          <p:cNvSpPr>
            <a:spLocks noChangeArrowheads="1"/>
          </p:cNvSpPr>
          <p:nvPr userDrawn="1"/>
        </p:nvSpPr>
        <p:spPr bwMode="auto">
          <a:xfrm>
            <a:off x="4419600" y="5943600"/>
            <a:ext cx="304800" cy="152400"/>
          </a:xfrm>
          <a:custGeom>
            <a:avLst/>
            <a:gdLst>
              <a:gd name="T0" fmla="*/ 152400 w 21600"/>
              <a:gd name="T1" fmla="*/ 0 h 21600"/>
              <a:gd name="T2" fmla="*/ 44633 w 21600"/>
              <a:gd name="T3" fmla="*/ 22317 h 21600"/>
              <a:gd name="T4" fmla="*/ 0 w 21600"/>
              <a:gd name="T5" fmla="*/ 76200 h 21600"/>
              <a:gd name="T6" fmla="*/ 44633 w 21600"/>
              <a:gd name="T7" fmla="*/ 130083 h 21600"/>
              <a:gd name="T8" fmla="*/ 152400 w 21600"/>
              <a:gd name="T9" fmla="*/ 152400 h 21600"/>
              <a:gd name="T10" fmla="*/ 260167 w 21600"/>
              <a:gd name="T11" fmla="*/ 130083 h 21600"/>
              <a:gd name="T12" fmla="*/ 304800 w 21600"/>
              <a:gd name="T13" fmla="*/ 76200 h 21600"/>
              <a:gd name="T14" fmla="*/ 260167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26" y="10800"/>
                </a:moveTo>
                <a:cubicBezTo>
                  <a:pt x="926" y="16253"/>
                  <a:pt x="5347" y="20674"/>
                  <a:pt x="10800" y="20674"/>
                </a:cubicBezTo>
                <a:cubicBezTo>
                  <a:pt x="16253" y="20674"/>
                  <a:pt x="20674" y="16253"/>
                  <a:pt x="20674" y="10800"/>
                </a:cubicBezTo>
                <a:cubicBezTo>
                  <a:pt x="20674" y="5347"/>
                  <a:pt x="16253" y="926"/>
                  <a:pt x="10800" y="926"/>
                </a:cubicBezTo>
                <a:cubicBezTo>
                  <a:pt x="5347" y="926"/>
                  <a:pt x="926" y="5347"/>
                  <a:pt x="926" y="10800"/>
                </a:cubicBezTo>
                <a:close/>
              </a:path>
            </a:pathLst>
          </a:custGeom>
          <a:solidFill>
            <a:srgbClr val="3366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12" name="图片 12" descr="校徽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33600" cy="62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2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5" dur="3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2" dur="3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H:\&#20154;&#25945;&#19968;&#24180;&#35821;&#25991;&#65288;&#19979;&#65289;29%20&#25163;&#25447;&#31354;&#33457;&#30406;&#30340;&#23401;&#23376;-320x240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31242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>
                <a:solidFill>
                  <a:schemeClr val="bg1">
                    <a:lumMod val="75000"/>
                  </a:schemeClr>
                </a:solidFill>
                <a:latin typeface="DFKai-SB" pitchFamily="65" charset="-120"/>
                <a:ea typeface="DFKai-SB" pitchFamily="65" charset="-120"/>
              </a:rPr>
              <a:t>手捧空花盆的孩子</a:t>
            </a:r>
            <a:endParaRPr lang="zh-CN" altLang="en-US" sz="7200" b="1" dirty="0">
              <a:solidFill>
                <a:schemeClr val="bg1">
                  <a:lumMod val="7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13716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4800" b="1" dirty="0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29</a:t>
            </a:r>
            <a:r>
              <a:rPr lang="zh-CN" altLang="en-US" sz="4800" b="1" dirty="0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课：</a:t>
            </a:r>
            <a:endParaRPr lang="zh-CN" altLang="en-US" sz="4800" b="1" dirty="0">
              <a:solidFill>
                <a:srgbClr val="0070C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" name="图片 2" descr="bo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4952999" y="128016"/>
            <a:ext cx="3967163" cy="25389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219200" y="5410200"/>
            <a:ext cx="1109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手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336596" y="-152400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捧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880999" y="6705600"/>
            <a:ext cx="1109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空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52469" y="-1676400"/>
            <a:ext cx="2034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花盆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63201" y="7696200"/>
            <a:ext cx="1109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的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10800" y="-990600"/>
            <a:ext cx="2037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孩子</a:t>
            </a:r>
            <a:endParaRPr lang="zh-CN" altLang="en-US" sz="7200" b="1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1858 0.02454 L 0.36475 0.48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" y="22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7 0.00278 L 0.41059 -0.5208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-26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2222E-6 4.44444E-6 L -0.48872 0.701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35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-3.33333E-6 L -0.46667 -0.666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" y="-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0 L -0.40312 0.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/>
      <p:bldP spid="17" grpId="0"/>
      <p:bldP spid="18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第一段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6764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第二段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12" name="矩形 11">
            <a:hlinkClick r:id="rId5" action="ppaction://hlinksldjump"/>
          </p:cNvPr>
          <p:cNvSpPr/>
          <p:nvPr/>
        </p:nvSpPr>
        <p:spPr>
          <a:xfrm>
            <a:off x="33528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第三段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13" name="矩形 12">
            <a:hlinkClick r:id="rId6" action="ppaction://hlinksldjump"/>
          </p:cNvPr>
          <p:cNvSpPr/>
          <p:nvPr/>
        </p:nvSpPr>
        <p:spPr>
          <a:xfrm>
            <a:off x="50292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第四段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0" y="838200"/>
            <a:ext cx="9144000" cy="4114800"/>
            <a:chOff x="9829800" y="-2247900"/>
            <a:chExt cx="9144000" cy="3314700"/>
          </a:xfrm>
        </p:grpSpPr>
        <p:sp>
          <p:nvSpPr>
            <p:cNvPr id="15" name="矩形 14"/>
            <p:cNvSpPr/>
            <p:nvPr/>
          </p:nvSpPr>
          <p:spPr>
            <a:xfrm>
              <a:off x="9829800" y="-2247900"/>
              <a:ext cx="9144000" cy="3314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287000" y="-2057400"/>
              <a:ext cx="8392041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b="1" dirty="0" smtClean="0">
                  <a:latin typeface="华文楷体" pitchFamily="2" charset="-122"/>
                  <a:ea typeface="华文楷体" pitchFamily="2" charset="-122"/>
                </a:rPr>
                <a:t>	</a:t>
              </a:r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孩子们 问国王：“为什么您让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他做继承人呢？”国王说：“我发给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你们 的 花种 都是 煮熟了的，这样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的 种子 能 培育 出美丽的鲜花吗？”</a:t>
              </a:r>
            </a:p>
          </p:txBody>
        </p:sp>
      </p:grpSp>
      <p:sp>
        <p:nvSpPr>
          <p:cNvPr id="17" name="矩形 16">
            <a:hlinkClick r:id="rId5" action="ppaction://hlinksldjump"/>
          </p:cNvPr>
          <p:cNvSpPr/>
          <p:nvPr/>
        </p:nvSpPr>
        <p:spPr>
          <a:xfrm>
            <a:off x="66294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我会认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云形 1"/>
          <p:cNvSpPr/>
          <p:nvPr/>
        </p:nvSpPr>
        <p:spPr>
          <a:xfrm>
            <a:off x="381000" y="762000"/>
            <a:ext cx="29718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i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读一读</a:t>
            </a:r>
            <a:endParaRPr lang="zh-CN" altLang="en-US" sz="4800" b="1" i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743200"/>
            <a:ext cx="518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朗读课文</a:t>
            </a:r>
            <a:endParaRPr lang="zh-CN" altLang="en-US" sz="88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143000"/>
            <a:ext cx="7315200" cy="41446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52800" y="19812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完</a:t>
            </a:r>
            <a:endParaRPr lang="zh-CN" altLang="en-US" sz="40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4" calcmode="lin" valueType="num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云形 4"/>
          <p:cNvSpPr/>
          <p:nvPr/>
        </p:nvSpPr>
        <p:spPr>
          <a:xfrm>
            <a:off x="381000" y="762000"/>
            <a:ext cx="29718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i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想一想</a:t>
            </a:r>
            <a:endParaRPr lang="zh-CN" altLang="en-US" sz="4800" b="1" i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286000"/>
            <a:ext cx="73661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i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如果不小心打碎了家里的花瓶，</a:t>
            </a:r>
            <a:endParaRPr lang="en-US" altLang="zh-CN" sz="4000" b="1" i="1" dirty="0" smtClean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4000" b="1" i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你会怎么办呢？</a:t>
            </a:r>
            <a:endParaRPr lang="zh-CN" altLang="en-US" sz="4000" b="1" i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7" name="图片 6" descr="bot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895600"/>
            <a:ext cx="3043238" cy="276658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914400"/>
            <a:ext cx="3467616" cy="2642175"/>
            <a:chOff x="0" y="914400"/>
            <a:chExt cx="3467616" cy="2642175"/>
          </a:xfrm>
        </p:grpSpPr>
        <p:pic>
          <p:nvPicPr>
            <p:cNvPr id="2050" name="Picture 2" descr="C:\Users\xiecan\AppData\Local\Microsoft\Windows\Temporary Internet Files\Content.IE5\LAOSRYEP\MC900336048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914400"/>
              <a:ext cx="2196143" cy="175033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0" y="2971800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i="1" dirty="0" smtClean="0">
                  <a:solidFill>
                    <a:srgbClr val="7030A0"/>
                  </a:solidFill>
                  <a:latin typeface="华文楷体" pitchFamily="2" charset="-122"/>
                  <a:ea typeface="华文楷体" pitchFamily="2" charset="-122"/>
                </a:rPr>
                <a:t>勇敢地告诉父母！</a:t>
              </a:r>
              <a:endParaRPr lang="zh-CN" altLang="en-US" sz="3200" b="1" i="1" dirty="0">
                <a:solidFill>
                  <a:srgbClr val="7030A0"/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855647" y="914400"/>
            <a:ext cx="4288353" cy="2642175"/>
            <a:chOff x="4855647" y="914400"/>
            <a:chExt cx="4288353" cy="2642175"/>
          </a:xfrm>
        </p:grpSpPr>
        <p:pic>
          <p:nvPicPr>
            <p:cNvPr id="2051" name="Picture 3" descr="C:\Users\xiecan\AppData\Local\Microsoft\Windows\Temporary Internet Files\Content.IE5\7AOCIPGM\MC900292256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914400"/>
              <a:ext cx="2200656" cy="1805865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4855647" y="2971800"/>
              <a:ext cx="42883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i="1" dirty="0" smtClean="0">
                  <a:solidFill>
                    <a:srgbClr val="7030A0"/>
                  </a:solidFill>
                  <a:latin typeface="华文楷体" pitchFamily="2" charset="-122"/>
                  <a:ea typeface="华文楷体" pitchFamily="2" charset="-122"/>
                </a:rPr>
                <a:t>还是不要对父母说吧！</a:t>
              </a:r>
            </a:p>
          </p:txBody>
        </p:sp>
      </p:grpSp>
      <p:pic>
        <p:nvPicPr>
          <p:cNvPr id="2052" name="Picture 4" descr="C:\Users\xiecan\AppData\Local\Microsoft\Windows\Temporary Internet Files\Content.IE5\H1Q6O8GA\MC90043557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962400"/>
            <a:ext cx="1143000" cy="1727200"/>
          </a:xfrm>
          <a:prstGeom prst="rect">
            <a:avLst/>
          </a:prstGeom>
          <a:noFill/>
        </p:spPr>
      </p:pic>
      <p:pic>
        <p:nvPicPr>
          <p:cNvPr id="11" name="图片 10" descr="这样不好哦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05528" y="4114800"/>
            <a:ext cx="4767072" cy="1237488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800600" y="3886200"/>
            <a:ext cx="50292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971800" y="2743200"/>
            <a:ext cx="11430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04800" y="2743200"/>
            <a:ext cx="12954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盆</a:t>
            </a:r>
            <a:endParaRPr lang="zh-CN" altLang="en-US" sz="7200" dirty="0">
              <a:solidFill>
                <a:schemeClr val="tx1"/>
              </a:solidFill>
            </a:endParaRPr>
          </a:p>
        </p:txBody>
      </p:sp>
      <p:sp>
        <p:nvSpPr>
          <p:cNvPr id="2" name="云形 1"/>
          <p:cNvSpPr/>
          <p:nvPr/>
        </p:nvSpPr>
        <p:spPr>
          <a:xfrm>
            <a:off x="381000" y="762000"/>
            <a:ext cx="29718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i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我会认</a:t>
            </a:r>
            <a:endParaRPr lang="zh-CN" altLang="en-US" sz="4800" b="1" i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63200" y="1295400"/>
            <a:ext cx="71288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dirty="0" smtClean="0">
                <a:latin typeface="华文楷体" pitchFamily="2" charset="-122"/>
                <a:ea typeface="华文楷体" pitchFamily="2" charset="-122"/>
              </a:rPr>
              <a:t>盆 位 选 </a:t>
            </a:r>
            <a:r>
              <a:rPr lang="zh-CN" altLang="en-US" sz="7200" b="1" dirty="0" smtClean="0">
                <a:latin typeface="华文楷体" pitchFamily="2" charset="-122"/>
                <a:ea typeface="华文楷体" pitchFamily="2" charset="-122"/>
              </a:rPr>
              <a:t>并 宣 分</a:t>
            </a:r>
            <a:endParaRPr lang="en-US" altLang="zh-CN" sz="72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7200" b="1" dirty="0" smtClean="0">
                <a:latin typeface="华文楷体" pitchFamily="2" charset="-122"/>
                <a:ea typeface="华文楷体" pitchFamily="2" charset="-122"/>
              </a:rPr>
              <a:t>芽 规 盛 丝 表 煮</a:t>
            </a:r>
            <a:endParaRPr lang="zh-CN" altLang="en-US" sz="7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1372" y="1905000"/>
            <a:ext cx="1213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p</a:t>
            </a:r>
            <a:r>
              <a:rPr lang="zh-CN" altLang="zh-CN" sz="4800" dirty="0" smtClean="0">
                <a:solidFill>
                  <a:srgbClr val="FF0000"/>
                </a:solidFill>
              </a:rPr>
              <a:t>é</a:t>
            </a:r>
            <a:r>
              <a:rPr lang="en-US" altLang="zh-CN" sz="4800" dirty="0" smtClean="0">
                <a:solidFill>
                  <a:srgbClr val="FF0000"/>
                </a:solidFill>
              </a:rPr>
              <a:t>n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76400" y="2667000"/>
            <a:ext cx="1219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位</a:t>
            </a:r>
            <a:endParaRPr lang="zh-CN" altLang="en-US" sz="72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76400" y="1905000"/>
            <a:ext cx="1107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w</a:t>
            </a:r>
            <a:r>
              <a:rPr lang="zh-CN" altLang="zh-CN" sz="4800" dirty="0" smtClean="0">
                <a:solidFill>
                  <a:srgbClr val="FF0000"/>
                </a:solidFill>
              </a:rPr>
              <a:t>è</a:t>
            </a:r>
            <a:r>
              <a:rPr lang="en-US" altLang="zh-CN" sz="4800" dirty="0" err="1" smtClean="0">
                <a:solidFill>
                  <a:srgbClr val="FF0000"/>
                </a:solidFill>
              </a:rPr>
              <a:t>i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2667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>
                <a:latin typeface="华文楷体" pitchFamily="2" charset="-122"/>
                <a:ea typeface="华文楷体" pitchFamily="2" charset="-122"/>
              </a:rPr>
              <a:t>选</a:t>
            </a:r>
            <a:endParaRPr lang="zh-CN" altLang="en-US" sz="7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1905000"/>
            <a:ext cx="16850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xu</a:t>
            </a:r>
            <a:r>
              <a:rPr lang="zh-CN" altLang="zh-CN" sz="4800" dirty="0" smtClean="0">
                <a:solidFill>
                  <a:srgbClr val="FF0000"/>
                </a:solidFill>
              </a:rPr>
              <a:t>ǎ</a:t>
            </a:r>
            <a:r>
              <a:rPr lang="en-US" altLang="zh-CN" sz="4800" dirty="0" smtClean="0">
                <a:solidFill>
                  <a:srgbClr val="FF0000"/>
                </a:solidFill>
              </a:rPr>
              <a:t>n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724400" y="2667000"/>
            <a:ext cx="12954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并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00" y="1905000"/>
            <a:ext cx="13853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b</a:t>
            </a:r>
            <a:r>
              <a:rPr lang="zh-CN" altLang="zh-CN" sz="4800" dirty="0" smtClean="0">
                <a:solidFill>
                  <a:srgbClr val="FF0000"/>
                </a:solidFill>
              </a:rPr>
              <a:t>ì</a:t>
            </a:r>
            <a:r>
              <a:rPr lang="en-US" altLang="zh-CN" sz="4800" dirty="0" err="1" smtClean="0">
                <a:solidFill>
                  <a:srgbClr val="FF0000"/>
                </a:solidFill>
              </a:rPr>
              <a:t>ng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6324600" y="2667000"/>
            <a:ext cx="11430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宣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1905000"/>
            <a:ext cx="152157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xu</a:t>
            </a:r>
            <a:r>
              <a:rPr lang="zh-CN" altLang="zh-CN" sz="4800" dirty="0" smtClean="0">
                <a:solidFill>
                  <a:srgbClr val="FF0000"/>
                </a:solidFill>
              </a:rPr>
              <a:t>ā</a:t>
            </a:r>
            <a:r>
              <a:rPr lang="en-US" altLang="zh-CN" sz="4800" dirty="0" smtClean="0">
                <a:solidFill>
                  <a:srgbClr val="FF0000"/>
                </a:solidFill>
              </a:rPr>
              <a:t>n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7772400" y="2743200"/>
            <a:ext cx="10668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分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96927" y="1905000"/>
            <a:ext cx="10422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f</a:t>
            </a:r>
            <a:r>
              <a:rPr lang="zh-CN" altLang="zh-CN" sz="4800" dirty="0" smtClean="0">
                <a:solidFill>
                  <a:srgbClr val="FF0000"/>
                </a:solidFill>
              </a:rPr>
              <a:t>ē</a:t>
            </a:r>
            <a:r>
              <a:rPr lang="en-US" altLang="zh-CN" sz="4800" dirty="0" smtClean="0">
                <a:solidFill>
                  <a:srgbClr val="FF0000"/>
                </a:solidFill>
              </a:rPr>
              <a:t>n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76962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煮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2484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表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6482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丝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0480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盛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6764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规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04800" y="434340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b="1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</a:rPr>
              <a:t>芽</a:t>
            </a:r>
            <a:endParaRPr lang="zh-CN" altLang="en-US" sz="7200" b="1" dirty="0">
              <a:solidFill>
                <a:schemeClr val="tx1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9400" y="3505200"/>
            <a:ext cx="18646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shèng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974836" y="3540204"/>
            <a:ext cx="6639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s</a:t>
            </a:r>
            <a:r>
              <a:rPr lang="zh-CN" altLang="zh-CN" sz="4800" dirty="0" smtClean="0">
                <a:solidFill>
                  <a:srgbClr val="FF0000"/>
                </a:solidFill>
              </a:rPr>
              <a:t>ī</a:t>
            </a:r>
          </a:p>
          <a:p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248400" y="3540204"/>
            <a:ext cx="13500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biǎo</a:t>
            </a:r>
            <a:endParaRPr lang="zh-CN" altLang="zh-CN" sz="4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772400" y="3540204"/>
            <a:ext cx="1178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zh</a:t>
            </a:r>
            <a:r>
              <a:rPr lang="zh-CN" altLang="zh-CN" sz="4800" dirty="0" smtClean="0">
                <a:solidFill>
                  <a:srgbClr val="FF0000"/>
                </a:solidFill>
              </a:rPr>
              <a:t>ǔ</a:t>
            </a:r>
          </a:p>
          <a:p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52600" y="3505200"/>
            <a:ext cx="10422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err="1" smtClean="0">
                <a:solidFill>
                  <a:srgbClr val="FF0000"/>
                </a:solidFill>
              </a:rPr>
              <a:t>gu</a:t>
            </a:r>
            <a:r>
              <a:rPr lang="zh-CN" altLang="zh-CN" sz="4800" dirty="0" smtClean="0">
                <a:solidFill>
                  <a:srgbClr val="FF0000"/>
                </a:solidFill>
              </a:rPr>
              <a:t>ī</a:t>
            </a:r>
          </a:p>
          <a:p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3400" y="3540204"/>
            <a:ext cx="8354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y</a:t>
            </a:r>
            <a:r>
              <a:rPr lang="zh-CN" altLang="zh-CN" sz="4800" dirty="0" smtClean="0">
                <a:solidFill>
                  <a:srgbClr val="FF0000"/>
                </a:solidFill>
              </a:rPr>
              <a:t>á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11" grpId="0"/>
      <p:bldP spid="15" grpId="0"/>
      <p:bldP spid="18" grpId="0"/>
      <p:bldP spid="20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云形 1"/>
          <p:cNvSpPr/>
          <p:nvPr/>
        </p:nvSpPr>
        <p:spPr>
          <a:xfrm>
            <a:off x="381000" y="762000"/>
            <a:ext cx="29718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i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跟我读</a:t>
            </a:r>
            <a:endParaRPr lang="zh-CN" altLang="en-US" sz="4800" b="1" i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5" name="人教一年语文（下）29 手捧空花盆的孩子-320x240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3400" y="400050"/>
            <a:ext cx="8077200" cy="60579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云形 1"/>
          <p:cNvSpPr/>
          <p:nvPr/>
        </p:nvSpPr>
        <p:spPr>
          <a:xfrm>
            <a:off x="381000" y="762000"/>
            <a:ext cx="29718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i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我会读</a:t>
            </a:r>
            <a:endParaRPr lang="zh-CN" altLang="en-US" sz="4800" b="1" i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矩形 5">
            <a:hlinkClick r:id="rId3" action="ppaction://hlinksldjump"/>
          </p:cNvPr>
          <p:cNvSpPr/>
          <p:nvPr/>
        </p:nvSpPr>
        <p:spPr>
          <a:xfrm>
            <a:off x="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第一段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10" name="矩形 9">
            <a:hlinkClick r:id="rId4" action="ppaction://hlinksldjump"/>
          </p:cNvPr>
          <p:cNvSpPr/>
          <p:nvPr/>
        </p:nvSpPr>
        <p:spPr>
          <a:xfrm>
            <a:off x="16764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第二段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18" name="矩形 17">
            <a:hlinkClick r:id="rId5" action="ppaction://hlinksldjump"/>
          </p:cNvPr>
          <p:cNvSpPr/>
          <p:nvPr/>
        </p:nvSpPr>
        <p:spPr>
          <a:xfrm>
            <a:off x="33528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第三段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26" name="矩形 25">
            <a:hlinkClick r:id="rId6" action="ppaction://hlinksldjump"/>
          </p:cNvPr>
          <p:cNvSpPr/>
          <p:nvPr/>
        </p:nvSpPr>
        <p:spPr>
          <a:xfrm>
            <a:off x="50292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第四段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24" name="矩形 23">
            <a:hlinkClick r:id="rId5" action="ppaction://hlinksldjump"/>
          </p:cNvPr>
          <p:cNvSpPr/>
          <p:nvPr/>
        </p:nvSpPr>
        <p:spPr>
          <a:xfrm>
            <a:off x="66294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我会认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2" action="ppaction://hlinksldjump"/>
          </p:cNvPr>
          <p:cNvSpPr/>
          <p:nvPr/>
        </p:nvSpPr>
        <p:spPr>
          <a:xfrm>
            <a:off x="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第一段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7" name="矩形 6">
            <a:hlinkClick r:id="rId3" action="ppaction://hlinksldjump"/>
          </p:cNvPr>
          <p:cNvSpPr/>
          <p:nvPr/>
        </p:nvSpPr>
        <p:spPr>
          <a:xfrm>
            <a:off x="16764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第二段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8" name="矩形 7">
            <a:hlinkClick r:id="rId4" action="ppaction://hlinksldjump"/>
          </p:cNvPr>
          <p:cNvSpPr/>
          <p:nvPr/>
        </p:nvSpPr>
        <p:spPr>
          <a:xfrm>
            <a:off x="33528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第三段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矩形 8">
            <a:hlinkClick r:id="rId5" action="ppaction://hlinksldjump"/>
          </p:cNvPr>
          <p:cNvSpPr/>
          <p:nvPr/>
        </p:nvSpPr>
        <p:spPr>
          <a:xfrm>
            <a:off x="50292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第四段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0" y="838200"/>
            <a:ext cx="9144000" cy="3962400"/>
            <a:chOff x="5029200" y="2590800"/>
            <a:chExt cx="9144000" cy="4495800"/>
          </a:xfrm>
        </p:grpSpPr>
        <p:sp>
          <p:nvSpPr>
            <p:cNvPr id="11" name="矩形 10"/>
            <p:cNvSpPr/>
            <p:nvPr/>
          </p:nvSpPr>
          <p:spPr>
            <a:xfrm>
              <a:off x="5029200" y="2590800"/>
              <a:ext cx="9144000" cy="449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200" y="2590800"/>
              <a:ext cx="7879080" cy="4295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   </a:t>
              </a:r>
              <a:r>
                <a:rPr lang="en-US" altLang="zh-CN" sz="4000" b="1" dirty="0" smtClean="0">
                  <a:latin typeface="华文楷体" pitchFamily="2" charset="-122"/>
                  <a:ea typeface="华文楷体" pitchFamily="2" charset="-122"/>
                </a:rPr>
                <a:t>     </a:t>
              </a:r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很久 以前，有位 国王 要 挑选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一个 诚实 的 孩子做继承人。国王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吩咐 大臣 给 全国的 每个 孩子 发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一些花种，并宣布：谁能用这些种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子培育出最美的花，谁就是他的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继承人。</a:t>
              </a:r>
              <a:endParaRPr lang="zh-CN" altLang="en-US" sz="4000" b="1" dirty="0"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13" name="矩形 12">
            <a:hlinkClick r:id="rId4" action="ppaction://hlinksldjump"/>
          </p:cNvPr>
          <p:cNvSpPr/>
          <p:nvPr/>
        </p:nvSpPr>
        <p:spPr>
          <a:xfrm>
            <a:off x="66294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我会认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2" action="ppaction://hlinksldjump"/>
          </p:cNvPr>
          <p:cNvSpPr/>
          <p:nvPr/>
        </p:nvSpPr>
        <p:spPr>
          <a:xfrm>
            <a:off x="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第一段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7" name="矩形 6">
            <a:hlinkClick r:id="rId3" action="ppaction://hlinksldjump"/>
          </p:cNvPr>
          <p:cNvSpPr/>
          <p:nvPr/>
        </p:nvSpPr>
        <p:spPr>
          <a:xfrm>
            <a:off x="16764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第二段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8" name="矩形 7">
            <a:hlinkClick r:id="rId4" action="ppaction://hlinksldjump"/>
          </p:cNvPr>
          <p:cNvSpPr/>
          <p:nvPr/>
        </p:nvSpPr>
        <p:spPr>
          <a:xfrm>
            <a:off x="33528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第三段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矩形 8">
            <a:hlinkClick r:id="rId5" action="ppaction://hlinksldjump"/>
          </p:cNvPr>
          <p:cNvSpPr/>
          <p:nvPr/>
        </p:nvSpPr>
        <p:spPr>
          <a:xfrm>
            <a:off x="50292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第四段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0" y="609600"/>
            <a:ext cx="9144000" cy="4114800"/>
            <a:chOff x="9677400" y="2743200"/>
            <a:chExt cx="9144000" cy="4114800"/>
          </a:xfrm>
        </p:grpSpPr>
        <p:sp>
          <p:nvSpPr>
            <p:cNvPr id="12" name="矩形 11"/>
            <p:cNvSpPr/>
            <p:nvPr/>
          </p:nvSpPr>
          <p:spPr>
            <a:xfrm>
              <a:off x="9677400" y="2743200"/>
              <a:ext cx="9144000" cy="411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058400" y="3072348"/>
              <a:ext cx="838200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 smtClean="0">
                  <a:latin typeface="华文楷体" pitchFamily="2" charset="-122"/>
                  <a:ea typeface="华文楷体" pitchFamily="2" charset="-122"/>
                </a:rPr>
                <a:t>	</a:t>
              </a:r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有 个 叫 雄 日 的 孩 子，他十分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用心 地培育 花种。十天过去了，一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个 月 过 去 了， 花盆里的 种子 却不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见 发 芽。雄日又给种子 施 了 些 肥，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浇了点水。他天天看啊，看啊，种子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就是不发芽。</a:t>
              </a:r>
            </a:p>
          </p:txBody>
        </p:sp>
      </p:grpSp>
      <p:sp>
        <p:nvSpPr>
          <p:cNvPr id="14" name="矩形 13">
            <a:hlinkClick r:id="rId4" action="ppaction://hlinksldjump"/>
          </p:cNvPr>
          <p:cNvSpPr/>
          <p:nvPr/>
        </p:nvSpPr>
        <p:spPr>
          <a:xfrm>
            <a:off x="66294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我会认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3" action="ppaction://hlinksldjump"/>
          </p:cNvPr>
          <p:cNvSpPr/>
          <p:nvPr/>
        </p:nvSpPr>
        <p:spPr>
          <a:xfrm>
            <a:off x="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第一段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6764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第二段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8" name="矩形 7">
            <a:hlinkClick r:id="rId5" action="ppaction://hlinksldjump"/>
          </p:cNvPr>
          <p:cNvSpPr/>
          <p:nvPr/>
        </p:nvSpPr>
        <p:spPr>
          <a:xfrm>
            <a:off x="3352800" y="5105400"/>
            <a:ext cx="16764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第三段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矩形 8">
            <a:hlinkClick r:id="rId6" action="ppaction://hlinksldjump"/>
          </p:cNvPr>
          <p:cNvSpPr/>
          <p:nvPr/>
        </p:nvSpPr>
        <p:spPr>
          <a:xfrm>
            <a:off x="50292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第四段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0" y="685800"/>
            <a:ext cx="9144000" cy="4267200"/>
            <a:chOff x="-9829800" y="4268514"/>
            <a:chExt cx="9144000" cy="4495800"/>
          </a:xfrm>
        </p:grpSpPr>
        <p:sp>
          <p:nvSpPr>
            <p:cNvPr id="12" name="矩形 11"/>
            <p:cNvSpPr/>
            <p:nvPr/>
          </p:nvSpPr>
          <p:spPr>
            <a:xfrm>
              <a:off x="-9829800" y="4268514"/>
              <a:ext cx="9144000" cy="449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9296400" y="4419600"/>
              <a:ext cx="7879080" cy="3785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b="1" dirty="0" smtClean="0">
                  <a:latin typeface="华文楷体" pitchFamily="2" charset="-122"/>
                  <a:ea typeface="华文楷体" pitchFamily="2" charset="-122"/>
                </a:rPr>
                <a:t>	</a:t>
              </a:r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国王规定的日子到了。许许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多多 的 孩子捧着盛开着鲜花的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花盆拥上街头。国王从孩子们的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面前走过，看着一盆盆鲜花，脸上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没有一丝高兴的表情。突然，国王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看见了手捧空花盆的雄日。</a:t>
              </a:r>
              <a:endParaRPr lang="zh-CN" altLang="en-US" dirty="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-9906000" y="838200"/>
            <a:ext cx="9144000" cy="4114800"/>
            <a:chOff x="9906000" y="3733800"/>
            <a:chExt cx="9144000" cy="3962400"/>
          </a:xfrm>
        </p:grpSpPr>
        <p:sp>
          <p:nvSpPr>
            <p:cNvPr id="15" name="矩形 14"/>
            <p:cNvSpPr/>
            <p:nvPr/>
          </p:nvSpPr>
          <p:spPr>
            <a:xfrm>
              <a:off x="9906000" y="3733800"/>
              <a:ext cx="9144000" cy="396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96600" y="3810000"/>
              <a:ext cx="6981398" cy="3785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他停下来问：“你怎么捧着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空花盆呢？”雄日 把 花种 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不 发芽 的 经过 告诉了 国王。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国王 听了 ，高兴 地 拉着 他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的手 ， 说：“你 就是 我的 </a:t>
              </a:r>
              <a:endParaRPr lang="en-US" altLang="zh-CN" sz="40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4000" b="1" dirty="0" smtClean="0">
                  <a:latin typeface="华文楷体" pitchFamily="2" charset="-122"/>
                  <a:ea typeface="华文楷体" pitchFamily="2" charset="-122"/>
                </a:rPr>
                <a:t>继承人！”</a:t>
              </a:r>
            </a:p>
          </p:txBody>
        </p:sp>
      </p:grpSp>
      <p:sp>
        <p:nvSpPr>
          <p:cNvPr id="20" name="左箭头 19"/>
          <p:cNvSpPr/>
          <p:nvPr/>
        </p:nvSpPr>
        <p:spPr>
          <a:xfrm>
            <a:off x="3581400" y="5715000"/>
            <a:ext cx="381000" cy="5334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右箭头 20"/>
          <p:cNvSpPr/>
          <p:nvPr/>
        </p:nvSpPr>
        <p:spPr>
          <a:xfrm>
            <a:off x="4419600" y="5715000"/>
            <a:ext cx="3810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hlinkClick r:id="rId5" action="ppaction://hlinksldjump"/>
          </p:cNvPr>
          <p:cNvSpPr/>
          <p:nvPr/>
        </p:nvSpPr>
        <p:spPr>
          <a:xfrm>
            <a:off x="6629400" y="5105400"/>
            <a:ext cx="1600200" cy="60960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FF00"/>
                </a:solidFill>
              </a:rPr>
              <a:t>我会认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6666 -0.01111 L 0.00833 1.11111E-6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1.06666 -0.01111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342</Words>
  <Application>Microsoft Office PowerPoint</Application>
  <PresentationFormat>全屏显示(4:3)</PresentationFormat>
  <Paragraphs>113</Paragraphs>
  <Slides>12</Slides>
  <Notes>8</Notes>
  <HiddenSlides>0</HiddenSlides>
  <MMClips>1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Default Design</vt:lpstr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www.glzy8.com提供海量PPT模板免费下载！</dc:title>
  <dc:creator>xiecan</dc:creator>
  <cp:lastModifiedBy>xiecan</cp:lastModifiedBy>
  <cp:revision>49</cp:revision>
  <dcterms:created xsi:type="dcterms:W3CDTF">2006-02-21T05:03:08Z</dcterms:created>
  <dcterms:modified xsi:type="dcterms:W3CDTF">2012-06-01T19:05:03Z</dcterms:modified>
</cp:coreProperties>
</file>