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6"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42F1B-AE8F-43A7-AF40-301B6E07B784}" type="datetimeFigureOut">
              <a:rPr lang="zh-CN" altLang="en-US" smtClean="0"/>
              <a:t>2012/5/20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7544B3-6D7A-49A1-BB5B-5DA72660DDAB}" type="slidenum">
              <a:rPr lang="zh-CN" altLang="en-US" smtClean="0"/>
              <a:t>‹#›</a:t>
            </a:fld>
            <a:endParaRPr lang="zh-CN" altLang="en-US"/>
          </a:p>
        </p:txBody>
      </p:sp>
    </p:spTree>
    <p:extLst>
      <p:ext uri="{BB962C8B-B14F-4D97-AF65-F5344CB8AC3E}">
        <p14:creationId xmlns:p14="http://schemas.microsoft.com/office/powerpoint/2010/main" val="24722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a:xfrm>
            <a:off x="1404000" y="475200"/>
            <a:ext cx="7416551" cy="1223963"/>
          </a:xfrm>
        </p:spPr>
        <p:txBody>
          <a:bodyPr>
            <a:normAutofit/>
          </a:bodyPr>
          <a:lstStyle>
            <a:lvl1pPr marL="0" indent="0">
              <a:buNone/>
              <a:defRPr/>
            </a:lvl1pPr>
            <a:lvl2pPr marL="457200" indent="0">
              <a:buNone/>
              <a:defRPr/>
            </a:lvl2pPr>
            <a:lvl5pPr marL="1828800" indent="0">
              <a:buNone/>
              <a:defRPr sz="1800"/>
            </a:lvl5pPr>
          </a:lstStyle>
          <a:p>
            <a:pPr lvl="4"/>
            <a:endParaRPr lang="zh-CN" altLang="en-US" dirty="0"/>
          </a:p>
        </p:txBody>
      </p:sp>
      <p:sp>
        <p:nvSpPr>
          <p:cNvPr id="12" name="图片占位符 11"/>
          <p:cNvSpPr>
            <a:spLocks noGrp="1"/>
          </p:cNvSpPr>
          <p:nvPr>
            <p:ph type="pic" sz="quarter" idx="11"/>
          </p:nvPr>
        </p:nvSpPr>
        <p:spPr>
          <a:xfrm>
            <a:off x="1331913" y="1989138"/>
            <a:ext cx="4895850" cy="4392612"/>
          </a:xfrm>
        </p:spPr>
        <p:txBody>
          <a:bodyPr/>
          <a:lstStyle/>
          <a:p>
            <a:endParaRPr lang="zh-CN" altLang="en-US" dirty="0"/>
          </a:p>
        </p:txBody>
      </p:sp>
      <p:sp>
        <p:nvSpPr>
          <p:cNvPr id="16" name="内容占位符 15"/>
          <p:cNvSpPr>
            <a:spLocks noGrp="1"/>
          </p:cNvSpPr>
          <p:nvPr>
            <p:ph sz="quarter" idx="12"/>
          </p:nvPr>
        </p:nvSpPr>
        <p:spPr>
          <a:xfrm>
            <a:off x="6588125" y="1989138"/>
            <a:ext cx="2160588" cy="4392612"/>
          </a:xfrm>
        </p:spPr>
        <p:txBody>
          <a:bodyPr>
            <a:normAutofit/>
          </a:bodyPr>
          <a:lstStyle>
            <a:lvl1pPr marL="0" indent="0">
              <a:buNone/>
              <a:defRPr sz="1800"/>
            </a:lvl1pPr>
          </a:lstStyle>
          <a:p>
            <a:pPr lvl="0"/>
            <a:endParaRPr lang="zh-CN" altLang="en-US" dirty="0"/>
          </a:p>
        </p:txBody>
      </p:sp>
    </p:spTree>
    <p:extLst>
      <p:ext uri="{BB962C8B-B14F-4D97-AF65-F5344CB8AC3E}">
        <p14:creationId xmlns:p14="http://schemas.microsoft.com/office/powerpoint/2010/main" val="296884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509687B-D526-47AD-A4A7-865EFBD351C0}" type="datetimeFigureOut">
              <a:rPr lang="zh-CN" altLang="en-US" smtClean="0"/>
              <a:t>2012/5/20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122DA9-4A6E-47EC-B3EE-6A7AC9EAD69C}" type="slidenum">
              <a:rPr lang="zh-CN" altLang="en-US" smtClean="0"/>
              <a:t>‹#›</a:t>
            </a:fld>
            <a:endParaRPr lang="zh-CN" altLang="en-US"/>
          </a:p>
        </p:txBody>
      </p:sp>
    </p:spTree>
    <p:extLst>
      <p:ext uri="{BB962C8B-B14F-4D97-AF65-F5344CB8AC3E}">
        <p14:creationId xmlns:p14="http://schemas.microsoft.com/office/powerpoint/2010/main" val="161459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509687B-D526-47AD-A4A7-865EFBD351C0}" type="datetimeFigureOut">
              <a:rPr lang="zh-CN" altLang="en-US" smtClean="0"/>
              <a:t>2012/5/20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122DA9-4A6E-47EC-B3EE-6A7AC9EAD69C}" type="slidenum">
              <a:rPr lang="zh-CN" altLang="en-US" smtClean="0"/>
              <a:t>‹#›</a:t>
            </a:fld>
            <a:endParaRPr lang="zh-CN" altLang="en-US"/>
          </a:p>
        </p:txBody>
      </p:sp>
    </p:spTree>
    <p:extLst>
      <p:ext uri="{BB962C8B-B14F-4D97-AF65-F5344CB8AC3E}">
        <p14:creationId xmlns:p14="http://schemas.microsoft.com/office/powerpoint/2010/main" val="125649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F509687B-D526-47AD-A4A7-865EFBD351C0}" type="datetimeFigureOut">
              <a:rPr lang="zh-CN" altLang="en-US" smtClean="0"/>
              <a:t>2012/5/20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122DA9-4A6E-47EC-B3EE-6A7AC9EAD69C}" type="slidenum">
              <a:rPr lang="zh-CN" altLang="en-US" smtClean="0"/>
              <a:t>‹#›</a:t>
            </a:fld>
            <a:endParaRPr lang="zh-CN" altLang="en-US"/>
          </a:p>
        </p:txBody>
      </p:sp>
    </p:spTree>
    <p:extLst>
      <p:ext uri="{BB962C8B-B14F-4D97-AF65-F5344CB8AC3E}">
        <p14:creationId xmlns:p14="http://schemas.microsoft.com/office/powerpoint/2010/main" val="28859085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509687B-D526-47AD-A4A7-865EFBD351C0}" type="datetimeFigureOut">
              <a:rPr lang="zh-CN" altLang="en-US" smtClean="0"/>
              <a:t>2012/5/20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122DA9-4A6E-47EC-B3EE-6A7AC9EAD69C}" type="slidenum">
              <a:rPr lang="zh-CN" altLang="en-US" smtClean="0"/>
              <a:t>‹#›</a:t>
            </a:fld>
            <a:endParaRPr lang="zh-CN" altLang="en-US"/>
          </a:p>
        </p:txBody>
      </p:sp>
    </p:spTree>
    <p:extLst>
      <p:ext uri="{BB962C8B-B14F-4D97-AF65-F5344CB8AC3E}">
        <p14:creationId xmlns:p14="http://schemas.microsoft.com/office/powerpoint/2010/main" val="71768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509687B-D526-47AD-A4A7-865EFBD351C0}" type="datetimeFigureOut">
              <a:rPr lang="zh-CN" altLang="en-US" smtClean="0"/>
              <a:t>2012/5/20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122DA9-4A6E-47EC-B3EE-6A7AC9EAD69C}" type="slidenum">
              <a:rPr lang="zh-CN" altLang="en-US" smtClean="0"/>
              <a:t>‹#›</a:t>
            </a:fld>
            <a:endParaRPr lang="zh-CN" altLang="en-US"/>
          </a:p>
        </p:txBody>
      </p:sp>
    </p:spTree>
    <p:extLst>
      <p:ext uri="{BB962C8B-B14F-4D97-AF65-F5344CB8AC3E}">
        <p14:creationId xmlns:p14="http://schemas.microsoft.com/office/powerpoint/2010/main" val="133086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509687B-D526-47AD-A4A7-865EFBD351C0}" type="datetimeFigureOut">
              <a:rPr lang="zh-CN" altLang="en-US" smtClean="0"/>
              <a:t>2012/5/20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3122DA9-4A6E-47EC-B3EE-6A7AC9EAD69C}" type="slidenum">
              <a:rPr lang="zh-CN" altLang="en-US" smtClean="0"/>
              <a:t>‹#›</a:t>
            </a:fld>
            <a:endParaRPr lang="zh-CN" altLang="en-US"/>
          </a:p>
        </p:txBody>
      </p:sp>
    </p:spTree>
    <p:extLst>
      <p:ext uri="{BB962C8B-B14F-4D97-AF65-F5344CB8AC3E}">
        <p14:creationId xmlns:p14="http://schemas.microsoft.com/office/powerpoint/2010/main" val="341603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509687B-D526-47AD-A4A7-865EFBD351C0}" type="datetimeFigureOut">
              <a:rPr lang="zh-CN" altLang="en-US" smtClean="0"/>
              <a:t>2012/5/20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3122DA9-4A6E-47EC-B3EE-6A7AC9EAD69C}" type="slidenum">
              <a:rPr lang="zh-CN" altLang="en-US" smtClean="0"/>
              <a:t>‹#›</a:t>
            </a:fld>
            <a:endParaRPr lang="zh-CN" altLang="en-US"/>
          </a:p>
        </p:txBody>
      </p:sp>
    </p:spTree>
    <p:extLst>
      <p:ext uri="{BB962C8B-B14F-4D97-AF65-F5344CB8AC3E}">
        <p14:creationId xmlns:p14="http://schemas.microsoft.com/office/powerpoint/2010/main" val="270947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509687B-D526-47AD-A4A7-865EFBD351C0}" type="datetimeFigureOut">
              <a:rPr lang="zh-CN" altLang="en-US" smtClean="0"/>
              <a:t>2012/5/20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3122DA9-4A6E-47EC-B3EE-6A7AC9EAD69C}" type="slidenum">
              <a:rPr lang="zh-CN" altLang="en-US" smtClean="0"/>
              <a:t>‹#›</a:t>
            </a:fld>
            <a:endParaRPr lang="zh-CN" altLang="en-US"/>
          </a:p>
        </p:txBody>
      </p:sp>
    </p:spTree>
    <p:extLst>
      <p:ext uri="{BB962C8B-B14F-4D97-AF65-F5344CB8AC3E}">
        <p14:creationId xmlns:p14="http://schemas.microsoft.com/office/powerpoint/2010/main" val="1559328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509687B-D526-47AD-A4A7-865EFBD351C0}" type="datetimeFigureOut">
              <a:rPr lang="zh-CN" altLang="en-US" smtClean="0"/>
              <a:t>2012/5/20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122DA9-4A6E-47EC-B3EE-6A7AC9EAD69C}" type="slidenum">
              <a:rPr lang="zh-CN" altLang="en-US" smtClean="0"/>
              <a:t>‹#›</a:t>
            </a:fld>
            <a:endParaRPr lang="zh-CN" altLang="en-US"/>
          </a:p>
        </p:txBody>
      </p:sp>
    </p:spTree>
    <p:extLst>
      <p:ext uri="{BB962C8B-B14F-4D97-AF65-F5344CB8AC3E}">
        <p14:creationId xmlns:p14="http://schemas.microsoft.com/office/powerpoint/2010/main" val="171901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509687B-D526-47AD-A4A7-865EFBD351C0}" type="datetimeFigureOut">
              <a:rPr lang="zh-CN" altLang="en-US" smtClean="0"/>
              <a:t>2012/5/20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122DA9-4A6E-47EC-B3EE-6A7AC9EAD69C}" type="slidenum">
              <a:rPr lang="zh-CN" altLang="en-US" smtClean="0"/>
              <a:t>‹#›</a:t>
            </a:fld>
            <a:endParaRPr lang="zh-CN" altLang="en-US"/>
          </a:p>
        </p:txBody>
      </p:sp>
    </p:spTree>
    <p:extLst>
      <p:ext uri="{BB962C8B-B14F-4D97-AF65-F5344CB8AC3E}">
        <p14:creationId xmlns:p14="http://schemas.microsoft.com/office/powerpoint/2010/main" val="3046512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9687B-D526-47AD-A4A7-865EFBD351C0}" type="datetimeFigureOut">
              <a:rPr lang="zh-CN" altLang="en-US" smtClean="0"/>
              <a:t>2012/5/20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22DA9-4A6E-47EC-B3EE-6A7AC9EAD69C}" type="slidenum">
              <a:rPr lang="zh-CN" altLang="en-US" smtClean="0"/>
              <a:t>‹#›</a:t>
            </a:fld>
            <a:endParaRPr lang="zh-CN" altLang="en-US"/>
          </a:p>
        </p:txBody>
      </p:sp>
    </p:spTree>
    <p:extLst>
      <p:ext uri="{BB962C8B-B14F-4D97-AF65-F5344CB8AC3E}">
        <p14:creationId xmlns:p14="http://schemas.microsoft.com/office/powerpoint/2010/main" val="1813917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zh.wikipedia.org/wiki/%E5%9C%9F%E6%98%9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zh.wikipedia.org/wiki/%E7%81%AB%E6%98%9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47664" y="44624"/>
            <a:ext cx="7272808" cy="1728192"/>
          </a:xfrm>
          <a:noFill/>
          <a:ln>
            <a:noFill/>
          </a:ln>
          <a:effectLst/>
        </p:spPr>
        <p:txBody>
          <a:bodyPr>
            <a:noAutofit/>
          </a:bodyPr>
          <a:lstStyle/>
          <a:p>
            <a:pPr algn="l"/>
            <a:r>
              <a:rPr lang="zh-CN" altLang="en-US" sz="1700" dirty="0" smtClean="0">
                <a:latin typeface="+mj-ea"/>
              </a:rPr>
              <a:t>太阳系是以太阳为中心，和所有受到太阳的重力约束天体的集合体：</a:t>
            </a:r>
            <a:r>
              <a:rPr lang="en-US" altLang="zh-CN" sz="1700" dirty="0" smtClean="0">
                <a:latin typeface="+mj-ea"/>
              </a:rPr>
              <a:t>8</a:t>
            </a:r>
            <a:r>
              <a:rPr lang="zh-CN" altLang="en-US" sz="1700" dirty="0" smtClean="0">
                <a:latin typeface="+mj-ea"/>
              </a:rPr>
              <a:t>颗行星、至少</a:t>
            </a:r>
            <a:r>
              <a:rPr lang="en-US" altLang="zh-CN" sz="1700" dirty="0" smtClean="0">
                <a:latin typeface="+mj-ea"/>
              </a:rPr>
              <a:t>165</a:t>
            </a:r>
            <a:r>
              <a:rPr lang="zh-CN" altLang="en-US" sz="1700" dirty="0" smtClean="0">
                <a:latin typeface="+mj-ea"/>
              </a:rPr>
              <a:t>颗已知的卫星、</a:t>
            </a:r>
            <a:r>
              <a:rPr lang="en-US" altLang="zh-CN" sz="1700" dirty="0" smtClean="0">
                <a:latin typeface="+mj-ea"/>
              </a:rPr>
              <a:t>5</a:t>
            </a:r>
            <a:r>
              <a:rPr lang="zh-CN" altLang="en-US" sz="1700" dirty="0" smtClean="0">
                <a:latin typeface="+mj-ea"/>
              </a:rPr>
              <a:t>颗已经辨认出来的矮行星和数以亿计的太阳系小天体。这些小天体包括小行星、柯伊伯带的天体、彗星和星际尘埃。</a:t>
            </a:r>
            <a:r>
              <a:rPr lang="en-US" altLang="zh-CN" sz="1700" dirty="0" smtClean="0">
                <a:latin typeface="+mj-ea"/>
              </a:rPr>
              <a:t/>
            </a:r>
            <a:br>
              <a:rPr lang="en-US" altLang="zh-CN" sz="1700" dirty="0" smtClean="0">
                <a:latin typeface="+mj-ea"/>
              </a:rPr>
            </a:br>
            <a:r>
              <a:rPr lang="en-US" altLang="zh-CN" sz="1700" dirty="0" smtClean="0">
                <a:latin typeface="+mj-ea"/>
              </a:rPr>
              <a:t>    </a:t>
            </a:r>
            <a:br>
              <a:rPr lang="en-US" altLang="zh-CN" sz="1700" dirty="0" smtClean="0">
                <a:latin typeface="+mj-ea"/>
              </a:rPr>
            </a:br>
            <a:r>
              <a:rPr lang="zh-CN" altLang="en-US" sz="1700" dirty="0" smtClean="0">
                <a:latin typeface="+mj-ea"/>
              </a:rPr>
              <a:t>依照至太阳的距离，太阳系内的行星依序是</a:t>
            </a:r>
            <a:r>
              <a:rPr lang="zh-CN" altLang="en-US" sz="1700" b="1" dirty="0" smtClean="0">
                <a:latin typeface="+mj-ea"/>
              </a:rPr>
              <a:t>水星</a:t>
            </a:r>
            <a:r>
              <a:rPr lang="zh-CN" altLang="en-US" sz="1700" dirty="0" smtClean="0">
                <a:latin typeface="+mj-ea"/>
              </a:rPr>
              <a:t>、</a:t>
            </a:r>
            <a:r>
              <a:rPr lang="zh-CN" altLang="en-US" sz="1700" b="1" dirty="0" smtClean="0">
                <a:latin typeface="+mj-ea"/>
              </a:rPr>
              <a:t>金星</a:t>
            </a:r>
            <a:r>
              <a:rPr lang="zh-CN" altLang="en-US" sz="1700" dirty="0" smtClean="0">
                <a:latin typeface="+mj-ea"/>
              </a:rPr>
              <a:t>、</a:t>
            </a:r>
            <a:r>
              <a:rPr lang="zh-CN" altLang="en-US" sz="1700" b="1" dirty="0" smtClean="0">
                <a:latin typeface="+mj-ea"/>
              </a:rPr>
              <a:t>地球</a:t>
            </a:r>
            <a:r>
              <a:rPr lang="zh-CN" altLang="en-US" sz="1700" dirty="0" smtClean="0">
                <a:latin typeface="+mj-ea"/>
              </a:rPr>
              <a:t>、</a:t>
            </a:r>
            <a:r>
              <a:rPr lang="zh-CN" altLang="en-US" sz="1700" b="1" dirty="0" smtClean="0">
                <a:latin typeface="+mj-ea"/>
              </a:rPr>
              <a:t>火星</a:t>
            </a:r>
            <a:r>
              <a:rPr lang="zh-CN" altLang="en-US" sz="1700" dirty="0" smtClean="0">
                <a:latin typeface="+mj-ea"/>
              </a:rPr>
              <a:t>、</a:t>
            </a:r>
            <a:r>
              <a:rPr lang="zh-CN" altLang="en-US" sz="1700" b="1" dirty="0" smtClean="0">
                <a:latin typeface="+mj-ea"/>
              </a:rPr>
              <a:t>木星</a:t>
            </a:r>
            <a:r>
              <a:rPr lang="zh-CN" altLang="en-US" sz="1700" dirty="0" smtClean="0">
                <a:latin typeface="+mj-ea"/>
              </a:rPr>
              <a:t>、</a:t>
            </a:r>
            <a:r>
              <a:rPr lang="zh-CN" altLang="en-US" sz="1700" b="1" dirty="0" smtClean="0">
                <a:latin typeface="+mj-ea"/>
              </a:rPr>
              <a:t>土星</a:t>
            </a:r>
            <a:r>
              <a:rPr lang="zh-CN" altLang="en-US" sz="1700" dirty="0" smtClean="0">
                <a:latin typeface="+mj-ea"/>
              </a:rPr>
              <a:t>、</a:t>
            </a:r>
            <a:r>
              <a:rPr lang="zh-CN" altLang="en-US" sz="1700" b="1" dirty="0" smtClean="0">
                <a:latin typeface="+mj-ea"/>
              </a:rPr>
              <a:t>天王星</a:t>
            </a:r>
            <a:r>
              <a:rPr lang="zh-CN" altLang="en-US" sz="1700" dirty="0" smtClean="0">
                <a:latin typeface="+mj-ea"/>
              </a:rPr>
              <a:t>和</a:t>
            </a:r>
            <a:r>
              <a:rPr lang="zh-CN" altLang="en-US" sz="1700" b="1" dirty="0" smtClean="0">
                <a:latin typeface="+mj-ea"/>
              </a:rPr>
              <a:t>海王星</a:t>
            </a:r>
            <a:r>
              <a:rPr lang="zh-CN" altLang="en-US" sz="1700" dirty="0" smtClean="0">
                <a:latin typeface="+mj-ea"/>
              </a:rPr>
              <a:t>（点击图片可进入相应介绍）。</a:t>
            </a:r>
            <a:endParaRPr lang="zh-CN" altLang="en-US" sz="1700" dirty="0">
              <a:latin typeface="+mj-ea"/>
            </a:endParaRPr>
          </a:p>
        </p:txBody>
      </p:sp>
      <p:pic>
        <p:nvPicPr>
          <p:cNvPr id="4" name="内容占位符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1844824"/>
            <a:ext cx="7200800" cy="4917323"/>
          </a:xfrm>
          <a:prstGeom prst="rect">
            <a:avLst/>
          </a:prstGeom>
        </p:spPr>
      </p:pic>
      <p:sp>
        <p:nvSpPr>
          <p:cNvPr id="3" name="圆角矩形 2"/>
          <p:cNvSpPr/>
          <p:nvPr/>
        </p:nvSpPr>
        <p:spPr>
          <a:xfrm>
            <a:off x="0" y="620688"/>
            <a:ext cx="11876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宇宙起源</a:t>
            </a:r>
            <a:endParaRPr lang="zh-CN" altLang="en-US" dirty="0"/>
          </a:p>
        </p:txBody>
      </p:sp>
      <p:sp>
        <p:nvSpPr>
          <p:cNvPr id="5" name="圆角矩形 4"/>
          <p:cNvSpPr/>
          <p:nvPr/>
        </p:nvSpPr>
        <p:spPr>
          <a:xfrm>
            <a:off x="0" y="1592796"/>
            <a:ext cx="11876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宇宙组成</a:t>
            </a:r>
            <a:endParaRPr lang="zh-CN" altLang="en-US" dirty="0"/>
          </a:p>
        </p:txBody>
      </p:sp>
      <p:sp>
        <p:nvSpPr>
          <p:cNvPr id="6" name="圆角矩形 5"/>
          <p:cNvSpPr/>
          <p:nvPr/>
        </p:nvSpPr>
        <p:spPr>
          <a:xfrm>
            <a:off x="0" y="2564904"/>
            <a:ext cx="11876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银河系</a:t>
            </a:r>
          </a:p>
        </p:txBody>
      </p:sp>
      <p:sp>
        <p:nvSpPr>
          <p:cNvPr id="7" name="圆角矩形 6"/>
          <p:cNvSpPr/>
          <p:nvPr/>
        </p:nvSpPr>
        <p:spPr>
          <a:xfrm>
            <a:off x="-17666" y="3537012"/>
            <a:ext cx="1187624" cy="576064"/>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太阳系</a:t>
            </a:r>
            <a:endParaRPr lang="zh-CN" altLang="en-US" dirty="0"/>
          </a:p>
        </p:txBody>
      </p:sp>
      <p:sp>
        <p:nvSpPr>
          <p:cNvPr id="8" name="圆角矩形 7"/>
          <p:cNvSpPr/>
          <p:nvPr/>
        </p:nvSpPr>
        <p:spPr>
          <a:xfrm>
            <a:off x="-17666" y="4509120"/>
            <a:ext cx="11876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地球</a:t>
            </a:r>
          </a:p>
        </p:txBody>
      </p:sp>
    </p:spTree>
    <p:extLst>
      <p:ext uri="{BB962C8B-B14F-4D97-AF65-F5344CB8AC3E}">
        <p14:creationId xmlns:p14="http://schemas.microsoft.com/office/powerpoint/2010/main" val="1294507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860" y="548680"/>
            <a:ext cx="1187624" cy="5809566"/>
            <a:chOff x="-36512" y="-30985"/>
            <a:chExt cx="1495693" cy="6322937"/>
          </a:xfrm>
        </p:grpSpPr>
        <p:sp>
          <p:nvSpPr>
            <p:cNvPr id="5" name="TextBox 4"/>
            <p:cNvSpPr txBox="1"/>
            <p:nvPr/>
          </p:nvSpPr>
          <p:spPr>
            <a:xfrm>
              <a:off x="-36512" y="1384849"/>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水星</a:t>
              </a:r>
              <a:endParaRPr lang="en-US" altLang="zh-CN" sz="2000" dirty="0" smtClean="0"/>
            </a:p>
          </p:txBody>
        </p:sp>
        <p:sp>
          <p:nvSpPr>
            <p:cNvPr id="6" name="TextBox 5"/>
            <p:cNvSpPr txBox="1"/>
            <p:nvPr/>
          </p:nvSpPr>
          <p:spPr>
            <a:xfrm>
              <a:off x="-36512" y="201608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金星</a:t>
              </a:r>
              <a:endParaRPr lang="en-US" altLang="zh-CN" sz="2000" dirty="0" smtClean="0"/>
            </a:p>
          </p:txBody>
        </p:sp>
        <p:sp>
          <p:nvSpPr>
            <p:cNvPr id="7" name="TextBox 6"/>
            <p:cNvSpPr txBox="1"/>
            <p:nvPr/>
          </p:nvSpPr>
          <p:spPr>
            <a:xfrm>
              <a:off x="-36512" y="2647312"/>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地球</a:t>
              </a:r>
              <a:endParaRPr lang="en-US" altLang="zh-CN" sz="2000" dirty="0" smtClean="0"/>
            </a:p>
          </p:txBody>
        </p:sp>
        <p:sp>
          <p:nvSpPr>
            <p:cNvPr id="8" name="TextBox 7"/>
            <p:cNvSpPr txBox="1"/>
            <p:nvPr/>
          </p:nvSpPr>
          <p:spPr>
            <a:xfrm>
              <a:off x="-36512" y="3278545"/>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火星</a:t>
              </a:r>
              <a:endParaRPr lang="en-US" altLang="zh-CN" sz="2000" dirty="0" smtClean="0"/>
            </a:p>
          </p:txBody>
        </p:sp>
        <p:sp>
          <p:nvSpPr>
            <p:cNvPr id="9" name="TextBox 8"/>
            <p:cNvSpPr txBox="1"/>
            <p:nvPr/>
          </p:nvSpPr>
          <p:spPr>
            <a:xfrm>
              <a:off x="-36512" y="390977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木星</a:t>
              </a:r>
              <a:endParaRPr lang="en-US" altLang="zh-CN" sz="2000" dirty="0" smtClean="0"/>
            </a:p>
          </p:txBody>
        </p:sp>
        <p:sp>
          <p:nvSpPr>
            <p:cNvPr id="10" name="TextBox 9"/>
            <p:cNvSpPr txBox="1"/>
            <p:nvPr/>
          </p:nvSpPr>
          <p:spPr>
            <a:xfrm>
              <a:off x="-36512" y="4541008"/>
              <a:ext cx="1224136" cy="488482"/>
            </a:xfrm>
            <a:prstGeom prst="rect">
              <a:avLst/>
            </a:prstGeom>
            <a:solidFill>
              <a:schemeClr val="tx2">
                <a:lumMod val="60000"/>
                <a:lumOff val="40000"/>
              </a:schemeClr>
            </a:solidFill>
          </p:spPr>
          <p:txBody>
            <a:bodyPr wrap="square" rtlCol="0" anchor="ctr">
              <a:spAutoFit/>
            </a:bodyPr>
            <a:lstStyle/>
            <a:p>
              <a:pPr algn="ctr"/>
              <a:r>
                <a:rPr lang="zh-CN" altLang="en-US" sz="2000" dirty="0"/>
                <a:t>土星</a:t>
              </a:r>
              <a:endParaRPr lang="en-US" altLang="zh-CN" sz="2000" dirty="0" smtClean="0"/>
            </a:p>
          </p:txBody>
        </p:sp>
        <p:sp>
          <p:nvSpPr>
            <p:cNvPr id="11" name="TextBox 10"/>
            <p:cNvSpPr txBox="1"/>
            <p:nvPr/>
          </p:nvSpPr>
          <p:spPr>
            <a:xfrm>
              <a:off x="-36512" y="5172241"/>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天王星</a:t>
              </a:r>
              <a:endParaRPr lang="en-US" altLang="zh-CN" sz="2000" dirty="0" smtClean="0"/>
            </a:p>
          </p:txBody>
        </p:sp>
        <p:sp>
          <p:nvSpPr>
            <p:cNvPr id="12" name="TextBox 11"/>
            <p:cNvSpPr txBox="1"/>
            <p:nvPr/>
          </p:nvSpPr>
          <p:spPr>
            <a:xfrm>
              <a:off x="-36512" y="580347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海王星</a:t>
              </a:r>
              <a:endParaRPr lang="en-US" altLang="zh-CN" sz="2000" dirty="0" smtClean="0"/>
            </a:p>
          </p:txBody>
        </p:sp>
        <p:sp>
          <p:nvSpPr>
            <p:cNvPr id="13" name="TextBox 12"/>
            <p:cNvSpPr txBox="1"/>
            <p:nvPr/>
          </p:nvSpPr>
          <p:spPr>
            <a:xfrm>
              <a:off x="-36512" y="75361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太阳</a:t>
              </a:r>
              <a:endParaRPr lang="en-US" altLang="zh-CN" sz="2000" dirty="0" smtClean="0"/>
            </a:p>
          </p:txBody>
        </p:sp>
        <p:sp>
          <p:nvSpPr>
            <p:cNvPr id="14" name="TextBox 13"/>
            <p:cNvSpPr txBox="1"/>
            <p:nvPr/>
          </p:nvSpPr>
          <p:spPr>
            <a:xfrm>
              <a:off x="-36512" y="-30985"/>
              <a:ext cx="1495693" cy="563633"/>
            </a:xfrm>
            <a:prstGeom prst="rect">
              <a:avLst/>
            </a:prstGeom>
            <a:solidFill>
              <a:schemeClr val="tx2">
                <a:lumMod val="20000"/>
                <a:lumOff val="80000"/>
              </a:schemeClr>
            </a:solidFill>
            <a:ln>
              <a:noFill/>
            </a:ln>
            <a:effectLst>
              <a:outerShdw blurRad="107950" dist="12700" dir="5400000" algn="ctr">
                <a:srgbClr val="000000"/>
              </a:outerShdw>
            </a:effectLst>
          </p:spPr>
          <p:txBody>
            <a:bodyPr wrap="square" rtlCol="0" anchor="ctr">
              <a:spAutoFit/>
            </a:bodyPr>
            <a:lstStyle/>
            <a:p>
              <a:pPr algn="ctr"/>
              <a:r>
                <a:rPr lang="zh-CN" altLang="en-US" sz="2400" dirty="0"/>
                <a:t>太阳系</a:t>
              </a:r>
              <a:endParaRPr lang="en-US" altLang="zh-CN" sz="2800" dirty="0" smtClean="0"/>
            </a:p>
          </p:txBody>
        </p:sp>
      </p:grpSp>
      <p:sp>
        <p:nvSpPr>
          <p:cNvPr id="15" name="TextBox 14"/>
          <p:cNvSpPr txBox="1"/>
          <p:nvPr/>
        </p:nvSpPr>
        <p:spPr>
          <a:xfrm>
            <a:off x="1475656" y="476672"/>
            <a:ext cx="7056784" cy="1754326"/>
          </a:xfrm>
          <a:prstGeom prst="rect">
            <a:avLst/>
          </a:prstGeom>
          <a:noFill/>
        </p:spPr>
        <p:txBody>
          <a:bodyPr wrap="square" rtlCol="0">
            <a:spAutoFit/>
          </a:bodyPr>
          <a:lstStyle/>
          <a:p>
            <a:r>
              <a:rPr lang="zh-CN" altLang="en-US" dirty="0"/>
              <a:t>使用简单的现代望远镜或是品质精良的双筒望远镜就可以看见土星环。它在赤道上从距离土星</a:t>
            </a:r>
            <a:r>
              <a:rPr lang="en-US" altLang="zh-CN" dirty="0" smtClean="0"/>
              <a:t>6630 </a:t>
            </a:r>
            <a:r>
              <a:rPr lang="zh-CN" altLang="en-US" dirty="0"/>
              <a:t>公里延伸至</a:t>
            </a:r>
            <a:r>
              <a:rPr lang="en-US" altLang="zh-CN" dirty="0" smtClean="0"/>
              <a:t>120700 </a:t>
            </a:r>
            <a:r>
              <a:rPr lang="zh-CN" altLang="en-US" dirty="0"/>
              <a:t>公里处，但平均的厚度大约只有</a:t>
            </a:r>
            <a:r>
              <a:rPr lang="en-US" altLang="zh-CN" dirty="0"/>
              <a:t>20</a:t>
            </a:r>
            <a:r>
              <a:rPr lang="zh-CN" altLang="en-US" dirty="0"/>
              <a:t>米，主要的成分</a:t>
            </a:r>
            <a:r>
              <a:rPr lang="en-US" altLang="zh-CN" dirty="0"/>
              <a:t>93%</a:t>
            </a:r>
            <a:r>
              <a:rPr lang="zh-CN" altLang="en-US" dirty="0"/>
              <a:t>是水冰和少量参杂在其中的复杂有机</a:t>
            </a:r>
            <a:r>
              <a:rPr lang="zh-CN" altLang="en-US" dirty="0" smtClean="0"/>
              <a:t>悬浮物，</a:t>
            </a:r>
            <a:r>
              <a:rPr lang="zh-CN" altLang="en-US" dirty="0"/>
              <a:t>其余</a:t>
            </a:r>
            <a:r>
              <a:rPr lang="en-US" altLang="zh-CN" dirty="0"/>
              <a:t>7%</a:t>
            </a:r>
            <a:r>
              <a:rPr lang="zh-CN" altLang="en-US" dirty="0"/>
              <a:t>是无定型的碳 </a:t>
            </a:r>
            <a:r>
              <a:rPr lang="zh-CN" altLang="en-US" dirty="0" smtClean="0"/>
              <a:t>，</a:t>
            </a:r>
            <a:r>
              <a:rPr lang="zh-CN" altLang="en-US" dirty="0"/>
              <a:t>它们的大小从尘土的斑点到一辆小汽车的大小都</a:t>
            </a:r>
            <a:r>
              <a:rPr lang="zh-CN" altLang="en-US" dirty="0" smtClean="0"/>
              <a:t>有。</a:t>
            </a:r>
            <a:endParaRPr lang="en-US" altLang="zh-CN" dirty="0" smtClean="0"/>
          </a:p>
          <a:p>
            <a:r>
              <a:rPr lang="zh-CN" altLang="en-US" sz="1600" dirty="0" smtClean="0"/>
              <a:t> 更多请见：</a:t>
            </a:r>
            <a:r>
              <a:rPr lang="en-GB" altLang="zh-CN" sz="1600" dirty="0">
                <a:hlinkClick r:id="rId2"/>
              </a:rPr>
              <a:t>http://zh.wikipedia.org/wiki/%E5%9C%9F%E6%98%9F</a:t>
            </a:r>
            <a:endParaRPr lang="zh-CN" altLang="en-US" sz="1600" dirty="0"/>
          </a:p>
        </p:txBody>
      </p:sp>
      <p:pic>
        <p:nvPicPr>
          <p:cNvPr id="1029" name="Picture 5" descr="E:\e_technology\大二下\多媒体与网络教学资源\flash脚本\太阳系\Saturn_from_Cassini_Orbiter土星环.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230998"/>
            <a:ext cx="6801122" cy="4222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485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860" y="548680"/>
            <a:ext cx="1187624" cy="5809566"/>
            <a:chOff x="-36512" y="-30985"/>
            <a:chExt cx="1495693" cy="6322937"/>
          </a:xfrm>
        </p:grpSpPr>
        <p:sp>
          <p:nvSpPr>
            <p:cNvPr id="5" name="TextBox 4"/>
            <p:cNvSpPr txBox="1"/>
            <p:nvPr/>
          </p:nvSpPr>
          <p:spPr>
            <a:xfrm>
              <a:off x="-36512" y="1384849"/>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水星</a:t>
              </a:r>
              <a:endParaRPr lang="en-US" altLang="zh-CN" sz="2000" dirty="0" smtClean="0"/>
            </a:p>
          </p:txBody>
        </p:sp>
        <p:sp>
          <p:nvSpPr>
            <p:cNvPr id="6" name="TextBox 5"/>
            <p:cNvSpPr txBox="1"/>
            <p:nvPr/>
          </p:nvSpPr>
          <p:spPr>
            <a:xfrm>
              <a:off x="-36512" y="201608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金星</a:t>
              </a:r>
              <a:endParaRPr lang="en-US" altLang="zh-CN" sz="2000" dirty="0" smtClean="0"/>
            </a:p>
          </p:txBody>
        </p:sp>
        <p:sp>
          <p:nvSpPr>
            <p:cNvPr id="7" name="TextBox 6"/>
            <p:cNvSpPr txBox="1"/>
            <p:nvPr/>
          </p:nvSpPr>
          <p:spPr>
            <a:xfrm>
              <a:off x="-36512" y="2647312"/>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地球</a:t>
              </a:r>
              <a:endParaRPr lang="en-US" altLang="zh-CN" sz="2000" dirty="0" smtClean="0"/>
            </a:p>
          </p:txBody>
        </p:sp>
        <p:sp>
          <p:nvSpPr>
            <p:cNvPr id="8" name="TextBox 7"/>
            <p:cNvSpPr txBox="1"/>
            <p:nvPr/>
          </p:nvSpPr>
          <p:spPr>
            <a:xfrm>
              <a:off x="-36512" y="3278545"/>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火星</a:t>
              </a:r>
              <a:endParaRPr lang="en-US" altLang="zh-CN" sz="2000" dirty="0" smtClean="0"/>
            </a:p>
          </p:txBody>
        </p:sp>
        <p:sp>
          <p:nvSpPr>
            <p:cNvPr id="9" name="TextBox 8"/>
            <p:cNvSpPr txBox="1"/>
            <p:nvPr/>
          </p:nvSpPr>
          <p:spPr>
            <a:xfrm>
              <a:off x="-36512" y="390977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木星</a:t>
              </a:r>
              <a:endParaRPr lang="en-US" altLang="zh-CN" sz="2000" dirty="0" smtClean="0"/>
            </a:p>
          </p:txBody>
        </p:sp>
        <p:sp>
          <p:nvSpPr>
            <p:cNvPr id="10" name="TextBox 9"/>
            <p:cNvSpPr txBox="1"/>
            <p:nvPr/>
          </p:nvSpPr>
          <p:spPr>
            <a:xfrm>
              <a:off x="-36512" y="4541008"/>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土星</a:t>
              </a:r>
              <a:endParaRPr lang="en-US" altLang="zh-CN" sz="2000" dirty="0" smtClean="0"/>
            </a:p>
          </p:txBody>
        </p:sp>
        <p:sp>
          <p:nvSpPr>
            <p:cNvPr id="11" name="TextBox 10"/>
            <p:cNvSpPr txBox="1"/>
            <p:nvPr/>
          </p:nvSpPr>
          <p:spPr>
            <a:xfrm>
              <a:off x="-36512" y="5172241"/>
              <a:ext cx="1224136" cy="488482"/>
            </a:xfrm>
            <a:prstGeom prst="rect">
              <a:avLst/>
            </a:prstGeom>
            <a:solidFill>
              <a:schemeClr val="tx2">
                <a:lumMod val="60000"/>
                <a:lumOff val="40000"/>
              </a:schemeClr>
            </a:solidFill>
          </p:spPr>
          <p:txBody>
            <a:bodyPr wrap="square" rtlCol="0" anchor="ctr">
              <a:spAutoFit/>
            </a:bodyPr>
            <a:lstStyle/>
            <a:p>
              <a:pPr algn="ctr"/>
              <a:r>
                <a:rPr lang="zh-CN" altLang="en-US" sz="2000" dirty="0"/>
                <a:t>天王星</a:t>
              </a:r>
              <a:endParaRPr lang="en-US" altLang="zh-CN" sz="2000" dirty="0" smtClean="0"/>
            </a:p>
          </p:txBody>
        </p:sp>
        <p:sp>
          <p:nvSpPr>
            <p:cNvPr id="12" name="TextBox 11"/>
            <p:cNvSpPr txBox="1"/>
            <p:nvPr/>
          </p:nvSpPr>
          <p:spPr>
            <a:xfrm>
              <a:off x="-36512" y="580347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海王星</a:t>
              </a:r>
              <a:endParaRPr lang="en-US" altLang="zh-CN" sz="2000" dirty="0" smtClean="0"/>
            </a:p>
          </p:txBody>
        </p:sp>
        <p:sp>
          <p:nvSpPr>
            <p:cNvPr id="13" name="TextBox 12"/>
            <p:cNvSpPr txBox="1"/>
            <p:nvPr/>
          </p:nvSpPr>
          <p:spPr>
            <a:xfrm>
              <a:off x="-36512" y="75361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太阳</a:t>
              </a:r>
              <a:endParaRPr lang="en-US" altLang="zh-CN" sz="2000" dirty="0" smtClean="0"/>
            </a:p>
          </p:txBody>
        </p:sp>
        <p:sp>
          <p:nvSpPr>
            <p:cNvPr id="14" name="TextBox 13"/>
            <p:cNvSpPr txBox="1"/>
            <p:nvPr/>
          </p:nvSpPr>
          <p:spPr>
            <a:xfrm>
              <a:off x="-36512" y="-30985"/>
              <a:ext cx="1495693" cy="563633"/>
            </a:xfrm>
            <a:prstGeom prst="rect">
              <a:avLst/>
            </a:prstGeom>
            <a:solidFill>
              <a:schemeClr val="tx2">
                <a:lumMod val="20000"/>
                <a:lumOff val="80000"/>
              </a:schemeClr>
            </a:solidFill>
            <a:ln>
              <a:noFill/>
            </a:ln>
            <a:effectLst>
              <a:outerShdw blurRad="107950" dist="12700" dir="5400000" algn="ctr">
                <a:srgbClr val="000000"/>
              </a:outerShdw>
            </a:effectLst>
          </p:spPr>
          <p:txBody>
            <a:bodyPr wrap="square" rtlCol="0" anchor="ctr">
              <a:spAutoFit/>
            </a:bodyPr>
            <a:lstStyle/>
            <a:p>
              <a:pPr algn="ctr"/>
              <a:r>
                <a:rPr lang="zh-CN" altLang="en-US" sz="2400" dirty="0"/>
                <a:t>太阳系</a:t>
              </a:r>
              <a:endParaRPr lang="en-US" altLang="zh-CN" sz="2800" dirty="0" smtClean="0"/>
            </a:p>
          </p:txBody>
        </p:sp>
      </p:grpSp>
      <p:pic>
        <p:nvPicPr>
          <p:cNvPr id="18" name="图片 17"/>
          <p:cNvPicPr/>
          <p:nvPr/>
        </p:nvPicPr>
        <p:blipFill>
          <a:blip r:embed="rId2">
            <a:extLst>
              <a:ext uri="{28A0092B-C50C-407E-A947-70E740481C1C}">
                <a14:useLocalDpi xmlns:a14="http://schemas.microsoft.com/office/drawing/2010/main" val="0"/>
              </a:ext>
            </a:extLst>
          </a:blip>
          <a:stretch>
            <a:fillRect/>
          </a:stretch>
        </p:blipFill>
        <p:spPr>
          <a:xfrm>
            <a:off x="1619672" y="2060848"/>
            <a:ext cx="4032448" cy="4284275"/>
          </a:xfrm>
          <a:prstGeom prst="rect">
            <a:avLst/>
          </a:prstGeom>
        </p:spPr>
      </p:pic>
      <p:sp>
        <p:nvSpPr>
          <p:cNvPr id="19" name="TextBox 18"/>
          <p:cNvSpPr txBox="1"/>
          <p:nvPr/>
        </p:nvSpPr>
        <p:spPr>
          <a:xfrm>
            <a:off x="1547664" y="476672"/>
            <a:ext cx="7272808" cy="1754326"/>
          </a:xfrm>
          <a:prstGeom prst="rect">
            <a:avLst/>
          </a:prstGeom>
          <a:noFill/>
        </p:spPr>
        <p:txBody>
          <a:bodyPr wrap="square" rtlCol="0">
            <a:spAutoFit/>
          </a:bodyPr>
          <a:lstStyle/>
          <a:p>
            <a:r>
              <a:rPr lang="zh-CN" altLang="en-US" dirty="0"/>
              <a:t>天王星是从太阳系由内向外的第七颗行星，其体积在太阳系中排名第三。质量大约是地球的</a:t>
            </a:r>
            <a:r>
              <a:rPr lang="en-US" altLang="zh-CN" dirty="0"/>
              <a:t>14.5</a:t>
            </a:r>
            <a:r>
              <a:rPr lang="zh-CN" altLang="en-US" dirty="0"/>
              <a:t>倍</a:t>
            </a:r>
            <a:r>
              <a:rPr lang="zh-CN" altLang="en-US" dirty="0" smtClean="0"/>
              <a:t>，排名第四，是类木行星中最小的。</a:t>
            </a:r>
            <a:endParaRPr lang="en-US" altLang="zh-CN" dirty="0" smtClean="0"/>
          </a:p>
          <a:p>
            <a:endParaRPr lang="en-US" altLang="zh-CN" dirty="0"/>
          </a:p>
          <a:p>
            <a:r>
              <a:rPr lang="zh-CN" altLang="en-US" dirty="0"/>
              <a:t>天王星主要是由岩石与各种成分不同的水冰物质所组成，其组成主要元素为氢（</a:t>
            </a:r>
            <a:r>
              <a:rPr lang="en-US" altLang="zh-CN" dirty="0"/>
              <a:t>83%</a:t>
            </a:r>
            <a:r>
              <a:rPr lang="zh-CN" altLang="en-US" dirty="0"/>
              <a:t>），其次为氦（</a:t>
            </a:r>
            <a:r>
              <a:rPr lang="en-US" altLang="zh-CN" dirty="0"/>
              <a:t>15%</a:t>
            </a:r>
            <a:r>
              <a:rPr lang="zh-CN" altLang="en-US" dirty="0"/>
              <a:t>）。</a:t>
            </a:r>
          </a:p>
          <a:p>
            <a:endParaRPr lang="zh-CN" altLang="en-US" dirty="0"/>
          </a:p>
        </p:txBody>
      </p:sp>
      <p:sp>
        <p:nvSpPr>
          <p:cNvPr id="21" name="TextBox 20"/>
          <p:cNvSpPr txBox="1"/>
          <p:nvPr/>
        </p:nvSpPr>
        <p:spPr>
          <a:xfrm>
            <a:off x="5940152" y="1844824"/>
            <a:ext cx="2736304" cy="4832092"/>
          </a:xfrm>
          <a:prstGeom prst="rect">
            <a:avLst/>
          </a:prstGeom>
          <a:noFill/>
        </p:spPr>
        <p:txBody>
          <a:bodyPr wrap="square" rtlCol="0">
            <a:spAutoFit/>
          </a:bodyPr>
          <a:lstStyle/>
          <a:p>
            <a:r>
              <a:rPr lang="zh-CN" altLang="en-US" sz="2000" b="1" dirty="0"/>
              <a:t>趣味星球</a:t>
            </a:r>
            <a:endParaRPr lang="en-US" altLang="zh-CN" sz="2000" b="1" dirty="0" smtClean="0"/>
          </a:p>
          <a:p>
            <a:endParaRPr lang="en-US" altLang="zh-CN" dirty="0" smtClean="0"/>
          </a:p>
          <a:p>
            <a:r>
              <a:rPr lang="en-US" altLang="zh-CN" b="1" dirty="0" smtClean="0"/>
              <a:t>·  </a:t>
            </a:r>
            <a:r>
              <a:rPr lang="zh-CN" altLang="en-US" dirty="0" smtClean="0"/>
              <a:t>天王星是第一颗用望远镜发现的行星</a:t>
            </a:r>
            <a:endParaRPr lang="en-US" altLang="zh-CN" dirty="0" smtClean="0"/>
          </a:p>
          <a:p>
            <a:endParaRPr lang="en-US" altLang="zh-CN" dirty="0" smtClean="0"/>
          </a:p>
          <a:p>
            <a:r>
              <a:rPr lang="en-US" altLang="zh-CN" b="1" dirty="0" smtClean="0"/>
              <a:t>·  </a:t>
            </a:r>
            <a:r>
              <a:rPr lang="zh-CN" altLang="en-US" dirty="0" smtClean="0"/>
              <a:t>在</a:t>
            </a:r>
            <a:r>
              <a:rPr lang="zh-CN" altLang="en-US" dirty="0"/>
              <a:t>西方文化中，天王星是太阳系中</a:t>
            </a:r>
            <a:r>
              <a:rPr lang="zh-CN" altLang="en-US" dirty="0" smtClean="0"/>
              <a:t>唯一以</a:t>
            </a:r>
            <a:r>
              <a:rPr lang="zh-CN" altLang="en-US" dirty="0"/>
              <a:t>希腊神祇命名</a:t>
            </a:r>
            <a:r>
              <a:rPr lang="zh-CN" altLang="en-US" dirty="0" smtClean="0"/>
              <a:t>的行星，</a:t>
            </a:r>
            <a:r>
              <a:rPr lang="zh-CN" altLang="en-US" dirty="0"/>
              <a:t>其他行星都依照罗马神祇命名</a:t>
            </a:r>
            <a:r>
              <a:rPr lang="zh-CN" altLang="en-US" dirty="0" smtClean="0"/>
              <a:t>。</a:t>
            </a:r>
            <a:endParaRPr lang="en-US" altLang="zh-CN" dirty="0" smtClean="0"/>
          </a:p>
          <a:p>
            <a:endParaRPr lang="en-US" altLang="zh-CN" dirty="0" smtClean="0"/>
          </a:p>
          <a:p>
            <a:r>
              <a:rPr lang="en-US" altLang="zh-CN" b="1" dirty="0" smtClean="0"/>
              <a:t>·  </a:t>
            </a:r>
            <a:r>
              <a:rPr lang="zh-CN" altLang="en-US" dirty="0" smtClean="0"/>
              <a:t>其它</a:t>
            </a:r>
            <a:r>
              <a:rPr lang="zh-CN" altLang="en-US" dirty="0"/>
              <a:t>行星的自转轴相对于太阳系的轨道平面都是朝上的</a:t>
            </a:r>
            <a:r>
              <a:rPr lang="zh-CN" altLang="en-US" dirty="0" smtClean="0"/>
              <a:t>，而天王星</a:t>
            </a:r>
            <a:r>
              <a:rPr lang="zh-CN" altLang="en-US" dirty="0"/>
              <a:t>的自转轴可以说是躺在轨道平面上</a:t>
            </a:r>
            <a:r>
              <a:rPr lang="zh-CN" altLang="en-US" dirty="0" smtClean="0"/>
              <a:t>的，</a:t>
            </a:r>
            <a:r>
              <a:rPr lang="zh-CN" altLang="en-US" dirty="0"/>
              <a:t>倾斜的角度高达</a:t>
            </a:r>
            <a:r>
              <a:rPr lang="en-US" altLang="zh-CN" dirty="0"/>
              <a:t>97.77°</a:t>
            </a:r>
            <a:r>
              <a:rPr lang="zh-CN" altLang="en-US" dirty="0"/>
              <a:t>，</a:t>
            </a:r>
            <a:r>
              <a:rPr lang="zh-CN" altLang="en-US" dirty="0" smtClean="0"/>
              <a:t>天王星</a:t>
            </a:r>
            <a:r>
              <a:rPr lang="zh-CN" altLang="en-US" dirty="0"/>
              <a:t>的</a:t>
            </a:r>
            <a:r>
              <a:rPr lang="zh-CN" altLang="en-US" dirty="0" smtClean="0"/>
              <a:t>转动像</a:t>
            </a:r>
            <a:r>
              <a:rPr lang="zh-CN" altLang="en-US" dirty="0"/>
              <a:t>倾倒滚动</a:t>
            </a:r>
            <a:r>
              <a:rPr lang="zh-CN" altLang="en-US" dirty="0" smtClean="0"/>
              <a:t>的</a:t>
            </a:r>
            <a:r>
              <a:rPr lang="zh-CN" altLang="en-US" dirty="0"/>
              <a:t>球</a:t>
            </a:r>
            <a:r>
              <a:rPr lang="zh-CN" altLang="en-US" dirty="0" smtClean="0"/>
              <a:t>。</a:t>
            </a:r>
            <a:endParaRPr lang="zh-CN" altLang="en-US" dirty="0"/>
          </a:p>
        </p:txBody>
      </p:sp>
    </p:spTree>
    <p:extLst>
      <p:ext uri="{BB962C8B-B14F-4D97-AF65-F5344CB8AC3E}">
        <p14:creationId xmlns:p14="http://schemas.microsoft.com/office/powerpoint/2010/main" val="2928097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860" y="548680"/>
            <a:ext cx="1187624" cy="5809566"/>
            <a:chOff x="-36512" y="-30985"/>
            <a:chExt cx="1495693" cy="6322937"/>
          </a:xfrm>
        </p:grpSpPr>
        <p:sp>
          <p:nvSpPr>
            <p:cNvPr id="5" name="TextBox 4"/>
            <p:cNvSpPr txBox="1"/>
            <p:nvPr/>
          </p:nvSpPr>
          <p:spPr>
            <a:xfrm>
              <a:off x="-36512" y="1384849"/>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水星</a:t>
              </a:r>
              <a:endParaRPr lang="en-US" altLang="zh-CN" sz="2000" dirty="0" smtClean="0"/>
            </a:p>
          </p:txBody>
        </p:sp>
        <p:sp>
          <p:nvSpPr>
            <p:cNvPr id="6" name="TextBox 5"/>
            <p:cNvSpPr txBox="1"/>
            <p:nvPr/>
          </p:nvSpPr>
          <p:spPr>
            <a:xfrm>
              <a:off x="-36512" y="201608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金星</a:t>
              </a:r>
              <a:endParaRPr lang="en-US" altLang="zh-CN" sz="2000" dirty="0" smtClean="0"/>
            </a:p>
          </p:txBody>
        </p:sp>
        <p:sp>
          <p:nvSpPr>
            <p:cNvPr id="7" name="TextBox 6"/>
            <p:cNvSpPr txBox="1"/>
            <p:nvPr/>
          </p:nvSpPr>
          <p:spPr>
            <a:xfrm>
              <a:off x="-36512" y="2647312"/>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地球</a:t>
              </a:r>
              <a:endParaRPr lang="en-US" altLang="zh-CN" sz="2000" dirty="0" smtClean="0"/>
            </a:p>
          </p:txBody>
        </p:sp>
        <p:sp>
          <p:nvSpPr>
            <p:cNvPr id="8" name="TextBox 7"/>
            <p:cNvSpPr txBox="1"/>
            <p:nvPr/>
          </p:nvSpPr>
          <p:spPr>
            <a:xfrm>
              <a:off x="-36512" y="3278545"/>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火星</a:t>
              </a:r>
              <a:endParaRPr lang="en-US" altLang="zh-CN" sz="2000" dirty="0" smtClean="0"/>
            </a:p>
          </p:txBody>
        </p:sp>
        <p:sp>
          <p:nvSpPr>
            <p:cNvPr id="9" name="TextBox 8"/>
            <p:cNvSpPr txBox="1"/>
            <p:nvPr/>
          </p:nvSpPr>
          <p:spPr>
            <a:xfrm>
              <a:off x="-36512" y="390977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木星</a:t>
              </a:r>
              <a:endParaRPr lang="en-US" altLang="zh-CN" sz="2000" dirty="0" smtClean="0"/>
            </a:p>
          </p:txBody>
        </p:sp>
        <p:sp>
          <p:nvSpPr>
            <p:cNvPr id="10" name="TextBox 9"/>
            <p:cNvSpPr txBox="1"/>
            <p:nvPr/>
          </p:nvSpPr>
          <p:spPr>
            <a:xfrm>
              <a:off x="-36512" y="4541008"/>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土星</a:t>
              </a:r>
              <a:endParaRPr lang="en-US" altLang="zh-CN" sz="2000" dirty="0" smtClean="0"/>
            </a:p>
          </p:txBody>
        </p:sp>
        <p:sp>
          <p:nvSpPr>
            <p:cNvPr id="11" name="TextBox 10"/>
            <p:cNvSpPr txBox="1"/>
            <p:nvPr/>
          </p:nvSpPr>
          <p:spPr>
            <a:xfrm>
              <a:off x="-36512" y="5172241"/>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天王星</a:t>
              </a:r>
              <a:endParaRPr lang="en-US" altLang="zh-CN" sz="2000" dirty="0" smtClean="0"/>
            </a:p>
          </p:txBody>
        </p:sp>
        <p:sp>
          <p:nvSpPr>
            <p:cNvPr id="12" name="TextBox 11"/>
            <p:cNvSpPr txBox="1"/>
            <p:nvPr/>
          </p:nvSpPr>
          <p:spPr>
            <a:xfrm>
              <a:off x="-36512" y="5803470"/>
              <a:ext cx="1224136" cy="488482"/>
            </a:xfrm>
            <a:prstGeom prst="rect">
              <a:avLst/>
            </a:prstGeom>
            <a:solidFill>
              <a:schemeClr val="tx2">
                <a:lumMod val="60000"/>
                <a:lumOff val="40000"/>
              </a:schemeClr>
            </a:solidFill>
          </p:spPr>
          <p:txBody>
            <a:bodyPr wrap="square" rtlCol="0" anchor="ctr">
              <a:spAutoFit/>
            </a:bodyPr>
            <a:lstStyle/>
            <a:p>
              <a:pPr algn="ctr"/>
              <a:r>
                <a:rPr lang="zh-CN" altLang="en-US" sz="2000" dirty="0"/>
                <a:t>海王星</a:t>
              </a:r>
              <a:endParaRPr lang="en-US" altLang="zh-CN" sz="2000" dirty="0" smtClean="0"/>
            </a:p>
          </p:txBody>
        </p:sp>
        <p:sp>
          <p:nvSpPr>
            <p:cNvPr id="13" name="TextBox 12"/>
            <p:cNvSpPr txBox="1"/>
            <p:nvPr/>
          </p:nvSpPr>
          <p:spPr>
            <a:xfrm>
              <a:off x="-36512" y="75361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太阳</a:t>
              </a:r>
              <a:endParaRPr lang="en-US" altLang="zh-CN" sz="2000" dirty="0" smtClean="0"/>
            </a:p>
          </p:txBody>
        </p:sp>
        <p:sp>
          <p:nvSpPr>
            <p:cNvPr id="14" name="TextBox 13"/>
            <p:cNvSpPr txBox="1"/>
            <p:nvPr/>
          </p:nvSpPr>
          <p:spPr>
            <a:xfrm>
              <a:off x="-36512" y="-30985"/>
              <a:ext cx="1495693" cy="563633"/>
            </a:xfrm>
            <a:prstGeom prst="rect">
              <a:avLst/>
            </a:prstGeom>
            <a:solidFill>
              <a:schemeClr val="tx2">
                <a:lumMod val="20000"/>
                <a:lumOff val="80000"/>
              </a:schemeClr>
            </a:solidFill>
            <a:ln>
              <a:noFill/>
            </a:ln>
            <a:effectLst>
              <a:outerShdw blurRad="107950" dist="12700" dir="5400000" algn="ctr">
                <a:srgbClr val="000000"/>
              </a:outerShdw>
            </a:effectLst>
          </p:spPr>
          <p:txBody>
            <a:bodyPr wrap="square" rtlCol="0" anchor="ctr">
              <a:spAutoFit/>
            </a:bodyPr>
            <a:lstStyle/>
            <a:p>
              <a:pPr algn="ctr"/>
              <a:r>
                <a:rPr lang="zh-CN" altLang="en-US" sz="2400" dirty="0"/>
                <a:t>太阳系</a:t>
              </a:r>
              <a:endParaRPr lang="en-US" altLang="zh-CN" sz="2800" dirty="0" smtClean="0"/>
            </a:p>
          </p:txBody>
        </p:sp>
      </p:grpSp>
      <p:sp>
        <p:nvSpPr>
          <p:cNvPr id="15" name="TextBox 14"/>
          <p:cNvSpPr txBox="1"/>
          <p:nvPr/>
        </p:nvSpPr>
        <p:spPr>
          <a:xfrm>
            <a:off x="1403648" y="476672"/>
            <a:ext cx="7272808" cy="646331"/>
          </a:xfrm>
          <a:prstGeom prst="rect">
            <a:avLst/>
          </a:prstGeom>
          <a:noFill/>
        </p:spPr>
        <p:txBody>
          <a:bodyPr wrap="square" rtlCol="0">
            <a:spAutoFit/>
          </a:bodyPr>
          <a:lstStyle/>
          <a:p>
            <a:r>
              <a:rPr lang="zh-CN" altLang="en-US" dirty="0"/>
              <a:t>海王星是太阳系八大行星中距离太阳最远的，体积是太阳系第四大，但质量</a:t>
            </a:r>
            <a:r>
              <a:rPr lang="zh-CN" altLang="en-US" dirty="0" smtClean="0"/>
              <a:t>排名第三</a:t>
            </a:r>
            <a:r>
              <a:rPr lang="zh-CN" altLang="en-US" dirty="0"/>
              <a:t>。海王星的质量大约是地球的</a:t>
            </a:r>
            <a:r>
              <a:rPr lang="en-US" altLang="zh-CN" dirty="0"/>
              <a:t>17</a:t>
            </a:r>
            <a:r>
              <a:rPr lang="zh-CN" altLang="en-US" dirty="0" smtClean="0"/>
              <a:t>倍。</a:t>
            </a:r>
            <a:endParaRPr lang="zh-CN" altLang="en-US" dirty="0"/>
          </a:p>
        </p:txBody>
      </p:sp>
      <p:pic>
        <p:nvPicPr>
          <p:cNvPr id="16" name="图片 15"/>
          <p:cNvPicPr/>
          <p:nvPr/>
        </p:nvPicPr>
        <p:blipFill>
          <a:blip r:embed="rId2">
            <a:extLst>
              <a:ext uri="{28A0092B-C50C-407E-A947-70E740481C1C}">
                <a14:useLocalDpi xmlns:a14="http://schemas.microsoft.com/office/drawing/2010/main" val="0"/>
              </a:ext>
            </a:extLst>
          </a:blip>
          <a:stretch>
            <a:fillRect/>
          </a:stretch>
        </p:blipFill>
        <p:spPr>
          <a:xfrm>
            <a:off x="1529938" y="1332314"/>
            <a:ext cx="5274310" cy="5193030"/>
          </a:xfrm>
          <a:prstGeom prst="rect">
            <a:avLst/>
          </a:prstGeom>
        </p:spPr>
      </p:pic>
      <p:sp>
        <p:nvSpPr>
          <p:cNvPr id="18" name="TextBox 17"/>
          <p:cNvSpPr txBox="1"/>
          <p:nvPr/>
        </p:nvSpPr>
        <p:spPr>
          <a:xfrm>
            <a:off x="7020272" y="1268760"/>
            <a:ext cx="1800200" cy="5109091"/>
          </a:xfrm>
          <a:prstGeom prst="rect">
            <a:avLst/>
          </a:prstGeom>
          <a:noFill/>
        </p:spPr>
        <p:txBody>
          <a:bodyPr wrap="square" rtlCol="0">
            <a:spAutoFit/>
          </a:bodyPr>
          <a:lstStyle/>
          <a:p>
            <a:r>
              <a:rPr lang="zh-CN" altLang="en-US" sz="2000" b="1" dirty="0" smtClean="0"/>
              <a:t>趣味星球</a:t>
            </a:r>
            <a:endParaRPr lang="en-US" altLang="zh-CN" sz="2000" b="1" dirty="0" smtClean="0"/>
          </a:p>
          <a:p>
            <a:endParaRPr lang="en-US" altLang="zh-CN" dirty="0" smtClean="0"/>
          </a:p>
          <a:p>
            <a:r>
              <a:rPr lang="en-US" altLang="zh-CN" b="1" dirty="0" smtClean="0"/>
              <a:t>·  </a:t>
            </a:r>
            <a:r>
              <a:rPr lang="zh-CN" altLang="en-US" dirty="0" smtClean="0"/>
              <a:t>海王星</a:t>
            </a:r>
            <a:r>
              <a:rPr lang="zh-CN" altLang="en-US" dirty="0"/>
              <a:t>有太阳系最强烈的风，测量到的时速高达</a:t>
            </a:r>
            <a:r>
              <a:rPr lang="en-US" altLang="zh-CN" dirty="0"/>
              <a:t>2,100</a:t>
            </a:r>
            <a:r>
              <a:rPr lang="zh-CN" altLang="en-US" dirty="0"/>
              <a:t>公里</a:t>
            </a:r>
            <a:r>
              <a:rPr lang="zh-CN" altLang="en-US" dirty="0" smtClean="0"/>
              <a:t>。</a:t>
            </a:r>
            <a:endParaRPr lang="en-US" altLang="zh-CN" dirty="0" smtClean="0"/>
          </a:p>
          <a:p>
            <a:endParaRPr lang="en-US" altLang="zh-CN" dirty="0"/>
          </a:p>
          <a:p>
            <a:r>
              <a:rPr lang="en-US" altLang="zh-CN" b="1" dirty="0" smtClean="0"/>
              <a:t>·  </a:t>
            </a:r>
            <a:r>
              <a:rPr lang="zh-CN" altLang="en-US" dirty="0" smtClean="0"/>
              <a:t>海王星是</a:t>
            </a:r>
            <a:r>
              <a:rPr lang="zh-CN" altLang="en-US" dirty="0"/>
              <a:t>唯一利用数学预测而非有计划的观测发现的行星</a:t>
            </a:r>
            <a:r>
              <a:rPr lang="zh-CN" altLang="en-US" dirty="0" smtClean="0"/>
              <a:t>。</a:t>
            </a:r>
            <a:endParaRPr lang="en-US" altLang="zh-CN" dirty="0" smtClean="0"/>
          </a:p>
          <a:p>
            <a:endParaRPr lang="en-US" altLang="zh-CN" dirty="0"/>
          </a:p>
          <a:p>
            <a:r>
              <a:rPr lang="en-US" altLang="zh-CN" b="1" dirty="0" smtClean="0"/>
              <a:t>·  </a:t>
            </a:r>
            <a:r>
              <a:rPr lang="zh-CN" altLang="en-US" dirty="0" smtClean="0"/>
              <a:t>海王星有</a:t>
            </a:r>
            <a:r>
              <a:rPr lang="en-US" altLang="zh-CN" dirty="0" smtClean="0"/>
              <a:t>13</a:t>
            </a:r>
            <a:r>
              <a:rPr lang="zh-CN" altLang="en-US" dirty="0" smtClean="0"/>
              <a:t>颗天然卫星。其中海卫一</a:t>
            </a:r>
            <a:r>
              <a:rPr lang="zh-CN" altLang="en-US" dirty="0"/>
              <a:t>是太阳系中被测量的最冷的天体，温度为−</a:t>
            </a:r>
            <a:r>
              <a:rPr lang="en-US" altLang="zh-CN" dirty="0"/>
              <a:t>235 °C</a:t>
            </a:r>
            <a:endParaRPr lang="zh-CN" altLang="en-US" dirty="0"/>
          </a:p>
        </p:txBody>
      </p:sp>
    </p:spTree>
    <p:extLst>
      <p:ext uri="{BB962C8B-B14F-4D97-AF65-F5344CB8AC3E}">
        <p14:creationId xmlns:p14="http://schemas.microsoft.com/office/powerpoint/2010/main" val="99140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内容占位符 1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1844824"/>
            <a:ext cx="4752528" cy="4533064"/>
          </a:xfrm>
        </p:spPr>
      </p:pic>
      <mc:AlternateContent xmlns:mc="http://schemas.openxmlformats.org/markup-compatibility/2006">
        <mc:Choice xmlns:a14="http://schemas.microsoft.com/office/drawing/2010/main" Requires="a14">
          <p:sp>
            <p:nvSpPr>
              <p:cNvPr id="4" name="TextBox 3"/>
              <p:cNvSpPr txBox="1"/>
              <p:nvPr/>
            </p:nvSpPr>
            <p:spPr>
              <a:xfrm>
                <a:off x="1331640" y="500479"/>
                <a:ext cx="7272808" cy="1200329"/>
              </a:xfrm>
              <a:prstGeom prst="rect">
                <a:avLst/>
              </a:prstGeom>
              <a:noFill/>
            </p:spPr>
            <p:txBody>
              <a:bodyPr wrap="square" rtlCol="0">
                <a:spAutoFit/>
              </a:bodyPr>
              <a:lstStyle/>
              <a:p>
                <a:r>
                  <a:rPr lang="zh-CN" altLang="en-US" dirty="0" smtClean="0"/>
                  <a:t>太阳是位于太阳系中心的恒星。</a:t>
                </a:r>
                <a:r>
                  <a:rPr lang="zh-CN" altLang="en-US" dirty="0"/>
                  <a:t>其直径大约是</a:t>
                </a:r>
                <a:r>
                  <a:rPr lang="en-US" altLang="zh-CN" dirty="0"/>
                  <a:t>1,392,000</a:t>
                </a:r>
                <a:r>
                  <a:rPr lang="zh-CN" altLang="en-US" dirty="0"/>
                  <a:t>公里，相当于地球直径的</a:t>
                </a:r>
                <a:r>
                  <a:rPr lang="en-US" altLang="zh-CN" dirty="0"/>
                  <a:t>109</a:t>
                </a:r>
                <a:r>
                  <a:rPr lang="zh-CN" altLang="en-US" dirty="0"/>
                  <a:t>倍；质量大约是</a:t>
                </a:r>
                <a:r>
                  <a:rPr lang="en-US" altLang="zh-CN" dirty="0" smtClean="0"/>
                  <a:t>2×</a:t>
                </a:r>
                <a14:m>
                  <m:oMath xmlns:m="http://schemas.openxmlformats.org/officeDocument/2006/math">
                    <m:sSup>
                      <m:sSupPr>
                        <m:ctrlPr>
                          <a:rPr lang="en-US" altLang="zh-CN" i="1" smtClean="0">
                            <a:latin typeface="Cambria Math"/>
                          </a:rPr>
                        </m:ctrlPr>
                      </m:sSupPr>
                      <m:e>
                        <m:r>
                          <a:rPr lang="en-US" altLang="zh-CN" b="0" i="1" smtClean="0">
                            <a:latin typeface="Cambria Math"/>
                          </a:rPr>
                          <m:t>10</m:t>
                        </m:r>
                      </m:e>
                      <m:sup>
                        <m:r>
                          <a:rPr lang="en-US" altLang="zh-CN" b="0" i="1" smtClean="0">
                            <a:latin typeface="Cambria Math"/>
                          </a:rPr>
                          <m:t>30</m:t>
                        </m:r>
                      </m:sup>
                    </m:sSup>
                  </m:oMath>
                </a14:m>
                <a:r>
                  <a:rPr lang="zh-CN" altLang="en-US" dirty="0" smtClean="0"/>
                  <a:t>千克</a:t>
                </a:r>
                <a:r>
                  <a:rPr lang="zh-CN" altLang="en-US" dirty="0"/>
                  <a:t>（地球的</a:t>
                </a:r>
                <a:r>
                  <a:rPr lang="en-US" altLang="zh-CN" dirty="0"/>
                  <a:t>330,000</a:t>
                </a:r>
                <a:r>
                  <a:rPr lang="zh-CN" altLang="en-US" dirty="0"/>
                  <a:t>倍），约占太阳系总质量的</a:t>
                </a:r>
                <a:r>
                  <a:rPr lang="en-US" altLang="zh-CN" dirty="0"/>
                  <a:t>99.86%</a:t>
                </a:r>
                <a:r>
                  <a:rPr lang="zh-CN" altLang="en-US" dirty="0"/>
                  <a:t>。 </a:t>
                </a:r>
                <a:r>
                  <a:rPr lang="zh-CN" altLang="en-US" dirty="0" smtClean="0"/>
                  <a:t>太阳</a:t>
                </a:r>
                <a:r>
                  <a:rPr lang="zh-CN" altLang="en-US" dirty="0" smtClean="0"/>
                  <a:t>表面温度大约为</a:t>
                </a:r>
                <a:r>
                  <a:rPr lang="en-US" altLang="zh-CN" dirty="0" smtClean="0"/>
                  <a:t>5505</a:t>
                </a:r>
                <a:r>
                  <a:rPr lang="zh-CN" altLang="en-US" dirty="0" smtClean="0"/>
                  <a:t>℃，核心温度可达</a:t>
                </a:r>
                <a:r>
                  <a:rPr lang="en-US" altLang="zh-CN" dirty="0" smtClean="0"/>
                  <a:t>1550</a:t>
                </a:r>
                <a:r>
                  <a:rPr lang="zh-CN" altLang="en-US" dirty="0" smtClean="0"/>
                  <a:t>万℃</a:t>
                </a:r>
                <a:endParaRPr lang="zh-CN" altLang="en-US" dirty="0"/>
              </a:p>
            </p:txBody>
          </p:sp>
        </mc:Choice>
        <mc:Fallback>
          <p:sp>
            <p:nvSpPr>
              <p:cNvPr id="4" name="TextBox 3"/>
              <p:cNvSpPr txBox="1">
                <a:spLocks noRot="1" noChangeAspect="1" noMove="1" noResize="1" noEditPoints="1" noAdjustHandles="1" noChangeArrowheads="1" noChangeShapeType="1" noTextEdit="1"/>
              </p:cNvSpPr>
              <p:nvPr/>
            </p:nvSpPr>
            <p:spPr>
              <a:xfrm>
                <a:off x="1331640" y="500479"/>
                <a:ext cx="7272808" cy="1200329"/>
              </a:xfrm>
              <a:prstGeom prst="rect">
                <a:avLst/>
              </a:prstGeom>
              <a:blipFill rotWithShape="1">
                <a:blip r:embed="rId3"/>
                <a:stretch>
                  <a:fillRect l="-671" t="-4061" b="-7614"/>
                </a:stretch>
              </a:blipFill>
            </p:spPr>
            <p:txBody>
              <a:bodyPr/>
              <a:lstStyle/>
              <a:p>
                <a:r>
                  <a:rPr lang="zh-CN" altLang="en-US">
                    <a:noFill/>
                  </a:rPr>
                  <a:t> </a:t>
                </a:r>
              </a:p>
            </p:txBody>
          </p:sp>
        </mc:Fallback>
      </mc:AlternateContent>
      <p:sp>
        <p:nvSpPr>
          <p:cNvPr id="16" name="TextBox 15"/>
          <p:cNvSpPr txBox="1"/>
          <p:nvPr/>
        </p:nvSpPr>
        <p:spPr>
          <a:xfrm>
            <a:off x="6444208" y="1804169"/>
            <a:ext cx="2160240" cy="4001095"/>
          </a:xfrm>
          <a:prstGeom prst="rect">
            <a:avLst/>
          </a:prstGeom>
          <a:noFill/>
        </p:spPr>
        <p:txBody>
          <a:bodyPr wrap="square" rtlCol="0">
            <a:spAutoFit/>
          </a:bodyPr>
          <a:lstStyle/>
          <a:p>
            <a:r>
              <a:rPr lang="zh-CN" altLang="en-US" sz="2000" b="1" dirty="0" smtClean="0"/>
              <a:t>太阳与神话</a:t>
            </a:r>
            <a:endParaRPr lang="en-US" altLang="zh-CN" sz="2000" b="1" dirty="0" smtClean="0"/>
          </a:p>
          <a:p>
            <a:endParaRPr lang="en-US" altLang="zh-CN" b="1" dirty="0" smtClean="0"/>
          </a:p>
          <a:p>
            <a:r>
              <a:rPr lang="en-US" altLang="zh-CN" b="1" dirty="0" smtClean="0"/>
              <a:t>·  </a:t>
            </a:r>
            <a:r>
              <a:rPr lang="zh-CN" altLang="en-US" dirty="0" smtClean="0"/>
              <a:t>在</a:t>
            </a:r>
            <a:r>
              <a:rPr lang="zh-CN" altLang="en-US" dirty="0"/>
              <a:t>希腊神话中，太阳的保护神是阿波罗</a:t>
            </a:r>
            <a:r>
              <a:rPr lang="zh-CN" altLang="en-US" dirty="0" smtClean="0"/>
              <a:t>。</a:t>
            </a:r>
            <a:endParaRPr lang="en-US" altLang="zh-CN" dirty="0" smtClean="0"/>
          </a:p>
          <a:p>
            <a:endParaRPr lang="zh-CN" altLang="en-US" dirty="0"/>
          </a:p>
          <a:p>
            <a:r>
              <a:rPr lang="en-US" altLang="zh-CN" b="1" dirty="0" smtClean="0"/>
              <a:t>·  </a:t>
            </a:r>
            <a:r>
              <a:rPr lang="zh-CN" altLang="en-US" dirty="0" smtClean="0"/>
              <a:t>在</a:t>
            </a:r>
            <a:r>
              <a:rPr lang="zh-CN" altLang="en-US" dirty="0"/>
              <a:t>中国神话传说中，太阳是一种叫做“金乌”并有三条腿的鸟</a:t>
            </a:r>
            <a:r>
              <a:rPr lang="zh-CN" altLang="en-US" dirty="0" smtClean="0"/>
              <a:t>。</a:t>
            </a:r>
            <a:endParaRPr lang="en-US" altLang="zh-CN" dirty="0" smtClean="0"/>
          </a:p>
          <a:p>
            <a:endParaRPr lang="en-US" altLang="zh-CN" dirty="0" smtClean="0"/>
          </a:p>
          <a:p>
            <a:r>
              <a:rPr lang="en-US" altLang="zh-CN" b="1" dirty="0" smtClean="0"/>
              <a:t>·  </a:t>
            </a:r>
            <a:r>
              <a:rPr lang="zh-CN" altLang="en-US" dirty="0" smtClean="0"/>
              <a:t>在</a:t>
            </a:r>
            <a:r>
              <a:rPr lang="zh-CN" altLang="en-US" dirty="0"/>
              <a:t>北欧神话中，苏尔是驾驶日车的女神。</a:t>
            </a:r>
          </a:p>
        </p:txBody>
      </p:sp>
      <p:grpSp>
        <p:nvGrpSpPr>
          <p:cNvPr id="20" name="组合 19"/>
          <p:cNvGrpSpPr/>
          <p:nvPr/>
        </p:nvGrpSpPr>
        <p:grpSpPr>
          <a:xfrm>
            <a:off x="5860" y="548680"/>
            <a:ext cx="1187624" cy="5809566"/>
            <a:chOff x="-36512" y="-30985"/>
            <a:chExt cx="1495693" cy="6322937"/>
          </a:xfrm>
        </p:grpSpPr>
        <p:sp>
          <p:nvSpPr>
            <p:cNvPr id="21" name="TextBox 20"/>
            <p:cNvSpPr txBox="1"/>
            <p:nvPr/>
          </p:nvSpPr>
          <p:spPr>
            <a:xfrm>
              <a:off x="-36512" y="1384849"/>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水星</a:t>
              </a:r>
              <a:endParaRPr lang="en-US" altLang="zh-CN" sz="2000" dirty="0" smtClean="0"/>
            </a:p>
          </p:txBody>
        </p:sp>
        <p:sp>
          <p:nvSpPr>
            <p:cNvPr id="22" name="TextBox 21"/>
            <p:cNvSpPr txBox="1"/>
            <p:nvPr/>
          </p:nvSpPr>
          <p:spPr>
            <a:xfrm>
              <a:off x="-36512" y="201608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金星</a:t>
              </a:r>
              <a:endParaRPr lang="en-US" altLang="zh-CN" sz="2000" dirty="0" smtClean="0"/>
            </a:p>
          </p:txBody>
        </p:sp>
        <p:sp>
          <p:nvSpPr>
            <p:cNvPr id="23" name="TextBox 22"/>
            <p:cNvSpPr txBox="1"/>
            <p:nvPr/>
          </p:nvSpPr>
          <p:spPr>
            <a:xfrm>
              <a:off x="-36512" y="2647312"/>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地球</a:t>
              </a:r>
              <a:endParaRPr lang="en-US" altLang="zh-CN" sz="2000" dirty="0" smtClean="0"/>
            </a:p>
          </p:txBody>
        </p:sp>
        <p:sp>
          <p:nvSpPr>
            <p:cNvPr id="24" name="TextBox 23"/>
            <p:cNvSpPr txBox="1"/>
            <p:nvPr/>
          </p:nvSpPr>
          <p:spPr>
            <a:xfrm>
              <a:off x="-36512" y="3278545"/>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火星</a:t>
              </a:r>
              <a:endParaRPr lang="en-US" altLang="zh-CN" sz="2000" dirty="0" smtClean="0"/>
            </a:p>
          </p:txBody>
        </p:sp>
        <p:sp>
          <p:nvSpPr>
            <p:cNvPr id="25" name="TextBox 24"/>
            <p:cNvSpPr txBox="1"/>
            <p:nvPr/>
          </p:nvSpPr>
          <p:spPr>
            <a:xfrm>
              <a:off x="-36512" y="390977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木星</a:t>
              </a:r>
              <a:endParaRPr lang="en-US" altLang="zh-CN" sz="2000" dirty="0" smtClean="0"/>
            </a:p>
          </p:txBody>
        </p:sp>
        <p:sp>
          <p:nvSpPr>
            <p:cNvPr id="26" name="TextBox 25"/>
            <p:cNvSpPr txBox="1"/>
            <p:nvPr/>
          </p:nvSpPr>
          <p:spPr>
            <a:xfrm>
              <a:off x="-36512" y="4541008"/>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土星</a:t>
              </a:r>
              <a:endParaRPr lang="en-US" altLang="zh-CN" sz="2000" dirty="0" smtClean="0"/>
            </a:p>
          </p:txBody>
        </p:sp>
        <p:sp>
          <p:nvSpPr>
            <p:cNvPr id="27" name="TextBox 26"/>
            <p:cNvSpPr txBox="1"/>
            <p:nvPr/>
          </p:nvSpPr>
          <p:spPr>
            <a:xfrm>
              <a:off x="-36512" y="5172241"/>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天王星</a:t>
              </a:r>
              <a:endParaRPr lang="en-US" altLang="zh-CN" sz="2000" dirty="0" smtClean="0"/>
            </a:p>
          </p:txBody>
        </p:sp>
        <p:sp>
          <p:nvSpPr>
            <p:cNvPr id="28" name="TextBox 27"/>
            <p:cNvSpPr txBox="1"/>
            <p:nvPr/>
          </p:nvSpPr>
          <p:spPr>
            <a:xfrm>
              <a:off x="-36512" y="580347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海王星</a:t>
              </a:r>
              <a:endParaRPr lang="en-US" altLang="zh-CN" sz="2000" dirty="0" smtClean="0"/>
            </a:p>
          </p:txBody>
        </p:sp>
        <p:sp>
          <p:nvSpPr>
            <p:cNvPr id="29" name="TextBox 28"/>
            <p:cNvSpPr txBox="1"/>
            <p:nvPr/>
          </p:nvSpPr>
          <p:spPr>
            <a:xfrm>
              <a:off x="-36512" y="753616"/>
              <a:ext cx="1224136" cy="488482"/>
            </a:xfrm>
            <a:prstGeom prst="rect">
              <a:avLst/>
            </a:prstGeom>
            <a:solidFill>
              <a:schemeClr val="tx2">
                <a:lumMod val="60000"/>
                <a:lumOff val="40000"/>
              </a:schemeClr>
            </a:solidFill>
          </p:spPr>
          <p:txBody>
            <a:bodyPr wrap="square" rtlCol="0" anchor="ctr">
              <a:spAutoFit/>
            </a:bodyPr>
            <a:lstStyle/>
            <a:p>
              <a:pPr algn="ctr"/>
              <a:r>
                <a:rPr lang="zh-CN" altLang="en-US" sz="2000" dirty="0"/>
                <a:t>太阳</a:t>
              </a:r>
              <a:endParaRPr lang="en-US" altLang="zh-CN" sz="2000" dirty="0" smtClean="0"/>
            </a:p>
          </p:txBody>
        </p:sp>
        <p:sp>
          <p:nvSpPr>
            <p:cNvPr id="30" name="TextBox 29"/>
            <p:cNvSpPr txBox="1"/>
            <p:nvPr/>
          </p:nvSpPr>
          <p:spPr>
            <a:xfrm>
              <a:off x="-36512" y="-30985"/>
              <a:ext cx="1495693" cy="563633"/>
            </a:xfrm>
            <a:prstGeom prst="rect">
              <a:avLst/>
            </a:prstGeom>
            <a:solidFill>
              <a:schemeClr val="tx2">
                <a:lumMod val="20000"/>
                <a:lumOff val="80000"/>
              </a:schemeClr>
            </a:solidFill>
            <a:ln>
              <a:noFill/>
            </a:ln>
            <a:effectLst>
              <a:outerShdw blurRad="107950" dist="12700" dir="5400000" algn="ctr">
                <a:srgbClr val="000000"/>
              </a:outerShdw>
            </a:effectLst>
          </p:spPr>
          <p:txBody>
            <a:bodyPr wrap="square" rtlCol="0" anchor="ctr">
              <a:spAutoFit/>
            </a:bodyPr>
            <a:lstStyle/>
            <a:p>
              <a:pPr algn="ctr"/>
              <a:r>
                <a:rPr lang="zh-CN" altLang="en-US" sz="2400" dirty="0"/>
                <a:t>太阳系</a:t>
              </a:r>
              <a:endParaRPr lang="en-US" altLang="zh-CN" sz="2800" dirty="0" smtClean="0"/>
            </a:p>
          </p:txBody>
        </p:sp>
      </p:grpSp>
    </p:spTree>
    <p:extLst>
      <p:ext uri="{BB962C8B-B14F-4D97-AF65-F5344CB8AC3E}">
        <p14:creationId xmlns:p14="http://schemas.microsoft.com/office/powerpoint/2010/main" val="3289153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2" cstate="print">
            <a:extLst>
              <a:ext uri="{28A0092B-C50C-407E-A947-70E740481C1C}">
                <a14:useLocalDpi xmlns:a14="http://schemas.microsoft.com/office/drawing/2010/main" val="0"/>
              </a:ext>
            </a:extLst>
          </a:blip>
          <a:stretch>
            <a:fillRect/>
          </a:stretch>
        </p:blipFill>
        <p:spPr>
          <a:xfrm>
            <a:off x="1403648" y="1763746"/>
            <a:ext cx="5273864" cy="4401558"/>
          </a:xfrm>
          <a:prstGeom prst="rect">
            <a:avLst/>
          </a:prstGeom>
        </p:spPr>
      </p:pic>
      <p:sp>
        <p:nvSpPr>
          <p:cNvPr id="5" name="TextBox 4"/>
          <p:cNvSpPr txBox="1"/>
          <p:nvPr/>
        </p:nvSpPr>
        <p:spPr>
          <a:xfrm>
            <a:off x="1386368" y="476672"/>
            <a:ext cx="7248486" cy="1200329"/>
          </a:xfrm>
          <a:prstGeom prst="rect">
            <a:avLst/>
          </a:prstGeom>
          <a:noFill/>
        </p:spPr>
        <p:txBody>
          <a:bodyPr wrap="square" rtlCol="0">
            <a:spAutoFit/>
          </a:bodyPr>
          <a:lstStyle/>
          <a:p>
            <a:r>
              <a:rPr lang="zh-CN" altLang="zh-CN" dirty="0">
                <a:latin typeface="+mj-ea"/>
                <a:ea typeface="+mj-ea"/>
              </a:rPr>
              <a:t>水星，中国称为辰星，是太阳系最内侧和最小的行星，但仍然比月球大</a:t>
            </a:r>
            <a:r>
              <a:rPr lang="en-US" altLang="zh-CN" dirty="0">
                <a:latin typeface="+mj-ea"/>
                <a:ea typeface="+mj-ea"/>
              </a:rPr>
              <a:t>1/3</a:t>
            </a:r>
            <a:r>
              <a:rPr lang="zh-CN" altLang="zh-CN" dirty="0">
                <a:latin typeface="+mj-ea"/>
                <a:ea typeface="+mj-ea"/>
              </a:rPr>
              <a:t>。除非有日食，否则在阳光的照耀下通常是看不见水星的。在北半球，只能在凌晨或黄昏的曙暮光中看见水星。</a:t>
            </a:r>
          </a:p>
          <a:p>
            <a:endParaRPr lang="zh-CN" altLang="en-US" dirty="0"/>
          </a:p>
        </p:txBody>
      </p:sp>
      <p:grpSp>
        <p:nvGrpSpPr>
          <p:cNvPr id="17" name="组合 16"/>
          <p:cNvGrpSpPr/>
          <p:nvPr/>
        </p:nvGrpSpPr>
        <p:grpSpPr>
          <a:xfrm>
            <a:off x="5860" y="548680"/>
            <a:ext cx="1187624" cy="5809566"/>
            <a:chOff x="-36512" y="-30985"/>
            <a:chExt cx="1495693" cy="6322937"/>
          </a:xfrm>
        </p:grpSpPr>
        <p:sp>
          <p:nvSpPr>
            <p:cNvPr id="18" name="TextBox 17"/>
            <p:cNvSpPr txBox="1"/>
            <p:nvPr/>
          </p:nvSpPr>
          <p:spPr>
            <a:xfrm>
              <a:off x="-36512" y="1384849"/>
              <a:ext cx="1224136" cy="488482"/>
            </a:xfrm>
            <a:prstGeom prst="rect">
              <a:avLst/>
            </a:prstGeom>
            <a:solidFill>
              <a:schemeClr val="tx2">
                <a:lumMod val="60000"/>
                <a:lumOff val="40000"/>
              </a:schemeClr>
            </a:solidFill>
          </p:spPr>
          <p:txBody>
            <a:bodyPr wrap="square" rtlCol="0" anchor="ctr">
              <a:spAutoFit/>
            </a:bodyPr>
            <a:lstStyle/>
            <a:p>
              <a:pPr algn="ctr"/>
              <a:r>
                <a:rPr lang="zh-CN" altLang="en-US" sz="2000" dirty="0" smtClean="0"/>
                <a:t>水星</a:t>
              </a:r>
              <a:endParaRPr lang="en-US" altLang="zh-CN" sz="2000" dirty="0" smtClean="0"/>
            </a:p>
          </p:txBody>
        </p:sp>
        <p:sp>
          <p:nvSpPr>
            <p:cNvPr id="19" name="TextBox 18"/>
            <p:cNvSpPr txBox="1"/>
            <p:nvPr/>
          </p:nvSpPr>
          <p:spPr>
            <a:xfrm>
              <a:off x="-36512" y="201608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金星</a:t>
              </a:r>
              <a:endParaRPr lang="en-US" altLang="zh-CN" sz="2000" dirty="0" smtClean="0"/>
            </a:p>
          </p:txBody>
        </p:sp>
        <p:sp>
          <p:nvSpPr>
            <p:cNvPr id="20" name="TextBox 19"/>
            <p:cNvSpPr txBox="1"/>
            <p:nvPr/>
          </p:nvSpPr>
          <p:spPr>
            <a:xfrm>
              <a:off x="-36512" y="2647312"/>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地球</a:t>
              </a:r>
              <a:endParaRPr lang="en-US" altLang="zh-CN" sz="2000" dirty="0" smtClean="0"/>
            </a:p>
          </p:txBody>
        </p:sp>
        <p:sp>
          <p:nvSpPr>
            <p:cNvPr id="21" name="TextBox 20"/>
            <p:cNvSpPr txBox="1"/>
            <p:nvPr/>
          </p:nvSpPr>
          <p:spPr>
            <a:xfrm>
              <a:off x="-36512" y="3278545"/>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火星</a:t>
              </a:r>
              <a:endParaRPr lang="en-US" altLang="zh-CN" sz="2000" dirty="0" smtClean="0"/>
            </a:p>
          </p:txBody>
        </p:sp>
        <p:sp>
          <p:nvSpPr>
            <p:cNvPr id="22" name="TextBox 21"/>
            <p:cNvSpPr txBox="1"/>
            <p:nvPr/>
          </p:nvSpPr>
          <p:spPr>
            <a:xfrm>
              <a:off x="-36512" y="390977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木星</a:t>
              </a:r>
              <a:endParaRPr lang="en-US" altLang="zh-CN" sz="2000" dirty="0" smtClean="0"/>
            </a:p>
          </p:txBody>
        </p:sp>
        <p:sp>
          <p:nvSpPr>
            <p:cNvPr id="23" name="TextBox 22"/>
            <p:cNvSpPr txBox="1"/>
            <p:nvPr/>
          </p:nvSpPr>
          <p:spPr>
            <a:xfrm>
              <a:off x="-36512" y="4541008"/>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土星</a:t>
              </a:r>
              <a:endParaRPr lang="en-US" altLang="zh-CN" sz="2000" dirty="0" smtClean="0"/>
            </a:p>
          </p:txBody>
        </p:sp>
        <p:sp>
          <p:nvSpPr>
            <p:cNvPr id="24" name="TextBox 23"/>
            <p:cNvSpPr txBox="1"/>
            <p:nvPr/>
          </p:nvSpPr>
          <p:spPr>
            <a:xfrm>
              <a:off x="-36512" y="5172241"/>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天王星</a:t>
              </a:r>
              <a:endParaRPr lang="en-US" altLang="zh-CN" sz="2000" dirty="0" smtClean="0"/>
            </a:p>
          </p:txBody>
        </p:sp>
        <p:sp>
          <p:nvSpPr>
            <p:cNvPr id="25" name="TextBox 24"/>
            <p:cNvSpPr txBox="1"/>
            <p:nvPr/>
          </p:nvSpPr>
          <p:spPr>
            <a:xfrm>
              <a:off x="-36512" y="580347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海王星</a:t>
              </a:r>
              <a:endParaRPr lang="en-US" altLang="zh-CN" sz="2000" dirty="0" smtClean="0"/>
            </a:p>
          </p:txBody>
        </p:sp>
        <p:sp>
          <p:nvSpPr>
            <p:cNvPr id="26" name="TextBox 25"/>
            <p:cNvSpPr txBox="1"/>
            <p:nvPr/>
          </p:nvSpPr>
          <p:spPr>
            <a:xfrm>
              <a:off x="-36512" y="75361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太阳</a:t>
              </a:r>
              <a:endParaRPr lang="en-US" altLang="zh-CN" sz="2000" dirty="0" smtClean="0"/>
            </a:p>
          </p:txBody>
        </p:sp>
        <p:sp>
          <p:nvSpPr>
            <p:cNvPr id="27" name="TextBox 26"/>
            <p:cNvSpPr txBox="1"/>
            <p:nvPr/>
          </p:nvSpPr>
          <p:spPr>
            <a:xfrm>
              <a:off x="-36512" y="-30985"/>
              <a:ext cx="1495693" cy="563633"/>
            </a:xfrm>
            <a:prstGeom prst="rect">
              <a:avLst/>
            </a:prstGeom>
            <a:solidFill>
              <a:schemeClr val="tx2">
                <a:lumMod val="20000"/>
                <a:lumOff val="80000"/>
              </a:schemeClr>
            </a:solidFill>
            <a:ln>
              <a:noFill/>
            </a:ln>
            <a:effectLst>
              <a:outerShdw blurRad="107950" dist="12700" dir="5400000" algn="ctr">
                <a:srgbClr val="000000"/>
              </a:outerShdw>
            </a:effectLst>
          </p:spPr>
          <p:txBody>
            <a:bodyPr wrap="square" rtlCol="0" anchor="ctr">
              <a:spAutoFit/>
            </a:bodyPr>
            <a:lstStyle/>
            <a:p>
              <a:pPr algn="ctr"/>
              <a:r>
                <a:rPr lang="zh-CN" altLang="en-US" sz="2400" dirty="0"/>
                <a:t>太阳系</a:t>
              </a:r>
              <a:endParaRPr lang="en-US" altLang="zh-CN" sz="2800" dirty="0" smtClean="0"/>
            </a:p>
          </p:txBody>
        </p:sp>
      </p:grpSp>
      <p:sp>
        <p:nvSpPr>
          <p:cNvPr id="2" name="TextBox 1"/>
          <p:cNvSpPr txBox="1"/>
          <p:nvPr/>
        </p:nvSpPr>
        <p:spPr>
          <a:xfrm>
            <a:off x="6876256" y="1712416"/>
            <a:ext cx="1872208" cy="4308872"/>
          </a:xfrm>
          <a:prstGeom prst="rect">
            <a:avLst/>
          </a:prstGeom>
          <a:noFill/>
        </p:spPr>
        <p:txBody>
          <a:bodyPr wrap="square" rtlCol="0">
            <a:spAutoFit/>
          </a:bodyPr>
          <a:lstStyle/>
          <a:p>
            <a:r>
              <a:rPr lang="zh-CN" altLang="en-US" sz="2000" b="1" dirty="0" smtClean="0"/>
              <a:t>趣味星球</a:t>
            </a:r>
            <a:endParaRPr lang="en-US" altLang="zh-CN" dirty="0" smtClean="0"/>
          </a:p>
          <a:p>
            <a:endParaRPr lang="en-US" altLang="zh-CN" sz="2000" b="1" dirty="0"/>
          </a:p>
          <a:p>
            <a:r>
              <a:rPr lang="en-US" altLang="zh-CN" b="1" dirty="0" smtClean="0"/>
              <a:t>·  </a:t>
            </a:r>
            <a:r>
              <a:rPr lang="zh-CN" altLang="en-US" dirty="0" smtClean="0"/>
              <a:t>水星</a:t>
            </a:r>
            <a:r>
              <a:rPr lang="zh-CN" altLang="en-US" dirty="0"/>
              <a:t>在外观上很像</a:t>
            </a:r>
            <a:r>
              <a:rPr lang="zh-CN" altLang="en-US" dirty="0" smtClean="0"/>
              <a:t>月球</a:t>
            </a:r>
            <a:r>
              <a:rPr lang="zh-CN" altLang="en-US" dirty="0"/>
              <a:t>，</a:t>
            </a:r>
            <a:r>
              <a:rPr lang="zh-CN" altLang="en-US" dirty="0" smtClean="0"/>
              <a:t>表面</a:t>
            </a:r>
            <a:r>
              <a:rPr lang="zh-CN" altLang="en-US" dirty="0"/>
              <a:t>有许多的坑穴，没有天然的卫星，也没有真实的</a:t>
            </a:r>
            <a:r>
              <a:rPr lang="zh-CN" altLang="en-US" dirty="0" smtClean="0"/>
              <a:t>大气层</a:t>
            </a:r>
            <a:endParaRPr lang="en-US" altLang="zh-CN" dirty="0" smtClean="0"/>
          </a:p>
          <a:p>
            <a:endParaRPr lang="en-US" altLang="zh-CN" dirty="0"/>
          </a:p>
          <a:p>
            <a:r>
              <a:rPr lang="en-US" altLang="zh-CN" b="1" dirty="0" smtClean="0"/>
              <a:t>·</a:t>
            </a:r>
            <a:r>
              <a:rPr lang="zh-CN" altLang="en-US" b="1" dirty="0" smtClean="0"/>
              <a:t>  </a:t>
            </a:r>
            <a:r>
              <a:rPr lang="zh-CN" altLang="en-US" dirty="0" smtClean="0"/>
              <a:t>信使号水星探测器于</a:t>
            </a:r>
            <a:r>
              <a:rPr lang="en-US" altLang="zh-CN" dirty="0"/>
              <a:t>2011</a:t>
            </a:r>
            <a:r>
              <a:rPr lang="zh-CN" altLang="en-US" dirty="0"/>
              <a:t>年</a:t>
            </a:r>
            <a:r>
              <a:rPr lang="en-US" altLang="zh-CN" dirty="0"/>
              <a:t>3</a:t>
            </a:r>
            <a:r>
              <a:rPr lang="zh-CN" altLang="en-US" dirty="0"/>
              <a:t>月</a:t>
            </a:r>
            <a:r>
              <a:rPr lang="en-US" altLang="zh-CN" dirty="0" smtClean="0"/>
              <a:t>18</a:t>
            </a:r>
            <a:r>
              <a:rPr lang="zh-CN" altLang="en-US" dirty="0" smtClean="0"/>
              <a:t>日进入水星环绕</a:t>
            </a:r>
            <a:r>
              <a:rPr lang="zh-CN" altLang="en-US" dirty="0"/>
              <a:t>轨道，开始对水星表面进行全面的探测。</a:t>
            </a:r>
          </a:p>
        </p:txBody>
      </p:sp>
    </p:spTree>
    <p:extLst>
      <p:ext uri="{BB962C8B-B14F-4D97-AF65-F5344CB8AC3E}">
        <p14:creationId xmlns:p14="http://schemas.microsoft.com/office/powerpoint/2010/main" val="2068844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403648" y="476672"/>
            <a:ext cx="7416824" cy="1200329"/>
          </a:xfrm>
          <a:prstGeom prst="rect">
            <a:avLst/>
          </a:prstGeom>
          <a:noFill/>
        </p:spPr>
        <p:txBody>
          <a:bodyPr wrap="square" rtlCol="0">
            <a:spAutoFit/>
          </a:bodyPr>
          <a:lstStyle/>
          <a:p>
            <a:r>
              <a:rPr lang="zh-CN" altLang="en-US" dirty="0"/>
              <a:t>金星是太阳系八大行星之一，按离太阳由近及远的次序排列为第二颗。在中国古代又称为</a:t>
            </a:r>
            <a:r>
              <a:rPr lang="zh-CN" altLang="en-US" b="1" dirty="0"/>
              <a:t>长庚</a:t>
            </a:r>
            <a:r>
              <a:rPr lang="zh-CN" altLang="en-US" dirty="0"/>
              <a:t>、</a:t>
            </a:r>
            <a:r>
              <a:rPr lang="zh-CN" altLang="en-US" b="1" dirty="0"/>
              <a:t>启明</a:t>
            </a:r>
            <a:r>
              <a:rPr lang="zh-CN" altLang="en-US" dirty="0"/>
              <a:t>或</a:t>
            </a:r>
            <a:r>
              <a:rPr lang="zh-CN" altLang="en-US" b="1" dirty="0"/>
              <a:t>太白</a:t>
            </a:r>
            <a:r>
              <a:rPr lang="zh-CN" altLang="en-US" dirty="0" smtClean="0"/>
              <a:t>。夜空</a:t>
            </a:r>
            <a:r>
              <a:rPr lang="zh-CN" altLang="en-US" dirty="0"/>
              <a:t>中亮度仅次于月球，排第二，感觉上，金星在日出稍前或者日落稍后是最明亮的时刻</a:t>
            </a:r>
            <a:r>
              <a:rPr lang="zh-CN" altLang="en-US" dirty="0" smtClean="0"/>
              <a:t>。金星</a:t>
            </a:r>
            <a:r>
              <a:rPr lang="zh-CN" altLang="en-US" dirty="0"/>
              <a:t>是一颗类地行星，因为其质量与地球类似，有时也被人们叫做地球的</a:t>
            </a:r>
            <a:r>
              <a:rPr lang="zh-CN" altLang="en-US" dirty="0" smtClean="0"/>
              <a:t>“姐妹星”。</a:t>
            </a:r>
            <a:endParaRPr lang="en-US" altLang="zh-CN" dirty="0"/>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749734"/>
            <a:ext cx="4608512" cy="4608512"/>
          </a:xfrm>
          <a:prstGeom prst="rect">
            <a:avLst/>
          </a:prstGeom>
        </p:spPr>
      </p:pic>
      <p:sp>
        <p:nvSpPr>
          <p:cNvPr id="16" name="TextBox 15"/>
          <p:cNvSpPr txBox="1"/>
          <p:nvPr/>
        </p:nvSpPr>
        <p:spPr>
          <a:xfrm>
            <a:off x="6372200" y="1700808"/>
            <a:ext cx="2376264" cy="5232202"/>
          </a:xfrm>
          <a:prstGeom prst="rect">
            <a:avLst/>
          </a:prstGeom>
          <a:noFill/>
        </p:spPr>
        <p:txBody>
          <a:bodyPr wrap="square" rtlCol="0">
            <a:spAutoFit/>
          </a:bodyPr>
          <a:lstStyle/>
          <a:p>
            <a:r>
              <a:rPr lang="zh-CN" altLang="en-US" sz="2000" b="1" dirty="0" smtClean="0"/>
              <a:t>趣味星球</a:t>
            </a:r>
            <a:endParaRPr lang="en-US" altLang="zh-CN" sz="2000" b="1" dirty="0" smtClean="0"/>
          </a:p>
          <a:p>
            <a:endParaRPr lang="en-US" altLang="zh-CN" dirty="0" smtClean="0"/>
          </a:p>
          <a:p>
            <a:r>
              <a:rPr lang="en-US" altLang="zh-CN" sz="1600" b="1" dirty="0" smtClean="0"/>
              <a:t>·  </a:t>
            </a:r>
            <a:r>
              <a:rPr lang="zh-CN" altLang="en-US" sz="1600" dirty="0" smtClean="0"/>
              <a:t>古希腊人称金星为</a:t>
            </a:r>
            <a:r>
              <a:rPr lang="zh-CN" altLang="en-US" sz="1600" b="1" dirty="0"/>
              <a:t>阿佛洛狄忒</a:t>
            </a:r>
            <a:r>
              <a:rPr lang="zh-CN" altLang="en-US" sz="1600" dirty="0"/>
              <a:t>，是希腊神话中爱与美的女神。而在罗马神话中爱与美的女神是</a:t>
            </a:r>
            <a:r>
              <a:rPr lang="zh-CN" altLang="en-US" sz="1600" b="1" dirty="0"/>
              <a:t>维纳斯</a:t>
            </a:r>
            <a:r>
              <a:rPr lang="zh-CN" altLang="en-US" sz="1600" dirty="0"/>
              <a:t>，因此金星也称做维纳斯（</a:t>
            </a:r>
            <a:r>
              <a:rPr lang="en-US" altLang="zh-CN" sz="1600" dirty="0"/>
              <a:t>Venus</a:t>
            </a:r>
            <a:r>
              <a:rPr lang="zh-CN" altLang="en-US" sz="1600" dirty="0"/>
              <a:t>）</a:t>
            </a:r>
            <a:r>
              <a:rPr lang="zh-CN" altLang="en-US" sz="1600" dirty="0" smtClean="0"/>
              <a:t>。</a:t>
            </a:r>
            <a:endParaRPr lang="en-US" altLang="zh-CN" sz="1600" dirty="0" smtClean="0"/>
          </a:p>
          <a:p>
            <a:endParaRPr lang="en-US" altLang="zh-CN" sz="1600" dirty="0" smtClean="0"/>
          </a:p>
          <a:p>
            <a:r>
              <a:rPr lang="en-US" altLang="zh-CN" sz="1600" b="1" dirty="0" smtClean="0"/>
              <a:t>·  </a:t>
            </a:r>
            <a:r>
              <a:rPr lang="zh-CN" altLang="en-US" sz="1600" dirty="0" smtClean="0"/>
              <a:t>如果</a:t>
            </a:r>
            <a:r>
              <a:rPr lang="zh-CN" altLang="en-US" sz="1600" dirty="0"/>
              <a:t>从太阳的北极上空鸟瞰太阳系，所有的行星都是以反时针方向自转，但是金星是顺时钟自转，金星的顺时钟转是逆行的转动</a:t>
            </a:r>
            <a:r>
              <a:rPr lang="zh-CN" altLang="en-US" sz="1600" dirty="0" smtClean="0"/>
              <a:t>。</a:t>
            </a:r>
            <a:endParaRPr lang="en-US" altLang="zh-CN" sz="1600" dirty="0" smtClean="0"/>
          </a:p>
          <a:p>
            <a:endParaRPr lang="en-US" altLang="zh-CN" sz="1600" dirty="0"/>
          </a:p>
          <a:p>
            <a:r>
              <a:rPr lang="en-US" altLang="zh-CN" sz="1600" b="1" dirty="0" smtClean="0"/>
              <a:t>· </a:t>
            </a:r>
            <a:r>
              <a:rPr lang="en-US" altLang="zh-CN" sz="1600" dirty="0" smtClean="0"/>
              <a:t>  </a:t>
            </a:r>
            <a:r>
              <a:rPr lang="zh-CN" altLang="zh-CN" sz="1600" dirty="0" smtClean="0"/>
              <a:t>金星</a:t>
            </a:r>
            <a:r>
              <a:rPr lang="zh-CN" altLang="zh-CN" sz="1600" dirty="0"/>
              <a:t>的自转周期是</a:t>
            </a:r>
            <a:r>
              <a:rPr lang="en-US" altLang="zh-CN" sz="1600" dirty="0"/>
              <a:t>243</a:t>
            </a:r>
            <a:r>
              <a:rPr lang="zh-CN" altLang="zh-CN" sz="1600" dirty="0"/>
              <a:t>天，是主要行星中自转最慢的。</a:t>
            </a:r>
            <a:endParaRPr lang="en-US" altLang="zh-CN" sz="1600" dirty="0" smtClean="0"/>
          </a:p>
          <a:p>
            <a:endParaRPr lang="zh-CN" altLang="en-US" dirty="0"/>
          </a:p>
        </p:txBody>
      </p:sp>
      <p:grpSp>
        <p:nvGrpSpPr>
          <p:cNvPr id="17" name="组合 16"/>
          <p:cNvGrpSpPr/>
          <p:nvPr/>
        </p:nvGrpSpPr>
        <p:grpSpPr>
          <a:xfrm>
            <a:off x="5860" y="548680"/>
            <a:ext cx="1187624" cy="5809566"/>
            <a:chOff x="-36512" y="-30985"/>
            <a:chExt cx="1495693" cy="6322937"/>
          </a:xfrm>
        </p:grpSpPr>
        <p:sp>
          <p:nvSpPr>
            <p:cNvPr id="18" name="TextBox 17"/>
            <p:cNvSpPr txBox="1"/>
            <p:nvPr/>
          </p:nvSpPr>
          <p:spPr>
            <a:xfrm>
              <a:off x="-36512" y="1384849"/>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水星</a:t>
              </a:r>
              <a:endParaRPr lang="en-US" altLang="zh-CN" sz="2000" dirty="0" smtClean="0"/>
            </a:p>
          </p:txBody>
        </p:sp>
        <p:sp>
          <p:nvSpPr>
            <p:cNvPr id="19" name="TextBox 18"/>
            <p:cNvSpPr txBox="1"/>
            <p:nvPr/>
          </p:nvSpPr>
          <p:spPr>
            <a:xfrm>
              <a:off x="-36512" y="2016080"/>
              <a:ext cx="1224136" cy="488482"/>
            </a:xfrm>
            <a:prstGeom prst="rect">
              <a:avLst/>
            </a:prstGeom>
            <a:solidFill>
              <a:schemeClr val="tx2">
                <a:lumMod val="60000"/>
                <a:lumOff val="40000"/>
              </a:schemeClr>
            </a:solidFill>
          </p:spPr>
          <p:txBody>
            <a:bodyPr wrap="square" rtlCol="0" anchor="ctr">
              <a:spAutoFit/>
            </a:bodyPr>
            <a:lstStyle/>
            <a:p>
              <a:pPr algn="ctr"/>
              <a:r>
                <a:rPr lang="zh-CN" altLang="en-US" sz="2000" dirty="0" smtClean="0"/>
                <a:t>金星</a:t>
              </a:r>
              <a:endParaRPr lang="en-US" altLang="zh-CN" sz="2000" dirty="0" smtClean="0"/>
            </a:p>
          </p:txBody>
        </p:sp>
        <p:sp>
          <p:nvSpPr>
            <p:cNvPr id="20" name="TextBox 19"/>
            <p:cNvSpPr txBox="1"/>
            <p:nvPr/>
          </p:nvSpPr>
          <p:spPr>
            <a:xfrm>
              <a:off x="-36512" y="2647312"/>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地球</a:t>
              </a:r>
              <a:endParaRPr lang="en-US" altLang="zh-CN" sz="2000" dirty="0" smtClean="0"/>
            </a:p>
          </p:txBody>
        </p:sp>
        <p:sp>
          <p:nvSpPr>
            <p:cNvPr id="21" name="TextBox 20"/>
            <p:cNvSpPr txBox="1"/>
            <p:nvPr/>
          </p:nvSpPr>
          <p:spPr>
            <a:xfrm>
              <a:off x="-36512" y="3278545"/>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火星</a:t>
              </a:r>
              <a:endParaRPr lang="en-US" altLang="zh-CN" sz="2000" dirty="0" smtClean="0"/>
            </a:p>
          </p:txBody>
        </p:sp>
        <p:sp>
          <p:nvSpPr>
            <p:cNvPr id="22" name="TextBox 21"/>
            <p:cNvSpPr txBox="1"/>
            <p:nvPr/>
          </p:nvSpPr>
          <p:spPr>
            <a:xfrm>
              <a:off x="-36512" y="390977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木星</a:t>
              </a:r>
              <a:endParaRPr lang="en-US" altLang="zh-CN" sz="2000" dirty="0" smtClean="0"/>
            </a:p>
          </p:txBody>
        </p:sp>
        <p:sp>
          <p:nvSpPr>
            <p:cNvPr id="23" name="TextBox 22"/>
            <p:cNvSpPr txBox="1"/>
            <p:nvPr/>
          </p:nvSpPr>
          <p:spPr>
            <a:xfrm>
              <a:off x="-36512" y="4541008"/>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土星</a:t>
              </a:r>
              <a:endParaRPr lang="en-US" altLang="zh-CN" sz="2000" dirty="0" smtClean="0"/>
            </a:p>
          </p:txBody>
        </p:sp>
        <p:sp>
          <p:nvSpPr>
            <p:cNvPr id="24" name="TextBox 23"/>
            <p:cNvSpPr txBox="1"/>
            <p:nvPr/>
          </p:nvSpPr>
          <p:spPr>
            <a:xfrm>
              <a:off x="-36512" y="5172241"/>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天王星</a:t>
              </a:r>
              <a:endParaRPr lang="en-US" altLang="zh-CN" sz="2000" dirty="0" smtClean="0"/>
            </a:p>
          </p:txBody>
        </p:sp>
        <p:sp>
          <p:nvSpPr>
            <p:cNvPr id="25" name="TextBox 24"/>
            <p:cNvSpPr txBox="1"/>
            <p:nvPr/>
          </p:nvSpPr>
          <p:spPr>
            <a:xfrm>
              <a:off x="-36512" y="580347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海王星</a:t>
              </a:r>
              <a:endParaRPr lang="en-US" altLang="zh-CN" sz="2000" dirty="0" smtClean="0"/>
            </a:p>
          </p:txBody>
        </p:sp>
        <p:sp>
          <p:nvSpPr>
            <p:cNvPr id="26" name="TextBox 25"/>
            <p:cNvSpPr txBox="1"/>
            <p:nvPr/>
          </p:nvSpPr>
          <p:spPr>
            <a:xfrm>
              <a:off x="-36512" y="75361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太阳</a:t>
              </a:r>
              <a:endParaRPr lang="en-US" altLang="zh-CN" sz="2000" dirty="0" smtClean="0"/>
            </a:p>
          </p:txBody>
        </p:sp>
        <p:sp>
          <p:nvSpPr>
            <p:cNvPr id="27" name="TextBox 26"/>
            <p:cNvSpPr txBox="1"/>
            <p:nvPr/>
          </p:nvSpPr>
          <p:spPr>
            <a:xfrm>
              <a:off x="-36512" y="-30985"/>
              <a:ext cx="1495693" cy="563633"/>
            </a:xfrm>
            <a:prstGeom prst="rect">
              <a:avLst/>
            </a:prstGeom>
            <a:solidFill>
              <a:schemeClr val="tx2">
                <a:lumMod val="20000"/>
                <a:lumOff val="80000"/>
              </a:schemeClr>
            </a:solidFill>
            <a:ln>
              <a:noFill/>
            </a:ln>
            <a:effectLst>
              <a:outerShdw blurRad="107950" dist="12700" dir="5400000" algn="ctr">
                <a:srgbClr val="000000"/>
              </a:outerShdw>
            </a:effectLst>
          </p:spPr>
          <p:txBody>
            <a:bodyPr wrap="square" rtlCol="0" anchor="ctr">
              <a:spAutoFit/>
            </a:bodyPr>
            <a:lstStyle/>
            <a:p>
              <a:pPr algn="ctr"/>
              <a:r>
                <a:rPr lang="zh-CN" altLang="en-US" sz="2400" dirty="0"/>
                <a:t>太阳系</a:t>
              </a:r>
              <a:endParaRPr lang="en-US" altLang="zh-CN" sz="2800" dirty="0" smtClean="0"/>
            </a:p>
          </p:txBody>
        </p:sp>
      </p:grpSp>
    </p:spTree>
    <p:extLst>
      <p:ext uri="{BB962C8B-B14F-4D97-AF65-F5344CB8AC3E}">
        <p14:creationId xmlns:p14="http://schemas.microsoft.com/office/powerpoint/2010/main" val="3327696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476672"/>
            <a:ext cx="7200800" cy="1200329"/>
          </a:xfrm>
          <a:prstGeom prst="rect">
            <a:avLst/>
          </a:prstGeom>
          <a:noFill/>
        </p:spPr>
        <p:txBody>
          <a:bodyPr wrap="square" rtlCol="0">
            <a:spAutoFit/>
          </a:bodyPr>
          <a:lstStyle/>
          <a:p>
            <a:r>
              <a:rPr lang="zh-CN" altLang="en-US" dirty="0"/>
              <a:t>地球是太阳系从内到外的第三颗行星，也是太阳系中直径、质量和密度最大的类地行星</a:t>
            </a:r>
            <a:r>
              <a:rPr lang="zh-CN" altLang="en-US" dirty="0" smtClean="0"/>
              <a:t>。人类常</a:t>
            </a:r>
            <a:r>
              <a:rPr lang="zh-CN" altLang="en-US" dirty="0"/>
              <a:t>称呼地球为世界</a:t>
            </a:r>
            <a:r>
              <a:rPr lang="zh-CN" altLang="en-US" dirty="0" smtClean="0"/>
              <a:t>。</a:t>
            </a:r>
            <a:endParaRPr lang="en-US" altLang="zh-CN" dirty="0" smtClean="0"/>
          </a:p>
          <a:p>
            <a:endParaRPr lang="en-US" altLang="zh-CN" dirty="0" smtClean="0"/>
          </a:p>
          <a:p>
            <a:r>
              <a:rPr lang="zh-CN" altLang="en-US" dirty="0"/>
              <a:t>西方人常称地球为盖亚，这个词有“大地之母”的意思。</a:t>
            </a:r>
            <a:endParaRPr lang="en-US" altLang="zh-CN" dirty="0"/>
          </a:p>
        </p:txBody>
      </p:sp>
      <p:pic>
        <p:nvPicPr>
          <p:cNvPr id="14" name="图片 13"/>
          <p:cNvPicPr/>
          <p:nvPr/>
        </p:nvPicPr>
        <p:blipFill>
          <a:blip r:embed="rId2" cstate="print">
            <a:extLst>
              <a:ext uri="{28A0092B-C50C-407E-A947-70E740481C1C}">
                <a14:useLocalDpi xmlns:a14="http://schemas.microsoft.com/office/drawing/2010/main" val="0"/>
              </a:ext>
            </a:extLst>
          </a:blip>
          <a:stretch>
            <a:fillRect/>
          </a:stretch>
        </p:blipFill>
        <p:spPr>
          <a:xfrm>
            <a:off x="1559765" y="1700808"/>
            <a:ext cx="4668419" cy="4671229"/>
          </a:xfrm>
          <a:prstGeom prst="rect">
            <a:avLst/>
          </a:prstGeom>
        </p:spPr>
      </p:pic>
      <p:sp>
        <p:nvSpPr>
          <p:cNvPr id="3" name="TextBox 2"/>
          <p:cNvSpPr txBox="1"/>
          <p:nvPr/>
        </p:nvSpPr>
        <p:spPr>
          <a:xfrm>
            <a:off x="6444208" y="1844824"/>
            <a:ext cx="2088232" cy="2893100"/>
          </a:xfrm>
          <a:prstGeom prst="rect">
            <a:avLst/>
          </a:prstGeom>
          <a:noFill/>
        </p:spPr>
        <p:txBody>
          <a:bodyPr wrap="square" rtlCol="0">
            <a:spAutoFit/>
          </a:bodyPr>
          <a:lstStyle/>
          <a:p>
            <a:r>
              <a:rPr lang="zh-CN" altLang="en-US" sz="2000" b="1" dirty="0" smtClean="0"/>
              <a:t>热爱地球</a:t>
            </a:r>
            <a:endParaRPr lang="en-US" altLang="zh-CN" sz="2000" b="1" dirty="0" smtClean="0"/>
          </a:p>
          <a:p>
            <a:endParaRPr lang="en-US" altLang="zh-CN" b="1" dirty="0"/>
          </a:p>
          <a:p>
            <a:r>
              <a:rPr lang="zh-CN" altLang="en-US" dirty="0" smtClean="0"/>
              <a:t>地球</a:t>
            </a:r>
            <a:r>
              <a:rPr lang="zh-CN" altLang="en-US" dirty="0"/>
              <a:t>是目前人类所知宇宙中唯一存在生命的天体</a:t>
            </a:r>
            <a:r>
              <a:rPr lang="zh-CN" altLang="en-US" dirty="0" smtClean="0"/>
              <a:t>。</a:t>
            </a:r>
            <a:endParaRPr lang="en-US" altLang="zh-CN" dirty="0" smtClean="0"/>
          </a:p>
          <a:p>
            <a:endParaRPr lang="en-US" altLang="zh-CN" dirty="0"/>
          </a:p>
          <a:p>
            <a:r>
              <a:rPr lang="zh-CN" altLang="en-US" b="1" u="sng" dirty="0" smtClean="0"/>
              <a:t>更多有关地球的资料</a:t>
            </a:r>
            <a:r>
              <a:rPr lang="zh-CN" altLang="en-US" dirty="0" smtClean="0"/>
              <a:t>（链接到王丹的地球部分）</a:t>
            </a:r>
            <a:endParaRPr lang="en-US" altLang="zh-CN" b="1" u="sng" dirty="0" smtClean="0"/>
          </a:p>
          <a:p>
            <a:endParaRPr lang="en-US" altLang="zh-CN" dirty="0"/>
          </a:p>
        </p:txBody>
      </p:sp>
      <p:grpSp>
        <p:nvGrpSpPr>
          <p:cNvPr id="15" name="组合 14"/>
          <p:cNvGrpSpPr/>
          <p:nvPr/>
        </p:nvGrpSpPr>
        <p:grpSpPr>
          <a:xfrm>
            <a:off x="5860" y="548680"/>
            <a:ext cx="1187624" cy="5809566"/>
            <a:chOff x="-36512" y="-30985"/>
            <a:chExt cx="1495693" cy="6322937"/>
          </a:xfrm>
        </p:grpSpPr>
        <p:sp>
          <p:nvSpPr>
            <p:cNvPr id="16" name="TextBox 15"/>
            <p:cNvSpPr txBox="1"/>
            <p:nvPr/>
          </p:nvSpPr>
          <p:spPr>
            <a:xfrm>
              <a:off x="-36512" y="1384849"/>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水星</a:t>
              </a:r>
              <a:endParaRPr lang="en-US" altLang="zh-CN" sz="2000" dirty="0" smtClean="0"/>
            </a:p>
          </p:txBody>
        </p:sp>
        <p:sp>
          <p:nvSpPr>
            <p:cNvPr id="17" name="TextBox 16"/>
            <p:cNvSpPr txBox="1"/>
            <p:nvPr/>
          </p:nvSpPr>
          <p:spPr>
            <a:xfrm>
              <a:off x="-36512" y="201608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金星</a:t>
              </a:r>
              <a:endParaRPr lang="en-US" altLang="zh-CN" sz="2000" dirty="0" smtClean="0"/>
            </a:p>
          </p:txBody>
        </p:sp>
        <p:sp>
          <p:nvSpPr>
            <p:cNvPr id="18" name="TextBox 17"/>
            <p:cNvSpPr txBox="1"/>
            <p:nvPr/>
          </p:nvSpPr>
          <p:spPr>
            <a:xfrm>
              <a:off x="-36512" y="2647312"/>
              <a:ext cx="1224136" cy="488482"/>
            </a:xfrm>
            <a:prstGeom prst="rect">
              <a:avLst/>
            </a:prstGeom>
            <a:solidFill>
              <a:schemeClr val="tx2">
                <a:lumMod val="60000"/>
                <a:lumOff val="40000"/>
              </a:schemeClr>
            </a:solidFill>
          </p:spPr>
          <p:txBody>
            <a:bodyPr wrap="square" rtlCol="0" anchor="ctr">
              <a:spAutoFit/>
            </a:bodyPr>
            <a:lstStyle/>
            <a:p>
              <a:pPr algn="ctr"/>
              <a:r>
                <a:rPr lang="zh-CN" altLang="en-US" sz="2000" dirty="0"/>
                <a:t>地球</a:t>
              </a:r>
              <a:endParaRPr lang="en-US" altLang="zh-CN" sz="2000" dirty="0" smtClean="0"/>
            </a:p>
          </p:txBody>
        </p:sp>
        <p:sp>
          <p:nvSpPr>
            <p:cNvPr id="19" name="TextBox 18"/>
            <p:cNvSpPr txBox="1"/>
            <p:nvPr/>
          </p:nvSpPr>
          <p:spPr>
            <a:xfrm>
              <a:off x="-36512" y="3278545"/>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火星</a:t>
              </a:r>
              <a:endParaRPr lang="en-US" altLang="zh-CN" sz="2000" dirty="0" smtClean="0"/>
            </a:p>
          </p:txBody>
        </p:sp>
        <p:sp>
          <p:nvSpPr>
            <p:cNvPr id="20" name="TextBox 19"/>
            <p:cNvSpPr txBox="1"/>
            <p:nvPr/>
          </p:nvSpPr>
          <p:spPr>
            <a:xfrm>
              <a:off x="-36512" y="390977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木星</a:t>
              </a:r>
              <a:endParaRPr lang="en-US" altLang="zh-CN" sz="2000" dirty="0" smtClean="0"/>
            </a:p>
          </p:txBody>
        </p:sp>
        <p:sp>
          <p:nvSpPr>
            <p:cNvPr id="21" name="TextBox 20"/>
            <p:cNvSpPr txBox="1"/>
            <p:nvPr/>
          </p:nvSpPr>
          <p:spPr>
            <a:xfrm>
              <a:off x="-36512" y="4541008"/>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土星</a:t>
              </a:r>
              <a:endParaRPr lang="en-US" altLang="zh-CN" sz="2000" dirty="0" smtClean="0"/>
            </a:p>
          </p:txBody>
        </p:sp>
        <p:sp>
          <p:nvSpPr>
            <p:cNvPr id="22" name="TextBox 21"/>
            <p:cNvSpPr txBox="1"/>
            <p:nvPr/>
          </p:nvSpPr>
          <p:spPr>
            <a:xfrm>
              <a:off x="-36512" y="5172241"/>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天王星</a:t>
              </a:r>
              <a:endParaRPr lang="en-US" altLang="zh-CN" sz="2000" dirty="0" smtClean="0"/>
            </a:p>
          </p:txBody>
        </p:sp>
        <p:sp>
          <p:nvSpPr>
            <p:cNvPr id="23" name="TextBox 22"/>
            <p:cNvSpPr txBox="1"/>
            <p:nvPr/>
          </p:nvSpPr>
          <p:spPr>
            <a:xfrm>
              <a:off x="-36512" y="580347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海王星</a:t>
              </a:r>
              <a:endParaRPr lang="en-US" altLang="zh-CN" sz="2000" dirty="0" smtClean="0"/>
            </a:p>
          </p:txBody>
        </p:sp>
        <p:sp>
          <p:nvSpPr>
            <p:cNvPr id="24" name="TextBox 23"/>
            <p:cNvSpPr txBox="1"/>
            <p:nvPr/>
          </p:nvSpPr>
          <p:spPr>
            <a:xfrm>
              <a:off x="-36512" y="75361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太阳</a:t>
              </a:r>
              <a:endParaRPr lang="en-US" altLang="zh-CN" sz="2000" dirty="0" smtClean="0"/>
            </a:p>
          </p:txBody>
        </p:sp>
        <p:sp>
          <p:nvSpPr>
            <p:cNvPr id="25" name="TextBox 24"/>
            <p:cNvSpPr txBox="1"/>
            <p:nvPr/>
          </p:nvSpPr>
          <p:spPr>
            <a:xfrm>
              <a:off x="-36512" y="-30985"/>
              <a:ext cx="1495693" cy="563633"/>
            </a:xfrm>
            <a:prstGeom prst="rect">
              <a:avLst/>
            </a:prstGeom>
            <a:solidFill>
              <a:schemeClr val="tx2">
                <a:lumMod val="20000"/>
                <a:lumOff val="80000"/>
              </a:schemeClr>
            </a:solidFill>
            <a:ln>
              <a:noFill/>
            </a:ln>
            <a:effectLst>
              <a:outerShdw blurRad="107950" dist="12700" dir="5400000" algn="ctr">
                <a:srgbClr val="000000"/>
              </a:outerShdw>
            </a:effectLst>
          </p:spPr>
          <p:txBody>
            <a:bodyPr wrap="square" rtlCol="0" anchor="ctr">
              <a:spAutoFit/>
            </a:bodyPr>
            <a:lstStyle/>
            <a:p>
              <a:pPr algn="ctr"/>
              <a:r>
                <a:rPr lang="zh-CN" altLang="en-US" sz="2400" dirty="0"/>
                <a:t>太阳系</a:t>
              </a:r>
              <a:endParaRPr lang="en-US" altLang="zh-CN" sz="2800" dirty="0" smtClean="0"/>
            </a:p>
          </p:txBody>
        </p:sp>
      </p:grpSp>
    </p:spTree>
    <p:extLst>
      <p:ext uri="{BB962C8B-B14F-4D97-AF65-F5344CB8AC3E}">
        <p14:creationId xmlns:p14="http://schemas.microsoft.com/office/powerpoint/2010/main" val="3937356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p:cNvSpPr>
            <a:spLocks noGrp="1"/>
          </p:cNvSpPr>
          <p:nvPr>
            <p:ph type="body" sz="quarter" idx="10"/>
          </p:nvPr>
        </p:nvSpPr>
        <p:spPr/>
        <p:txBody>
          <a:bodyPr>
            <a:normAutofit/>
          </a:bodyPr>
          <a:lstStyle/>
          <a:p>
            <a:r>
              <a:rPr lang="zh-CN" altLang="en-US" sz="1800" dirty="0"/>
              <a:t>火星是太阳系由内往外数的第四颗行星，属于类地行星，直径为地球的一半。火星基本上是沙漠行星，地表沙丘、砾石遍布，没有稳定的液态水体。二氧化碳为主的大气既稀薄又寒冷，沙尘悬浮其中，每年常有尘暴发生。火星有</a:t>
            </a:r>
            <a:r>
              <a:rPr lang="zh-CN" altLang="en-US" sz="1800" dirty="0" smtClean="0"/>
              <a:t>两颗天然卫星。</a:t>
            </a:r>
            <a:endParaRPr lang="zh-CN" altLang="en-US" sz="1800" dirty="0"/>
          </a:p>
        </p:txBody>
      </p:sp>
      <p:pic>
        <p:nvPicPr>
          <p:cNvPr id="18" name="图片占位符 17"/>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6366" b="6366"/>
          <a:stretch>
            <a:fillRect/>
          </a:stretch>
        </p:blipFill>
        <p:spPr>
          <a:xfrm>
            <a:off x="1451269" y="1988840"/>
            <a:ext cx="5496995" cy="4608934"/>
          </a:xfrm>
        </p:spPr>
      </p:pic>
      <p:sp>
        <p:nvSpPr>
          <p:cNvPr id="19" name="TextBox 18"/>
          <p:cNvSpPr txBox="1"/>
          <p:nvPr/>
        </p:nvSpPr>
        <p:spPr>
          <a:xfrm>
            <a:off x="1403648" y="1700808"/>
            <a:ext cx="2808312" cy="338554"/>
          </a:xfrm>
          <a:prstGeom prst="rect">
            <a:avLst/>
          </a:prstGeom>
          <a:noFill/>
        </p:spPr>
        <p:txBody>
          <a:bodyPr wrap="square" rtlCol="0">
            <a:spAutoFit/>
          </a:bodyPr>
          <a:lstStyle/>
          <a:p>
            <a:r>
              <a:rPr lang="zh-CN" altLang="en-US" sz="1600" dirty="0"/>
              <a:t>海盗</a:t>
            </a:r>
            <a:r>
              <a:rPr lang="en-US" altLang="zh-CN" sz="1600" dirty="0"/>
              <a:t>1</a:t>
            </a:r>
            <a:r>
              <a:rPr lang="zh-CN" altLang="en-US" sz="1600" dirty="0"/>
              <a:t>号登陆器所摄地景</a:t>
            </a:r>
          </a:p>
        </p:txBody>
      </p:sp>
      <p:sp>
        <p:nvSpPr>
          <p:cNvPr id="20" name="TextBox 19"/>
          <p:cNvSpPr txBox="1"/>
          <p:nvPr/>
        </p:nvSpPr>
        <p:spPr>
          <a:xfrm>
            <a:off x="7562403" y="5347669"/>
            <a:ext cx="936104" cy="369332"/>
          </a:xfrm>
          <a:prstGeom prst="rect">
            <a:avLst/>
          </a:prstGeom>
          <a:solidFill>
            <a:schemeClr val="tx2">
              <a:lumMod val="60000"/>
              <a:lumOff val="40000"/>
            </a:schemeClr>
          </a:solidFill>
        </p:spPr>
        <p:txBody>
          <a:bodyPr wrap="square" rtlCol="0">
            <a:spAutoFit/>
          </a:bodyPr>
          <a:lstStyle/>
          <a:p>
            <a:r>
              <a:rPr lang="zh-CN" altLang="en-US" dirty="0" smtClean="0"/>
              <a:t>下一页</a:t>
            </a:r>
            <a:endParaRPr lang="zh-CN" altLang="en-US" dirty="0"/>
          </a:p>
        </p:txBody>
      </p:sp>
      <p:sp>
        <p:nvSpPr>
          <p:cNvPr id="21" name="TextBox 20"/>
          <p:cNvSpPr txBox="1"/>
          <p:nvPr/>
        </p:nvSpPr>
        <p:spPr>
          <a:xfrm>
            <a:off x="7022343" y="2530643"/>
            <a:ext cx="2016224" cy="2585323"/>
          </a:xfrm>
          <a:prstGeom prst="rect">
            <a:avLst/>
          </a:prstGeom>
          <a:solidFill>
            <a:schemeClr val="bg1"/>
          </a:solidFill>
        </p:spPr>
        <p:txBody>
          <a:bodyPr wrap="square" rtlCol="0">
            <a:spAutoFit/>
          </a:bodyPr>
          <a:lstStyle/>
          <a:p>
            <a:r>
              <a:rPr lang="zh-CN" altLang="en-US" dirty="0" smtClean="0"/>
              <a:t>               </a:t>
            </a:r>
            <a:r>
              <a:rPr lang="zh-CN" altLang="en-US" b="1" dirty="0" smtClean="0">
                <a:solidFill>
                  <a:schemeClr val="tx2">
                    <a:lumMod val="75000"/>
                  </a:schemeClr>
                </a:solidFill>
              </a:rPr>
              <a:t>星</a:t>
            </a:r>
            <a:endParaRPr lang="en-US" altLang="zh-CN" b="1" dirty="0" smtClean="0">
              <a:solidFill>
                <a:schemeClr val="tx2">
                  <a:lumMod val="75000"/>
                </a:schemeClr>
              </a:solidFill>
            </a:endParaRPr>
          </a:p>
          <a:p>
            <a:r>
              <a:rPr lang="zh-CN" altLang="en-US" b="1" dirty="0" smtClean="0">
                <a:solidFill>
                  <a:schemeClr val="tx2">
                    <a:lumMod val="75000"/>
                  </a:schemeClr>
                </a:solidFill>
              </a:rPr>
              <a:t>       火             上</a:t>
            </a:r>
            <a:endParaRPr lang="en-US" altLang="zh-CN" b="1" dirty="0" smtClean="0">
              <a:solidFill>
                <a:schemeClr val="tx2">
                  <a:lumMod val="75000"/>
                </a:schemeClr>
              </a:solidFill>
            </a:endParaRPr>
          </a:p>
          <a:p>
            <a:r>
              <a:rPr lang="zh-CN" altLang="en-US" b="1" dirty="0" smtClean="0">
                <a:solidFill>
                  <a:schemeClr val="tx2">
                    <a:lumMod val="75000"/>
                  </a:schemeClr>
                </a:solidFill>
              </a:rPr>
              <a:t>                     存</a:t>
            </a:r>
            <a:endParaRPr lang="en-US" altLang="zh-CN" b="1" dirty="0" smtClean="0">
              <a:solidFill>
                <a:schemeClr val="tx2">
                  <a:lumMod val="75000"/>
                </a:schemeClr>
              </a:solidFill>
            </a:endParaRPr>
          </a:p>
          <a:p>
            <a:r>
              <a:rPr lang="zh-CN" altLang="en-US" b="1" dirty="0" smtClean="0">
                <a:solidFill>
                  <a:schemeClr val="tx2">
                    <a:lumMod val="75000"/>
                  </a:schemeClr>
                </a:solidFill>
              </a:rPr>
              <a:t>                   在</a:t>
            </a:r>
            <a:endParaRPr lang="en-US" altLang="zh-CN" b="1" dirty="0" smtClean="0">
              <a:solidFill>
                <a:schemeClr val="tx2">
                  <a:lumMod val="75000"/>
                </a:schemeClr>
              </a:solidFill>
            </a:endParaRPr>
          </a:p>
          <a:p>
            <a:r>
              <a:rPr lang="zh-CN" altLang="en-US" b="1" dirty="0" smtClean="0">
                <a:solidFill>
                  <a:schemeClr val="tx2">
                    <a:lumMod val="75000"/>
                  </a:schemeClr>
                </a:solidFill>
              </a:rPr>
              <a:t>                  生</a:t>
            </a:r>
            <a:endParaRPr lang="en-US" altLang="zh-CN" b="1" dirty="0" smtClean="0">
              <a:solidFill>
                <a:schemeClr val="tx2">
                  <a:lumMod val="75000"/>
                </a:schemeClr>
              </a:solidFill>
            </a:endParaRPr>
          </a:p>
          <a:p>
            <a:r>
              <a:rPr lang="en-US" altLang="zh-CN" b="1" dirty="0" smtClean="0">
                <a:solidFill>
                  <a:schemeClr val="tx2">
                    <a:lumMod val="75000"/>
                  </a:schemeClr>
                </a:solidFill>
              </a:rPr>
              <a:t>                 </a:t>
            </a:r>
            <a:r>
              <a:rPr lang="zh-CN" altLang="en-US" b="1" dirty="0" smtClean="0">
                <a:solidFill>
                  <a:schemeClr val="tx2">
                    <a:lumMod val="75000"/>
                  </a:schemeClr>
                </a:solidFill>
              </a:rPr>
              <a:t>命</a:t>
            </a:r>
            <a:endParaRPr lang="en-US" altLang="zh-CN" b="1" dirty="0" smtClean="0">
              <a:solidFill>
                <a:schemeClr val="tx2">
                  <a:lumMod val="75000"/>
                </a:schemeClr>
              </a:solidFill>
            </a:endParaRPr>
          </a:p>
          <a:p>
            <a:r>
              <a:rPr lang="zh-CN" altLang="en-US" b="1" dirty="0" smtClean="0">
                <a:solidFill>
                  <a:schemeClr val="tx2">
                    <a:lumMod val="75000"/>
                  </a:schemeClr>
                </a:solidFill>
              </a:rPr>
              <a:t>                吗</a:t>
            </a:r>
            <a:endParaRPr lang="en-US" altLang="zh-CN" b="1" dirty="0" smtClean="0">
              <a:solidFill>
                <a:schemeClr val="tx2">
                  <a:lumMod val="75000"/>
                </a:schemeClr>
              </a:solidFill>
            </a:endParaRPr>
          </a:p>
          <a:p>
            <a:r>
              <a:rPr lang="en-US" altLang="zh-CN" b="1" dirty="0">
                <a:solidFill>
                  <a:schemeClr val="tx2">
                    <a:lumMod val="75000"/>
                  </a:schemeClr>
                </a:solidFill>
              </a:rPr>
              <a:t> </a:t>
            </a:r>
            <a:r>
              <a:rPr lang="en-US" altLang="zh-CN" b="1" dirty="0" smtClean="0">
                <a:solidFill>
                  <a:schemeClr val="tx2">
                    <a:lumMod val="75000"/>
                  </a:schemeClr>
                </a:solidFill>
              </a:rPr>
              <a:t>                </a:t>
            </a:r>
          </a:p>
          <a:p>
            <a:r>
              <a:rPr lang="en-US" altLang="zh-CN" b="1" dirty="0">
                <a:solidFill>
                  <a:schemeClr val="tx2">
                    <a:lumMod val="75000"/>
                  </a:schemeClr>
                </a:solidFill>
              </a:rPr>
              <a:t> </a:t>
            </a:r>
            <a:r>
              <a:rPr lang="en-US" altLang="zh-CN" b="1" dirty="0" smtClean="0">
                <a:solidFill>
                  <a:schemeClr val="tx2">
                    <a:lumMod val="75000"/>
                  </a:schemeClr>
                </a:solidFill>
              </a:rPr>
              <a:t>                </a:t>
            </a:r>
            <a:r>
              <a:rPr lang="zh-CN" altLang="en-US" b="1" dirty="0" smtClean="0">
                <a:solidFill>
                  <a:schemeClr val="tx2">
                    <a:lumMod val="75000"/>
                  </a:schemeClr>
                </a:solidFill>
              </a:rPr>
              <a:t>？</a:t>
            </a:r>
            <a:endParaRPr lang="zh-CN" altLang="en-US" b="1" dirty="0">
              <a:solidFill>
                <a:schemeClr val="tx2">
                  <a:lumMod val="75000"/>
                </a:schemeClr>
              </a:solidFill>
            </a:endParaRPr>
          </a:p>
        </p:txBody>
      </p:sp>
      <p:grpSp>
        <p:nvGrpSpPr>
          <p:cNvPr id="47" name="组合 46"/>
          <p:cNvGrpSpPr/>
          <p:nvPr/>
        </p:nvGrpSpPr>
        <p:grpSpPr>
          <a:xfrm>
            <a:off x="5860" y="548680"/>
            <a:ext cx="1187624" cy="5809566"/>
            <a:chOff x="-36512" y="-30985"/>
            <a:chExt cx="1495693" cy="6322937"/>
          </a:xfrm>
        </p:grpSpPr>
        <p:sp>
          <p:nvSpPr>
            <p:cNvPr id="48" name="TextBox 47"/>
            <p:cNvSpPr txBox="1"/>
            <p:nvPr/>
          </p:nvSpPr>
          <p:spPr>
            <a:xfrm>
              <a:off x="-36512" y="1384849"/>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水星</a:t>
              </a:r>
              <a:endParaRPr lang="en-US" altLang="zh-CN" sz="2000" dirty="0" smtClean="0"/>
            </a:p>
          </p:txBody>
        </p:sp>
        <p:sp>
          <p:nvSpPr>
            <p:cNvPr id="49" name="TextBox 48"/>
            <p:cNvSpPr txBox="1"/>
            <p:nvPr/>
          </p:nvSpPr>
          <p:spPr>
            <a:xfrm>
              <a:off x="-36512" y="201608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金星</a:t>
              </a:r>
              <a:endParaRPr lang="en-US" altLang="zh-CN" sz="2000" dirty="0" smtClean="0"/>
            </a:p>
          </p:txBody>
        </p:sp>
        <p:sp>
          <p:nvSpPr>
            <p:cNvPr id="50" name="TextBox 49"/>
            <p:cNvSpPr txBox="1"/>
            <p:nvPr/>
          </p:nvSpPr>
          <p:spPr>
            <a:xfrm>
              <a:off x="-36512" y="2647312"/>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地球</a:t>
              </a:r>
              <a:endParaRPr lang="en-US" altLang="zh-CN" sz="2000" dirty="0" smtClean="0"/>
            </a:p>
          </p:txBody>
        </p:sp>
        <p:sp>
          <p:nvSpPr>
            <p:cNvPr id="51" name="TextBox 50"/>
            <p:cNvSpPr txBox="1"/>
            <p:nvPr/>
          </p:nvSpPr>
          <p:spPr>
            <a:xfrm>
              <a:off x="-36512" y="3278545"/>
              <a:ext cx="1224136" cy="488482"/>
            </a:xfrm>
            <a:prstGeom prst="rect">
              <a:avLst/>
            </a:prstGeom>
            <a:solidFill>
              <a:schemeClr val="tx2">
                <a:lumMod val="60000"/>
                <a:lumOff val="40000"/>
              </a:schemeClr>
            </a:solidFill>
          </p:spPr>
          <p:txBody>
            <a:bodyPr wrap="square" rtlCol="0" anchor="ctr">
              <a:spAutoFit/>
            </a:bodyPr>
            <a:lstStyle/>
            <a:p>
              <a:pPr algn="ctr"/>
              <a:r>
                <a:rPr lang="zh-CN" altLang="en-US" sz="2000" dirty="0"/>
                <a:t>火星</a:t>
              </a:r>
              <a:endParaRPr lang="en-US" altLang="zh-CN" sz="2000" dirty="0" smtClean="0"/>
            </a:p>
          </p:txBody>
        </p:sp>
        <p:sp>
          <p:nvSpPr>
            <p:cNvPr id="52" name="TextBox 51"/>
            <p:cNvSpPr txBox="1"/>
            <p:nvPr/>
          </p:nvSpPr>
          <p:spPr>
            <a:xfrm>
              <a:off x="-36512" y="390977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木星</a:t>
              </a:r>
              <a:endParaRPr lang="en-US" altLang="zh-CN" sz="2000" dirty="0" smtClean="0"/>
            </a:p>
          </p:txBody>
        </p:sp>
        <p:sp>
          <p:nvSpPr>
            <p:cNvPr id="53" name="TextBox 52"/>
            <p:cNvSpPr txBox="1"/>
            <p:nvPr/>
          </p:nvSpPr>
          <p:spPr>
            <a:xfrm>
              <a:off x="-36512" y="4541008"/>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土星</a:t>
              </a:r>
              <a:endParaRPr lang="en-US" altLang="zh-CN" sz="2000" dirty="0" smtClean="0"/>
            </a:p>
          </p:txBody>
        </p:sp>
        <p:sp>
          <p:nvSpPr>
            <p:cNvPr id="54" name="TextBox 53"/>
            <p:cNvSpPr txBox="1"/>
            <p:nvPr/>
          </p:nvSpPr>
          <p:spPr>
            <a:xfrm>
              <a:off x="-36512" y="5172241"/>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天王星</a:t>
              </a:r>
              <a:endParaRPr lang="en-US" altLang="zh-CN" sz="2000" dirty="0" smtClean="0"/>
            </a:p>
          </p:txBody>
        </p:sp>
        <p:sp>
          <p:nvSpPr>
            <p:cNvPr id="55" name="TextBox 54"/>
            <p:cNvSpPr txBox="1"/>
            <p:nvPr/>
          </p:nvSpPr>
          <p:spPr>
            <a:xfrm>
              <a:off x="-36512" y="580347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海王星</a:t>
              </a:r>
              <a:endParaRPr lang="en-US" altLang="zh-CN" sz="2000" dirty="0" smtClean="0"/>
            </a:p>
          </p:txBody>
        </p:sp>
        <p:sp>
          <p:nvSpPr>
            <p:cNvPr id="56" name="TextBox 55"/>
            <p:cNvSpPr txBox="1"/>
            <p:nvPr/>
          </p:nvSpPr>
          <p:spPr>
            <a:xfrm>
              <a:off x="-36512" y="75361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太阳</a:t>
              </a:r>
              <a:endParaRPr lang="en-US" altLang="zh-CN" sz="2000" dirty="0" smtClean="0"/>
            </a:p>
          </p:txBody>
        </p:sp>
        <p:sp>
          <p:nvSpPr>
            <p:cNvPr id="57" name="TextBox 56"/>
            <p:cNvSpPr txBox="1"/>
            <p:nvPr/>
          </p:nvSpPr>
          <p:spPr>
            <a:xfrm>
              <a:off x="-36512" y="-30985"/>
              <a:ext cx="1495693" cy="563633"/>
            </a:xfrm>
            <a:prstGeom prst="rect">
              <a:avLst/>
            </a:prstGeom>
            <a:solidFill>
              <a:schemeClr val="tx2">
                <a:lumMod val="20000"/>
                <a:lumOff val="80000"/>
              </a:schemeClr>
            </a:solidFill>
            <a:ln>
              <a:noFill/>
            </a:ln>
            <a:effectLst>
              <a:outerShdw blurRad="107950" dist="12700" dir="5400000" algn="ctr">
                <a:srgbClr val="000000"/>
              </a:outerShdw>
            </a:effectLst>
          </p:spPr>
          <p:txBody>
            <a:bodyPr wrap="square" rtlCol="0" anchor="ctr">
              <a:spAutoFit/>
            </a:bodyPr>
            <a:lstStyle/>
            <a:p>
              <a:pPr algn="ctr"/>
              <a:r>
                <a:rPr lang="zh-CN" altLang="en-US" sz="2400" dirty="0"/>
                <a:t>太阳系</a:t>
              </a:r>
              <a:endParaRPr lang="en-US" altLang="zh-CN" sz="2800" dirty="0" smtClean="0"/>
            </a:p>
          </p:txBody>
        </p:sp>
      </p:grpSp>
    </p:spTree>
    <p:extLst>
      <p:ext uri="{BB962C8B-B14F-4D97-AF65-F5344CB8AC3E}">
        <p14:creationId xmlns:p14="http://schemas.microsoft.com/office/powerpoint/2010/main" val="3989907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920909"/>
            <a:ext cx="7416824" cy="5078313"/>
          </a:xfrm>
          <a:prstGeom prst="rect">
            <a:avLst/>
          </a:prstGeom>
          <a:noFill/>
        </p:spPr>
        <p:txBody>
          <a:bodyPr wrap="square" rtlCol="0">
            <a:spAutoFit/>
          </a:bodyPr>
          <a:lstStyle/>
          <a:p>
            <a:r>
              <a:rPr lang="en-US" altLang="zh-CN" dirty="0" smtClean="0"/>
              <a:t>        2000</a:t>
            </a:r>
            <a:r>
              <a:rPr lang="zh-CN" altLang="en-US" dirty="0"/>
              <a:t>年，美国科学家在南极洲发现了一块火星陨石。这是一块碳酸盐陨石，后被编号为</a:t>
            </a:r>
            <a:r>
              <a:rPr lang="en-US" altLang="zh-CN" dirty="0"/>
              <a:t>ALH84001</a:t>
            </a:r>
            <a:r>
              <a:rPr lang="zh-CN" altLang="en-US" dirty="0"/>
              <a:t>。美国国家航空航天局声称在这块陨石上发现了一些类似微体化石的结构，有人认为这可能是火星生命存在的证据，但也有人认为这只是自然生成的矿物晶体。直到</a:t>
            </a:r>
            <a:r>
              <a:rPr lang="en-US" altLang="zh-CN" dirty="0"/>
              <a:t>2004</a:t>
            </a:r>
            <a:r>
              <a:rPr lang="zh-CN" altLang="en-US" dirty="0"/>
              <a:t>年，争论的双方仍然没有任何一方占据上风。</a:t>
            </a:r>
          </a:p>
          <a:p>
            <a:r>
              <a:rPr lang="zh-CN" altLang="en-US" dirty="0" smtClean="0"/>
              <a:t>         有</a:t>
            </a:r>
            <a:r>
              <a:rPr lang="zh-CN" altLang="en-US" dirty="0"/>
              <a:t>证据显示火星曾比今日更适合生命存在，但生命在火星上到底是否真正存在过还没有确切的结论。某些研究者认为源自火星的</a:t>
            </a:r>
            <a:r>
              <a:rPr lang="en-US" altLang="zh-CN" dirty="0"/>
              <a:t>ALH84001</a:t>
            </a:r>
            <a:r>
              <a:rPr lang="zh-CN" altLang="en-US" dirty="0"/>
              <a:t>陨石有过去生命活动的证据，但这一看法至今尚未得到公认。另有反对的观点认为，自几十亿年前产生以来，该陨石从未长期处于液态水存在的温度下（因而不会曾有生命活动）。</a:t>
            </a:r>
          </a:p>
          <a:p>
            <a:r>
              <a:rPr lang="zh-CN" altLang="en-US" dirty="0" smtClean="0"/>
              <a:t>        海盗</a:t>
            </a:r>
            <a:r>
              <a:rPr lang="zh-CN" altLang="en-US" dirty="0"/>
              <a:t>号曾做实验检测火星土壤中可能存在的微生物。实验只分析了海盗号着陆点处的土壤并给出了阳性的结果，但随后即被许多科学家所否定，而这一结果也仍就处在争议之中。现存生物活动也是火星大气中存在微量甲烷的解释之一，但亦有其它与生命无关的解释。</a:t>
            </a:r>
          </a:p>
          <a:p>
            <a:r>
              <a:rPr lang="zh-CN" altLang="en-US" dirty="0" smtClean="0"/>
              <a:t>       人类</a:t>
            </a:r>
            <a:r>
              <a:rPr lang="zh-CN" altLang="en-US" dirty="0"/>
              <a:t>若对外星殖民，由于火星的适宜条件（同其他行星相比，火星最像地球），它将是人类的首选地点</a:t>
            </a:r>
            <a:r>
              <a:rPr lang="zh-CN" altLang="en-US" dirty="0" smtClean="0"/>
              <a:t>。</a:t>
            </a:r>
            <a:endParaRPr lang="en-US" altLang="zh-CN" dirty="0" smtClean="0"/>
          </a:p>
          <a:p>
            <a:r>
              <a:rPr lang="zh-CN" altLang="en-US" sz="1600" dirty="0" smtClean="0"/>
              <a:t>（参考来源：</a:t>
            </a:r>
            <a:r>
              <a:rPr lang="en-GB" altLang="zh-CN" sz="1600" dirty="0">
                <a:hlinkClick r:id="rId2"/>
              </a:rPr>
              <a:t>http://zh.wikipedia.org/wiki/%E7%81%AB%E6%98%9F</a:t>
            </a:r>
            <a:r>
              <a:rPr lang="zh-CN" altLang="en-US" sz="1600" dirty="0" smtClean="0"/>
              <a:t>）</a:t>
            </a:r>
            <a:endParaRPr lang="en-US" altLang="zh-CN" sz="1400" dirty="0" smtClean="0"/>
          </a:p>
          <a:p>
            <a:endParaRPr lang="zh-CN" altLang="en-US" dirty="0"/>
          </a:p>
        </p:txBody>
      </p:sp>
      <p:grpSp>
        <p:nvGrpSpPr>
          <p:cNvPr id="14" name="组合 13"/>
          <p:cNvGrpSpPr/>
          <p:nvPr/>
        </p:nvGrpSpPr>
        <p:grpSpPr>
          <a:xfrm>
            <a:off x="5860" y="548680"/>
            <a:ext cx="1187624" cy="5809566"/>
            <a:chOff x="-36512" y="-30985"/>
            <a:chExt cx="1495693" cy="6322937"/>
          </a:xfrm>
        </p:grpSpPr>
        <p:sp>
          <p:nvSpPr>
            <p:cNvPr id="15" name="TextBox 14"/>
            <p:cNvSpPr txBox="1"/>
            <p:nvPr/>
          </p:nvSpPr>
          <p:spPr>
            <a:xfrm>
              <a:off x="-36512" y="1384849"/>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水星</a:t>
              </a:r>
              <a:endParaRPr lang="en-US" altLang="zh-CN" sz="2000" dirty="0" smtClean="0"/>
            </a:p>
          </p:txBody>
        </p:sp>
        <p:sp>
          <p:nvSpPr>
            <p:cNvPr id="16" name="TextBox 15"/>
            <p:cNvSpPr txBox="1"/>
            <p:nvPr/>
          </p:nvSpPr>
          <p:spPr>
            <a:xfrm>
              <a:off x="-36512" y="201608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金星</a:t>
              </a:r>
              <a:endParaRPr lang="en-US" altLang="zh-CN" sz="2000" dirty="0" smtClean="0"/>
            </a:p>
          </p:txBody>
        </p:sp>
        <p:sp>
          <p:nvSpPr>
            <p:cNvPr id="17" name="TextBox 16"/>
            <p:cNvSpPr txBox="1"/>
            <p:nvPr/>
          </p:nvSpPr>
          <p:spPr>
            <a:xfrm>
              <a:off x="-36512" y="2647312"/>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地球</a:t>
              </a:r>
              <a:endParaRPr lang="en-US" altLang="zh-CN" sz="2000" dirty="0" smtClean="0"/>
            </a:p>
          </p:txBody>
        </p:sp>
        <p:sp>
          <p:nvSpPr>
            <p:cNvPr id="18" name="TextBox 17"/>
            <p:cNvSpPr txBox="1"/>
            <p:nvPr/>
          </p:nvSpPr>
          <p:spPr>
            <a:xfrm>
              <a:off x="-36512" y="3278545"/>
              <a:ext cx="1224136" cy="488482"/>
            </a:xfrm>
            <a:prstGeom prst="rect">
              <a:avLst/>
            </a:prstGeom>
            <a:solidFill>
              <a:schemeClr val="tx2">
                <a:lumMod val="60000"/>
                <a:lumOff val="40000"/>
              </a:schemeClr>
            </a:solidFill>
          </p:spPr>
          <p:txBody>
            <a:bodyPr wrap="square" rtlCol="0" anchor="ctr">
              <a:spAutoFit/>
            </a:bodyPr>
            <a:lstStyle/>
            <a:p>
              <a:pPr algn="ctr"/>
              <a:r>
                <a:rPr lang="zh-CN" altLang="en-US" sz="2000" dirty="0"/>
                <a:t>火星</a:t>
              </a:r>
              <a:endParaRPr lang="en-US" altLang="zh-CN" sz="2000" dirty="0" smtClean="0"/>
            </a:p>
          </p:txBody>
        </p:sp>
        <p:sp>
          <p:nvSpPr>
            <p:cNvPr id="19" name="TextBox 18"/>
            <p:cNvSpPr txBox="1"/>
            <p:nvPr/>
          </p:nvSpPr>
          <p:spPr>
            <a:xfrm>
              <a:off x="-36512" y="390977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木星</a:t>
              </a:r>
              <a:endParaRPr lang="en-US" altLang="zh-CN" sz="2000" dirty="0" smtClean="0"/>
            </a:p>
          </p:txBody>
        </p:sp>
        <p:sp>
          <p:nvSpPr>
            <p:cNvPr id="20" name="TextBox 19"/>
            <p:cNvSpPr txBox="1"/>
            <p:nvPr/>
          </p:nvSpPr>
          <p:spPr>
            <a:xfrm>
              <a:off x="-36512" y="4541008"/>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土星</a:t>
              </a:r>
              <a:endParaRPr lang="en-US" altLang="zh-CN" sz="2000" dirty="0" smtClean="0"/>
            </a:p>
          </p:txBody>
        </p:sp>
        <p:sp>
          <p:nvSpPr>
            <p:cNvPr id="21" name="TextBox 20"/>
            <p:cNvSpPr txBox="1"/>
            <p:nvPr/>
          </p:nvSpPr>
          <p:spPr>
            <a:xfrm>
              <a:off x="-36512" y="5172241"/>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天王星</a:t>
              </a:r>
              <a:endParaRPr lang="en-US" altLang="zh-CN" sz="2000" dirty="0" smtClean="0"/>
            </a:p>
          </p:txBody>
        </p:sp>
        <p:sp>
          <p:nvSpPr>
            <p:cNvPr id="22" name="TextBox 21"/>
            <p:cNvSpPr txBox="1"/>
            <p:nvPr/>
          </p:nvSpPr>
          <p:spPr>
            <a:xfrm>
              <a:off x="-36512" y="580347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海王星</a:t>
              </a:r>
              <a:endParaRPr lang="en-US" altLang="zh-CN" sz="2000" dirty="0" smtClean="0"/>
            </a:p>
          </p:txBody>
        </p:sp>
        <p:sp>
          <p:nvSpPr>
            <p:cNvPr id="23" name="TextBox 22"/>
            <p:cNvSpPr txBox="1"/>
            <p:nvPr/>
          </p:nvSpPr>
          <p:spPr>
            <a:xfrm>
              <a:off x="-36512" y="75361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太阳</a:t>
              </a:r>
              <a:endParaRPr lang="en-US" altLang="zh-CN" sz="2000" dirty="0" smtClean="0"/>
            </a:p>
          </p:txBody>
        </p:sp>
        <p:sp>
          <p:nvSpPr>
            <p:cNvPr id="24" name="TextBox 23"/>
            <p:cNvSpPr txBox="1"/>
            <p:nvPr/>
          </p:nvSpPr>
          <p:spPr>
            <a:xfrm>
              <a:off x="-36512" y="-30985"/>
              <a:ext cx="1495693" cy="563633"/>
            </a:xfrm>
            <a:prstGeom prst="rect">
              <a:avLst/>
            </a:prstGeom>
            <a:solidFill>
              <a:schemeClr val="tx2">
                <a:lumMod val="20000"/>
                <a:lumOff val="80000"/>
              </a:schemeClr>
            </a:solidFill>
            <a:ln>
              <a:noFill/>
            </a:ln>
            <a:effectLst>
              <a:outerShdw blurRad="107950" dist="12700" dir="5400000" algn="ctr">
                <a:srgbClr val="000000"/>
              </a:outerShdw>
            </a:effectLst>
          </p:spPr>
          <p:txBody>
            <a:bodyPr wrap="square" rtlCol="0" anchor="ctr">
              <a:spAutoFit/>
            </a:bodyPr>
            <a:lstStyle/>
            <a:p>
              <a:pPr algn="ctr"/>
              <a:r>
                <a:rPr lang="zh-CN" altLang="en-US" sz="2400" dirty="0"/>
                <a:t>太阳系</a:t>
              </a:r>
              <a:endParaRPr lang="en-US" altLang="zh-CN" sz="2800" dirty="0" smtClean="0"/>
            </a:p>
          </p:txBody>
        </p:sp>
      </p:grpSp>
    </p:spTree>
    <p:extLst>
      <p:ext uri="{BB962C8B-B14F-4D97-AF65-F5344CB8AC3E}">
        <p14:creationId xmlns:p14="http://schemas.microsoft.com/office/powerpoint/2010/main" val="2084325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sz="1800" dirty="0"/>
              <a:t>木星是太阳系从内向外的第五颗行星，亦为太阳系中体积最大、自转最快的行星。它的质量为太阳的千分之一，但为太阳系中其他行星质量总和的</a:t>
            </a:r>
            <a:r>
              <a:rPr lang="en-US" altLang="zh-CN" sz="1800" dirty="0"/>
              <a:t>2.5</a:t>
            </a:r>
            <a:r>
              <a:rPr lang="zh-CN" altLang="en-US" sz="1800" dirty="0"/>
              <a:t>倍。木星与土星、天王星、海王星皆属气体行星，因此四者又合称类木行星。</a:t>
            </a:r>
          </a:p>
        </p:txBody>
      </p:sp>
      <p:sp>
        <p:nvSpPr>
          <p:cNvPr id="14" name="内容占位符 13"/>
          <p:cNvSpPr>
            <a:spLocks noGrp="1"/>
          </p:cNvSpPr>
          <p:nvPr>
            <p:ph sz="quarter" idx="12"/>
          </p:nvPr>
        </p:nvSpPr>
        <p:spPr>
          <a:xfrm>
            <a:off x="6876256" y="2204864"/>
            <a:ext cx="1872208" cy="4392612"/>
          </a:xfrm>
        </p:spPr>
        <p:txBody>
          <a:bodyPr>
            <a:normAutofit lnSpcReduction="10000"/>
          </a:bodyPr>
          <a:lstStyle/>
          <a:p>
            <a:r>
              <a:rPr lang="en-US" altLang="zh-CN" b="1" dirty="0" smtClean="0"/>
              <a:t>·  </a:t>
            </a:r>
            <a:r>
              <a:rPr lang="zh-CN" altLang="en-US" dirty="0" smtClean="0"/>
              <a:t>古代中国称</a:t>
            </a:r>
            <a:r>
              <a:rPr lang="zh-CN" altLang="en-US" dirty="0"/>
              <a:t>木星为</a:t>
            </a:r>
            <a:r>
              <a:rPr lang="zh-CN" altLang="en-US" dirty="0" smtClean="0"/>
              <a:t>岁星，因为其公转周期大约为</a:t>
            </a:r>
            <a:r>
              <a:rPr lang="en-US" altLang="zh-CN" dirty="0" smtClean="0"/>
              <a:t>12</a:t>
            </a:r>
            <a:r>
              <a:rPr lang="zh-CN" altLang="en-US" dirty="0" smtClean="0"/>
              <a:t>年</a:t>
            </a:r>
            <a:endParaRPr lang="en-US" altLang="zh-CN" dirty="0" smtClean="0"/>
          </a:p>
          <a:p>
            <a:endParaRPr lang="en-US" altLang="zh-CN" dirty="0" smtClean="0"/>
          </a:p>
          <a:p>
            <a:r>
              <a:rPr lang="en-US" altLang="zh-CN" b="1" dirty="0" smtClean="0"/>
              <a:t>·  </a:t>
            </a:r>
            <a:r>
              <a:rPr lang="zh-CN" altLang="en-US" dirty="0" smtClean="0"/>
              <a:t>古罗马</a:t>
            </a:r>
            <a:r>
              <a:rPr lang="zh-CN" altLang="en-US" dirty="0"/>
              <a:t>人以罗马神话中的众神之王朱比特（</a:t>
            </a:r>
            <a:r>
              <a:rPr lang="en-US" altLang="zh-CN" dirty="0"/>
              <a:t>Jupiter</a:t>
            </a:r>
            <a:r>
              <a:rPr lang="zh-CN" altLang="en-US" dirty="0"/>
              <a:t>）为它</a:t>
            </a:r>
            <a:r>
              <a:rPr lang="zh-CN" altLang="en-US" dirty="0" smtClean="0"/>
              <a:t>命名</a:t>
            </a:r>
            <a:endParaRPr lang="en-US" altLang="zh-CN" dirty="0" smtClean="0"/>
          </a:p>
          <a:p>
            <a:endParaRPr lang="en-US" altLang="zh-CN" dirty="0" smtClean="0"/>
          </a:p>
          <a:p>
            <a:r>
              <a:rPr lang="en-US" altLang="zh-CN" b="1" dirty="0" smtClean="0"/>
              <a:t>·  </a:t>
            </a:r>
            <a:r>
              <a:rPr lang="zh-CN" altLang="en-US" dirty="0" smtClean="0"/>
              <a:t>木星</a:t>
            </a:r>
            <a:r>
              <a:rPr lang="zh-CN" altLang="en-US" dirty="0"/>
              <a:t>是人类迄今为止发现的天然卫星最多的行星，目前已发现</a:t>
            </a:r>
            <a:r>
              <a:rPr lang="en-US" altLang="zh-CN" dirty="0"/>
              <a:t>66</a:t>
            </a:r>
            <a:r>
              <a:rPr lang="zh-CN" altLang="en-US" dirty="0"/>
              <a:t>颗卫星</a:t>
            </a:r>
            <a:endParaRPr lang="zh-CN" altLang="en-US" b="1" dirty="0"/>
          </a:p>
        </p:txBody>
      </p:sp>
      <p:pic>
        <p:nvPicPr>
          <p:cNvPr id="15" name="图片占位符 14"/>
          <p:cNvPicPr>
            <a:picLocks noGrp="1"/>
          </p:cNvPicPr>
          <p:nvPr>
            <p:ph type="pic" sz="quarter" idx="11"/>
          </p:nvPr>
        </p:nvPicPr>
        <p:blipFill>
          <a:blip r:embed="rId2">
            <a:extLst>
              <a:ext uri="{28A0092B-C50C-407E-A947-70E740481C1C}">
                <a14:useLocalDpi xmlns:a14="http://schemas.microsoft.com/office/drawing/2010/main" val="0"/>
              </a:ext>
            </a:extLst>
          </a:blip>
          <a:srcRect t="3478" b="3478"/>
          <a:stretch>
            <a:fillRect/>
          </a:stretch>
        </p:blipFill>
        <p:spPr>
          <a:xfrm>
            <a:off x="1475656" y="1770362"/>
            <a:ext cx="5219477" cy="4682974"/>
          </a:xfrm>
          <a:prstGeom prst="rect">
            <a:avLst/>
          </a:prstGeom>
        </p:spPr>
      </p:pic>
      <p:sp>
        <p:nvSpPr>
          <p:cNvPr id="16" name="TextBox 15"/>
          <p:cNvSpPr txBox="1"/>
          <p:nvPr/>
        </p:nvSpPr>
        <p:spPr>
          <a:xfrm>
            <a:off x="6876256" y="1660738"/>
            <a:ext cx="1800200" cy="400110"/>
          </a:xfrm>
          <a:prstGeom prst="rect">
            <a:avLst/>
          </a:prstGeom>
          <a:noFill/>
        </p:spPr>
        <p:txBody>
          <a:bodyPr wrap="square" rtlCol="0">
            <a:spAutoFit/>
          </a:bodyPr>
          <a:lstStyle/>
          <a:p>
            <a:r>
              <a:rPr lang="zh-CN" altLang="en-US" sz="2000" b="1" dirty="0"/>
              <a:t>趣味星球</a:t>
            </a:r>
            <a:endParaRPr lang="zh-CN" altLang="en-US" b="1" dirty="0"/>
          </a:p>
        </p:txBody>
      </p:sp>
      <p:grpSp>
        <p:nvGrpSpPr>
          <p:cNvPr id="17" name="组合 16"/>
          <p:cNvGrpSpPr/>
          <p:nvPr/>
        </p:nvGrpSpPr>
        <p:grpSpPr>
          <a:xfrm>
            <a:off x="5860" y="548680"/>
            <a:ext cx="1187624" cy="5809566"/>
            <a:chOff x="-36512" y="-30985"/>
            <a:chExt cx="1495693" cy="6322937"/>
          </a:xfrm>
        </p:grpSpPr>
        <p:sp>
          <p:nvSpPr>
            <p:cNvPr id="18" name="TextBox 17"/>
            <p:cNvSpPr txBox="1"/>
            <p:nvPr/>
          </p:nvSpPr>
          <p:spPr>
            <a:xfrm>
              <a:off x="-36512" y="1384849"/>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水星</a:t>
              </a:r>
              <a:endParaRPr lang="en-US" altLang="zh-CN" sz="2000" dirty="0" smtClean="0"/>
            </a:p>
          </p:txBody>
        </p:sp>
        <p:sp>
          <p:nvSpPr>
            <p:cNvPr id="19" name="TextBox 18"/>
            <p:cNvSpPr txBox="1"/>
            <p:nvPr/>
          </p:nvSpPr>
          <p:spPr>
            <a:xfrm>
              <a:off x="-36512" y="201608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金星</a:t>
              </a:r>
              <a:endParaRPr lang="en-US" altLang="zh-CN" sz="2000" dirty="0" smtClean="0"/>
            </a:p>
          </p:txBody>
        </p:sp>
        <p:sp>
          <p:nvSpPr>
            <p:cNvPr id="20" name="TextBox 19"/>
            <p:cNvSpPr txBox="1"/>
            <p:nvPr/>
          </p:nvSpPr>
          <p:spPr>
            <a:xfrm>
              <a:off x="-36512" y="2647312"/>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地球</a:t>
              </a:r>
              <a:endParaRPr lang="en-US" altLang="zh-CN" sz="2000" dirty="0" smtClean="0"/>
            </a:p>
          </p:txBody>
        </p:sp>
        <p:sp>
          <p:nvSpPr>
            <p:cNvPr id="21" name="TextBox 20"/>
            <p:cNvSpPr txBox="1"/>
            <p:nvPr/>
          </p:nvSpPr>
          <p:spPr>
            <a:xfrm>
              <a:off x="-36512" y="3278545"/>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火星</a:t>
              </a:r>
              <a:endParaRPr lang="en-US" altLang="zh-CN" sz="2000" dirty="0" smtClean="0"/>
            </a:p>
          </p:txBody>
        </p:sp>
        <p:sp>
          <p:nvSpPr>
            <p:cNvPr id="22" name="TextBox 21"/>
            <p:cNvSpPr txBox="1"/>
            <p:nvPr/>
          </p:nvSpPr>
          <p:spPr>
            <a:xfrm>
              <a:off x="-36512" y="3909776"/>
              <a:ext cx="1224136" cy="488482"/>
            </a:xfrm>
            <a:prstGeom prst="rect">
              <a:avLst/>
            </a:prstGeom>
            <a:solidFill>
              <a:schemeClr val="tx2">
                <a:lumMod val="60000"/>
                <a:lumOff val="40000"/>
              </a:schemeClr>
            </a:solidFill>
          </p:spPr>
          <p:txBody>
            <a:bodyPr wrap="square" rtlCol="0" anchor="ctr">
              <a:spAutoFit/>
            </a:bodyPr>
            <a:lstStyle/>
            <a:p>
              <a:pPr algn="ctr"/>
              <a:r>
                <a:rPr lang="zh-CN" altLang="en-US" sz="2000" dirty="0"/>
                <a:t>木星</a:t>
              </a:r>
              <a:endParaRPr lang="en-US" altLang="zh-CN" sz="2000" dirty="0" smtClean="0"/>
            </a:p>
          </p:txBody>
        </p:sp>
        <p:sp>
          <p:nvSpPr>
            <p:cNvPr id="23" name="TextBox 22"/>
            <p:cNvSpPr txBox="1"/>
            <p:nvPr/>
          </p:nvSpPr>
          <p:spPr>
            <a:xfrm>
              <a:off x="-36512" y="4541008"/>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土星</a:t>
              </a:r>
              <a:endParaRPr lang="en-US" altLang="zh-CN" sz="2000" dirty="0" smtClean="0"/>
            </a:p>
          </p:txBody>
        </p:sp>
        <p:sp>
          <p:nvSpPr>
            <p:cNvPr id="24" name="TextBox 23"/>
            <p:cNvSpPr txBox="1"/>
            <p:nvPr/>
          </p:nvSpPr>
          <p:spPr>
            <a:xfrm>
              <a:off x="-36512" y="5172241"/>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天王星</a:t>
              </a:r>
              <a:endParaRPr lang="en-US" altLang="zh-CN" sz="2000" dirty="0" smtClean="0"/>
            </a:p>
          </p:txBody>
        </p:sp>
        <p:sp>
          <p:nvSpPr>
            <p:cNvPr id="25" name="TextBox 24"/>
            <p:cNvSpPr txBox="1"/>
            <p:nvPr/>
          </p:nvSpPr>
          <p:spPr>
            <a:xfrm>
              <a:off x="-36512" y="580347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海王星</a:t>
              </a:r>
              <a:endParaRPr lang="en-US" altLang="zh-CN" sz="2000" dirty="0" smtClean="0"/>
            </a:p>
          </p:txBody>
        </p:sp>
        <p:sp>
          <p:nvSpPr>
            <p:cNvPr id="26" name="TextBox 25"/>
            <p:cNvSpPr txBox="1"/>
            <p:nvPr/>
          </p:nvSpPr>
          <p:spPr>
            <a:xfrm>
              <a:off x="-36512" y="75361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太阳</a:t>
              </a:r>
              <a:endParaRPr lang="en-US" altLang="zh-CN" sz="2000" dirty="0" smtClean="0"/>
            </a:p>
          </p:txBody>
        </p:sp>
        <p:sp>
          <p:nvSpPr>
            <p:cNvPr id="27" name="TextBox 26"/>
            <p:cNvSpPr txBox="1"/>
            <p:nvPr/>
          </p:nvSpPr>
          <p:spPr>
            <a:xfrm>
              <a:off x="-36512" y="-30985"/>
              <a:ext cx="1495693" cy="563633"/>
            </a:xfrm>
            <a:prstGeom prst="rect">
              <a:avLst/>
            </a:prstGeom>
            <a:solidFill>
              <a:schemeClr val="tx2">
                <a:lumMod val="20000"/>
                <a:lumOff val="80000"/>
              </a:schemeClr>
            </a:solidFill>
            <a:ln>
              <a:noFill/>
            </a:ln>
            <a:effectLst>
              <a:outerShdw blurRad="107950" dist="12700" dir="5400000" algn="ctr">
                <a:srgbClr val="000000"/>
              </a:outerShdw>
            </a:effectLst>
          </p:spPr>
          <p:txBody>
            <a:bodyPr wrap="square" rtlCol="0" anchor="ctr">
              <a:spAutoFit/>
            </a:bodyPr>
            <a:lstStyle/>
            <a:p>
              <a:pPr algn="ctr"/>
              <a:r>
                <a:rPr lang="zh-CN" altLang="en-US" sz="2400" dirty="0"/>
                <a:t>太阳系</a:t>
              </a:r>
              <a:endParaRPr lang="en-US" altLang="zh-CN" sz="2800" dirty="0" smtClean="0"/>
            </a:p>
          </p:txBody>
        </p:sp>
      </p:grpSp>
    </p:spTree>
    <p:extLst>
      <p:ext uri="{BB962C8B-B14F-4D97-AF65-F5344CB8AC3E}">
        <p14:creationId xmlns:p14="http://schemas.microsoft.com/office/powerpoint/2010/main" val="3412810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404000" y="475200"/>
            <a:ext cx="7416551" cy="1598770"/>
          </a:xfrm>
        </p:spPr>
        <p:txBody>
          <a:bodyPr>
            <a:normAutofit/>
          </a:bodyPr>
          <a:lstStyle/>
          <a:p>
            <a:r>
              <a:rPr lang="zh-CN" altLang="en-US" sz="1800" dirty="0"/>
              <a:t>土星，为太阳系八大行星之一，至太阳距离（由近到远）位于第六、体积则仅次于木星。并与木星、天王星及海王星同属气体（类木）巨星。古代中国亦称之镇星或填星</a:t>
            </a:r>
            <a:r>
              <a:rPr lang="zh-CN" altLang="en-US" sz="1800" dirty="0" smtClean="0"/>
              <a:t>。</a:t>
            </a:r>
            <a:endParaRPr lang="en-US" altLang="zh-CN" sz="1800" dirty="0" smtClean="0"/>
          </a:p>
          <a:p>
            <a:r>
              <a:rPr lang="zh-CN" altLang="en-US" sz="1800" dirty="0"/>
              <a:t>土星最为人知的莫过于它的行星环系统了，土星环被认为是太阳系内所观察到的令人印象最深刻的</a:t>
            </a:r>
            <a:r>
              <a:rPr lang="zh-CN" altLang="en-US" sz="1800" dirty="0" smtClean="0"/>
              <a:t>景观。更多有关土星环的信息请</a:t>
            </a:r>
            <a:endParaRPr lang="zh-CN" altLang="en-US" sz="1800" dirty="0"/>
          </a:p>
        </p:txBody>
      </p:sp>
      <p:grpSp>
        <p:nvGrpSpPr>
          <p:cNvPr id="7" name="组合 6"/>
          <p:cNvGrpSpPr/>
          <p:nvPr/>
        </p:nvGrpSpPr>
        <p:grpSpPr>
          <a:xfrm>
            <a:off x="5860" y="548680"/>
            <a:ext cx="1187624" cy="5809566"/>
            <a:chOff x="-36512" y="-30985"/>
            <a:chExt cx="1495693" cy="6322937"/>
          </a:xfrm>
        </p:grpSpPr>
        <p:sp>
          <p:nvSpPr>
            <p:cNvPr id="8" name="TextBox 7"/>
            <p:cNvSpPr txBox="1"/>
            <p:nvPr/>
          </p:nvSpPr>
          <p:spPr>
            <a:xfrm>
              <a:off x="-36512" y="1384849"/>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水星</a:t>
              </a:r>
              <a:endParaRPr lang="en-US" altLang="zh-CN" sz="2000" dirty="0" smtClean="0"/>
            </a:p>
          </p:txBody>
        </p:sp>
        <p:sp>
          <p:nvSpPr>
            <p:cNvPr id="9" name="TextBox 8"/>
            <p:cNvSpPr txBox="1"/>
            <p:nvPr/>
          </p:nvSpPr>
          <p:spPr>
            <a:xfrm>
              <a:off x="-36512" y="201608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smtClean="0"/>
                <a:t>金星</a:t>
              </a:r>
              <a:endParaRPr lang="en-US" altLang="zh-CN" sz="2000" dirty="0" smtClean="0"/>
            </a:p>
          </p:txBody>
        </p:sp>
        <p:sp>
          <p:nvSpPr>
            <p:cNvPr id="10" name="TextBox 9"/>
            <p:cNvSpPr txBox="1"/>
            <p:nvPr/>
          </p:nvSpPr>
          <p:spPr>
            <a:xfrm>
              <a:off x="-36512" y="2647312"/>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地球</a:t>
              </a:r>
              <a:endParaRPr lang="en-US" altLang="zh-CN" sz="2000" dirty="0" smtClean="0"/>
            </a:p>
          </p:txBody>
        </p:sp>
        <p:sp>
          <p:nvSpPr>
            <p:cNvPr id="11" name="TextBox 10"/>
            <p:cNvSpPr txBox="1"/>
            <p:nvPr/>
          </p:nvSpPr>
          <p:spPr>
            <a:xfrm>
              <a:off x="-36512" y="3278545"/>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火星</a:t>
              </a:r>
              <a:endParaRPr lang="en-US" altLang="zh-CN" sz="2000" dirty="0" smtClean="0"/>
            </a:p>
          </p:txBody>
        </p:sp>
        <p:sp>
          <p:nvSpPr>
            <p:cNvPr id="12" name="TextBox 11"/>
            <p:cNvSpPr txBox="1"/>
            <p:nvPr/>
          </p:nvSpPr>
          <p:spPr>
            <a:xfrm>
              <a:off x="-36512" y="390977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木星</a:t>
              </a:r>
              <a:endParaRPr lang="en-US" altLang="zh-CN" sz="2000" dirty="0" smtClean="0"/>
            </a:p>
          </p:txBody>
        </p:sp>
        <p:sp>
          <p:nvSpPr>
            <p:cNvPr id="13" name="TextBox 12"/>
            <p:cNvSpPr txBox="1"/>
            <p:nvPr/>
          </p:nvSpPr>
          <p:spPr>
            <a:xfrm>
              <a:off x="-36512" y="4541008"/>
              <a:ext cx="1224136" cy="488482"/>
            </a:xfrm>
            <a:prstGeom prst="rect">
              <a:avLst/>
            </a:prstGeom>
            <a:solidFill>
              <a:schemeClr val="tx2">
                <a:lumMod val="60000"/>
                <a:lumOff val="40000"/>
              </a:schemeClr>
            </a:solidFill>
          </p:spPr>
          <p:txBody>
            <a:bodyPr wrap="square" rtlCol="0" anchor="ctr">
              <a:spAutoFit/>
            </a:bodyPr>
            <a:lstStyle/>
            <a:p>
              <a:pPr algn="ctr"/>
              <a:r>
                <a:rPr lang="zh-CN" altLang="en-US" sz="2000" dirty="0"/>
                <a:t>土星</a:t>
              </a:r>
              <a:endParaRPr lang="en-US" altLang="zh-CN" sz="2000" dirty="0" smtClean="0"/>
            </a:p>
          </p:txBody>
        </p:sp>
        <p:sp>
          <p:nvSpPr>
            <p:cNvPr id="14" name="TextBox 13"/>
            <p:cNvSpPr txBox="1"/>
            <p:nvPr/>
          </p:nvSpPr>
          <p:spPr>
            <a:xfrm>
              <a:off x="-36512" y="5172241"/>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天王星</a:t>
              </a:r>
              <a:endParaRPr lang="en-US" altLang="zh-CN" sz="2000" dirty="0" smtClean="0"/>
            </a:p>
          </p:txBody>
        </p:sp>
        <p:sp>
          <p:nvSpPr>
            <p:cNvPr id="15" name="TextBox 14"/>
            <p:cNvSpPr txBox="1"/>
            <p:nvPr/>
          </p:nvSpPr>
          <p:spPr>
            <a:xfrm>
              <a:off x="-36512" y="5803470"/>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海王星</a:t>
              </a:r>
              <a:endParaRPr lang="en-US" altLang="zh-CN" sz="2000" dirty="0" smtClean="0"/>
            </a:p>
          </p:txBody>
        </p:sp>
        <p:sp>
          <p:nvSpPr>
            <p:cNvPr id="16" name="TextBox 15"/>
            <p:cNvSpPr txBox="1"/>
            <p:nvPr/>
          </p:nvSpPr>
          <p:spPr>
            <a:xfrm>
              <a:off x="-36512" y="753616"/>
              <a:ext cx="1224136" cy="488482"/>
            </a:xfrm>
            <a:prstGeom prst="rect">
              <a:avLst/>
            </a:prstGeom>
            <a:solidFill>
              <a:schemeClr val="tx2">
                <a:lumMod val="20000"/>
                <a:lumOff val="80000"/>
              </a:schemeClr>
            </a:solidFill>
          </p:spPr>
          <p:txBody>
            <a:bodyPr wrap="square" rtlCol="0" anchor="ctr">
              <a:spAutoFit/>
            </a:bodyPr>
            <a:lstStyle/>
            <a:p>
              <a:pPr algn="ctr"/>
              <a:r>
                <a:rPr lang="zh-CN" altLang="en-US" sz="2000" dirty="0"/>
                <a:t>太阳</a:t>
              </a:r>
              <a:endParaRPr lang="en-US" altLang="zh-CN" sz="2000" dirty="0" smtClean="0"/>
            </a:p>
          </p:txBody>
        </p:sp>
        <p:sp>
          <p:nvSpPr>
            <p:cNvPr id="17" name="TextBox 16"/>
            <p:cNvSpPr txBox="1"/>
            <p:nvPr/>
          </p:nvSpPr>
          <p:spPr>
            <a:xfrm>
              <a:off x="-36512" y="-30985"/>
              <a:ext cx="1495693" cy="563633"/>
            </a:xfrm>
            <a:prstGeom prst="rect">
              <a:avLst/>
            </a:prstGeom>
            <a:solidFill>
              <a:schemeClr val="tx2">
                <a:lumMod val="20000"/>
                <a:lumOff val="80000"/>
              </a:schemeClr>
            </a:solidFill>
            <a:ln>
              <a:noFill/>
            </a:ln>
            <a:effectLst>
              <a:outerShdw blurRad="107950" dist="12700" dir="5400000" algn="ctr">
                <a:srgbClr val="000000"/>
              </a:outerShdw>
            </a:effectLst>
          </p:spPr>
          <p:txBody>
            <a:bodyPr wrap="square" rtlCol="0" anchor="ctr">
              <a:spAutoFit/>
            </a:bodyPr>
            <a:lstStyle/>
            <a:p>
              <a:pPr algn="ctr"/>
              <a:r>
                <a:rPr lang="zh-CN" altLang="en-US" sz="2400" dirty="0"/>
                <a:t>太阳系</a:t>
              </a:r>
              <a:endParaRPr lang="en-US" altLang="zh-CN" sz="2800" dirty="0" smtClean="0"/>
            </a:p>
          </p:txBody>
        </p:sp>
      </p:grpSp>
      <p:pic>
        <p:nvPicPr>
          <p:cNvPr id="20" name="图片 19"/>
          <p:cNvPicPr/>
          <p:nvPr/>
        </p:nvPicPr>
        <p:blipFill rotWithShape="1">
          <a:blip r:embed="rId2">
            <a:extLst>
              <a:ext uri="{28A0092B-C50C-407E-A947-70E740481C1C}">
                <a14:useLocalDpi xmlns:a14="http://schemas.microsoft.com/office/drawing/2010/main" val="0"/>
              </a:ext>
            </a:extLst>
          </a:blip>
          <a:srcRect l="6174" r="6940"/>
          <a:stretch/>
        </p:blipFill>
        <p:spPr>
          <a:xfrm>
            <a:off x="1548000" y="2187115"/>
            <a:ext cx="7056448" cy="4194213"/>
          </a:xfrm>
          <a:prstGeom prst="rect">
            <a:avLst/>
          </a:prstGeom>
        </p:spPr>
      </p:pic>
      <p:sp>
        <p:nvSpPr>
          <p:cNvPr id="21" name="TextBox 20"/>
          <p:cNvSpPr txBox="1"/>
          <p:nvPr/>
        </p:nvSpPr>
        <p:spPr>
          <a:xfrm>
            <a:off x="7524328" y="1732746"/>
            <a:ext cx="1080120" cy="400110"/>
          </a:xfrm>
          <a:prstGeom prst="rect">
            <a:avLst/>
          </a:prstGeom>
          <a:solidFill>
            <a:schemeClr val="tx2">
              <a:lumMod val="40000"/>
              <a:lumOff val="60000"/>
            </a:schemeClr>
          </a:solidFill>
          <a:scene3d>
            <a:camera prst="orthographicFront"/>
            <a:lightRig rig="threePt" dir="t"/>
          </a:scene3d>
          <a:sp3d>
            <a:bevelT w="101600" prst="riblet"/>
          </a:sp3d>
        </p:spPr>
        <p:txBody>
          <a:bodyPr wrap="square" rtlCol="0">
            <a:spAutoFit/>
          </a:bodyPr>
          <a:lstStyle/>
          <a:p>
            <a:pPr algn="ctr"/>
            <a:r>
              <a:rPr lang="zh-CN" altLang="en-US" sz="2000" dirty="0" smtClean="0"/>
              <a:t>点这里</a:t>
            </a:r>
            <a:endParaRPr lang="zh-CN" altLang="en-US" sz="2000" dirty="0"/>
          </a:p>
        </p:txBody>
      </p:sp>
    </p:spTree>
    <p:extLst>
      <p:ext uri="{BB962C8B-B14F-4D97-AF65-F5344CB8AC3E}">
        <p14:creationId xmlns:p14="http://schemas.microsoft.com/office/powerpoint/2010/main" val="4260283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1570</Words>
  <Application>Microsoft Office PowerPoint</Application>
  <PresentationFormat>全屏显示(4:3)</PresentationFormat>
  <Paragraphs>193</Paragraphs>
  <Slides>12</Slides>
  <Notes>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主题​​</vt:lpstr>
      <vt:lpstr>太阳系是以太阳为中心，和所有受到太阳的重力约束天体的集合体：8颗行星、至少165颗已知的卫星、5颗已经辨认出来的矮行星和数以亿计的太阳系小天体。这些小天体包括小行星、柯伊伯带的天体、彗星和星际尘埃。      依照至太阳的距离，太阳系内的行星依序是水星、金星、地球、火星、木星、土星、天王星和海王星（点击图片可进入相应介绍）。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Liiijabn</dc:creator>
  <cp:lastModifiedBy>Liiijabn</cp:lastModifiedBy>
  <cp:revision>53</cp:revision>
  <dcterms:created xsi:type="dcterms:W3CDTF">2012-05-20T05:27:29Z</dcterms:created>
  <dcterms:modified xsi:type="dcterms:W3CDTF">2012-05-20T12:43:35Z</dcterms:modified>
</cp:coreProperties>
</file>