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757" r:id="rId3"/>
    <p:sldId id="758" r:id="rId4"/>
    <p:sldId id="741" r:id="rId5"/>
    <p:sldId id="737" r:id="rId6"/>
    <p:sldId id="742" r:id="rId7"/>
    <p:sldId id="738" r:id="rId8"/>
    <p:sldId id="727" r:id="rId9"/>
    <p:sldId id="739" r:id="rId10"/>
    <p:sldId id="761" r:id="rId11"/>
    <p:sldId id="735" r:id="rId12"/>
    <p:sldId id="736" r:id="rId13"/>
    <p:sldId id="728" r:id="rId14"/>
    <p:sldId id="729" r:id="rId15"/>
    <p:sldId id="745" r:id="rId16"/>
    <p:sldId id="730" r:id="rId17"/>
    <p:sldId id="751" r:id="rId18"/>
    <p:sldId id="746" r:id="rId19"/>
    <p:sldId id="740" r:id="rId20"/>
    <p:sldId id="744" r:id="rId21"/>
    <p:sldId id="743" r:id="rId22"/>
    <p:sldId id="748" r:id="rId23"/>
    <p:sldId id="731" r:id="rId24"/>
    <p:sldId id="732" r:id="rId25"/>
    <p:sldId id="750" r:id="rId26"/>
    <p:sldId id="760" r:id="rId27"/>
    <p:sldId id="749" r:id="rId28"/>
    <p:sldId id="734" r:id="rId29"/>
    <p:sldId id="759" r:id="rId30"/>
    <p:sldId id="752" r:id="rId31"/>
    <p:sldId id="753" r:id="rId32"/>
    <p:sldId id="754" r:id="rId33"/>
    <p:sldId id="755" r:id="rId34"/>
    <p:sldId id="756" r:id="rId35"/>
    <p:sldId id="484" r:id="rId36"/>
  </p:sldIdLst>
  <p:sldSz cx="12195175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3BD"/>
    <a:srgbClr val="26AEDE"/>
    <a:srgbClr val="FF6600"/>
    <a:srgbClr val="80C634"/>
    <a:srgbClr val="70AD2D"/>
    <a:srgbClr val="8BCD43"/>
    <a:srgbClr val="5959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1" autoAdjust="0"/>
    <p:restoredTop sz="94660"/>
  </p:normalViewPr>
  <p:slideViewPr>
    <p:cSldViewPr>
      <p:cViewPr>
        <p:scale>
          <a:sx n="70" d="100"/>
          <a:sy n="70" d="100"/>
        </p:scale>
        <p:origin x="-636" y="-216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12"/>
    </p:cViewPr>
  </p:sorterViewPr>
  <p:notesViewPr>
    <p:cSldViewPr>
      <p:cViewPr varScale="1">
        <p:scale>
          <a:sx n="57" d="100"/>
          <a:sy n="57" d="100"/>
        </p:scale>
        <p:origin x="-26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slide" Target="../slides/slide28.xml"/><Relationship Id="rId1" Type="http://schemas.openxmlformats.org/officeDocument/2006/relationships/slide" Target="../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01CBD9-EFD7-4489-A25E-693703208C93}" type="doc">
      <dgm:prSet loTypeId="urn:microsoft.com/office/officeart/2005/8/layout/chart3" loCatId="cycle" qsTypeId="urn:microsoft.com/office/officeart/2005/8/quickstyle/simple2" qsCatId="simple" csTypeId="urn:microsoft.com/office/officeart/2005/8/colors/accent0_2" csCatId="mainScheme" phldr="1"/>
      <dgm:spPr/>
    </dgm:pt>
    <dgm:pt modelId="{E92E397B-CC53-43F3-8ECE-E8AA6138CD47}">
      <dgm:prSet phldrT="[文本]"/>
      <dgm:spPr/>
      <dgm:t>
        <a:bodyPr/>
        <a:lstStyle/>
        <a:p>
          <a:r>
            <a:rPr lang="zh-CN" altLang="en-US" dirty="0" smtClean="0">
              <a:hlinkClick xmlns:r="http://schemas.openxmlformats.org/officeDocument/2006/relationships" r:id="rId1" action="ppaction://hlinksldjump"/>
            </a:rPr>
            <a:t>生生</a:t>
          </a:r>
          <a:endParaRPr lang="en-US" altLang="zh-CN" dirty="0" smtClean="0">
            <a:hlinkClick xmlns:r="http://schemas.openxmlformats.org/officeDocument/2006/relationships" r:id="rId1" action="ppaction://hlinksldjump"/>
          </a:endParaRPr>
        </a:p>
        <a:p>
          <a:r>
            <a:rPr lang="zh-CN" altLang="en-US" dirty="0" smtClean="0">
              <a:hlinkClick xmlns:r="http://schemas.openxmlformats.org/officeDocument/2006/relationships" r:id="rId1" action="ppaction://hlinksldjump"/>
            </a:rPr>
            <a:t>交际</a:t>
          </a:r>
          <a:endParaRPr lang="zh-CN" altLang="en-US" dirty="0"/>
        </a:p>
      </dgm:t>
    </dgm:pt>
    <dgm:pt modelId="{06023CD0-49AF-461C-9956-9A1F7B3B9579}" type="parTrans" cxnId="{6EE4F07C-432E-4452-A80D-F2EE9AD9AD12}">
      <dgm:prSet/>
      <dgm:spPr/>
      <dgm:t>
        <a:bodyPr/>
        <a:lstStyle/>
        <a:p>
          <a:endParaRPr lang="zh-CN" altLang="en-US"/>
        </a:p>
      </dgm:t>
    </dgm:pt>
    <dgm:pt modelId="{3F6BA85F-BBB3-4885-AC19-DAFD943F88DF}" type="sibTrans" cxnId="{6EE4F07C-432E-4452-A80D-F2EE9AD9AD12}">
      <dgm:prSet/>
      <dgm:spPr/>
      <dgm:t>
        <a:bodyPr/>
        <a:lstStyle/>
        <a:p>
          <a:endParaRPr lang="zh-CN" altLang="en-US"/>
        </a:p>
      </dgm:t>
    </dgm:pt>
    <dgm:pt modelId="{A4BC083F-D6FC-4672-9A02-05B542D9A682}">
      <dgm:prSet phldrT="[文本]"/>
      <dgm:spPr/>
      <dgm:t>
        <a:bodyPr/>
        <a:lstStyle/>
        <a:p>
          <a:r>
            <a:rPr lang="zh-CN" altLang="en-US" smtClean="0">
              <a:hlinkClick xmlns:r="http://schemas.openxmlformats.org/officeDocument/2006/relationships" r:id="rId2" action="ppaction://hlinksldjump"/>
            </a:rPr>
            <a:t>扩展</a:t>
          </a:r>
          <a:endParaRPr lang="en-US" altLang="zh-CN" smtClean="0">
            <a:hlinkClick xmlns:r="http://schemas.openxmlformats.org/officeDocument/2006/relationships" r:id="rId2" action="ppaction://hlinksldjump"/>
          </a:endParaRPr>
        </a:p>
        <a:p>
          <a:r>
            <a:rPr lang="zh-CN" altLang="en-US" smtClean="0">
              <a:hlinkClick xmlns:r="http://schemas.openxmlformats.org/officeDocument/2006/relationships" r:id="rId2" action="ppaction://hlinksldjump"/>
            </a:rPr>
            <a:t>听读</a:t>
          </a:r>
          <a:endParaRPr lang="zh-CN" altLang="en-US" dirty="0"/>
        </a:p>
      </dgm:t>
    </dgm:pt>
    <dgm:pt modelId="{D3E042AE-196B-4946-AD19-B9876A042008}" type="parTrans" cxnId="{4E6D24E5-1E7A-4ECB-B51B-B57D6B92EE26}">
      <dgm:prSet/>
      <dgm:spPr/>
      <dgm:t>
        <a:bodyPr/>
        <a:lstStyle/>
        <a:p>
          <a:endParaRPr lang="zh-CN" altLang="en-US"/>
        </a:p>
      </dgm:t>
    </dgm:pt>
    <dgm:pt modelId="{74AC66EB-8A52-4436-B892-6C582D846FE1}" type="sibTrans" cxnId="{4E6D24E5-1E7A-4ECB-B51B-B57D6B92EE26}">
      <dgm:prSet/>
      <dgm:spPr/>
      <dgm:t>
        <a:bodyPr/>
        <a:lstStyle/>
        <a:p>
          <a:endParaRPr lang="zh-CN" altLang="en-US"/>
        </a:p>
      </dgm:t>
    </dgm:pt>
    <dgm:pt modelId="{60C717DC-095E-438E-884D-5EDA34C4D002}">
      <dgm:prSet phldrT="[文本]"/>
      <dgm:spPr/>
      <dgm:t>
        <a:bodyPr/>
        <a:lstStyle/>
        <a:p>
          <a:r>
            <a:rPr lang="zh-CN" altLang="en-US" smtClean="0">
              <a:hlinkClick xmlns:r="http://schemas.openxmlformats.org/officeDocument/2006/relationships" r:id="rId3" action="ppaction://hlinksldjump"/>
            </a:rPr>
            <a:t>师生</a:t>
          </a:r>
          <a:endParaRPr lang="en-US" altLang="zh-CN" smtClean="0">
            <a:hlinkClick xmlns:r="http://schemas.openxmlformats.org/officeDocument/2006/relationships" r:id="rId3" action="ppaction://hlinksldjump"/>
          </a:endParaRPr>
        </a:p>
        <a:p>
          <a:r>
            <a:rPr lang="zh-CN" altLang="en-US" smtClean="0">
              <a:hlinkClick xmlns:r="http://schemas.openxmlformats.org/officeDocument/2006/relationships" r:id="rId3" action="ppaction://hlinksldjump"/>
            </a:rPr>
            <a:t>交际</a:t>
          </a:r>
          <a:endParaRPr lang="zh-CN" altLang="en-US" dirty="0"/>
        </a:p>
      </dgm:t>
    </dgm:pt>
    <dgm:pt modelId="{70441CA1-26FC-4151-9CB8-6EBFC4E2CCB3}" type="parTrans" cxnId="{846F08B6-92EF-4CAF-95FF-CE9AFC4FB9F0}">
      <dgm:prSet/>
      <dgm:spPr/>
      <dgm:t>
        <a:bodyPr/>
        <a:lstStyle/>
        <a:p>
          <a:endParaRPr lang="zh-CN" altLang="en-US"/>
        </a:p>
      </dgm:t>
    </dgm:pt>
    <dgm:pt modelId="{D48ABB9E-10AC-413E-BBF4-42834F0607BA}" type="sibTrans" cxnId="{846F08B6-92EF-4CAF-95FF-CE9AFC4FB9F0}">
      <dgm:prSet/>
      <dgm:spPr/>
      <dgm:t>
        <a:bodyPr/>
        <a:lstStyle/>
        <a:p>
          <a:endParaRPr lang="zh-CN" altLang="en-US"/>
        </a:p>
      </dgm:t>
    </dgm:pt>
    <dgm:pt modelId="{9D927488-F343-4FFE-A33F-6245EA42BFF8}" type="pres">
      <dgm:prSet presAssocID="{9D01CBD9-EFD7-4489-A25E-693703208C93}" presName="compositeShape" presStyleCnt="0">
        <dgm:presLayoutVars>
          <dgm:chMax val="7"/>
          <dgm:dir/>
          <dgm:resizeHandles val="exact"/>
        </dgm:presLayoutVars>
      </dgm:prSet>
      <dgm:spPr/>
    </dgm:pt>
    <dgm:pt modelId="{9B3F6C6A-DCE5-4B93-B62C-777C28A3E0DD}" type="pres">
      <dgm:prSet presAssocID="{9D01CBD9-EFD7-4489-A25E-693703208C93}" presName="wedge1" presStyleLbl="node1" presStyleIdx="0" presStyleCnt="3" custLinFactNeighborX="-4894" custLinFactNeighborY="3357"/>
      <dgm:spPr/>
      <dgm:t>
        <a:bodyPr/>
        <a:lstStyle/>
        <a:p>
          <a:endParaRPr lang="zh-CN" altLang="en-US"/>
        </a:p>
      </dgm:t>
    </dgm:pt>
    <dgm:pt modelId="{F151AFDA-1929-4A43-BACA-AF9BC25896E0}" type="pres">
      <dgm:prSet presAssocID="{9D01CBD9-EFD7-4489-A25E-693703208C9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C0814D-47EA-4CA6-88D7-E6967B0BE4A4}" type="pres">
      <dgm:prSet presAssocID="{9D01CBD9-EFD7-4489-A25E-693703208C93}" presName="wedge2" presStyleLbl="node1" presStyleIdx="1" presStyleCnt="3" custLinFactNeighborX="708" custLinFactNeighborY="828"/>
      <dgm:spPr/>
      <dgm:t>
        <a:bodyPr/>
        <a:lstStyle/>
        <a:p>
          <a:endParaRPr lang="zh-CN" altLang="en-US"/>
        </a:p>
      </dgm:t>
    </dgm:pt>
    <dgm:pt modelId="{74EE4B3A-5209-4037-9C00-A34D06174B51}" type="pres">
      <dgm:prSet presAssocID="{9D01CBD9-EFD7-4489-A25E-693703208C9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055F3E-2E96-477A-A5E1-0C4979F16471}" type="pres">
      <dgm:prSet presAssocID="{9D01CBD9-EFD7-4489-A25E-693703208C93}" presName="wedge3" presStyleLbl="node1" presStyleIdx="2" presStyleCnt="3"/>
      <dgm:spPr/>
      <dgm:t>
        <a:bodyPr/>
        <a:lstStyle/>
        <a:p>
          <a:endParaRPr lang="zh-CN" altLang="en-US"/>
        </a:p>
      </dgm:t>
    </dgm:pt>
    <dgm:pt modelId="{9899A9A5-2E48-475C-8675-A6387250EBA9}" type="pres">
      <dgm:prSet presAssocID="{9D01CBD9-EFD7-4489-A25E-693703208C9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979DAC9-EF35-4161-8FEA-398AB1DFA740}" type="presOf" srcId="{A4BC083F-D6FC-4672-9A02-05B542D9A682}" destId="{65C0814D-47EA-4CA6-88D7-E6967B0BE4A4}" srcOrd="0" destOrd="0" presId="urn:microsoft.com/office/officeart/2005/8/layout/chart3"/>
    <dgm:cxn modelId="{3EDDF820-75B0-4BE7-B76D-687917492245}" type="presOf" srcId="{60C717DC-095E-438E-884D-5EDA34C4D002}" destId="{9899A9A5-2E48-475C-8675-A6387250EBA9}" srcOrd="1" destOrd="0" presId="urn:microsoft.com/office/officeart/2005/8/layout/chart3"/>
    <dgm:cxn modelId="{4E6D24E5-1E7A-4ECB-B51B-B57D6B92EE26}" srcId="{9D01CBD9-EFD7-4489-A25E-693703208C93}" destId="{A4BC083F-D6FC-4672-9A02-05B542D9A682}" srcOrd="1" destOrd="0" parTransId="{D3E042AE-196B-4946-AD19-B9876A042008}" sibTransId="{74AC66EB-8A52-4436-B892-6C582D846FE1}"/>
    <dgm:cxn modelId="{F9D093DC-2AE3-48EB-BE54-D22BC491D620}" type="presOf" srcId="{60C717DC-095E-438E-884D-5EDA34C4D002}" destId="{9E055F3E-2E96-477A-A5E1-0C4979F16471}" srcOrd="0" destOrd="0" presId="urn:microsoft.com/office/officeart/2005/8/layout/chart3"/>
    <dgm:cxn modelId="{6EE4F07C-432E-4452-A80D-F2EE9AD9AD12}" srcId="{9D01CBD9-EFD7-4489-A25E-693703208C93}" destId="{E92E397B-CC53-43F3-8ECE-E8AA6138CD47}" srcOrd="0" destOrd="0" parTransId="{06023CD0-49AF-461C-9956-9A1F7B3B9579}" sibTransId="{3F6BA85F-BBB3-4885-AC19-DAFD943F88DF}"/>
    <dgm:cxn modelId="{73915BF2-A5B5-474B-94BB-E23107D30760}" type="presOf" srcId="{A4BC083F-D6FC-4672-9A02-05B542D9A682}" destId="{74EE4B3A-5209-4037-9C00-A34D06174B51}" srcOrd="1" destOrd="0" presId="urn:microsoft.com/office/officeart/2005/8/layout/chart3"/>
    <dgm:cxn modelId="{EFE6424C-5FAC-426A-897F-9BAC18789B85}" type="presOf" srcId="{E92E397B-CC53-43F3-8ECE-E8AA6138CD47}" destId="{F151AFDA-1929-4A43-BACA-AF9BC25896E0}" srcOrd="1" destOrd="0" presId="urn:microsoft.com/office/officeart/2005/8/layout/chart3"/>
    <dgm:cxn modelId="{846F08B6-92EF-4CAF-95FF-CE9AFC4FB9F0}" srcId="{9D01CBD9-EFD7-4489-A25E-693703208C93}" destId="{60C717DC-095E-438E-884D-5EDA34C4D002}" srcOrd="2" destOrd="0" parTransId="{70441CA1-26FC-4151-9CB8-6EBFC4E2CCB3}" sibTransId="{D48ABB9E-10AC-413E-BBF4-42834F0607BA}"/>
    <dgm:cxn modelId="{664CDFAD-3D2E-4853-A48B-31C528DA798B}" type="presOf" srcId="{E92E397B-CC53-43F3-8ECE-E8AA6138CD47}" destId="{9B3F6C6A-DCE5-4B93-B62C-777C28A3E0DD}" srcOrd="0" destOrd="0" presId="urn:microsoft.com/office/officeart/2005/8/layout/chart3"/>
    <dgm:cxn modelId="{59E537F6-708F-4DD3-9779-F6868E153FB1}" type="presOf" srcId="{9D01CBD9-EFD7-4489-A25E-693703208C93}" destId="{9D927488-F343-4FFE-A33F-6245EA42BFF8}" srcOrd="0" destOrd="0" presId="urn:microsoft.com/office/officeart/2005/8/layout/chart3"/>
    <dgm:cxn modelId="{76DE8DF3-D680-4C54-97A6-559ABE6BD798}" type="presParOf" srcId="{9D927488-F343-4FFE-A33F-6245EA42BFF8}" destId="{9B3F6C6A-DCE5-4B93-B62C-777C28A3E0DD}" srcOrd="0" destOrd="0" presId="urn:microsoft.com/office/officeart/2005/8/layout/chart3"/>
    <dgm:cxn modelId="{97C3ED5E-C895-45B7-BA62-E6B5FBDAC8CF}" type="presParOf" srcId="{9D927488-F343-4FFE-A33F-6245EA42BFF8}" destId="{F151AFDA-1929-4A43-BACA-AF9BC25896E0}" srcOrd="1" destOrd="0" presId="urn:microsoft.com/office/officeart/2005/8/layout/chart3"/>
    <dgm:cxn modelId="{75807647-DFBF-4318-992B-6DC64260E91F}" type="presParOf" srcId="{9D927488-F343-4FFE-A33F-6245EA42BFF8}" destId="{65C0814D-47EA-4CA6-88D7-E6967B0BE4A4}" srcOrd="2" destOrd="0" presId="urn:microsoft.com/office/officeart/2005/8/layout/chart3"/>
    <dgm:cxn modelId="{17F703FB-F1DC-46F7-865F-26701FAB7CE4}" type="presParOf" srcId="{9D927488-F343-4FFE-A33F-6245EA42BFF8}" destId="{74EE4B3A-5209-4037-9C00-A34D06174B51}" srcOrd="3" destOrd="0" presId="urn:microsoft.com/office/officeart/2005/8/layout/chart3"/>
    <dgm:cxn modelId="{AE86FD4A-47FF-443A-859D-B71B5D31CAAB}" type="presParOf" srcId="{9D927488-F343-4FFE-A33F-6245EA42BFF8}" destId="{9E055F3E-2E96-477A-A5E1-0C4979F16471}" srcOrd="4" destOrd="0" presId="urn:microsoft.com/office/officeart/2005/8/layout/chart3"/>
    <dgm:cxn modelId="{6E0DD997-553B-486D-B8B2-0C607FC44FCF}" type="presParOf" srcId="{9D927488-F343-4FFE-A33F-6245EA42BFF8}" destId="{9899A9A5-2E48-475C-8675-A6387250EBA9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F6C6A-DCE5-4B93-B62C-777C28A3E0DD}">
      <dsp:nvSpPr>
        <dsp:cNvPr id="0" name=""/>
        <dsp:cNvSpPr/>
      </dsp:nvSpPr>
      <dsp:spPr>
        <a:xfrm>
          <a:off x="1911128" y="403355"/>
          <a:ext cx="3540467" cy="3540467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hlinkClick xmlns:r="http://schemas.openxmlformats.org/officeDocument/2006/relationships" r:id="" action="ppaction://hlinksldjump"/>
            </a:rPr>
            <a:t>生生</a:t>
          </a:r>
          <a:endParaRPr lang="en-US" altLang="zh-CN" sz="2800" kern="1200" dirty="0" smtClean="0">
            <a:hlinkClick xmlns:r="http://schemas.openxmlformats.org/officeDocument/2006/relationships" r:id="" action="ppaction://hlinksldjump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hlinkClick xmlns:r="http://schemas.openxmlformats.org/officeDocument/2006/relationships" r:id="" action="ppaction://hlinksldjump"/>
            </a:rPr>
            <a:t>交际</a:t>
          </a:r>
          <a:endParaRPr lang="zh-CN" altLang="en-US" sz="2800" kern="1200" dirty="0"/>
        </a:p>
      </dsp:txBody>
      <dsp:txXfrm>
        <a:off x="3836046" y="1056655"/>
        <a:ext cx="1201229" cy="1180155"/>
      </dsp:txXfrm>
    </dsp:sp>
    <dsp:sp modelId="{65C0814D-47EA-4CA6-88D7-E6967B0BE4A4}">
      <dsp:nvSpPr>
        <dsp:cNvPr id="0" name=""/>
        <dsp:cNvSpPr/>
      </dsp:nvSpPr>
      <dsp:spPr>
        <a:xfrm>
          <a:off x="1926962" y="419187"/>
          <a:ext cx="3540467" cy="3540467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smtClean="0">
              <a:hlinkClick xmlns:r="http://schemas.openxmlformats.org/officeDocument/2006/relationships" r:id="" action="ppaction://hlinksldjump"/>
            </a:rPr>
            <a:t>扩展</a:t>
          </a:r>
          <a:endParaRPr lang="en-US" altLang="zh-CN" sz="2800" kern="1200" smtClean="0">
            <a:hlinkClick xmlns:r="http://schemas.openxmlformats.org/officeDocument/2006/relationships" r:id="" action="ppaction://hlinksldjump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smtClean="0">
              <a:hlinkClick xmlns:r="http://schemas.openxmlformats.org/officeDocument/2006/relationships" r:id="" action="ppaction://hlinksldjump"/>
            </a:rPr>
            <a:t>听读</a:t>
          </a:r>
          <a:endParaRPr lang="zh-CN" altLang="en-US" sz="2800" kern="1200" dirty="0"/>
        </a:p>
      </dsp:txBody>
      <dsp:txXfrm>
        <a:off x="2896376" y="2653054"/>
        <a:ext cx="1601639" cy="1095858"/>
      </dsp:txXfrm>
    </dsp:sp>
    <dsp:sp modelId="{9E055F3E-2E96-477A-A5E1-0C4979F16471}">
      <dsp:nvSpPr>
        <dsp:cNvPr id="0" name=""/>
        <dsp:cNvSpPr/>
      </dsp:nvSpPr>
      <dsp:spPr>
        <a:xfrm>
          <a:off x="1901896" y="389872"/>
          <a:ext cx="3540467" cy="3540467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smtClean="0">
              <a:hlinkClick xmlns:r="http://schemas.openxmlformats.org/officeDocument/2006/relationships" r:id="" action="ppaction://hlinksldjump"/>
            </a:rPr>
            <a:t>师生</a:t>
          </a:r>
          <a:endParaRPr lang="en-US" altLang="zh-CN" sz="2800" kern="1200" smtClean="0">
            <a:hlinkClick xmlns:r="http://schemas.openxmlformats.org/officeDocument/2006/relationships" r:id="" action="ppaction://hlinksldjump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smtClean="0">
              <a:hlinkClick xmlns:r="http://schemas.openxmlformats.org/officeDocument/2006/relationships" r:id="" action="ppaction://hlinksldjump"/>
            </a:rPr>
            <a:t>交际</a:t>
          </a:r>
          <a:endParaRPr lang="zh-CN" altLang="en-US" sz="2800" kern="1200" dirty="0"/>
        </a:p>
      </dsp:txBody>
      <dsp:txXfrm>
        <a:off x="2281231" y="1085321"/>
        <a:ext cx="1201229" cy="1180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DE10E6C-820F-4880-9C00-2B23647B6EE1}" type="datetimeFigureOut">
              <a:rPr lang="en-US"/>
              <a:pPr>
                <a:defRPr/>
              </a:pPr>
              <a:t>9/27/2014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57307FB-C9C9-4F69-8380-688CFCE02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36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884D846-16D1-4DFD-ABAE-DA5D731610B2}" type="datetimeFigureOut">
              <a:rPr lang="en-US"/>
              <a:pPr>
                <a:defRPr/>
              </a:pPr>
              <a:t>9/27/2014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43A06A4-F416-47BA-BDF2-E06414979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06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596BCA4-0293-46FE-80FA-461182815296}" type="datetime1">
              <a:rPr lang="zh-CN" altLang="en-US" smtClean="0"/>
              <a:pPr>
                <a:defRPr/>
              </a:pPr>
              <a:t>2014/9/27</a:t>
            </a:fld>
            <a:endParaRPr lang="en-US" altLang="zh-CN" smtClean="0"/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CDA113-870E-4150-A1BB-CCF968F8670D}" type="slidenum">
              <a:rPr lang="zh-CN" altLang="en-US" smtClean="0"/>
              <a:pPr>
                <a:defRPr/>
              </a:pPr>
              <a:t>13</a:t>
            </a:fld>
            <a:endParaRPr lang="en-US" altLang="zh-CN" smtClean="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① 段落篇章材料有情节、有趣味性，</a:t>
            </a:r>
            <a:r>
              <a:rPr kumimoji="1" lang="zh-CN" altLang="en-US" b="1" u="sng" smtClean="0">
                <a:latin typeface="楷体_GB2312" pitchFamily="49" charset="-122"/>
                <a:ea typeface="楷体_GB2312" pitchFamily="49" charset="-122"/>
              </a:rPr>
              <a:t>容易激发学生的学习兴趣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，从而</a:t>
            </a:r>
            <a:r>
              <a:rPr kumimoji="1" lang="zh-CN" altLang="en-US" b="1" u="sng" smtClean="0">
                <a:latin typeface="楷体_GB2312" pitchFamily="49" charset="-122"/>
                <a:ea typeface="楷体_GB2312" pitchFamily="49" charset="-122"/>
              </a:rPr>
              <a:t>易于形成较强的学习动机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。</a:t>
            </a:r>
          </a:p>
          <a:p>
            <a:pPr>
              <a:lnSpc>
                <a:spcPct val="80000"/>
              </a:lnSpc>
            </a:pP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② 段落篇章材料因为有上下文、有情景、有逻辑关联，容易激发联想和想象，</a:t>
            </a:r>
            <a:r>
              <a:rPr kumimoji="1" lang="zh-CN" altLang="en-US" b="1" u="sng" smtClean="0">
                <a:latin typeface="楷体_GB2312" pitchFamily="49" charset="-122"/>
                <a:ea typeface="楷体_GB2312" pitchFamily="49" charset="-122"/>
              </a:rPr>
              <a:t>便于形成联想记忆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，从而</a:t>
            </a:r>
            <a:r>
              <a:rPr kumimoji="1" lang="zh-CN" altLang="en-US" b="1" u="sng" smtClean="0">
                <a:latin typeface="楷体_GB2312" pitchFamily="49" charset="-122"/>
                <a:ea typeface="楷体_GB2312" pitchFamily="49" charset="-122"/>
              </a:rPr>
              <a:t>消除繁重的机械记忆负担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，既有利于学习新单词、新句型，也有利于巩固已学过的单词和句型）</a:t>
            </a:r>
            <a:endParaRPr kumimoji="1" lang="en-US" altLang="zh-CN" b="1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80000"/>
              </a:lnSpc>
            </a:pP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③ 句子、对话虽然信息量小，篇幅短，但由于缺少趣味性、情节性，难以激发学生的学习兴趣，不易于形成较强的学习动机；加上孤立的句子没有上下文联系，更没有情景关联，不便形成联想和想象（简单对话由于有一定的情景和上下文之间有逻辑关联，所以要比孤立句子好得多多，但其听读价值仍无法和段落篇章材料相比），所以，实际情况是，段落篇章材料易学、易记，且效率高；句子、对话难学、难记，且效率低。</a:t>
            </a:r>
            <a:endParaRPr lang="zh-CN" altLang="en-US" smtClean="0"/>
          </a:p>
        </p:txBody>
      </p:sp>
      <p:sp>
        <p:nvSpPr>
          <p:cNvPr id="44036" name="日期占位符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E44F04E-D847-4BA9-9830-A2F66DE186C8}" type="datetime1">
              <a:rPr lang="zh-CN" altLang="en-US" smtClean="0"/>
              <a:pPr>
                <a:defRPr/>
              </a:pPr>
              <a:t>2014/9/27</a:t>
            </a:fld>
            <a:endParaRPr lang="en-US" altLang="zh-CN" smtClean="0"/>
          </a:p>
        </p:txBody>
      </p:sp>
      <p:sp>
        <p:nvSpPr>
          <p:cNvPr id="44037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550CA9-E894-4747-B946-61E256CA984B}" type="slidenum">
              <a:rPr lang="zh-CN" altLang="en-US" smtClean="0"/>
              <a:pPr>
                <a:defRPr/>
              </a:pPr>
              <a:t>23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73E216-6268-4234-88FD-B63466C56F09}" type="slidenum">
              <a:rPr lang="zh-CN" altLang="en-US" smtClean="0"/>
              <a:pPr>
                <a:defRPr/>
              </a:pPr>
              <a:t>24</a:t>
            </a:fld>
            <a:endParaRPr lang="en-US" altLang="zh-CN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b="1" smtClean="0"/>
              <a:t>创设情景，综合复习：</a:t>
            </a:r>
            <a:r>
              <a:rPr lang="zh-CN" altLang="en-US" smtClean="0"/>
              <a:t>以图片、动画等创设情境，揭示学习的主题并把学生的注意力吸引到课堂上来；在此情景中，开展简单的师生问答或者</a:t>
            </a:r>
            <a:r>
              <a:rPr lang="en-US" altLang="zh-CN" smtClean="0"/>
              <a:t>free talk</a:t>
            </a:r>
            <a:r>
              <a:rPr lang="zh-CN" altLang="en-US" smtClean="0"/>
              <a:t>，帮助学生回忆与本课相关的已经学过的知识；将新知与旧知建立联系，用旧句型、旧单词导入新单词的方式引入新知，降低新知教授的难度，激发学生的学习兴趣。</a:t>
            </a:r>
          </a:p>
          <a:p>
            <a:pPr>
              <a:lnSpc>
                <a:spcPct val="90000"/>
              </a:lnSpc>
            </a:pPr>
            <a:r>
              <a:rPr lang="zh-CN" altLang="en-US" b="1" smtClean="0"/>
              <a:t>新授，自主听读、集体听读：</a:t>
            </a:r>
            <a:r>
              <a:rPr lang="en-US" altLang="zh-CN" b="1" smtClean="0"/>
              <a:t>1</a:t>
            </a:r>
            <a:r>
              <a:rPr lang="zh-CN" altLang="en-US" b="1" smtClean="0"/>
              <a:t>）</a:t>
            </a:r>
            <a:r>
              <a:rPr lang="zh-CN" altLang="en-US" smtClean="0"/>
              <a:t>教师将新知放入一定的语境中来教授，即在句子中教授单词，在对话中教授句子。为了降低学生的认知难度，一般可以以旧句型带出新单词、新句型；</a:t>
            </a:r>
            <a:r>
              <a:rPr lang="en-US" altLang="zh-CN" smtClean="0"/>
              <a:t>2</a:t>
            </a:r>
            <a:r>
              <a:rPr lang="zh-CN" altLang="en-US" smtClean="0"/>
              <a:t>）对于难度小的新知，主张让学生在教师教授前开展自主听读；对于难度大的新知，主张让学生在教师教授候开展自主听读。听读材料最好以对话形式为主，核心内容还是包括了本课新授单词的句子和包括了新授句型的对话。</a:t>
            </a:r>
            <a:r>
              <a:rPr lang="en-US" altLang="zh-CN" smtClean="0"/>
              <a:t>3</a:t>
            </a:r>
            <a:r>
              <a:rPr lang="zh-CN" altLang="en-US" smtClean="0"/>
              <a:t>）自主听的过程中，教师要鼓励学生大声跟读，逐渐形成正确的语调和语感。</a:t>
            </a:r>
          </a:p>
          <a:p>
            <a:pPr>
              <a:lnSpc>
                <a:spcPct val="90000"/>
              </a:lnSpc>
            </a:pPr>
            <a:r>
              <a:rPr lang="zh-CN" altLang="en-US" b="1" smtClean="0"/>
              <a:t>拓展：拓展听读，固旧拓新：</a:t>
            </a:r>
            <a:r>
              <a:rPr lang="en-US" altLang="zh-CN" smtClean="0"/>
              <a:t>1</a:t>
            </a:r>
            <a:r>
              <a:rPr lang="zh-CN" altLang="en-US" smtClean="0"/>
              <a:t>）提供了包括了本课新授单词和句型的对话、篇章、故事等较为完整的和综合性强的阅读材料，让学生开展拓展听读，作用是将新旧知呈现在不同的语境中，让学生感知和理解，拓宽学生的知识面，并为语言的输出做准备；</a:t>
            </a:r>
            <a:r>
              <a:rPr lang="en-US" altLang="zh-CN" smtClean="0"/>
              <a:t>2</a:t>
            </a:r>
            <a:r>
              <a:rPr lang="zh-CN" altLang="en-US" smtClean="0"/>
              <a:t>）教师同样也要鼓励学生大声跟读。对于拓展听读的材料要保证量，提倡大量的输入，但是对于听读的内容不要求做过多的检测，如果要进行检测，在后一个环节中来安排。</a:t>
            </a:r>
          </a:p>
          <a:p>
            <a:pPr>
              <a:lnSpc>
                <a:spcPct val="90000"/>
              </a:lnSpc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① 段落篇章材料有情节、有趣味性，</a:t>
            </a:r>
            <a:r>
              <a:rPr kumimoji="1" lang="zh-CN" altLang="en-US" b="1" u="sng" smtClean="0">
                <a:latin typeface="楷体_GB2312" pitchFamily="49" charset="-122"/>
                <a:ea typeface="楷体_GB2312" pitchFamily="49" charset="-122"/>
              </a:rPr>
              <a:t>容易激发学生的学习兴趣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，从而</a:t>
            </a:r>
            <a:r>
              <a:rPr kumimoji="1" lang="zh-CN" altLang="en-US" b="1" u="sng" smtClean="0">
                <a:latin typeface="楷体_GB2312" pitchFamily="49" charset="-122"/>
                <a:ea typeface="楷体_GB2312" pitchFamily="49" charset="-122"/>
              </a:rPr>
              <a:t>易于形成较强的学习动机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。</a:t>
            </a:r>
          </a:p>
          <a:p>
            <a:pPr>
              <a:lnSpc>
                <a:spcPct val="80000"/>
              </a:lnSpc>
            </a:pP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② 段落篇章材料因为有上下文、有情景、有逻辑关联，容易激发联想和想象，</a:t>
            </a:r>
            <a:r>
              <a:rPr kumimoji="1" lang="zh-CN" altLang="en-US" b="1" u="sng" smtClean="0">
                <a:latin typeface="楷体_GB2312" pitchFamily="49" charset="-122"/>
                <a:ea typeface="楷体_GB2312" pitchFamily="49" charset="-122"/>
              </a:rPr>
              <a:t>便于形成联想记忆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，从而</a:t>
            </a:r>
            <a:r>
              <a:rPr kumimoji="1" lang="zh-CN" altLang="en-US" b="1" u="sng" smtClean="0">
                <a:latin typeface="楷体_GB2312" pitchFamily="49" charset="-122"/>
                <a:ea typeface="楷体_GB2312" pitchFamily="49" charset="-122"/>
              </a:rPr>
              <a:t>消除繁重的机械记忆负担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，既有利于学习新单词、新句型，也有利于巩固已学过的单词和句型）</a:t>
            </a:r>
            <a:endParaRPr kumimoji="1" lang="en-US" altLang="zh-CN" b="1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80000"/>
              </a:lnSpc>
            </a:pP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③ 句子、对话虽然信息量小，篇幅短，但由于缺少趣味性、情节性，难以激发学生的学习兴趣，不易于形成较强的学习动机；加上孤立的句子没有上下文联系，更没有情景关联，不便形成联想和想象（简单对话由于有一定的情景和上下文之间有逻辑关联，所以要比孤立句子好得多多，但其听读价值仍无法和段落篇章材料相比），所以，实际情况是，段落篇章材料易学、易记，且效率高；句子、对话难学、难记，且效率低。</a:t>
            </a:r>
            <a:endParaRPr lang="zh-CN" altLang="en-US" smtClean="0"/>
          </a:p>
        </p:txBody>
      </p:sp>
      <p:sp>
        <p:nvSpPr>
          <p:cNvPr id="44036" name="日期占位符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E44F04E-D847-4BA9-9830-A2F66DE186C8}" type="datetime1">
              <a:rPr lang="zh-CN" altLang="en-US" smtClean="0"/>
              <a:pPr>
                <a:defRPr/>
              </a:pPr>
              <a:t>2014/9/27</a:t>
            </a:fld>
            <a:endParaRPr lang="en-US" altLang="zh-CN" smtClean="0"/>
          </a:p>
        </p:txBody>
      </p:sp>
      <p:sp>
        <p:nvSpPr>
          <p:cNvPr id="44037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550CA9-E894-4747-B946-61E256CA984B}" type="slidenum">
              <a:rPr lang="zh-CN" altLang="en-US" smtClean="0"/>
              <a:pPr>
                <a:defRPr/>
              </a:pPr>
              <a:t>27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 由于师生对话内容要求做到</a:t>
            </a:r>
            <a:r>
              <a:rPr kumimoji="1" lang="zh-CN" altLang="en-US" b="1" smtClean="0">
                <a:ea typeface="楷体_GB2312" pitchFamily="49" charset="-122"/>
              </a:rPr>
              <a:t>“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新知与旧知结合</a:t>
            </a:r>
            <a:r>
              <a:rPr kumimoji="1" lang="zh-CN" altLang="en-US" b="1" smtClean="0">
                <a:ea typeface="楷体_GB2312" pitchFamily="49" charset="-122"/>
              </a:rPr>
              <a:t>”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和</a:t>
            </a:r>
            <a:r>
              <a:rPr kumimoji="1" lang="zh-CN" altLang="en-US" b="1" smtClean="0">
                <a:ea typeface="楷体_GB2312" pitchFamily="49" charset="-122"/>
              </a:rPr>
              <a:t>“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语言与生活结合</a:t>
            </a:r>
            <a:r>
              <a:rPr kumimoji="1" lang="zh-CN" altLang="en-US" b="1" smtClean="0">
                <a:ea typeface="楷体_GB2312" pitchFamily="49" charset="-122"/>
              </a:rPr>
              <a:t>”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，这样每一次课的师生对话内容必然生动、丰富，师生对话所涉及的句型和单词也就比较多（新旧句型加在一起可以多达七、八种，新旧单词合在一块可能有一、二十个，即远比本课文原有的新句型和新单词要多得多）；尽管其中不少句型和单词曾经学过，但由于较长时间不用也变得生疏了。为了使学生易于掌握，必须将本课经以上两种结合后所确定的全部句型和单词，先进行系统的整理，然后分出层次，再遵循由易到难逐步递进的原则加以实施。这就是所谓</a:t>
            </a:r>
            <a:r>
              <a:rPr kumimoji="1" lang="zh-CN" altLang="en-US" b="1" smtClean="0">
                <a:ea typeface="楷体_GB2312" pitchFamily="49" charset="-122"/>
              </a:rPr>
              <a:t>“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分层次、有递进</a:t>
            </a:r>
            <a:r>
              <a:rPr kumimoji="1" lang="zh-CN" altLang="en-US" b="1" smtClean="0">
                <a:ea typeface="楷体_GB2312" pitchFamily="49" charset="-122"/>
              </a:rPr>
              <a:t>”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7389F7-C588-4182-A986-2E15E7AE4A8B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 由于师生对话内容要求做到</a:t>
            </a:r>
            <a:r>
              <a:rPr kumimoji="1" lang="zh-CN" altLang="en-US" b="1" smtClean="0">
                <a:ea typeface="楷体_GB2312" pitchFamily="49" charset="-122"/>
              </a:rPr>
              <a:t>“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新知与旧知结合</a:t>
            </a:r>
            <a:r>
              <a:rPr kumimoji="1" lang="zh-CN" altLang="en-US" b="1" smtClean="0">
                <a:ea typeface="楷体_GB2312" pitchFamily="49" charset="-122"/>
              </a:rPr>
              <a:t>”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和</a:t>
            </a:r>
            <a:r>
              <a:rPr kumimoji="1" lang="zh-CN" altLang="en-US" b="1" smtClean="0">
                <a:ea typeface="楷体_GB2312" pitchFamily="49" charset="-122"/>
              </a:rPr>
              <a:t>“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语言与生活结合</a:t>
            </a:r>
            <a:r>
              <a:rPr kumimoji="1" lang="zh-CN" altLang="en-US" b="1" smtClean="0">
                <a:ea typeface="楷体_GB2312" pitchFamily="49" charset="-122"/>
              </a:rPr>
              <a:t>”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，这样每一次课的师生对话内容必然生动、丰富，师生对话所涉及的句型和单词也就比较多（新旧句型加在一起可以多达七、八种，新旧单词合在一块可能有一、二十个，即远比本课文原有的新句型和新单词要多得多）；尽管其中不少句型和单词曾经学过，但由于较长时间不用也变得生疏了。为了使学生易于掌握，必须将本课经以上两种结合后所确定的全部句型和单词，先进行系统的整理，然后分出层次，再遵循由易到难逐步递进的原则加以实施。这就是所谓</a:t>
            </a:r>
            <a:r>
              <a:rPr kumimoji="1" lang="zh-CN" altLang="en-US" b="1" smtClean="0">
                <a:ea typeface="楷体_GB2312" pitchFamily="49" charset="-122"/>
              </a:rPr>
              <a:t>“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分层次、有递进</a:t>
            </a:r>
            <a:r>
              <a:rPr kumimoji="1" lang="zh-CN" altLang="en-US" b="1" smtClean="0">
                <a:ea typeface="楷体_GB2312" pitchFamily="49" charset="-122"/>
              </a:rPr>
              <a:t>”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7389F7-C588-4182-A986-2E15E7AE4A8B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F94614-69BA-4C9B-A2B6-1E1B0E97EF99}" type="slidenum">
              <a:rPr lang="en-US" altLang="zh-CN" smtClean="0"/>
              <a:pPr>
                <a:defRPr/>
              </a:pPr>
              <a:t>16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F94614-69BA-4C9B-A2B6-1E1B0E97EF99}" type="slidenum">
              <a:rPr lang="en-US" altLang="zh-CN" smtClean="0"/>
              <a:pPr>
                <a:defRPr/>
              </a:pPr>
              <a:t>17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 由于师生对话内容要求做到</a:t>
            </a:r>
            <a:r>
              <a:rPr kumimoji="1" lang="zh-CN" altLang="en-US" b="1" smtClean="0">
                <a:ea typeface="楷体_GB2312" pitchFamily="49" charset="-122"/>
              </a:rPr>
              <a:t>“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新知与旧知结合</a:t>
            </a:r>
            <a:r>
              <a:rPr kumimoji="1" lang="zh-CN" altLang="en-US" b="1" smtClean="0">
                <a:ea typeface="楷体_GB2312" pitchFamily="49" charset="-122"/>
              </a:rPr>
              <a:t>”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和</a:t>
            </a:r>
            <a:r>
              <a:rPr kumimoji="1" lang="zh-CN" altLang="en-US" b="1" smtClean="0">
                <a:ea typeface="楷体_GB2312" pitchFamily="49" charset="-122"/>
              </a:rPr>
              <a:t>“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语言与生活结合</a:t>
            </a:r>
            <a:r>
              <a:rPr kumimoji="1" lang="zh-CN" altLang="en-US" b="1" smtClean="0">
                <a:ea typeface="楷体_GB2312" pitchFamily="49" charset="-122"/>
              </a:rPr>
              <a:t>”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，这样每一次课的师生对话内容必然生动、丰富，师生对话所涉及的句型和单词也就比较多（新旧句型加在一起可以多达七、八种，新旧单词合在一块可能有一、二十个，即远比本课文原有的新句型和新单词要多得多）；尽管其中不少句型和单词曾经学过，但由于较长时间不用也变得生疏了。为了使学生易于掌握，必须将本课经以上两种结合后所确定的全部句型和单词，先进行系统的整理，然后分出层次，再遵循由易到难逐步递进的原则加以实施。这就是所谓</a:t>
            </a:r>
            <a:r>
              <a:rPr kumimoji="1" lang="zh-CN" altLang="en-US" b="1" smtClean="0">
                <a:ea typeface="楷体_GB2312" pitchFamily="49" charset="-122"/>
              </a:rPr>
              <a:t>“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分层次、有递进</a:t>
            </a:r>
            <a:r>
              <a:rPr kumimoji="1" lang="zh-CN" altLang="en-US" b="1" smtClean="0">
                <a:ea typeface="楷体_GB2312" pitchFamily="49" charset="-122"/>
              </a:rPr>
              <a:t>”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7389F7-C588-4182-A986-2E15E7AE4A8B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 由于师生对话内容要求做到</a:t>
            </a:r>
            <a:r>
              <a:rPr kumimoji="1" lang="zh-CN" altLang="en-US" b="1" smtClean="0">
                <a:ea typeface="楷体_GB2312" pitchFamily="49" charset="-122"/>
              </a:rPr>
              <a:t>“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新知与旧知结合</a:t>
            </a:r>
            <a:r>
              <a:rPr kumimoji="1" lang="zh-CN" altLang="en-US" b="1" smtClean="0">
                <a:ea typeface="楷体_GB2312" pitchFamily="49" charset="-122"/>
              </a:rPr>
              <a:t>”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和</a:t>
            </a:r>
            <a:r>
              <a:rPr kumimoji="1" lang="zh-CN" altLang="en-US" b="1" smtClean="0">
                <a:ea typeface="楷体_GB2312" pitchFamily="49" charset="-122"/>
              </a:rPr>
              <a:t>“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语言与生活结合</a:t>
            </a:r>
            <a:r>
              <a:rPr kumimoji="1" lang="zh-CN" altLang="en-US" b="1" smtClean="0">
                <a:ea typeface="楷体_GB2312" pitchFamily="49" charset="-122"/>
              </a:rPr>
              <a:t>”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，这样每一次课的师生对话内容必然生动、丰富，师生对话所涉及的句型和单词也就比较多（新旧句型加在一起可以多达七、八种，新旧单词合在一块可能有一、二十个，即远比本课文原有的新句型和新单词要多得多）；尽管其中不少句型和单词曾经学过，但由于较长时间不用也变得生疏了。为了使学生易于掌握，必须将本课经以上两种结合后所确定的全部句型和单词，先进行系统的整理，然后分出层次，再遵循由易到难逐步递进的原则加以实施。这就是所谓</a:t>
            </a:r>
            <a:r>
              <a:rPr kumimoji="1" lang="zh-CN" altLang="en-US" b="1" smtClean="0">
                <a:ea typeface="楷体_GB2312" pitchFamily="49" charset="-122"/>
              </a:rPr>
              <a:t>“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分层次、有递进</a:t>
            </a:r>
            <a:r>
              <a:rPr kumimoji="1" lang="zh-CN" altLang="en-US" b="1" smtClean="0">
                <a:ea typeface="楷体_GB2312" pitchFamily="49" charset="-122"/>
              </a:rPr>
              <a:t>”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7389F7-C588-4182-A986-2E15E7AE4A8B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 由于师生对话内容要求做到</a:t>
            </a:r>
            <a:r>
              <a:rPr kumimoji="1" lang="zh-CN" altLang="en-US" b="1" smtClean="0">
                <a:ea typeface="楷体_GB2312" pitchFamily="49" charset="-122"/>
              </a:rPr>
              <a:t>“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新知与旧知结合</a:t>
            </a:r>
            <a:r>
              <a:rPr kumimoji="1" lang="zh-CN" altLang="en-US" b="1" smtClean="0">
                <a:ea typeface="楷体_GB2312" pitchFamily="49" charset="-122"/>
              </a:rPr>
              <a:t>”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和</a:t>
            </a:r>
            <a:r>
              <a:rPr kumimoji="1" lang="zh-CN" altLang="en-US" b="1" smtClean="0">
                <a:ea typeface="楷体_GB2312" pitchFamily="49" charset="-122"/>
              </a:rPr>
              <a:t>“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语言与生活结合</a:t>
            </a:r>
            <a:r>
              <a:rPr kumimoji="1" lang="zh-CN" altLang="en-US" b="1" smtClean="0">
                <a:ea typeface="楷体_GB2312" pitchFamily="49" charset="-122"/>
              </a:rPr>
              <a:t>”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，这样每一次课的师生对话内容必然生动、丰富，师生对话所涉及的句型和单词也就比较多（新旧句型加在一起可以多达七、八种，新旧单词合在一块可能有一、二十个，即远比本课文原有的新句型和新单词要多得多）；尽管其中不少句型和单词曾经学过，但由于较长时间不用也变得生疏了。为了使学生易于掌握，必须将本课经以上两种结合后所确定的全部句型和单词，先进行系统的整理，然后分出层次，再遵循由易到难逐步递进的原则加以实施。这就是所谓</a:t>
            </a:r>
            <a:r>
              <a:rPr kumimoji="1" lang="zh-CN" altLang="en-US" b="1" smtClean="0">
                <a:ea typeface="楷体_GB2312" pitchFamily="49" charset="-122"/>
              </a:rPr>
              <a:t>“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分层次、有递进</a:t>
            </a:r>
            <a:r>
              <a:rPr kumimoji="1" lang="zh-CN" altLang="en-US" b="1" smtClean="0">
                <a:ea typeface="楷体_GB2312" pitchFamily="49" charset="-122"/>
              </a:rPr>
              <a:t>”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7389F7-C588-4182-A986-2E15E7AE4A8B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 由于师生对话内容要求做到</a:t>
            </a:r>
            <a:r>
              <a:rPr kumimoji="1" lang="zh-CN" altLang="en-US" b="1" smtClean="0">
                <a:ea typeface="楷体_GB2312" pitchFamily="49" charset="-122"/>
              </a:rPr>
              <a:t>“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新知与旧知结合</a:t>
            </a:r>
            <a:r>
              <a:rPr kumimoji="1" lang="zh-CN" altLang="en-US" b="1" smtClean="0">
                <a:ea typeface="楷体_GB2312" pitchFamily="49" charset="-122"/>
              </a:rPr>
              <a:t>”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和</a:t>
            </a:r>
            <a:r>
              <a:rPr kumimoji="1" lang="zh-CN" altLang="en-US" b="1" smtClean="0">
                <a:ea typeface="楷体_GB2312" pitchFamily="49" charset="-122"/>
              </a:rPr>
              <a:t>“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语言与生活结合</a:t>
            </a:r>
            <a:r>
              <a:rPr kumimoji="1" lang="zh-CN" altLang="en-US" b="1" smtClean="0">
                <a:ea typeface="楷体_GB2312" pitchFamily="49" charset="-122"/>
              </a:rPr>
              <a:t>”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，这样每一次课的师生对话内容必然生动、丰富，师生对话所涉及的句型和单词也就比较多（新旧句型加在一起可以多达七、八种，新旧单词合在一块可能有一、二十个，即远比本课文原有的新句型和新单词要多得多）；尽管其中不少句型和单词曾经学过，但由于较长时间不用也变得生疏了。为了使学生易于掌握，必须将本课经以上两种结合后所确定的全部句型和单词，先进行系统的整理，然后分出层次，再遵循由易到难逐步递进的原则加以实施。这就是所谓</a:t>
            </a:r>
            <a:r>
              <a:rPr kumimoji="1" lang="zh-CN" altLang="en-US" b="1" smtClean="0">
                <a:ea typeface="楷体_GB2312" pitchFamily="49" charset="-122"/>
              </a:rPr>
              <a:t>“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分层次、有递进</a:t>
            </a:r>
            <a:r>
              <a:rPr kumimoji="1" lang="zh-CN" altLang="en-US" b="1" smtClean="0">
                <a:ea typeface="楷体_GB2312" pitchFamily="49" charset="-122"/>
              </a:rPr>
              <a:t>”</a:t>
            </a:r>
            <a:r>
              <a:rPr kumimoji="1" lang="zh-CN" altLang="en-US" b="1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7389F7-C588-4182-A986-2E15E7AE4A8B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1588" y="0"/>
            <a:ext cx="121983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Picture 2" descr="http://pic17.nipic.com/20111025/7797199_145732330120_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0"/>
            <a:ext cx="6145212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-1588" y="6669088"/>
            <a:ext cx="12196763" cy="188912"/>
          </a:xfrm>
          <a:prstGeom prst="rect">
            <a:avLst/>
          </a:prstGeom>
          <a:solidFill>
            <a:srgbClr val="148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Picture 2" descr="X:\07 Produktion\06_Bilder_und_Hintergründe\Separation Slides\Photoshop\B0579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8688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0" y="0"/>
          <a:ext cx="12196759" cy="400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676"/>
                <a:gridCol w="1219676"/>
                <a:gridCol w="1219676"/>
                <a:gridCol w="1219676"/>
                <a:gridCol w="1146616"/>
                <a:gridCol w="1292735"/>
                <a:gridCol w="1219676"/>
                <a:gridCol w="1219676"/>
                <a:gridCol w="1219676"/>
                <a:gridCol w="1219676"/>
              </a:tblGrid>
              <a:tr h="100211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0211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2110"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211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67" marR="121967" marT="61011" marB="6101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08772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996950" y="504825"/>
            <a:ext cx="97313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67337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/>
          <p:cNvSpPr txBox="1">
            <a:spLocks noChangeArrowheads="1"/>
          </p:cNvSpPr>
          <p:nvPr userDrawn="1"/>
        </p:nvSpPr>
        <p:spPr bwMode="auto">
          <a:xfrm>
            <a:off x="979488" y="141288"/>
            <a:ext cx="1008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zh-CN" altLang="en-US" sz="160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第一章</a:t>
            </a:r>
            <a:endParaRPr lang="en-US" altLang="zh-CN" sz="1600" smtClean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996950" y="504825"/>
            <a:ext cx="97313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26096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/>
          <p:cNvSpPr txBox="1">
            <a:spLocks noChangeArrowheads="1"/>
          </p:cNvSpPr>
          <p:nvPr userDrawn="1"/>
        </p:nvSpPr>
        <p:spPr bwMode="auto">
          <a:xfrm>
            <a:off x="979488" y="141288"/>
            <a:ext cx="1008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zh-CN" altLang="en-US" sz="160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第四章</a:t>
            </a:r>
            <a:endParaRPr lang="en-US" altLang="zh-CN" sz="1600" smtClean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996950" y="504825"/>
            <a:ext cx="97313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78721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/>
          <p:cNvSpPr txBox="1">
            <a:spLocks noChangeArrowheads="1"/>
          </p:cNvSpPr>
          <p:nvPr userDrawn="1"/>
        </p:nvSpPr>
        <p:spPr bwMode="auto">
          <a:xfrm>
            <a:off x="979488" y="141288"/>
            <a:ext cx="1008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zh-CN" altLang="en-US" sz="160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第四章</a:t>
            </a:r>
            <a:endParaRPr lang="en-US" altLang="zh-CN" sz="1600" smtClean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996950" y="504825"/>
            <a:ext cx="97313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 userDrawn="1"/>
        </p:nvSpPr>
        <p:spPr>
          <a:xfrm>
            <a:off x="768350" y="2133600"/>
            <a:ext cx="10945813" cy="3927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anchor="ctr"/>
          <a:lstStyle/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984250" y="1916113"/>
            <a:ext cx="10514013" cy="504825"/>
          </a:xfrm>
          <a:prstGeom prst="rect">
            <a:avLst/>
          </a:prstGeom>
          <a:solidFill>
            <a:srgbClr val="FF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0"/>
          <a:lstStyle/>
          <a:p>
            <a:pPr fontAlgn="auto">
              <a:lnSpc>
                <a:spcPct val="134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828164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996950" y="504825"/>
            <a:ext cx="97313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 userDrawn="1"/>
        </p:nvSpPr>
        <p:spPr>
          <a:xfrm>
            <a:off x="768350" y="2060575"/>
            <a:ext cx="10945813" cy="4000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anchor="ctr"/>
          <a:lstStyle/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84250" y="1916113"/>
            <a:ext cx="649288" cy="4249737"/>
          </a:xfrm>
          <a:prstGeom prst="rect">
            <a:avLst/>
          </a:prstGeom>
          <a:solidFill>
            <a:srgbClr val="FF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0"/>
          <a:lstStyle/>
          <a:p>
            <a:pPr fontAlgn="auto">
              <a:lnSpc>
                <a:spcPct val="134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008569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最后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26340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15374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1143000"/>
            <a:ext cx="10975658" cy="1066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759" y="2249424"/>
            <a:ext cx="10975658" cy="43251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783638" y="612775"/>
            <a:ext cx="1277937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350961C6-6D58-467D-84D8-EF3865193A5A}" type="datetimeFigureOut">
              <a:rPr lang="zh-CN" altLang="en-US"/>
              <a:pPr>
                <a:defRPr/>
              </a:pPr>
              <a:t>2014/9/27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011988" y="612775"/>
            <a:ext cx="1768475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902950" y="1588"/>
            <a:ext cx="1016000" cy="366712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26DD8608-B958-4432-9C4C-C22E6C80B2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143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38126"/>
            <a:ext cx="8638249" cy="8683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759" y="1438276"/>
            <a:ext cx="10975658" cy="4733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3767" y="6496051"/>
            <a:ext cx="2284477" cy="29051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8BD2E1F-0ABD-4BE5-84ED-503F9C7AA4CE}" type="datetime1">
              <a:rPr lang="zh-CN" altLang="en-US"/>
              <a:pPr>
                <a:defRPr/>
              </a:pPr>
              <a:t>2014/9/27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8055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38126"/>
            <a:ext cx="8638249" cy="8683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759" y="1438276"/>
            <a:ext cx="5386202" cy="4733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438276"/>
            <a:ext cx="5386202" cy="4733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78492" y="6496051"/>
            <a:ext cx="2284479" cy="290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A3BCE-D6C8-412A-9CB1-D7EEDC7BC6E7}" type="datetime1">
              <a:rPr lang="zh-CN" altLang="en-US"/>
              <a:pPr>
                <a:defRPr/>
              </a:pPr>
              <a:t>2014/9/27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467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solidFill>
            <a:srgbClr val="148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388938" y="319088"/>
            <a:ext cx="11417300" cy="621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15"/>
          <p:cNvSpPr txBox="1">
            <a:spLocks noChangeArrowheads="1"/>
          </p:cNvSpPr>
          <p:nvPr userDrawn="1"/>
        </p:nvSpPr>
        <p:spPr bwMode="auto">
          <a:xfrm>
            <a:off x="5665788" y="6524625"/>
            <a:ext cx="9826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1600" smtClean="0">
                <a:solidFill>
                  <a:schemeClr val="bg1"/>
                </a:solidFill>
              </a:rPr>
              <a:t>—  </a:t>
            </a:r>
            <a:fld id="{FB95B1AA-B5F9-469F-8B0A-E4A2F6E1C87F}" type="slidenum">
              <a:rPr lang="zh-CN" altLang="en-US" sz="160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r>
              <a:rPr lang="zh-CN" altLang="en-US" sz="1600" smtClean="0">
                <a:solidFill>
                  <a:schemeClr val="bg1"/>
                </a:solidFill>
              </a:rPr>
              <a:t> </a:t>
            </a:r>
            <a:r>
              <a:rPr lang="en-US" altLang="zh-CN" sz="1600" smtClean="0">
                <a:solidFill>
                  <a:schemeClr val="bg1"/>
                </a:solidFill>
              </a:rPr>
              <a:t>—</a:t>
            </a:r>
            <a:r>
              <a:rPr lang="zh-CN" altLang="en-US" sz="1600" smtClean="0">
                <a:solidFill>
                  <a:schemeClr val="bg1"/>
                </a:solidFill>
              </a:rPr>
              <a:t> </a:t>
            </a:r>
            <a:endParaRPr lang="zh-CN" altLang="en-US" sz="16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93675" y="1104900"/>
            <a:ext cx="2951163" cy="0"/>
          </a:xfrm>
          <a:prstGeom prst="line">
            <a:avLst/>
          </a:prstGeom>
          <a:ln>
            <a:solidFill>
              <a:srgbClr val="148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625475" y="706438"/>
            <a:ext cx="3024188" cy="39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148B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目录页 </a:t>
            </a:r>
            <a:r>
              <a:rPr lang="en-US" altLang="zh-CN" sz="2000" dirty="0">
                <a:solidFill>
                  <a:srgbClr val="148B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rgbClr val="FF6600"/>
                </a:solidFill>
                <a:ea typeface="微软雅黑" pitchFamily="34" charset="-122"/>
                <a:cs typeface="Arial Unicode MS" pitchFamily="34" charset="-122"/>
              </a:rPr>
              <a:t>CONTENTS PAGE</a:t>
            </a:r>
            <a:r>
              <a:rPr lang="en-US" altLang="zh-CN" sz="14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400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65140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>
            <a:spLocks noChangeArrowheads="1"/>
          </p:cNvSpPr>
          <p:nvPr userDrawn="1"/>
        </p:nvSpPr>
        <p:spPr bwMode="auto">
          <a:xfrm>
            <a:off x="625475" y="1001713"/>
            <a:ext cx="1295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en-US" altLang="zh-CN" sz="1600" smtClean="0">
                <a:solidFill>
                  <a:srgbClr val="FFFFFF"/>
                </a:solidFill>
                <a:latin typeface="Agency FB" pitchFamily="34" charset="0"/>
                <a:ea typeface="Adobe 宋体 Std L" pitchFamily="18" charset="-122"/>
              </a:rPr>
              <a:t>Contents Page</a:t>
            </a:r>
            <a:endParaRPr lang="zh-CN" altLang="en-US" sz="1600" smtClean="0">
              <a:solidFill>
                <a:srgbClr val="FFFFFF"/>
              </a:solidFill>
              <a:latin typeface="Agency FB" pitchFamily="34" charset="0"/>
              <a:ea typeface="Adobe 宋体 Std L" pitchFamily="18" charset="-122"/>
            </a:endParaRPr>
          </a:p>
        </p:txBody>
      </p:sp>
      <p:sp>
        <p:nvSpPr>
          <p:cNvPr id="3" name="文本框 24"/>
          <p:cNvSpPr txBox="1">
            <a:spLocks noChangeArrowheads="1"/>
          </p:cNvSpPr>
          <p:nvPr userDrawn="1"/>
        </p:nvSpPr>
        <p:spPr bwMode="auto">
          <a:xfrm>
            <a:off x="625475" y="561975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zh-CN" altLang="en-US" sz="2400" smtClean="0">
                <a:solidFill>
                  <a:srgbClr val="FFFFFF"/>
                </a:solidFill>
                <a:ea typeface="微软雅黑" pitchFamily="34" charset="-122"/>
              </a:rPr>
              <a:t>目录页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solidFill>
            <a:srgbClr val="148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88938" y="319088"/>
            <a:ext cx="11417300" cy="621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93675" y="1104900"/>
            <a:ext cx="2951163" cy="0"/>
          </a:xfrm>
          <a:prstGeom prst="line">
            <a:avLst/>
          </a:prstGeom>
          <a:ln>
            <a:solidFill>
              <a:srgbClr val="148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5"/>
          <p:cNvSpPr txBox="1">
            <a:spLocks noChangeArrowheads="1"/>
          </p:cNvSpPr>
          <p:nvPr userDrawn="1"/>
        </p:nvSpPr>
        <p:spPr bwMode="auto">
          <a:xfrm>
            <a:off x="5592763" y="6524625"/>
            <a:ext cx="984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1600" smtClean="0">
                <a:solidFill>
                  <a:schemeClr val="bg1"/>
                </a:solidFill>
              </a:rPr>
              <a:t>—  </a:t>
            </a:r>
            <a:fld id="{CE88633D-6778-4CD5-A629-8547BA657386}" type="slidenum">
              <a:rPr lang="zh-CN" altLang="en-US" sz="160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r>
              <a:rPr lang="zh-CN" altLang="en-US" sz="1600" smtClean="0">
                <a:solidFill>
                  <a:schemeClr val="bg1"/>
                </a:solidFill>
              </a:rPr>
              <a:t> </a:t>
            </a:r>
            <a:r>
              <a:rPr lang="en-US" altLang="zh-CN" sz="1600" smtClean="0">
                <a:solidFill>
                  <a:schemeClr val="bg1"/>
                </a:solidFill>
              </a:rPr>
              <a:t>—</a:t>
            </a:r>
            <a:r>
              <a:rPr lang="zh-CN" altLang="en-US" sz="1600" smtClean="0">
                <a:solidFill>
                  <a:schemeClr val="bg1"/>
                </a:solidFill>
              </a:rPr>
              <a:t> </a:t>
            </a:r>
            <a:endParaRPr lang="zh-CN" altLang="en-US" sz="16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892451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996950" y="504825"/>
            <a:ext cx="97313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61413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996950" y="504825"/>
            <a:ext cx="97313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94042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996950" y="504825"/>
            <a:ext cx="97313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 userDrawn="1"/>
        </p:nvSpPr>
        <p:spPr>
          <a:xfrm>
            <a:off x="768350" y="2133600"/>
            <a:ext cx="10945813" cy="3927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anchor="ctr"/>
          <a:lstStyle/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84250" y="1916113"/>
            <a:ext cx="10514013" cy="504825"/>
          </a:xfrm>
          <a:prstGeom prst="rect">
            <a:avLst/>
          </a:prstGeom>
          <a:solidFill>
            <a:srgbClr val="FF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0"/>
          <a:lstStyle/>
          <a:p>
            <a:pPr fontAlgn="auto">
              <a:lnSpc>
                <a:spcPct val="134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523784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996950" y="504825"/>
            <a:ext cx="97313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81364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996950" y="504825"/>
            <a:ext cx="97313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 userDrawn="1"/>
        </p:nvSpPr>
        <p:spPr>
          <a:xfrm>
            <a:off x="768350" y="2133600"/>
            <a:ext cx="10945813" cy="3927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anchor="ctr"/>
          <a:lstStyle/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84250" y="1916113"/>
            <a:ext cx="10514013" cy="504825"/>
          </a:xfrm>
          <a:prstGeom prst="rect">
            <a:avLst/>
          </a:prstGeom>
          <a:solidFill>
            <a:srgbClr val="FF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0"/>
          <a:lstStyle/>
          <a:p>
            <a:pPr fontAlgn="auto">
              <a:lnSpc>
                <a:spcPct val="134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224706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996950" y="504825"/>
            <a:ext cx="97313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06190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836613"/>
            <a:ext cx="12195175" cy="0"/>
          </a:xfrm>
          <a:prstGeom prst="line">
            <a:avLst/>
          </a:prstGeom>
          <a:ln>
            <a:solidFill>
              <a:srgbClr val="148BD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0" y="276225"/>
            <a:ext cx="10439400" cy="250825"/>
          </a:xfrm>
          <a:prstGeom prst="rect">
            <a:avLst/>
          </a:prstGeom>
          <a:solidFill>
            <a:srgbClr val="148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8" name="TextBox 15"/>
          <p:cNvSpPr txBox="1">
            <a:spLocks noChangeArrowheads="1"/>
          </p:cNvSpPr>
          <p:nvPr/>
        </p:nvSpPr>
        <p:spPr bwMode="auto">
          <a:xfrm>
            <a:off x="5692775" y="6453188"/>
            <a:ext cx="765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fld id="{0AB1F8D5-DBAD-44A3-96EB-D029687471A6}" type="slidenum">
              <a:rPr lang="zh-CN" altLang="en-US" sz="1600" smtClean="0">
                <a:solidFill>
                  <a:srgbClr val="148BDC"/>
                </a:solidFill>
              </a:rPr>
              <a:pPr algn="ctr">
                <a:defRPr/>
              </a:pPr>
              <a:t>‹#›</a:t>
            </a:fld>
            <a:r>
              <a:rPr lang="zh-CN" altLang="en-US" sz="1600" smtClean="0">
                <a:solidFill>
                  <a:schemeClr val="bg1"/>
                </a:solidFill>
              </a:rPr>
              <a:t> </a:t>
            </a:r>
            <a:endParaRPr lang="zh-CN" altLang="en-US" sz="16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1375" y="0"/>
            <a:ext cx="1284288" cy="965200"/>
          </a:xfrm>
          <a:prstGeom prst="rect">
            <a:avLst/>
          </a:prstGeom>
          <a:solidFill>
            <a:srgbClr val="FFFFFF">
              <a:alpha val="85098"/>
            </a:srgb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rgbClr val="F9F9F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41375" y="965200"/>
            <a:ext cx="128428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841375" y="0"/>
            <a:ext cx="0" cy="965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125663" y="0"/>
            <a:ext cx="0" cy="965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0" y="6643688"/>
            <a:ext cx="5692775" cy="0"/>
          </a:xfrm>
          <a:prstGeom prst="line">
            <a:avLst/>
          </a:prstGeom>
          <a:ln>
            <a:solidFill>
              <a:srgbClr val="148BDC"/>
            </a:solidFill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457950" y="6643688"/>
            <a:ext cx="5737225" cy="0"/>
          </a:xfrm>
          <a:prstGeom prst="line">
            <a:avLst/>
          </a:prstGeom>
          <a:ln>
            <a:solidFill>
              <a:srgbClr val="148BDC"/>
            </a:solidFill>
            <a:headEnd type="oval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0439400" y="165100"/>
            <a:ext cx="1047750" cy="534988"/>
          </a:xfrm>
          <a:prstGeom prst="rect">
            <a:avLst/>
          </a:prstGeom>
          <a:noFill/>
          <a:ln>
            <a:noFill/>
          </a:ln>
          <a:extLst/>
        </p:spPr>
        <p:txBody>
          <a:bodyPr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rgbClr val="148BDC"/>
                </a:solidFill>
                <a:latin typeface="+mn-lt"/>
              </a:rPr>
              <a:t>FLG</a:t>
            </a:r>
            <a:endParaRPr lang="zh-CN" altLang="en-US" sz="2800" b="1" dirty="0" smtClean="0">
              <a:solidFill>
                <a:srgbClr val="148BDC"/>
              </a:solidFill>
              <a:latin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474450" y="276225"/>
            <a:ext cx="720725" cy="250825"/>
          </a:xfrm>
          <a:prstGeom prst="rect">
            <a:avLst/>
          </a:prstGeom>
          <a:solidFill>
            <a:srgbClr val="148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36" r:id="rId16"/>
    <p:sldLayoutId id="2147483752" r:id="rId17"/>
    <p:sldLayoutId id="2147483753" r:id="rId18"/>
    <p:sldLayoutId id="2147483754" r:id="rId19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yefulpresentations.co.uk/" TargetMode="External"/><Relationship Id="rId2" Type="http://schemas.openxmlformats.org/officeDocument/2006/relationships/hyperlink" Target="mailto:info@eyefulpresentations.co.uk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281238" y="4077072"/>
            <a:ext cx="77041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陈磊</a:t>
            </a:r>
            <a:endParaRPr lang="en-US" altLang="zh-CN" sz="36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小学英语低年级教学模式与案例分析</a:t>
            </a:r>
            <a:endParaRPr lang="en-US" altLang="zh-CN" sz="36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365500" y="4565650"/>
            <a:ext cx="1466850" cy="0"/>
          </a:xfrm>
          <a:prstGeom prst="line">
            <a:avLst/>
          </a:prstGeom>
          <a:ln>
            <a:solidFill>
              <a:srgbClr val="FF6600"/>
            </a:solidFill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62825" y="4565650"/>
            <a:ext cx="1466850" cy="0"/>
          </a:xfrm>
          <a:prstGeom prst="line">
            <a:avLst/>
          </a:prstGeom>
          <a:ln>
            <a:solidFill>
              <a:srgbClr val="FF6600"/>
            </a:solidFill>
            <a:headEnd type="oval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857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c:\users\acer\appdata\roaming\360se6\USERDA~1\Temp\B_1371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9" t="5225" r="11848"/>
          <a:stretch>
            <a:fillRect/>
          </a:stretch>
        </p:blipFill>
        <p:spPr bwMode="auto">
          <a:xfrm>
            <a:off x="552450" y="1360488"/>
            <a:ext cx="3729038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6673850" y="2205038"/>
            <a:ext cx="4503738" cy="2024062"/>
            <a:chOff x="3830711" y="195487"/>
            <a:chExt cx="3240362" cy="1456612"/>
          </a:xfrm>
        </p:grpSpPr>
        <p:grpSp>
          <p:nvGrpSpPr>
            <p:cNvPr id="19484" name="组合 46"/>
            <p:cNvGrpSpPr>
              <a:grpSpLocks/>
            </p:cNvGrpSpPr>
            <p:nvPr/>
          </p:nvGrpSpPr>
          <p:grpSpPr bwMode="auto">
            <a:xfrm>
              <a:off x="3830711" y="195487"/>
              <a:ext cx="3240362" cy="1456612"/>
              <a:chOff x="4067943" y="339501"/>
              <a:chExt cx="2664297" cy="1168583"/>
            </a:xfrm>
          </p:grpSpPr>
          <p:pic>
            <p:nvPicPr>
              <p:cNvPr id="1948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6" r="7205" b="57680"/>
              <a:stretch>
                <a:fillRect/>
              </a:stretch>
            </p:blipFill>
            <p:spPr bwMode="auto">
              <a:xfrm rot="2420526" flipH="1">
                <a:off x="5912862" y="667243"/>
                <a:ext cx="819378" cy="65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1" name="等腰三角形 50"/>
              <p:cNvSpPr/>
              <p:nvPr/>
            </p:nvSpPr>
            <p:spPr>
              <a:xfrm rot="16200000">
                <a:off x="4070101" y="873516"/>
                <a:ext cx="632410" cy="636727"/>
              </a:xfrm>
              <a:prstGeom prst="triangle">
                <a:avLst>
                  <a:gd name="adj" fmla="val 100000"/>
                </a:avLst>
              </a:prstGeom>
              <a:solidFill>
                <a:srgbClr val="E651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2" name="等腰三角形 51"/>
              <p:cNvSpPr/>
              <p:nvPr/>
            </p:nvSpPr>
            <p:spPr>
              <a:xfrm>
                <a:off x="4071699" y="339501"/>
                <a:ext cx="632970" cy="538923"/>
              </a:xfrm>
              <a:prstGeom prst="triangle">
                <a:avLst>
                  <a:gd name="adj" fmla="val 100000"/>
                </a:avLst>
              </a:prstGeom>
              <a:solidFill>
                <a:srgbClr val="E65179"/>
              </a:solidFill>
              <a:ln>
                <a:noFill/>
              </a:ln>
              <a:effectLst>
                <a:outerShdw blurRad="393700" dist="38100" dir="5400000" sx="108000" sy="108000" algn="t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3" name="梯形 52"/>
              <p:cNvSpPr/>
              <p:nvPr/>
            </p:nvSpPr>
            <p:spPr>
              <a:xfrm>
                <a:off x="4067943" y="531974"/>
                <a:ext cx="2422942" cy="346451"/>
              </a:xfrm>
              <a:prstGeom prst="trapezoid">
                <a:avLst>
                  <a:gd name="adj" fmla="val 120009"/>
                </a:avLst>
              </a:prstGeom>
              <a:solidFill>
                <a:srgbClr val="E65179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4199635" y="339435"/>
              <a:ext cx="352933" cy="420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b="1" i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  <a:ea typeface="方正姚体" panose="02010601030101010101" pitchFamily="2" charset="-122"/>
                </a:rPr>
                <a:t>B</a:t>
              </a:r>
              <a:endParaRPr lang="zh-CN" altLang="en-US" sz="32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方正姚体" panose="02010601030101010101" pitchFamily="2" charset="-122"/>
              </a:endParaRPr>
            </a:p>
          </p:txBody>
        </p:sp>
        <p:sp>
          <p:nvSpPr>
            <p:cNvPr id="19486" name="TextBox 49"/>
            <p:cNvSpPr txBox="1">
              <a:spLocks noChangeArrowheads="1"/>
            </p:cNvSpPr>
            <p:nvPr/>
          </p:nvSpPr>
          <p:spPr bwMode="auto">
            <a:xfrm>
              <a:off x="4580815" y="426399"/>
              <a:ext cx="1774250" cy="33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英语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111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模式</a:t>
              </a:r>
              <a:endPara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4" name="组合 53"/>
          <p:cNvGrpSpPr>
            <a:grpSpLocks/>
          </p:cNvGrpSpPr>
          <p:nvPr/>
        </p:nvGrpSpPr>
        <p:grpSpPr bwMode="auto">
          <a:xfrm flipH="1">
            <a:off x="6707188" y="4297363"/>
            <a:ext cx="4503737" cy="2025650"/>
            <a:chOff x="2144489" y="3345477"/>
            <a:chExt cx="3240362" cy="1456613"/>
          </a:xfrm>
        </p:grpSpPr>
        <p:grpSp>
          <p:nvGrpSpPr>
            <p:cNvPr id="19477" name="组合 54"/>
            <p:cNvGrpSpPr>
              <a:grpSpLocks/>
            </p:cNvGrpSpPr>
            <p:nvPr/>
          </p:nvGrpSpPr>
          <p:grpSpPr bwMode="auto">
            <a:xfrm rot="10800000">
              <a:off x="2144489" y="3345477"/>
              <a:ext cx="3240362" cy="1456613"/>
              <a:chOff x="4067942" y="339501"/>
              <a:chExt cx="2664298" cy="1168582"/>
            </a:xfrm>
          </p:grpSpPr>
          <p:pic>
            <p:nvPicPr>
              <p:cNvPr id="1948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6" r="7205" b="57680"/>
              <a:stretch>
                <a:fillRect/>
              </a:stretch>
            </p:blipFill>
            <p:spPr bwMode="auto">
              <a:xfrm rot="2420526" flipH="1">
                <a:off x="5912862" y="667243"/>
                <a:ext cx="819378" cy="65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9" name="等腰三角形 58"/>
              <p:cNvSpPr/>
              <p:nvPr/>
            </p:nvSpPr>
            <p:spPr>
              <a:xfrm rot="16200000">
                <a:off x="4075526" y="878800"/>
                <a:ext cx="632829" cy="636727"/>
              </a:xfrm>
              <a:prstGeom prst="triangle">
                <a:avLst>
                  <a:gd name="adj" fmla="val 100000"/>
                </a:avLst>
              </a:prstGeom>
              <a:solidFill>
                <a:srgbClr val="1D93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>
                <a:off x="4077333" y="339501"/>
                <a:ext cx="632970" cy="538500"/>
              </a:xfrm>
              <a:prstGeom prst="triangle">
                <a:avLst>
                  <a:gd name="adj" fmla="val 100000"/>
                </a:avLst>
              </a:prstGeom>
              <a:solidFill>
                <a:srgbClr val="1D93BD"/>
              </a:solidFill>
              <a:ln>
                <a:noFill/>
              </a:ln>
              <a:effectLst>
                <a:outerShdw blurRad="355600" dist="38100" dir="16200000" sx="108000" sy="108000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1" name="梯形 60"/>
              <p:cNvSpPr/>
              <p:nvPr/>
            </p:nvSpPr>
            <p:spPr>
              <a:xfrm>
                <a:off x="4073577" y="531822"/>
                <a:ext cx="2422943" cy="346179"/>
              </a:xfrm>
              <a:prstGeom prst="trapezoid">
                <a:avLst>
                  <a:gd name="adj" fmla="val 120009"/>
                </a:avLst>
              </a:prstGeom>
              <a:solidFill>
                <a:srgbClr val="1D93B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4708681" y="4095473"/>
              <a:ext cx="339228" cy="420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b="1" i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  <a:ea typeface="方正姚体" panose="02010601030101010101" pitchFamily="2" charset="-122"/>
                </a:rPr>
                <a:t>D</a:t>
              </a:r>
              <a:endParaRPr lang="zh-CN" altLang="en-US" sz="32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方正姚体" panose="02010601030101010101" pitchFamily="2" charset="-122"/>
              </a:endParaRPr>
            </a:p>
          </p:txBody>
        </p:sp>
        <p:sp>
          <p:nvSpPr>
            <p:cNvPr id="19479" name="TextBox 49"/>
            <p:cNvSpPr txBox="1">
              <a:spLocks noChangeArrowheads="1"/>
            </p:cNvSpPr>
            <p:nvPr/>
          </p:nvSpPr>
          <p:spPr bwMode="auto">
            <a:xfrm>
              <a:off x="3036531" y="4129719"/>
              <a:ext cx="1586487" cy="33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常见问题</a:t>
              </a:r>
              <a:endPara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0" name="组合 69"/>
          <p:cNvGrpSpPr>
            <a:grpSpLocks/>
          </p:cNvGrpSpPr>
          <p:nvPr/>
        </p:nvGrpSpPr>
        <p:grpSpPr bwMode="auto">
          <a:xfrm flipH="1">
            <a:off x="4321175" y="3365500"/>
            <a:ext cx="4503738" cy="2024063"/>
            <a:chOff x="3833637" y="2483805"/>
            <a:chExt cx="3240362" cy="1456612"/>
          </a:xfrm>
        </p:grpSpPr>
        <p:grpSp>
          <p:nvGrpSpPr>
            <p:cNvPr id="19470" name="组合 70"/>
            <p:cNvGrpSpPr>
              <a:grpSpLocks/>
            </p:cNvGrpSpPr>
            <p:nvPr/>
          </p:nvGrpSpPr>
          <p:grpSpPr bwMode="auto">
            <a:xfrm>
              <a:off x="3833637" y="2483805"/>
              <a:ext cx="3240362" cy="1456612"/>
              <a:chOff x="4067943" y="339501"/>
              <a:chExt cx="2664297" cy="1168583"/>
            </a:xfrm>
          </p:grpSpPr>
          <p:pic>
            <p:nvPicPr>
              <p:cNvPr id="1947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6" r="7205" b="57680"/>
              <a:stretch>
                <a:fillRect/>
              </a:stretch>
            </p:blipFill>
            <p:spPr bwMode="auto">
              <a:xfrm rot="2420526" flipH="1">
                <a:off x="5912862" y="667243"/>
                <a:ext cx="819378" cy="65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5" name="等腰三角形 74"/>
              <p:cNvSpPr/>
              <p:nvPr/>
            </p:nvSpPr>
            <p:spPr>
              <a:xfrm rot="16200000">
                <a:off x="4070102" y="873516"/>
                <a:ext cx="632409" cy="636727"/>
              </a:xfrm>
              <a:prstGeom prst="triangle">
                <a:avLst>
                  <a:gd name="adj" fmla="val 100000"/>
                </a:avLst>
              </a:prstGeom>
              <a:solidFill>
                <a:srgbClr val="5C66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6" name="等腰三角形 75"/>
              <p:cNvSpPr/>
              <p:nvPr/>
            </p:nvSpPr>
            <p:spPr>
              <a:xfrm>
                <a:off x="4071699" y="339501"/>
                <a:ext cx="632970" cy="538923"/>
              </a:xfrm>
              <a:prstGeom prst="triangle">
                <a:avLst>
                  <a:gd name="adj" fmla="val 100000"/>
                </a:avLst>
              </a:prstGeom>
              <a:solidFill>
                <a:srgbClr val="5C6668"/>
              </a:solidFill>
              <a:ln>
                <a:noFill/>
              </a:ln>
              <a:effectLst>
                <a:outerShdw blurRad="355600" dist="38100" dir="5400000" sx="108000" sy="108000" algn="t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7" name="梯形 76"/>
              <p:cNvSpPr/>
              <p:nvPr/>
            </p:nvSpPr>
            <p:spPr>
              <a:xfrm>
                <a:off x="4067943" y="531973"/>
                <a:ext cx="2422942" cy="346450"/>
              </a:xfrm>
              <a:prstGeom prst="trapezoid">
                <a:avLst>
                  <a:gd name="adj" fmla="val 116476"/>
                </a:avLst>
              </a:prstGeom>
              <a:solidFill>
                <a:srgbClr val="7D8C8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72" name="矩形 71"/>
            <p:cNvSpPr/>
            <p:nvPr/>
          </p:nvSpPr>
          <p:spPr>
            <a:xfrm>
              <a:off x="4287082" y="2704296"/>
              <a:ext cx="333516" cy="420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b="1" i="1" spc="300" dirty="0">
                  <a:solidFill>
                    <a:schemeClr val="bg1"/>
                  </a:solidFill>
                  <a:latin typeface="Algerian" pitchFamily="82" charset="0"/>
                  <a:ea typeface="方正姚体" panose="02010601030101010101" pitchFamily="2" charset="-122"/>
                </a:rPr>
                <a:t>C</a:t>
              </a:r>
              <a:endParaRPr lang="zh-CN" altLang="en-US" sz="3200" b="1" i="1" spc="300" dirty="0">
                <a:solidFill>
                  <a:schemeClr val="bg1"/>
                </a:solidFill>
                <a:latin typeface="Algerian" pitchFamily="82" charset="0"/>
                <a:ea typeface="方正姚体" panose="02010601030101010101" pitchFamily="2" charset="-122"/>
              </a:endParaRPr>
            </a:p>
          </p:txBody>
        </p:sp>
        <p:sp>
          <p:nvSpPr>
            <p:cNvPr id="19472" name="TextBox 49"/>
            <p:cNvSpPr txBox="1">
              <a:spLocks noChangeArrowheads="1"/>
            </p:cNvSpPr>
            <p:nvPr/>
          </p:nvSpPr>
          <p:spPr bwMode="auto">
            <a:xfrm>
              <a:off x="4458224" y="2773307"/>
              <a:ext cx="1711462" cy="33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常用的教学策略</a:t>
              </a:r>
              <a:endPara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5" name="组合 34"/>
          <p:cNvGrpSpPr>
            <a:grpSpLocks/>
          </p:cNvGrpSpPr>
          <p:nvPr/>
        </p:nvGrpSpPr>
        <p:grpSpPr bwMode="auto">
          <a:xfrm flipH="1">
            <a:off x="4330700" y="514350"/>
            <a:ext cx="4503738" cy="2024063"/>
            <a:chOff x="3833637" y="2483805"/>
            <a:chExt cx="3240362" cy="1456612"/>
          </a:xfrm>
        </p:grpSpPr>
        <p:grpSp>
          <p:nvGrpSpPr>
            <p:cNvPr id="19463" name="组合 70"/>
            <p:cNvGrpSpPr>
              <a:grpSpLocks/>
            </p:cNvGrpSpPr>
            <p:nvPr/>
          </p:nvGrpSpPr>
          <p:grpSpPr bwMode="auto">
            <a:xfrm>
              <a:off x="3833637" y="2483805"/>
              <a:ext cx="3240362" cy="1456612"/>
              <a:chOff x="4067943" y="339501"/>
              <a:chExt cx="2664297" cy="1168583"/>
            </a:xfrm>
          </p:grpSpPr>
          <p:pic>
            <p:nvPicPr>
              <p:cNvPr id="1946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6" r="7205" b="57680"/>
              <a:stretch>
                <a:fillRect/>
              </a:stretch>
            </p:blipFill>
            <p:spPr bwMode="auto">
              <a:xfrm rot="2420526" flipH="1">
                <a:off x="5912862" y="667243"/>
                <a:ext cx="819378" cy="65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0" name="等腰三角形 39"/>
              <p:cNvSpPr/>
              <p:nvPr/>
            </p:nvSpPr>
            <p:spPr>
              <a:xfrm rot="16200000">
                <a:off x="4070102" y="873516"/>
                <a:ext cx="632409" cy="636727"/>
              </a:xfrm>
              <a:prstGeom prst="triangle">
                <a:avLst>
                  <a:gd name="adj" fmla="val 100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>
                <a:off x="4071699" y="339501"/>
                <a:ext cx="632970" cy="538923"/>
              </a:xfrm>
              <a:prstGeom prst="triangle">
                <a:avLst>
                  <a:gd name="adj" fmla="val 10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355600" dist="38100" dir="5400000" sx="108000" sy="108000" algn="t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2" name="梯形 41"/>
              <p:cNvSpPr/>
              <p:nvPr/>
            </p:nvSpPr>
            <p:spPr>
              <a:xfrm>
                <a:off x="4067943" y="531973"/>
                <a:ext cx="2422942" cy="346450"/>
              </a:xfrm>
              <a:prstGeom prst="trapezoid">
                <a:avLst>
                  <a:gd name="adj" fmla="val 116476"/>
                </a:avLst>
              </a:prstGeom>
              <a:solidFill>
                <a:srgbClr val="FFC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4261954" y="2704296"/>
              <a:ext cx="383772" cy="420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b="1" i="1" spc="300" dirty="0">
                  <a:solidFill>
                    <a:schemeClr val="bg1"/>
                  </a:solidFill>
                  <a:latin typeface="Algerian" pitchFamily="82" charset="0"/>
                  <a:ea typeface="方正姚体" panose="02010601030101010101" pitchFamily="2" charset="-122"/>
                </a:rPr>
                <a:t>A</a:t>
              </a:r>
              <a:endParaRPr lang="zh-CN" altLang="en-US" sz="3200" b="1" i="1" spc="300" dirty="0">
                <a:solidFill>
                  <a:schemeClr val="bg1"/>
                </a:solidFill>
                <a:latin typeface="Algerian" pitchFamily="82" charset="0"/>
                <a:ea typeface="方正姚体" panose="02010601030101010101" pitchFamily="2" charset="-122"/>
              </a:endParaRPr>
            </a:p>
          </p:txBody>
        </p:sp>
        <p:sp>
          <p:nvSpPr>
            <p:cNvPr id="19465" name="TextBox 49"/>
            <p:cNvSpPr txBox="1">
              <a:spLocks noChangeArrowheads="1"/>
            </p:cNvSpPr>
            <p:nvPr/>
          </p:nvSpPr>
          <p:spPr bwMode="auto">
            <a:xfrm>
              <a:off x="4458224" y="2773307"/>
              <a:ext cx="1585939" cy="33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语觉论</a:t>
              </a:r>
              <a:endPara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204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99" y="238126"/>
            <a:ext cx="8638249" cy="868363"/>
          </a:xfrm>
        </p:spPr>
        <p:txBody>
          <a:bodyPr/>
          <a:lstStyle/>
          <a:p>
            <a:r>
              <a:rPr lang="zh-CN" altLang="en-US" sz="3600" smtClean="0">
                <a:ea typeface="宋体" pitchFamily="2" charset="-122"/>
              </a:rPr>
              <a:t>如何实现跨越式英语教学目标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95275" y="1357313"/>
            <a:ext cx="6955061" cy="4733925"/>
          </a:xfrm>
        </p:spPr>
        <p:txBody>
          <a:bodyPr/>
          <a:lstStyle/>
          <a:p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坚持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个中心</a:t>
            </a:r>
          </a:p>
          <a:p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落实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个前提</a:t>
            </a:r>
          </a:p>
          <a:p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资源内容建设上突出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个重点</a:t>
            </a:r>
          </a:p>
          <a:p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教学设计过程中处理好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方面关系</a:t>
            </a:r>
          </a:p>
          <a:p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狠抓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个教学环节</a:t>
            </a:r>
          </a:p>
          <a:p>
            <a:endParaRPr lang="zh-CN" altLang="en-US" sz="28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53956" name="AutoShape 4"/>
          <p:cNvSpPr>
            <a:spLocks noChangeArrowheads="1"/>
          </p:cNvSpPr>
          <p:nvPr/>
        </p:nvSpPr>
        <p:spPr bwMode="auto">
          <a:xfrm>
            <a:off x="5049565" y="1643063"/>
            <a:ext cx="7145610" cy="571500"/>
          </a:xfrm>
          <a:prstGeom prst="wedgeRoundRectCallout">
            <a:avLst>
              <a:gd name="adj1" fmla="val -89157"/>
              <a:gd name="adj2" fmla="val -5417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以言语交际为中心（落实到听、说）</a:t>
            </a:r>
          </a:p>
        </p:txBody>
      </p:sp>
      <p:sp>
        <p:nvSpPr>
          <p:cNvPr id="253957" name="AutoShape 5"/>
          <p:cNvSpPr>
            <a:spLocks noChangeArrowheads="1"/>
          </p:cNvSpPr>
          <p:nvPr/>
        </p:nvSpPr>
        <p:spPr bwMode="auto">
          <a:xfrm>
            <a:off x="4859016" y="2000250"/>
            <a:ext cx="6383411" cy="928688"/>
          </a:xfrm>
          <a:prstGeom prst="wedgeRoundRectCallout">
            <a:avLst>
              <a:gd name="adj1" fmla="val -87782"/>
              <a:gd name="adj2" fmla="val -5417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ea typeface="楷体_GB2312" pitchFamily="49" charset="-122"/>
              </a:rPr>
              <a:t>开发跨越式所需的优质教学资源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ea typeface="楷体_GB2312" pitchFamily="49" charset="-122"/>
              </a:rPr>
              <a:t>实施跨越式创新教学设计</a:t>
            </a:r>
          </a:p>
        </p:txBody>
      </p:sp>
      <p:sp>
        <p:nvSpPr>
          <p:cNvPr id="253959" name="AutoShape 7"/>
          <p:cNvSpPr>
            <a:spLocks noChangeArrowheads="1"/>
          </p:cNvSpPr>
          <p:nvPr/>
        </p:nvSpPr>
        <p:spPr bwMode="auto">
          <a:xfrm>
            <a:off x="4763741" y="3571875"/>
            <a:ext cx="7431435" cy="2592388"/>
          </a:xfrm>
          <a:prstGeom prst="wedgeRoundRectCallout">
            <a:avLst>
              <a:gd name="adj1" fmla="val -74884"/>
              <a:gd name="adj2" fmla="val -5992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zh-CN" altLang="en-US" sz="2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教师主导与学生主体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的关系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以教为主教学设计与以学为主教学设计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的关系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自主学习与协作学习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的关系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课标要求与跨越要求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的关系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（课标要求是底线，它通过课文内容体现；跨越要求是目标，它通过扩展内容体现）</a:t>
            </a:r>
          </a:p>
        </p:txBody>
      </p:sp>
      <p:sp>
        <p:nvSpPr>
          <p:cNvPr id="253960" name="AutoShape 8"/>
          <p:cNvSpPr>
            <a:spLocks noChangeArrowheads="1"/>
          </p:cNvSpPr>
          <p:nvPr/>
        </p:nvSpPr>
        <p:spPr bwMode="auto">
          <a:xfrm>
            <a:off x="4382642" y="4408489"/>
            <a:ext cx="7253588" cy="2092325"/>
          </a:xfrm>
          <a:prstGeom prst="wedgeRoundRectCallout">
            <a:avLst>
              <a:gd name="adj1" fmla="val -74884"/>
              <a:gd name="adj2" fmla="val -5992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zh-CN" altLang="en-US" sz="2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听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Arial"/>
                <a:ea typeface="楷体_GB2312" pitchFamily="49" charset="-122"/>
              </a:rPr>
              <a:t>——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听儿歌、故事、顺口溜；</a:t>
            </a:r>
          </a:p>
          <a:p>
            <a:pPr>
              <a:defRPr/>
            </a:pPr>
            <a:r>
              <a:rPr lang="zh-CN" altLang="en-US" sz="2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说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Arial"/>
                <a:ea typeface="楷体_GB2312" pitchFamily="49" charset="-122"/>
              </a:rPr>
              <a:t>——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个人说、俩俩说、小组说（说人、说事、说物、 说故事）；</a:t>
            </a:r>
          </a:p>
          <a:p>
            <a:pPr>
              <a:defRPr/>
            </a:pPr>
            <a:r>
              <a:rPr lang="zh-CN" altLang="en-US" sz="2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唱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Arial"/>
                <a:ea typeface="楷体_GB2312" pitchFamily="49" charset="-122"/>
              </a:rPr>
              <a:t>——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唱英文的儿歌和优秀歌曲； </a:t>
            </a:r>
          </a:p>
          <a:p>
            <a:pPr>
              <a:defRPr/>
            </a:pPr>
            <a:r>
              <a:rPr lang="zh-CN" altLang="en-US" sz="2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背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Arial"/>
                <a:ea typeface="楷体_GB2312" pitchFamily="49" charset="-122"/>
              </a:rPr>
              <a:t>——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适当背诵儿歌、格言、谚语、名篇；</a:t>
            </a:r>
          </a:p>
          <a:p>
            <a:pPr>
              <a:defRPr/>
            </a:pPr>
            <a:r>
              <a:rPr lang="zh-CN" altLang="en-US" sz="2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演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Arial"/>
                <a:ea typeface="楷体_GB2312" pitchFamily="49" charset="-122"/>
              </a:rPr>
              <a:t>——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进行各种角色扮演。</a:t>
            </a:r>
          </a:p>
        </p:txBody>
      </p:sp>
      <p:sp>
        <p:nvSpPr>
          <p:cNvPr id="253958" name="AutoShape 6"/>
          <p:cNvSpPr>
            <a:spLocks noChangeArrowheads="1"/>
          </p:cNvSpPr>
          <p:nvPr/>
        </p:nvSpPr>
        <p:spPr bwMode="auto">
          <a:xfrm>
            <a:off x="5430665" y="2928938"/>
            <a:ext cx="6383411" cy="2159000"/>
          </a:xfrm>
          <a:prstGeom prst="wedgeRoundRectCallout">
            <a:avLst>
              <a:gd name="adj1" fmla="val -80935"/>
              <a:gd name="adj2" fmla="val -6191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在保证思想性、知识性的前提下，要</a:t>
            </a:r>
            <a:r>
              <a:rPr lang="zh-CN" altLang="en-US" sz="2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突出趣味性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；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在注重图、文并茂前提下，要</a:t>
            </a:r>
            <a:r>
              <a:rPr lang="zh-CN" altLang="en-US" sz="2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突出音（配音）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；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在词、句、篇教学内容的安排上， 要</a:t>
            </a:r>
            <a:r>
              <a:rPr lang="zh-CN" altLang="en-US" sz="2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突出段落篇章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368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6" grpId="0" animBg="1"/>
      <p:bldP spid="253956" grpId="1" animBg="1"/>
      <p:bldP spid="253957" grpId="0" animBg="1"/>
      <p:bldP spid="253957" grpId="1" animBg="1"/>
      <p:bldP spid="253959" grpId="0" animBg="1"/>
      <p:bldP spid="253959" grpId="1" animBg="1"/>
      <p:bldP spid="253960" grpId="0" animBg="1"/>
      <p:bldP spid="253960" grpId="1" animBg="1"/>
      <p:bldP spid="253958" grpId="0" animBg="1"/>
      <p:bldP spid="25395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内容占位符 2"/>
          <p:cNvSpPr>
            <a:spLocks noGrp="1"/>
          </p:cNvSpPr>
          <p:nvPr>
            <p:ph idx="1"/>
          </p:nvPr>
        </p:nvSpPr>
        <p:spPr>
          <a:xfrm>
            <a:off x="538512" y="1700808"/>
            <a:ext cx="10975658" cy="4325112"/>
          </a:xfrm>
        </p:spPr>
        <p:txBody>
          <a:bodyPr/>
          <a:lstStyle/>
          <a:p>
            <a:pPr lvl="1" eaLnBrk="1" hangingPunct="1"/>
            <a:r>
              <a:rPr lang="zh-CN" altLang="en-US" b="1" dirty="0" smtClean="0">
                <a:ea typeface="宋体" pitchFamily="2" charset="-122"/>
              </a:rPr>
              <a:t>跨越式英语三大基本教学活动</a:t>
            </a:r>
          </a:p>
          <a:p>
            <a:pPr lvl="2" eaLnBrk="1" hangingPunct="1"/>
            <a:r>
              <a:rPr lang="zh-CN" altLang="en-US" dirty="0" smtClean="0">
                <a:ea typeface="宋体" pitchFamily="2" charset="-122"/>
              </a:rPr>
              <a:t>师生交际：                     生生交际：          扩展听读＝</a:t>
            </a:r>
            <a:r>
              <a:rPr lang="en-US" altLang="zh-CN" dirty="0" smtClean="0">
                <a:ea typeface="宋体" pitchFamily="2" charset="-122"/>
              </a:rPr>
              <a:t>1</a:t>
            </a:r>
            <a:r>
              <a:rPr lang="zh-CN" altLang="en-US" dirty="0" smtClean="0">
                <a:ea typeface="宋体" pitchFamily="2" charset="-122"/>
              </a:rPr>
              <a:t>：</a:t>
            </a:r>
            <a:r>
              <a:rPr lang="en-US" altLang="zh-CN" dirty="0" smtClean="0">
                <a:ea typeface="宋体" pitchFamily="2" charset="-122"/>
              </a:rPr>
              <a:t>1</a:t>
            </a:r>
            <a:r>
              <a:rPr lang="zh-CN" altLang="en-US" dirty="0" smtClean="0">
                <a:ea typeface="宋体" pitchFamily="2" charset="-122"/>
              </a:rPr>
              <a:t>：</a:t>
            </a:r>
            <a:r>
              <a:rPr lang="en-US" altLang="zh-CN" dirty="0" smtClean="0">
                <a:ea typeface="宋体" pitchFamily="2" charset="-122"/>
              </a:rPr>
              <a:t>1</a:t>
            </a:r>
          </a:p>
          <a:p>
            <a:pPr lvl="1" eaLnBrk="1" hangingPunct="1"/>
            <a:endParaRPr lang="zh-CN" altLang="en-US" dirty="0" smtClean="0">
              <a:ea typeface="宋体" pitchFamily="2" charset="-122"/>
            </a:endParaRPr>
          </a:p>
          <a:p>
            <a:pPr lvl="1" eaLnBrk="1" hangingPunct="1"/>
            <a:endParaRPr lang="zh-CN" altLang="en-US" dirty="0" smtClean="0">
              <a:ea typeface="宋体" pitchFamily="2" charset="-122"/>
            </a:endParaRPr>
          </a:p>
          <a:p>
            <a:pPr eaLnBrk="1" hangingPunct="1"/>
            <a:endParaRPr lang="zh-CN" altLang="en-US" dirty="0" smtClean="0">
              <a:ea typeface="宋体" pitchFamily="2" charset="-122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05099" y="3166270"/>
            <a:ext cx="6785684" cy="1152525"/>
            <a:chOff x="930" y="1842"/>
            <a:chExt cx="3205" cy="726"/>
          </a:xfrm>
        </p:grpSpPr>
        <p:pic>
          <p:nvPicPr>
            <p:cNvPr id="22535" name="Picture 4" descr="j02921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842"/>
              <a:ext cx="816" cy="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5" descr="j02921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1865"/>
              <a:ext cx="862" cy="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11" descr="j019538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1842"/>
              <a:ext cx="711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425179" y="5371533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想一想，这三大活动各有什么优缺点？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1489075" y="4610562"/>
            <a:ext cx="8784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  <a:ea typeface="+mn-ea"/>
              </a:rPr>
              <a:t> 低年级段的三个教学环节所占时间应大体均衡</a:t>
            </a:r>
            <a:r>
              <a:rPr lang="zh-CN" altLang="en-US" sz="2400" dirty="0" smtClean="0">
                <a:latin typeface="+mn-ea"/>
                <a:ea typeface="+mn-ea"/>
              </a:rPr>
              <a:t>即 </a:t>
            </a:r>
            <a:r>
              <a:rPr lang="en-US" altLang="zh-CN" sz="2400" dirty="0" smtClean="0">
                <a:latin typeface="+mn-ea"/>
                <a:ea typeface="+mn-ea"/>
              </a:rPr>
              <a:t>16</a:t>
            </a:r>
            <a:r>
              <a:rPr lang="zh-CN" altLang="en-US" sz="2400" dirty="0" smtClean="0">
                <a:latin typeface="+mn-ea"/>
                <a:ea typeface="+mn-ea"/>
              </a:rPr>
              <a:t>：</a:t>
            </a:r>
            <a:r>
              <a:rPr lang="en-US" altLang="zh-CN" sz="2400" dirty="0" smtClean="0">
                <a:latin typeface="+mn-ea"/>
                <a:ea typeface="+mn-ea"/>
              </a:rPr>
              <a:t>12</a:t>
            </a:r>
            <a:r>
              <a:rPr lang="zh-CN" altLang="en-US" sz="2400" dirty="0" smtClean="0">
                <a:latin typeface="+mn-ea"/>
                <a:ea typeface="+mn-ea"/>
              </a:rPr>
              <a:t>：</a:t>
            </a:r>
            <a:r>
              <a:rPr lang="en-US" altLang="zh-CN" sz="2400" dirty="0" smtClean="0">
                <a:latin typeface="+mn-ea"/>
                <a:ea typeface="+mn-ea"/>
              </a:rPr>
              <a:t>12</a:t>
            </a:r>
            <a:endParaRPr lang="en-US" altLang="zh-CN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082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C9D10EA-93AF-4205-BFBE-2CA35CF61345}" type="datetime1">
              <a:rPr lang="zh-CN" altLang="en-US" smtClean="0"/>
              <a:pPr>
                <a:defRPr/>
              </a:pPr>
              <a:t>2014/9/27</a:t>
            </a:fld>
            <a:endParaRPr lang="en-US" altLang="ja-JP" smtClean="0"/>
          </a:p>
        </p:txBody>
      </p:sp>
      <p:sp>
        <p:nvSpPr>
          <p:cNvPr id="26627" name="Rectangle 56"/>
          <p:cNvSpPr>
            <a:spLocks noGrp="1" noChangeArrowheads="1"/>
          </p:cNvSpPr>
          <p:nvPr>
            <p:ph type="title"/>
          </p:nvPr>
        </p:nvSpPr>
        <p:spPr>
          <a:xfrm>
            <a:off x="1670486" y="602860"/>
            <a:ext cx="9521128" cy="647700"/>
          </a:xfrm>
        </p:spPr>
        <p:txBody>
          <a:bodyPr/>
          <a:lstStyle/>
          <a:p>
            <a:pPr eaLnBrk="1" hangingPunct="1"/>
            <a:r>
              <a:rPr lang="zh-CN" altLang="en-US" sz="2800" dirty="0" smtClean="0">
                <a:solidFill>
                  <a:srgbClr val="404040"/>
                </a:solidFill>
                <a:latin typeface="Times New Roman" pitchFamily="18" charset="0"/>
                <a:ea typeface="宋体" pitchFamily="2" charset="-122"/>
              </a:rPr>
              <a:t>以言语交际为中心的</a:t>
            </a:r>
            <a:r>
              <a:rPr lang="zh-CN" altLang="en-US" sz="2800" dirty="0" smtClean="0">
                <a:solidFill>
                  <a:srgbClr val="404040"/>
                </a:solidFill>
                <a:ea typeface="宋体" pitchFamily="2" charset="-122"/>
              </a:rPr>
              <a:t>三大基本教学活动</a:t>
            </a:r>
          </a:p>
        </p:txBody>
      </p:sp>
      <p:graphicFrame>
        <p:nvGraphicFramePr>
          <p:cNvPr id="17" name="图示 16"/>
          <p:cNvGraphicFramePr/>
          <p:nvPr/>
        </p:nvGraphicFramePr>
        <p:xfrm>
          <a:off x="2286569" y="1357298"/>
          <a:ext cx="7526762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矩形标注 17"/>
          <p:cNvSpPr/>
          <p:nvPr/>
        </p:nvSpPr>
        <p:spPr>
          <a:xfrm>
            <a:off x="8257827" y="1285876"/>
            <a:ext cx="3810992" cy="1643063"/>
          </a:xfrm>
          <a:prstGeom prst="wedgeRectCallout">
            <a:avLst>
              <a:gd name="adj1" fmla="val -63039"/>
              <a:gd name="adj2" fmla="val 305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1" lang="zh-CN" altLang="en-US" b="1" dirty="0">
                <a:solidFill>
                  <a:srgbClr val="7030A0"/>
                </a:solidFill>
              </a:rPr>
              <a:t>优点：</a:t>
            </a:r>
            <a:r>
              <a:rPr kumimoji="1" lang="zh-CN" altLang="en-US" sz="2000" b="1" dirty="0">
                <a:solidFill>
                  <a:srgbClr val="FF0000"/>
                </a:solidFill>
              </a:rPr>
              <a:t>参与度高</a:t>
            </a:r>
            <a:endParaRPr kumimoji="1" lang="en-US" altLang="zh-CN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kumimoji="1" lang="zh-CN" altLang="en-US" b="1" dirty="0">
                <a:solidFill>
                  <a:srgbClr val="7030A0"/>
                </a:solidFill>
              </a:rPr>
              <a:t>缺点：交际双方都不是当前所要学习语言的熟练掌握者，</a:t>
            </a:r>
            <a:r>
              <a:rPr kumimoji="1" lang="zh-CN" altLang="en-US" sz="2000" b="1" dirty="0">
                <a:solidFill>
                  <a:srgbClr val="FF0000"/>
                </a:solidFill>
              </a:rPr>
              <a:t>难以互相纠错</a:t>
            </a:r>
            <a:r>
              <a:rPr kumimoji="1" lang="zh-CN" altLang="en-US" sz="2000" b="1" dirty="0">
                <a:solidFill>
                  <a:srgbClr val="7030A0"/>
                </a:solidFill>
              </a:rPr>
              <a:t>。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9" name="矩形标注 18"/>
          <p:cNvSpPr/>
          <p:nvPr/>
        </p:nvSpPr>
        <p:spPr>
          <a:xfrm>
            <a:off x="95276" y="1357313"/>
            <a:ext cx="3620443" cy="1714500"/>
          </a:xfrm>
          <a:prstGeom prst="wedgeRectCallout">
            <a:avLst>
              <a:gd name="adj1" fmla="val 57258"/>
              <a:gd name="adj2" fmla="val 377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1" lang="zh-CN" altLang="en-US" b="1" dirty="0">
                <a:solidFill>
                  <a:srgbClr val="7030A0"/>
                </a:solidFill>
              </a:rPr>
              <a:t>优点：教师是语言的熟练掌握者，师生对话</a:t>
            </a:r>
            <a:r>
              <a:rPr kumimoji="1" lang="zh-CN" altLang="en-US" sz="2000" b="1" dirty="0">
                <a:solidFill>
                  <a:srgbClr val="7030A0"/>
                </a:solidFill>
              </a:rPr>
              <a:t>有利于</a:t>
            </a:r>
            <a:r>
              <a:rPr kumimoji="1" lang="zh-CN" altLang="en-US" sz="2000" b="1" dirty="0">
                <a:solidFill>
                  <a:srgbClr val="FF0000"/>
                </a:solidFill>
              </a:rPr>
              <a:t>实现“实时双向言语互动”</a:t>
            </a:r>
            <a:r>
              <a:rPr kumimoji="1" lang="zh-CN" altLang="en-US" b="1" dirty="0">
                <a:solidFill>
                  <a:srgbClr val="7030A0"/>
                </a:solidFill>
              </a:rPr>
              <a:t>。</a:t>
            </a:r>
            <a:endParaRPr lang="zh-CN" altLang="en-US" b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kumimoji="1" lang="zh-CN" altLang="en-US" b="1" dirty="0">
                <a:solidFill>
                  <a:srgbClr val="7030A0"/>
                </a:solidFill>
              </a:rPr>
              <a:t>缺点：课堂时间有限，</a:t>
            </a:r>
            <a:r>
              <a:rPr kumimoji="1" lang="zh-CN" altLang="en-US" sz="2000" b="1" dirty="0">
                <a:solidFill>
                  <a:srgbClr val="FF0000"/>
                </a:solidFill>
              </a:rPr>
              <a:t>参与度小 </a:t>
            </a:r>
            <a:r>
              <a:rPr kumimoji="1" lang="zh-CN" altLang="en-US" b="1" dirty="0">
                <a:solidFill>
                  <a:srgbClr val="7030A0"/>
                </a:solidFill>
              </a:rPr>
              <a:t>。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20" name="矩形标注 19"/>
          <p:cNvSpPr/>
          <p:nvPr/>
        </p:nvSpPr>
        <p:spPr>
          <a:xfrm>
            <a:off x="2572421" y="5500689"/>
            <a:ext cx="7717259" cy="1285875"/>
          </a:xfrm>
          <a:prstGeom prst="wedgeRectCallout">
            <a:avLst>
              <a:gd name="adj1" fmla="val -2296"/>
              <a:gd name="adj2" fmla="val -787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1" lang="zh-CN" altLang="en-US" b="1" dirty="0">
                <a:solidFill>
                  <a:srgbClr val="7030A0"/>
                </a:solidFill>
              </a:rPr>
              <a:t>优点：</a:t>
            </a:r>
            <a:r>
              <a:rPr kumimoji="1" lang="zh-CN" altLang="en-US" sz="2000" b="1" dirty="0">
                <a:solidFill>
                  <a:srgbClr val="7030A0"/>
                </a:solidFill>
              </a:rPr>
              <a:t>增大</a:t>
            </a:r>
            <a:r>
              <a:rPr kumimoji="1" lang="zh-CN" altLang="en-US" sz="2000" b="1" dirty="0">
                <a:solidFill>
                  <a:srgbClr val="FF0000"/>
                </a:solidFill>
              </a:rPr>
              <a:t>语言信息的输入</a:t>
            </a:r>
            <a:r>
              <a:rPr kumimoji="1" lang="zh-CN" altLang="en-US" b="1" dirty="0">
                <a:solidFill>
                  <a:srgbClr val="7030A0"/>
                </a:solidFill>
              </a:rPr>
              <a:t>，对培养学生的听力和说话能力都有好处。</a:t>
            </a:r>
            <a:endParaRPr lang="zh-CN" altLang="en-US" b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kumimoji="1" lang="zh-CN" altLang="en-US" b="1" dirty="0">
                <a:solidFill>
                  <a:srgbClr val="7030A0"/>
                </a:solidFill>
              </a:rPr>
              <a:t>缺点：对语境知识难以获取和掌握；不能通过双向互动的即时反馈纠错。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3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2447" y="6408738"/>
            <a:ext cx="2845541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BC70893-3A28-4492-B278-718E63615007}" type="slidenum">
              <a:rPr lang="ja-JP" altLang="en-US" smtClean="0">
                <a:solidFill>
                  <a:srgbClr val="E6EEBA"/>
                </a:solidFill>
              </a:rPr>
              <a:pPr eaLnBrk="1" hangingPunct="1"/>
              <a:t>14</a:t>
            </a:fld>
            <a:endParaRPr lang="en-US" altLang="ja-JP" smtClean="0">
              <a:solidFill>
                <a:srgbClr val="E6EEBA"/>
              </a:solidFill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019" y="1683701"/>
            <a:ext cx="10442119" cy="3816424"/>
          </a:xfrm>
        </p:spPr>
        <p:txBody>
          <a:bodyPr/>
          <a:lstStyle/>
          <a:p>
            <a:pPr eaLnBrk="1" hangingPunct="1"/>
            <a:r>
              <a:rPr lang="zh-CN" altLang="en-US" sz="2800" b="1" dirty="0" smtClean="0">
                <a:ea typeface="宋体" pitchFamily="2" charset="-122"/>
              </a:rPr>
              <a:t>师生交际</a:t>
            </a:r>
            <a:r>
              <a:rPr lang="zh-CN" altLang="en-US" sz="2800" dirty="0" smtClean="0">
                <a:ea typeface="宋体" pitchFamily="2" charset="-122"/>
              </a:rPr>
              <a:t>：</a:t>
            </a:r>
            <a:r>
              <a:rPr kumimoji="1" lang="zh-CN" altLang="en-US" sz="2400" b="1" dirty="0" smtClean="0">
                <a:solidFill>
                  <a:srgbClr val="7030A0"/>
                </a:solidFill>
                <a:ea typeface="宋体" pitchFamily="2" charset="-122"/>
              </a:rPr>
              <a:t>“点面结合”、“抓两头带中间”</a:t>
            </a:r>
            <a:endParaRPr kumimoji="1" lang="en-US" altLang="zh-CN" sz="2400" b="1" dirty="0" smtClean="0">
              <a:solidFill>
                <a:srgbClr val="7030A0"/>
              </a:solidFill>
              <a:ea typeface="宋体" pitchFamily="2" charset="-122"/>
            </a:endParaRPr>
          </a:p>
          <a:p>
            <a:pPr marL="0" indent="0" eaLnBrk="1" hangingPunct="1">
              <a:buNone/>
            </a:pPr>
            <a:r>
              <a:rPr kumimoji="1" lang="zh-CN" altLang="en-US" sz="2400" dirty="0" smtClean="0">
                <a:solidFill>
                  <a:srgbClr val="404040"/>
                </a:solidFill>
                <a:ea typeface="宋体" pitchFamily="2" charset="-122"/>
              </a:rPr>
              <a:t>        不论</a:t>
            </a:r>
            <a:r>
              <a:rPr kumimoji="1" lang="zh-CN" altLang="en-US" sz="2400" b="1" dirty="0">
                <a:solidFill>
                  <a:srgbClr val="7030A0"/>
                </a:solidFill>
                <a:ea typeface="宋体" pitchFamily="2" charset="-122"/>
              </a:rPr>
              <a:t>教新单词还是新句型</a:t>
            </a:r>
            <a:r>
              <a:rPr kumimoji="1" lang="zh-CN" altLang="en-US" sz="2400" dirty="0">
                <a:solidFill>
                  <a:srgbClr val="404040"/>
                </a:solidFill>
                <a:ea typeface="宋体" pitchFamily="2" charset="-122"/>
              </a:rPr>
              <a:t>均要采用这种</a:t>
            </a:r>
            <a:r>
              <a:rPr kumimoji="1" lang="zh-CN" altLang="en-US" sz="2400" dirty="0" smtClean="0">
                <a:solidFill>
                  <a:srgbClr val="404040"/>
                </a:solidFill>
                <a:ea typeface="宋体" pitchFamily="2" charset="-122"/>
              </a:rPr>
              <a:t>方式，这</a:t>
            </a:r>
            <a:r>
              <a:rPr kumimoji="1" lang="zh-CN" altLang="en-US" sz="2400" dirty="0">
                <a:solidFill>
                  <a:srgbClr val="404040"/>
                </a:solidFill>
                <a:ea typeface="宋体" pitchFamily="2" charset="-122"/>
              </a:rPr>
              <a:t>是课堂上贯彻实施交际型教学的一种最佳</a:t>
            </a:r>
            <a:r>
              <a:rPr kumimoji="1" lang="zh-CN" altLang="en-US" sz="2400" dirty="0" smtClean="0">
                <a:solidFill>
                  <a:srgbClr val="404040"/>
                </a:solidFill>
                <a:ea typeface="宋体" pitchFamily="2" charset="-122"/>
              </a:rPr>
              <a:t>方式。因为</a:t>
            </a:r>
            <a:r>
              <a:rPr kumimoji="1" lang="zh-CN" altLang="en-US" sz="2400" dirty="0">
                <a:solidFill>
                  <a:srgbClr val="404040"/>
                </a:solidFill>
                <a:ea typeface="宋体" pitchFamily="2" charset="-122"/>
              </a:rPr>
              <a:t>在这种</a:t>
            </a:r>
            <a:r>
              <a:rPr kumimoji="1" lang="zh-CN" altLang="en-US" sz="2400" dirty="0" smtClean="0">
                <a:solidFill>
                  <a:srgbClr val="404040"/>
                </a:solidFill>
                <a:ea typeface="宋体" pitchFamily="2" charset="-122"/>
              </a:rPr>
              <a:t>场合，作为</a:t>
            </a:r>
            <a:r>
              <a:rPr kumimoji="1" lang="zh-CN" altLang="en-US" sz="2400" dirty="0">
                <a:solidFill>
                  <a:srgbClr val="404040"/>
                </a:solidFill>
                <a:ea typeface="宋体" pitchFamily="2" charset="-122"/>
              </a:rPr>
              <a:t>交际者之一的教师</a:t>
            </a:r>
            <a:r>
              <a:rPr kumimoji="1" lang="zh-CN" altLang="en-US" sz="2400" dirty="0" smtClean="0">
                <a:solidFill>
                  <a:srgbClr val="404040"/>
                </a:solidFill>
                <a:ea typeface="宋体" pitchFamily="2" charset="-122"/>
              </a:rPr>
              <a:t>是语言</a:t>
            </a:r>
            <a:r>
              <a:rPr kumimoji="1" lang="zh-CN" altLang="en-US" sz="2400" dirty="0">
                <a:solidFill>
                  <a:srgbClr val="404040"/>
                </a:solidFill>
                <a:ea typeface="宋体" pitchFamily="2" charset="-122"/>
              </a:rPr>
              <a:t>的熟练掌握</a:t>
            </a:r>
            <a:r>
              <a:rPr kumimoji="1" lang="zh-CN" altLang="en-US" sz="2400" dirty="0" smtClean="0">
                <a:solidFill>
                  <a:srgbClr val="404040"/>
                </a:solidFill>
                <a:ea typeface="宋体" pitchFamily="2" charset="-122"/>
              </a:rPr>
              <a:t>者，</a:t>
            </a:r>
            <a:r>
              <a:rPr kumimoji="1" lang="en-US" altLang="zh-CN" sz="2400" dirty="0" smtClean="0">
                <a:solidFill>
                  <a:srgbClr val="404040"/>
                </a:solidFill>
                <a:ea typeface="宋体" pitchFamily="2" charset="-122"/>
              </a:rPr>
              <a:t> </a:t>
            </a:r>
            <a:r>
              <a:rPr kumimoji="1" lang="zh-CN" altLang="en-US" sz="2400" dirty="0">
                <a:solidFill>
                  <a:srgbClr val="404040"/>
                </a:solidFill>
                <a:ea typeface="宋体" pitchFamily="2" charset="-122"/>
              </a:rPr>
              <a:t>他能</a:t>
            </a:r>
            <a:r>
              <a:rPr kumimoji="1" lang="zh-CN" altLang="en-US" sz="2400" b="1" dirty="0">
                <a:solidFill>
                  <a:srgbClr val="7030A0"/>
                </a:solidFill>
                <a:ea typeface="宋体" pitchFamily="2" charset="-122"/>
              </a:rPr>
              <a:t>随时纠正</a:t>
            </a:r>
            <a:r>
              <a:rPr kumimoji="1" lang="zh-CN" altLang="en-US" sz="2400" dirty="0">
                <a:solidFill>
                  <a:srgbClr val="404040"/>
                </a:solidFill>
                <a:ea typeface="宋体" pitchFamily="2" charset="-122"/>
              </a:rPr>
              <a:t>学生在交际</a:t>
            </a:r>
            <a:r>
              <a:rPr kumimoji="1" lang="zh-CN" altLang="en-US" sz="2400" dirty="0" smtClean="0">
                <a:solidFill>
                  <a:srgbClr val="404040"/>
                </a:solidFill>
                <a:ea typeface="宋体" pitchFamily="2" charset="-122"/>
              </a:rPr>
              <a:t>过程出现</a:t>
            </a:r>
            <a:r>
              <a:rPr kumimoji="1" lang="zh-CN" altLang="en-US" sz="2400" dirty="0">
                <a:solidFill>
                  <a:srgbClr val="404040"/>
                </a:solidFill>
                <a:ea typeface="宋体" pitchFamily="2" charset="-122"/>
              </a:rPr>
              <a:t>的语音语法或语义</a:t>
            </a:r>
            <a:r>
              <a:rPr kumimoji="1" lang="zh-CN" altLang="en-US" sz="2400" dirty="0" smtClean="0">
                <a:solidFill>
                  <a:srgbClr val="404040"/>
                </a:solidFill>
                <a:ea typeface="宋体" pitchFamily="2" charset="-122"/>
              </a:rPr>
              <a:t>错误。 </a:t>
            </a:r>
            <a:r>
              <a:rPr kumimoji="1" lang="zh-CN" altLang="en-US" sz="2400" dirty="0">
                <a:solidFill>
                  <a:srgbClr val="404040"/>
                </a:solidFill>
                <a:ea typeface="宋体" pitchFamily="2" charset="-122"/>
              </a:rPr>
              <a:t>在师生对话过程</a:t>
            </a:r>
            <a:r>
              <a:rPr kumimoji="1" lang="zh-CN" altLang="en-US" sz="2400" dirty="0" smtClean="0">
                <a:solidFill>
                  <a:srgbClr val="404040"/>
                </a:solidFill>
                <a:ea typeface="宋体" pitchFamily="2" charset="-122"/>
              </a:rPr>
              <a:t>中，教师</a:t>
            </a:r>
            <a:r>
              <a:rPr kumimoji="1" lang="zh-CN" altLang="en-US" sz="2400" dirty="0">
                <a:solidFill>
                  <a:srgbClr val="404040"/>
                </a:solidFill>
                <a:ea typeface="宋体" pitchFamily="2" charset="-122"/>
              </a:rPr>
              <a:t>可以和个别学生</a:t>
            </a:r>
            <a:r>
              <a:rPr kumimoji="1" lang="zh-CN" altLang="en-US" sz="2400" dirty="0" smtClean="0">
                <a:solidFill>
                  <a:srgbClr val="404040"/>
                </a:solidFill>
                <a:ea typeface="宋体" pitchFamily="2" charset="-122"/>
              </a:rPr>
              <a:t>对话，</a:t>
            </a:r>
            <a:r>
              <a:rPr kumimoji="1" lang="en-US" altLang="zh-CN" sz="2400" dirty="0" smtClean="0">
                <a:solidFill>
                  <a:srgbClr val="404040"/>
                </a:solidFill>
                <a:ea typeface="宋体" pitchFamily="2" charset="-122"/>
              </a:rPr>
              <a:t> </a:t>
            </a:r>
            <a:r>
              <a:rPr kumimoji="1" lang="zh-CN" altLang="en-US" sz="2400" dirty="0">
                <a:solidFill>
                  <a:srgbClr val="404040"/>
                </a:solidFill>
                <a:ea typeface="宋体" pitchFamily="2" charset="-122"/>
              </a:rPr>
              <a:t>也可以和全班学生一起</a:t>
            </a:r>
            <a:r>
              <a:rPr kumimoji="1" lang="zh-CN" altLang="en-US" sz="2400" dirty="0" smtClean="0">
                <a:solidFill>
                  <a:srgbClr val="404040"/>
                </a:solidFill>
                <a:ea typeface="宋体" pitchFamily="2" charset="-122"/>
              </a:rPr>
              <a:t>对话。教师</a:t>
            </a:r>
            <a:r>
              <a:rPr kumimoji="1" lang="zh-CN" altLang="en-US" sz="2400" dirty="0">
                <a:solidFill>
                  <a:srgbClr val="404040"/>
                </a:solidFill>
                <a:ea typeface="宋体" pitchFamily="2" charset="-122"/>
              </a:rPr>
              <a:t>在和个别学生对话时要</a:t>
            </a:r>
            <a:r>
              <a:rPr kumimoji="1" lang="zh-CN" altLang="en-US" sz="2400" b="1" dirty="0">
                <a:solidFill>
                  <a:srgbClr val="7030A0"/>
                </a:solidFill>
                <a:ea typeface="宋体" pitchFamily="2" charset="-122"/>
              </a:rPr>
              <a:t>注意抓</a:t>
            </a:r>
            <a:r>
              <a:rPr kumimoji="1" lang="zh-CN" altLang="en-US" sz="2400" b="1" dirty="0" smtClean="0">
                <a:solidFill>
                  <a:srgbClr val="7030A0"/>
                </a:solidFill>
                <a:ea typeface="宋体" pitchFamily="2" charset="-122"/>
              </a:rPr>
              <a:t>两头</a:t>
            </a:r>
            <a:r>
              <a:rPr kumimoji="1" lang="zh-CN" altLang="en-US" sz="2400" dirty="0" smtClean="0">
                <a:solidFill>
                  <a:srgbClr val="404040"/>
                </a:solidFill>
                <a:ea typeface="宋体" pitchFamily="2" charset="-122"/>
              </a:rPr>
              <a:t>，即既要选择</a:t>
            </a:r>
            <a:r>
              <a:rPr kumimoji="1" lang="zh-CN" altLang="en-US" sz="2400" dirty="0">
                <a:solidFill>
                  <a:srgbClr val="404040"/>
                </a:solidFill>
                <a:ea typeface="宋体" pitchFamily="2" charset="-122"/>
              </a:rPr>
              <a:t>学习好的学生也要选择学习差的学生进行</a:t>
            </a:r>
            <a:r>
              <a:rPr kumimoji="1" lang="zh-CN" altLang="en-US" sz="2400" dirty="0" smtClean="0">
                <a:solidFill>
                  <a:srgbClr val="404040"/>
                </a:solidFill>
                <a:ea typeface="宋体" pitchFamily="2" charset="-122"/>
              </a:rPr>
              <a:t>对话。选择</a:t>
            </a:r>
            <a:r>
              <a:rPr kumimoji="1" lang="zh-CN" altLang="en-US" sz="2400" dirty="0">
                <a:solidFill>
                  <a:srgbClr val="404040"/>
                </a:solidFill>
                <a:ea typeface="宋体" pitchFamily="2" charset="-122"/>
              </a:rPr>
              <a:t>前者可以</a:t>
            </a:r>
            <a:r>
              <a:rPr kumimoji="1" lang="zh-CN" altLang="en-US" sz="2400" b="1" dirty="0">
                <a:solidFill>
                  <a:srgbClr val="7030A0"/>
                </a:solidFill>
                <a:ea typeface="宋体" pitchFamily="2" charset="-122"/>
              </a:rPr>
              <a:t>起教学示范</a:t>
            </a:r>
            <a:r>
              <a:rPr kumimoji="1" lang="zh-CN" altLang="en-US" sz="2400" b="1" dirty="0" smtClean="0">
                <a:solidFill>
                  <a:srgbClr val="7030A0"/>
                </a:solidFill>
                <a:ea typeface="宋体" pitchFamily="2" charset="-122"/>
              </a:rPr>
              <a:t>作用</a:t>
            </a:r>
            <a:r>
              <a:rPr kumimoji="1" lang="zh-CN" altLang="en-US" sz="2400" dirty="0" smtClean="0">
                <a:solidFill>
                  <a:srgbClr val="404040"/>
                </a:solidFill>
                <a:ea typeface="宋体" pitchFamily="2" charset="-122"/>
              </a:rPr>
              <a:t>，选择</a:t>
            </a:r>
            <a:r>
              <a:rPr kumimoji="1" lang="zh-CN" altLang="en-US" sz="2400" dirty="0">
                <a:solidFill>
                  <a:srgbClr val="404040"/>
                </a:solidFill>
                <a:ea typeface="宋体" pitchFamily="2" charset="-122"/>
              </a:rPr>
              <a:t>后者则</a:t>
            </a:r>
            <a:r>
              <a:rPr kumimoji="1" lang="zh-CN" altLang="en-US" sz="2400" dirty="0" smtClean="0">
                <a:solidFill>
                  <a:srgbClr val="404040"/>
                </a:solidFill>
                <a:ea typeface="宋体" pitchFamily="2" charset="-122"/>
              </a:rPr>
              <a:t>可以起</a:t>
            </a:r>
            <a:r>
              <a:rPr kumimoji="1" lang="zh-CN" altLang="en-US" sz="2400" b="1" dirty="0">
                <a:solidFill>
                  <a:srgbClr val="7030A0"/>
                </a:solidFill>
                <a:ea typeface="宋体" pitchFamily="2" charset="-122"/>
              </a:rPr>
              <a:t>帮助促进</a:t>
            </a:r>
            <a:r>
              <a:rPr kumimoji="1" lang="zh-CN" altLang="en-US" sz="2400" b="1" dirty="0" smtClean="0">
                <a:solidFill>
                  <a:srgbClr val="7030A0"/>
                </a:solidFill>
                <a:ea typeface="宋体" pitchFamily="2" charset="-122"/>
              </a:rPr>
              <a:t>作用。</a:t>
            </a:r>
          </a:p>
          <a:p>
            <a:pPr eaLnBrk="1" hangingPunct="1"/>
            <a:endParaRPr lang="zh-CN" altLang="en-US" sz="2800" dirty="0" smtClean="0">
              <a:ea typeface="宋体" pitchFamily="2" charset="-122"/>
            </a:endParaRPr>
          </a:p>
        </p:txBody>
      </p:sp>
      <p:pic>
        <p:nvPicPr>
          <p:cNvPr id="27653" name="Picture 4" descr="j029212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931" y="4725144"/>
            <a:ext cx="2422097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8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2447" y="6408738"/>
            <a:ext cx="2845541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BC70893-3A28-4492-B278-718E63615007}" type="slidenum">
              <a:rPr lang="ja-JP" altLang="en-US" smtClean="0">
                <a:solidFill>
                  <a:srgbClr val="E6EEBA"/>
                </a:solidFill>
              </a:rPr>
              <a:pPr eaLnBrk="1" hangingPunct="1"/>
              <a:t>15</a:t>
            </a:fld>
            <a:endParaRPr lang="en-US" altLang="ja-JP" smtClean="0">
              <a:solidFill>
                <a:srgbClr val="E6EEBA"/>
              </a:solidFill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1043" y="2636912"/>
            <a:ext cx="10442119" cy="116923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zh-CN" altLang="en-US" sz="2800" dirty="0" smtClean="0">
                <a:ea typeface="宋体" pitchFamily="2" charset="-122"/>
              </a:rPr>
              <a:t>观看案例</a:t>
            </a:r>
            <a:r>
              <a:rPr lang="en-US" altLang="zh-CN" sz="2800" dirty="0">
                <a:ea typeface="宋体" pitchFamily="2" charset="-122"/>
              </a:rPr>
              <a:t>01《unit3 This is my room</a:t>
            </a:r>
            <a:r>
              <a:rPr lang="en-US" altLang="zh-CN" sz="2800" dirty="0" smtClean="0">
                <a:ea typeface="宋体" pitchFamily="2" charset="-122"/>
              </a:rPr>
              <a:t>》</a:t>
            </a:r>
            <a:r>
              <a:rPr lang="zh-CN" altLang="en-US" sz="2800" dirty="0" smtClean="0">
                <a:ea typeface="宋体" pitchFamily="2" charset="-122"/>
              </a:rPr>
              <a:t>，</a:t>
            </a:r>
            <a:r>
              <a:rPr lang="en-US" altLang="zh-CN" sz="2800" dirty="0">
                <a:ea typeface="宋体" pitchFamily="2" charset="-122"/>
              </a:rPr>
              <a:t>02《Unit 5 I Want A Pet</a:t>
            </a:r>
            <a:r>
              <a:rPr lang="en-US" altLang="zh-CN" sz="2800" dirty="0" smtClean="0">
                <a:ea typeface="宋体" pitchFamily="2" charset="-122"/>
              </a:rPr>
              <a:t>》</a:t>
            </a:r>
            <a:r>
              <a:rPr lang="zh-CN" altLang="en-US" sz="2800" dirty="0" smtClean="0">
                <a:ea typeface="宋体" pitchFamily="2" charset="-122"/>
              </a:rPr>
              <a:t>，说一说两两对话应该注意什么问题？</a:t>
            </a:r>
          </a:p>
        </p:txBody>
      </p:sp>
      <p:pic>
        <p:nvPicPr>
          <p:cNvPr id="5" name="Picture 11" descr="j029210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43" y="4365104"/>
            <a:ext cx="2424214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4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2447" y="6408738"/>
            <a:ext cx="2845541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E60BC99-8324-4EC3-9DF7-12B4999BAFE6}" type="slidenum">
              <a:rPr lang="ja-JP" altLang="en-US" smtClean="0">
                <a:solidFill>
                  <a:srgbClr val="E6EEBA"/>
                </a:solidFill>
              </a:rPr>
              <a:pPr eaLnBrk="1" hangingPunct="1"/>
              <a:t>16</a:t>
            </a:fld>
            <a:endParaRPr lang="en-US" altLang="ja-JP" smtClean="0">
              <a:solidFill>
                <a:srgbClr val="E6EEBA"/>
              </a:solidFill>
            </a:endParaRP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759" y="1600200"/>
            <a:ext cx="11299593" cy="749300"/>
          </a:xfrm>
        </p:spPr>
        <p:txBody>
          <a:bodyPr/>
          <a:lstStyle/>
          <a:p>
            <a:pPr eaLnBrk="1" hangingPunct="1"/>
            <a:r>
              <a:rPr lang="zh-CN" altLang="en-US" sz="2800" b="1" dirty="0" smtClean="0">
                <a:solidFill>
                  <a:srgbClr val="0C2F13"/>
                </a:solidFill>
                <a:ea typeface="宋体" pitchFamily="2" charset="-122"/>
              </a:rPr>
              <a:t>两两交际：</a:t>
            </a:r>
            <a:endParaRPr lang="en-US" altLang="zh-CN" sz="2800" b="1" dirty="0" smtClean="0">
              <a:solidFill>
                <a:srgbClr val="0C2F13"/>
              </a:solidFill>
              <a:ea typeface="宋体" pitchFamily="2" charset="-122"/>
            </a:endParaRPr>
          </a:p>
          <a:p>
            <a:pPr eaLnBrk="1" hangingPunct="1">
              <a:buFontTx/>
              <a:buNone/>
            </a:pPr>
            <a:r>
              <a:rPr kumimoji="1" lang="en-US" altLang="zh-CN" sz="2800" b="1" dirty="0" smtClean="0">
                <a:solidFill>
                  <a:srgbClr val="7030A0"/>
                </a:solidFill>
                <a:ea typeface="宋体" pitchFamily="2" charset="-122"/>
              </a:rPr>
              <a:t>  </a:t>
            </a:r>
            <a:r>
              <a:rPr kumimoji="1" lang="zh-CN" altLang="en-US" sz="2400" b="1" dirty="0" smtClean="0">
                <a:solidFill>
                  <a:srgbClr val="7030A0"/>
                </a:solidFill>
                <a:ea typeface="宋体" pitchFamily="2" charset="-122"/>
              </a:rPr>
              <a:t>“以邻座为主，易位为辅”、“以言语交际为主，角色扮演为辅”</a:t>
            </a:r>
            <a:endParaRPr kumimoji="1" lang="zh-CN" altLang="en-US" sz="2800" b="1" dirty="0" smtClean="0">
              <a:solidFill>
                <a:srgbClr val="7030A0"/>
              </a:solidFill>
              <a:ea typeface="宋体" pitchFamily="2" charset="-122"/>
            </a:endParaRPr>
          </a:p>
          <a:p>
            <a:pPr eaLnBrk="1" hangingPunct="1"/>
            <a:endParaRPr lang="zh-CN" altLang="en-US" sz="2800" b="1" dirty="0" smtClean="0">
              <a:solidFill>
                <a:srgbClr val="0C2F13"/>
              </a:solidFill>
              <a:ea typeface="宋体" pitchFamily="2" charset="-122"/>
            </a:endParaRPr>
          </a:p>
        </p:txBody>
      </p:sp>
      <p:grpSp>
        <p:nvGrpSpPr>
          <p:cNvPr id="28678" name="Group 4"/>
          <p:cNvGrpSpPr>
            <a:grpSpLocks/>
          </p:cNvGrpSpPr>
          <p:nvPr/>
        </p:nvGrpSpPr>
        <p:grpSpPr bwMode="auto">
          <a:xfrm>
            <a:off x="1945724" y="3065463"/>
            <a:ext cx="6914834" cy="792162"/>
            <a:chOff x="2018" y="845"/>
            <a:chExt cx="3266" cy="499"/>
          </a:xfrm>
        </p:grpSpPr>
        <p:sp>
          <p:nvSpPr>
            <p:cNvPr id="28681" name="Rectangle 5"/>
            <p:cNvSpPr>
              <a:spLocks noChangeArrowheads="1"/>
            </p:cNvSpPr>
            <p:nvPr/>
          </p:nvSpPr>
          <p:spPr bwMode="auto">
            <a:xfrm>
              <a:off x="2018" y="845"/>
              <a:ext cx="3266" cy="499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886" name="Text Box 6"/>
            <p:cNvSpPr txBox="1">
              <a:spLocks noChangeArrowheads="1"/>
            </p:cNvSpPr>
            <p:nvPr/>
          </p:nvSpPr>
          <p:spPr bwMode="auto">
            <a:xfrm>
              <a:off x="2156" y="970"/>
              <a:ext cx="644" cy="250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tx2"/>
                </a:buClr>
                <a:buFont typeface="Wingdings" pitchFamily="2" charset="2"/>
                <a:buNone/>
                <a:defRPr/>
              </a:pPr>
              <a:r>
                <a:rPr lang="zh-CN" altLang="en-US" sz="20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altLang="zh-CN" sz="2000" dirty="0">
                  <a:solidFill>
                    <a:schemeClr val="tx2">
                      <a:lumMod val="50000"/>
                    </a:schemeClr>
                  </a:solidFill>
                </a:rPr>
                <a:t>Model</a:t>
              </a:r>
            </a:p>
          </p:txBody>
        </p:sp>
        <p:sp>
          <p:nvSpPr>
            <p:cNvPr id="19468" name="Line 7"/>
            <p:cNvSpPr>
              <a:spLocks noChangeShapeType="1"/>
            </p:cNvSpPr>
            <p:nvPr/>
          </p:nvSpPr>
          <p:spPr bwMode="auto">
            <a:xfrm>
              <a:off x="2800" y="1063"/>
              <a:ext cx="368" cy="0"/>
            </a:xfrm>
            <a:prstGeom prst="line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78888" name="Text Box 8"/>
            <p:cNvSpPr txBox="1">
              <a:spLocks noChangeArrowheads="1"/>
            </p:cNvSpPr>
            <p:nvPr/>
          </p:nvSpPr>
          <p:spPr bwMode="auto">
            <a:xfrm>
              <a:off x="3168" y="970"/>
              <a:ext cx="937" cy="250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tx2"/>
                </a:buClr>
                <a:buFont typeface="Wingdings" pitchFamily="2" charset="2"/>
                <a:buNone/>
                <a:defRPr/>
              </a:pPr>
              <a:r>
                <a:rPr lang="zh-CN" altLang="en-US" sz="200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altLang="zh-CN" sz="2000">
                  <a:solidFill>
                    <a:schemeClr val="tx2">
                      <a:lumMod val="50000"/>
                    </a:schemeClr>
                  </a:solidFill>
                </a:rPr>
                <a:t>Pair work</a:t>
              </a:r>
            </a:p>
          </p:txBody>
        </p:sp>
        <p:sp>
          <p:nvSpPr>
            <p:cNvPr id="19470" name="Line 9"/>
            <p:cNvSpPr>
              <a:spLocks noChangeShapeType="1"/>
            </p:cNvSpPr>
            <p:nvPr/>
          </p:nvSpPr>
          <p:spPr bwMode="auto">
            <a:xfrm>
              <a:off x="4099" y="1071"/>
              <a:ext cx="414" cy="0"/>
            </a:xfrm>
            <a:prstGeom prst="line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78890" name="Text Box 10"/>
            <p:cNvSpPr txBox="1">
              <a:spLocks noChangeArrowheads="1"/>
            </p:cNvSpPr>
            <p:nvPr/>
          </p:nvSpPr>
          <p:spPr bwMode="auto">
            <a:xfrm>
              <a:off x="4504" y="970"/>
              <a:ext cx="644" cy="250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tx2"/>
                </a:buClr>
                <a:buFont typeface="Wingdings" pitchFamily="2" charset="2"/>
                <a:buNone/>
                <a:defRPr/>
              </a:pPr>
              <a:r>
                <a:rPr lang="zh-CN" altLang="en-US" sz="20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altLang="zh-CN" sz="2000" dirty="0">
                  <a:solidFill>
                    <a:schemeClr val="tx2">
                      <a:lumMod val="50000"/>
                    </a:schemeClr>
                  </a:solidFill>
                </a:rPr>
                <a:t>show</a:t>
              </a:r>
            </a:p>
          </p:txBody>
        </p:sp>
      </p:grpSp>
      <p:pic>
        <p:nvPicPr>
          <p:cNvPr id="28679" name="Picture 11" descr="j029210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313" y="4876800"/>
            <a:ext cx="2424214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92" name="Text Box 12"/>
          <p:cNvSpPr txBox="1">
            <a:spLocks noChangeArrowheads="1"/>
          </p:cNvSpPr>
          <p:nvPr/>
        </p:nvSpPr>
        <p:spPr bwMode="auto">
          <a:xfrm>
            <a:off x="476375" y="3925889"/>
            <a:ext cx="10766052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kumimoji="1" lang="zh-CN" altLang="en-US" sz="2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明确要求，做好</a:t>
            </a:r>
            <a:r>
              <a:rPr kumimoji="1" lang="zh-CN" altLang="en-US" sz="2400" b="1" dirty="0">
                <a:solidFill>
                  <a:srgbClr val="7030A0"/>
                </a:solidFill>
                <a:latin typeface="宋体" pitchFamily="2" charset="-122"/>
              </a:rPr>
              <a:t>示范</a:t>
            </a:r>
            <a:endParaRPr kumimoji="1" lang="en-US" altLang="zh-CN" sz="2400" b="1" dirty="0">
              <a:solidFill>
                <a:srgbClr val="7030A0"/>
              </a:solidFill>
              <a:latin typeface="宋体" pitchFamily="2" charset="-122"/>
            </a:endParaRP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kumimoji="1" lang="zh-CN" altLang="en-US" sz="2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提供辅助性的</a:t>
            </a:r>
            <a:r>
              <a:rPr kumimoji="1" lang="zh-CN" altLang="en-US" sz="2400" b="1" dirty="0">
                <a:solidFill>
                  <a:srgbClr val="7030A0"/>
                </a:solidFill>
                <a:latin typeface="宋体" pitchFamily="2" charset="-122"/>
              </a:rPr>
              <a:t>“支架”</a:t>
            </a:r>
            <a:r>
              <a:rPr kumimoji="1" lang="zh-CN" altLang="en-US" sz="2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：</a:t>
            </a:r>
            <a:r>
              <a:rPr kumimoji="1" lang="en-US" altLang="zh-CN" sz="2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PPT </a:t>
            </a:r>
            <a:r>
              <a:rPr kumimoji="1" lang="en-US" altLang="zh-CN" sz="2400" dirty="0" err="1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Keypoints</a:t>
            </a:r>
            <a:r>
              <a:rPr kumimoji="1" lang="zh-CN" altLang="en-US" sz="2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、图表、生活情境</a:t>
            </a:r>
            <a:endParaRPr kumimoji="1" lang="en-US" altLang="zh-CN" sz="2400" dirty="0">
              <a:solidFill>
                <a:schemeClr val="tx2">
                  <a:lumMod val="50000"/>
                </a:schemeClr>
              </a:solidFill>
              <a:latin typeface="宋体" pitchFamily="2" charset="-122"/>
            </a:endParaRP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kumimoji="1" lang="zh-CN" altLang="en-US" sz="2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注意个别化辅导，关注</a:t>
            </a:r>
            <a:r>
              <a:rPr kumimoji="1" lang="zh-CN" altLang="en-US" sz="2400" b="1" dirty="0">
                <a:solidFill>
                  <a:srgbClr val="7030A0"/>
                </a:solidFill>
                <a:latin typeface="宋体" pitchFamily="2" charset="-122"/>
              </a:rPr>
              <a:t>困难生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2447" y="6408738"/>
            <a:ext cx="2845541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E60BC99-8324-4EC3-9DF7-12B4999BAFE6}" type="slidenum">
              <a:rPr lang="ja-JP" altLang="en-US" smtClean="0">
                <a:solidFill>
                  <a:srgbClr val="E6EEBA"/>
                </a:solidFill>
              </a:rPr>
              <a:pPr eaLnBrk="1" hangingPunct="1"/>
              <a:t>17</a:t>
            </a:fld>
            <a:endParaRPr lang="en-US" altLang="ja-JP" smtClean="0">
              <a:solidFill>
                <a:srgbClr val="E6EEBA"/>
              </a:solidFill>
            </a:endParaRP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87" y="1196752"/>
            <a:ext cx="11299593" cy="749300"/>
          </a:xfrm>
        </p:spPr>
        <p:txBody>
          <a:bodyPr/>
          <a:lstStyle/>
          <a:p>
            <a:pPr eaLnBrk="1" hangingPunct="1"/>
            <a:r>
              <a:rPr lang="zh-CN" altLang="en-US" sz="2800" b="1" dirty="0" smtClean="0">
                <a:solidFill>
                  <a:srgbClr val="0C2F13"/>
                </a:solidFill>
                <a:ea typeface="宋体" pitchFamily="2" charset="-122"/>
              </a:rPr>
              <a:t>两两交际：</a:t>
            </a:r>
          </a:p>
        </p:txBody>
      </p:sp>
      <p:pic>
        <p:nvPicPr>
          <p:cNvPr id="13" name="Picture 4" descr="pair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55" y="726030"/>
            <a:ext cx="56483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899147" y="4023815"/>
            <a:ext cx="72390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A50021"/>
                </a:solidFill>
              </a:rPr>
              <a:t>What can you see in the picture?</a:t>
            </a:r>
          </a:p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A50021"/>
                </a:solidFill>
              </a:rPr>
              <a:t>I can see…</a:t>
            </a:r>
          </a:p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A50021"/>
                </a:solidFill>
              </a:rPr>
              <a:t>What color is the…</a:t>
            </a:r>
          </a:p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A50021"/>
                </a:solidFill>
              </a:rPr>
              <a:t>It’s…</a:t>
            </a:r>
          </a:p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A50021"/>
                </a:solidFill>
              </a:rPr>
              <a:t>Do you like it?</a:t>
            </a:r>
          </a:p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A50021"/>
                </a:solidFill>
              </a:rPr>
              <a:t>Yes, I do.</a:t>
            </a:r>
          </a:p>
        </p:txBody>
      </p:sp>
    </p:spTree>
    <p:extLst>
      <p:ext uri="{BB962C8B-B14F-4D97-AF65-F5344CB8AC3E}">
        <p14:creationId xmlns:p14="http://schemas.microsoft.com/office/powerpoint/2010/main" val="228487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2447" y="6408738"/>
            <a:ext cx="2845541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BC70893-3A28-4492-B278-718E63615007}" type="slidenum">
              <a:rPr lang="ja-JP" altLang="en-US" smtClean="0">
                <a:solidFill>
                  <a:srgbClr val="E6EEBA"/>
                </a:solidFill>
              </a:rPr>
              <a:pPr eaLnBrk="1" hangingPunct="1"/>
              <a:t>18</a:t>
            </a:fld>
            <a:endParaRPr lang="en-US" altLang="ja-JP" smtClean="0">
              <a:solidFill>
                <a:srgbClr val="E6EEBA"/>
              </a:solidFill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1043" y="2636912"/>
            <a:ext cx="10442119" cy="116923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zh-CN" altLang="en-US" sz="2800" dirty="0" smtClean="0">
                <a:ea typeface="宋体" pitchFamily="2" charset="-122"/>
              </a:rPr>
              <a:t>观看案例</a:t>
            </a:r>
            <a:r>
              <a:rPr lang="en-US" altLang="zh-CN" sz="2800" dirty="0">
                <a:ea typeface="宋体" pitchFamily="2" charset="-122"/>
              </a:rPr>
              <a:t>01《unit3 This is my room</a:t>
            </a:r>
            <a:r>
              <a:rPr lang="en-US" altLang="zh-CN" sz="2800" dirty="0" smtClean="0">
                <a:ea typeface="宋体" pitchFamily="2" charset="-122"/>
              </a:rPr>
              <a:t>》</a:t>
            </a:r>
            <a:r>
              <a:rPr lang="zh-CN" altLang="en-US" sz="2800" dirty="0" smtClean="0">
                <a:ea typeface="宋体" pitchFamily="2" charset="-122"/>
              </a:rPr>
              <a:t>，</a:t>
            </a:r>
            <a:r>
              <a:rPr lang="en-US" altLang="zh-CN" sz="2800" dirty="0">
                <a:ea typeface="宋体" pitchFamily="2" charset="-122"/>
              </a:rPr>
              <a:t>02《Unit 5 I Want A Pet</a:t>
            </a:r>
            <a:r>
              <a:rPr lang="en-US" altLang="zh-CN" sz="2800" dirty="0" smtClean="0">
                <a:ea typeface="宋体" pitchFamily="2" charset="-122"/>
              </a:rPr>
              <a:t>》</a:t>
            </a:r>
            <a:r>
              <a:rPr lang="zh-CN" altLang="en-US" sz="2800" dirty="0" smtClean="0">
                <a:ea typeface="宋体" pitchFamily="2" charset="-122"/>
              </a:rPr>
              <a:t>，说一说师生对话应该注意什么问题？</a:t>
            </a:r>
          </a:p>
        </p:txBody>
      </p:sp>
      <p:pic>
        <p:nvPicPr>
          <p:cNvPr id="5" name="Picture 11" descr="j029210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43" y="4365104"/>
            <a:ext cx="2424214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93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2447" y="6408738"/>
            <a:ext cx="2845541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BC70893-3A28-4492-B278-718E63615007}" type="slidenum">
              <a:rPr lang="ja-JP" altLang="en-US" smtClean="0">
                <a:solidFill>
                  <a:srgbClr val="E6EEBA"/>
                </a:solidFill>
              </a:rPr>
              <a:pPr eaLnBrk="1" hangingPunct="1"/>
              <a:t>19</a:t>
            </a:fld>
            <a:endParaRPr lang="en-US" altLang="ja-JP" smtClean="0">
              <a:solidFill>
                <a:srgbClr val="E6EEBA"/>
              </a:solidFill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9035" y="1988840"/>
            <a:ext cx="9696301" cy="288032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1600" dirty="0" smtClean="0">
                <a:latin typeface="+mn-ea"/>
              </a:rPr>
              <a:t> </a:t>
            </a: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　    </a:t>
            </a:r>
            <a:r>
              <a:rPr lang="zh-CN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</a:t>
            </a:r>
            <a:r>
              <a:rPr lang="zh-CN" altLang="en-US" sz="2400" dirty="0" smtClean="0">
                <a:latin typeface="+mn-ea"/>
              </a:rPr>
              <a:t>第一</a:t>
            </a:r>
            <a:r>
              <a:rPr lang="zh-CN" altLang="en-US" sz="2400" dirty="0">
                <a:latin typeface="+mn-ea"/>
              </a:rPr>
              <a:t>，在师生对话过程中，要做到</a:t>
            </a:r>
            <a:r>
              <a:rPr lang="zh-CN" altLang="en-US" sz="2400" b="1" dirty="0">
                <a:solidFill>
                  <a:srgbClr val="0033CC"/>
                </a:solidFill>
                <a:latin typeface="+mn-ea"/>
                <a:sym typeface="楷体_GB2312" pitchFamily="49" charset="-122"/>
              </a:rPr>
              <a:t>“</a:t>
            </a:r>
            <a:r>
              <a:rPr lang="zh-CN" altLang="en-US" sz="2400" b="1" dirty="0">
                <a:solidFill>
                  <a:srgbClr val="0033CC"/>
                </a:solidFill>
                <a:latin typeface="+mn-ea"/>
              </a:rPr>
              <a:t>新知与旧知结合</a:t>
            </a:r>
            <a:r>
              <a:rPr lang="zh-CN" altLang="en-US" sz="2400" b="1" dirty="0">
                <a:solidFill>
                  <a:srgbClr val="0033CC"/>
                </a:solidFill>
                <a:latin typeface="+mn-ea"/>
                <a:sym typeface="楷体_GB2312" pitchFamily="49" charset="-122"/>
              </a:rPr>
              <a:t>”</a:t>
            </a:r>
          </a:p>
          <a:p>
            <a:pPr>
              <a:buFontTx/>
              <a:buNone/>
            </a:pPr>
            <a:r>
              <a:rPr lang="zh-CN" altLang="en-US" sz="2000" dirty="0">
                <a:latin typeface="+mn-ea"/>
              </a:rPr>
              <a:t>      </a:t>
            </a:r>
            <a:r>
              <a:rPr lang="zh-CN" altLang="en-US" sz="2400" dirty="0">
                <a:latin typeface="+mn-ea"/>
              </a:rPr>
              <a:t>要把当前要教的新知识（包括新句型和新单词）与过去已经学过的旧知识（包括老句型和老单词）有机结合起来，即要做到新句型和老单词、新单词和老句型的有机结合，简称之为“新知与旧知的结合”</a:t>
            </a:r>
            <a:r>
              <a:rPr lang="zh-CN" altLang="en-US" sz="2400" dirty="0" smtClean="0">
                <a:latin typeface="+mn-ea"/>
              </a:rPr>
              <a:t>。</a:t>
            </a:r>
            <a:r>
              <a:rPr lang="zh-CN" altLang="en-US" sz="2400" b="1" dirty="0" smtClean="0">
                <a:solidFill>
                  <a:srgbClr val="7030A0"/>
                </a:solidFill>
                <a:latin typeface="+mn-ea"/>
              </a:rPr>
              <a:t>旧句型带新单词、新句型，新句型巩固旧句型</a:t>
            </a:r>
            <a:endParaRPr lang="zh-CN" altLang="en-US" sz="2400" b="1" dirty="0">
              <a:solidFill>
                <a:srgbClr val="7030A0"/>
              </a:solidFill>
              <a:latin typeface="+mn-ea"/>
            </a:endParaRPr>
          </a:p>
          <a:p>
            <a:pPr>
              <a:buFontTx/>
              <a:buNone/>
            </a:pPr>
            <a:r>
              <a:rPr lang="zh-CN" altLang="en-US" sz="2000" dirty="0">
                <a:latin typeface="+mn-ea"/>
              </a:rPr>
              <a:t>　　　</a:t>
            </a:r>
            <a:endParaRPr lang="zh-CN" altLang="en-US" sz="2400" dirty="0" smtClean="0">
              <a:latin typeface="+mn-ea"/>
            </a:endParaRPr>
          </a:p>
        </p:txBody>
      </p:sp>
      <p:pic>
        <p:nvPicPr>
          <p:cNvPr id="27653" name="Picture 4" descr="j029212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239" y="4581526"/>
            <a:ext cx="2422097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8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c:\users\acer\appdata\roaming\360se6\USERDA~1\Temp\B_1371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9" t="5225" r="11848"/>
          <a:stretch>
            <a:fillRect/>
          </a:stretch>
        </p:blipFill>
        <p:spPr bwMode="auto">
          <a:xfrm>
            <a:off x="552450" y="1360488"/>
            <a:ext cx="3729038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6673850" y="2205038"/>
            <a:ext cx="4503738" cy="2024062"/>
            <a:chOff x="3830711" y="195487"/>
            <a:chExt cx="3240362" cy="1456612"/>
          </a:xfrm>
        </p:grpSpPr>
        <p:grpSp>
          <p:nvGrpSpPr>
            <p:cNvPr id="19484" name="组合 46"/>
            <p:cNvGrpSpPr>
              <a:grpSpLocks/>
            </p:cNvGrpSpPr>
            <p:nvPr/>
          </p:nvGrpSpPr>
          <p:grpSpPr bwMode="auto">
            <a:xfrm>
              <a:off x="3830711" y="195487"/>
              <a:ext cx="3240362" cy="1456612"/>
              <a:chOff x="4067943" y="339501"/>
              <a:chExt cx="2664297" cy="1168583"/>
            </a:xfrm>
          </p:grpSpPr>
          <p:pic>
            <p:nvPicPr>
              <p:cNvPr id="1948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6" r="7205" b="57680"/>
              <a:stretch>
                <a:fillRect/>
              </a:stretch>
            </p:blipFill>
            <p:spPr bwMode="auto">
              <a:xfrm rot="2420526" flipH="1">
                <a:off x="5912862" y="667243"/>
                <a:ext cx="819378" cy="65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1" name="等腰三角形 50"/>
              <p:cNvSpPr/>
              <p:nvPr/>
            </p:nvSpPr>
            <p:spPr>
              <a:xfrm rot="16200000">
                <a:off x="4070101" y="873516"/>
                <a:ext cx="632410" cy="636727"/>
              </a:xfrm>
              <a:prstGeom prst="triangle">
                <a:avLst>
                  <a:gd name="adj" fmla="val 100000"/>
                </a:avLst>
              </a:prstGeom>
              <a:solidFill>
                <a:srgbClr val="E651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2" name="等腰三角形 51"/>
              <p:cNvSpPr/>
              <p:nvPr/>
            </p:nvSpPr>
            <p:spPr>
              <a:xfrm>
                <a:off x="4071699" y="339501"/>
                <a:ext cx="632970" cy="538923"/>
              </a:xfrm>
              <a:prstGeom prst="triangle">
                <a:avLst>
                  <a:gd name="adj" fmla="val 100000"/>
                </a:avLst>
              </a:prstGeom>
              <a:solidFill>
                <a:srgbClr val="E65179"/>
              </a:solidFill>
              <a:ln>
                <a:noFill/>
              </a:ln>
              <a:effectLst>
                <a:outerShdw blurRad="393700" dist="38100" dir="5400000" sx="108000" sy="108000" algn="t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3" name="梯形 52"/>
              <p:cNvSpPr/>
              <p:nvPr/>
            </p:nvSpPr>
            <p:spPr>
              <a:xfrm>
                <a:off x="4067943" y="531974"/>
                <a:ext cx="2422942" cy="346451"/>
              </a:xfrm>
              <a:prstGeom prst="trapezoid">
                <a:avLst>
                  <a:gd name="adj" fmla="val 120009"/>
                </a:avLst>
              </a:prstGeom>
              <a:solidFill>
                <a:srgbClr val="E65179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4199635" y="339435"/>
              <a:ext cx="352933" cy="420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b="1" i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  <a:ea typeface="方正姚体" panose="02010601030101010101" pitchFamily="2" charset="-122"/>
                </a:rPr>
                <a:t>B</a:t>
              </a:r>
              <a:endParaRPr lang="zh-CN" altLang="en-US" sz="32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方正姚体" panose="02010601030101010101" pitchFamily="2" charset="-122"/>
              </a:endParaRPr>
            </a:p>
          </p:txBody>
        </p:sp>
        <p:sp>
          <p:nvSpPr>
            <p:cNvPr id="19486" name="TextBox 49"/>
            <p:cNvSpPr txBox="1">
              <a:spLocks noChangeArrowheads="1"/>
            </p:cNvSpPr>
            <p:nvPr/>
          </p:nvSpPr>
          <p:spPr bwMode="auto">
            <a:xfrm>
              <a:off x="4580815" y="426399"/>
              <a:ext cx="1774250" cy="33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英语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111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模式</a:t>
              </a:r>
              <a:endPara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4" name="组合 53"/>
          <p:cNvGrpSpPr>
            <a:grpSpLocks/>
          </p:cNvGrpSpPr>
          <p:nvPr/>
        </p:nvGrpSpPr>
        <p:grpSpPr bwMode="auto">
          <a:xfrm flipH="1">
            <a:off x="6707188" y="4297363"/>
            <a:ext cx="4503737" cy="2025650"/>
            <a:chOff x="2144489" y="3345477"/>
            <a:chExt cx="3240362" cy="1456613"/>
          </a:xfrm>
        </p:grpSpPr>
        <p:grpSp>
          <p:nvGrpSpPr>
            <p:cNvPr id="19477" name="组合 54"/>
            <p:cNvGrpSpPr>
              <a:grpSpLocks/>
            </p:cNvGrpSpPr>
            <p:nvPr/>
          </p:nvGrpSpPr>
          <p:grpSpPr bwMode="auto">
            <a:xfrm rot="10800000">
              <a:off x="2144489" y="3345477"/>
              <a:ext cx="3240362" cy="1456613"/>
              <a:chOff x="4067942" y="339501"/>
              <a:chExt cx="2664298" cy="1168582"/>
            </a:xfrm>
          </p:grpSpPr>
          <p:pic>
            <p:nvPicPr>
              <p:cNvPr id="1948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6" r="7205" b="57680"/>
              <a:stretch>
                <a:fillRect/>
              </a:stretch>
            </p:blipFill>
            <p:spPr bwMode="auto">
              <a:xfrm rot="2420526" flipH="1">
                <a:off x="5912862" y="667243"/>
                <a:ext cx="819378" cy="65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9" name="等腰三角形 58"/>
              <p:cNvSpPr/>
              <p:nvPr/>
            </p:nvSpPr>
            <p:spPr>
              <a:xfrm rot="16200000">
                <a:off x="4075526" y="878800"/>
                <a:ext cx="632829" cy="636727"/>
              </a:xfrm>
              <a:prstGeom prst="triangle">
                <a:avLst>
                  <a:gd name="adj" fmla="val 100000"/>
                </a:avLst>
              </a:prstGeom>
              <a:solidFill>
                <a:srgbClr val="1D93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>
                <a:off x="4077333" y="339501"/>
                <a:ext cx="632970" cy="538500"/>
              </a:xfrm>
              <a:prstGeom prst="triangle">
                <a:avLst>
                  <a:gd name="adj" fmla="val 100000"/>
                </a:avLst>
              </a:prstGeom>
              <a:solidFill>
                <a:srgbClr val="1D93BD"/>
              </a:solidFill>
              <a:ln>
                <a:noFill/>
              </a:ln>
              <a:effectLst>
                <a:outerShdw blurRad="355600" dist="38100" dir="16200000" sx="108000" sy="108000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1" name="梯形 60"/>
              <p:cNvSpPr/>
              <p:nvPr/>
            </p:nvSpPr>
            <p:spPr>
              <a:xfrm>
                <a:off x="4073577" y="531822"/>
                <a:ext cx="2422943" cy="346179"/>
              </a:xfrm>
              <a:prstGeom prst="trapezoid">
                <a:avLst>
                  <a:gd name="adj" fmla="val 120009"/>
                </a:avLst>
              </a:prstGeom>
              <a:solidFill>
                <a:srgbClr val="1D93B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4708681" y="4095473"/>
              <a:ext cx="339228" cy="420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b="1" i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  <a:ea typeface="方正姚体" panose="02010601030101010101" pitchFamily="2" charset="-122"/>
                </a:rPr>
                <a:t>D</a:t>
              </a:r>
              <a:endParaRPr lang="zh-CN" altLang="en-US" sz="32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方正姚体" panose="02010601030101010101" pitchFamily="2" charset="-122"/>
              </a:endParaRPr>
            </a:p>
          </p:txBody>
        </p:sp>
        <p:sp>
          <p:nvSpPr>
            <p:cNvPr id="19479" name="TextBox 49"/>
            <p:cNvSpPr txBox="1">
              <a:spLocks noChangeArrowheads="1"/>
            </p:cNvSpPr>
            <p:nvPr/>
          </p:nvSpPr>
          <p:spPr bwMode="auto">
            <a:xfrm>
              <a:off x="3036531" y="4129719"/>
              <a:ext cx="1586487" cy="33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常见问题</a:t>
              </a:r>
              <a:endPara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0" name="组合 69"/>
          <p:cNvGrpSpPr>
            <a:grpSpLocks/>
          </p:cNvGrpSpPr>
          <p:nvPr/>
        </p:nvGrpSpPr>
        <p:grpSpPr bwMode="auto">
          <a:xfrm flipH="1">
            <a:off x="4321175" y="3365500"/>
            <a:ext cx="4503738" cy="2024063"/>
            <a:chOff x="3833637" y="2483805"/>
            <a:chExt cx="3240362" cy="1456612"/>
          </a:xfrm>
        </p:grpSpPr>
        <p:grpSp>
          <p:nvGrpSpPr>
            <p:cNvPr id="19470" name="组合 70"/>
            <p:cNvGrpSpPr>
              <a:grpSpLocks/>
            </p:cNvGrpSpPr>
            <p:nvPr/>
          </p:nvGrpSpPr>
          <p:grpSpPr bwMode="auto">
            <a:xfrm>
              <a:off x="3833637" y="2483805"/>
              <a:ext cx="3240362" cy="1456612"/>
              <a:chOff x="4067943" y="339501"/>
              <a:chExt cx="2664297" cy="1168583"/>
            </a:xfrm>
          </p:grpSpPr>
          <p:pic>
            <p:nvPicPr>
              <p:cNvPr id="1947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6" r="7205" b="57680"/>
              <a:stretch>
                <a:fillRect/>
              </a:stretch>
            </p:blipFill>
            <p:spPr bwMode="auto">
              <a:xfrm rot="2420526" flipH="1">
                <a:off x="5912862" y="667243"/>
                <a:ext cx="819378" cy="65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5" name="等腰三角形 74"/>
              <p:cNvSpPr/>
              <p:nvPr/>
            </p:nvSpPr>
            <p:spPr>
              <a:xfrm rot="16200000">
                <a:off x="4070102" y="873516"/>
                <a:ext cx="632409" cy="636727"/>
              </a:xfrm>
              <a:prstGeom prst="triangle">
                <a:avLst>
                  <a:gd name="adj" fmla="val 100000"/>
                </a:avLst>
              </a:prstGeom>
              <a:solidFill>
                <a:srgbClr val="5C66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6" name="等腰三角形 75"/>
              <p:cNvSpPr/>
              <p:nvPr/>
            </p:nvSpPr>
            <p:spPr>
              <a:xfrm>
                <a:off x="4071699" y="339501"/>
                <a:ext cx="632970" cy="538923"/>
              </a:xfrm>
              <a:prstGeom prst="triangle">
                <a:avLst>
                  <a:gd name="adj" fmla="val 100000"/>
                </a:avLst>
              </a:prstGeom>
              <a:solidFill>
                <a:srgbClr val="5C6668"/>
              </a:solidFill>
              <a:ln>
                <a:noFill/>
              </a:ln>
              <a:effectLst>
                <a:outerShdw blurRad="355600" dist="38100" dir="5400000" sx="108000" sy="108000" algn="t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7" name="梯形 76"/>
              <p:cNvSpPr/>
              <p:nvPr/>
            </p:nvSpPr>
            <p:spPr>
              <a:xfrm>
                <a:off x="4067943" y="531973"/>
                <a:ext cx="2422942" cy="346450"/>
              </a:xfrm>
              <a:prstGeom prst="trapezoid">
                <a:avLst>
                  <a:gd name="adj" fmla="val 116476"/>
                </a:avLst>
              </a:prstGeom>
              <a:solidFill>
                <a:srgbClr val="7D8C8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72" name="矩形 71"/>
            <p:cNvSpPr/>
            <p:nvPr/>
          </p:nvSpPr>
          <p:spPr>
            <a:xfrm>
              <a:off x="4287082" y="2704296"/>
              <a:ext cx="333516" cy="420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b="1" i="1" spc="300" dirty="0">
                  <a:solidFill>
                    <a:schemeClr val="bg1"/>
                  </a:solidFill>
                  <a:latin typeface="Algerian" pitchFamily="82" charset="0"/>
                  <a:ea typeface="方正姚体" panose="02010601030101010101" pitchFamily="2" charset="-122"/>
                </a:rPr>
                <a:t>C</a:t>
              </a:r>
              <a:endParaRPr lang="zh-CN" altLang="en-US" sz="3200" b="1" i="1" spc="300" dirty="0">
                <a:solidFill>
                  <a:schemeClr val="bg1"/>
                </a:solidFill>
                <a:latin typeface="Algerian" pitchFamily="82" charset="0"/>
                <a:ea typeface="方正姚体" panose="02010601030101010101" pitchFamily="2" charset="-122"/>
              </a:endParaRPr>
            </a:p>
          </p:txBody>
        </p:sp>
        <p:sp>
          <p:nvSpPr>
            <p:cNvPr id="19472" name="TextBox 49"/>
            <p:cNvSpPr txBox="1">
              <a:spLocks noChangeArrowheads="1"/>
            </p:cNvSpPr>
            <p:nvPr/>
          </p:nvSpPr>
          <p:spPr bwMode="auto">
            <a:xfrm>
              <a:off x="4458224" y="2773307"/>
              <a:ext cx="1711462" cy="33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常用的教学策略</a:t>
              </a:r>
              <a:endPara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5" name="组合 34"/>
          <p:cNvGrpSpPr>
            <a:grpSpLocks/>
          </p:cNvGrpSpPr>
          <p:nvPr/>
        </p:nvGrpSpPr>
        <p:grpSpPr bwMode="auto">
          <a:xfrm flipH="1">
            <a:off x="4330700" y="514350"/>
            <a:ext cx="4503738" cy="2024063"/>
            <a:chOff x="3833637" y="2483805"/>
            <a:chExt cx="3240362" cy="1456612"/>
          </a:xfrm>
        </p:grpSpPr>
        <p:grpSp>
          <p:nvGrpSpPr>
            <p:cNvPr id="19463" name="组合 70"/>
            <p:cNvGrpSpPr>
              <a:grpSpLocks/>
            </p:cNvGrpSpPr>
            <p:nvPr/>
          </p:nvGrpSpPr>
          <p:grpSpPr bwMode="auto">
            <a:xfrm>
              <a:off x="3833637" y="2483805"/>
              <a:ext cx="3240362" cy="1456612"/>
              <a:chOff x="4067943" y="339501"/>
              <a:chExt cx="2664297" cy="1168583"/>
            </a:xfrm>
          </p:grpSpPr>
          <p:pic>
            <p:nvPicPr>
              <p:cNvPr id="1946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6" r="7205" b="57680"/>
              <a:stretch>
                <a:fillRect/>
              </a:stretch>
            </p:blipFill>
            <p:spPr bwMode="auto">
              <a:xfrm rot="2420526" flipH="1">
                <a:off x="5912862" y="667243"/>
                <a:ext cx="819378" cy="65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0" name="等腰三角形 39"/>
              <p:cNvSpPr/>
              <p:nvPr/>
            </p:nvSpPr>
            <p:spPr>
              <a:xfrm rot="16200000">
                <a:off x="4070102" y="873516"/>
                <a:ext cx="632409" cy="636727"/>
              </a:xfrm>
              <a:prstGeom prst="triangle">
                <a:avLst>
                  <a:gd name="adj" fmla="val 100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>
                <a:off x="4071699" y="339501"/>
                <a:ext cx="632970" cy="538923"/>
              </a:xfrm>
              <a:prstGeom prst="triangle">
                <a:avLst>
                  <a:gd name="adj" fmla="val 10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355600" dist="38100" dir="5400000" sx="108000" sy="108000" algn="t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2" name="梯形 41"/>
              <p:cNvSpPr/>
              <p:nvPr/>
            </p:nvSpPr>
            <p:spPr>
              <a:xfrm>
                <a:off x="4067943" y="531973"/>
                <a:ext cx="2422942" cy="346450"/>
              </a:xfrm>
              <a:prstGeom prst="trapezoid">
                <a:avLst>
                  <a:gd name="adj" fmla="val 116476"/>
                </a:avLst>
              </a:prstGeom>
              <a:solidFill>
                <a:srgbClr val="FFC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4261954" y="2704296"/>
              <a:ext cx="383772" cy="420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b="1" i="1" spc="300" dirty="0">
                  <a:solidFill>
                    <a:schemeClr val="bg1"/>
                  </a:solidFill>
                  <a:latin typeface="Algerian" pitchFamily="82" charset="0"/>
                  <a:ea typeface="方正姚体" panose="02010601030101010101" pitchFamily="2" charset="-122"/>
                </a:rPr>
                <a:t>A</a:t>
              </a:r>
              <a:endParaRPr lang="zh-CN" altLang="en-US" sz="3200" b="1" i="1" spc="300" dirty="0">
                <a:solidFill>
                  <a:schemeClr val="bg1"/>
                </a:solidFill>
                <a:latin typeface="Algerian" pitchFamily="82" charset="0"/>
                <a:ea typeface="方正姚体" panose="02010601030101010101" pitchFamily="2" charset="-122"/>
              </a:endParaRPr>
            </a:p>
          </p:txBody>
        </p:sp>
        <p:sp>
          <p:nvSpPr>
            <p:cNvPr id="19465" name="TextBox 49"/>
            <p:cNvSpPr txBox="1">
              <a:spLocks noChangeArrowheads="1"/>
            </p:cNvSpPr>
            <p:nvPr/>
          </p:nvSpPr>
          <p:spPr bwMode="auto">
            <a:xfrm>
              <a:off x="4458224" y="2773307"/>
              <a:ext cx="1585939" cy="33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语觉论</a:t>
              </a:r>
              <a:endPara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1027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2447" y="6408738"/>
            <a:ext cx="2845541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BC70893-3A28-4492-B278-718E63615007}" type="slidenum">
              <a:rPr lang="ja-JP" altLang="en-US" smtClean="0">
                <a:solidFill>
                  <a:srgbClr val="E6EEBA"/>
                </a:solidFill>
              </a:rPr>
              <a:pPr eaLnBrk="1" hangingPunct="1"/>
              <a:t>20</a:t>
            </a:fld>
            <a:endParaRPr lang="en-US" altLang="ja-JP" smtClean="0">
              <a:solidFill>
                <a:srgbClr val="E6EEBA"/>
              </a:solidFill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8955" y="1844824"/>
            <a:ext cx="10970954" cy="2592288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1600" dirty="0" smtClean="0">
                <a:latin typeface="+mn-ea"/>
              </a:rPr>
              <a:t> </a:t>
            </a: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　</a:t>
            </a:r>
            <a:r>
              <a:rPr lang="zh-CN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 </a:t>
            </a:r>
            <a:r>
              <a:rPr lang="zh-CN" altLang="en-US" sz="2000" dirty="0">
                <a:latin typeface="+mn-ea"/>
              </a:rPr>
              <a:t>　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zh-CN" altLang="en-US" sz="2400" dirty="0" smtClean="0">
                <a:latin typeface="+mn-ea"/>
                <a:sym typeface="Arial" charset="0"/>
              </a:rPr>
              <a:t>第二</a:t>
            </a:r>
            <a:r>
              <a:rPr lang="zh-CN" altLang="en-US" sz="2400" dirty="0">
                <a:latin typeface="+mn-ea"/>
                <a:sym typeface="Arial" charset="0"/>
              </a:rPr>
              <a:t>，在师生对话过程中，要做到</a:t>
            </a:r>
            <a:r>
              <a:rPr lang="zh-CN" altLang="en-US" sz="2400" b="1" dirty="0">
                <a:solidFill>
                  <a:srgbClr val="0033CC"/>
                </a:solidFill>
                <a:latin typeface="+mn-ea"/>
                <a:sym typeface="楷体_GB2312" pitchFamily="49" charset="-122"/>
              </a:rPr>
              <a:t>“</a:t>
            </a:r>
            <a:r>
              <a:rPr lang="zh-CN" altLang="en-US" sz="2400" b="1" dirty="0">
                <a:solidFill>
                  <a:srgbClr val="0033CC"/>
                </a:solidFill>
                <a:latin typeface="+mn-ea"/>
                <a:sym typeface="Arial" charset="0"/>
              </a:rPr>
              <a:t>语言与生活情境结合</a:t>
            </a:r>
            <a:r>
              <a:rPr lang="zh-CN" altLang="en-US" sz="2400" b="1" dirty="0">
                <a:solidFill>
                  <a:srgbClr val="0033CC"/>
                </a:solidFill>
                <a:latin typeface="+mn-ea"/>
                <a:sym typeface="楷体_GB2312" pitchFamily="49" charset="-122"/>
              </a:rPr>
              <a:t>”</a:t>
            </a:r>
          </a:p>
          <a:p>
            <a:pPr>
              <a:buFontTx/>
              <a:buNone/>
            </a:pPr>
            <a:r>
              <a:rPr lang="zh-CN" altLang="en-US" sz="2000" dirty="0">
                <a:latin typeface="+mn-ea"/>
              </a:rPr>
              <a:t>      </a:t>
            </a:r>
            <a:r>
              <a:rPr lang="zh-CN" altLang="en-US" sz="2400" dirty="0">
                <a:latin typeface="+mn-ea"/>
              </a:rPr>
              <a:t>要把当前要教的新知识（包括新句型和新单词）与学生的实际生活以及现实情境密切结合起来。例如，在教</a:t>
            </a: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数字</a:t>
            </a:r>
            <a:r>
              <a:rPr lang="zh-CN" altLang="en-US" sz="2400" dirty="0">
                <a:latin typeface="+mn-ea"/>
              </a:rPr>
              <a:t>时，可以与“教室里有几扇窗户？几个门？”、“我们班有多少学生？”、“你家里有几口人？”等问话相结合；在教有关</a:t>
            </a: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兴趣、爱好</a:t>
            </a:r>
            <a:r>
              <a:rPr lang="zh-CN" altLang="en-US" sz="2400" dirty="0">
                <a:latin typeface="+mn-ea"/>
              </a:rPr>
              <a:t>的内容时，可以与“你喜欢运动吗？”、“你喜欢哪几种运动？”等问话相结合。可简称之为“语言与生活情境的结合”。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1800" dirty="0" smtClean="0">
                <a:latin typeface="+mn-ea"/>
              </a:rPr>
              <a:t> </a:t>
            </a:r>
            <a:r>
              <a:rPr lang="zh-CN" altLang="en-US" sz="1600" dirty="0" smtClean="0">
                <a:latin typeface="+mn-ea"/>
              </a:rPr>
              <a:t>    </a:t>
            </a:r>
            <a:endParaRPr lang="zh-CN" altLang="en-US" sz="2400" dirty="0" smtClean="0">
              <a:latin typeface="+mn-ea"/>
            </a:endParaRPr>
          </a:p>
        </p:txBody>
      </p:sp>
      <p:pic>
        <p:nvPicPr>
          <p:cNvPr id="27653" name="Picture 4" descr="j029212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239" y="4581526"/>
            <a:ext cx="2422097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3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2447" y="6408738"/>
            <a:ext cx="2845541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BC70893-3A28-4492-B278-718E63615007}" type="slidenum">
              <a:rPr lang="ja-JP" altLang="en-US" smtClean="0">
                <a:solidFill>
                  <a:srgbClr val="E6EEBA"/>
                </a:solidFill>
              </a:rPr>
              <a:pPr eaLnBrk="1" hangingPunct="1"/>
              <a:t>21</a:t>
            </a:fld>
            <a:endParaRPr lang="en-US" altLang="ja-JP" smtClean="0">
              <a:solidFill>
                <a:srgbClr val="E6EEBA"/>
              </a:solidFill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971" y="1844824"/>
            <a:ext cx="10970954" cy="2376264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400" dirty="0" smtClean="0">
                <a:latin typeface="+mn-ea"/>
                <a:sym typeface="Arial" charset="0"/>
              </a:rPr>
              <a:t>     第三</a:t>
            </a:r>
            <a:r>
              <a:rPr lang="zh-CN" altLang="en-US" sz="2400" dirty="0">
                <a:latin typeface="+mn-ea"/>
                <a:sym typeface="Arial" charset="0"/>
              </a:rPr>
              <a:t>，在师生对话过程中，要做到</a:t>
            </a:r>
            <a:r>
              <a:rPr lang="zh-CN" altLang="en-US" sz="2400" b="1" dirty="0">
                <a:solidFill>
                  <a:srgbClr val="0033CC"/>
                </a:solidFill>
                <a:latin typeface="+mn-ea"/>
                <a:sym typeface="楷体_GB2312" pitchFamily="49" charset="-122"/>
              </a:rPr>
              <a:t>“</a:t>
            </a:r>
            <a:r>
              <a:rPr lang="zh-CN" altLang="en-US" sz="2400" b="1" dirty="0">
                <a:solidFill>
                  <a:srgbClr val="0033CC"/>
                </a:solidFill>
                <a:latin typeface="+mn-ea"/>
                <a:sym typeface="Arial" charset="0"/>
              </a:rPr>
              <a:t>分层次、有递进</a:t>
            </a:r>
            <a:r>
              <a:rPr lang="zh-CN" altLang="en-US" sz="2400" b="1" dirty="0">
                <a:solidFill>
                  <a:srgbClr val="0033CC"/>
                </a:solidFill>
                <a:latin typeface="+mn-ea"/>
                <a:sym typeface="楷体_GB2312" pitchFamily="49" charset="-122"/>
              </a:rPr>
              <a:t>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000" dirty="0">
                <a:latin typeface="+mn-ea"/>
              </a:rPr>
              <a:t>      </a:t>
            </a:r>
            <a:r>
              <a:rPr lang="zh-CN" altLang="en-US" sz="2400" dirty="0">
                <a:latin typeface="+mn-ea"/>
              </a:rPr>
              <a:t>由于师生对话内容要求做到“新知与旧知结合”和“语言与生活情境结合”，这样，每一次课师生对话所涉及的句型和单词就比较多（每节课的新旧句型加在一起可以多达七、八种；新旧单词合在一块可能有一、二十个，即远比本课文原有的新句型和新单词要多得多）；尽管其中不少句型和单词曾经学过，但由于较长时间不用也变得生疏了。为了使学生易于掌握，必须将本篇课文经过以上两种方式结合后所确定的全部句型和单词，先进行系统的整理，然后分成</a:t>
            </a:r>
            <a:r>
              <a:rPr lang="en-US" altLang="zh-CN" sz="2400" dirty="0">
                <a:latin typeface="+mn-ea"/>
              </a:rPr>
              <a:t>3</a:t>
            </a:r>
            <a:r>
              <a:rPr lang="zh-CN" altLang="en-US" sz="2400" dirty="0">
                <a:latin typeface="+mn-ea"/>
              </a:rPr>
              <a:t>～</a:t>
            </a:r>
            <a:r>
              <a:rPr lang="en-US" altLang="zh-CN" sz="2400" dirty="0">
                <a:latin typeface="+mn-ea"/>
              </a:rPr>
              <a:t>4</a:t>
            </a:r>
            <a:r>
              <a:rPr lang="zh-CN" altLang="en-US" sz="2400" dirty="0">
                <a:latin typeface="+mn-ea"/>
              </a:rPr>
              <a:t>个层次，再进行施教。这就是所谓“分层次、有递进”。</a:t>
            </a:r>
            <a:r>
              <a:rPr lang="zh-CN" altLang="en-US" sz="2000" dirty="0">
                <a:latin typeface="+mn-ea"/>
              </a:rPr>
              <a:t> </a:t>
            </a:r>
            <a:r>
              <a:rPr lang="zh-CN" altLang="en-US" sz="1800" dirty="0">
                <a:latin typeface="+mn-ea"/>
              </a:rPr>
              <a:t>    </a:t>
            </a:r>
            <a:endParaRPr lang="zh-CN" altLang="en-US" sz="2400" dirty="0" smtClean="0">
              <a:latin typeface="+mn-ea"/>
            </a:endParaRPr>
          </a:p>
        </p:txBody>
      </p:sp>
      <p:pic>
        <p:nvPicPr>
          <p:cNvPr id="27653" name="Picture 4" descr="j029212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239" y="4581526"/>
            <a:ext cx="2422097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7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11955930" cy="5543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zh-CN" altLang="en-US" sz="2400" b="1" dirty="0">
                <a:latin typeface="+mn-ea"/>
              </a:rPr>
              <a:t>     </a:t>
            </a:r>
            <a:r>
              <a:rPr lang="zh-CN" altLang="en-US" sz="2400" b="1" dirty="0" smtClean="0">
                <a:latin typeface="+mn-ea"/>
              </a:rPr>
              <a:t>案例：</a:t>
            </a:r>
            <a:r>
              <a:rPr lang="zh-CN" altLang="en-US" sz="2400" b="1" dirty="0">
                <a:latin typeface="+mn-ea"/>
              </a:rPr>
              <a:t>小学一年级英语 </a:t>
            </a:r>
            <a:r>
              <a:rPr lang="en-US" altLang="zh-CN" sz="2400" dirty="0">
                <a:latin typeface="+mn-ea"/>
              </a:rPr>
              <a:t>Unit 4 </a:t>
            </a:r>
            <a:r>
              <a:rPr lang="en-US" altLang="zh-CN" sz="2400" dirty="0" smtClean="0">
                <a:latin typeface="+mn-ea"/>
              </a:rPr>
              <a:t>Color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000" b="1" dirty="0" smtClean="0">
              <a:latin typeface="+mn-ea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000" b="1" dirty="0">
                <a:latin typeface="+mn-ea"/>
              </a:rPr>
              <a:t>　　　在这节有关</a:t>
            </a:r>
            <a:r>
              <a:rPr lang="zh-CN" alt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sym typeface="Arial" charset="0"/>
              </a:rPr>
              <a:t>颜色</a:t>
            </a:r>
            <a:r>
              <a:rPr lang="zh-CN" altLang="en-US" sz="2000" b="1" dirty="0">
                <a:latin typeface="+mn-ea"/>
              </a:rPr>
              <a:t>的英语课中，</a:t>
            </a:r>
            <a:r>
              <a:rPr lang="zh-CN" altLang="en-US" sz="2000" b="1" dirty="0">
                <a:solidFill>
                  <a:srgbClr val="FF3300"/>
                </a:solidFill>
                <a:latin typeface="+mn-ea"/>
              </a:rPr>
              <a:t>李燕昆</a:t>
            </a:r>
            <a:r>
              <a:rPr lang="zh-CN" altLang="en-US" sz="2000" b="1" dirty="0">
                <a:latin typeface="+mn-ea"/>
              </a:rPr>
              <a:t>老师将师生对话内容分成下面三个层次：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000" b="1" dirty="0">
                <a:latin typeface="+mn-ea"/>
              </a:rPr>
              <a:t>　　　</a:t>
            </a:r>
            <a:r>
              <a:rPr lang="zh-CN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层次１</a:t>
            </a:r>
            <a:r>
              <a:rPr lang="en-US" altLang="zh-CN" sz="2400" b="1" dirty="0">
                <a:latin typeface="+mn-ea"/>
              </a:rPr>
              <a:t>——</a:t>
            </a:r>
            <a:r>
              <a:rPr lang="zh-CN" altLang="en-US" sz="2000" b="1" dirty="0">
                <a:latin typeface="+mn-ea"/>
              </a:rPr>
              <a:t>教师手拿颜色卡片通过下列对话</a:t>
            </a:r>
            <a:r>
              <a:rPr lang="zh-CN" altLang="en-US" sz="2000" b="1" u="sng" dirty="0">
                <a:latin typeface="+mn-ea"/>
              </a:rPr>
              <a:t>教颜色词语</a:t>
            </a:r>
            <a:r>
              <a:rPr lang="zh-CN" altLang="en-US" sz="2000" b="1" dirty="0">
                <a:latin typeface="+mn-ea"/>
              </a:rPr>
              <a:t>：</a:t>
            </a:r>
            <a:r>
              <a:rPr lang="zh-CN" altLang="en-US" sz="2000" b="1" dirty="0">
                <a:solidFill>
                  <a:srgbClr val="000099"/>
                </a:solidFill>
                <a:latin typeface="+mn-ea"/>
              </a:rPr>
              <a:t>“</a:t>
            </a:r>
            <a:r>
              <a:rPr lang="en-US" altLang="zh-CN" sz="2000" b="1" dirty="0">
                <a:solidFill>
                  <a:srgbClr val="000099"/>
                </a:solidFill>
                <a:latin typeface="+mn-ea"/>
              </a:rPr>
              <a:t>What color is it? ” </a:t>
            </a:r>
            <a:r>
              <a:rPr lang="zh-CN" altLang="en-US" sz="2000" b="1" dirty="0">
                <a:solidFill>
                  <a:srgbClr val="000099"/>
                </a:solidFill>
                <a:latin typeface="+mn-ea"/>
              </a:rPr>
              <a:t>、“ </a:t>
            </a:r>
            <a:r>
              <a:rPr lang="en-US" altLang="zh-CN" sz="2000" b="1" dirty="0">
                <a:solidFill>
                  <a:srgbClr val="000099"/>
                </a:solidFill>
                <a:latin typeface="+mn-ea"/>
              </a:rPr>
              <a:t>It’s red/ green/ black / write ……</a:t>
            </a:r>
            <a:r>
              <a:rPr lang="zh-CN" altLang="en-US" sz="2000" b="1" dirty="0">
                <a:solidFill>
                  <a:srgbClr val="000099"/>
                </a:solidFill>
                <a:latin typeface="+mn-ea"/>
              </a:rPr>
              <a:t>。”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000" b="1" dirty="0">
                <a:latin typeface="+mn-ea"/>
              </a:rPr>
              <a:t>　　　</a:t>
            </a:r>
            <a:r>
              <a:rPr lang="zh-CN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层次２</a:t>
            </a:r>
            <a:r>
              <a:rPr lang="en-US" altLang="zh-CN" sz="2400" b="1" dirty="0">
                <a:latin typeface="+mn-ea"/>
              </a:rPr>
              <a:t>——</a:t>
            </a:r>
            <a:r>
              <a:rPr lang="zh-CN" altLang="en-US" sz="2000" b="1" dirty="0">
                <a:latin typeface="+mn-ea"/>
              </a:rPr>
              <a:t>教师手举小汽车、红伞等卡片通过下列对话</a:t>
            </a:r>
            <a:r>
              <a:rPr lang="zh-CN" altLang="en-US" sz="2000" b="1" u="sng" dirty="0">
                <a:latin typeface="+mn-ea"/>
              </a:rPr>
              <a:t>使学生了解颜色与事物之间的关系</a:t>
            </a:r>
            <a:r>
              <a:rPr lang="zh-CN" altLang="en-US" sz="2000" b="1" dirty="0">
                <a:latin typeface="+mn-ea"/>
              </a:rPr>
              <a:t>：</a:t>
            </a:r>
            <a:r>
              <a:rPr lang="zh-CN" altLang="en-US" sz="2000" b="1" dirty="0">
                <a:solidFill>
                  <a:srgbClr val="000099"/>
                </a:solidFill>
                <a:latin typeface="+mn-ea"/>
              </a:rPr>
              <a:t>“</a:t>
            </a:r>
            <a:r>
              <a:rPr lang="en-US" altLang="zh-CN" sz="2000" b="1" dirty="0">
                <a:solidFill>
                  <a:srgbClr val="000099"/>
                </a:solidFill>
                <a:latin typeface="+mn-ea"/>
              </a:rPr>
              <a:t>What’s this?”</a:t>
            </a:r>
            <a:r>
              <a:rPr lang="zh-CN" altLang="en-US" sz="2000" b="1" dirty="0">
                <a:solidFill>
                  <a:srgbClr val="000099"/>
                </a:solidFill>
                <a:latin typeface="+mn-ea"/>
              </a:rPr>
              <a:t>、“</a:t>
            </a:r>
            <a:r>
              <a:rPr lang="en-US" altLang="zh-CN" sz="2000" b="1" dirty="0">
                <a:solidFill>
                  <a:srgbClr val="000099"/>
                </a:solidFill>
                <a:latin typeface="+mn-ea"/>
              </a:rPr>
              <a:t>It’s a car /a </a:t>
            </a:r>
            <a:r>
              <a:rPr lang="en-US" altLang="zh-CN" sz="2000" b="1" dirty="0" err="1">
                <a:solidFill>
                  <a:srgbClr val="000099"/>
                </a:solidFill>
                <a:latin typeface="+mn-ea"/>
              </a:rPr>
              <a:t>umbralla</a:t>
            </a:r>
            <a:r>
              <a:rPr lang="en-US" altLang="zh-CN" sz="2000" b="1" dirty="0">
                <a:solidFill>
                  <a:srgbClr val="000099"/>
                </a:solidFill>
                <a:latin typeface="+mn-ea"/>
              </a:rPr>
              <a:t> /a pen ……</a:t>
            </a:r>
            <a:r>
              <a:rPr lang="zh-CN" altLang="en-US" sz="2000" b="1" dirty="0">
                <a:solidFill>
                  <a:srgbClr val="000099"/>
                </a:solidFill>
                <a:latin typeface="+mn-ea"/>
              </a:rPr>
              <a:t>。” 、“</a:t>
            </a:r>
            <a:r>
              <a:rPr lang="en-US" altLang="zh-CN" sz="2000" b="1" dirty="0">
                <a:solidFill>
                  <a:srgbClr val="000099"/>
                </a:solidFill>
                <a:latin typeface="+mn-ea"/>
              </a:rPr>
              <a:t>What color is it?”</a:t>
            </a:r>
            <a:r>
              <a:rPr lang="en-US" altLang="zh-CN" sz="2000" b="1" dirty="0">
                <a:latin typeface="+mn-ea"/>
              </a:rPr>
              <a:t> </a:t>
            </a:r>
            <a:r>
              <a:rPr lang="en-US" altLang="zh-CN" sz="2000" b="1" dirty="0">
                <a:solidFill>
                  <a:srgbClr val="000099"/>
                </a:solidFill>
                <a:latin typeface="+mn-ea"/>
              </a:rPr>
              <a:t>“It’s a black car /a purple </a:t>
            </a:r>
            <a:r>
              <a:rPr lang="en-US" altLang="zh-CN" sz="2000" b="1" dirty="0" err="1">
                <a:solidFill>
                  <a:srgbClr val="000099"/>
                </a:solidFill>
                <a:latin typeface="+mn-ea"/>
              </a:rPr>
              <a:t>umbralla</a:t>
            </a:r>
            <a:r>
              <a:rPr lang="en-US" altLang="zh-CN" sz="2000" b="1" dirty="0">
                <a:solidFill>
                  <a:srgbClr val="000099"/>
                </a:solidFill>
                <a:latin typeface="+mn-ea"/>
              </a:rPr>
              <a:t> / a green pen ……</a:t>
            </a:r>
            <a:r>
              <a:rPr lang="zh-CN" altLang="en-US" sz="2000" b="1" dirty="0">
                <a:solidFill>
                  <a:srgbClr val="000099"/>
                </a:solidFill>
                <a:latin typeface="+mn-ea"/>
              </a:rPr>
              <a:t>。”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000" b="1" dirty="0">
                <a:latin typeface="+mn-ea"/>
              </a:rPr>
              <a:t>　　　</a:t>
            </a:r>
            <a:r>
              <a:rPr lang="zh-CN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层次３</a:t>
            </a:r>
            <a:r>
              <a:rPr lang="en-US" altLang="zh-CN" sz="2400" b="1" dirty="0">
                <a:latin typeface="+mn-ea"/>
              </a:rPr>
              <a:t>——</a:t>
            </a:r>
            <a:r>
              <a:rPr lang="zh-CN" altLang="en-US" sz="2000" b="1" dirty="0">
                <a:latin typeface="+mn-ea"/>
              </a:rPr>
              <a:t>通过下列对话</a:t>
            </a:r>
            <a:r>
              <a:rPr lang="zh-CN" altLang="en-US" sz="2000" b="1" u="sng" dirty="0">
                <a:latin typeface="+mn-ea"/>
              </a:rPr>
              <a:t>扩展本课所学的句型和单词</a:t>
            </a:r>
            <a:r>
              <a:rPr lang="zh-CN" altLang="en-US" sz="2000" b="1" dirty="0">
                <a:latin typeface="+mn-ea"/>
              </a:rPr>
              <a:t>：</a:t>
            </a:r>
            <a:r>
              <a:rPr lang="zh-CN" altLang="en-US" sz="2000" b="1" dirty="0">
                <a:solidFill>
                  <a:srgbClr val="000099"/>
                </a:solidFill>
                <a:latin typeface="+mn-ea"/>
              </a:rPr>
              <a:t>“</a:t>
            </a:r>
            <a:r>
              <a:rPr lang="en-US" altLang="zh-CN" sz="2000" b="1" dirty="0">
                <a:solidFill>
                  <a:srgbClr val="000099"/>
                </a:solidFill>
                <a:latin typeface="+mn-ea"/>
              </a:rPr>
              <a:t>I am wearing red </a:t>
            </a:r>
            <a:r>
              <a:rPr lang="en-US" altLang="zh-CN" sz="2000" b="1" dirty="0" err="1" smtClean="0">
                <a:solidFill>
                  <a:srgbClr val="000099"/>
                </a:solidFill>
                <a:latin typeface="+mn-ea"/>
              </a:rPr>
              <a:t>clothes.I</a:t>
            </a:r>
            <a:r>
              <a:rPr lang="en-US" altLang="zh-CN" sz="2000" b="1" dirty="0" smtClean="0">
                <a:solidFill>
                  <a:srgbClr val="000099"/>
                </a:solidFill>
                <a:latin typeface="+mn-ea"/>
              </a:rPr>
              <a:t> </a:t>
            </a:r>
            <a:r>
              <a:rPr lang="en-US" altLang="zh-CN" sz="2000" b="1" dirty="0">
                <a:solidFill>
                  <a:srgbClr val="000099"/>
                </a:solidFill>
                <a:latin typeface="+mn-ea"/>
              </a:rPr>
              <a:t>like red cloth. What color do you like?”</a:t>
            </a:r>
            <a:r>
              <a:rPr lang="zh-CN" altLang="en-US" sz="2000" b="1" dirty="0">
                <a:solidFill>
                  <a:srgbClr val="000099"/>
                </a:solidFill>
                <a:latin typeface="+mn-ea"/>
              </a:rPr>
              <a:t>、“</a:t>
            </a:r>
            <a:r>
              <a:rPr lang="en-US" altLang="zh-CN" sz="2000" b="1" dirty="0">
                <a:solidFill>
                  <a:srgbClr val="000099"/>
                </a:solidFill>
                <a:latin typeface="+mn-ea"/>
              </a:rPr>
              <a:t>What’s your favorite color?”</a:t>
            </a:r>
            <a:r>
              <a:rPr lang="zh-CN" altLang="en-US" sz="2000" b="1" dirty="0">
                <a:solidFill>
                  <a:srgbClr val="000099"/>
                </a:solidFill>
                <a:latin typeface="+mn-ea"/>
              </a:rPr>
              <a:t>、 “</a:t>
            </a:r>
            <a:r>
              <a:rPr lang="en-US" altLang="zh-CN" sz="2000" b="1" dirty="0">
                <a:solidFill>
                  <a:srgbClr val="000099"/>
                </a:solidFill>
                <a:latin typeface="+mn-ea"/>
              </a:rPr>
              <a:t>I like green and purple but my favorite color is purple” …… </a:t>
            </a:r>
            <a:r>
              <a:rPr lang="zh-CN" altLang="en-US" sz="2000" b="1" dirty="0">
                <a:solidFill>
                  <a:srgbClr val="000099"/>
                </a:solidFill>
                <a:latin typeface="+mn-ea"/>
              </a:rPr>
              <a:t>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000" b="1" dirty="0">
                <a:latin typeface="+mn-ea"/>
              </a:rPr>
              <a:t>      </a:t>
            </a:r>
            <a:r>
              <a:rPr lang="zh-CN" altLang="en-US" sz="2000" b="1" dirty="0">
                <a:solidFill>
                  <a:srgbClr val="000099"/>
                </a:solidFill>
                <a:latin typeface="+mn-ea"/>
              </a:rPr>
              <a:t>上述三个案例都是小学一年级的</a:t>
            </a:r>
            <a:r>
              <a:rPr lang="en-US" altLang="zh-CN" sz="2000" b="1" dirty="0">
                <a:latin typeface="+mn-ea"/>
              </a:rPr>
              <a:t>,</a:t>
            </a:r>
            <a:r>
              <a:rPr lang="zh-CN" altLang="en-US" sz="2000" b="1" dirty="0">
                <a:latin typeface="+mn-ea"/>
              </a:rPr>
              <a:t>之所以只选一年级</a:t>
            </a:r>
            <a:r>
              <a:rPr lang="en-US" altLang="zh-CN" sz="2000" b="1" dirty="0">
                <a:latin typeface="+mn-ea"/>
              </a:rPr>
              <a:t>,</a:t>
            </a:r>
            <a:r>
              <a:rPr lang="zh-CN" altLang="en-US" sz="2000" b="1" dirty="0">
                <a:latin typeface="+mn-ea"/>
              </a:rPr>
              <a:t>是因为低年段小学生的英语基础薄弱</a:t>
            </a:r>
            <a:r>
              <a:rPr lang="en-US" altLang="zh-CN" sz="2000" b="1" dirty="0">
                <a:latin typeface="+mn-ea"/>
              </a:rPr>
              <a:t>,</a:t>
            </a:r>
            <a:r>
              <a:rPr lang="zh-CN" altLang="en-US" sz="2000" b="1" dirty="0">
                <a:latin typeface="+mn-ea"/>
              </a:rPr>
              <a:t>掌握的句型和单词量都很有限。要面对这样的学生来开展师生对话，确实有较大的难度。</a:t>
            </a:r>
            <a:r>
              <a:rPr lang="zh-CN" altLang="en-US" sz="2000" b="1" u="sng" dirty="0">
                <a:latin typeface="+mn-ea"/>
              </a:rPr>
              <a:t>可见，只要能对一年级小学生顺利完成教师引导下的师生对话教学环节，那么，对于二、三年级乃至更高年级师生对话教学环节的有效实施，应该不会有什么问题</a:t>
            </a:r>
            <a:r>
              <a:rPr lang="zh-CN" altLang="en-US" sz="2000" b="1" dirty="0">
                <a:latin typeface="+mn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150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2447" y="6408738"/>
            <a:ext cx="2845541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3DC42B4D-A81D-4CC3-81A5-8CC7C1EEAF95}" type="slidenum">
              <a:rPr lang="ja-JP" altLang="en-US" smtClean="0">
                <a:solidFill>
                  <a:srgbClr val="E6EEBA"/>
                </a:solidFill>
              </a:rPr>
              <a:pPr eaLnBrk="1" hangingPunct="1"/>
              <a:t>23</a:t>
            </a:fld>
            <a:endParaRPr lang="en-US" altLang="ja-JP" smtClean="0">
              <a:solidFill>
                <a:srgbClr val="E6EEBA"/>
              </a:solidFill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855" y="1557338"/>
            <a:ext cx="10236749" cy="10080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800" b="1" smtClean="0">
                <a:solidFill>
                  <a:srgbClr val="080808"/>
                </a:solidFill>
                <a:ea typeface="宋体" pitchFamily="2" charset="-122"/>
              </a:rPr>
              <a:t>扩展听读：</a:t>
            </a:r>
            <a:endParaRPr lang="zh-CN" altLang="en-US" sz="2800" b="1" smtClean="0">
              <a:solidFill>
                <a:srgbClr val="0C2F13"/>
              </a:solidFill>
              <a:ea typeface="宋体" pitchFamily="2" charset="-122"/>
            </a:endParaRPr>
          </a:p>
        </p:txBody>
      </p:sp>
      <p:pic>
        <p:nvPicPr>
          <p:cNvPr id="29702" name="Picture 4" descr="j019538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158" y="4270376"/>
            <a:ext cx="2633819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5"/>
          <p:cNvSpPr txBox="1">
            <a:spLocks noChangeArrowheads="1"/>
          </p:cNvSpPr>
          <p:nvPr/>
        </p:nvSpPr>
        <p:spPr bwMode="auto">
          <a:xfrm>
            <a:off x="985019" y="2139516"/>
            <a:ext cx="9853532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FontTx/>
              <a:buChar char="–"/>
              <a:defRPr/>
            </a:pPr>
            <a:endParaRPr kumimoji="1" lang="en-US" altLang="zh-CN" sz="2400" dirty="0">
              <a:solidFill>
                <a:schemeClr val="tx2">
                  <a:lumMod val="50000"/>
                </a:schemeClr>
              </a:solidFill>
              <a:latin typeface="宋体" pitchFamily="2" charset="-122"/>
            </a:endParaRP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kumimoji="1" lang="zh-CN" altLang="en-US" sz="2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自主听读</a:t>
            </a:r>
            <a:r>
              <a:rPr kumimoji="1" lang="en-US" altLang="zh-CN" sz="2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&amp;</a:t>
            </a:r>
            <a:r>
              <a:rPr kumimoji="1" lang="zh-CN" altLang="en-US" sz="2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集体听读</a:t>
            </a:r>
            <a:endParaRPr kumimoji="1" lang="en-US" altLang="zh-CN" sz="2400" dirty="0">
              <a:solidFill>
                <a:schemeClr val="tx2">
                  <a:lumMod val="50000"/>
                </a:schemeClr>
              </a:solidFill>
              <a:latin typeface="宋体" pitchFamily="2" charset="-122"/>
            </a:endParaRP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kumimoji="1" lang="zh-CN" altLang="en-US" sz="2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多听对话、篇章；少听单词、句子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kumimoji="1" lang="zh-CN" altLang="en-US" sz="2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要有时间和数量的</a:t>
            </a:r>
            <a:r>
              <a:rPr kumimoji="1" lang="zh-CN" altLang="en-US" sz="2400" dirty="0" smtClean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保证（</a:t>
            </a:r>
            <a:r>
              <a:rPr kumimoji="1" lang="en-US" altLang="zh-CN" sz="2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4-5</a:t>
            </a:r>
            <a:r>
              <a:rPr kumimoji="1" lang="zh-CN" altLang="en-US" sz="2400" dirty="0" smtClean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篇，至少</a:t>
            </a:r>
            <a:r>
              <a:rPr kumimoji="1" lang="en-US" altLang="zh-CN" sz="2400" dirty="0" smtClean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10</a:t>
            </a:r>
            <a:r>
              <a:rPr kumimoji="1" lang="zh-CN" altLang="en-US" sz="2400" dirty="0" smtClean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分钟）</a:t>
            </a:r>
            <a:endParaRPr kumimoji="1" lang="zh-CN" altLang="en-US" sz="2400" dirty="0">
              <a:solidFill>
                <a:schemeClr val="tx2">
                  <a:lumMod val="50000"/>
                </a:schemeClr>
              </a:solidFill>
              <a:latin typeface="宋体" pitchFamily="2" charset="-122"/>
            </a:endParaRP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kumimoji="1" lang="zh-CN" altLang="en-US" sz="2400" dirty="0" smtClean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题材是故事</a:t>
            </a:r>
            <a:r>
              <a:rPr kumimoji="1" lang="zh-CN" altLang="en-US" sz="2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、童话、幽默小品或趣味性小短文</a:t>
            </a:r>
            <a:endParaRPr kumimoji="1" lang="en-US" altLang="zh-CN" sz="2400" dirty="0">
              <a:solidFill>
                <a:schemeClr val="tx2">
                  <a:lumMod val="50000"/>
                </a:schemeClr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20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3"/>
          <p:cNvGrpSpPr>
            <a:grpSpLocks noChangeAspect="1"/>
          </p:cNvGrpSpPr>
          <p:nvPr/>
        </p:nvGrpSpPr>
        <p:grpSpPr bwMode="auto">
          <a:xfrm>
            <a:off x="304879" y="2252457"/>
            <a:ext cx="11077284" cy="1500188"/>
            <a:chOff x="2355" y="513"/>
            <a:chExt cx="7513" cy="1359"/>
          </a:xfrm>
        </p:grpSpPr>
        <p:sp>
          <p:nvSpPr>
            <p:cNvPr id="30752" name="AutoShape 4"/>
            <p:cNvSpPr>
              <a:spLocks noChangeAspect="1" noChangeArrowheads="1"/>
            </p:cNvSpPr>
            <p:nvPr/>
          </p:nvSpPr>
          <p:spPr bwMode="auto">
            <a:xfrm>
              <a:off x="2355" y="513"/>
              <a:ext cx="7513" cy="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C2F13"/>
                </a:solidFill>
              </a:endParaRPr>
            </a:p>
          </p:txBody>
        </p:sp>
        <p:sp>
          <p:nvSpPr>
            <p:cNvPr id="225285" name="AutoShape 5"/>
            <p:cNvSpPr>
              <a:spLocks noChangeArrowheads="1"/>
            </p:cNvSpPr>
            <p:nvPr/>
          </p:nvSpPr>
          <p:spPr bwMode="auto">
            <a:xfrm>
              <a:off x="2668" y="921"/>
              <a:ext cx="1094" cy="679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zh-CN" altLang="en-US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创设情景</a:t>
              </a:r>
            </a:p>
            <a:p>
              <a:pPr algn="ctr">
                <a:defRPr/>
              </a:pPr>
              <a:r>
                <a:rPr lang="zh-CN" altLang="en-US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综合复习</a:t>
              </a:r>
              <a:endParaRPr lang="zh-CN" altLang="en-US" sz="20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0754" name="AutoShape 6"/>
            <p:cNvSpPr>
              <a:spLocks noChangeArrowheads="1"/>
            </p:cNvSpPr>
            <p:nvPr/>
          </p:nvSpPr>
          <p:spPr bwMode="auto">
            <a:xfrm>
              <a:off x="3764" y="1192"/>
              <a:ext cx="470" cy="137"/>
            </a:xfrm>
            <a:prstGeom prst="rightArrow">
              <a:avLst>
                <a:gd name="adj1" fmla="val 50000"/>
                <a:gd name="adj2" fmla="val 8621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C2F13"/>
                </a:solidFill>
              </a:endParaRPr>
            </a:p>
          </p:txBody>
        </p:sp>
        <p:sp>
          <p:nvSpPr>
            <p:cNvPr id="225287" name="AutoShape 7"/>
            <p:cNvSpPr>
              <a:spLocks noChangeArrowheads="1"/>
            </p:cNvSpPr>
            <p:nvPr/>
          </p:nvSpPr>
          <p:spPr bwMode="auto">
            <a:xfrm>
              <a:off x="4233" y="921"/>
              <a:ext cx="1096" cy="679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zh-CN" altLang="en-US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听读新知</a:t>
              </a:r>
            </a:p>
            <a:p>
              <a:pPr algn="ctr">
                <a:defRPr/>
              </a:pPr>
              <a:r>
                <a:rPr lang="zh-CN" altLang="en-US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初步感知</a:t>
              </a:r>
            </a:p>
          </p:txBody>
        </p:sp>
        <p:sp>
          <p:nvSpPr>
            <p:cNvPr id="30756" name="AutoShape 8"/>
            <p:cNvSpPr>
              <a:spLocks noChangeArrowheads="1"/>
            </p:cNvSpPr>
            <p:nvPr/>
          </p:nvSpPr>
          <p:spPr bwMode="auto">
            <a:xfrm>
              <a:off x="5329" y="1192"/>
              <a:ext cx="470" cy="137"/>
            </a:xfrm>
            <a:prstGeom prst="rightArrow">
              <a:avLst>
                <a:gd name="adj1" fmla="val 50000"/>
                <a:gd name="adj2" fmla="val 86211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C2F13"/>
                </a:solidFill>
              </a:endParaRPr>
            </a:p>
          </p:txBody>
        </p:sp>
        <p:sp>
          <p:nvSpPr>
            <p:cNvPr id="225289" name="AutoShape 9"/>
            <p:cNvSpPr>
              <a:spLocks noChangeArrowheads="1"/>
            </p:cNvSpPr>
            <p:nvPr/>
          </p:nvSpPr>
          <p:spPr bwMode="auto">
            <a:xfrm>
              <a:off x="5798" y="921"/>
              <a:ext cx="1096" cy="679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zh-CN" altLang="en-US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情景交际</a:t>
              </a:r>
            </a:p>
            <a:p>
              <a:pPr algn="ctr">
                <a:defRPr/>
              </a:pPr>
              <a:r>
                <a:rPr lang="zh-CN" altLang="en-US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巩固新知</a:t>
              </a:r>
            </a:p>
          </p:txBody>
        </p:sp>
        <p:sp>
          <p:nvSpPr>
            <p:cNvPr id="30758" name="AutoShape 10"/>
            <p:cNvSpPr>
              <a:spLocks noChangeArrowheads="1"/>
            </p:cNvSpPr>
            <p:nvPr/>
          </p:nvSpPr>
          <p:spPr bwMode="auto">
            <a:xfrm>
              <a:off x="6894" y="1192"/>
              <a:ext cx="470" cy="137"/>
            </a:xfrm>
            <a:prstGeom prst="rightArrow">
              <a:avLst>
                <a:gd name="adj1" fmla="val 50000"/>
                <a:gd name="adj2" fmla="val 86402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C2F13"/>
                </a:solidFill>
              </a:endParaRPr>
            </a:p>
          </p:txBody>
        </p:sp>
        <p:sp>
          <p:nvSpPr>
            <p:cNvPr id="225291" name="AutoShape 11"/>
            <p:cNvSpPr>
              <a:spLocks noChangeArrowheads="1"/>
            </p:cNvSpPr>
            <p:nvPr/>
          </p:nvSpPr>
          <p:spPr bwMode="auto">
            <a:xfrm>
              <a:off x="7364" y="921"/>
              <a:ext cx="1096" cy="679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zh-CN" altLang="en-US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拓展听读</a:t>
              </a:r>
            </a:p>
            <a:p>
              <a:pPr algn="ctr">
                <a:defRPr/>
              </a:pPr>
              <a:r>
                <a:rPr lang="zh-CN" altLang="en-US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整体感知</a:t>
              </a:r>
            </a:p>
          </p:txBody>
        </p:sp>
        <p:sp>
          <p:nvSpPr>
            <p:cNvPr id="30760" name="AutoShape 12"/>
            <p:cNvSpPr>
              <a:spLocks noChangeArrowheads="1"/>
            </p:cNvSpPr>
            <p:nvPr/>
          </p:nvSpPr>
          <p:spPr bwMode="auto">
            <a:xfrm>
              <a:off x="8459" y="1192"/>
              <a:ext cx="313" cy="137"/>
            </a:xfrm>
            <a:prstGeom prst="rightArrow">
              <a:avLst>
                <a:gd name="adj1" fmla="val 50000"/>
                <a:gd name="adj2" fmla="val 57540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C2F13"/>
                </a:solidFill>
              </a:endParaRPr>
            </a:p>
          </p:txBody>
        </p:sp>
        <p:sp>
          <p:nvSpPr>
            <p:cNvPr id="225293" name="AutoShape 13"/>
            <p:cNvSpPr>
              <a:spLocks noChangeArrowheads="1"/>
            </p:cNvSpPr>
            <p:nvPr/>
          </p:nvSpPr>
          <p:spPr bwMode="auto">
            <a:xfrm>
              <a:off x="8772" y="921"/>
              <a:ext cx="1096" cy="679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zh-CN" altLang="en-US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整体运用</a:t>
              </a:r>
            </a:p>
            <a:p>
              <a:pPr algn="ctr">
                <a:defRPr/>
              </a:pPr>
              <a:r>
                <a:rPr lang="zh-CN" altLang="en-US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灵活表达</a:t>
              </a:r>
            </a:p>
          </p:txBody>
        </p:sp>
      </p:grpSp>
      <p:sp>
        <p:nvSpPr>
          <p:cNvPr id="225299" name="Line 19"/>
          <p:cNvSpPr>
            <a:spLocks noChangeShapeType="1"/>
          </p:cNvSpPr>
          <p:nvPr/>
        </p:nvSpPr>
        <p:spPr bwMode="auto">
          <a:xfrm flipV="1">
            <a:off x="1295488" y="3515314"/>
            <a:ext cx="371154" cy="953294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4" name="Line 25"/>
          <p:cNvSpPr>
            <a:spLocks noChangeShapeType="1"/>
          </p:cNvSpPr>
          <p:nvPr/>
        </p:nvSpPr>
        <p:spPr bwMode="auto">
          <a:xfrm>
            <a:off x="2642288" y="2479470"/>
            <a:ext cx="0" cy="121920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5" name="Line 26"/>
          <p:cNvSpPr>
            <a:spLocks noChangeShapeType="1"/>
          </p:cNvSpPr>
          <p:nvPr/>
        </p:nvSpPr>
        <p:spPr bwMode="auto">
          <a:xfrm>
            <a:off x="7317105" y="2479470"/>
            <a:ext cx="0" cy="121920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719854" y="1919082"/>
            <a:ext cx="9705327" cy="681038"/>
            <a:chOff x="340" y="824"/>
            <a:chExt cx="4584" cy="429"/>
          </a:xfrm>
        </p:grpSpPr>
        <p:grpSp>
          <p:nvGrpSpPr>
            <p:cNvPr id="30743" name="Group 30"/>
            <p:cNvGrpSpPr>
              <a:grpSpLocks/>
            </p:cNvGrpSpPr>
            <p:nvPr/>
          </p:nvGrpSpPr>
          <p:grpSpPr bwMode="auto">
            <a:xfrm>
              <a:off x="340" y="824"/>
              <a:ext cx="864" cy="384"/>
              <a:chOff x="336" y="480"/>
              <a:chExt cx="864" cy="384"/>
            </a:xfrm>
          </p:grpSpPr>
          <p:sp>
            <p:nvSpPr>
              <p:cNvPr id="30750" name="Oval 31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864" cy="384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51" name="Text Box 32"/>
              <p:cNvSpPr txBox="1">
                <a:spLocks noChangeArrowheads="1"/>
              </p:cNvSpPr>
              <p:nvPr/>
            </p:nvSpPr>
            <p:spPr bwMode="auto">
              <a:xfrm>
                <a:off x="480" y="480"/>
                <a:ext cx="72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>
                    <a:ea typeface="黑体" pitchFamily="2" charset="-122"/>
                  </a:rPr>
                  <a:t>复习</a:t>
                </a:r>
              </a:p>
            </p:txBody>
          </p:sp>
        </p:grpSp>
        <p:grpSp>
          <p:nvGrpSpPr>
            <p:cNvPr id="30744" name="Group 33"/>
            <p:cNvGrpSpPr>
              <a:grpSpLocks/>
            </p:cNvGrpSpPr>
            <p:nvPr/>
          </p:nvGrpSpPr>
          <p:grpSpPr bwMode="auto">
            <a:xfrm>
              <a:off x="2016" y="869"/>
              <a:ext cx="864" cy="384"/>
              <a:chOff x="1920" y="480"/>
              <a:chExt cx="864" cy="384"/>
            </a:xfrm>
          </p:grpSpPr>
          <p:sp>
            <p:nvSpPr>
              <p:cNvPr id="30748" name="Oval 34"/>
              <p:cNvSpPr>
                <a:spLocks noChangeArrowheads="1"/>
              </p:cNvSpPr>
              <p:nvPr/>
            </p:nvSpPr>
            <p:spPr bwMode="auto">
              <a:xfrm>
                <a:off x="1920" y="480"/>
                <a:ext cx="864" cy="384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49" name="Text Box 35"/>
              <p:cNvSpPr txBox="1">
                <a:spLocks noChangeArrowheads="1"/>
              </p:cNvSpPr>
              <p:nvPr/>
            </p:nvSpPr>
            <p:spPr bwMode="auto">
              <a:xfrm>
                <a:off x="2064" y="480"/>
                <a:ext cx="72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>
                    <a:ea typeface="黑体" pitchFamily="2" charset="-122"/>
                  </a:rPr>
                  <a:t>新授</a:t>
                </a:r>
              </a:p>
            </p:txBody>
          </p:sp>
        </p:grpSp>
        <p:grpSp>
          <p:nvGrpSpPr>
            <p:cNvPr id="30745" name="Group 36"/>
            <p:cNvGrpSpPr>
              <a:grpSpLocks/>
            </p:cNvGrpSpPr>
            <p:nvPr/>
          </p:nvGrpSpPr>
          <p:grpSpPr bwMode="auto">
            <a:xfrm>
              <a:off x="4060" y="869"/>
              <a:ext cx="864" cy="384"/>
              <a:chOff x="3984" y="528"/>
              <a:chExt cx="864" cy="384"/>
            </a:xfrm>
          </p:grpSpPr>
          <p:sp>
            <p:nvSpPr>
              <p:cNvPr id="30746" name="Oval 37"/>
              <p:cNvSpPr>
                <a:spLocks noChangeArrowheads="1"/>
              </p:cNvSpPr>
              <p:nvPr/>
            </p:nvSpPr>
            <p:spPr bwMode="auto">
              <a:xfrm>
                <a:off x="3984" y="528"/>
                <a:ext cx="864" cy="384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47" name="Text Box 38"/>
              <p:cNvSpPr txBox="1">
                <a:spLocks noChangeArrowheads="1"/>
              </p:cNvSpPr>
              <p:nvPr/>
            </p:nvSpPr>
            <p:spPr bwMode="auto">
              <a:xfrm>
                <a:off x="4128" y="528"/>
                <a:ext cx="72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>
                    <a:ea typeface="黑体" pitchFamily="2" charset="-122"/>
                  </a:rPr>
                  <a:t>拓展</a:t>
                </a:r>
              </a:p>
            </p:txBody>
          </p:sp>
        </p:grpSp>
      </p:grpSp>
      <p:sp>
        <p:nvSpPr>
          <p:cNvPr id="225320" name="Text Box 40"/>
          <p:cNvSpPr txBox="1">
            <a:spLocks noChangeArrowheads="1"/>
          </p:cNvSpPr>
          <p:nvPr/>
        </p:nvSpPr>
        <p:spPr bwMode="auto">
          <a:xfrm>
            <a:off x="190550" y="4468608"/>
            <a:ext cx="1537100" cy="3667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FF00"/>
                </a:solidFill>
              </a:rPr>
              <a:t>师生交际</a:t>
            </a:r>
            <a:endParaRPr lang="en-US" altLang="zh-CN">
              <a:solidFill>
                <a:srgbClr val="FFFF00"/>
              </a:solidFill>
            </a:endParaRPr>
          </a:p>
        </p:txBody>
      </p:sp>
      <p:sp>
        <p:nvSpPr>
          <p:cNvPr id="225321" name="Text Box 41"/>
          <p:cNvSpPr txBox="1">
            <a:spLocks noChangeArrowheads="1"/>
          </p:cNvSpPr>
          <p:nvPr/>
        </p:nvSpPr>
        <p:spPr bwMode="auto">
          <a:xfrm>
            <a:off x="3973351" y="4586633"/>
            <a:ext cx="1537100" cy="3667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FF00"/>
                </a:solidFill>
              </a:rPr>
              <a:t>生生交际</a:t>
            </a:r>
            <a:endParaRPr lang="en-US" altLang="zh-CN">
              <a:solidFill>
                <a:srgbClr val="FFFF00"/>
              </a:solidFill>
            </a:endParaRPr>
          </a:p>
        </p:txBody>
      </p:sp>
      <p:sp>
        <p:nvSpPr>
          <p:cNvPr id="225322" name="Text Box 42"/>
          <p:cNvSpPr txBox="1">
            <a:spLocks noChangeArrowheads="1"/>
          </p:cNvSpPr>
          <p:nvPr/>
        </p:nvSpPr>
        <p:spPr bwMode="auto">
          <a:xfrm>
            <a:off x="7998357" y="4422272"/>
            <a:ext cx="1537100" cy="3667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FF00"/>
                </a:solidFill>
              </a:rPr>
              <a:t>扩展听读</a:t>
            </a:r>
            <a:endParaRPr lang="en-US" altLang="zh-CN">
              <a:solidFill>
                <a:srgbClr val="FFFF00"/>
              </a:solidFill>
            </a:endParaRPr>
          </a:p>
        </p:txBody>
      </p:sp>
      <p:sp>
        <p:nvSpPr>
          <p:cNvPr id="43" name="Line 19"/>
          <p:cNvSpPr>
            <a:spLocks noChangeShapeType="1"/>
          </p:cNvSpPr>
          <p:nvPr/>
        </p:nvSpPr>
        <p:spPr bwMode="auto">
          <a:xfrm flipV="1">
            <a:off x="1727650" y="3405362"/>
            <a:ext cx="1949740" cy="1335590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 flipV="1">
            <a:off x="1788497" y="3515313"/>
            <a:ext cx="7977706" cy="1225637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268311" y="935142"/>
            <a:ext cx="3964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低年级英语</a:t>
            </a:r>
            <a:r>
              <a:rPr lang="en-US" altLang="zh-CN" sz="2800" dirty="0" smtClean="0"/>
              <a:t>111</a:t>
            </a:r>
            <a:r>
              <a:rPr lang="zh-CN" altLang="en-US" sz="2800" dirty="0" smtClean="0"/>
              <a:t>一般模式</a:t>
            </a:r>
            <a:endParaRPr lang="zh-CN" altLang="en-US" sz="2800" dirty="0"/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 flipH="1" flipV="1">
            <a:off x="1788497" y="3596510"/>
            <a:ext cx="2652067" cy="953294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flipH="1" flipV="1">
            <a:off x="3815390" y="3452388"/>
            <a:ext cx="1195445" cy="1288564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Line 19"/>
          <p:cNvSpPr>
            <a:spLocks noChangeShapeType="1"/>
          </p:cNvSpPr>
          <p:nvPr/>
        </p:nvSpPr>
        <p:spPr bwMode="auto">
          <a:xfrm flipV="1">
            <a:off x="5510451" y="3515313"/>
            <a:ext cx="4475568" cy="1155099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 flipV="1">
            <a:off x="5215496" y="3405362"/>
            <a:ext cx="589910" cy="1149809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 flipH="1" flipV="1">
            <a:off x="4573190" y="3515312"/>
            <a:ext cx="3714758" cy="926484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 flipH="1" flipV="1">
            <a:off x="8595904" y="3515312"/>
            <a:ext cx="347775" cy="953295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098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9" grpId="0" animBg="1"/>
      <p:bldP spid="225320" grpId="0" animBg="1"/>
      <p:bldP spid="225321" grpId="0" animBg="1"/>
      <p:bldP spid="225322" grpId="0" animBg="1"/>
      <p:bldP spid="43" grpId="0" animBg="1"/>
      <p:bldP spid="44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49115" y="889392"/>
            <a:ext cx="9453736" cy="56886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</a:pPr>
            <a:r>
              <a:rPr lang="en-US" altLang="zh-CN" sz="1600" dirty="0" smtClean="0"/>
              <a:t>Warm-up &amp; Revision</a:t>
            </a:r>
          </a:p>
          <a:p>
            <a:pPr lvl="2">
              <a:lnSpc>
                <a:spcPct val="110000"/>
              </a:lnSpc>
            </a:pPr>
            <a:r>
              <a:rPr lang="en-US" altLang="zh-CN" sz="1600" b="1" dirty="0" smtClean="0">
                <a:ea typeface="楷体_GB2312" pitchFamily="49" charset="-122"/>
              </a:rPr>
              <a:t>Situation (Picture talking or </a:t>
            </a:r>
            <a:r>
              <a:rPr lang="en-US" altLang="zh-CN" sz="1600" b="1" dirty="0" err="1" smtClean="0">
                <a:ea typeface="楷体_GB2312" pitchFamily="49" charset="-122"/>
              </a:rPr>
              <a:t>Ppt</a:t>
            </a:r>
            <a:r>
              <a:rPr lang="en-US" altLang="zh-CN" sz="1600" b="1" dirty="0" smtClean="0">
                <a:ea typeface="楷体_GB2312" pitchFamily="49" charset="-122"/>
              </a:rPr>
              <a:t> talking)</a:t>
            </a:r>
          </a:p>
          <a:p>
            <a:pPr lvl="2">
              <a:lnSpc>
                <a:spcPct val="110000"/>
              </a:lnSpc>
            </a:pPr>
            <a:r>
              <a:rPr lang="en-US" altLang="zh-CN" sz="1600" b="1" dirty="0" smtClean="0">
                <a:ea typeface="楷体_GB2312" pitchFamily="49" charset="-122"/>
              </a:rPr>
              <a:t>T/S</a:t>
            </a:r>
          </a:p>
          <a:p>
            <a:pPr lvl="2">
              <a:lnSpc>
                <a:spcPct val="110000"/>
              </a:lnSpc>
            </a:pPr>
            <a:r>
              <a:rPr lang="en-US" altLang="zh-CN" sz="1600" b="1" dirty="0" smtClean="0">
                <a:ea typeface="楷体_GB2312" pitchFamily="49" charset="-122"/>
              </a:rPr>
              <a:t>S/S</a:t>
            </a:r>
          </a:p>
          <a:p>
            <a:pPr lvl="1">
              <a:lnSpc>
                <a:spcPct val="110000"/>
              </a:lnSpc>
            </a:pPr>
            <a:r>
              <a:rPr lang="en-US" altLang="zh-CN" sz="1600" dirty="0" smtClean="0"/>
              <a:t>Presentation</a:t>
            </a:r>
          </a:p>
          <a:p>
            <a:pPr lvl="2">
              <a:lnSpc>
                <a:spcPct val="110000"/>
              </a:lnSpc>
            </a:pPr>
            <a:r>
              <a:rPr lang="en-US" altLang="zh-CN" sz="1600" b="1" dirty="0" smtClean="0">
                <a:ea typeface="楷体_GB2312" pitchFamily="49" charset="-122"/>
              </a:rPr>
              <a:t>Leading-in (situation)</a:t>
            </a:r>
          </a:p>
          <a:p>
            <a:pPr lvl="2">
              <a:lnSpc>
                <a:spcPct val="110000"/>
              </a:lnSpc>
            </a:pPr>
            <a:r>
              <a:rPr lang="en-US" altLang="zh-CN" sz="1600" b="1" dirty="0" smtClean="0">
                <a:ea typeface="楷体_GB2312" pitchFamily="49" charset="-122"/>
              </a:rPr>
              <a:t>Learn the new words and sentences from the text in the situation</a:t>
            </a:r>
          </a:p>
          <a:p>
            <a:pPr lvl="2">
              <a:lnSpc>
                <a:spcPct val="110000"/>
              </a:lnSpc>
            </a:pPr>
            <a:r>
              <a:rPr lang="en-US" altLang="zh-CN" sz="1600" b="1" dirty="0" smtClean="0">
                <a:ea typeface="楷体_GB2312" pitchFamily="49" charset="-122"/>
              </a:rPr>
              <a:t>Check (new words and sentences) and more (Pronunciation)  </a:t>
            </a:r>
          </a:p>
          <a:p>
            <a:pPr lvl="2">
              <a:lnSpc>
                <a:spcPct val="110000"/>
              </a:lnSpc>
            </a:pPr>
            <a:r>
              <a:rPr lang="en-US" altLang="zh-CN" sz="1600" b="1" dirty="0" smtClean="0">
                <a:ea typeface="楷体_GB2312" pitchFamily="49" charset="-122"/>
              </a:rPr>
              <a:t>Act out the text in pairs</a:t>
            </a:r>
            <a:r>
              <a:rPr lang="zh-CN" altLang="en-US" sz="1600" b="1" dirty="0" smtClean="0">
                <a:ea typeface="楷体_GB2312" pitchFamily="49" charset="-122"/>
              </a:rPr>
              <a:t>（</a:t>
            </a:r>
            <a:r>
              <a:rPr lang="en-US" altLang="zh-CN" sz="1600" b="1" dirty="0" smtClean="0">
                <a:ea typeface="楷体_GB2312" pitchFamily="49" charset="-122"/>
              </a:rPr>
              <a:t>Stories/ Dialogues</a:t>
            </a:r>
            <a:r>
              <a:rPr lang="zh-CN" altLang="en-US" sz="1600" b="1" dirty="0" smtClean="0">
                <a:ea typeface="楷体_GB2312" pitchFamily="49" charset="-122"/>
              </a:rPr>
              <a:t>）</a:t>
            </a:r>
          </a:p>
          <a:p>
            <a:pPr lvl="2">
              <a:lnSpc>
                <a:spcPct val="110000"/>
              </a:lnSpc>
            </a:pPr>
            <a:r>
              <a:rPr lang="en-US" altLang="zh-CN" sz="1600" b="1" dirty="0" smtClean="0">
                <a:ea typeface="楷体_GB2312" pitchFamily="49" charset="-122"/>
              </a:rPr>
              <a:t>Group show </a:t>
            </a:r>
          </a:p>
          <a:p>
            <a:pPr lvl="2">
              <a:lnSpc>
                <a:spcPct val="110000"/>
              </a:lnSpc>
            </a:pPr>
            <a:r>
              <a:rPr lang="en-US" altLang="zh-CN" sz="1600" b="1" dirty="0" smtClean="0">
                <a:ea typeface="楷体_GB2312" pitchFamily="49" charset="-122"/>
              </a:rPr>
              <a:t>Practice the new words and sentences in another situation</a:t>
            </a:r>
          </a:p>
          <a:p>
            <a:pPr lvl="1">
              <a:lnSpc>
                <a:spcPct val="110000"/>
              </a:lnSpc>
            </a:pPr>
            <a:r>
              <a:rPr lang="en-US" altLang="zh-CN" sz="1600" dirty="0" smtClean="0"/>
              <a:t>Extensive learning</a:t>
            </a:r>
          </a:p>
          <a:p>
            <a:pPr lvl="2">
              <a:lnSpc>
                <a:spcPct val="110000"/>
              </a:lnSpc>
            </a:pPr>
            <a:r>
              <a:rPr lang="en-US" altLang="zh-CN" sz="1600" b="1" dirty="0" smtClean="0">
                <a:ea typeface="楷体_GB2312" pitchFamily="49" charset="-122"/>
              </a:rPr>
              <a:t>Situation</a:t>
            </a:r>
          </a:p>
          <a:p>
            <a:pPr lvl="2">
              <a:lnSpc>
                <a:spcPct val="110000"/>
              </a:lnSpc>
            </a:pPr>
            <a:r>
              <a:rPr lang="en-US" altLang="zh-CN" sz="1600" b="1" dirty="0" smtClean="0">
                <a:ea typeface="楷体_GB2312" pitchFamily="49" charset="-122"/>
              </a:rPr>
              <a:t>Listening and reading ( all of the children with printed-materials)</a:t>
            </a:r>
          </a:p>
          <a:p>
            <a:pPr lvl="1">
              <a:lnSpc>
                <a:spcPct val="110000"/>
              </a:lnSpc>
            </a:pPr>
            <a:r>
              <a:rPr lang="en-US" altLang="zh-CN" sz="1600" dirty="0" smtClean="0"/>
              <a:t>Comprehensive Oral practice </a:t>
            </a:r>
          </a:p>
          <a:p>
            <a:pPr lvl="2">
              <a:lnSpc>
                <a:spcPct val="110000"/>
              </a:lnSpc>
            </a:pPr>
            <a:r>
              <a:rPr lang="en-US" altLang="zh-CN" sz="1600" b="1" dirty="0" smtClean="0">
                <a:ea typeface="楷体_GB2312" pitchFamily="49" charset="-122"/>
              </a:rPr>
              <a:t>Situation (Picture talking or </a:t>
            </a:r>
            <a:r>
              <a:rPr lang="en-US" altLang="zh-CN" sz="1600" b="1" dirty="0" err="1" smtClean="0">
                <a:ea typeface="楷体_GB2312" pitchFamily="49" charset="-122"/>
              </a:rPr>
              <a:t>Ppt</a:t>
            </a:r>
            <a:r>
              <a:rPr lang="en-US" altLang="zh-CN" sz="1600" b="1" dirty="0" smtClean="0">
                <a:ea typeface="楷体_GB2312" pitchFamily="49" charset="-122"/>
              </a:rPr>
              <a:t> talking)</a:t>
            </a:r>
          </a:p>
          <a:p>
            <a:pPr lvl="2">
              <a:lnSpc>
                <a:spcPct val="110000"/>
              </a:lnSpc>
            </a:pPr>
            <a:r>
              <a:rPr lang="en-US" altLang="zh-CN" sz="1600" b="1" dirty="0" smtClean="0">
                <a:ea typeface="楷体_GB2312" pitchFamily="49" charset="-122"/>
              </a:rPr>
              <a:t>T/S</a:t>
            </a:r>
          </a:p>
          <a:p>
            <a:pPr lvl="2">
              <a:lnSpc>
                <a:spcPct val="110000"/>
              </a:lnSpc>
            </a:pPr>
            <a:r>
              <a:rPr lang="en-US" altLang="zh-CN" sz="1600" b="1" dirty="0" smtClean="0">
                <a:ea typeface="楷体_GB2312" pitchFamily="49" charset="-122"/>
              </a:rPr>
              <a:t>s/s or practice by oneself</a:t>
            </a:r>
          </a:p>
          <a:p>
            <a:pPr lvl="2">
              <a:lnSpc>
                <a:spcPct val="110000"/>
              </a:lnSpc>
            </a:pPr>
            <a:endParaRPr lang="en-US" altLang="zh-CN" sz="1600" b="1" dirty="0">
              <a:ea typeface="楷体_GB2312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3292" y="1196752"/>
            <a:ext cx="2714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/>
              <a:t>低年级新授课的基本教学流程</a:t>
            </a:r>
          </a:p>
        </p:txBody>
      </p:sp>
    </p:spTree>
    <p:extLst>
      <p:ext uri="{BB962C8B-B14F-4D97-AF65-F5344CB8AC3E}">
        <p14:creationId xmlns:p14="http://schemas.microsoft.com/office/powerpoint/2010/main" val="27362572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c:\users\acer\appdata\roaming\360se6\USERDA~1\Temp\B_1371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9" t="5225" r="11848"/>
          <a:stretch>
            <a:fillRect/>
          </a:stretch>
        </p:blipFill>
        <p:spPr bwMode="auto">
          <a:xfrm>
            <a:off x="552450" y="1360488"/>
            <a:ext cx="3729038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6673850" y="2205038"/>
            <a:ext cx="4503738" cy="2024062"/>
            <a:chOff x="3830711" y="195487"/>
            <a:chExt cx="3240362" cy="1456612"/>
          </a:xfrm>
        </p:grpSpPr>
        <p:grpSp>
          <p:nvGrpSpPr>
            <p:cNvPr id="19484" name="组合 46"/>
            <p:cNvGrpSpPr>
              <a:grpSpLocks/>
            </p:cNvGrpSpPr>
            <p:nvPr/>
          </p:nvGrpSpPr>
          <p:grpSpPr bwMode="auto">
            <a:xfrm>
              <a:off x="3830711" y="195487"/>
              <a:ext cx="3240362" cy="1456612"/>
              <a:chOff x="4067943" y="339501"/>
              <a:chExt cx="2664297" cy="1168583"/>
            </a:xfrm>
          </p:grpSpPr>
          <p:pic>
            <p:nvPicPr>
              <p:cNvPr id="1948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6" r="7205" b="57680"/>
              <a:stretch>
                <a:fillRect/>
              </a:stretch>
            </p:blipFill>
            <p:spPr bwMode="auto">
              <a:xfrm rot="2420526" flipH="1">
                <a:off x="5912862" y="667243"/>
                <a:ext cx="819378" cy="65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1" name="等腰三角形 50"/>
              <p:cNvSpPr/>
              <p:nvPr/>
            </p:nvSpPr>
            <p:spPr>
              <a:xfrm rot="16200000">
                <a:off x="4070101" y="873516"/>
                <a:ext cx="632410" cy="636727"/>
              </a:xfrm>
              <a:prstGeom prst="triangle">
                <a:avLst>
                  <a:gd name="adj" fmla="val 100000"/>
                </a:avLst>
              </a:prstGeom>
              <a:solidFill>
                <a:srgbClr val="E651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2" name="等腰三角形 51"/>
              <p:cNvSpPr/>
              <p:nvPr/>
            </p:nvSpPr>
            <p:spPr>
              <a:xfrm>
                <a:off x="4071699" y="339501"/>
                <a:ext cx="632970" cy="538923"/>
              </a:xfrm>
              <a:prstGeom prst="triangle">
                <a:avLst>
                  <a:gd name="adj" fmla="val 100000"/>
                </a:avLst>
              </a:prstGeom>
              <a:solidFill>
                <a:srgbClr val="E65179"/>
              </a:solidFill>
              <a:ln>
                <a:noFill/>
              </a:ln>
              <a:effectLst>
                <a:outerShdw blurRad="393700" dist="38100" dir="5400000" sx="108000" sy="108000" algn="t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3" name="梯形 52"/>
              <p:cNvSpPr/>
              <p:nvPr/>
            </p:nvSpPr>
            <p:spPr>
              <a:xfrm>
                <a:off x="4067943" y="531974"/>
                <a:ext cx="2422942" cy="346451"/>
              </a:xfrm>
              <a:prstGeom prst="trapezoid">
                <a:avLst>
                  <a:gd name="adj" fmla="val 120009"/>
                </a:avLst>
              </a:prstGeom>
              <a:solidFill>
                <a:srgbClr val="E65179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4199635" y="339435"/>
              <a:ext cx="352933" cy="420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b="1" i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  <a:ea typeface="方正姚体" panose="02010601030101010101" pitchFamily="2" charset="-122"/>
                </a:rPr>
                <a:t>B</a:t>
              </a:r>
              <a:endParaRPr lang="zh-CN" altLang="en-US" sz="32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方正姚体" panose="02010601030101010101" pitchFamily="2" charset="-122"/>
              </a:endParaRPr>
            </a:p>
          </p:txBody>
        </p:sp>
        <p:sp>
          <p:nvSpPr>
            <p:cNvPr id="19486" name="TextBox 49"/>
            <p:cNvSpPr txBox="1">
              <a:spLocks noChangeArrowheads="1"/>
            </p:cNvSpPr>
            <p:nvPr/>
          </p:nvSpPr>
          <p:spPr bwMode="auto">
            <a:xfrm>
              <a:off x="4580815" y="426399"/>
              <a:ext cx="1774250" cy="33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英语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111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模式</a:t>
              </a:r>
              <a:endPara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4" name="组合 53"/>
          <p:cNvGrpSpPr>
            <a:grpSpLocks/>
          </p:cNvGrpSpPr>
          <p:nvPr/>
        </p:nvGrpSpPr>
        <p:grpSpPr bwMode="auto">
          <a:xfrm flipH="1">
            <a:off x="6707188" y="4297363"/>
            <a:ext cx="4503737" cy="2025650"/>
            <a:chOff x="2144489" y="3345477"/>
            <a:chExt cx="3240362" cy="1456613"/>
          </a:xfrm>
        </p:grpSpPr>
        <p:grpSp>
          <p:nvGrpSpPr>
            <p:cNvPr id="19477" name="组合 54"/>
            <p:cNvGrpSpPr>
              <a:grpSpLocks/>
            </p:cNvGrpSpPr>
            <p:nvPr/>
          </p:nvGrpSpPr>
          <p:grpSpPr bwMode="auto">
            <a:xfrm rot="10800000">
              <a:off x="2144489" y="3345477"/>
              <a:ext cx="3240362" cy="1456613"/>
              <a:chOff x="4067942" y="339501"/>
              <a:chExt cx="2664298" cy="1168582"/>
            </a:xfrm>
          </p:grpSpPr>
          <p:pic>
            <p:nvPicPr>
              <p:cNvPr id="1948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6" r="7205" b="57680"/>
              <a:stretch>
                <a:fillRect/>
              </a:stretch>
            </p:blipFill>
            <p:spPr bwMode="auto">
              <a:xfrm rot="2420526" flipH="1">
                <a:off x="5912862" y="667243"/>
                <a:ext cx="819378" cy="65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9" name="等腰三角形 58"/>
              <p:cNvSpPr/>
              <p:nvPr/>
            </p:nvSpPr>
            <p:spPr>
              <a:xfrm rot="16200000">
                <a:off x="4075526" y="878800"/>
                <a:ext cx="632829" cy="636727"/>
              </a:xfrm>
              <a:prstGeom prst="triangle">
                <a:avLst>
                  <a:gd name="adj" fmla="val 100000"/>
                </a:avLst>
              </a:prstGeom>
              <a:solidFill>
                <a:srgbClr val="1D93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>
                <a:off x="4077333" y="339501"/>
                <a:ext cx="632970" cy="538500"/>
              </a:xfrm>
              <a:prstGeom prst="triangle">
                <a:avLst>
                  <a:gd name="adj" fmla="val 100000"/>
                </a:avLst>
              </a:prstGeom>
              <a:solidFill>
                <a:srgbClr val="1D93BD"/>
              </a:solidFill>
              <a:ln>
                <a:noFill/>
              </a:ln>
              <a:effectLst>
                <a:outerShdw blurRad="355600" dist="38100" dir="16200000" sx="108000" sy="108000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1" name="梯形 60"/>
              <p:cNvSpPr/>
              <p:nvPr/>
            </p:nvSpPr>
            <p:spPr>
              <a:xfrm>
                <a:off x="4073577" y="531822"/>
                <a:ext cx="2422943" cy="346179"/>
              </a:xfrm>
              <a:prstGeom prst="trapezoid">
                <a:avLst>
                  <a:gd name="adj" fmla="val 120009"/>
                </a:avLst>
              </a:prstGeom>
              <a:solidFill>
                <a:srgbClr val="1D93B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4708681" y="4095473"/>
              <a:ext cx="339228" cy="420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b="1" i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  <a:ea typeface="方正姚体" panose="02010601030101010101" pitchFamily="2" charset="-122"/>
                </a:rPr>
                <a:t>D</a:t>
              </a:r>
              <a:endParaRPr lang="zh-CN" altLang="en-US" sz="32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方正姚体" panose="02010601030101010101" pitchFamily="2" charset="-122"/>
              </a:endParaRPr>
            </a:p>
          </p:txBody>
        </p:sp>
        <p:sp>
          <p:nvSpPr>
            <p:cNvPr id="19479" name="TextBox 49"/>
            <p:cNvSpPr txBox="1">
              <a:spLocks noChangeArrowheads="1"/>
            </p:cNvSpPr>
            <p:nvPr/>
          </p:nvSpPr>
          <p:spPr bwMode="auto">
            <a:xfrm>
              <a:off x="3036531" y="4129719"/>
              <a:ext cx="1586487" cy="33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常见问题</a:t>
              </a:r>
              <a:endPara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0" name="组合 69"/>
          <p:cNvGrpSpPr>
            <a:grpSpLocks/>
          </p:cNvGrpSpPr>
          <p:nvPr/>
        </p:nvGrpSpPr>
        <p:grpSpPr bwMode="auto">
          <a:xfrm flipH="1">
            <a:off x="4321175" y="3365500"/>
            <a:ext cx="4503738" cy="2024063"/>
            <a:chOff x="3833637" y="2483805"/>
            <a:chExt cx="3240362" cy="1456612"/>
          </a:xfrm>
        </p:grpSpPr>
        <p:grpSp>
          <p:nvGrpSpPr>
            <p:cNvPr id="19470" name="组合 70"/>
            <p:cNvGrpSpPr>
              <a:grpSpLocks/>
            </p:cNvGrpSpPr>
            <p:nvPr/>
          </p:nvGrpSpPr>
          <p:grpSpPr bwMode="auto">
            <a:xfrm>
              <a:off x="3833637" y="2483805"/>
              <a:ext cx="3240362" cy="1456612"/>
              <a:chOff x="4067943" y="339501"/>
              <a:chExt cx="2664297" cy="1168583"/>
            </a:xfrm>
          </p:grpSpPr>
          <p:pic>
            <p:nvPicPr>
              <p:cNvPr id="1947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6" r="7205" b="57680"/>
              <a:stretch>
                <a:fillRect/>
              </a:stretch>
            </p:blipFill>
            <p:spPr bwMode="auto">
              <a:xfrm rot="2420526" flipH="1">
                <a:off x="5912862" y="667243"/>
                <a:ext cx="819378" cy="65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5" name="等腰三角形 74"/>
              <p:cNvSpPr/>
              <p:nvPr/>
            </p:nvSpPr>
            <p:spPr>
              <a:xfrm rot="16200000">
                <a:off x="4070102" y="873516"/>
                <a:ext cx="632409" cy="636727"/>
              </a:xfrm>
              <a:prstGeom prst="triangle">
                <a:avLst>
                  <a:gd name="adj" fmla="val 100000"/>
                </a:avLst>
              </a:prstGeom>
              <a:solidFill>
                <a:srgbClr val="5C66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6" name="等腰三角形 75"/>
              <p:cNvSpPr/>
              <p:nvPr/>
            </p:nvSpPr>
            <p:spPr>
              <a:xfrm>
                <a:off x="4071699" y="339501"/>
                <a:ext cx="632970" cy="538923"/>
              </a:xfrm>
              <a:prstGeom prst="triangle">
                <a:avLst>
                  <a:gd name="adj" fmla="val 100000"/>
                </a:avLst>
              </a:prstGeom>
              <a:solidFill>
                <a:srgbClr val="5C6668"/>
              </a:solidFill>
              <a:ln>
                <a:noFill/>
              </a:ln>
              <a:effectLst>
                <a:outerShdw blurRad="355600" dist="38100" dir="5400000" sx="108000" sy="108000" algn="t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7" name="梯形 76"/>
              <p:cNvSpPr/>
              <p:nvPr/>
            </p:nvSpPr>
            <p:spPr>
              <a:xfrm>
                <a:off x="4067943" y="531973"/>
                <a:ext cx="2422942" cy="346450"/>
              </a:xfrm>
              <a:prstGeom prst="trapezoid">
                <a:avLst>
                  <a:gd name="adj" fmla="val 116476"/>
                </a:avLst>
              </a:prstGeom>
              <a:solidFill>
                <a:srgbClr val="7D8C8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72" name="矩形 71"/>
            <p:cNvSpPr/>
            <p:nvPr/>
          </p:nvSpPr>
          <p:spPr>
            <a:xfrm>
              <a:off x="4287082" y="2704296"/>
              <a:ext cx="333516" cy="420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b="1" i="1" spc="300" dirty="0">
                  <a:solidFill>
                    <a:schemeClr val="bg1"/>
                  </a:solidFill>
                  <a:latin typeface="Algerian" pitchFamily="82" charset="0"/>
                  <a:ea typeface="方正姚体" panose="02010601030101010101" pitchFamily="2" charset="-122"/>
                </a:rPr>
                <a:t>C</a:t>
              </a:r>
              <a:endParaRPr lang="zh-CN" altLang="en-US" sz="3200" b="1" i="1" spc="300" dirty="0">
                <a:solidFill>
                  <a:schemeClr val="bg1"/>
                </a:solidFill>
                <a:latin typeface="Algerian" pitchFamily="82" charset="0"/>
                <a:ea typeface="方正姚体" panose="02010601030101010101" pitchFamily="2" charset="-122"/>
              </a:endParaRPr>
            </a:p>
          </p:txBody>
        </p:sp>
        <p:sp>
          <p:nvSpPr>
            <p:cNvPr id="19472" name="TextBox 49"/>
            <p:cNvSpPr txBox="1">
              <a:spLocks noChangeArrowheads="1"/>
            </p:cNvSpPr>
            <p:nvPr/>
          </p:nvSpPr>
          <p:spPr bwMode="auto">
            <a:xfrm>
              <a:off x="4458224" y="2773307"/>
              <a:ext cx="1711462" cy="33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常用的教学策略</a:t>
              </a:r>
              <a:endPara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5" name="组合 34"/>
          <p:cNvGrpSpPr>
            <a:grpSpLocks/>
          </p:cNvGrpSpPr>
          <p:nvPr/>
        </p:nvGrpSpPr>
        <p:grpSpPr bwMode="auto">
          <a:xfrm flipH="1">
            <a:off x="4330700" y="514350"/>
            <a:ext cx="4503738" cy="2024063"/>
            <a:chOff x="3833637" y="2483805"/>
            <a:chExt cx="3240362" cy="1456612"/>
          </a:xfrm>
        </p:grpSpPr>
        <p:grpSp>
          <p:nvGrpSpPr>
            <p:cNvPr id="19463" name="组合 70"/>
            <p:cNvGrpSpPr>
              <a:grpSpLocks/>
            </p:cNvGrpSpPr>
            <p:nvPr/>
          </p:nvGrpSpPr>
          <p:grpSpPr bwMode="auto">
            <a:xfrm>
              <a:off x="3833637" y="2483805"/>
              <a:ext cx="3240362" cy="1456612"/>
              <a:chOff x="4067943" y="339501"/>
              <a:chExt cx="2664297" cy="1168583"/>
            </a:xfrm>
          </p:grpSpPr>
          <p:pic>
            <p:nvPicPr>
              <p:cNvPr id="1946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6" r="7205" b="57680"/>
              <a:stretch>
                <a:fillRect/>
              </a:stretch>
            </p:blipFill>
            <p:spPr bwMode="auto">
              <a:xfrm rot="2420526" flipH="1">
                <a:off x="5912862" y="667243"/>
                <a:ext cx="819378" cy="65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0" name="等腰三角形 39"/>
              <p:cNvSpPr/>
              <p:nvPr/>
            </p:nvSpPr>
            <p:spPr>
              <a:xfrm rot="16200000">
                <a:off x="4070102" y="873516"/>
                <a:ext cx="632409" cy="636727"/>
              </a:xfrm>
              <a:prstGeom prst="triangle">
                <a:avLst>
                  <a:gd name="adj" fmla="val 100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>
                <a:off x="4071699" y="339501"/>
                <a:ext cx="632970" cy="538923"/>
              </a:xfrm>
              <a:prstGeom prst="triangle">
                <a:avLst>
                  <a:gd name="adj" fmla="val 10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355600" dist="38100" dir="5400000" sx="108000" sy="108000" algn="t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2" name="梯形 41"/>
              <p:cNvSpPr/>
              <p:nvPr/>
            </p:nvSpPr>
            <p:spPr>
              <a:xfrm>
                <a:off x="4067943" y="531973"/>
                <a:ext cx="2422942" cy="346450"/>
              </a:xfrm>
              <a:prstGeom prst="trapezoid">
                <a:avLst>
                  <a:gd name="adj" fmla="val 116476"/>
                </a:avLst>
              </a:prstGeom>
              <a:solidFill>
                <a:srgbClr val="FFC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4261954" y="2704296"/>
              <a:ext cx="383772" cy="420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b="1" i="1" spc="300" dirty="0">
                  <a:solidFill>
                    <a:schemeClr val="bg1"/>
                  </a:solidFill>
                  <a:latin typeface="Algerian" pitchFamily="82" charset="0"/>
                  <a:ea typeface="方正姚体" panose="02010601030101010101" pitchFamily="2" charset="-122"/>
                </a:rPr>
                <a:t>A</a:t>
              </a:r>
              <a:endParaRPr lang="zh-CN" altLang="en-US" sz="3200" b="1" i="1" spc="300" dirty="0">
                <a:solidFill>
                  <a:schemeClr val="bg1"/>
                </a:solidFill>
                <a:latin typeface="Algerian" pitchFamily="82" charset="0"/>
                <a:ea typeface="方正姚体" panose="02010601030101010101" pitchFamily="2" charset="-122"/>
              </a:endParaRPr>
            </a:p>
          </p:txBody>
        </p:sp>
        <p:sp>
          <p:nvSpPr>
            <p:cNvPr id="19465" name="TextBox 49"/>
            <p:cNvSpPr txBox="1">
              <a:spLocks noChangeArrowheads="1"/>
            </p:cNvSpPr>
            <p:nvPr/>
          </p:nvSpPr>
          <p:spPr bwMode="auto">
            <a:xfrm>
              <a:off x="4458224" y="2773307"/>
              <a:ext cx="1585939" cy="33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语觉论</a:t>
              </a:r>
              <a:endPara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67981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2447" y="6408738"/>
            <a:ext cx="2845541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3DC42B4D-A81D-4CC3-81A5-8CC7C1EEAF95}" type="slidenum">
              <a:rPr lang="ja-JP" altLang="en-US" smtClean="0">
                <a:solidFill>
                  <a:srgbClr val="E6EEBA"/>
                </a:solidFill>
              </a:rPr>
              <a:pPr eaLnBrk="1" hangingPunct="1"/>
              <a:t>27</a:t>
            </a:fld>
            <a:endParaRPr lang="en-US" altLang="ja-JP" smtClean="0">
              <a:solidFill>
                <a:srgbClr val="E6EEBA"/>
              </a:solidFill>
            </a:endParaRPr>
          </a:p>
        </p:txBody>
      </p:sp>
      <p:sp>
        <p:nvSpPr>
          <p:cNvPr id="20488" name="Text Box 5"/>
          <p:cNvSpPr txBox="1">
            <a:spLocks noChangeArrowheads="1"/>
          </p:cNvSpPr>
          <p:nvPr/>
        </p:nvSpPr>
        <p:spPr bwMode="auto">
          <a:xfrm>
            <a:off x="1345059" y="2996952"/>
            <a:ext cx="98535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defRPr/>
            </a:pPr>
            <a:r>
              <a:rPr kumimoji="1" lang="zh-CN" altLang="en-US" sz="2400" dirty="0" smtClean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观看四个案例，讨论一下在复习导入和综合运用方面有哪些好的策略？</a:t>
            </a:r>
            <a:endParaRPr kumimoji="1" lang="en-US" altLang="zh-CN" sz="2400" dirty="0">
              <a:solidFill>
                <a:schemeClr val="tx2">
                  <a:lumMod val="50000"/>
                </a:schemeClr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2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4"/>
          <p:cNvSpPr>
            <a:spLocks noGrp="1" noChangeArrowheads="1"/>
          </p:cNvSpPr>
          <p:nvPr>
            <p:ph type="title"/>
          </p:nvPr>
        </p:nvSpPr>
        <p:spPr>
          <a:xfrm>
            <a:off x="265712" y="896939"/>
            <a:ext cx="11282653" cy="1219200"/>
          </a:xfrm>
          <a:noFill/>
        </p:spPr>
        <p:txBody>
          <a:bodyPr/>
          <a:lstStyle/>
          <a:p>
            <a:r>
              <a:rPr lang="zh-CN" altLang="en-US" dirty="0" smtClean="0">
                <a:ea typeface="宋体" pitchFamily="2" charset="-122"/>
              </a:rPr>
              <a:t>常用教学策略</a:t>
            </a:r>
          </a:p>
        </p:txBody>
      </p:sp>
      <p:sp>
        <p:nvSpPr>
          <p:cNvPr id="20" name="矩形 19"/>
          <p:cNvSpPr/>
          <p:nvPr/>
        </p:nvSpPr>
        <p:spPr>
          <a:xfrm>
            <a:off x="1" y="1111250"/>
            <a:ext cx="4001542" cy="258445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b="1" dirty="0">
                <a:solidFill>
                  <a:srgbClr val="080808"/>
                </a:solidFill>
                <a:ea typeface="宋体" pitchFamily="2" charset="-122"/>
              </a:rPr>
              <a:t>1.</a:t>
            </a:r>
            <a:r>
              <a:rPr lang="zh-CN" altLang="en-US" b="1" dirty="0">
                <a:solidFill>
                  <a:srgbClr val="080808"/>
                </a:solidFill>
                <a:ea typeface="宋体" pitchFamily="2" charset="-122"/>
              </a:rPr>
              <a:t>复习导入策略</a:t>
            </a:r>
            <a:r>
              <a:rPr lang="zh-CN" altLang="en-US" dirty="0">
                <a:solidFill>
                  <a:srgbClr val="080808"/>
                </a:solidFill>
                <a:ea typeface="宋体" pitchFamily="2" charset="-122"/>
              </a:rPr>
              <a:t> </a:t>
            </a:r>
            <a:endParaRPr lang="en-US" altLang="zh-CN" dirty="0">
              <a:solidFill>
                <a:srgbClr val="080808"/>
              </a:solidFill>
              <a:ea typeface="宋体" pitchFamily="2" charset="-122"/>
            </a:endParaRP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en-US" altLang="zh-CN" dirty="0">
                <a:solidFill>
                  <a:srgbClr val="080808"/>
                </a:solidFill>
                <a:ea typeface="宋体" pitchFamily="2" charset="-122"/>
              </a:rPr>
              <a:t>Free talk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zh-CN" altLang="en-US" dirty="0">
                <a:solidFill>
                  <a:srgbClr val="080808"/>
                </a:solidFill>
                <a:ea typeface="宋体" pitchFamily="2" charset="-122"/>
              </a:rPr>
              <a:t>情景对话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zh-CN" altLang="en-US" dirty="0">
                <a:solidFill>
                  <a:srgbClr val="080808"/>
                </a:solidFill>
                <a:ea typeface="宋体" pitchFamily="2" charset="-122"/>
              </a:rPr>
              <a:t>歌曲／</a:t>
            </a:r>
            <a:r>
              <a:rPr lang="en-US" altLang="zh-CN" dirty="0">
                <a:solidFill>
                  <a:srgbClr val="080808"/>
                </a:solidFill>
                <a:ea typeface="宋体" pitchFamily="2" charset="-122"/>
              </a:rPr>
              <a:t>chant</a:t>
            </a:r>
            <a:r>
              <a:rPr lang="zh-CN" altLang="en-US" dirty="0">
                <a:solidFill>
                  <a:srgbClr val="080808"/>
                </a:solidFill>
                <a:ea typeface="宋体" pitchFamily="2" charset="-122"/>
              </a:rPr>
              <a:t>引入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en-US" altLang="zh-CN" dirty="0">
                <a:solidFill>
                  <a:srgbClr val="080808"/>
                </a:solidFill>
                <a:ea typeface="宋体" pitchFamily="2" charset="-122"/>
              </a:rPr>
              <a:t>Picture talking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en-US" altLang="zh-CN" dirty="0">
                <a:solidFill>
                  <a:srgbClr val="080808"/>
                </a:solidFill>
                <a:ea typeface="宋体" pitchFamily="2" charset="-122"/>
              </a:rPr>
              <a:t>Game (Guessing game)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en-US" altLang="zh-CN" dirty="0">
                <a:solidFill>
                  <a:srgbClr val="080808"/>
                </a:solidFill>
                <a:ea typeface="宋体" pitchFamily="2" charset="-122"/>
              </a:rPr>
              <a:t>……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endParaRPr lang="en-US" altLang="zh-CN" dirty="0">
              <a:solidFill>
                <a:srgbClr val="080808"/>
              </a:solidFill>
              <a:ea typeface="宋体" pitchFamily="2" charset="-122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endParaRPr lang="en-US" altLang="zh-CN" dirty="0">
              <a:solidFill>
                <a:srgbClr val="080808"/>
              </a:solidFill>
              <a:ea typeface="宋体" pitchFamily="2" charset="-122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" y="3752851"/>
            <a:ext cx="4001542" cy="2862322"/>
          </a:xfrm>
          <a:prstGeom prst="rect">
            <a:avLst/>
          </a:prstGeom>
          <a:solidFill>
            <a:srgbClr val="FFFF66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Ø"/>
              <a:defRPr/>
            </a:pPr>
            <a:r>
              <a:rPr lang="en-US" altLang="zh-CN" b="1" dirty="0">
                <a:solidFill>
                  <a:srgbClr val="080808"/>
                </a:solidFill>
                <a:ea typeface="宋体" pitchFamily="2" charset="-122"/>
              </a:rPr>
              <a:t>2.</a:t>
            </a:r>
            <a:r>
              <a:rPr lang="zh-CN" altLang="en-US" b="1" dirty="0">
                <a:solidFill>
                  <a:srgbClr val="080808"/>
                </a:solidFill>
                <a:ea typeface="宋体" pitchFamily="2" charset="-122"/>
              </a:rPr>
              <a:t>新知听读策略</a:t>
            </a:r>
            <a:r>
              <a:rPr lang="zh-CN" altLang="en-US" dirty="0">
                <a:solidFill>
                  <a:srgbClr val="080808"/>
                </a:solidFill>
                <a:ea typeface="宋体" pitchFamily="2" charset="-122"/>
              </a:rPr>
              <a:t> </a:t>
            </a:r>
            <a:endParaRPr lang="zh-CN" altLang="en-US" b="1" dirty="0">
              <a:solidFill>
                <a:srgbClr val="080808"/>
              </a:solidFill>
              <a:ea typeface="宋体" pitchFamily="2" charset="-122"/>
            </a:endParaRP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zh-CN" altLang="en-US" dirty="0">
                <a:solidFill>
                  <a:srgbClr val="080808"/>
                </a:solidFill>
                <a:ea typeface="宋体" pitchFamily="2" charset="-122"/>
              </a:rPr>
              <a:t>听前呈现问题，听后回答问题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zh-CN" altLang="en-US" dirty="0">
                <a:solidFill>
                  <a:srgbClr val="080808"/>
                </a:solidFill>
                <a:ea typeface="宋体" pitchFamily="2" charset="-122"/>
              </a:rPr>
              <a:t>呈现课文内容相关图片，让学生先猜后听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zh-CN" altLang="en-US" dirty="0">
                <a:solidFill>
                  <a:srgbClr val="080808"/>
                </a:solidFill>
                <a:ea typeface="宋体" pitchFamily="2" charset="-122"/>
              </a:rPr>
              <a:t>先播画面，再听声音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zh-CN" altLang="en-US" dirty="0">
                <a:solidFill>
                  <a:srgbClr val="080808"/>
                </a:solidFill>
                <a:ea typeface="宋体" pitchFamily="2" charset="-122"/>
              </a:rPr>
              <a:t>只听声音，回答问题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zh-CN" altLang="en-US" dirty="0">
                <a:solidFill>
                  <a:srgbClr val="080808"/>
                </a:solidFill>
                <a:ea typeface="宋体" pitchFamily="2" charset="-122"/>
              </a:rPr>
              <a:t>重难点先熟悉，再听读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zh-CN" altLang="en-US" dirty="0">
                <a:solidFill>
                  <a:srgbClr val="080808"/>
                </a:solidFill>
                <a:ea typeface="宋体" pitchFamily="2" charset="-122"/>
              </a:rPr>
              <a:t>集体读，分角色读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en-US" altLang="zh-CN" dirty="0">
                <a:solidFill>
                  <a:srgbClr val="080808"/>
                </a:solidFill>
                <a:ea typeface="宋体" pitchFamily="2" charset="-122"/>
              </a:rPr>
              <a:t>……</a:t>
            </a:r>
            <a:br>
              <a:rPr lang="en-US" altLang="zh-CN" dirty="0">
                <a:solidFill>
                  <a:srgbClr val="080808"/>
                </a:solidFill>
                <a:ea typeface="宋体" pitchFamily="2" charset="-122"/>
              </a:rPr>
            </a:br>
            <a:endParaRPr lang="en-US" altLang="zh-CN" dirty="0">
              <a:solidFill>
                <a:srgbClr val="080808"/>
              </a:solidFill>
              <a:ea typeface="宋体" pitchFamily="2" charset="-122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7812535" y="1071564"/>
            <a:ext cx="4382641" cy="2554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ea typeface="宋体" pitchFamily="2" charset="-122"/>
              </a:rPr>
              <a:t>３</a:t>
            </a:r>
            <a:r>
              <a:rPr lang="en-US" altLang="zh-CN" sz="2000" b="1" dirty="0">
                <a:solidFill>
                  <a:schemeClr val="bg2">
                    <a:lumMod val="20000"/>
                    <a:lumOff val="80000"/>
                  </a:schemeClr>
                </a:solidFill>
                <a:ea typeface="宋体" pitchFamily="2" charset="-122"/>
              </a:rPr>
              <a:t>.</a:t>
            </a:r>
            <a:r>
              <a:rPr lang="zh-CN" alt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ea typeface="宋体" pitchFamily="2" charset="-122"/>
              </a:rPr>
              <a:t>新知巩固策略</a:t>
            </a:r>
            <a:r>
              <a:rPr lang="zh-CN" altLang="en-US" sz="2000" dirty="0">
                <a:solidFill>
                  <a:schemeClr val="bg2">
                    <a:lumMod val="20000"/>
                    <a:lumOff val="80000"/>
                  </a:schemeClr>
                </a:solidFill>
                <a:ea typeface="宋体" pitchFamily="2" charset="-122"/>
              </a:rPr>
              <a:t> </a:t>
            </a:r>
            <a:endParaRPr lang="zh-CN" altLang="en-US" sz="2000" b="1" dirty="0">
              <a:solidFill>
                <a:schemeClr val="bg2">
                  <a:lumMod val="20000"/>
                  <a:lumOff val="80000"/>
                </a:schemeClr>
              </a:solidFill>
              <a:ea typeface="宋体" pitchFamily="2" charset="-122"/>
            </a:endParaRP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zh-CN" altLang="en-US" sz="2000" dirty="0">
                <a:solidFill>
                  <a:schemeClr val="bg2">
                    <a:lumMod val="20000"/>
                    <a:lumOff val="80000"/>
                  </a:schemeClr>
                </a:solidFill>
                <a:ea typeface="宋体" pitchFamily="2" charset="-122"/>
              </a:rPr>
              <a:t>创设情境，利用课本重点句型自编对话／故事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zh-CN" altLang="en-US" sz="2000" dirty="0">
                <a:solidFill>
                  <a:schemeClr val="bg2">
                    <a:lumMod val="20000"/>
                    <a:lumOff val="80000"/>
                  </a:schemeClr>
                </a:solidFill>
                <a:ea typeface="宋体" pitchFamily="2" charset="-122"/>
              </a:rPr>
              <a:t>看图说话（连环画）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zh-CN" altLang="en-US" sz="2000" dirty="0">
                <a:solidFill>
                  <a:schemeClr val="bg2">
                    <a:lumMod val="20000"/>
                    <a:lumOff val="80000"/>
                  </a:schemeClr>
                </a:solidFill>
                <a:ea typeface="宋体" pitchFamily="2" charset="-122"/>
              </a:rPr>
              <a:t>将内容改编成或融入琅琅上口的儿歌</a:t>
            </a: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  <a:ea typeface="宋体" pitchFamily="2" charset="-122"/>
              </a:rPr>
              <a:t>/chant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zh-CN" altLang="en-US" sz="2000" dirty="0">
                <a:solidFill>
                  <a:schemeClr val="bg2">
                    <a:lumMod val="20000"/>
                    <a:lumOff val="80000"/>
                  </a:schemeClr>
                </a:solidFill>
                <a:ea typeface="宋体" pitchFamily="2" charset="-122"/>
              </a:rPr>
              <a:t>角色扮演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  <a:ea typeface="宋体" pitchFamily="2" charset="-122"/>
              </a:rPr>
              <a:t>……</a:t>
            </a:r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7812535" y="3687764"/>
            <a:ext cx="4382641" cy="2862322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080808"/>
                </a:solidFill>
              </a:rPr>
              <a:t>４</a:t>
            </a:r>
            <a:r>
              <a:rPr lang="en-US" altLang="zh-CN" sz="2000" b="1" dirty="0">
                <a:solidFill>
                  <a:srgbClr val="080808"/>
                </a:solidFill>
              </a:rPr>
              <a:t>.</a:t>
            </a:r>
            <a:r>
              <a:rPr lang="zh-CN" altLang="en-US" sz="2000" b="1" dirty="0">
                <a:solidFill>
                  <a:srgbClr val="080808"/>
                </a:solidFill>
              </a:rPr>
              <a:t>拓展听读策略</a:t>
            </a:r>
            <a:r>
              <a:rPr lang="zh-CN" altLang="en-US" sz="2000" dirty="0">
                <a:solidFill>
                  <a:srgbClr val="080808"/>
                </a:solidFill>
              </a:rPr>
              <a:t> </a:t>
            </a:r>
            <a:endParaRPr lang="zh-CN" altLang="en-US" sz="2000" b="1" dirty="0">
              <a:solidFill>
                <a:srgbClr val="080808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sz="2000" dirty="0">
                <a:solidFill>
                  <a:srgbClr val="080808"/>
                </a:solidFill>
              </a:rPr>
              <a:t>听前提问，听后检测</a:t>
            </a:r>
          </a:p>
          <a:p>
            <a:pPr>
              <a:buFont typeface="Wingdings" pitchFamily="2" charset="2"/>
              <a:buChar char="ü"/>
            </a:pPr>
            <a:r>
              <a:rPr lang="zh-CN" altLang="en-US" sz="2000" dirty="0">
                <a:solidFill>
                  <a:srgbClr val="080808"/>
                </a:solidFill>
              </a:rPr>
              <a:t>教师听前提出重点的表达法，听中感知</a:t>
            </a:r>
          </a:p>
          <a:p>
            <a:pPr>
              <a:buFont typeface="Wingdings" pitchFamily="2" charset="2"/>
              <a:buChar char="ü"/>
            </a:pPr>
            <a:r>
              <a:rPr lang="zh-CN" altLang="en-US" sz="2000" dirty="0">
                <a:solidFill>
                  <a:srgbClr val="080808"/>
                </a:solidFill>
              </a:rPr>
              <a:t>提供听读材料内容的概念图</a:t>
            </a:r>
            <a:endParaRPr lang="en-US" altLang="zh-CN" sz="2000" dirty="0">
              <a:solidFill>
                <a:srgbClr val="080808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sz="2000" dirty="0">
                <a:solidFill>
                  <a:srgbClr val="080808"/>
                </a:solidFill>
              </a:rPr>
              <a:t>听歌曲，写歌词</a:t>
            </a:r>
            <a:endParaRPr lang="en-US" altLang="zh-CN" sz="2000" dirty="0">
              <a:solidFill>
                <a:srgbClr val="080808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sz="2000" dirty="0">
                <a:solidFill>
                  <a:srgbClr val="080808"/>
                </a:solidFill>
              </a:rPr>
              <a:t>竞赛听读（限时／检测）</a:t>
            </a:r>
          </a:p>
          <a:p>
            <a:pPr>
              <a:buFont typeface="Wingdings" pitchFamily="2" charset="2"/>
              <a:buChar char="ü"/>
            </a:pPr>
            <a:r>
              <a:rPr lang="zh-CN" altLang="en-US" sz="2000" dirty="0">
                <a:solidFill>
                  <a:srgbClr val="080808"/>
                </a:solidFill>
              </a:rPr>
              <a:t>听语文课文改编的故事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000" dirty="0">
                <a:solidFill>
                  <a:srgbClr val="080808"/>
                </a:solidFill>
              </a:rPr>
              <a:t>……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096818" y="2116139"/>
            <a:ext cx="3620443" cy="3170237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000" b="1" dirty="0">
                <a:solidFill>
                  <a:srgbClr val="080808"/>
                </a:solidFill>
                <a:ea typeface="宋体" pitchFamily="2" charset="-122"/>
              </a:rPr>
              <a:t>５</a:t>
            </a:r>
            <a:r>
              <a:rPr lang="en-US" altLang="zh-CN" sz="2000" b="1" dirty="0">
                <a:solidFill>
                  <a:srgbClr val="080808"/>
                </a:solidFill>
                <a:ea typeface="宋体" pitchFamily="2" charset="-122"/>
              </a:rPr>
              <a:t>.</a:t>
            </a:r>
            <a:r>
              <a:rPr lang="zh-CN" altLang="en-US" sz="2000" b="1" dirty="0">
                <a:solidFill>
                  <a:srgbClr val="080808"/>
                </a:solidFill>
                <a:ea typeface="宋体" pitchFamily="2" charset="-122"/>
              </a:rPr>
              <a:t>综合运用策略</a:t>
            </a:r>
            <a:r>
              <a:rPr lang="zh-CN" altLang="en-US" sz="2000" dirty="0">
                <a:solidFill>
                  <a:srgbClr val="080808"/>
                </a:solidFill>
                <a:ea typeface="宋体" pitchFamily="2" charset="-122"/>
              </a:rPr>
              <a:t> </a:t>
            </a:r>
            <a:endParaRPr lang="zh-CN" altLang="en-US" sz="2000" b="1" dirty="0">
              <a:solidFill>
                <a:srgbClr val="080808"/>
              </a:solidFill>
              <a:ea typeface="宋体" pitchFamily="2" charset="-122"/>
            </a:endParaRP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zh-CN" altLang="en-US" sz="2000" dirty="0">
                <a:solidFill>
                  <a:srgbClr val="080808"/>
                </a:solidFill>
                <a:ea typeface="宋体" pitchFamily="2" charset="-122"/>
              </a:rPr>
              <a:t>看图</a:t>
            </a:r>
            <a:r>
              <a:rPr lang="en-US" altLang="zh-CN" sz="2000" dirty="0">
                <a:solidFill>
                  <a:srgbClr val="080808"/>
                </a:solidFill>
                <a:ea typeface="宋体" pitchFamily="2" charset="-122"/>
              </a:rPr>
              <a:t>/</a:t>
            </a:r>
            <a:r>
              <a:rPr lang="zh-CN" altLang="en-US" sz="2000" dirty="0">
                <a:solidFill>
                  <a:srgbClr val="080808"/>
                </a:solidFill>
                <a:ea typeface="宋体" pitchFamily="2" charset="-122"/>
              </a:rPr>
              <a:t>概念图</a:t>
            </a:r>
            <a:r>
              <a:rPr lang="en-US" altLang="zh-CN" sz="2000" dirty="0">
                <a:solidFill>
                  <a:srgbClr val="080808"/>
                </a:solidFill>
                <a:ea typeface="宋体" pitchFamily="2" charset="-122"/>
              </a:rPr>
              <a:t>/</a:t>
            </a:r>
            <a:r>
              <a:rPr lang="zh-CN" altLang="en-US" sz="2000" dirty="0">
                <a:solidFill>
                  <a:srgbClr val="080808"/>
                </a:solidFill>
                <a:ea typeface="宋体" pitchFamily="2" charset="-122"/>
              </a:rPr>
              <a:t>生活物品</a:t>
            </a:r>
            <a:r>
              <a:rPr lang="en-US" altLang="zh-CN" sz="2000" dirty="0">
                <a:solidFill>
                  <a:srgbClr val="080808"/>
                </a:solidFill>
                <a:ea typeface="宋体" pitchFamily="2" charset="-122"/>
              </a:rPr>
              <a:t>/</a:t>
            </a:r>
            <a:r>
              <a:rPr lang="zh-CN" altLang="en-US" sz="2000" dirty="0">
                <a:solidFill>
                  <a:srgbClr val="080808"/>
                </a:solidFill>
                <a:ea typeface="宋体" pitchFamily="2" charset="-122"/>
              </a:rPr>
              <a:t>手工画说话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zh-CN" altLang="en-US" sz="2000" dirty="0">
                <a:solidFill>
                  <a:srgbClr val="080808"/>
                </a:solidFill>
                <a:ea typeface="宋体" pitchFamily="2" charset="-122"/>
              </a:rPr>
              <a:t>创设情境，情景对话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zh-CN" altLang="en-US" sz="2000" dirty="0">
                <a:solidFill>
                  <a:srgbClr val="080808"/>
                </a:solidFill>
                <a:ea typeface="宋体" pitchFamily="2" charset="-122"/>
              </a:rPr>
              <a:t>给出线索，新编故事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zh-CN" altLang="en-US" sz="2000" dirty="0">
                <a:solidFill>
                  <a:srgbClr val="080808"/>
                </a:solidFill>
                <a:ea typeface="宋体" pitchFamily="2" charset="-122"/>
              </a:rPr>
              <a:t>复述故事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zh-CN" altLang="en-US" sz="2000" dirty="0">
                <a:solidFill>
                  <a:srgbClr val="080808"/>
                </a:solidFill>
                <a:ea typeface="宋体" pitchFamily="2" charset="-122"/>
              </a:rPr>
              <a:t>续编故事</a:t>
            </a:r>
            <a:endParaRPr lang="zh-CN" altLang="en-US" sz="1400" dirty="0">
              <a:solidFill>
                <a:srgbClr val="080808"/>
              </a:solidFill>
              <a:ea typeface="宋体" pitchFamily="2" charset="-122"/>
            </a:endParaRP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zh-CN" altLang="en-US" sz="2000" dirty="0">
                <a:solidFill>
                  <a:srgbClr val="080808"/>
                </a:solidFill>
                <a:ea typeface="宋体" pitchFamily="2" charset="-122"/>
              </a:rPr>
              <a:t>改编故事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zh-CN" altLang="en-US" sz="2000" dirty="0">
                <a:solidFill>
                  <a:srgbClr val="080808"/>
                </a:solidFill>
                <a:ea typeface="宋体" pitchFamily="2" charset="-122"/>
              </a:rPr>
              <a:t>做采访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en-US" altLang="zh-CN" sz="2000" dirty="0">
                <a:solidFill>
                  <a:srgbClr val="080808"/>
                </a:solidFill>
                <a:ea typeface="宋体" pitchFamily="2" charset="-122"/>
              </a:rPr>
              <a:t>……</a:t>
            </a:r>
            <a:endParaRPr lang="zh-CN" altLang="en-US" sz="2000" dirty="0">
              <a:solidFill>
                <a:srgbClr val="080808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6942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2774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c:\users\acer\appdata\roaming\360se6\USERDA~1\Temp\B_1371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9" t="5225" r="11848"/>
          <a:stretch>
            <a:fillRect/>
          </a:stretch>
        </p:blipFill>
        <p:spPr bwMode="auto">
          <a:xfrm>
            <a:off x="552450" y="1360488"/>
            <a:ext cx="3729038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6673850" y="2205038"/>
            <a:ext cx="4503738" cy="2024062"/>
            <a:chOff x="3830711" y="195487"/>
            <a:chExt cx="3240362" cy="1456612"/>
          </a:xfrm>
        </p:grpSpPr>
        <p:grpSp>
          <p:nvGrpSpPr>
            <p:cNvPr id="19484" name="组合 46"/>
            <p:cNvGrpSpPr>
              <a:grpSpLocks/>
            </p:cNvGrpSpPr>
            <p:nvPr/>
          </p:nvGrpSpPr>
          <p:grpSpPr bwMode="auto">
            <a:xfrm>
              <a:off x="3830711" y="195487"/>
              <a:ext cx="3240362" cy="1456612"/>
              <a:chOff x="4067943" y="339501"/>
              <a:chExt cx="2664297" cy="1168583"/>
            </a:xfrm>
          </p:grpSpPr>
          <p:pic>
            <p:nvPicPr>
              <p:cNvPr id="1948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6" r="7205" b="57680"/>
              <a:stretch>
                <a:fillRect/>
              </a:stretch>
            </p:blipFill>
            <p:spPr bwMode="auto">
              <a:xfrm rot="2420526" flipH="1">
                <a:off x="5912862" y="667243"/>
                <a:ext cx="819378" cy="65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1" name="等腰三角形 50"/>
              <p:cNvSpPr/>
              <p:nvPr/>
            </p:nvSpPr>
            <p:spPr>
              <a:xfrm rot="16200000">
                <a:off x="4070101" y="873516"/>
                <a:ext cx="632410" cy="636727"/>
              </a:xfrm>
              <a:prstGeom prst="triangle">
                <a:avLst>
                  <a:gd name="adj" fmla="val 100000"/>
                </a:avLst>
              </a:prstGeom>
              <a:solidFill>
                <a:srgbClr val="E651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2" name="等腰三角形 51"/>
              <p:cNvSpPr/>
              <p:nvPr/>
            </p:nvSpPr>
            <p:spPr>
              <a:xfrm>
                <a:off x="4071699" y="339501"/>
                <a:ext cx="632970" cy="538923"/>
              </a:xfrm>
              <a:prstGeom prst="triangle">
                <a:avLst>
                  <a:gd name="adj" fmla="val 100000"/>
                </a:avLst>
              </a:prstGeom>
              <a:solidFill>
                <a:srgbClr val="E65179"/>
              </a:solidFill>
              <a:ln>
                <a:noFill/>
              </a:ln>
              <a:effectLst>
                <a:outerShdw blurRad="393700" dist="38100" dir="5400000" sx="108000" sy="108000" algn="t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3" name="梯形 52"/>
              <p:cNvSpPr/>
              <p:nvPr/>
            </p:nvSpPr>
            <p:spPr>
              <a:xfrm>
                <a:off x="4067943" y="531974"/>
                <a:ext cx="2422942" cy="346451"/>
              </a:xfrm>
              <a:prstGeom prst="trapezoid">
                <a:avLst>
                  <a:gd name="adj" fmla="val 120009"/>
                </a:avLst>
              </a:prstGeom>
              <a:solidFill>
                <a:srgbClr val="E65179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4199635" y="339435"/>
              <a:ext cx="352933" cy="420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b="1" i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  <a:ea typeface="方正姚体" panose="02010601030101010101" pitchFamily="2" charset="-122"/>
                </a:rPr>
                <a:t>B</a:t>
              </a:r>
              <a:endParaRPr lang="zh-CN" altLang="en-US" sz="32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方正姚体" panose="02010601030101010101" pitchFamily="2" charset="-122"/>
              </a:endParaRPr>
            </a:p>
          </p:txBody>
        </p:sp>
        <p:sp>
          <p:nvSpPr>
            <p:cNvPr id="19486" name="TextBox 49"/>
            <p:cNvSpPr txBox="1">
              <a:spLocks noChangeArrowheads="1"/>
            </p:cNvSpPr>
            <p:nvPr/>
          </p:nvSpPr>
          <p:spPr bwMode="auto">
            <a:xfrm>
              <a:off x="4580815" y="426399"/>
              <a:ext cx="1774250" cy="33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英语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111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模式</a:t>
              </a:r>
              <a:endPara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4" name="组合 53"/>
          <p:cNvGrpSpPr>
            <a:grpSpLocks/>
          </p:cNvGrpSpPr>
          <p:nvPr/>
        </p:nvGrpSpPr>
        <p:grpSpPr bwMode="auto">
          <a:xfrm flipH="1">
            <a:off x="6707188" y="4297363"/>
            <a:ext cx="4503737" cy="2025650"/>
            <a:chOff x="2144489" y="3345477"/>
            <a:chExt cx="3240362" cy="1456613"/>
          </a:xfrm>
        </p:grpSpPr>
        <p:grpSp>
          <p:nvGrpSpPr>
            <p:cNvPr id="19477" name="组合 54"/>
            <p:cNvGrpSpPr>
              <a:grpSpLocks/>
            </p:cNvGrpSpPr>
            <p:nvPr/>
          </p:nvGrpSpPr>
          <p:grpSpPr bwMode="auto">
            <a:xfrm rot="10800000">
              <a:off x="2144489" y="3345477"/>
              <a:ext cx="3240362" cy="1456613"/>
              <a:chOff x="4067942" y="339501"/>
              <a:chExt cx="2664298" cy="1168582"/>
            </a:xfrm>
          </p:grpSpPr>
          <p:pic>
            <p:nvPicPr>
              <p:cNvPr id="1948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6" r="7205" b="57680"/>
              <a:stretch>
                <a:fillRect/>
              </a:stretch>
            </p:blipFill>
            <p:spPr bwMode="auto">
              <a:xfrm rot="2420526" flipH="1">
                <a:off x="5912862" y="667243"/>
                <a:ext cx="819378" cy="65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9" name="等腰三角形 58"/>
              <p:cNvSpPr/>
              <p:nvPr/>
            </p:nvSpPr>
            <p:spPr>
              <a:xfrm rot="16200000">
                <a:off x="4075526" y="878800"/>
                <a:ext cx="632829" cy="636727"/>
              </a:xfrm>
              <a:prstGeom prst="triangle">
                <a:avLst>
                  <a:gd name="adj" fmla="val 100000"/>
                </a:avLst>
              </a:prstGeom>
              <a:solidFill>
                <a:srgbClr val="1D93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>
                <a:off x="4077333" y="339501"/>
                <a:ext cx="632970" cy="538500"/>
              </a:xfrm>
              <a:prstGeom prst="triangle">
                <a:avLst>
                  <a:gd name="adj" fmla="val 100000"/>
                </a:avLst>
              </a:prstGeom>
              <a:solidFill>
                <a:srgbClr val="1D93BD"/>
              </a:solidFill>
              <a:ln>
                <a:noFill/>
              </a:ln>
              <a:effectLst>
                <a:outerShdw blurRad="355600" dist="38100" dir="16200000" sx="108000" sy="108000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1" name="梯形 60"/>
              <p:cNvSpPr/>
              <p:nvPr/>
            </p:nvSpPr>
            <p:spPr>
              <a:xfrm>
                <a:off x="4073577" y="531822"/>
                <a:ext cx="2422943" cy="346179"/>
              </a:xfrm>
              <a:prstGeom prst="trapezoid">
                <a:avLst>
                  <a:gd name="adj" fmla="val 120009"/>
                </a:avLst>
              </a:prstGeom>
              <a:solidFill>
                <a:srgbClr val="1D93B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4708681" y="4095473"/>
              <a:ext cx="339228" cy="420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b="1" i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  <a:ea typeface="方正姚体" panose="02010601030101010101" pitchFamily="2" charset="-122"/>
                </a:rPr>
                <a:t>D</a:t>
              </a:r>
              <a:endParaRPr lang="zh-CN" altLang="en-US" sz="32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方正姚体" panose="02010601030101010101" pitchFamily="2" charset="-122"/>
              </a:endParaRPr>
            </a:p>
          </p:txBody>
        </p:sp>
        <p:sp>
          <p:nvSpPr>
            <p:cNvPr id="19479" name="TextBox 49"/>
            <p:cNvSpPr txBox="1">
              <a:spLocks noChangeArrowheads="1"/>
            </p:cNvSpPr>
            <p:nvPr/>
          </p:nvSpPr>
          <p:spPr bwMode="auto">
            <a:xfrm>
              <a:off x="3036531" y="4129719"/>
              <a:ext cx="1586487" cy="33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常见问题</a:t>
              </a:r>
              <a:endPara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0" name="组合 69"/>
          <p:cNvGrpSpPr>
            <a:grpSpLocks/>
          </p:cNvGrpSpPr>
          <p:nvPr/>
        </p:nvGrpSpPr>
        <p:grpSpPr bwMode="auto">
          <a:xfrm flipH="1">
            <a:off x="4321175" y="3365500"/>
            <a:ext cx="4503738" cy="2024063"/>
            <a:chOff x="3833637" y="2483805"/>
            <a:chExt cx="3240362" cy="1456612"/>
          </a:xfrm>
        </p:grpSpPr>
        <p:grpSp>
          <p:nvGrpSpPr>
            <p:cNvPr id="19470" name="组合 70"/>
            <p:cNvGrpSpPr>
              <a:grpSpLocks/>
            </p:cNvGrpSpPr>
            <p:nvPr/>
          </p:nvGrpSpPr>
          <p:grpSpPr bwMode="auto">
            <a:xfrm>
              <a:off x="3833637" y="2483805"/>
              <a:ext cx="3240362" cy="1456612"/>
              <a:chOff x="4067943" y="339501"/>
              <a:chExt cx="2664297" cy="1168583"/>
            </a:xfrm>
          </p:grpSpPr>
          <p:pic>
            <p:nvPicPr>
              <p:cNvPr id="1947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6" r="7205" b="57680"/>
              <a:stretch>
                <a:fillRect/>
              </a:stretch>
            </p:blipFill>
            <p:spPr bwMode="auto">
              <a:xfrm rot="2420526" flipH="1">
                <a:off x="5912862" y="667243"/>
                <a:ext cx="819378" cy="65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5" name="等腰三角形 74"/>
              <p:cNvSpPr/>
              <p:nvPr/>
            </p:nvSpPr>
            <p:spPr>
              <a:xfrm rot="16200000">
                <a:off x="4070102" y="873516"/>
                <a:ext cx="632409" cy="636727"/>
              </a:xfrm>
              <a:prstGeom prst="triangle">
                <a:avLst>
                  <a:gd name="adj" fmla="val 100000"/>
                </a:avLst>
              </a:prstGeom>
              <a:solidFill>
                <a:srgbClr val="5C66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6" name="等腰三角形 75"/>
              <p:cNvSpPr/>
              <p:nvPr/>
            </p:nvSpPr>
            <p:spPr>
              <a:xfrm>
                <a:off x="4071699" y="339501"/>
                <a:ext cx="632970" cy="538923"/>
              </a:xfrm>
              <a:prstGeom prst="triangle">
                <a:avLst>
                  <a:gd name="adj" fmla="val 100000"/>
                </a:avLst>
              </a:prstGeom>
              <a:solidFill>
                <a:srgbClr val="5C6668"/>
              </a:solidFill>
              <a:ln>
                <a:noFill/>
              </a:ln>
              <a:effectLst>
                <a:outerShdw blurRad="355600" dist="38100" dir="5400000" sx="108000" sy="108000" algn="t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7" name="梯形 76"/>
              <p:cNvSpPr/>
              <p:nvPr/>
            </p:nvSpPr>
            <p:spPr>
              <a:xfrm>
                <a:off x="4067943" y="531973"/>
                <a:ext cx="2422942" cy="346450"/>
              </a:xfrm>
              <a:prstGeom prst="trapezoid">
                <a:avLst>
                  <a:gd name="adj" fmla="val 116476"/>
                </a:avLst>
              </a:prstGeom>
              <a:solidFill>
                <a:srgbClr val="7D8C8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72" name="矩形 71"/>
            <p:cNvSpPr/>
            <p:nvPr/>
          </p:nvSpPr>
          <p:spPr>
            <a:xfrm>
              <a:off x="4287082" y="2704296"/>
              <a:ext cx="333516" cy="420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b="1" i="1" spc="300" dirty="0">
                  <a:solidFill>
                    <a:schemeClr val="bg1"/>
                  </a:solidFill>
                  <a:latin typeface="Algerian" pitchFamily="82" charset="0"/>
                  <a:ea typeface="方正姚体" panose="02010601030101010101" pitchFamily="2" charset="-122"/>
                </a:rPr>
                <a:t>C</a:t>
              </a:r>
              <a:endParaRPr lang="zh-CN" altLang="en-US" sz="3200" b="1" i="1" spc="300" dirty="0">
                <a:solidFill>
                  <a:schemeClr val="bg1"/>
                </a:solidFill>
                <a:latin typeface="Algerian" pitchFamily="82" charset="0"/>
                <a:ea typeface="方正姚体" panose="02010601030101010101" pitchFamily="2" charset="-122"/>
              </a:endParaRPr>
            </a:p>
          </p:txBody>
        </p:sp>
        <p:sp>
          <p:nvSpPr>
            <p:cNvPr id="19472" name="TextBox 49"/>
            <p:cNvSpPr txBox="1">
              <a:spLocks noChangeArrowheads="1"/>
            </p:cNvSpPr>
            <p:nvPr/>
          </p:nvSpPr>
          <p:spPr bwMode="auto">
            <a:xfrm>
              <a:off x="4458224" y="2773307"/>
              <a:ext cx="1803953" cy="33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常用的教学策略</a:t>
              </a:r>
              <a:endPara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5" name="组合 34"/>
          <p:cNvGrpSpPr>
            <a:grpSpLocks/>
          </p:cNvGrpSpPr>
          <p:nvPr/>
        </p:nvGrpSpPr>
        <p:grpSpPr bwMode="auto">
          <a:xfrm flipH="1">
            <a:off x="4330700" y="514350"/>
            <a:ext cx="4503738" cy="2024063"/>
            <a:chOff x="3833637" y="2483805"/>
            <a:chExt cx="3240362" cy="1456612"/>
          </a:xfrm>
        </p:grpSpPr>
        <p:grpSp>
          <p:nvGrpSpPr>
            <p:cNvPr id="19463" name="组合 70"/>
            <p:cNvGrpSpPr>
              <a:grpSpLocks/>
            </p:cNvGrpSpPr>
            <p:nvPr/>
          </p:nvGrpSpPr>
          <p:grpSpPr bwMode="auto">
            <a:xfrm>
              <a:off x="3833637" y="2483805"/>
              <a:ext cx="3240362" cy="1456612"/>
              <a:chOff x="4067943" y="339501"/>
              <a:chExt cx="2664297" cy="1168583"/>
            </a:xfrm>
          </p:grpSpPr>
          <p:pic>
            <p:nvPicPr>
              <p:cNvPr id="1946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6" r="7205" b="57680"/>
              <a:stretch>
                <a:fillRect/>
              </a:stretch>
            </p:blipFill>
            <p:spPr bwMode="auto">
              <a:xfrm rot="2420526" flipH="1">
                <a:off x="5912862" y="667243"/>
                <a:ext cx="819378" cy="65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0" name="等腰三角形 39"/>
              <p:cNvSpPr/>
              <p:nvPr/>
            </p:nvSpPr>
            <p:spPr>
              <a:xfrm rot="16200000">
                <a:off x="4070102" y="873516"/>
                <a:ext cx="632409" cy="636727"/>
              </a:xfrm>
              <a:prstGeom prst="triangle">
                <a:avLst>
                  <a:gd name="adj" fmla="val 100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>
                <a:off x="4071699" y="339501"/>
                <a:ext cx="632970" cy="538923"/>
              </a:xfrm>
              <a:prstGeom prst="triangle">
                <a:avLst>
                  <a:gd name="adj" fmla="val 10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355600" dist="38100" dir="5400000" sx="108000" sy="108000" algn="t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2" name="梯形 41"/>
              <p:cNvSpPr/>
              <p:nvPr/>
            </p:nvSpPr>
            <p:spPr>
              <a:xfrm>
                <a:off x="4067943" y="531973"/>
                <a:ext cx="2422942" cy="346450"/>
              </a:xfrm>
              <a:prstGeom prst="trapezoid">
                <a:avLst>
                  <a:gd name="adj" fmla="val 116476"/>
                </a:avLst>
              </a:prstGeom>
              <a:solidFill>
                <a:srgbClr val="FFC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4261954" y="2704296"/>
              <a:ext cx="383772" cy="420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b="1" i="1" spc="300" dirty="0">
                  <a:solidFill>
                    <a:schemeClr val="bg1"/>
                  </a:solidFill>
                  <a:latin typeface="Algerian" pitchFamily="82" charset="0"/>
                  <a:ea typeface="方正姚体" panose="02010601030101010101" pitchFamily="2" charset="-122"/>
                </a:rPr>
                <a:t>A</a:t>
              </a:r>
              <a:endParaRPr lang="zh-CN" altLang="en-US" sz="3200" b="1" i="1" spc="300" dirty="0">
                <a:solidFill>
                  <a:schemeClr val="bg1"/>
                </a:solidFill>
                <a:latin typeface="Algerian" pitchFamily="82" charset="0"/>
                <a:ea typeface="方正姚体" panose="02010601030101010101" pitchFamily="2" charset="-122"/>
              </a:endParaRPr>
            </a:p>
          </p:txBody>
        </p:sp>
        <p:sp>
          <p:nvSpPr>
            <p:cNvPr id="19465" name="TextBox 49"/>
            <p:cNvSpPr txBox="1">
              <a:spLocks noChangeArrowheads="1"/>
            </p:cNvSpPr>
            <p:nvPr/>
          </p:nvSpPr>
          <p:spPr bwMode="auto">
            <a:xfrm>
              <a:off x="4458224" y="2773307"/>
              <a:ext cx="1585939" cy="33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语觉论</a:t>
              </a:r>
              <a:endPara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3940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c:\users\acer\appdata\roaming\360se6\USERDA~1\Temp\B_1371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9" t="5225" r="11848"/>
          <a:stretch>
            <a:fillRect/>
          </a:stretch>
        </p:blipFill>
        <p:spPr bwMode="auto">
          <a:xfrm>
            <a:off x="552450" y="1360488"/>
            <a:ext cx="3729038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6673850" y="2205038"/>
            <a:ext cx="4503738" cy="2024062"/>
            <a:chOff x="3830711" y="195487"/>
            <a:chExt cx="3240362" cy="1456612"/>
          </a:xfrm>
        </p:grpSpPr>
        <p:grpSp>
          <p:nvGrpSpPr>
            <p:cNvPr id="19484" name="组合 46"/>
            <p:cNvGrpSpPr>
              <a:grpSpLocks/>
            </p:cNvGrpSpPr>
            <p:nvPr/>
          </p:nvGrpSpPr>
          <p:grpSpPr bwMode="auto">
            <a:xfrm>
              <a:off x="3830711" y="195487"/>
              <a:ext cx="3240362" cy="1456612"/>
              <a:chOff x="4067943" y="339501"/>
              <a:chExt cx="2664297" cy="1168583"/>
            </a:xfrm>
          </p:grpSpPr>
          <p:pic>
            <p:nvPicPr>
              <p:cNvPr id="1948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6" r="7205" b="57680"/>
              <a:stretch>
                <a:fillRect/>
              </a:stretch>
            </p:blipFill>
            <p:spPr bwMode="auto">
              <a:xfrm rot="2420526" flipH="1">
                <a:off x="5912862" y="667243"/>
                <a:ext cx="819378" cy="65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1" name="等腰三角形 50"/>
              <p:cNvSpPr/>
              <p:nvPr/>
            </p:nvSpPr>
            <p:spPr>
              <a:xfrm rot="16200000">
                <a:off x="4070101" y="873516"/>
                <a:ext cx="632410" cy="636727"/>
              </a:xfrm>
              <a:prstGeom prst="triangle">
                <a:avLst>
                  <a:gd name="adj" fmla="val 100000"/>
                </a:avLst>
              </a:prstGeom>
              <a:solidFill>
                <a:srgbClr val="E651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2" name="等腰三角形 51"/>
              <p:cNvSpPr/>
              <p:nvPr/>
            </p:nvSpPr>
            <p:spPr>
              <a:xfrm>
                <a:off x="4071699" y="339501"/>
                <a:ext cx="632970" cy="538923"/>
              </a:xfrm>
              <a:prstGeom prst="triangle">
                <a:avLst>
                  <a:gd name="adj" fmla="val 100000"/>
                </a:avLst>
              </a:prstGeom>
              <a:solidFill>
                <a:srgbClr val="E65179"/>
              </a:solidFill>
              <a:ln>
                <a:noFill/>
              </a:ln>
              <a:effectLst>
                <a:outerShdw blurRad="393700" dist="38100" dir="5400000" sx="108000" sy="108000" algn="t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3" name="梯形 52"/>
              <p:cNvSpPr/>
              <p:nvPr/>
            </p:nvSpPr>
            <p:spPr>
              <a:xfrm>
                <a:off x="4067943" y="531974"/>
                <a:ext cx="2422942" cy="346451"/>
              </a:xfrm>
              <a:prstGeom prst="trapezoid">
                <a:avLst>
                  <a:gd name="adj" fmla="val 120009"/>
                </a:avLst>
              </a:prstGeom>
              <a:solidFill>
                <a:srgbClr val="E65179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4199635" y="339435"/>
              <a:ext cx="352933" cy="420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b="1" i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  <a:ea typeface="方正姚体" panose="02010601030101010101" pitchFamily="2" charset="-122"/>
                </a:rPr>
                <a:t>B</a:t>
              </a:r>
              <a:endParaRPr lang="zh-CN" altLang="en-US" sz="32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方正姚体" panose="02010601030101010101" pitchFamily="2" charset="-122"/>
              </a:endParaRPr>
            </a:p>
          </p:txBody>
        </p:sp>
        <p:sp>
          <p:nvSpPr>
            <p:cNvPr id="19486" name="TextBox 49"/>
            <p:cNvSpPr txBox="1">
              <a:spLocks noChangeArrowheads="1"/>
            </p:cNvSpPr>
            <p:nvPr/>
          </p:nvSpPr>
          <p:spPr bwMode="auto">
            <a:xfrm>
              <a:off x="4580815" y="426399"/>
              <a:ext cx="1774250" cy="33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英语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111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模式</a:t>
              </a:r>
              <a:endPara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4" name="组合 53"/>
          <p:cNvGrpSpPr>
            <a:grpSpLocks/>
          </p:cNvGrpSpPr>
          <p:nvPr/>
        </p:nvGrpSpPr>
        <p:grpSpPr bwMode="auto">
          <a:xfrm flipH="1">
            <a:off x="6707188" y="4297363"/>
            <a:ext cx="4503737" cy="2025650"/>
            <a:chOff x="2144489" y="3345477"/>
            <a:chExt cx="3240362" cy="1456613"/>
          </a:xfrm>
        </p:grpSpPr>
        <p:grpSp>
          <p:nvGrpSpPr>
            <p:cNvPr id="19477" name="组合 54"/>
            <p:cNvGrpSpPr>
              <a:grpSpLocks/>
            </p:cNvGrpSpPr>
            <p:nvPr/>
          </p:nvGrpSpPr>
          <p:grpSpPr bwMode="auto">
            <a:xfrm rot="10800000">
              <a:off x="2144489" y="3345477"/>
              <a:ext cx="3240362" cy="1456613"/>
              <a:chOff x="4067942" y="339501"/>
              <a:chExt cx="2664298" cy="1168582"/>
            </a:xfrm>
          </p:grpSpPr>
          <p:pic>
            <p:nvPicPr>
              <p:cNvPr id="1948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6" r="7205" b="57680"/>
              <a:stretch>
                <a:fillRect/>
              </a:stretch>
            </p:blipFill>
            <p:spPr bwMode="auto">
              <a:xfrm rot="2420526" flipH="1">
                <a:off x="5912862" y="667243"/>
                <a:ext cx="819378" cy="65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9" name="等腰三角形 58"/>
              <p:cNvSpPr/>
              <p:nvPr/>
            </p:nvSpPr>
            <p:spPr>
              <a:xfrm rot="16200000">
                <a:off x="4075526" y="878800"/>
                <a:ext cx="632829" cy="636727"/>
              </a:xfrm>
              <a:prstGeom prst="triangle">
                <a:avLst>
                  <a:gd name="adj" fmla="val 100000"/>
                </a:avLst>
              </a:prstGeom>
              <a:solidFill>
                <a:srgbClr val="1D93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>
                <a:off x="4077333" y="339501"/>
                <a:ext cx="632970" cy="538500"/>
              </a:xfrm>
              <a:prstGeom prst="triangle">
                <a:avLst>
                  <a:gd name="adj" fmla="val 100000"/>
                </a:avLst>
              </a:prstGeom>
              <a:solidFill>
                <a:srgbClr val="1D93BD"/>
              </a:solidFill>
              <a:ln>
                <a:noFill/>
              </a:ln>
              <a:effectLst>
                <a:outerShdw blurRad="355600" dist="38100" dir="16200000" sx="108000" sy="108000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1" name="梯形 60"/>
              <p:cNvSpPr/>
              <p:nvPr/>
            </p:nvSpPr>
            <p:spPr>
              <a:xfrm>
                <a:off x="4073577" y="531822"/>
                <a:ext cx="2422943" cy="346179"/>
              </a:xfrm>
              <a:prstGeom prst="trapezoid">
                <a:avLst>
                  <a:gd name="adj" fmla="val 120009"/>
                </a:avLst>
              </a:prstGeom>
              <a:solidFill>
                <a:srgbClr val="1D93B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4708681" y="4095473"/>
              <a:ext cx="339228" cy="420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b="1" i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  <a:ea typeface="方正姚体" panose="02010601030101010101" pitchFamily="2" charset="-122"/>
                </a:rPr>
                <a:t>D</a:t>
              </a:r>
              <a:endParaRPr lang="zh-CN" altLang="en-US" sz="32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方正姚体" panose="02010601030101010101" pitchFamily="2" charset="-122"/>
              </a:endParaRPr>
            </a:p>
          </p:txBody>
        </p:sp>
        <p:sp>
          <p:nvSpPr>
            <p:cNvPr id="19479" name="TextBox 49"/>
            <p:cNvSpPr txBox="1">
              <a:spLocks noChangeArrowheads="1"/>
            </p:cNvSpPr>
            <p:nvPr/>
          </p:nvSpPr>
          <p:spPr bwMode="auto">
            <a:xfrm>
              <a:off x="3036531" y="4129719"/>
              <a:ext cx="1586487" cy="33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常见问题</a:t>
              </a:r>
              <a:endPara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0" name="组合 69"/>
          <p:cNvGrpSpPr>
            <a:grpSpLocks/>
          </p:cNvGrpSpPr>
          <p:nvPr/>
        </p:nvGrpSpPr>
        <p:grpSpPr bwMode="auto">
          <a:xfrm flipH="1">
            <a:off x="4321175" y="3365500"/>
            <a:ext cx="4503738" cy="2024063"/>
            <a:chOff x="3833637" y="2483805"/>
            <a:chExt cx="3240362" cy="1456612"/>
          </a:xfrm>
        </p:grpSpPr>
        <p:grpSp>
          <p:nvGrpSpPr>
            <p:cNvPr id="19470" name="组合 70"/>
            <p:cNvGrpSpPr>
              <a:grpSpLocks/>
            </p:cNvGrpSpPr>
            <p:nvPr/>
          </p:nvGrpSpPr>
          <p:grpSpPr bwMode="auto">
            <a:xfrm>
              <a:off x="3833637" y="2483805"/>
              <a:ext cx="3240362" cy="1456612"/>
              <a:chOff x="4067943" y="339501"/>
              <a:chExt cx="2664297" cy="1168583"/>
            </a:xfrm>
          </p:grpSpPr>
          <p:pic>
            <p:nvPicPr>
              <p:cNvPr id="1947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6" r="7205" b="57680"/>
              <a:stretch>
                <a:fillRect/>
              </a:stretch>
            </p:blipFill>
            <p:spPr bwMode="auto">
              <a:xfrm rot="2420526" flipH="1">
                <a:off x="5912862" y="667243"/>
                <a:ext cx="819378" cy="65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5" name="等腰三角形 74"/>
              <p:cNvSpPr/>
              <p:nvPr/>
            </p:nvSpPr>
            <p:spPr>
              <a:xfrm rot="16200000">
                <a:off x="4070102" y="873516"/>
                <a:ext cx="632409" cy="636727"/>
              </a:xfrm>
              <a:prstGeom prst="triangle">
                <a:avLst>
                  <a:gd name="adj" fmla="val 100000"/>
                </a:avLst>
              </a:prstGeom>
              <a:solidFill>
                <a:srgbClr val="5C66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6" name="等腰三角形 75"/>
              <p:cNvSpPr/>
              <p:nvPr/>
            </p:nvSpPr>
            <p:spPr>
              <a:xfrm>
                <a:off x="4071699" y="339501"/>
                <a:ext cx="632970" cy="538923"/>
              </a:xfrm>
              <a:prstGeom prst="triangle">
                <a:avLst>
                  <a:gd name="adj" fmla="val 100000"/>
                </a:avLst>
              </a:prstGeom>
              <a:solidFill>
                <a:srgbClr val="5C6668"/>
              </a:solidFill>
              <a:ln>
                <a:noFill/>
              </a:ln>
              <a:effectLst>
                <a:outerShdw blurRad="355600" dist="38100" dir="5400000" sx="108000" sy="108000" algn="t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7" name="梯形 76"/>
              <p:cNvSpPr/>
              <p:nvPr/>
            </p:nvSpPr>
            <p:spPr>
              <a:xfrm>
                <a:off x="4067943" y="531973"/>
                <a:ext cx="2422942" cy="346450"/>
              </a:xfrm>
              <a:prstGeom prst="trapezoid">
                <a:avLst>
                  <a:gd name="adj" fmla="val 116476"/>
                </a:avLst>
              </a:prstGeom>
              <a:solidFill>
                <a:srgbClr val="7D8C8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72" name="矩形 71"/>
            <p:cNvSpPr/>
            <p:nvPr/>
          </p:nvSpPr>
          <p:spPr>
            <a:xfrm>
              <a:off x="4287082" y="2704296"/>
              <a:ext cx="333516" cy="420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b="1" i="1" spc="300" dirty="0">
                  <a:solidFill>
                    <a:schemeClr val="bg1"/>
                  </a:solidFill>
                  <a:latin typeface="Algerian" pitchFamily="82" charset="0"/>
                  <a:ea typeface="方正姚体" panose="02010601030101010101" pitchFamily="2" charset="-122"/>
                </a:rPr>
                <a:t>C</a:t>
              </a:r>
              <a:endParaRPr lang="zh-CN" altLang="en-US" sz="3200" b="1" i="1" spc="300" dirty="0">
                <a:solidFill>
                  <a:schemeClr val="bg1"/>
                </a:solidFill>
                <a:latin typeface="Algerian" pitchFamily="82" charset="0"/>
                <a:ea typeface="方正姚体" panose="02010601030101010101" pitchFamily="2" charset="-122"/>
              </a:endParaRPr>
            </a:p>
          </p:txBody>
        </p:sp>
        <p:sp>
          <p:nvSpPr>
            <p:cNvPr id="19472" name="TextBox 49"/>
            <p:cNvSpPr txBox="1">
              <a:spLocks noChangeArrowheads="1"/>
            </p:cNvSpPr>
            <p:nvPr/>
          </p:nvSpPr>
          <p:spPr bwMode="auto">
            <a:xfrm>
              <a:off x="4458224" y="2773307"/>
              <a:ext cx="1907570" cy="33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常用的教学策略</a:t>
              </a:r>
              <a:endPara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5" name="组合 34"/>
          <p:cNvGrpSpPr>
            <a:grpSpLocks/>
          </p:cNvGrpSpPr>
          <p:nvPr/>
        </p:nvGrpSpPr>
        <p:grpSpPr bwMode="auto">
          <a:xfrm flipH="1">
            <a:off x="4330700" y="514350"/>
            <a:ext cx="4503738" cy="2024063"/>
            <a:chOff x="3833637" y="2483805"/>
            <a:chExt cx="3240362" cy="1456612"/>
          </a:xfrm>
        </p:grpSpPr>
        <p:grpSp>
          <p:nvGrpSpPr>
            <p:cNvPr id="19463" name="组合 70"/>
            <p:cNvGrpSpPr>
              <a:grpSpLocks/>
            </p:cNvGrpSpPr>
            <p:nvPr/>
          </p:nvGrpSpPr>
          <p:grpSpPr bwMode="auto">
            <a:xfrm>
              <a:off x="3833637" y="2483805"/>
              <a:ext cx="3240362" cy="1456612"/>
              <a:chOff x="4067943" y="339501"/>
              <a:chExt cx="2664297" cy="1168583"/>
            </a:xfrm>
          </p:grpSpPr>
          <p:pic>
            <p:nvPicPr>
              <p:cNvPr id="1946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6" r="7205" b="57680"/>
              <a:stretch>
                <a:fillRect/>
              </a:stretch>
            </p:blipFill>
            <p:spPr bwMode="auto">
              <a:xfrm rot="2420526" flipH="1">
                <a:off x="5912862" y="667243"/>
                <a:ext cx="819378" cy="65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0" name="等腰三角形 39"/>
              <p:cNvSpPr/>
              <p:nvPr/>
            </p:nvSpPr>
            <p:spPr>
              <a:xfrm rot="16200000">
                <a:off x="4070102" y="873516"/>
                <a:ext cx="632409" cy="636727"/>
              </a:xfrm>
              <a:prstGeom prst="triangle">
                <a:avLst>
                  <a:gd name="adj" fmla="val 100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>
                <a:off x="4071699" y="339501"/>
                <a:ext cx="632970" cy="538923"/>
              </a:xfrm>
              <a:prstGeom prst="triangle">
                <a:avLst>
                  <a:gd name="adj" fmla="val 10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355600" dist="38100" dir="5400000" sx="108000" sy="108000" algn="t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梯形 41"/>
              <p:cNvSpPr/>
              <p:nvPr/>
            </p:nvSpPr>
            <p:spPr>
              <a:xfrm>
                <a:off x="4067943" y="531973"/>
                <a:ext cx="2422942" cy="346450"/>
              </a:xfrm>
              <a:prstGeom prst="trapezoid">
                <a:avLst>
                  <a:gd name="adj" fmla="val 116476"/>
                </a:avLst>
              </a:prstGeom>
              <a:solidFill>
                <a:srgbClr val="FFC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4261954" y="2704296"/>
              <a:ext cx="383772" cy="420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b="1" i="1" spc="300" dirty="0">
                  <a:solidFill>
                    <a:srgbClr val="FF0000"/>
                  </a:solidFill>
                  <a:latin typeface="Algerian" pitchFamily="82" charset="0"/>
                  <a:ea typeface="方正姚体" panose="02010601030101010101" pitchFamily="2" charset="-122"/>
                </a:rPr>
                <a:t>A</a:t>
              </a:r>
              <a:endParaRPr lang="zh-CN" altLang="en-US" sz="3200" b="1" i="1" spc="300" dirty="0">
                <a:solidFill>
                  <a:srgbClr val="FF0000"/>
                </a:solidFill>
                <a:latin typeface="Algerian" pitchFamily="82" charset="0"/>
                <a:ea typeface="方正姚体" panose="02010601030101010101" pitchFamily="2" charset="-122"/>
              </a:endParaRPr>
            </a:p>
          </p:txBody>
        </p:sp>
        <p:sp>
          <p:nvSpPr>
            <p:cNvPr id="19465" name="TextBox 49"/>
            <p:cNvSpPr txBox="1">
              <a:spLocks noChangeArrowheads="1"/>
            </p:cNvSpPr>
            <p:nvPr/>
          </p:nvSpPr>
          <p:spPr bwMode="auto">
            <a:xfrm>
              <a:off x="4458224" y="2773307"/>
              <a:ext cx="1585939" cy="33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语觉论</a:t>
              </a:r>
              <a:endPara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5738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24979" y="883653"/>
            <a:ext cx="10975658" cy="1066800"/>
          </a:xfrm>
        </p:spPr>
        <p:txBody>
          <a:bodyPr/>
          <a:lstStyle/>
          <a:p>
            <a:pPr eaLnBrk="1" hangingPunct="1"/>
            <a:r>
              <a:rPr lang="zh-CN" altLang="en-US" sz="3600" dirty="0" smtClean="0"/>
              <a:t>跨越式小学英语常见问题</a:t>
            </a:r>
            <a:endParaRPr lang="en-US" altLang="zh-CN" sz="3600" dirty="0" smtClean="0">
              <a:ea typeface="宋体" pitchFamily="2" charset="-122"/>
            </a:endParaRPr>
          </a:p>
        </p:txBody>
      </p:sp>
      <p:sp>
        <p:nvSpPr>
          <p:cNvPr id="204803" name="AutoShape 3"/>
          <p:cNvSpPr>
            <a:spLocks noChangeArrowheads="1"/>
          </p:cNvSpPr>
          <p:nvPr/>
        </p:nvSpPr>
        <p:spPr bwMode="gray">
          <a:xfrm>
            <a:off x="3783470" y="3860800"/>
            <a:ext cx="7115969" cy="687388"/>
          </a:xfrm>
          <a:prstGeom prst="roundRect">
            <a:avLst>
              <a:gd name="adj" fmla="val 11505"/>
            </a:avLst>
          </a:prstGeom>
          <a:solidFill>
            <a:srgbClr val="009999">
              <a:alpha val="50195"/>
            </a:srgbClr>
          </a:solidFill>
          <a:ln w="6350" algn="ctr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82390" y="3873500"/>
            <a:ext cx="3484941" cy="687388"/>
            <a:chOff x="370" y="2169"/>
            <a:chExt cx="1790" cy="433"/>
          </a:xfrm>
        </p:grpSpPr>
        <p:sp>
          <p:nvSpPr>
            <p:cNvPr id="204825" name="AutoShape 5"/>
            <p:cNvSpPr>
              <a:spLocks noChangeArrowheads="1"/>
            </p:cNvSpPr>
            <p:nvPr/>
          </p:nvSpPr>
          <p:spPr bwMode="gray">
            <a:xfrm>
              <a:off x="1917" y="2249"/>
              <a:ext cx="243" cy="240"/>
            </a:xfrm>
            <a:prstGeom prst="rightArrow">
              <a:avLst>
                <a:gd name="adj1" fmla="val 50000"/>
                <a:gd name="adj2" fmla="val 59423"/>
              </a:avLst>
            </a:prstGeom>
            <a:solidFill>
              <a:srgbClr val="F8F8F8"/>
            </a:solidFill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10101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>
                <a:cs typeface="Arial" pitchFamily="34" charset="0"/>
              </a:endParaRPr>
            </a:p>
          </p:txBody>
        </p:sp>
        <p:sp>
          <p:nvSpPr>
            <p:cNvPr id="204826" name="Freeform 6"/>
            <p:cNvSpPr>
              <a:spLocks/>
            </p:cNvSpPr>
            <p:nvPr/>
          </p:nvSpPr>
          <p:spPr bwMode="gray">
            <a:xfrm>
              <a:off x="370" y="2169"/>
              <a:ext cx="1549" cy="433"/>
            </a:xfrm>
            <a:custGeom>
              <a:avLst/>
              <a:gdLst>
                <a:gd name="T0" fmla="*/ 83 w 1071"/>
                <a:gd name="T1" fmla="*/ 0 h 307"/>
                <a:gd name="T2" fmla="*/ 1069 w 1071"/>
                <a:gd name="T3" fmla="*/ 0 h 307"/>
                <a:gd name="T4" fmla="*/ 1069 w 1071"/>
                <a:gd name="T5" fmla="*/ 198 h 307"/>
                <a:gd name="T6" fmla="*/ 1055 w 1071"/>
                <a:gd name="T7" fmla="*/ 270 h 307"/>
                <a:gd name="T8" fmla="*/ 987 w 1071"/>
                <a:gd name="T9" fmla="*/ 302 h 307"/>
                <a:gd name="T10" fmla="*/ 0 w 1071"/>
                <a:gd name="T11" fmla="*/ 307 h 307"/>
                <a:gd name="T12" fmla="*/ 0 w 1071"/>
                <a:gd name="T13" fmla="*/ 89 h 307"/>
                <a:gd name="T14" fmla="*/ 21 w 1071"/>
                <a:gd name="T15" fmla="*/ 18 h 307"/>
                <a:gd name="T16" fmla="*/ 83 w 1071"/>
                <a:gd name="T17" fmla="*/ 0 h 3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1" h="307">
                  <a:moveTo>
                    <a:pt x="83" y="0"/>
                  </a:moveTo>
                  <a:lnTo>
                    <a:pt x="1069" y="0"/>
                  </a:lnTo>
                  <a:cubicBezTo>
                    <a:pt x="1069" y="0"/>
                    <a:pt x="1069" y="99"/>
                    <a:pt x="1069" y="198"/>
                  </a:cubicBezTo>
                  <a:cubicBezTo>
                    <a:pt x="1069" y="198"/>
                    <a:pt x="1071" y="248"/>
                    <a:pt x="1055" y="270"/>
                  </a:cubicBezTo>
                  <a:cubicBezTo>
                    <a:pt x="1043" y="288"/>
                    <a:pt x="1019" y="302"/>
                    <a:pt x="987" y="302"/>
                  </a:cubicBezTo>
                  <a:cubicBezTo>
                    <a:pt x="488" y="303"/>
                    <a:pt x="0" y="307"/>
                    <a:pt x="0" y="307"/>
                  </a:cubicBezTo>
                  <a:lnTo>
                    <a:pt x="0" y="89"/>
                  </a:lnTo>
                  <a:cubicBezTo>
                    <a:pt x="3" y="41"/>
                    <a:pt x="7" y="33"/>
                    <a:pt x="21" y="18"/>
                  </a:cubicBezTo>
                  <a:cubicBezTo>
                    <a:pt x="35" y="3"/>
                    <a:pt x="66" y="1"/>
                    <a:pt x="8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161"/>
                </a:gs>
                <a:gs pos="50000">
                  <a:srgbClr val="009999"/>
                </a:gs>
                <a:gs pos="100000">
                  <a:srgbClr val="006161"/>
                </a:gs>
              </a:gsLst>
              <a:lin ang="5400000" scaled="1"/>
            </a:gradFill>
            <a:ln w="2857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7184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04805" name="AutoShape 7"/>
          <p:cNvSpPr>
            <a:spLocks noChangeArrowheads="1"/>
          </p:cNvSpPr>
          <p:nvPr/>
        </p:nvSpPr>
        <p:spPr bwMode="gray">
          <a:xfrm>
            <a:off x="3703016" y="4927600"/>
            <a:ext cx="7202775" cy="687388"/>
          </a:xfrm>
          <a:prstGeom prst="roundRect">
            <a:avLst>
              <a:gd name="adj" fmla="val 11505"/>
            </a:avLst>
          </a:prstGeom>
          <a:solidFill>
            <a:schemeClr val="accent1">
              <a:alpha val="50195"/>
            </a:schemeClr>
          </a:solidFill>
          <a:ln w="6350" algn="ctr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cs typeface="Arial" pitchFamily="34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31576" y="4940300"/>
            <a:ext cx="3484941" cy="687388"/>
            <a:chOff x="370" y="2169"/>
            <a:chExt cx="1790" cy="433"/>
          </a:xfrm>
        </p:grpSpPr>
        <p:sp>
          <p:nvSpPr>
            <p:cNvPr id="204823" name="AutoShape 9"/>
            <p:cNvSpPr>
              <a:spLocks noChangeArrowheads="1"/>
            </p:cNvSpPr>
            <p:nvPr/>
          </p:nvSpPr>
          <p:spPr bwMode="gray">
            <a:xfrm>
              <a:off x="1917" y="2249"/>
              <a:ext cx="243" cy="240"/>
            </a:xfrm>
            <a:prstGeom prst="rightArrow">
              <a:avLst>
                <a:gd name="adj1" fmla="val 50000"/>
                <a:gd name="adj2" fmla="val 59423"/>
              </a:avLst>
            </a:prstGeom>
            <a:solidFill>
              <a:srgbClr val="F8F8F8"/>
            </a:solidFill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10101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>
                <a:cs typeface="Arial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gray">
            <a:xfrm>
              <a:off x="370" y="2169"/>
              <a:ext cx="1549" cy="433"/>
            </a:xfrm>
            <a:custGeom>
              <a:avLst/>
              <a:gdLst>
                <a:gd name="T0" fmla="*/ 83 w 1071"/>
                <a:gd name="T1" fmla="*/ 0 h 307"/>
                <a:gd name="T2" fmla="*/ 1069 w 1071"/>
                <a:gd name="T3" fmla="*/ 0 h 307"/>
                <a:gd name="T4" fmla="*/ 1069 w 1071"/>
                <a:gd name="T5" fmla="*/ 198 h 307"/>
                <a:gd name="T6" fmla="*/ 1055 w 1071"/>
                <a:gd name="T7" fmla="*/ 270 h 307"/>
                <a:gd name="T8" fmla="*/ 987 w 1071"/>
                <a:gd name="T9" fmla="*/ 302 h 307"/>
                <a:gd name="T10" fmla="*/ 0 w 1071"/>
                <a:gd name="T11" fmla="*/ 307 h 307"/>
                <a:gd name="T12" fmla="*/ 0 w 1071"/>
                <a:gd name="T13" fmla="*/ 89 h 307"/>
                <a:gd name="T14" fmla="*/ 21 w 1071"/>
                <a:gd name="T15" fmla="*/ 18 h 307"/>
                <a:gd name="T16" fmla="*/ 83 w 1071"/>
                <a:gd name="T17" fmla="*/ 0 h 3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71"/>
                <a:gd name="T28" fmla="*/ 0 h 307"/>
                <a:gd name="T29" fmla="*/ 1071 w 1071"/>
                <a:gd name="T30" fmla="*/ 307 h 3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71" h="307">
                  <a:moveTo>
                    <a:pt x="83" y="0"/>
                  </a:moveTo>
                  <a:lnTo>
                    <a:pt x="1069" y="0"/>
                  </a:lnTo>
                  <a:cubicBezTo>
                    <a:pt x="1069" y="0"/>
                    <a:pt x="1069" y="99"/>
                    <a:pt x="1069" y="198"/>
                  </a:cubicBezTo>
                  <a:cubicBezTo>
                    <a:pt x="1069" y="198"/>
                    <a:pt x="1071" y="248"/>
                    <a:pt x="1055" y="270"/>
                  </a:cubicBezTo>
                  <a:cubicBezTo>
                    <a:pt x="1043" y="288"/>
                    <a:pt x="1019" y="302"/>
                    <a:pt x="987" y="302"/>
                  </a:cubicBezTo>
                  <a:cubicBezTo>
                    <a:pt x="488" y="303"/>
                    <a:pt x="0" y="307"/>
                    <a:pt x="0" y="307"/>
                  </a:cubicBezTo>
                  <a:lnTo>
                    <a:pt x="0" y="89"/>
                  </a:lnTo>
                  <a:cubicBezTo>
                    <a:pt x="3" y="41"/>
                    <a:pt x="7" y="33"/>
                    <a:pt x="21" y="18"/>
                  </a:cubicBezTo>
                  <a:cubicBezTo>
                    <a:pt x="35" y="3"/>
                    <a:pt x="66" y="1"/>
                    <a:pt x="83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204807" name="AutoShape 11"/>
          <p:cNvSpPr>
            <a:spLocks noChangeArrowheads="1"/>
          </p:cNvSpPr>
          <p:nvPr/>
        </p:nvSpPr>
        <p:spPr bwMode="gray">
          <a:xfrm>
            <a:off x="3785586" y="1768475"/>
            <a:ext cx="7109618" cy="687388"/>
          </a:xfrm>
          <a:prstGeom prst="roundRect">
            <a:avLst>
              <a:gd name="adj" fmla="val 11505"/>
            </a:avLst>
          </a:prstGeom>
          <a:solidFill>
            <a:schemeClr val="accent2">
              <a:alpha val="50195"/>
            </a:schemeClr>
          </a:solidFill>
          <a:ln w="6350" algn="ctr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2000">
              <a:cs typeface="Arial" pitchFamily="34" charset="0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016265" y="1752600"/>
            <a:ext cx="3476472" cy="687388"/>
            <a:chOff x="378" y="1065"/>
            <a:chExt cx="1785" cy="433"/>
          </a:xfrm>
        </p:grpSpPr>
        <p:sp>
          <p:nvSpPr>
            <p:cNvPr id="204821" name="AutoShape 13"/>
            <p:cNvSpPr>
              <a:spLocks noChangeArrowheads="1"/>
            </p:cNvSpPr>
            <p:nvPr/>
          </p:nvSpPr>
          <p:spPr bwMode="gray">
            <a:xfrm>
              <a:off x="1921" y="1152"/>
              <a:ext cx="242" cy="240"/>
            </a:xfrm>
            <a:prstGeom prst="rightArrow">
              <a:avLst>
                <a:gd name="adj1" fmla="val 50000"/>
                <a:gd name="adj2" fmla="val 59422"/>
              </a:avLst>
            </a:prstGeom>
            <a:solidFill>
              <a:srgbClr val="F8F8F8"/>
            </a:solidFill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10101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>
                <a:cs typeface="Arial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>
              <a:off x="378" y="1065"/>
              <a:ext cx="1549" cy="433"/>
            </a:xfrm>
            <a:custGeom>
              <a:avLst/>
              <a:gdLst>
                <a:gd name="T0" fmla="*/ 83 w 1071"/>
                <a:gd name="T1" fmla="*/ 0 h 307"/>
                <a:gd name="T2" fmla="*/ 1069 w 1071"/>
                <a:gd name="T3" fmla="*/ 0 h 307"/>
                <a:gd name="T4" fmla="*/ 1069 w 1071"/>
                <a:gd name="T5" fmla="*/ 198 h 307"/>
                <a:gd name="T6" fmla="*/ 1055 w 1071"/>
                <a:gd name="T7" fmla="*/ 270 h 307"/>
                <a:gd name="T8" fmla="*/ 987 w 1071"/>
                <a:gd name="T9" fmla="*/ 302 h 307"/>
                <a:gd name="T10" fmla="*/ 0 w 1071"/>
                <a:gd name="T11" fmla="*/ 307 h 307"/>
                <a:gd name="T12" fmla="*/ 0 w 1071"/>
                <a:gd name="T13" fmla="*/ 89 h 307"/>
                <a:gd name="T14" fmla="*/ 21 w 1071"/>
                <a:gd name="T15" fmla="*/ 18 h 307"/>
                <a:gd name="T16" fmla="*/ 83 w 1071"/>
                <a:gd name="T17" fmla="*/ 0 h 3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71"/>
                <a:gd name="T28" fmla="*/ 0 h 307"/>
                <a:gd name="T29" fmla="*/ 1071 w 1071"/>
                <a:gd name="T30" fmla="*/ 307 h 3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71" h="307">
                  <a:moveTo>
                    <a:pt x="83" y="0"/>
                  </a:moveTo>
                  <a:lnTo>
                    <a:pt x="1069" y="0"/>
                  </a:lnTo>
                  <a:cubicBezTo>
                    <a:pt x="1069" y="0"/>
                    <a:pt x="1069" y="99"/>
                    <a:pt x="1069" y="198"/>
                  </a:cubicBezTo>
                  <a:cubicBezTo>
                    <a:pt x="1069" y="198"/>
                    <a:pt x="1071" y="248"/>
                    <a:pt x="1055" y="270"/>
                  </a:cubicBezTo>
                  <a:cubicBezTo>
                    <a:pt x="1043" y="288"/>
                    <a:pt x="1019" y="302"/>
                    <a:pt x="987" y="302"/>
                  </a:cubicBezTo>
                  <a:cubicBezTo>
                    <a:pt x="488" y="303"/>
                    <a:pt x="0" y="307"/>
                    <a:pt x="0" y="307"/>
                  </a:cubicBezTo>
                  <a:lnTo>
                    <a:pt x="0" y="89"/>
                  </a:lnTo>
                  <a:cubicBezTo>
                    <a:pt x="3" y="41"/>
                    <a:pt x="7" y="33"/>
                    <a:pt x="21" y="18"/>
                  </a:cubicBezTo>
                  <a:cubicBezTo>
                    <a:pt x="35" y="3"/>
                    <a:pt x="66" y="1"/>
                    <a:pt x="83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6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204809" name="AutoShape 19"/>
          <p:cNvSpPr>
            <a:spLocks noChangeArrowheads="1"/>
          </p:cNvSpPr>
          <p:nvPr/>
        </p:nvSpPr>
        <p:spPr bwMode="gray">
          <a:xfrm>
            <a:off x="3739008" y="2801939"/>
            <a:ext cx="7143493" cy="687387"/>
          </a:xfrm>
          <a:prstGeom prst="roundRect">
            <a:avLst>
              <a:gd name="adj" fmla="val 11505"/>
            </a:avLst>
          </a:prstGeom>
          <a:solidFill>
            <a:srgbClr val="CC3399">
              <a:alpha val="50195"/>
            </a:srgbClr>
          </a:solidFill>
          <a:ln w="6350" algn="ctr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cs typeface="Arial" pitchFamily="34" charset="0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969686" y="2794000"/>
            <a:ext cx="3484941" cy="687388"/>
            <a:chOff x="370" y="2169"/>
            <a:chExt cx="1790" cy="433"/>
          </a:xfrm>
        </p:grpSpPr>
        <p:sp>
          <p:nvSpPr>
            <p:cNvPr id="204819" name="AutoShape 21"/>
            <p:cNvSpPr>
              <a:spLocks noChangeArrowheads="1"/>
            </p:cNvSpPr>
            <p:nvPr/>
          </p:nvSpPr>
          <p:spPr bwMode="gray">
            <a:xfrm>
              <a:off x="1917" y="2249"/>
              <a:ext cx="243" cy="240"/>
            </a:xfrm>
            <a:prstGeom prst="rightArrow">
              <a:avLst>
                <a:gd name="adj1" fmla="val 50000"/>
                <a:gd name="adj2" fmla="val 59423"/>
              </a:avLst>
            </a:prstGeom>
            <a:solidFill>
              <a:srgbClr val="F8F8F8"/>
            </a:solidFill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10101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>
                <a:cs typeface="Arial" pitchFamily="34" charset="0"/>
              </a:endParaRPr>
            </a:p>
          </p:txBody>
        </p:sp>
        <p:sp>
          <p:nvSpPr>
            <p:cNvPr id="204820" name="Freeform 22"/>
            <p:cNvSpPr>
              <a:spLocks/>
            </p:cNvSpPr>
            <p:nvPr/>
          </p:nvSpPr>
          <p:spPr bwMode="gray">
            <a:xfrm>
              <a:off x="370" y="2169"/>
              <a:ext cx="1549" cy="433"/>
            </a:xfrm>
            <a:custGeom>
              <a:avLst/>
              <a:gdLst>
                <a:gd name="T0" fmla="*/ 83 w 1071"/>
                <a:gd name="T1" fmla="*/ 0 h 307"/>
                <a:gd name="T2" fmla="*/ 1069 w 1071"/>
                <a:gd name="T3" fmla="*/ 0 h 307"/>
                <a:gd name="T4" fmla="*/ 1069 w 1071"/>
                <a:gd name="T5" fmla="*/ 198 h 307"/>
                <a:gd name="T6" fmla="*/ 1055 w 1071"/>
                <a:gd name="T7" fmla="*/ 270 h 307"/>
                <a:gd name="T8" fmla="*/ 987 w 1071"/>
                <a:gd name="T9" fmla="*/ 302 h 307"/>
                <a:gd name="T10" fmla="*/ 0 w 1071"/>
                <a:gd name="T11" fmla="*/ 307 h 307"/>
                <a:gd name="T12" fmla="*/ 0 w 1071"/>
                <a:gd name="T13" fmla="*/ 89 h 307"/>
                <a:gd name="T14" fmla="*/ 21 w 1071"/>
                <a:gd name="T15" fmla="*/ 18 h 307"/>
                <a:gd name="T16" fmla="*/ 83 w 1071"/>
                <a:gd name="T17" fmla="*/ 0 h 3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1" h="307">
                  <a:moveTo>
                    <a:pt x="83" y="0"/>
                  </a:moveTo>
                  <a:lnTo>
                    <a:pt x="1069" y="0"/>
                  </a:lnTo>
                  <a:cubicBezTo>
                    <a:pt x="1069" y="0"/>
                    <a:pt x="1069" y="99"/>
                    <a:pt x="1069" y="198"/>
                  </a:cubicBezTo>
                  <a:cubicBezTo>
                    <a:pt x="1069" y="198"/>
                    <a:pt x="1071" y="248"/>
                    <a:pt x="1055" y="270"/>
                  </a:cubicBezTo>
                  <a:cubicBezTo>
                    <a:pt x="1043" y="288"/>
                    <a:pt x="1019" y="302"/>
                    <a:pt x="987" y="302"/>
                  </a:cubicBezTo>
                  <a:cubicBezTo>
                    <a:pt x="488" y="303"/>
                    <a:pt x="0" y="307"/>
                    <a:pt x="0" y="307"/>
                  </a:cubicBezTo>
                  <a:lnTo>
                    <a:pt x="0" y="89"/>
                  </a:lnTo>
                  <a:cubicBezTo>
                    <a:pt x="3" y="41"/>
                    <a:pt x="7" y="33"/>
                    <a:pt x="21" y="18"/>
                  </a:cubicBezTo>
                  <a:cubicBezTo>
                    <a:pt x="35" y="3"/>
                    <a:pt x="66" y="1"/>
                    <a:pt x="8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22061"/>
                </a:gs>
                <a:gs pos="50000">
                  <a:srgbClr val="CC3399"/>
                </a:gs>
                <a:gs pos="100000">
                  <a:srgbClr val="822061"/>
                </a:gs>
              </a:gsLst>
              <a:lin ang="5400000" scaled="1"/>
            </a:gradFill>
            <a:ln w="2857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7184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7" name="Rectangle 26"/>
          <p:cNvSpPr>
            <a:spLocks noChangeArrowheads="1"/>
          </p:cNvSpPr>
          <p:nvPr/>
        </p:nvSpPr>
        <p:spPr bwMode="gray">
          <a:xfrm>
            <a:off x="1274565" y="1905000"/>
            <a:ext cx="244962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20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师生交际</a:t>
            </a:r>
            <a:endParaRPr lang="en-US" sz="2000" b="1" dirty="0">
              <a:solidFill>
                <a:srgbClr val="FEFEF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gray">
          <a:xfrm>
            <a:off x="1274565" y="2933701"/>
            <a:ext cx="244962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20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生生交际</a:t>
            </a:r>
            <a:endParaRPr lang="en-US" altLang="en-US" sz="2000" b="1" dirty="0">
              <a:solidFill>
                <a:srgbClr val="FEFEF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gray">
          <a:xfrm>
            <a:off x="1274564" y="4019550"/>
            <a:ext cx="271023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0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拓展听读</a:t>
            </a:r>
            <a:endParaRPr lang="en-US" altLang="en-US" sz="2000" b="1" dirty="0">
              <a:solidFill>
                <a:srgbClr val="FEFEF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gray">
          <a:xfrm>
            <a:off x="1274565" y="5065714"/>
            <a:ext cx="244962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20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其他</a:t>
            </a:r>
            <a:endParaRPr lang="en-US" altLang="en-US" sz="2000" b="1" dirty="0">
              <a:solidFill>
                <a:srgbClr val="FEFEF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815" name="Text Box 31"/>
          <p:cNvSpPr txBox="1">
            <a:spLocks noChangeArrowheads="1"/>
          </p:cNvSpPr>
          <p:nvPr/>
        </p:nvSpPr>
        <p:spPr bwMode="auto">
          <a:xfrm>
            <a:off x="4471564" y="1781176"/>
            <a:ext cx="640246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师生交际怎么做？师生交际多少次更合适？师生交际的内容？</a:t>
            </a:r>
            <a:endParaRPr lang="en-US" altLang="zh-CN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04816" name="Text Box 32"/>
          <p:cNvSpPr txBox="1">
            <a:spLocks noChangeArrowheads="1"/>
          </p:cNvSpPr>
          <p:nvPr/>
        </p:nvSpPr>
        <p:spPr bwMode="auto">
          <a:xfrm>
            <a:off x="4471564" y="2946430"/>
            <a:ext cx="642780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生生交际很机械，如何灵活？激发学生思维？</a:t>
            </a:r>
            <a:endParaRPr lang="en-US" altLang="zh-CN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04817" name="Text Box 34"/>
          <p:cNvSpPr txBox="1">
            <a:spLocks noChangeArrowheads="1"/>
          </p:cNvSpPr>
          <p:nvPr/>
        </p:nvSpPr>
        <p:spPr bwMode="auto">
          <a:xfrm>
            <a:off x="4471565" y="3876676"/>
            <a:ext cx="614628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拓展材料选什么？放到本节课哪些地方？如何做好拓展听读环节？反馈？</a:t>
            </a:r>
            <a:endParaRPr lang="en-US" altLang="zh-CN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04818" name="Text Box 35"/>
          <p:cNvSpPr txBox="1">
            <a:spLocks noChangeArrowheads="1"/>
          </p:cNvSpPr>
          <p:nvPr/>
        </p:nvSpPr>
        <p:spPr bwMode="auto">
          <a:xfrm>
            <a:off x="4471564" y="5085184"/>
            <a:ext cx="640246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全英教学如何实现？</a:t>
            </a:r>
            <a:endParaRPr lang="en-US" altLang="zh-CN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5626" y="3068960"/>
            <a:ext cx="10700419" cy="3913138"/>
          </a:xfrm>
        </p:spPr>
        <p:txBody>
          <a:bodyPr/>
          <a:lstStyle/>
          <a:p>
            <a:r>
              <a:rPr lang="zh-CN" altLang="en-US" sz="2400" dirty="0" smtClean="0">
                <a:latin typeface="+mn-ea"/>
              </a:rPr>
              <a:t>师生交际由教师引导交流，英语对话做好</a:t>
            </a:r>
            <a:r>
              <a:rPr lang="zh-CN" altLang="en-US" sz="2400" b="1" dirty="0" smtClean="0">
                <a:solidFill>
                  <a:srgbClr val="7030A0"/>
                </a:solidFill>
                <a:latin typeface="+mn-ea"/>
              </a:rPr>
              <a:t>示范</a:t>
            </a:r>
            <a:r>
              <a:rPr lang="zh-CN" altLang="en-US" sz="2400" dirty="0" smtClean="0">
                <a:latin typeface="+mn-ea"/>
              </a:rPr>
              <a:t>，板书上可考虑添加上</a:t>
            </a:r>
            <a:r>
              <a:rPr lang="zh-CN" altLang="en-US" sz="2400" b="1" dirty="0" smtClean="0">
                <a:solidFill>
                  <a:srgbClr val="7030A0"/>
                </a:solidFill>
                <a:latin typeface="+mn-ea"/>
              </a:rPr>
              <a:t>支架</a:t>
            </a:r>
            <a:r>
              <a:rPr lang="zh-CN" altLang="en-US" sz="2400" dirty="0" smtClean="0">
                <a:latin typeface="+mn-ea"/>
              </a:rPr>
              <a:t>，如让学生填空等</a:t>
            </a:r>
            <a:endParaRPr lang="en-US" altLang="zh-CN" sz="2400" dirty="0" smtClean="0">
              <a:latin typeface="+mn-ea"/>
            </a:endParaRPr>
          </a:p>
          <a:p>
            <a:r>
              <a:rPr lang="zh-CN" altLang="en-US" sz="2400" dirty="0" smtClean="0">
                <a:latin typeface="+mn-ea"/>
              </a:rPr>
              <a:t>课堂上师生交际的</a:t>
            </a:r>
            <a:r>
              <a:rPr lang="zh-CN" altLang="en-US" sz="2400" b="1" dirty="0" smtClean="0">
                <a:solidFill>
                  <a:srgbClr val="7030A0"/>
                </a:solidFill>
                <a:latin typeface="+mn-ea"/>
              </a:rPr>
              <a:t>次数不固定</a:t>
            </a:r>
            <a:r>
              <a:rPr lang="zh-CN" altLang="en-US" sz="2400" dirty="0" smtClean="0">
                <a:latin typeface="+mn-ea"/>
              </a:rPr>
              <a:t>，要根据学生的反馈和接受情况进行交流，对话</a:t>
            </a:r>
            <a:r>
              <a:rPr lang="en-US" altLang="zh-CN" sz="2400" dirty="0" smtClean="0">
                <a:latin typeface="+mn-ea"/>
              </a:rPr>
              <a:t>2</a:t>
            </a:r>
            <a:r>
              <a:rPr lang="zh-CN" altLang="en-US" sz="2400" dirty="0" smtClean="0">
                <a:latin typeface="+mn-ea"/>
              </a:rPr>
              <a:t>次为宜</a:t>
            </a:r>
            <a:endParaRPr lang="en-US" altLang="zh-CN" sz="2400" dirty="0" smtClean="0">
              <a:latin typeface="+mn-ea"/>
            </a:endParaRPr>
          </a:p>
          <a:p>
            <a:r>
              <a:rPr lang="zh-CN" altLang="en-US" sz="2400" dirty="0" smtClean="0">
                <a:latin typeface="+mn-ea"/>
              </a:rPr>
              <a:t>师生交际的内容</a:t>
            </a:r>
            <a:r>
              <a:rPr lang="zh-CN" altLang="en-US" sz="2400" b="1" dirty="0" smtClean="0">
                <a:solidFill>
                  <a:srgbClr val="7030A0"/>
                </a:solidFill>
                <a:latin typeface="+mn-ea"/>
              </a:rPr>
              <a:t>不局限于本节课所学</a:t>
            </a:r>
            <a:r>
              <a:rPr lang="zh-CN" altLang="en-US" sz="2400" dirty="0" smtClean="0">
                <a:latin typeface="+mn-ea"/>
              </a:rPr>
              <a:t>，要在文化学习的基础上丰富交际的内容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985019" y="1781176"/>
            <a:ext cx="784887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师生交际怎么做？师生交际多少次更合适？师生交际的内容？</a:t>
            </a:r>
            <a:endParaRPr lang="en-US" altLang="zh-CN" sz="20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1003" y="2636912"/>
            <a:ext cx="10700419" cy="1944216"/>
          </a:xfrm>
        </p:spPr>
        <p:txBody>
          <a:bodyPr/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充分利用身边的事物</a:t>
            </a:r>
            <a:r>
              <a:rPr lang="zh-CN" altLang="en-US" sz="2400" dirty="0" smtClean="0"/>
              <a:t>，例如学</a:t>
            </a:r>
            <a:r>
              <a:rPr lang="en-US" altLang="zh-CN" sz="2400" dirty="0" err="1" smtClean="0"/>
              <a:t>colours</a:t>
            </a:r>
            <a:r>
              <a:rPr lang="zh-CN" altLang="en-US" sz="2400" dirty="0" smtClean="0"/>
              <a:t>，可以让学生看看自己穿的衣服、教师布置等，从身边事物出发去寻找与本节教学内容相关的话题</a:t>
            </a:r>
            <a:endParaRPr lang="en-US" altLang="zh-CN" sz="2400" dirty="0" smtClean="0"/>
          </a:p>
          <a:p>
            <a:r>
              <a:rPr lang="zh-CN" altLang="en-US" sz="2400" dirty="0" smtClean="0"/>
              <a:t>给学生更多的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自信，鼓励</a:t>
            </a:r>
            <a:r>
              <a:rPr lang="zh-CN" altLang="en-US" sz="2400" dirty="0" smtClean="0"/>
              <a:t>时也创设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英语交际</a:t>
            </a:r>
            <a:r>
              <a:rPr lang="zh-CN" altLang="en-US" sz="2400" dirty="0" smtClean="0"/>
              <a:t>的环境，如：</a:t>
            </a:r>
            <a:r>
              <a:rPr lang="en-US" altLang="zh-CN" sz="2400" dirty="0" smtClean="0"/>
              <a:t>you are good/ smart boy / clever/ do  a good job</a:t>
            </a:r>
            <a:r>
              <a:rPr lang="zh-CN" altLang="en-US" sz="2400" dirty="0" smtClean="0"/>
              <a:t>等</a:t>
            </a:r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1129035" y="1700808"/>
            <a:ext cx="642780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生生交际很机械，如何灵活？激发学生思维？</a:t>
            </a:r>
            <a:endParaRPr lang="en-US" altLang="zh-CN" sz="20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8995" y="2204864"/>
            <a:ext cx="10700419" cy="4129162"/>
          </a:xfrm>
        </p:spPr>
        <p:txBody>
          <a:bodyPr/>
          <a:lstStyle/>
          <a:p>
            <a:r>
              <a:rPr lang="zh-CN" altLang="en-US" sz="2400" dirty="0" smtClean="0">
                <a:latin typeface="+mn-ea"/>
              </a:rPr>
              <a:t>拓展听读分散在</a:t>
            </a:r>
            <a:r>
              <a:rPr lang="zh-CN" altLang="en-US" sz="2400" b="1" dirty="0" smtClean="0">
                <a:solidFill>
                  <a:srgbClr val="7030A0"/>
                </a:solidFill>
                <a:latin typeface="+mn-ea"/>
              </a:rPr>
              <a:t>课上三大活动中</a:t>
            </a:r>
            <a:endParaRPr lang="en-US" altLang="zh-CN" sz="2400" b="1" dirty="0" smtClean="0">
              <a:solidFill>
                <a:srgbClr val="7030A0"/>
              </a:solidFill>
              <a:latin typeface="+mn-ea"/>
            </a:endParaRPr>
          </a:p>
          <a:p>
            <a:r>
              <a:rPr lang="zh-CN" altLang="en-US" sz="2400" dirty="0" smtClean="0">
                <a:latin typeface="+mn-ea"/>
              </a:rPr>
              <a:t>低年级可考虑</a:t>
            </a:r>
            <a:r>
              <a:rPr lang="zh-CN" altLang="en-US" sz="2400" b="1" dirty="0" smtClean="0">
                <a:solidFill>
                  <a:srgbClr val="7030A0"/>
                </a:solidFill>
                <a:latin typeface="+mn-ea"/>
              </a:rPr>
              <a:t>领读，跟读，自由读</a:t>
            </a:r>
            <a:r>
              <a:rPr lang="zh-CN" altLang="en-US" sz="2400" dirty="0" smtClean="0">
                <a:latin typeface="+mn-ea"/>
              </a:rPr>
              <a:t>三大策略</a:t>
            </a:r>
            <a:endParaRPr lang="en-US" altLang="zh-CN" sz="2400" dirty="0" smtClean="0">
              <a:latin typeface="+mn-ea"/>
            </a:endParaRPr>
          </a:p>
          <a:p>
            <a:r>
              <a:rPr lang="zh-CN" altLang="en-US" sz="2400" dirty="0" smtClean="0">
                <a:latin typeface="+mn-ea"/>
              </a:rPr>
              <a:t>拓展材料的</a:t>
            </a:r>
            <a:r>
              <a:rPr lang="zh-CN" altLang="en-US" sz="2400" b="1" dirty="0" smtClean="0">
                <a:solidFill>
                  <a:srgbClr val="7030A0"/>
                </a:solidFill>
                <a:latin typeface="+mn-ea"/>
              </a:rPr>
              <a:t>时间和数量要保证</a:t>
            </a:r>
            <a:r>
              <a:rPr lang="zh-CN" altLang="en-US" sz="2400" dirty="0" smtClean="0">
                <a:latin typeface="+mn-ea"/>
              </a:rPr>
              <a:t>：根据学生掌握英语的情况不断递进</a:t>
            </a:r>
            <a:endParaRPr lang="en-US" altLang="zh-CN" sz="2400" dirty="0" smtClean="0">
              <a:latin typeface="+mn-ea"/>
            </a:endParaRPr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985019" y="1473251"/>
            <a:ext cx="864096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拓展材料选什么？放到本节课哪些地方？如何做好拓展听读环节？反馈？</a:t>
            </a:r>
            <a:endParaRPr lang="en-US" altLang="zh-CN" sz="20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1003" y="2348880"/>
            <a:ext cx="10700419" cy="2088232"/>
          </a:xfrm>
        </p:spPr>
        <p:txBody>
          <a:bodyPr/>
          <a:lstStyle/>
          <a:p>
            <a:r>
              <a:rPr lang="zh-CN" altLang="en-US" sz="2400" dirty="0" smtClean="0"/>
              <a:t>用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手势、动作</a:t>
            </a:r>
            <a:r>
              <a:rPr lang="zh-CN" altLang="en-US" sz="2400" dirty="0" smtClean="0"/>
              <a:t>表示</a:t>
            </a:r>
            <a:endParaRPr lang="en-US" altLang="zh-CN" sz="2400" dirty="0" smtClean="0"/>
          </a:p>
          <a:p>
            <a:r>
              <a:rPr lang="zh-CN" altLang="en-US" sz="2400" dirty="0" smtClean="0"/>
              <a:t>花一段时间去训练各个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英语口令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r>
              <a:rPr lang="zh-CN" altLang="en-US" sz="2400" dirty="0" smtClean="0"/>
              <a:t>参考英语常用口令</a:t>
            </a:r>
            <a:endParaRPr lang="en-US" altLang="zh-CN" sz="2400" dirty="0" smtClean="0"/>
          </a:p>
          <a:p>
            <a:r>
              <a:rPr lang="zh-CN" altLang="en-US" sz="2400" dirty="0" smtClean="0"/>
              <a:t>建议试验老师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多听原生态英语，发音清晰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1129035" y="1484784"/>
            <a:ext cx="640246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全英教学如何实现？</a:t>
            </a:r>
            <a:endParaRPr lang="en-US" altLang="zh-CN" sz="20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60">
            <a:hlinkClick r:id="rId2"/>
          </p:cNvPr>
          <p:cNvSpPr>
            <a:spLocks noChangeArrowheads="1"/>
          </p:cNvSpPr>
          <p:nvPr/>
        </p:nvSpPr>
        <p:spPr bwMode="auto">
          <a:xfrm>
            <a:off x="5003800" y="2757488"/>
            <a:ext cx="600075" cy="612775"/>
          </a:xfrm>
          <a:prstGeom prst="ellipse">
            <a:avLst/>
          </a:prstGeom>
          <a:solidFill>
            <a:srgbClr val="0079C5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33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5" name="Oval 61">
            <a:hlinkClick r:id="rId3"/>
          </p:cNvPr>
          <p:cNvSpPr>
            <a:spLocks noChangeArrowheads="1"/>
          </p:cNvSpPr>
          <p:nvPr/>
        </p:nvSpPr>
        <p:spPr bwMode="auto">
          <a:xfrm>
            <a:off x="5016500" y="3565525"/>
            <a:ext cx="566738" cy="611188"/>
          </a:xfrm>
          <a:prstGeom prst="ellipse">
            <a:avLst/>
          </a:prstGeom>
          <a:solidFill>
            <a:srgbClr val="0079C5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33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6" name="矩形​​ 5"/>
          <p:cNvSpPr>
            <a:spLocks noChangeArrowheads="1"/>
          </p:cNvSpPr>
          <p:nvPr/>
        </p:nvSpPr>
        <p:spPr bwMode="auto">
          <a:xfrm>
            <a:off x="65881" y="-83345"/>
            <a:ext cx="12218988" cy="4621213"/>
          </a:xfrm>
          <a:prstGeom prst="rect">
            <a:avLst/>
          </a:prstGeom>
          <a:solidFill>
            <a:srgbClr val="00A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endParaRPr lang="zh-CN" altLang="zh-CN" sz="28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  <p:sp>
        <p:nvSpPr>
          <p:cNvPr id="54277" name="TextBox 19"/>
          <p:cNvSpPr txBox="1">
            <a:spLocks noChangeArrowheads="1"/>
          </p:cNvSpPr>
          <p:nvPr/>
        </p:nvSpPr>
        <p:spPr bwMode="auto">
          <a:xfrm>
            <a:off x="6804025" y="4219575"/>
            <a:ext cx="2492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4278" name="Freeform 18"/>
          <p:cNvSpPr>
            <a:spLocks/>
          </p:cNvSpPr>
          <p:nvPr/>
        </p:nvSpPr>
        <p:spPr bwMode="auto">
          <a:xfrm>
            <a:off x="1366838" y="2708275"/>
            <a:ext cx="271462" cy="1498600"/>
          </a:xfrm>
          <a:custGeom>
            <a:avLst/>
            <a:gdLst>
              <a:gd name="T0" fmla="*/ 581518629 w 127"/>
              <a:gd name="T1" fmla="*/ 0 h 1075"/>
              <a:gd name="T2" fmla="*/ 0 w 127"/>
              <a:gd name="T3" fmla="*/ 2089286782 h 1075"/>
              <a:gd name="T4" fmla="*/ 581518629 w 127"/>
              <a:gd name="T5" fmla="*/ 0 h 1075"/>
              <a:gd name="T6" fmla="*/ 0 60000 65536"/>
              <a:gd name="T7" fmla="*/ 0 60000 65536"/>
              <a:gd name="T8" fmla="*/ 0 60000 65536"/>
              <a:gd name="T9" fmla="*/ 0 w 127"/>
              <a:gd name="T10" fmla="*/ 0 h 1075"/>
              <a:gd name="T11" fmla="*/ 127 w 127"/>
              <a:gd name="T12" fmla="*/ 1075 h 10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" h="1075">
                <a:moveTo>
                  <a:pt x="127" y="0"/>
                </a:moveTo>
                <a:lnTo>
                  <a:pt x="0" y="1075"/>
                </a:lnTo>
                <a:lnTo>
                  <a:pt x="12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79" name="Freeform 20"/>
          <p:cNvSpPr>
            <a:spLocks/>
          </p:cNvSpPr>
          <p:nvPr/>
        </p:nvSpPr>
        <p:spPr bwMode="auto">
          <a:xfrm>
            <a:off x="2717800" y="2562225"/>
            <a:ext cx="46038" cy="2114550"/>
          </a:xfrm>
          <a:custGeom>
            <a:avLst/>
            <a:gdLst>
              <a:gd name="T0" fmla="*/ 0 w 5"/>
              <a:gd name="T1" fmla="*/ 0 h 1517"/>
              <a:gd name="T2" fmla="*/ 420962264 w 5"/>
              <a:gd name="T3" fmla="*/ 2147483647 h 1517"/>
              <a:gd name="T4" fmla="*/ 0 w 5"/>
              <a:gd name="T5" fmla="*/ 0 h 1517"/>
              <a:gd name="T6" fmla="*/ 0 60000 65536"/>
              <a:gd name="T7" fmla="*/ 0 60000 65536"/>
              <a:gd name="T8" fmla="*/ 0 60000 65536"/>
              <a:gd name="T9" fmla="*/ 0 w 5"/>
              <a:gd name="T10" fmla="*/ 0 h 1517"/>
              <a:gd name="T11" fmla="*/ 5 w 5"/>
              <a:gd name="T12" fmla="*/ 1517 h 15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1517">
                <a:moveTo>
                  <a:pt x="0" y="0"/>
                </a:moveTo>
                <a:lnTo>
                  <a:pt x="5" y="15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80" name="Line 43"/>
          <p:cNvSpPr>
            <a:spLocks noChangeShapeType="1"/>
          </p:cNvSpPr>
          <p:nvPr/>
        </p:nvSpPr>
        <p:spPr bwMode="auto">
          <a:xfrm>
            <a:off x="774700" y="2878138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81" name="Line 45"/>
          <p:cNvSpPr>
            <a:spLocks noChangeShapeType="1"/>
          </p:cNvSpPr>
          <p:nvPr/>
        </p:nvSpPr>
        <p:spPr bwMode="auto">
          <a:xfrm>
            <a:off x="3741738" y="911225"/>
            <a:ext cx="158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82" name="TextBox 19"/>
          <p:cNvSpPr txBox="1">
            <a:spLocks noChangeArrowheads="1"/>
          </p:cNvSpPr>
          <p:nvPr/>
        </p:nvSpPr>
        <p:spPr bwMode="auto">
          <a:xfrm>
            <a:off x="6804025" y="4219575"/>
            <a:ext cx="2492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4284" name="Oval 60">
            <a:hlinkClick r:id="rId2"/>
          </p:cNvPr>
          <p:cNvSpPr>
            <a:spLocks noChangeArrowheads="1"/>
          </p:cNvSpPr>
          <p:nvPr/>
        </p:nvSpPr>
        <p:spPr bwMode="auto">
          <a:xfrm>
            <a:off x="6745288" y="2757488"/>
            <a:ext cx="444500" cy="523875"/>
          </a:xfrm>
          <a:prstGeom prst="ellipse">
            <a:avLst/>
          </a:prstGeom>
          <a:solidFill>
            <a:srgbClr val="0079C5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33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85" name="Oval 61">
            <a:hlinkClick r:id="rId3"/>
          </p:cNvPr>
          <p:cNvSpPr>
            <a:spLocks noChangeArrowheads="1"/>
          </p:cNvSpPr>
          <p:nvPr/>
        </p:nvSpPr>
        <p:spPr bwMode="auto">
          <a:xfrm>
            <a:off x="6757988" y="3565525"/>
            <a:ext cx="419100" cy="522288"/>
          </a:xfrm>
          <a:prstGeom prst="ellipse">
            <a:avLst/>
          </a:prstGeom>
          <a:solidFill>
            <a:srgbClr val="0079C5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33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86" name="TextBox 19"/>
          <p:cNvSpPr txBox="1">
            <a:spLocks noChangeArrowheads="1"/>
          </p:cNvSpPr>
          <p:nvPr/>
        </p:nvSpPr>
        <p:spPr bwMode="auto">
          <a:xfrm>
            <a:off x="8545513" y="4219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5" name="Line 33"/>
          <p:cNvSpPr>
            <a:spLocks noChangeShapeType="1"/>
          </p:cNvSpPr>
          <p:nvPr/>
        </p:nvSpPr>
        <p:spPr bwMode="auto">
          <a:xfrm flipV="1">
            <a:off x="6965950" y="1671638"/>
            <a:ext cx="1588" cy="2700337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" name="Line 5"/>
          <p:cNvSpPr>
            <a:spLocks noChangeShapeType="1"/>
          </p:cNvSpPr>
          <p:nvPr/>
        </p:nvSpPr>
        <p:spPr bwMode="auto">
          <a:xfrm>
            <a:off x="1741488" y="3913188"/>
            <a:ext cx="1384300" cy="3175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89" name="Freeform 18"/>
          <p:cNvSpPr>
            <a:spLocks/>
          </p:cNvSpPr>
          <p:nvPr/>
        </p:nvSpPr>
        <p:spPr bwMode="auto">
          <a:xfrm>
            <a:off x="3108325" y="2768600"/>
            <a:ext cx="201613" cy="1279525"/>
          </a:xfrm>
          <a:custGeom>
            <a:avLst/>
            <a:gdLst>
              <a:gd name="T0" fmla="*/ 320059844 w 127"/>
              <a:gd name="T1" fmla="*/ 0 h 1075"/>
              <a:gd name="T2" fmla="*/ 0 w 127"/>
              <a:gd name="T3" fmla="*/ 1523434602 h 1075"/>
              <a:gd name="T4" fmla="*/ 320059844 w 127"/>
              <a:gd name="T5" fmla="*/ 0 h 1075"/>
              <a:gd name="T6" fmla="*/ 0 60000 65536"/>
              <a:gd name="T7" fmla="*/ 0 60000 65536"/>
              <a:gd name="T8" fmla="*/ 0 60000 65536"/>
              <a:gd name="T9" fmla="*/ 0 w 127"/>
              <a:gd name="T10" fmla="*/ 0 h 1075"/>
              <a:gd name="T11" fmla="*/ 127 w 127"/>
              <a:gd name="T12" fmla="*/ 1075 h 10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" h="1075">
                <a:moveTo>
                  <a:pt x="127" y="0"/>
                </a:moveTo>
                <a:lnTo>
                  <a:pt x="0" y="1075"/>
                </a:lnTo>
                <a:lnTo>
                  <a:pt x="12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" name="Line 19"/>
          <p:cNvSpPr>
            <a:spLocks noChangeShapeType="1"/>
          </p:cNvSpPr>
          <p:nvPr/>
        </p:nvSpPr>
        <p:spPr bwMode="auto">
          <a:xfrm flipH="1">
            <a:off x="3116263" y="2740025"/>
            <a:ext cx="200025" cy="118903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91" name="Freeform 20"/>
          <p:cNvSpPr>
            <a:spLocks/>
          </p:cNvSpPr>
          <p:nvPr/>
        </p:nvSpPr>
        <p:spPr bwMode="auto">
          <a:xfrm>
            <a:off x="4459288" y="2562225"/>
            <a:ext cx="7937" cy="1806575"/>
          </a:xfrm>
          <a:custGeom>
            <a:avLst/>
            <a:gdLst>
              <a:gd name="T0" fmla="*/ 0 w 5"/>
              <a:gd name="T1" fmla="*/ 0 h 1517"/>
              <a:gd name="T2" fmla="*/ 12600781 w 5"/>
              <a:gd name="T3" fmla="*/ 2147483647 h 1517"/>
              <a:gd name="T4" fmla="*/ 0 w 5"/>
              <a:gd name="T5" fmla="*/ 0 h 1517"/>
              <a:gd name="T6" fmla="*/ 0 60000 65536"/>
              <a:gd name="T7" fmla="*/ 0 60000 65536"/>
              <a:gd name="T8" fmla="*/ 0 60000 65536"/>
              <a:gd name="T9" fmla="*/ 0 w 5"/>
              <a:gd name="T10" fmla="*/ 0 h 1517"/>
              <a:gd name="T11" fmla="*/ 5 w 5"/>
              <a:gd name="T12" fmla="*/ 1517 h 15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1517">
                <a:moveTo>
                  <a:pt x="0" y="0"/>
                </a:moveTo>
                <a:lnTo>
                  <a:pt x="5" y="15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0" name="Line 21"/>
          <p:cNvSpPr>
            <a:spLocks noChangeShapeType="1"/>
          </p:cNvSpPr>
          <p:nvPr/>
        </p:nvSpPr>
        <p:spPr bwMode="auto">
          <a:xfrm>
            <a:off x="4329113" y="2562225"/>
            <a:ext cx="7937" cy="1806575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1" name="Oval 25"/>
          <p:cNvSpPr>
            <a:spLocks noChangeArrowheads="1"/>
          </p:cNvSpPr>
          <p:nvPr/>
        </p:nvSpPr>
        <p:spPr bwMode="auto">
          <a:xfrm>
            <a:off x="6684963" y="1965325"/>
            <a:ext cx="565150" cy="523875"/>
          </a:xfrm>
          <a:prstGeom prst="ellipse">
            <a:avLst/>
          </a:prstGeom>
          <a:solidFill>
            <a:schemeClr val="accent1"/>
          </a:solidFill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2" name="Group 63"/>
          <p:cNvGrpSpPr>
            <a:grpSpLocks/>
          </p:cNvGrpSpPr>
          <p:nvPr/>
        </p:nvGrpSpPr>
        <p:grpSpPr bwMode="auto">
          <a:xfrm>
            <a:off x="6684963" y="2757488"/>
            <a:ext cx="565150" cy="523875"/>
            <a:chOff x="3073" y="2610"/>
            <a:chExt cx="438" cy="440"/>
          </a:xfrm>
        </p:grpSpPr>
        <p:sp>
          <p:nvSpPr>
            <p:cNvPr id="54310" name="Rectangle 28"/>
            <p:cNvSpPr>
              <a:spLocks noChangeArrowheads="1"/>
            </p:cNvSpPr>
            <p:nvPr/>
          </p:nvSpPr>
          <p:spPr bwMode="auto">
            <a:xfrm>
              <a:off x="3181" y="2748"/>
              <a:ext cx="222" cy="1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1" name="Freeform 29"/>
            <p:cNvSpPr>
              <a:spLocks/>
            </p:cNvSpPr>
            <p:nvPr/>
          </p:nvSpPr>
          <p:spPr bwMode="auto">
            <a:xfrm>
              <a:off x="3182" y="2748"/>
              <a:ext cx="220" cy="110"/>
            </a:xfrm>
            <a:custGeom>
              <a:avLst/>
              <a:gdLst>
                <a:gd name="T0" fmla="*/ 0 w 278"/>
                <a:gd name="T1" fmla="*/ 0 h 140"/>
                <a:gd name="T2" fmla="*/ 86 w 278"/>
                <a:gd name="T3" fmla="*/ 86 h 140"/>
                <a:gd name="T4" fmla="*/ 174 w 278"/>
                <a:gd name="T5" fmla="*/ 0 h 140"/>
                <a:gd name="T6" fmla="*/ 0 w 278"/>
                <a:gd name="T7" fmla="*/ 0 h 1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8"/>
                <a:gd name="T13" fmla="*/ 0 h 140"/>
                <a:gd name="T14" fmla="*/ 278 w 278"/>
                <a:gd name="T15" fmla="*/ 140 h 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8" h="140">
                  <a:moveTo>
                    <a:pt x="0" y="0"/>
                  </a:moveTo>
                  <a:lnTo>
                    <a:pt x="138" y="140"/>
                  </a:lnTo>
                  <a:lnTo>
                    <a:pt x="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12" name="Oval 27"/>
            <p:cNvSpPr>
              <a:spLocks noChangeArrowheads="1"/>
            </p:cNvSpPr>
            <p:nvPr/>
          </p:nvSpPr>
          <p:spPr bwMode="auto">
            <a:xfrm>
              <a:off x="3073" y="2610"/>
              <a:ext cx="438" cy="440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6" name="Group 64"/>
          <p:cNvGrpSpPr>
            <a:grpSpLocks/>
          </p:cNvGrpSpPr>
          <p:nvPr/>
        </p:nvGrpSpPr>
        <p:grpSpPr bwMode="auto">
          <a:xfrm>
            <a:off x="6684963" y="3565525"/>
            <a:ext cx="565150" cy="522288"/>
            <a:chOff x="3073" y="3289"/>
            <a:chExt cx="438" cy="438"/>
          </a:xfrm>
        </p:grpSpPr>
        <p:sp>
          <p:nvSpPr>
            <p:cNvPr id="54308" name="Freeform 32"/>
            <p:cNvSpPr>
              <a:spLocks/>
            </p:cNvSpPr>
            <p:nvPr/>
          </p:nvSpPr>
          <p:spPr bwMode="auto">
            <a:xfrm>
              <a:off x="3173" y="3389"/>
              <a:ext cx="240" cy="241"/>
            </a:xfrm>
            <a:custGeom>
              <a:avLst/>
              <a:gdLst>
                <a:gd name="T0" fmla="*/ 190 w 303"/>
                <a:gd name="T1" fmla="*/ 164 h 305"/>
                <a:gd name="T2" fmla="*/ 107 w 303"/>
                <a:gd name="T3" fmla="*/ 82 h 305"/>
                <a:gd name="T4" fmla="*/ 140 w 303"/>
                <a:gd name="T5" fmla="*/ 48 h 305"/>
                <a:gd name="T6" fmla="*/ 0 w 303"/>
                <a:gd name="T7" fmla="*/ 0 h 305"/>
                <a:gd name="T8" fmla="*/ 48 w 303"/>
                <a:gd name="T9" fmla="*/ 140 h 305"/>
                <a:gd name="T10" fmla="*/ 81 w 303"/>
                <a:gd name="T11" fmla="*/ 106 h 305"/>
                <a:gd name="T12" fmla="*/ 165 w 303"/>
                <a:gd name="T13" fmla="*/ 190 h 305"/>
                <a:gd name="T14" fmla="*/ 190 w 303"/>
                <a:gd name="T15" fmla="*/ 164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3"/>
                <a:gd name="T25" fmla="*/ 0 h 305"/>
                <a:gd name="T26" fmla="*/ 303 w 303"/>
                <a:gd name="T27" fmla="*/ 305 h 3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3" h="305">
                  <a:moveTo>
                    <a:pt x="303" y="263"/>
                  </a:moveTo>
                  <a:lnTo>
                    <a:pt x="171" y="131"/>
                  </a:lnTo>
                  <a:lnTo>
                    <a:pt x="223" y="77"/>
                  </a:lnTo>
                  <a:lnTo>
                    <a:pt x="0" y="0"/>
                  </a:lnTo>
                  <a:lnTo>
                    <a:pt x="76" y="224"/>
                  </a:lnTo>
                  <a:lnTo>
                    <a:pt x="129" y="170"/>
                  </a:lnTo>
                  <a:lnTo>
                    <a:pt x="262" y="305"/>
                  </a:lnTo>
                  <a:lnTo>
                    <a:pt x="303" y="2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09" name="Oval 30"/>
            <p:cNvSpPr>
              <a:spLocks noChangeArrowheads="1"/>
            </p:cNvSpPr>
            <p:nvPr/>
          </p:nvSpPr>
          <p:spPr bwMode="auto">
            <a:xfrm>
              <a:off x="3073" y="3289"/>
              <a:ext cx="438" cy="438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54296" name="Line 43"/>
          <p:cNvSpPr>
            <a:spLocks noChangeShapeType="1"/>
          </p:cNvSpPr>
          <p:nvPr/>
        </p:nvSpPr>
        <p:spPr bwMode="auto">
          <a:xfrm>
            <a:off x="2516188" y="28781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97" name="Line 45"/>
          <p:cNvSpPr>
            <a:spLocks noChangeShapeType="1"/>
          </p:cNvSpPr>
          <p:nvPr/>
        </p:nvSpPr>
        <p:spPr bwMode="auto">
          <a:xfrm>
            <a:off x="5483225" y="911225"/>
            <a:ext cx="15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" name="Freeform 11"/>
          <p:cNvSpPr>
            <a:spLocks/>
          </p:cNvSpPr>
          <p:nvPr/>
        </p:nvSpPr>
        <p:spPr bwMode="auto">
          <a:xfrm>
            <a:off x="2347913" y="2738438"/>
            <a:ext cx="981075" cy="198437"/>
          </a:xfrm>
          <a:custGeom>
            <a:avLst/>
            <a:gdLst>
              <a:gd name="T0" fmla="*/ 0 w 618"/>
              <a:gd name="T1" fmla="*/ 236263608 h 167"/>
              <a:gd name="T2" fmla="*/ 1552416250 w 618"/>
              <a:gd name="T3" fmla="*/ 28294502 h 167"/>
              <a:gd name="T4" fmla="*/ 1557456563 w 618"/>
              <a:gd name="T5" fmla="*/ 0 h 167"/>
              <a:gd name="T6" fmla="*/ 5040313 w 618"/>
              <a:gd name="T7" fmla="*/ 216456743 h 167"/>
              <a:gd name="T8" fmla="*/ 0 60000 65536"/>
              <a:gd name="T9" fmla="*/ 0 60000 65536"/>
              <a:gd name="T10" fmla="*/ 0 60000 65536"/>
              <a:gd name="T11" fmla="*/ 0 60000 65536"/>
              <a:gd name="T12" fmla="*/ 0 w 618"/>
              <a:gd name="T13" fmla="*/ 0 h 167"/>
              <a:gd name="T14" fmla="*/ 618 w 618"/>
              <a:gd name="T15" fmla="*/ 167 h 1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8" h="167">
                <a:moveTo>
                  <a:pt x="0" y="167"/>
                </a:moveTo>
                <a:lnTo>
                  <a:pt x="616" y="20"/>
                </a:lnTo>
                <a:lnTo>
                  <a:pt x="618" y="0"/>
                </a:lnTo>
                <a:lnTo>
                  <a:pt x="2" y="153"/>
                </a:lnTo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" name="Freeform 13"/>
          <p:cNvSpPr>
            <a:spLocks/>
          </p:cNvSpPr>
          <p:nvPr/>
        </p:nvSpPr>
        <p:spPr bwMode="auto">
          <a:xfrm>
            <a:off x="3297238" y="2459038"/>
            <a:ext cx="1566862" cy="309562"/>
          </a:xfrm>
          <a:custGeom>
            <a:avLst/>
            <a:gdLst>
              <a:gd name="T0" fmla="*/ 0 w 987"/>
              <a:gd name="T1" fmla="*/ 368572852 h 260"/>
              <a:gd name="T2" fmla="*/ 2147483647 w 987"/>
              <a:gd name="T3" fmla="*/ 26934275 h 260"/>
              <a:gd name="T4" fmla="*/ 2147483647 w 987"/>
              <a:gd name="T5" fmla="*/ 0 h 260"/>
              <a:gd name="T6" fmla="*/ 20161244 w 987"/>
              <a:gd name="T7" fmla="*/ 337385671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987"/>
              <a:gd name="T13" fmla="*/ 0 h 260"/>
              <a:gd name="T14" fmla="*/ 987 w 987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7" h="260">
                <a:moveTo>
                  <a:pt x="0" y="260"/>
                </a:moveTo>
                <a:lnTo>
                  <a:pt x="985" y="19"/>
                </a:lnTo>
                <a:lnTo>
                  <a:pt x="987" y="0"/>
                </a:lnTo>
                <a:lnTo>
                  <a:pt x="8" y="238"/>
                </a:ln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" name="Freeform 15"/>
          <p:cNvSpPr>
            <a:spLocks/>
          </p:cNvSpPr>
          <p:nvPr/>
        </p:nvSpPr>
        <p:spPr bwMode="auto">
          <a:xfrm>
            <a:off x="2454275" y="946150"/>
            <a:ext cx="2541588" cy="846138"/>
          </a:xfrm>
          <a:custGeom>
            <a:avLst/>
            <a:gdLst>
              <a:gd name="T0" fmla="*/ 2147483647 w 1002"/>
              <a:gd name="T1" fmla="*/ 13683504 h 396"/>
              <a:gd name="T2" fmla="*/ 2147483647 w 1002"/>
              <a:gd name="T3" fmla="*/ 54734018 h 396"/>
              <a:gd name="T4" fmla="*/ 2147483647 w 1002"/>
              <a:gd name="T5" fmla="*/ 50174274 h 396"/>
              <a:gd name="T6" fmla="*/ 2147483647 w 1002"/>
              <a:gd name="T7" fmla="*/ 41050513 h 396"/>
              <a:gd name="T8" fmla="*/ 2147483647 w 1002"/>
              <a:gd name="T9" fmla="*/ 41050513 h 396"/>
              <a:gd name="T10" fmla="*/ 2147483647 w 1002"/>
              <a:gd name="T11" fmla="*/ 50174274 h 396"/>
              <a:gd name="T12" fmla="*/ 2147483647 w 1002"/>
              <a:gd name="T13" fmla="*/ 72979403 h 396"/>
              <a:gd name="T14" fmla="*/ 2147483647 w 1002"/>
              <a:gd name="T15" fmla="*/ 1021720182 h 396"/>
              <a:gd name="T16" fmla="*/ 2147483647 w 1002"/>
              <a:gd name="T17" fmla="*/ 1112947106 h 396"/>
              <a:gd name="T18" fmla="*/ 6435138 w 1002"/>
              <a:gd name="T19" fmla="*/ 1806256771 h 396"/>
              <a:gd name="T20" fmla="*/ 0 w 1002"/>
              <a:gd name="T21" fmla="*/ 1778889763 h 396"/>
              <a:gd name="T22" fmla="*/ 2147483647 w 1002"/>
              <a:gd name="T23" fmla="*/ 1081018217 h 396"/>
              <a:gd name="T24" fmla="*/ 2147483647 w 1002"/>
              <a:gd name="T25" fmla="*/ 994353173 h 396"/>
              <a:gd name="T26" fmla="*/ 2147483647 w 1002"/>
              <a:gd name="T27" fmla="*/ 36490770 h 396"/>
              <a:gd name="T28" fmla="*/ 2147483647 w 1002"/>
              <a:gd name="T29" fmla="*/ 13683504 h 396"/>
              <a:gd name="T30" fmla="*/ 2147483647 w 1002"/>
              <a:gd name="T31" fmla="*/ 4561880 h 396"/>
              <a:gd name="T32" fmla="*/ 2147483647 w 1002"/>
              <a:gd name="T33" fmla="*/ 0 h 396"/>
              <a:gd name="T34" fmla="*/ 2147483647 w 1002"/>
              <a:gd name="T35" fmla="*/ 13683504 h 396"/>
              <a:gd name="T36" fmla="*/ 2147483647 w 1002"/>
              <a:gd name="T37" fmla="*/ 13683504 h 3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02"/>
              <a:gd name="T58" fmla="*/ 0 h 396"/>
              <a:gd name="T59" fmla="*/ 1002 w 1002"/>
              <a:gd name="T60" fmla="*/ 396 h 3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02" h="396">
                <a:moveTo>
                  <a:pt x="1002" y="3"/>
                </a:moveTo>
                <a:cubicBezTo>
                  <a:pt x="997" y="12"/>
                  <a:pt x="997" y="12"/>
                  <a:pt x="997" y="12"/>
                </a:cubicBezTo>
                <a:cubicBezTo>
                  <a:pt x="993" y="11"/>
                  <a:pt x="993" y="11"/>
                  <a:pt x="993" y="11"/>
                </a:cubicBezTo>
                <a:cubicBezTo>
                  <a:pt x="990" y="10"/>
                  <a:pt x="986" y="9"/>
                  <a:pt x="982" y="9"/>
                </a:cubicBezTo>
                <a:cubicBezTo>
                  <a:pt x="977" y="9"/>
                  <a:pt x="972" y="9"/>
                  <a:pt x="967" y="9"/>
                </a:cubicBezTo>
                <a:cubicBezTo>
                  <a:pt x="962" y="10"/>
                  <a:pt x="957" y="10"/>
                  <a:pt x="953" y="11"/>
                </a:cubicBezTo>
                <a:cubicBezTo>
                  <a:pt x="948" y="13"/>
                  <a:pt x="943" y="14"/>
                  <a:pt x="939" y="16"/>
                </a:cubicBezTo>
                <a:cubicBezTo>
                  <a:pt x="424" y="224"/>
                  <a:pt x="424" y="224"/>
                  <a:pt x="424" y="224"/>
                </a:cubicBezTo>
                <a:cubicBezTo>
                  <a:pt x="376" y="244"/>
                  <a:pt x="376" y="244"/>
                  <a:pt x="376" y="244"/>
                </a:cubicBezTo>
                <a:cubicBezTo>
                  <a:pt x="1" y="396"/>
                  <a:pt x="1" y="396"/>
                  <a:pt x="1" y="396"/>
                </a:cubicBezTo>
                <a:cubicBezTo>
                  <a:pt x="0" y="390"/>
                  <a:pt x="0" y="390"/>
                  <a:pt x="0" y="390"/>
                </a:cubicBezTo>
                <a:cubicBezTo>
                  <a:pt x="377" y="237"/>
                  <a:pt x="377" y="237"/>
                  <a:pt x="377" y="237"/>
                </a:cubicBezTo>
                <a:cubicBezTo>
                  <a:pt x="424" y="218"/>
                  <a:pt x="424" y="218"/>
                  <a:pt x="424" y="218"/>
                </a:cubicBezTo>
                <a:cubicBezTo>
                  <a:pt x="938" y="8"/>
                  <a:pt x="938" y="8"/>
                  <a:pt x="938" y="8"/>
                </a:cubicBezTo>
                <a:cubicBezTo>
                  <a:pt x="943" y="6"/>
                  <a:pt x="948" y="5"/>
                  <a:pt x="954" y="3"/>
                </a:cubicBezTo>
                <a:cubicBezTo>
                  <a:pt x="959" y="2"/>
                  <a:pt x="965" y="1"/>
                  <a:pt x="971" y="1"/>
                </a:cubicBezTo>
                <a:cubicBezTo>
                  <a:pt x="976" y="0"/>
                  <a:pt x="982" y="0"/>
                  <a:pt x="987" y="0"/>
                </a:cubicBezTo>
                <a:cubicBezTo>
                  <a:pt x="992" y="1"/>
                  <a:pt x="996" y="1"/>
                  <a:pt x="1000" y="3"/>
                </a:cubicBezTo>
                <a:cubicBezTo>
                  <a:pt x="1002" y="3"/>
                  <a:pt x="1002" y="3"/>
                  <a:pt x="1002" y="3"/>
                </a:cubicBez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4" name="Freeform 16"/>
          <p:cNvSpPr>
            <a:spLocks/>
          </p:cNvSpPr>
          <p:nvPr/>
        </p:nvSpPr>
        <p:spPr bwMode="auto">
          <a:xfrm>
            <a:off x="2132013" y="1778000"/>
            <a:ext cx="325437" cy="1190625"/>
          </a:xfrm>
          <a:custGeom>
            <a:avLst/>
            <a:gdLst>
              <a:gd name="T0" fmla="*/ 827418488 w 128"/>
              <a:gd name="T1" fmla="*/ 27316095 h 558"/>
              <a:gd name="T2" fmla="*/ 801561501 w 128"/>
              <a:gd name="T3" fmla="*/ 31869489 h 558"/>
              <a:gd name="T4" fmla="*/ 762776021 w 128"/>
              <a:gd name="T5" fmla="*/ 50080931 h 558"/>
              <a:gd name="T6" fmla="*/ 723990541 w 128"/>
              <a:gd name="T7" fmla="*/ 77399160 h 558"/>
              <a:gd name="T8" fmla="*/ 698133554 w 128"/>
              <a:gd name="T9" fmla="*/ 109268649 h 558"/>
              <a:gd name="T10" fmla="*/ 685205061 w 128"/>
              <a:gd name="T11" fmla="*/ 141138138 h 558"/>
              <a:gd name="T12" fmla="*/ 413709244 w 128"/>
              <a:gd name="T13" fmla="*/ 1092680091 h 558"/>
              <a:gd name="T14" fmla="*/ 355532295 w 128"/>
              <a:gd name="T15" fmla="*/ 1306661862 h 558"/>
              <a:gd name="T16" fmla="*/ 45248455 w 128"/>
              <a:gd name="T17" fmla="*/ 2147483647 h 558"/>
              <a:gd name="T18" fmla="*/ 38785480 w 128"/>
              <a:gd name="T19" fmla="*/ 2147483647 h 558"/>
              <a:gd name="T20" fmla="*/ 51713973 w 128"/>
              <a:gd name="T21" fmla="*/ 2147483647 h 558"/>
              <a:gd name="T22" fmla="*/ 84033935 w 128"/>
              <a:gd name="T23" fmla="*/ 2147483647 h 558"/>
              <a:gd name="T24" fmla="*/ 122819415 w 128"/>
              <a:gd name="T25" fmla="*/ 2147483647 h 558"/>
              <a:gd name="T26" fmla="*/ 555922670 w 128"/>
              <a:gd name="T27" fmla="*/ 2147483647 h 558"/>
              <a:gd name="T28" fmla="*/ 549457152 w 128"/>
              <a:gd name="T29" fmla="*/ 2147483647 h 558"/>
              <a:gd name="T30" fmla="*/ 109890922 w 128"/>
              <a:gd name="T31" fmla="*/ 2147483647 h 558"/>
              <a:gd name="T32" fmla="*/ 58176949 w 128"/>
              <a:gd name="T33" fmla="*/ 2147483647 h 558"/>
              <a:gd name="T34" fmla="*/ 19391469 w 128"/>
              <a:gd name="T35" fmla="*/ 2147483647 h 558"/>
              <a:gd name="T36" fmla="*/ 0 w 128"/>
              <a:gd name="T37" fmla="*/ 2147483647 h 558"/>
              <a:gd name="T38" fmla="*/ 6462975 w 128"/>
              <a:gd name="T39" fmla="*/ 2147483647 h 558"/>
              <a:gd name="T40" fmla="*/ 316746815 w 128"/>
              <a:gd name="T41" fmla="*/ 1315768649 h 558"/>
              <a:gd name="T42" fmla="*/ 374923764 w 128"/>
              <a:gd name="T43" fmla="*/ 1101784745 h 558"/>
              <a:gd name="T44" fmla="*/ 646419581 w 128"/>
              <a:gd name="T45" fmla="*/ 150242792 h 558"/>
              <a:gd name="T46" fmla="*/ 672276568 w 128"/>
              <a:gd name="T47" fmla="*/ 104715255 h 558"/>
              <a:gd name="T48" fmla="*/ 711062048 w 128"/>
              <a:gd name="T49" fmla="*/ 63738978 h 558"/>
              <a:gd name="T50" fmla="*/ 756313046 w 128"/>
              <a:gd name="T51" fmla="*/ 27316095 h 558"/>
              <a:gd name="T52" fmla="*/ 814489994 w 128"/>
              <a:gd name="T53" fmla="*/ 4553394 h 558"/>
              <a:gd name="T54" fmla="*/ 820955512 w 128"/>
              <a:gd name="T55" fmla="*/ 0 h 558"/>
              <a:gd name="T56" fmla="*/ 827418488 w 128"/>
              <a:gd name="T57" fmla="*/ 27316095 h 5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8"/>
              <a:gd name="T88" fmla="*/ 0 h 558"/>
              <a:gd name="T89" fmla="*/ 128 w 128"/>
              <a:gd name="T90" fmla="*/ 558 h 55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8" h="558">
                <a:moveTo>
                  <a:pt x="128" y="6"/>
                </a:moveTo>
                <a:cubicBezTo>
                  <a:pt x="124" y="7"/>
                  <a:pt x="124" y="7"/>
                  <a:pt x="124" y="7"/>
                </a:cubicBezTo>
                <a:cubicBezTo>
                  <a:pt x="122" y="8"/>
                  <a:pt x="120" y="9"/>
                  <a:pt x="118" y="11"/>
                </a:cubicBezTo>
                <a:cubicBezTo>
                  <a:pt x="116" y="13"/>
                  <a:pt x="114" y="15"/>
                  <a:pt x="112" y="17"/>
                </a:cubicBezTo>
                <a:cubicBezTo>
                  <a:pt x="111" y="19"/>
                  <a:pt x="109" y="21"/>
                  <a:pt x="108" y="24"/>
                </a:cubicBezTo>
                <a:cubicBezTo>
                  <a:pt x="107" y="26"/>
                  <a:pt x="106" y="28"/>
                  <a:pt x="106" y="31"/>
                </a:cubicBezTo>
                <a:cubicBezTo>
                  <a:pt x="64" y="240"/>
                  <a:pt x="64" y="240"/>
                  <a:pt x="64" y="240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7" y="530"/>
                  <a:pt x="7" y="530"/>
                  <a:pt x="7" y="530"/>
                </a:cubicBezTo>
                <a:cubicBezTo>
                  <a:pt x="6" y="533"/>
                  <a:pt x="6" y="536"/>
                  <a:pt x="6" y="539"/>
                </a:cubicBezTo>
                <a:cubicBezTo>
                  <a:pt x="6" y="541"/>
                  <a:pt x="7" y="544"/>
                  <a:pt x="8" y="545"/>
                </a:cubicBezTo>
                <a:cubicBezTo>
                  <a:pt x="9" y="547"/>
                  <a:pt x="11" y="548"/>
                  <a:pt x="13" y="549"/>
                </a:cubicBezTo>
                <a:cubicBezTo>
                  <a:pt x="14" y="550"/>
                  <a:pt x="17" y="550"/>
                  <a:pt x="19" y="550"/>
                </a:cubicBezTo>
                <a:cubicBezTo>
                  <a:pt x="86" y="535"/>
                  <a:pt x="86" y="535"/>
                  <a:pt x="86" y="535"/>
                </a:cubicBezTo>
                <a:cubicBezTo>
                  <a:pt x="85" y="543"/>
                  <a:pt x="85" y="543"/>
                  <a:pt x="85" y="543"/>
                </a:cubicBezTo>
                <a:cubicBezTo>
                  <a:pt x="17" y="558"/>
                  <a:pt x="17" y="558"/>
                  <a:pt x="17" y="558"/>
                </a:cubicBezTo>
                <a:cubicBezTo>
                  <a:pt x="14" y="558"/>
                  <a:pt x="11" y="558"/>
                  <a:pt x="9" y="557"/>
                </a:cubicBezTo>
                <a:cubicBezTo>
                  <a:pt x="6" y="556"/>
                  <a:pt x="4" y="554"/>
                  <a:pt x="3" y="552"/>
                </a:cubicBezTo>
                <a:cubicBezTo>
                  <a:pt x="1" y="550"/>
                  <a:pt x="0" y="547"/>
                  <a:pt x="0" y="543"/>
                </a:cubicBezTo>
                <a:cubicBezTo>
                  <a:pt x="0" y="540"/>
                  <a:pt x="0" y="536"/>
                  <a:pt x="1" y="531"/>
                </a:cubicBezTo>
                <a:cubicBezTo>
                  <a:pt x="49" y="289"/>
                  <a:pt x="49" y="289"/>
                  <a:pt x="49" y="289"/>
                </a:cubicBezTo>
                <a:cubicBezTo>
                  <a:pt x="58" y="242"/>
                  <a:pt x="58" y="242"/>
                  <a:pt x="58" y="24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0"/>
                  <a:pt x="102" y="26"/>
                  <a:pt x="104" y="23"/>
                </a:cubicBezTo>
                <a:cubicBezTo>
                  <a:pt x="105" y="20"/>
                  <a:pt x="107" y="17"/>
                  <a:pt x="110" y="14"/>
                </a:cubicBezTo>
                <a:cubicBezTo>
                  <a:pt x="112" y="11"/>
                  <a:pt x="114" y="8"/>
                  <a:pt x="117" y="6"/>
                </a:cubicBezTo>
                <a:cubicBezTo>
                  <a:pt x="120" y="4"/>
                  <a:pt x="123" y="2"/>
                  <a:pt x="126" y="1"/>
                </a:cubicBezTo>
                <a:cubicBezTo>
                  <a:pt x="127" y="0"/>
                  <a:pt x="127" y="0"/>
                  <a:pt x="127" y="0"/>
                </a:cubicBezTo>
                <a:lnTo>
                  <a:pt x="128" y="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5" name="Freeform 17"/>
          <p:cNvSpPr>
            <a:spLocks/>
          </p:cNvSpPr>
          <p:nvPr/>
        </p:nvSpPr>
        <p:spPr bwMode="auto">
          <a:xfrm>
            <a:off x="4867275" y="952500"/>
            <a:ext cx="1308100" cy="1528763"/>
          </a:xfrm>
          <a:custGeom>
            <a:avLst/>
            <a:gdLst>
              <a:gd name="T0" fmla="*/ 295625530 w 516"/>
              <a:gd name="T1" fmla="*/ 41028924 h 716"/>
              <a:gd name="T2" fmla="*/ 2147483647 w 516"/>
              <a:gd name="T3" fmla="*/ 674707593 h 716"/>
              <a:gd name="T4" fmla="*/ 2147483647 w 516"/>
              <a:gd name="T5" fmla="*/ 702060921 h 716"/>
              <a:gd name="T6" fmla="*/ 2147483647 w 516"/>
              <a:gd name="T7" fmla="*/ 747650513 h 716"/>
              <a:gd name="T8" fmla="*/ 2147483647 w 516"/>
              <a:gd name="T9" fmla="*/ 797796501 h 716"/>
              <a:gd name="T10" fmla="*/ 2147483647 w 516"/>
              <a:gd name="T11" fmla="*/ 852503157 h 716"/>
              <a:gd name="T12" fmla="*/ 726208447 w 516"/>
              <a:gd name="T13" fmla="*/ 2147483647 h 716"/>
              <a:gd name="T14" fmla="*/ 642662432 w 516"/>
              <a:gd name="T15" fmla="*/ 2147483647 h 716"/>
              <a:gd name="T16" fmla="*/ 539837153 w 516"/>
              <a:gd name="T17" fmla="*/ 2147483647 h 716"/>
              <a:gd name="T18" fmla="*/ 424156495 w 516"/>
              <a:gd name="T19" fmla="*/ 2147483647 h 716"/>
              <a:gd name="T20" fmla="*/ 314904794 w 516"/>
              <a:gd name="T21" fmla="*/ 2147483647 h 716"/>
              <a:gd name="T22" fmla="*/ 0 w 516"/>
              <a:gd name="T23" fmla="*/ 2147483647 h 716"/>
              <a:gd name="T24" fmla="*/ 0 w 516"/>
              <a:gd name="T25" fmla="*/ 2147483647 h 716"/>
              <a:gd name="T26" fmla="*/ 321331216 w 516"/>
              <a:gd name="T27" fmla="*/ 2147483647 h 716"/>
              <a:gd name="T28" fmla="*/ 443435760 w 516"/>
              <a:gd name="T29" fmla="*/ 2147483647 h 716"/>
              <a:gd name="T30" fmla="*/ 571969260 w 516"/>
              <a:gd name="T31" fmla="*/ 2147483647 h 716"/>
              <a:gd name="T32" fmla="*/ 694073804 w 516"/>
              <a:gd name="T33" fmla="*/ 2147483647 h 716"/>
              <a:gd name="T34" fmla="*/ 784046240 w 516"/>
              <a:gd name="T35" fmla="*/ 2147483647 h 716"/>
              <a:gd name="T36" fmla="*/ 2147483647 w 516"/>
              <a:gd name="T37" fmla="*/ 866178754 h 716"/>
              <a:gd name="T38" fmla="*/ 2147483647 w 516"/>
              <a:gd name="T39" fmla="*/ 793237969 h 716"/>
              <a:gd name="T40" fmla="*/ 2147483647 w 516"/>
              <a:gd name="T41" fmla="*/ 724855717 h 716"/>
              <a:gd name="T42" fmla="*/ 2147483647 w 516"/>
              <a:gd name="T43" fmla="*/ 670149061 h 716"/>
              <a:gd name="T44" fmla="*/ 2147483647 w 516"/>
              <a:gd name="T45" fmla="*/ 629120137 h 716"/>
              <a:gd name="T46" fmla="*/ 327757637 w 516"/>
              <a:gd name="T47" fmla="*/ 0 h 716"/>
              <a:gd name="T48" fmla="*/ 295625530 w 516"/>
              <a:gd name="T49" fmla="*/ 41028924 h 71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16"/>
              <a:gd name="T76" fmla="*/ 0 h 716"/>
              <a:gd name="T77" fmla="*/ 516 w 516"/>
              <a:gd name="T78" fmla="*/ 716 h 71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16" h="716">
                <a:moveTo>
                  <a:pt x="46" y="9"/>
                </a:moveTo>
                <a:cubicBezTo>
                  <a:pt x="485" y="148"/>
                  <a:pt x="485" y="148"/>
                  <a:pt x="485" y="148"/>
                </a:cubicBezTo>
                <a:cubicBezTo>
                  <a:pt x="490" y="150"/>
                  <a:pt x="493" y="152"/>
                  <a:pt x="496" y="154"/>
                </a:cubicBezTo>
                <a:cubicBezTo>
                  <a:pt x="499" y="157"/>
                  <a:pt x="500" y="160"/>
                  <a:pt x="501" y="164"/>
                </a:cubicBezTo>
                <a:cubicBezTo>
                  <a:pt x="502" y="167"/>
                  <a:pt x="502" y="171"/>
                  <a:pt x="501" y="175"/>
                </a:cubicBezTo>
                <a:cubicBezTo>
                  <a:pt x="500" y="179"/>
                  <a:pt x="498" y="183"/>
                  <a:pt x="494" y="187"/>
                </a:cubicBezTo>
                <a:cubicBezTo>
                  <a:pt x="113" y="656"/>
                  <a:pt x="113" y="656"/>
                  <a:pt x="113" y="656"/>
                </a:cubicBezTo>
                <a:cubicBezTo>
                  <a:pt x="109" y="660"/>
                  <a:pt x="105" y="664"/>
                  <a:pt x="100" y="668"/>
                </a:cubicBezTo>
                <a:cubicBezTo>
                  <a:pt x="95" y="672"/>
                  <a:pt x="89" y="676"/>
                  <a:pt x="84" y="679"/>
                </a:cubicBezTo>
                <a:cubicBezTo>
                  <a:pt x="78" y="683"/>
                  <a:pt x="72" y="686"/>
                  <a:pt x="66" y="689"/>
                </a:cubicBezTo>
                <a:cubicBezTo>
                  <a:pt x="60" y="691"/>
                  <a:pt x="55" y="693"/>
                  <a:pt x="49" y="694"/>
                </a:cubicBezTo>
                <a:cubicBezTo>
                  <a:pt x="0" y="705"/>
                  <a:pt x="0" y="705"/>
                  <a:pt x="0" y="705"/>
                </a:cubicBezTo>
                <a:cubicBezTo>
                  <a:pt x="0" y="716"/>
                  <a:pt x="0" y="716"/>
                  <a:pt x="0" y="716"/>
                </a:cubicBezTo>
                <a:cubicBezTo>
                  <a:pt x="50" y="705"/>
                  <a:pt x="50" y="705"/>
                  <a:pt x="50" y="705"/>
                </a:cubicBezTo>
                <a:cubicBezTo>
                  <a:pt x="56" y="704"/>
                  <a:pt x="63" y="702"/>
                  <a:pt x="69" y="699"/>
                </a:cubicBezTo>
                <a:cubicBezTo>
                  <a:pt x="76" y="696"/>
                  <a:pt x="83" y="693"/>
                  <a:pt x="89" y="689"/>
                </a:cubicBezTo>
                <a:cubicBezTo>
                  <a:pt x="96" y="685"/>
                  <a:pt x="102" y="680"/>
                  <a:pt x="108" y="676"/>
                </a:cubicBezTo>
                <a:cubicBezTo>
                  <a:pt x="113" y="671"/>
                  <a:pt x="118" y="666"/>
                  <a:pt x="122" y="661"/>
                </a:cubicBezTo>
                <a:cubicBezTo>
                  <a:pt x="506" y="190"/>
                  <a:pt x="506" y="190"/>
                  <a:pt x="506" y="190"/>
                </a:cubicBezTo>
                <a:cubicBezTo>
                  <a:pt x="510" y="185"/>
                  <a:pt x="513" y="180"/>
                  <a:pt x="515" y="174"/>
                </a:cubicBezTo>
                <a:cubicBezTo>
                  <a:pt x="516" y="169"/>
                  <a:pt x="516" y="164"/>
                  <a:pt x="515" y="159"/>
                </a:cubicBezTo>
                <a:cubicBezTo>
                  <a:pt x="514" y="154"/>
                  <a:pt x="511" y="150"/>
                  <a:pt x="508" y="147"/>
                </a:cubicBezTo>
                <a:cubicBezTo>
                  <a:pt x="504" y="143"/>
                  <a:pt x="499" y="140"/>
                  <a:pt x="493" y="138"/>
                </a:cubicBezTo>
                <a:cubicBezTo>
                  <a:pt x="51" y="0"/>
                  <a:pt x="51" y="0"/>
                  <a:pt x="51" y="0"/>
                </a:cubicBezTo>
                <a:lnTo>
                  <a:pt x="46" y="9"/>
                </a:lnTo>
                <a:close/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6" name="Line 51"/>
          <p:cNvSpPr>
            <a:spLocks noChangeShapeType="1"/>
          </p:cNvSpPr>
          <p:nvPr/>
        </p:nvSpPr>
        <p:spPr bwMode="auto">
          <a:xfrm>
            <a:off x="4322763" y="4365625"/>
            <a:ext cx="2659062" cy="4763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 rot="-1154752">
            <a:off x="3276600" y="1492250"/>
            <a:ext cx="15700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5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谢谢</a:t>
            </a:r>
          </a:p>
        </p:txBody>
      </p:sp>
      <p:sp>
        <p:nvSpPr>
          <p:cNvPr id="54305" name="TextBox 19"/>
          <p:cNvSpPr txBox="1">
            <a:spLocks noChangeArrowheads="1"/>
          </p:cNvSpPr>
          <p:nvPr/>
        </p:nvSpPr>
        <p:spPr bwMode="auto">
          <a:xfrm>
            <a:off x="8545513" y="4219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9" name="Line 51"/>
          <p:cNvSpPr>
            <a:spLocks noChangeShapeType="1"/>
          </p:cNvSpPr>
          <p:nvPr/>
        </p:nvSpPr>
        <p:spPr bwMode="auto">
          <a:xfrm>
            <a:off x="6935788" y="1666875"/>
            <a:ext cx="3554412" cy="0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8" grpId="0" animBg="1"/>
      <p:bldP spid="100" grpId="0" animBg="1"/>
      <p:bldP spid="101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9035" y="1916832"/>
            <a:ext cx="9361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        多年以来，我国一直非常重视英语教学，从小学、中学到大学，前后花了十几年时间，但是最终培养出来的仍然是“聋子英语”、“哑巴英语”。其失败的最根本原因是英语教学的指导思想有问题。历来英语教学过分强调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语法分析（或者词语讲解），</a:t>
            </a:r>
            <a:r>
              <a:rPr lang="zh-CN" altLang="en-US" sz="2400" dirty="0" smtClean="0"/>
              <a:t>实际贯彻的英语教学模式为讲解型、演示型、操练型、模仿型、活动型、游戏型，唯独缺少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交际型</a:t>
            </a:r>
            <a:r>
              <a:rPr lang="zh-CN" altLang="en-US" sz="2400" dirty="0" smtClean="0"/>
              <a:t>。并且英语教学偏重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读写</a:t>
            </a:r>
            <a:r>
              <a:rPr lang="zh-CN" altLang="en-US" sz="2400" dirty="0" smtClean="0"/>
              <a:t>而忽略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听说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1129035" y="4375898"/>
            <a:ext cx="9541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       我国</a:t>
            </a:r>
            <a:r>
              <a:rPr lang="zh-CN" altLang="en-US" sz="2400" dirty="0"/>
              <a:t>英语新课程改革提出</a:t>
            </a:r>
            <a:r>
              <a:rPr lang="zh-CN" altLang="en-US" sz="2400" dirty="0" smtClean="0"/>
              <a:t>要改变</a:t>
            </a:r>
            <a:r>
              <a:rPr lang="zh-CN" altLang="en-US" sz="2400" dirty="0"/>
              <a:t>英语课程过分重视语法和词汇知识讲解与</a:t>
            </a:r>
            <a:r>
              <a:rPr lang="zh-CN" altLang="en-US" sz="2400" dirty="0" smtClean="0"/>
              <a:t>传授的现状，强调</a:t>
            </a:r>
            <a:r>
              <a:rPr lang="zh-CN" altLang="en-US" sz="2400" dirty="0"/>
              <a:t>通过</a:t>
            </a:r>
            <a:r>
              <a:rPr lang="zh-CN" altLang="en-US" sz="2400" b="1" dirty="0">
                <a:solidFill>
                  <a:srgbClr val="7030A0"/>
                </a:solidFill>
              </a:rPr>
              <a:t>语言情境</a:t>
            </a:r>
            <a:r>
              <a:rPr lang="zh-CN" altLang="en-US" sz="2400" dirty="0"/>
              <a:t>的体验来习得语言</a:t>
            </a:r>
            <a:r>
              <a:rPr lang="zh-CN" altLang="en-US" sz="2400" dirty="0" smtClean="0"/>
              <a:t>知识和</a:t>
            </a:r>
            <a:r>
              <a:rPr lang="zh-CN" altLang="en-US" sz="2400" dirty="0"/>
              <a:t>言语</a:t>
            </a:r>
            <a:r>
              <a:rPr lang="zh-CN" altLang="en-US" sz="2400" dirty="0" smtClean="0"/>
              <a:t>能力，强调</a:t>
            </a:r>
            <a:r>
              <a:rPr lang="zh-CN" altLang="en-US" sz="2400" dirty="0"/>
              <a:t>发展学生的综合</a:t>
            </a:r>
            <a:r>
              <a:rPr lang="zh-CN" altLang="en-US" sz="2400" b="1" dirty="0">
                <a:solidFill>
                  <a:srgbClr val="7030A0"/>
                </a:solidFill>
              </a:rPr>
              <a:t>语言运用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能力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699895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9035" y="1628800"/>
            <a:ext cx="97210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+mn-ea"/>
                <a:ea typeface="+mn-ea"/>
              </a:rPr>
              <a:t>    基于</a:t>
            </a:r>
            <a:r>
              <a:rPr lang="zh-CN" altLang="en-US" sz="2400" dirty="0">
                <a:latin typeface="+mn-ea"/>
                <a:ea typeface="+mn-ea"/>
              </a:rPr>
              <a:t>语觉论的英语教育跨越式发展创新</a:t>
            </a:r>
            <a:r>
              <a:rPr lang="zh-CN" altLang="en-US" sz="2400" dirty="0" smtClean="0">
                <a:latin typeface="+mn-ea"/>
                <a:ea typeface="+mn-ea"/>
              </a:rPr>
              <a:t>试验以下简称“跨越式试验”，正是</a:t>
            </a:r>
            <a:r>
              <a:rPr lang="zh-CN" altLang="en-US" sz="2400" dirty="0">
                <a:latin typeface="+mn-ea"/>
                <a:ea typeface="+mn-ea"/>
              </a:rPr>
              <a:t>在我国加速教育</a:t>
            </a:r>
            <a:r>
              <a:rPr lang="zh-CN" altLang="en-US" sz="2400" dirty="0" smtClean="0">
                <a:latin typeface="+mn-ea"/>
                <a:ea typeface="+mn-ea"/>
              </a:rPr>
              <a:t>信息化</a:t>
            </a:r>
            <a:r>
              <a:rPr lang="zh-CN" altLang="en-US" sz="2400" dirty="0">
                <a:latin typeface="+mn-ea"/>
                <a:ea typeface="+mn-ea"/>
              </a:rPr>
              <a:t>进程以及实施新一轮课程改革的宏观背景下</a:t>
            </a:r>
            <a:r>
              <a:rPr lang="zh-CN" altLang="en-US" sz="2400" dirty="0" smtClean="0">
                <a:latin typeface="+mn-ea"/>
                <a:ea typeface="+mn-ea"/>
              </a:rPr>
              <a:t>开展的</a:t>
            </a:r>
            <a:r>
              <a:rPr lang="zh-CN" altLang="en-US" sz="2400" dirty="0">
                <a:latin typeface="+mn-ea"/>
                <a:ea typeface="+mn-ea"/>
              </a:rPr>
              <a:t>一项英语教学改革</a:t>
            </a:r>
            <a:r>
              <a:rPr lang="zh-CN" altLang="en-US" sz="2400" dirty="0" smtClean="0">
                <a:latin typeface="+mn-ea"/>
                <a:ea typeface="+mn-ea"/>
              </a:rPr>
              <a:t>项目，旨在</a:t>
            </a:r>
            <a:r>
              <a:rPr lang="zh-CN" altLang="en-US" sz="2400" dirty="0">
                <a:latin typeface="+mn-ea"/>
                <a:ea typeface="+mn-ea"/>
              </a:rPr>
              <a:t>将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  <a:ea typeface="+mn-ea"/>
              </a:rPr>
              <a:t>信息技术与</a:t>
            </a:r>
            <a:r>
              <a:rPr lang="zh-CN" altLang="en-US" sz="2400" b="1" dirty="0" smtClean="0">
                <a:solidFill>
                  <a:srgbClr val="7030A0"/>
                </a:solidFill>
                <a:latin typeface="+mn-ea"/>
                <a:ea typeface="+mn-ea"/>
              </a:rPr>
              <a:t>英语教学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  <a:ea typeface="+mn-ea"/>
              </a:rPr>
              <a:t>进行深层次的</a:t>
            </a:r>
            <a:r>
              <a:rPr lang="zh-CN" altLang="en-US" sz="2400" b="1" dirty="0" smtClean="0">
                <a:solidFill>
                  <a:srgbClr val="7030A0"/>
                </a:solidFill>
                <a:latin typeface="+mn-ea"/>
                <a:ea typeface="+mn-ea"/>
              </a:rPr>
              <a:t>整合</a:t>
            </a:r>
            <a:r>
              <a:rPr lang="en-US" altLang="zh-CN" sz="2400" dirty="0" smtClean="0">
                <a:latin typeface="+mn-ea"/>
                <a:ea typeface="+mn-ea"/>
              </a:rPr>
              <a:t>——</a:t>
            </a:r>
            <a:r>
              <a:rPr lang="zh-CN" altLang="en-US" sz="2400" dirty="0" smtClean="0">
                <a:latin typeface="+mn-ea"/>
                <a:ea typeface="+mn-ea"/>
              </a:rPr>
              <a:t>在</a:t>
            </a:r>
            <a:r>
              <a:rPr lang="zh-CN" altLang="en-US" sz="2400" dirty="0">
                <a:latin typeface="+mn-ea"/>
                <a:ea typeface="+mn-ea"/>
              </a:rPr>
              <a:t>先进的教育</a:t>
            </a:r>
            <a:r>
              <a:rPr lang="zh-CN" altLang="en-US" sz="2400" dirty="0" smtClean="0">
                <a:latin typeface="+mn-ea"/>
                <a:ea typeface="+mn-ea"/>
              </a:rPr>
              <a:t>思想、理论</a:t>
            </a:r>
            <a:r>
              <a:rPr lang="zh-CN" altLang="en-US" sz="2400" dirty="0">
                <a:latin typeface="+mn-ea"/>
                <a:ea typeface="+mn-ea"/>
              </a:rPr>
              <a:t>的指导</a:t>
            </a:r>
            <a:r>
              <a:rPr lang="zh-CN" altLang="en-US" sz="2400" dirty="0" smtClean="0">
                <a:latin typeface="+mn-ea"/>
                <a:ea typeface="+mn-ea"/>
              </a:rPr>
              <a:t>下，特别是</a:t>
            </a:r>
            <a:r>
              <a:rPr lang="zh-CN" altLang="en-US" sz="2400" dirty="0">
                <a:latin typeface="+mn-ea"/>
                <a:ea typeface="+mn-ea"/>
              </a:rPr>
              <a:t>在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  <a:ea typeface="+mn-ea"/>
              </a:rPr>
              <a:t>语觉</a:t>
            </a:r>
            <a:r>
              <a:rPr lang="zh-CN" altLang="en-US" sz="2400" b="1" dirty="0" smtClean="0">
                <a:solidFill>
                  <a:srgbClr val="7030A0"/>
                </a:solidFill>
                <a:latin typeface="+mn-ea"/>
                <a:ea typeface="+mn-ea"/>
              </a:rPr>
              <a:t>论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  <a:ea typeface="+mn-ea"/>
              </a:rPr>
              <a:t>（</a:t>
            </a:r>
            <a:r>
              <a:rPr lang="zh-CN" altLang="en-US" sz="2400" b="1" dirty="0" smtClean="0">
                <a:solidFill>
                  <a:srgbClr val="7030A0"/>
                </a:solidFill>
                <a:latin typeface="+mn-ea"/>
                <a:ea typeface="+mn-ea"/>
              </a:rPr>
              <a:t>儿童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  <a:ea typeface="+mn-ea"/>
              </a:rPr>
              <a:t>语言发展</a:t>
            </a:r>
            <a:r>
              <a:rPr lang="zh-CN" altLang="en-US" sz="2400" b="1" dirty="0" smtClean="0">
                <a:solidFill>
                  <a:srgbClr val="7030A0"/>
                </a:solidFill>
                <a:latin typeface="+mn-ea"/>
                <a:ea typeface="+mn-ea"/>
              </a:rPr>
              <a:t>新论）</a:t>
            </a:r>
            <a:r>
              <a:rPr lang="zh-CN" altLang="en-US" sz="2400" dirty="0" smtClean="0">
                <a:latin typeface="+mn-ea"/>
                <a:ea typeface="+mn-ea"/>
              </a:rPr>
              <a:t>的</a:t>
            </a:r>
            <a:r>
              <a:rPr lang="zh-CN" altLang="en-US" sz="2400" dirty="0">
                <a:latin typeface="+mn-ea"/>
                <a:ea typeface="+mn-ea"/>
              </a:rPr>
              <a:t>指导</a:t>
            </a:r>
            <a:r>
              <a:rPr lang="zh-CN" altLang="en-US" sz="2400" dirty="0" smtClean="0">
                <a:latin typeface="+mn-ea"/>
                <a:ea typeface="+mn-ea"/>
              </a:rPr>
              <a:t>下，</a:t>
            </a:r>
            <a:r>
              <a:rPr lang="en-US" altLang="zh-CN" sz="2400" dirty="0" smtClean="0">
                <a:latin typeface="+mn-ea"/>
                <a:ea typeface="+mn-ea"/>
              </a:rPr>
              <a:t> </a:t>
            </a:r>
            <a:r>
              <a:rPr lang="zh-CN" altLang="en-US" sz="2400" dirty="0">
                <a:latin typeface="+mn-ea"/>
                <a:ea typeface="+mn-ea"/>
              </a:rPr>
              <a:t>把以计算机及网络为核心的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  <a:ea typeface="+mn-ea"/>
              </a:rPr>
              <a:t>信息技术</a:t>
            </a:r>
            <a:r>
              <a:rPr lang="zh-CN" altLang="en-US" sz="2400" dirty="0" smtClean="0">
                <a:latin typeface="+mn-ea"/>
                <a:ea typeface="+mn-ea"/>
              </a:rPr>
              <a:t>作为</a:t>
            </a:r>
            <a:r>
              <a:rPr lang="zh-CN" altLang="en-US" sz="2400" dirty="0">
                <a:latin typeface="+mn-ea"/>
                <a:ea typeface="+mn-ea"/>
              </a:rPr>
              <a:t>促进学生自主学习的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  <a:ea typeface="+mn-ea"/>
              </a:rPr>
              <a:t>认知</a:t>
            </a:r>
            <a:r>
              <a:rPr lang="zh-CN" altLang="en-US" sz="2400" b="1" dirty="0" smtClean="0">
                <a:solidFill>
                  <a:srgbClr val="7030A0"/>
                </a:solidFill>
                <a:latin typeface="+mn-ea"/>
                <a:ea typeface="+mn-ea"/>
              </a:rPr>
              <a:t>工具、协作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  <a:ea typeface="+mn-ea"/>
              </a:rPr>
              <a:t>工具和</a:t>
            </a:r>
            <a:r>
              <a:rPr lang="zh-CN" altLang="en-US" sz="2400" b="1" dirty="0" smtClean="0">
                <a:solidFill>
                  <a:srgbClr val="7030A0"/>
                </a:solidFill>
                <a:latin typeface="+mn-ea"/>
                <a:ea typeface="+mn-ea"/>
              </a:rPr>
              <a:t>情感激励工具</a:t>
            </a:r>
            <a:r>
              <a:rPr lang="zh-CN" altLang="en-US" sz="2400" dirty="0" smtClean="0">
                <a:latin typeface="+mn-ea"/>
                <a:ea typeface="+mn-ea"/>
              </a:rPr>
              <a:t>，改革</a:t>
            </a:r>
            <a:r>
              <a:rPr lang="zh-CN" altLang="en-US" sz="2400" dirty="0">
                <a:latin typeface="+mn-ea"/>
                <a:ea typeface="+mn-ea"/>
              </a:rPr>
              <a:t>传统的以教师为中心的教学结构</a:t>
            </a:r>
            <a:r>
              <a:rPr lang="zh-CN" altLang="en-US" sz="2400" dirty="0" smtClean="0">
                <a:latin typeface="+mn-ea"/>
                <a:ea typeface="+mn-ea"/>
              </a:rPr>
              <a:t>和以语法分析（或</a:t>
            </a:r>
            <a:r>
              <a:rPr lang="zh-CN" altLang="en-US" sz="2400" dirty="0">
                <a:latin typeface="+mn-ea"/>
                <a:ea typeface="+mn-ea"/>
              </a:rPr>
              <a:t>语言知识</a:t>
            </a:r>
            <a:r>
              <a:rPr lang="zh-CN" altLang="en-US" sz="2400" dirty="0" smtClean="0">
                <a:latin typeface="+mn-ea"/>
                <a:ea typeface="+mn-ea"/>
              </a:rPr>
              <a:t>讲解）为</a:t>
            </a:r>
            <a:r>
              <a:rPr lang="zh-CN" altLang="en-US" sz="2400" dirty="0">
                <a:latin typeface="+mn-ea"/>
                <a:ea typeface="+mn-ea"/>
              </a:rPr>
              <a:t>中心的英语教学</a:t>
            </a:r>
            <a:r>
              <a:rPr lang="zh-CN" altLang="en-US" sz="2400" dirty="0" smtClean="0">
                <a:latin typeface="+mn-ea"/>
                <a:ea typeface="+mn-ea"/>
              </a:rPr>
              <a:t>观念，构建</a:t>
            </a:r>
            <a:r>
              <a:rPr lang="zh-CN" altLang="en-US" sz="2400" dirty="0">
                <a:latin typeface="+mn-ea"/>
                <a:ea typeface="+mn-ea"/>
              </a:rPr>
              <a:t>新型</a:t>
            </a:r>
            <a:r>
              <a:rPr lang="zh-CN" altLang="en-US" sz="2400" dirty="0" smtClean="0">
                <a:latin typeface="+mn-ea"/>
                <a:ea typeface="+mn-ea"/>
              </a:rPr>
              <a:t>的</a:t>
            </a:r>
            <a:r>
              <a:rPr lang="zh-CN" altLang="en-US" sz="2400" b="1" dirty="0" smtClean="0">
                <a:solidFill>
                  <a:srgbClr val="7030A0"/>
                </a:solidFill>
                <a:latin typeface="+mn-ea"/>
                <a:ea typeface="+mn-ea"/>
              </a:rPr>
              <a:t>“主导</a:t>
            </a:r>
            <a:r>
              <a:rPr lang="en-US" altLang="zh-CN" sz="2400" b="1" dirty="0" smtClean="0">
                <a:solidFill>
                  <a:srgbClr val="7030A0"/>
                </a:solidFill>
                <a:latin typeface="+mn-ea"/>
                <a:ea typeface="+mn-ea"/>
              </a:rPr>
              <a:t>——</a:t>
            </a:r>
            <a:r>
              <a:rPr lang="zh-CN" altLang="en-US" sz="2400" b="1" dirty="0" smtClean="0">
                <a:solidFill>
                  <a:srgbClr val="7030A0"/>
                </a:solidFill>
                <a:latin typeface="+mn-ea"/>
                <a:ea typeface="+mn-ea"/>
              </a:rPr>
              <a:t>主体”相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  <a:ea typeface="+mn-ea"/>
              </a:rPr>
              <a:t>结合的教学结构</a:t>
            </a:r>
            <a:r>
              <a:rPr lang="zh-CN" altLang="en-US" sz="2400" dirty="0" smtClean="0">
                <a:latin typeface="+mn-ea"/>
                <a:ea typeface="+mn-ea"/>
              </a:rPr>
              <a:t>和</a:t>
            </a:r>
            <a:r>
              <a:rPr lang="zh-CN" altLang="en-US" sz="2400" b="1" dirty="0" smtClean="0">
                <a:solidFill>
                  <a:srgbClr val="7030A0"/>
                </a:solidFill>
                <a:latin typeface="+mn-ea"/>
                <a:ea typeface="+mn-ea"/>
              </a:rPr>
              <a:t>以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  <a:ea typeface="+mn-ea"/>
              </a:rPr>
              <a:t>言语交际为中心的英语教学</a:t>
            </a:r>
            <a:r>
              <a:rPr lang="zh-CN" altLang="en-US" sz="2400" b="1" dirty="0" smtClean="0">
                <a:solidFill>
                  <a:srgbClr val="7030A0"/>
                </a:solidFill>
                <a:latin typeface="+mn-ea"/>
                <a:ea typeface="+mn-ea"/>
              </a:rPr>
              <a:t>观念</a:t>
            </a:r>
            <a:r>
              <a:rPr lang="zh-CN" altLang="en-US" sz="2400" dirty="0" smtClean="0">
                <a:latin typeface="+mn-ea"/>
                <a:ea typeface="+mn-ea"/>
              </a:rPr>
              <a:t>，实现</a:t>
            </a:r>
            <a:r>
              <a:rPr lang="zh-CN" altLang="en-US" sz="2400" dirty="0">
                <a:latin typeface="+mn-ea"/>
                <a:ea typeface="+mn-ea"/>
              </a:rPr>
              <a:t>英语</a:t>
            </a:r>
            <a:r>
              <a:rPr lang="zh-CN" altLang="en-US" sz="2400" dirty="0" smtClean="0">
                <a:latin typeface="+mn-ea"/>
                <a:ea typeface="+mn-ea"/>
              </a:rPr>
              <a:t>教育的</a:t>
            </a:r>
            <a:r>
              <a:rPr lang="zh-CN" altLang="en-US" sz="2400" dirty="0">
                <a:latin typeface="+mn-ea"/>
                <a:ea typeface="+mn-ea"/>
              </a:rPr>
              <a:t>根本</a:t>
            </a:r>
            <a:r>
              <a:rPr lang="zh-CN" altLang="en-US" sz="2400" dirty="0" smtClean="0">
                <a:latin typeface="+mn-ea"/>
                <a:ea typeface="+mn-ea"/>
              </a:rPr>
              <a:t>变革，大幅度</a:t>
            </a:r>
            <a:r>
              <a:rPr lang="zh-CN" altLang="en-US" sz="2400" dirty="0">
                <a:latin typeface="+mn-ea"/>
                <a:ea typeface="+mn-ea"/>
              </a:rPr>
              <a:t>提升学生的英语听说</a:t>
            </a:r>
            <a:r>
              <a:rPr lang="zh-CN" altLang="en-US" sz="2400" dirty="0" smtClean="0">
                <a:latin typeface="+mn-ea"/>
                <a:ea typeface="+mn-ea"/>
              </a:rPr>
              <a:t>能力，从而彻底</a:t>
            </a:r>
            <a:r>
              <a:rPr lang="zh-CN" altLang="en-US" sz="2400" dirty="0">
                <a:latin typeface="+mn-ea"/>
                <a:ea typeface="+mn-ea"/>
              </a:rPr>
              <a:t>解决多年以来一直困扰我们教育界的聋子</a:t>
            </a:r>
            <a:r>
              <a:rPr lang="zh-CN" altLang="en-US" sz="2400" dirty="0" smtClean="0">
                <a:latin typeface="+mn-ea"/>
                <a:ea typeface="+mn-ea"/>
              </a:rPr>
              <a:t>英语和</a:t>
            </a:r>
            <a:r>
              <a:rPr lang="zh-CN" altLang="en-US" sz="2400" dirty="0">
                <a:latin typeface="+mn-ea"/>
                <a:ea typeface="+mn-ea"/>
              </a:rPr>
              <a:t>哑巴英语</a:t>
            </a:r>
            <a:r>
              <a:rPr lang="zh-CN" altLang="en-US" sz="2400" dirty="0" smtClean="0">
                <a:latin typeface="+mn-ea"/>
                <a:ea typeface="+mn-ea"/>
              </a:rPr>
              <a:t>问题。</a:t>
            </a:r>
            <a:endParaRPr lang="zh-CN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02654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appdata\roaming\360se6\User Data\temp\1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19" y="1124744"/>
            <a:ext cx="1007745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4498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477" y="2492896"/>
            <a:ext cx="10218670" cy="2880320"/>
          </a:xfrm>
        </p:spPr>
        <p:txBody>
          <a:bodyPr/>
          <a:lstStyle/>
          <a:p>
            <a:r>
              <a:rPr lang="zh-CN" altLang="en-US" sz="2400" dirty="0"/>
              <a:t>语觉是人类的</a:t>
            </a:r>
            <a:r>
              <a:rPr lang="zh-CN" altLang="en-US" sz="2400" b="1" dirty="0">
                <a:solidFill>
                  <a:srgbClr val="7030A0"/>
                </a:solidFill>
              </a:rPr>
              <a:t>第六种</a:t>
            </a:r>
            <a:r>
              <a:rPr lang="zh-CN" altLang="en-US" sz="2400" dirty="0"/>
              <a:t>感知觉。所谓语</a:t>
            </a:r>
            <a:r>
              <a:rPr lang="zh-CN" altLang="en-US" sz="2400" dirty="0" smtClean="0"/>
              <a:t>觉是指</a:t>
            </a:r>
            <a:r>
              <a:rPr lang="zh-CN" altLang="en-US" sz="2400" b="1" dirty="0">
                <a:solidFill>
                  <a:srgbClr val="7030A0"/>
                </a:solidFill>
              </a:rPr>
              <a:t>客观存在并为人脑所独有</a:t>
            </a:r>
            <a:r>
              <a:rPr lang="zh-CN" altLang="en-US" sz="2400" dirty="0" smtClean="0"/>
              <a:t>的，专门</a:t>
            </a:r>
            <a:r>
              <a:rPr lang="zh-CN" altLang="en-US" sz="2400" dirty="0"/>
              <a:t>用于感受与</a:t>
            </a:r>
            <a:r>
              <a:rPr lang="zh-CN" altLang="en-US" sz="2400" dirty="0" smtClean="0"/>
              <a:t>辨识</a:t>
            </a:r>
            <a:r>
              <a:rPr lang="zh-CN" altLang="en-US" sz="2400" b="1" dirty="0">
                <a:solidFill>
                  <a:srgbClr val="7030A0"/>
                </a:solidFill>
              </a:rPr>
              <a:t>口头语言中各种语义关系</a:t>
            </a:r>
            <a:r>
              <a:rPr lang="zh-CN" altLang="en-US" sz="2400" dirty="0"/>
              <a:t>的第六种感知</a:t>
            </a:r>
            <a:r>
              <a:rPr lang="zh-CN" altLang="en-US" sz="2400" dirty="0" smtClean="0"/>
              <a:t>觉。</a:t>
            </a:r>
            <a:endParaRPr lang="zh-CN" altLang="en-US" sz="2400" dirty="0"/>
          </a:p>
          <a:p>
            <a:r>
              <a:rPr lang="zh-CN" altLang="en-US" sz="2400" b="1" dirty="0">
                <a:solidFill>
                  <a:srgbClr val="7030A0"/>
                </a:solidFill>
              </a:rPr>
              <a:t>听说能力与读写能力</a:t>
            </a:r>
            <a:r>
              <a:rPr lang="zh-CN" altLang="en-US" sz="2400" dirty="0"/>
              <a:t>是两种本质特性完全不同的言语能力。</a:t>
            </a:r>
          </a:p>
          <a:p>
            <a:r>
              <a:rPr lang="zh-CN" altLang="en-US" sz="2400" dirty="0"/>
              <a:t>语觉功能具有</a:t>
            </a:r>
            <a:r>
              <a:rPr lang="zh-CN" altLang="en-US" sz="2400" b="1" dirty="0">
                <a:solidFill>
                  <a:srgbClr val="7030A0"/>
                </a:solidFill>
              </a:rPr>
              <a:t>先天性和生长发育关键期</a:t>
            </a:r>
            <a:r>
              <a:rPr lang="zh-CN" altLang="en-US" sz="2400" dirty="0" smtClean="0"/>
              <a:t>。</a:t>
            </a:r>
            <a:endParaRPr lang="en-US" altLang="zh-CN" sz="2400" dirty="0"/>
          </a:p>
        </p:txBody>
      </p:sp>
      <p:sp>
        <p:nvSpPr>
          <p:cNvPr id="457732" name="Text Box 4"/>
          <p:cNvSpPr txBox="1">
            <a:spLocks noChangeArrowheads="1"/>
          </p:cNvSpPr>
          <p:nvPr/>
        </p:nvSpPr>
        <p:spPr bwMode="auto">
          <a:xfrm>
            <a:off x="2746033" y="1113288"/>
            <a:ext cx="5995961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 dirty="0">
                <a:solidFill>
                  <a:srgbClr val="7030A0"/>
                </a:solidFill>
              </a:rPr>
              <a:t>语觉论的基本观点是什么？</a:t>
            </a:r>
          </a:p>
        </p:txBody>
      </p:sp>
      <p:sp>
        <p:nvSpPr>
          <p:cNvPr id="457734" name="Rectangle 6"/>
          <p:cNvSpPr>
            <a:spLocks noChangeArrowheads="1"/>
          </p:cNvSpPr>
          <p:nvPr/>
        </p:nvSpPr>
        <p:spPr bwMode="auto">
          <a:xfrm>
            <a:off x="6544322" y="5715001"/>
            <a:ext cx="219767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  <a:buClr>
                <a:srgbClr val="339933"/>
              </a:buClr>
              <a:buSzPct val="80000"/>
              <a:buFont typeface="Wingdings" pitchFamily="2" charset="2"/>
              <a:buNone/>
            </a:pPr>
            <a:endParaRPr lang="zh-CN" altLang="zh-CN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31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1411" y="1412776"/>
            <a:ext cx="8496300" cy="3384550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71500" y="5013176"/>
            <a:ext cx="11214719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zh-CN" altLang="en-US" sz="2000" dirty="0">
                <a:solidFill>
                  <a:srgbClr val="333333"/>
                </a:solidFill>
                <a:latin typeface="宋体" pitchFamily="2" charset="-122"/>
              </a:rPr>
              <a:t>     </a:t>
            </a:r>
            <a:r>
              <a:rPr kumimoji="1" lang="zh-CN" altLang="en-US" sz="2400" dirty="0">
                <a:solidFill>
                  <a:srgbClr val="333333"/>
                </a:solidFill>
                <a:latin typeface="宋体" pitchFamily="2" charset="-122"/>
              </a:rPr>
              <a:t>由图可见，儿童掌握听说能力的最佳敏感期是在</a:t>
            </a:r>
            <a:r>
              <a:rPr kumimoji="1" lang="en-US" altLang="zh-CN" sz="2400" b="1" dirty="0">
                <a:solidFill>
                  <a:srgbClr val="7030A0"/>
                </a:solidFill>
                <a:latin typeface="宋体" pitchFamily="2" charset="-122"/>
              </a:rPr>
              <a:t>9</a:t>
            </a:r>
            <a:r>
              <a:rPr kumimoji="1" lang="zh-CN" altLang="en-US" sz="2400" b="1" dirty="0">
                <a:solidFill>
                  <a:srgbClr val="7030A0"/>
                </a:solidFill>
                <a:latin typeface="宋体" pitchFamily="2" charset="-122"/>
              </a:rPr>
              <a:t>岁以前</a:t>
            </a:r>
            <a:r>
              <a:rPr kumimoji="1" lang="zh-CN" altLang="en-US" sz="2400" dirty="0">
                <a:solidFill>
                  <a:srgbClr val="333333"/>
                </a:solidFill>
                <a:latin typeface="宋体" pitchFamily="2" charset="-122"/>
              </a:rPr>
              <a:t>，从9岁以后开始下降，到12岁下降到1/2左右，到14岁则下降到15</a:t>
            </a:r>
            <a:r>
              <a:rPr kumimoji="1" lang="en-US" altLang="en-US" sz="2400" dirty="0">
                <a:solidFill>
                  <a:srgbClr val="333333"/>
                </a:solidFill>
                <a:latin typeface="宋体" pitchFamily="2" charset="-122"/>
              </a:rPr>
              <a:t>～</a:t>
            </a:r>
            <a:r>
              <a:rPr kumimoji="1" lang="en-US" altLang="zh-CN" sz="2400" dirty="0">
                <a:solidFill>
                  <a:srgbClr val="333333"/>
                </a:solidFill>
                <a:latin typeface="宋体" pitchFamily="2" charset="-122"/>
              </a:rPr>
              <a:t>20% </a:t>
            </a:r>
            <a:r>
              <a:rPr kumimoji="1" lang="zh-CN" altLang="en-US" sz="2400" dirty="0">
                <a:solidFill>
                  <a:srgbClr val="333333"/>
                </a:solidFill>
                <a:latin typeface="宋体" pitchFamily="2" charset="-122"/>
              </a:rPr>
              <a:t>。外语教学必须紧紧抓住小学阶段这一关键期</a:t>
            </a:r>
            <a:r>
              <a:rPr kumimoji="1" lang="zh-CN" altLang="en-US" sz="2400" dirty="0" smtClean="0">
                <a:solidFill>
                  <a:srgbClr val="333333"/>
                </a:solidFill>
                <a:latin typeface="宋体" pitchFamily="2" charset="-122"/>
              </a:rPr>
              <a:t>（尤其是</a:t>
            </a:r>
            <a:r>
              <a:rPr kumimoji="1" lang="en-US" altLang="zh-CN" sz="2400" dirty="0" smtClean="0">
                <a:solidFill>
                  <a:srgbClr val="333333"/>
                </a:solidFill>
                <a:latin typeface="宋体" pitchFamily="2" charset="-122"/>
              </a:rPr>
              <a:t>1</a:t>
            </a:r>
            <a:r>
              <a:rPr kumimoji="1" lang="en-US" altLang="en-US" sz="2400" dirty="0" smtClean="0">
                <a:solidFill>
                  <a:srgbClr val="333333"/>
                </a:solidFill>
                <a:latin typeface="宋体" pitchFamily="2" charset="-122"/>
              </a:rPr>
              <a:t>～</a:t>
            </a:r>
            <a:r>
              <a:rPr kumimoji="1" lang="en-US" altLang="zh-CN" sz="2400" dirty="0" smtClean="0">
                <a:solidFill>
                  <a:srgbClr val="333333"/>
                </a:solidFill>
                <a:latin typeface="宋体" pitchFamily="2" charset="-122"/>
              </a:rPr>
              <a:t>4</a:t>
            </a:r>
            <a:r>
              <a:rPr kumimoji="1" lang="zh-CN" altLang="en-US" sz="2400" dirty="0" smtClean="0">
                <a:solidFill>
                  <a:srgbClr val="333333"/>
                </a:solidFill>
                <a:latin typeface="宋体" pitchFamily="2" charset="-122"/>
              </a:rPr>
              <a:t>年级为最佳年龄段）。</a:t>
            </a:r>
            <a:endParaRPr kumimoji="1" lang="en-US" altLang="zh-CN" sz="2400" dirty="0" smtClean="0">
              <a:solidFill>
                <a:srgbClr val="333333"/>
              </a:solidFill>
              <a:latin typeface="宋体" pitchFamily="2" charset="-122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dirty="0" smtClean="0">
                <a:solidFill>
                  <a:srgbClr val="333333"/>
                </a:solidFill>
                <a:latin typeface="宋体" pitchFamily="2" charset="-122"/>
              </a:rPr>
              <a:t> </a:t>
            </a:r>
            <a:r>
              <a:rPr kumimoji="1" lang="zh-CN" altLang="en-US" sz="2400" dirty="0">
                <a:solidFill>
                  <a:srgbClr val="333333"/>
                </a:solidFill>
                <a:latin typeface="宋体" pitchFamily="2" charset="-122"/>
              </a:rPr>
              <a:t>（何克抗）</a:t>
            </a:r>
          </a:p>
        </p:txBody>
      </p:sp>
    </p:spTree>
    <p:extLst>
      <p:ext uri="{BB962C8B-B14F-4D97-AF65-F5344CB8AC3E}">
        <p14:creationId xmlns:p14="http://schemas.microsoft.com/office/powerpoint/2010/main" val="2564723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759" y="1639888"/>
            <a:ext cx="10975658" cy="4525962"/>
          </a:xfrm>
        </p:spPr>
        <p:txBody>
          <a:bodyPr/>
          <a:lstStyle/>
          <a:p>
            <a:r>
              <a:rPr lang="zh-CN" altLang="en-US" sz="2000" dirty="0"/>
              <a:t>在语觉关键期内（尤其是在最佳年龄段内）要特别强调</a:t>
            </a:r>
            <a:r>
              <a:rPr lang="zh-CN" altLang="en-US" sz="2000" b="1" dirty="0">
                <a:solidFill>
                  <a:srgbClr val="7030A0"/>
                </a:solidFill>
              </a:rPr>
              <a:t>“听、说”能力</a:t>
            </a:r>
            <a:r>
              <a:rPr lang="zh-CN" altLang="en-US" sz="2000" dirty="0"/>
              <a:t>的培养。</a:t>
            </a:r>
          </a:p>
          <a:p>
            <a:r>
              <a:rPr lang="zh-CN" altLang="en-US" sz="2000" dirty="0"/>
              <a:t>英语教学一定要 </a:t>
            </a:r>
            <a:r>
              <a:rPr lang="zh-CN" altLang="en-US" sz="2000" b="1" dirty="0">
                <a:solidFill>
                  <a:srgbClr val="7030A0"/>
                </a:solidFill>
              </a:rPr>
              <a:t>“以言语交际为中心” </a:t>
            </a:r>
            <a:r>
              <a:rPr lang="zh-CN" altLang="en-US" sz="2000" dirty="0"/>
              <a:t>。 和真实的交际者进行</a:t>
            </a:r>
            <a:r>
              <a:rPr lang="zh-CN" altLang="en-US" sz="2000" b="1" dirty="0">
                <a:solidFill>
                  <a:srgbClr val="7030A0"/>
                </a:solidFill>
              </a:rPr>
              <a:t>实时双向言语互动（即言语交际）</a:t>
            </a:r>
            <a:r>
              <a:rPr lang="zh-CN" altLang="en-US" sz="2000" dirty="0"/>
              <a:t>是语言学习者形成与掌握听、说能力的充分必要条件。</a:t>
            </a:r>
          </a:p>
          <a:p>
            <a:r>
              <a:rPr lang="zh-CN" altLang="en-US" sz="2000" dirty="0"/>
              <a:t>在语觉关键期内为学生创设良好的</a:t>
            </a:r>
            <a:r>
              <a:rPr lang="zh-CN" altLang="en-US" sz="2000" b="1" dirty="0">
                <a:solidFill>
                  <a:srgbClr val="7030A0"/>
                </a:solidFill>
              </a:rPr>
              <a:t>外语学习环境</a:t>
            </a:r>
            <a:r>
              <a:rPr lang="zh-CN" altLang="en-US" sz="2000" dirty="0" smtClean="0"/>
              <a:t>。</a:t>
            </a:r>
            <a:endParaRPr lang="en-US" altLang="zh-CN" sz="2000" dirty="0"/>
          </a:p>
          <a:p>
            <a:r>
              <a:rPr lang="zh-CN" altLang="en-US" sz="2000" dirty="0" smtClean="0"/>
              <a:t>设计</a:t>
            </a:r>
            <a:r>
              <a:rPr lang="zh-CN" altLang="en-US" sz="2000" dirty="0"/>
              <a:t>多样化的有趣的“活动”，通过参与和体验，在尽量</a:t>
            </a:r>
            <a:r>
              <a:rPr lang="zh-CN" altLang="en-US" sz="2000" b="1" dirty="0">
                <a:solidFill>
                  <a:srgbClr val="7030A0"/>
                </a:solidFill>
              </a:rPr>
              <a:t>真实的环境</a:t>
            </a:r>
            <a:r>
              <a:rPr lang="zh-CN" altLang="en-US" sz="2000" dirty="0"/>
              <a:t>中进行交际</a:t>
            </a:r>
            <a:r>
              <a:rPr lang="zh-CN" altLang="en-US" sz="2000" dirty="0" smtClean="0"/>
              <a:t>；</a:t>
            </a:r>
            <a:endParaRPr lang="en-US" altLang="zh-CN" sz="2000" dirty="0" smtClean="0"/>
          </a:p>
          <a:p>
            <a:r>
              <a:rPr lang="zh-CN" altLang="en-US" sz="2000" dirty="0" smtClean="0"/>
              <a:t>以</a:t>
            </a:r>
            <a:r>
              <a:rPr lang="zh-CN" altLang="en-US" sz="2000" dirty="0"/>
              <a:t>兴趣为导向，采取“</a:t>
            </a:r>
            <a:r>
              <a:rPr lang="zh-CN" altLang="en-US" sz="2000" b="1" dirty="0">
                <a:solidFill>
                  <a:srgbClr val="7030A0"/>
                </a:solidFill>
              </a:rPr>
              <a:t>大输入量</a:t>
            </a:r>
            <a:r>
              <a:rPr lang="zh-CN" altLang="en-US" sz="2000" dirty="0"/>
              <a:t>、</a:t>
            </a:r>
            <a:r>
              <a:rPr lang="zh-CN" altLang="en-US" sz="2000" b="1" dirty="0">
                <a:solidFill>
                  <a:srgbClr val="7030A0"/>
                </a:solidFill>
              </a:rPr>
              <a:t>多层次</a:t>
            </a:r>
            <a:r>
              <a:rPr lang="zh-CN" altLang="en-US" sz="2000" dirty="0"/>
              <a:t>、多复现、滚动式向前发展”的方式；</a:t>
            </a:r>
          </a:p>
          <a:p>
            <a:endParaRPr lang="zh-CN" altLang="en-US" sz="2000" dirty="0"/>
          </a:p>
          <a:p>
            <a:endParaRPr lang="en-US" altLang="zh-CN" sz="2000" dirty="0"/>
          </a:p>
        </p:txBody>
      </p:sp>
      <p:sp>
        <p:nvSpPr>
          <p:cNvPr id="458756" name="Text Box 4"/>
          <p:cNvSpPr txBox="1">
            <a:spLocks noChangeArrowheads="1"/>
          </p:cNvSpPr>
          <p:nvPr/>
        </p:nvSpPr>
        <p:spPr bwMode="auto">
          <a:xfrm>
            <a:off x="508132" y="914400"/>
            <a:ext cx="10874031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600" b="1" dirty="0">
                <a:solidFill>
                  <a:schemeClr val="tx1"/>
                </a:solidFill>
              </a:rPr>
              <a:t>语觉论对跨越式英语教学有哪些重要的指导意义？</a:t>
            </a:r>
          </a:p>
        </p:txBody>
      </p:sp>
      <p:sp>
        <p:nvSpPr>
          <p:cNvPr id="458758" name="AutoShape 6"/>
          <p:cNvSpPr>
            <a:spLocks noChangeArrowheads="1"/>
          </p:cNvSpPr>
          <p:nvPr/>
        </p:nvSpPr>
        <p:spPr bwMode="auto">
          <a:xfrm>
            <a:off x="1524398" y="4648200"/>
            <a:ext cx="3324032" cy="1373188"/>
          </a:xfrm>
          <a:prstGeom prst="cloudCallout">
            <a:avLst>
              <a:gd name="adj1" fmla="val 50444"/>
              <a:gd name="adj2" fmla="val -8953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全英教学的课堂环境</a:t>
            </a:r>
          </a:p>
        </p:txBody>
      </p:sp>
      <p:sp>
        <p:nvSpPr>
          <p:cNvPr id="458759" name="AutoShape 7"/>
          <p:cNvSpPr>
            <a:spLocks noChangeArrowheads="1"/>
          </p:cNvSpPr>
          <p:nvPr/>
        </p:nvSpPr>
        <p:spPr bwMode="auto">
          <a:xfrm>
            <a:off x="6290255" y="4581525"/>
            <a:ext cx="3360024" cy="1314450"/>
          </a:xfrm>
          <a:prstGeom prst="cloudCallout">
            <a:avLst>
              <a:gd name="adj1" fmla="val -70227"/>
              <a:gd name="adj2" fmla="val -74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全英的听说环境</a:t>
            </a:r>
          </a:p>
        </p:txBody>
      </p:sp>
    </p:spTree>
    <p:extLst>
      <p:ext uri="{BB962C8B-B14F-4D97-AF65-F5344CB8AC3E}">
        <p14:creationId xmlns:p14="http://schemas.microsoft.com/office/powerpoint/2010/main" val="314140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45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45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5" grpId="0" build="p"/>
      <p:bldP spid="458758" grpId="0" animBg="1"/>
      <p:bldP spid="458759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24160</TotalTime>
  <Words>4077</Words>
  <Application>Microsoft Office PowerPoint</Application>
  <PresentationFormat>自定义</PresentationFormat>
  <Paragraphs>282</Paragraphs>
  <Slides>35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如何实现跨越式英语教学目标</vt:lpstr>
      <vt:lpstr>PowerPoint 演示文稿</vt:lpstr>
      <vt:lpstr>以言语交际为中心的三大基本教学活动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常用教学策略</vt:lpstr>
      <vt:lpstr>PowerPoint 演示文稿</vt:lpstr>
      <vt:lpstr>跨越式小学英语常见问题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lenovo</cp:lastModifiedBy>
  <cp:revision>4656</cp:revision>
  <dcterms:created xsi:type="dcterms:W3CDTF">2012-10-07T00:28:30Z</dcterms:created>
  <dcterms:modified xsi:type="dcterms:W3CDTF">2014-09-27T01:37:27Z</dcterms:modified>
</cp:coreProperties>
</file>