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0"/>
  </p:notesMasterIdLst>
  <p:handoutMasterIdLst>
    <p:handoutMasterId r:id="rId21"/>
  </p:handoutMasterIdLst>
  <p:sldIdLst>
    <p:sldId id="285" r:id="rId2"/>
    <p:sldId id="375" r:id="rId3"/>
    <p:sldId id="371" r:id="rId4"/>
    <p:sldId id="372" r:id="rId5"/>
    <p:sldId id="379" r:id="rId6"/>
    <p:sldId id="378" r:id="rId7"/>
    <p:sldId id="380" r:id="rId8"/>
    <p:sldId id="377" r:id="rId9"/>
    <p:sldId id="381" r:id="rId10"/>
    <p:sldId id="376" r:id="rId11"/>
    <p:sldId id="382" r:id="rId12"/>
    <p:sldId id="383" r:id="rId13"/>
    <p:sldId id="384" r:id="rId14"/>
    <p:sldId id="385" r:id="rId15"/>
    <p:sldId id="386" r:id="rId16"/>
    <p:sldId id="387" r:id="rId17"/>
    <p:sldId id="388" r:id="rId18"/>
    <p:sldId id="389" r:id="rId1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na Schuler (Bookey Consulting)" initials="DLS" lastIdx="1" clrIdx="0"/>
  <p:cmAuthor id="1" name="Wenwen" initials="WW"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C539"/>
    <a:srgbClr val="FECA48"/>
    <a:srgbClr val="9C42E6"/>
    <a:srgbClr val="FFFFFF"/>
    <a:srgbClr val="8CC63F"/>
    <a:srgbClr val="000000"/>
    <a:srgbClr val="333333"/>
    <a:srgbClr val="292929"/>
    <a:srgbClr val="F8F57B"/>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9" autoAdjust="0"/>
    <p:restoredTop sz="97240" autoAdjust="0"/>
  </p:normalViewPr>
  <p:slideViewPr>
    <p:cSldViewPr snapToGrid="0">
      <p:cViewPr>
        <p:scale>
          <a:sx n="69" d="100"/>
          <a:sy n="69" d="100"/>
        </p:scale>
        <p:origin x="-270" y="-102"/>
      </p:cViewPr>
      <p:guideLst>
        <p:guide orient="horz" pos="144"/>
        <p:guide orient="horz" pos="615"/>
        <p:guide orient="horz" pos="833"/>
        <p:guide orient="horz" pos="2736"/>
        <p:guide orient="horz" pos="4176"/>
        <p:guide orient="horz" pos="1959"/>
        <p:guide orient="horz" pos="1020"/>
        <p:guide pos="3839"/>
        <p:guide pos="330"/>
        <p:guide pos="613"/>
        <p:guide pos="7372"/>
        <p:guide pos="1150"/>
        <p:guide pos="7063"/>
        <p:guide pos="19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showGuides="1">
      <p:cViewPr>
        <p:scale>
          <a:sx n="124" d="100"/>
          <a:sy n="124" d="100"/>
        </p:scale>
        <p:origin x="-7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2010 Microsoft BI Conference</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5/25/2013</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282287625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2010 Microsoft BI Conference</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5/25/2013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38655384"/>
      </p:ext>
    </p:extLst>
  </p:cSld>
  <p:clrMap bg1="lt1" tx1="dk1" bg2="lt2" tx2="dk2" accent1="accent1" accent2="accent2" accent3="accent3" accent4="accent4" accent5="accent5" accent6="accent6" hlink="hlink" folHlink="folHlink"/>
  <p:hf sldNum="0" ftr="0" dt="0"/>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5" name="Header Placeholder 4"/>
          <p:cNvSpPr>
            <a:spLocks noGrp="1"/>
          </p:cNvSpPr>
          <p:nvPr>
            <p:ph type="hdr" sz="quarter" idx="10"/>
          </p:nvPr>
        </p:nvSpPr>
        <p:spPr/>
        <p:txBody>
          <a:bodyPr/>
          <a:lstStyle/>
          <a:p>
            <a:r>
              <a:rPr lang="en-US" smtClean="0"/>
              <a:t>2010 Microsoft BI Conference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5/25/2013 10:06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89967" y="976313"/>
            <a:ext cx="8122548" cy="1030005"/>
          </a:xfrm>
        </p:spPr>
        <p:txBody>
          <a:bodyPr anchor="b">
            <a:noAutofit/>
          </a:bodyPr>
          <a:lstStyle>
            <a:lvl1pPr algn="l">
              <a:lnSpc>
                <a:spcPct val="90000"/>
              </a:lnSpc>
              <a:defRPr sz="4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3089966" y="2015957"/>
            <a:ext cx="8122547" cy="461665"/>
          </a:xfrm>
        </p:spPr>
        <p:txBody>
          <a:bodyPr>
            <a:noAutofit/>
          </a:bodyPr>
          <a:lstStyle>
            <a:lvl1pPr marL="0" indent="0" algn="l">
              <a:lnSpc>
                <a:spcPct val="100000"/>
              </a:lnSpc>
              <a:spcBef>
                <a:spcPts val="0"/>
              </a:spcBef>
              <a:buNone/>
              <a:defRPr sz="2800">
                <a:gradFill>
                  <a:gsLst>
                    <a:gs pos="0">
                      <a:schemeClr val="accent2"/>
                    </a:gs>
                    <a:gs pos="86000">
                      <a:schemeClr val="accent2"/>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976313"/>
            <a:ext cx="1117309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976313"/>
            <a:ext cx="1117309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Single Corner Rectangle 3"/>
          <p:cNvSpPr/>
          <p:nvPr userDrawn="1"/>
        </p:nvSpPr>
        <p:spPr bwMode="auto">
          <a:xfrm flipH="1">
            <a:off x="507860" y="927100"/>
            <a:ext cx="11739554" cy="5690516"/>
          </a:xfrm>
          <a:prstGeom prst="round1Rect">
            <a:avLst>
              <a:gd name="adj" fmla="val 2487"/>
            </a:avLst>
          </a:prstGeom>
          <a:solidFill>
            <a:schemeClr val="tx1"/>
          </a:solidFill>
          <a:ln w="28575">
            <a:gradFill>
              <a:gsLst>
                <a:gs pos="0">
                  <a:schemeClr val="accent2"/>
                </a:gs>
                <a:gs pos="50000">
                  <a:schemeClr val="accent2"/>
                </a:gs>
                <a:gs pos="100000">
                  <a:schemeClr val="tx1">
                    <a:alpha val="0"/>
                  </a:schemeClr>
                </a:gs>
              </a:gsLst>
              <a:lin ang="5400000" scaled="0"/>
            </a:gra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07868" y="228600"/>
            <a:ext cx="11173090" cy="553998"/>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40640" y="1143000"/>
            <a:ext cx="10940317" cy="1606594"/>
          </a:xfrm>
        </p:spPr>
        <p:txBody>
          <a:bodyPr/>
          <a:lstStyle>
            <a:lvl1pPr algn="l" defTabSz="914363" rtl="0" eaLnBrk="1" latinLnBrk="0" hangingPunct="1">
              <a:lnSpc>
                <a:spcPct val="80000"/>
              </a:lnSpc>
              <a:spcBef>
                <a:spcPct val="20000"/>
              </a:spcBef>
              <a:buSzPct val="100000"/>
              <a:buFontTx/>
              <a:buNone/>
              <a:defRPr lang="en-US" sz="2800" b="0" kern="1200" dirty="0" smtClean="0">
                <a:solidFill>
                  <a:srgbClr val="000000"/>
                </a:solidFill>
                <a:latin typeface="微软雅黑" pitchFamily="34" charset="-122"/>
                <a:ea typeface="微软雅黑" pitchFamily="34" charset="-122"/>
                <a:cs typeface="Courier New" pitchFamily="49" charset="0"/>
              </a:defRPr>
            </a:lvl1pPr>
            <a:lvl2pPr algn="l" defTabSz="914363" rtl="0" eaLnBrk="1" latinLnBrk="0" hangingPunct="1">
              <a:lnSpc>
                <a:spcPct val="80000"/>
              </a:lnSpc>
              <a:spcBef>
                <a:spcPct val="20000"/>
              </a:spcBef>
              <a:buSzPct val="100000"/>
              <a:buFontTx/>
              <a:buNone/>
              <a:defRPr lang="en-US" sz="2400" b="0" kern="1200" dirty="0" smtClean="0">
                <a:solidFill>
                  <a:srgbClr val="000000"/>
                </a:solidFill>
                <a:latin typeface="微软雅黑" pitchFamily="34" charset="-122"/>
                <a:ea typeface="微软雅黑" pitchFamily="34" charset="-122"/>
                <a:cs typeface="Courier New" pitchFamily="49" charset="0"/>
              </a:defRPr>
            </a:lvl2pPr>
            <a:lvl3pPr algn="l" defTabSz="914363" rtl="0" eaLnBrk="1" latinLnBrk="0" hangingPunct="1">
              <a:lnSpc>
                <a:spcPct val="80000"/>
              </a:lnSpc>
              <a:spcBef>
                <a:spcPct val="20000"/>
              </a:spcBef>
              <a:buSzPct val="100000"/>
              <a:buFontTx/>
              <a:buNone/>
              <a:defRPr lang="en-US" sz="2000" b="0" kern="1200" dirty="0" smtClean="0">
                <a:solidFill>
                  <a:srgbClr val="000000"/>
                </a:solidFill>
                <a:latin typeface="微软雅黑" pitchFamily="34" charset="-122"/>
                <a:ea typeface="微软雅黑" pitchFamily="34" charset="-122"/>
                <a:cs typeface="Courier New" pitchFamily="49" charset="0"/>
              </a:defRPr>
            </a:lvl3pPr>
            <a:lvl4pPr algn="l" defTabSz="914363" rtl="0" eaLnBrk="1" latinLnBrk="0" hangingPunct="1">
              <a:lnSpc>
                <a:spcPct val="80000"/>
              </a:lnSpc>
              <a:spcBef>
                <a:spcPct val="20000"/>
              </a:spcBef>
              <a:buSzPct val="100000"/>
              <a:buFontTx/>
              <a:buNone/>
              <a:defRPr lang="en-US" sz="1800" b="0" kern="1200" dirty="0" smtClean="0">
                <a:solidFill>
                  <a:srgbClr val="000000"/>
                </a:solidFill>
                <a:latin typeface="微软雅黑" pitchFamily="34" charset="-122"/>
                <a:ea typeface="微软雅黑" pitchFamily="34" charset="-122"/>
                <a:cs typeface="Courier New" pitchFamily="49" charset="0"/>
              </a:defRPr>
            </a:lvl4pPr>
            <a:lvl5pPr algn="l" defTabSz="914363" rtl="0" eaLnBrk="1" latinLnBrk="0" hangingPunct="1">
              <a:lnSpc>
                <a:spcPct val="80000"/>
              </a:lnSpc>
              <a:spcBef>
                <a:spcPct val="20000"/>
              </a:spcBef>
              <a:buSzPct val="100000"/>
              <a:buFontTx/>
              <a:buNone/>
              <a:defRPr lang="en-US" sz="1600" b="0" kern="1200" dirty="0">
                <a:solidFill>
                  <a:srgbClr val="000000"/>
                </a:solidFill>
                <a:latin typeface="微软雅黑" pitchFamily="34" charset="-122"/>
                <a:ea typeface="微软雅黑" pitchFamily="34" charset="-122"/>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bwMode="blackGray">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3" y="1617971"/>
            <a:ext cx="10239100" cy="55917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baseline="0" dirty="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73413" y="2223707"/>
            <a:ext cx="10239100" cy="886206"/>
          </a:xfrm>
        </p:spPr>
        <p:txBody>
          <a:bodyPr vert="horz" wrap="square" lIns="0" tIns="0" rIns="0" bIns="0" rtlCol="0" anchor="t">
            <a:noAutofit/>
          </a:bodyPr>
          <a:lstStyle>
            <a:lvl1pPr marL="0" indent="0" algn="l" defTabSz="914363" rtl="0" eaLnBrk="1" latinLnBrk="0" hangingPunct="1">
              <a:lnSpc>
                <a:spcPct val="100000"/>
              </a:lnSpc>
              <a:spcBef>
                <a:spcPts val="0"/>
              </a:spcBef>
              <a:buSzPct val="100000"/>
              <a:buFontTx/>
              <a:buNone/>
              <a:defRPr lang="en-US" sz="2000" kern="1200" dirty="0">
                <a:gradFill>
                  <a:gsLst>
                    <a:gs pos="0">
                      <a:schemeClr val="accent2"/>
                    </a:gs>
                    <a:gs pos="86000">
                      <a:schemeClr val="accent2"/>
                    </a:gs>
                  </a:gsLst>
                  <a:lin ang="5400000" scaled="0"/>
                </a:gradFill>
                <a:latin typeface="微软雅黑" pitchFamily="34" charset="-122"/>
                <a:ea typeface="微软雅黑" pitchFamily="34" charset="-122"/>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128297" y="5761524"/>
            <a:ext cx="10250815"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0" normalizeH="0" baseline="0" noProof="0" dirty="0" smtClean="0">
                <a:ln w="11430"/>
                <a:gradFill>
                  <a:gsLst>
                    <a:gs pos="0">
                      <a:schemeClr val="tx1"/>
                    </a:gs>
                    <a:gs pos="100000">
                      <a:schemeClr val="tx1"/>
                    </a:gs>
                  </a:gsLst>
                  <a:lin ang="5400000" scaled="0"/>
                </a:gradFill>
                <a:effectLst/>
                <a:uLnTx/>
                <a:uFillTx/>
                <a:latin typeface="微软雅黑" pitchFamily="34" charset="-122"/>
                <a:ea typeface="微软雅黑" pitchFamily="34" charset="-122"/>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59871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976313"/>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87829"/>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976313"/>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875" y="228600"/>
            <a:ext cx="11179175" cy="55399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20905" y="976313"/>
            <a:ext cx="11179175" cy="1945148"/>
          </a:xfrm>
        </p:spPr>
        <p:txBody>
          <a:bodyPr/>
          <a:lstStyle>
            <a:lvl1pPr>
              <a:lnSpc>
                <a:spcPct val="90000"/>
              </a:lnSpc>
              <a:defRPr sz="2800"/>
            </a:lvl1pPr>
            <a:lvl2pPr>
              <a:lnSpc>
                <a:spcPct val="90000"/>
              </a:lnSpc>
              <a:defRPr sz="2600"/>
            </a:lvl2pPr>
            <a:lvl3pPr>
              <a:lnSpc>
                <a:spcPct val="90000"/>
              </a:lnSpc>
              <a:defRPr/>
            </a:lvl3pPr>
            <a:lvl4pPr>
              <a:lnSpc>
                <a:spcPct val="90000"/>
              </a:lnSpc>
              <a:defRPr sz="2200"/>
            </a:lvl4pPr>
            <a:lvl5pPr>
              <a:lnSpc>
                <a:spcPct val="900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2989" y="228600"/>
            <a:ext cx="11066261" cy="55399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3875" y="976313"/>
            <a:ext cx="5460594" cy="1945148"/>
          </a:xfrm>
        </p:spPr>
        <p:txBody>
          <a:bodyPr/>
          <a:lstStyle>
            <a:lvl1pPr marL="339976" indent="-339976">
              <a:lnSpc>
                <a:spcPct val="90000"/>
              </a:lnSpc>
              <a:defRPr sz="2800"/>
            </a:lvl1pPr>
            <a:lvl2pPr marL="673338" indent="-325424">
              <a:lnSpc>
                <a:spcPct val="90000"/>
              </a:lnSpc>
              <a:defRPr sz="2600"/>
            </a:lvl2pPr>
            <a:lvl3pPr marL="953785" indent="-288384">
              <a:lnSpc>
                <a:spcPct val="90000"/>
              </a:lnSpc>
              <a:defRPr sz="2400"/>
            </a:lvl3pPr>
            <a:lvl4pPr marL="1227618" indent="-273833">
              <a:lnSpc>
                <a:spcPct val="90000"/>
              </a:lnSpc>
              <a:defRPr sz="2200"/>
            </a:lvl4pPr>
            <a:lvl5pPr marL="1516002" indent="-280447">
              <a:lnSpc>
                <a:spcPct val="90000"/>
              </a:lnSpc>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969265"/>
            <a:ext cx="5507063" cy="1945148"/>
          </a:xfrm>
        </p:spPr>
        <p:txBody>
          <a:bodyPr/>
          <a:lstStyle>
            <a:lvl1pPr marL="347914" indent="-347914">
              <a:lnSpc>
                <a:spcPct val="90000"/>
              </a:lnSpc>
              <a:defRPr sz="2800"/>
            </a:lvl1pPr>
            <a:lvl2pPr marL="673338" indent="-339976">
              <a:lnSpc>
                <a:spcPct val="90000"/>
              </a:lnSpc>
              <a:defRPr sz="2600"/>
            </a:lvl2pPr>
            <a:lvl3pPr marL="961722" indent="-302936">
              <a:lnSpc>
                <a:spcPct val="90000"/>
              </a:lnSpc>
              <a:defRPr sz="2400"/>
            </a:lvl3pPr>
            <a:lvl4pPr marL="1227618" indent="-265896">
              <a:lnSpc>
                <a:spcPct val="90000"/>
              </a:lnSpc>
              <a:defRPr sz="2200"/>
            </a:lvl4pPr>
            <a:lvl5pPr marL="1516002" indent="-273833">
              <a:lnSpc>
                <a:spcPct val="90000"/>
              </a:lnSpc>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875" y="228600"/>
            <a:ext cx="11179175" cy="55399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20906" y="976139"/>
            <a:ext cx="5460594"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0906" y="1388159"/>
            <a:ext cx="5460594" cy="1686616"/>
          </a:xfrm>
        </p:spPr>
        <p:txBody>
          <a:bodyPr/>
          <a:lstStyle>
            <a:lvl1pPr marL="281770" indent="-281770">
              <a:defRPr sz="2400"/>
            </a:lvl1pPr>
            <a:lvl2pPr marL="562218" indent="-265896">
              <a:defRPr sz="2400"/>
            </a:lvl2pPr>
            <a:lvl3pPr marL="813562" indent="-243407">
              <a:defRPr sz="2000"/>
            </a:lvl3pPr>
            <a:lvl4pPr marL="1050354" indent="-228856">
              <a:defRPr sz="1800"/>
            </a:lvl4pPr>
            <a:lvl5pPr marL="1279210" indent="-206367">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0" y="976139"/>
            <a:ext cx="551002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1388159"/>
            <a:ext cx="5511295" cy="1686616"/>
          </a:xfrm>
        </p:spPr>
        <p:txBody>
          <a:bodyPr/>
          <a:lstStyle>
            <a:lvl1pPr marL="296321" indent="-296321">
              <a:defRPr sz="2400"/>
            </a:lvl1pPr>
            <a:lvl2pPr marL="570155" indent="-273833">
              <a:defRPr sz="2400"/>
            </a:lvl2pPr>
            <a:lvl3pPr marL="821499" indent="-244730">
              <a:defRPr sz="2000"/>
            </a:lvl3pPr>
            <a:lvl4pPr marL="1050354" indent="-236793">
              <a:defRPr sz="1800"/>
            </a:lvl4pPr>
            <a:lvl5pPr marL="1279210" indent="-220919">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875" y="228600"/>
            <a:ext cx="11179175" cy="553998"/>
          </a:xfrm>
        </p:spPr>
        <p:txBody>
          <a:bodyPr/>
          <a:lstStyle/>
          <a:p>
            <a:r>
              <a:rPr lang="en-US" smtClean="0"/>
              <a:t>Click to edit Master title style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White">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781" y="217714"/>
            <a:ext cx="11200269"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99405" y="973016"/>
            <a:ext cx="11200269" cy="19451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 id="2147483726" r:id="rId2"/>
    <p:sldLayoutId id="2147483732" r:id="rId3"/>
    <p:sldLayoutId id="2147483731" r:id="rId4"/>
    <p:sldLayoutId id="2147483697" r:id="rId5"/>
    <p:sldLayoutId id="2147483698" r:id="rId6"/>
    <p:sldLayoutId id="2147483699" r:id="rId7"/>
    <p:sldLayoutId id="2147483700" r:id="rId8"/>
    <p:sldLayoutId id="2147483701" r:id="rId9"/>
    <p:sldLayoutId id="2147483722" r:id="rId10"/>
    <p:sldLayoutId id="2147483703" r:id="rId11"/>
    <p:sldLayoutId id="2147483704" r:id="rId12"/>
    <p:sldLayoutId id="2147483728"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p:titleStyle>
    <p:bodyStyle>
      <a:lvl1pPr marL="460375" indent="-460375" algn="l" defTabSz="914363" rtl="0" eaLnBrk="1" latinLnBrk="0" hangingPunct="1">
        <a:lnSpc>
          <a:spcPct val="90000"/>
        </a:lnSpc>
        <a:spcBef>
          <a:spcPct val="20000"/>
        </a:spcBef>
        <a:buClr>
          <a:schemeClr val="accent1"/>
        </a:buClr>
        <a:buSzPct val="100000"/>
        <a:buFontTx/>
        <a:buBlip>
          <a:blip r:embed="rId16"/>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16"/>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16"/>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16"/>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16"/>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3089967" y="1184138"/>
            <a:ext cx="5596833" cy="1030005"/>
          </a:xfrm>
        </p:spPr>
        <p:txBody>
          <a:bodyPr/>
          <a:lstStyle/>
          <a:p>
            <a:r>
              <a:rPr lang="zh-CN" altLang="en-US" dirty="0"/>
              <a:t>中国人识别老板</a:t>
            </a:r>
            <a:r>
              <a:rPr lang="zh-CN" altLang="en-US" dirty="0" smtClean="0"/>
              <a:t>的脸更快</a:t>
            </a:r>
            <a:endParaRPr lang="zh-CN" altLang="en-US" dirty="0"/>
          </a:p>
        </p:txBody>
      </p:sp>
      <p:sp>
        <p:nvSpPr>
          <p:cNvPr id="5" name="副标题 4"/>
          <p:cNvSpPr>
            <a:spLocks noGrp="1"/>
          </p:cNvSpPr>
          <p:nvPr>
            <p:ph type="subTitle" idx="1"/>
          </p:nvPr>
        </p:nvSpPr>
        <p:spPr>
          <a:xfrm>
            <a:off x="3574876" y="2597867"/>
            <a:ext cx="4530033" cy="461665"/>
          </a:xfrm>
        </p:spPr>
        <p:txBody>
          <a:bodyPr/>
          <a:lstStyle/>
          <a:p>
            <a:r>
              <a:rPr lang="en-US" altLang="zh-CN" dirty="0" smtClean="0"/>
              <a:t>Who’s Afraid </a:t>
            </a:r>
            <a:r>
              <a:rPr lang="en-US" altLang="zh-CN" dirty="0"/>
              <a:t>of the Boss</a:t>
            </a:r>
            <a:endParaRPr lang="zh-CN" altLang="en-US" b="1" dirty="0"/>
          </a:p>
        </p:txBody>
      </p:sp>
      <p:sp>
        <p:nvSpPr>
          <p:cNvPr id="2" name="TextBox 1"/>
          <p:cNvSpPr txBox="1"/>
          <p:nvPr/>
        </p:nvSpPr>
        <p:spPr>
          <a:xfrm>
            <a:off x="3740727" y="4059382"/>
            <a:ext cx="3685309" cy="387798"/>
          </a:xfrm>
          <a:prstGeom prst="rect">
            <a:avLst/>
          </a:prstGeom>
        </p:spPr>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altLang="zh-CN" sz="2800" dirty="0" smtClean="0">
                <a:gradFill>
                  <a:gsLst>
                    <a:gs pos="0">
                      <a:schemeClr val="tx1"/>
                    </a:gs>
                    <a:gs pos="100000">
                      <a:schemeClr val="tx1"/>
                    </a:gs>
                  </a:gsLst>
                  <a:lin ang="5400000" scaled="0"/>
                </a:gradFill>
                <a:latin typeface="微软雅黑" pitchFamily="34" charset="-122"/>
                <a:ea typeface="微软雅黑" pitchFamily="34" charset="-122"/>
              </a:rPr>
              <a:t>2011</a:t>
            </a:r>
            <a:r>
              <a:rPr lang="zh-CN" altLang="en-US" sz="2800" dirty="0" smtClean="0">
                <a:gradFill>
                  <a:gsLst>
                    <a:gs pos="0">
                      <a:schemeClr val="tx1"/>
                    </a:gs>
                    <a:gs pos="100000">
                      <a:schemeClr val="tx1"/>
                    </a:gs>
                  </a:gsLst>
                  <a:lin ang="5400000" scaled="0"/>
                </a:gradFill>
                <a:latin typeface="微软雅黑" pitchFamily="34" charset="-122"/>
                <a:ea typeface="微软雅黑" pitchFamily="34" charset="-122"/>
              </a:rPr>
              <a:t>级教育技术  孙可</a:t>
            </a:r>
            <a:endParaRPr kumimoji="0" lang="zh-CN" altLang="en-US" sz="2800" b="0" i="0" u="none" strike="noStrike" kern="1200" cap="none" spc="0" normalizeH="0" baseline="0" noProof="0" dirty="0" err="1" smtClean="0">
              <a:ln>
                <a:noFill/>
              </a:ln>
              <a:gradFill>
                <a:gsLst>
                  <a:gs pos="0">
                    <a:schemeClr val="tx1"/>
                  </a:gs>
                  <a:gs pos="100000">
                    <a:schemeClr val="tx1"/>
                  </a:gs>
                </a:gsLst>
                <a:lin ang="5400000" scaled="0"/>
              </a:gradFill>
              <a:effectLst/>
              <a:uLnTx/>
              <a:uFillTx/>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rot="16200000" flipV="1">
            <a:off x="-3113521" y="-104853"/>
            <a:ext cx="6227042" cy="6905947"/>
          </a:xfrm>
          <a:prstGeom prst="blockArc">
            <a:avLst>
              <a:gd name="adj1" fmla="val 10800000"/>
              <a:gd name="adj2" fmla="val 59550"/>
              <a:gd name="adj3" fmla="val 4968"/>
            </a:avLst>
          </a:prstGeom>
          <a:solidFill>
            <a:srgbClr val="FECA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 name="椭圆 2"/>
          <p:cNvSpPr/>
          <p:nvPr/>
        </p:nvSpPr>
        <p:spPr>
          <a:xfrm>
            <a:off x="2257750" y="1162332"/>
            <a:ext cx="692150" cy="692150"/>
          </a:xfrm>
          <a:prstGeom prst="ellipse">
            <a:avLst/>
          </a:prstGeom>
          <a:solidFill>
            <a:schemeClr val="bg1"/>
          </a:solidFill>
          <a:ln w="6350">
            <a:solidFill>
              <a:srgbClr val="FECA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4" name="椭圆 3"/>
          <p:cNvSpPr/>
          <p:nvPr/>
        </p:nvSpPr>
        <p:spPr>
          <a:xfrm>
            <a:off x="2942818" y="3090056"/>
            <a:ext cx="692150" cy="692150"/>
          </a:xfrm>
          <a:prstGeom prst="ellipse">
            <a:avLst/>
          </a:prstGeom>
          <a:solidFill>
            <a:schemeClr val="bg1"/>
          </a:solidFill>
          <a:ln w="6350">
            <a:solidFill>
              <a:srgbClr val="FECA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5" name="椭圆 4"/>
          <p:cNvSpPr/>
          <p:nvPr/>
        </p:nvSpPr>
        <p:spPr>
          <a:xfrm>
            <a:off x="2337803" y="4855863"/>
            <a:ext cx="692150" cy="692150"/>
          </a:xfrm>
          <a:prstGeom prst="ellipse">
            <a:avLst/>
          </a:prstGeom>
          <a:solidFill>
            <a:schemeClr val="bg1"/>
          </a:solidFill>
          <a:ln w="6350">
            <a:solidFill>
              <a:srgbClr val="FECA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7" name="椭圆 6"/>
          <p:cNvSpPr/>
          <p:nvPr/>
        </p:nvSpPr>
        <p:spPr>
          <a:xfrm>
            <a:off x="2333950" y="1238532"/>
            <a:ext cx="539750" cy="539750"/>
          </a:xfrm>
          <a:prstGeom prst="ellipse">
            <a:avLst/>
          </a:prstGeom>
          <a:solidFill>
            <a:srgbClr val="FECA48"/>
          </a:solidFill>
          <a:ln w="6350">
            <a:solidFill>
              <a:srgbClr val="FECA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1</a:t>
            </a:r>
            <a:endParaRPr lang="zh-CN" altLang="en-US" dirty="0">
              <a:latin typeface="Impact" pitchFamily="34" charset="0"/>
            </a:endParaRPr>
          </a:p>
        </p:txBody>
      </p:sp>
      <p:sp>
        <p:nvSpPr>
          <p:cNvPr id="8" name="椭圆 7"/>
          <p:cNvSpPr/>
          <p:nvPr/>
        </p:nvSpPr>
        <p:spPr>
          <a:xfrm>
            <a:off x="3019018" y="3166256"/>
            <a:ext cx="539750" cy="539750"/>
          </a:xfrm>
          <a:prstGeom prst="ellipse">
            <a:avLst/>
          </a:prstGeom>
          <a:solidFill>
            <a:srgbClr val="FECA48"/>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2</a:t>
            </a:r>
            <a:endParaRPr lang="zh-CN" altLang="en-US" dirty="0">
              <a:latin typeface="Impact" pitchFamily="34" charset="0"/>
            </a:endParaRPr>
          </a:p>
        </p:txBody>
      </p:sp>
      <p:sp>
        <p:nvSpPr>
          <p:cNvPr id="9" name="椭圆 8"/>
          <p:cNvSpPr/>
          <p:nvPr/>
        </p:nvSpPr>
        <p:spPr>
          <a:xfrm>
            <a:off x="2410828" y="4932063"/>
            <a:ext cx="539750" cy="539750"/>
          </a:xfrm>
          <a:prstGeom prst="ellipse">
            <a:avLst/>
          </a:prstGeom>
          <a:solidFill>
            <a:srgbClr val="FECA48"/>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3</a:t>
            </a:r>
            <a:endParaRPr lang="zh-CN" altLang="en-US" dirty="0">
              <a:latin typeface="Impact" pitchFamily="34" charset="0"/>
            </a:endParaRPr>
          </a:p>
        </p:txBody>
      </p:sp>
      <p:sp>
        <p:nvSpPr>
          <p:cNvPr id="11" name="任意多边形 10"/>
          <p:cNvSpPr/>
          <p:nvPr/>
        </p:nvSpPr>
        <p:spPr>
          <a:xfrm>
            <a:off x="3029953" y="5201938"/>
            <a:ext cx="1183459" cy="26987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任意多边形 13"/>
          <p:cNvSpPr/>
          <p:nvPr/>
        </p:nvSpPr>
        <p:spPr>
          <a:xfrm flipV="1">
            <a:off x="3029953" y="1392519"/>
            <a:ext cx="1183458" cy="115888"/>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1" name="矩形 1"/>
          <p:cNvSpPr>
            <a:spLocks noChangeArrowheads="1"/>
          </p:cNvSpPr>
          <p:nvPr/>
        </p:nvSpPr>
        <p:spPr bwMode="auto">
          <a:xfrm>
            <a:off x="4213412" y="2959077"/>
            <a:ext cx="7661663" cy="954107"/>
          </a:xfrm>
          <a:prstGeom prst="rect">
            <a:avLst/>
          </a:prstGeom>
          <a:solidFill>
            <a:srgbClr val="FDC539"/>
          </a:solidFill>
          <a:ln>
            <a:noFill/>
          </a:ln>
          <a:extLst/>
        </p:spPr>
        <p:txBody>
          <a:bodyPr wrap="square">
            <a:spAutoFit/>
          </a:bodyPr>
          <a:lstStyle/>
          <a:p>
            <a:r>
              <a:rPr lang="zh-CN" altLang="en-US" sz="2800" dirty="0">
                <a:solidFill>
                  <a:schemeClr val="bg1"/>
                </a:solidFill>
                <a:latin typeface="微软雅黑" pitchFamily="34" charset="-122"/>
                <a:ea typeface="微软雅黑" pitchFamily="34" charset="-122"/>
              </a:rPr>
              <a:t>低威胁情境：两组照片（同上），每组的</a:t>
            </a:r>
            <a:r>
              <a:rPr lang="en-US" altLang="zh-CN" sz="2800" dirty="0">
                <a:solidFill>
                  <a:schemeClr val="bg1"/>
                </a:solidFill>
                <a:latin typeface="微软雅黑" pitchFamily="34" charset="-122"/>
                <a:ea typeface="微软雅黑" pitchFamily="34" charset="-122"/>
              </a:rPr>
              <a:t>40</a:t>
            </a:r>
            <a:r>
              <a:rPr lang="zh-CN" altLang="en-US" sz="2800" dirty="0">
                <a:solidFill>
                  <a:schemeClr val="bg1"/>
                </a:solidFill>
                <a:latin typeface="微软雅黑" pitchFamily="34" charset="-122"/>
                <a:ea typeface="微软雅黑" pitchFamily="34" charset="-122"/>
              </a:rPr>
              <a:t>张人脸含自己脸和另一个老师脸各半。</a:t>
            </a:r>
          </a:p>
        </p:txBody>
      </p:sp>
      <p:sp>
        <p:nvSpPr>
          <p:cNvPr id="22" name="矩形 1"/>
          <p:cNvSpPr>
            <a:spLocks noChangeArrowheads="1"/>
          </p:cNvSpPr>
          <p:nvPr/>
        </p:nvSpPr>
        <p:spPr bwMode="auto">
          <a:xfrm>
            <a:off x="4213412" y="757965"/>
            <a:ext cx="7661663" cy="954107"/>
          </a:xfrm>
          <a:prstGeom prst="rect">
            <a:avLst/>
          </a:prstGeom>
          <a:solidFill>
            <a:srgbClr val="FDC539"/>
          </a:solidFill>
          <a:ln>
            <a:noFill/>
          </a:ln>
          <a:extLst/>
        </p:spPr>
        <p:txBody>
          <a:bodyPr wrap="square">
            <a:spAutoFit/>
          </a:bodyPr>
          <a:lstStyle/>
          <a:p>
            <a:r>
              <a:rPr lang="zh-CN" altLang="en-US" sz="2800" dirty="0">
                <a:solidFill>
                  <a:schemeClr val="bg1"/>
                </a:solidFill>
                <a:latin typeface="微软雅黑" pitchFamily="34" charset="-122"/>
                <a:ea typeface="微软雅黑" pitchFamily="34" charset="-122"/>
              </a:rPr>
              <a:t>高威胁情境：两组</a:t>
            </a:r>
            <a:r>
              <a:rPr lang="zh-CN" altLang="en-US" sz="2800" dirty="0" smtClean="0">
                <a:solidFill>
                  <a:schemeClr val="bg1"/>
                </a:solidFill>
                <a:latin typeface="微软雅黑" pitchFamily="34" charset="-122"/>
                <a:ea typeface="微软雅黑" pitchFamily="34" charset="-122"/>
              </a:rPr>
              <a:t>照片，</a:t>
            </a:r>
            <a:r>
              <a:rPr lang="zh-CN" altLang="en-US" sz="2800" dirty="0">
                <a:solidFill>
                  <a:schemeClr val="bg1"/>
                </a:solidFill>
                <a:latin typeface="微软雅黑" pitchFamily="34" charset="-122"/>
                <a:ea typeface="微软雅黑" pitchFamily="34" charset="-122"/>
              </a:rPr>
              <a:t>每组的</a:t>
            </a:r>
            <a:r>
              <a:rPr lang="en-US" altLang="zh-CN" sz="2800" dirty="0">
                <a:solidFill>
                  <a:schemeClr val="bg1"/>
                </a:solidFill>
                <a:latin typeface="微软雅黑" pitchFamily="34" charset="-122"/>
                <a:ea typeface="微软雅黑" pitchFamily="34" charset="-122"/>
              </a:rPr>
              <a:t>40</a:t>
            </a:r>
            <a:r>
              <a:rPr lang="zh-CN" altLang="en-US" sz="2800" dirty="0">
                <a:solidFill>
                  <a:schemeClr val="bg1"/>
                </a:solidFill>
                <a:latin typeface="微软雅黑" pitchFamily="34" charset="-122"/>
                <a:ea typeface="微软雅黑" pitchFamily="34" charset="-122"/>
              </a:rPr>
              <a:t>张人脸含自己脸和导师脸各半。</a:t>
            </a:r>
          </a:p>
        </p:txBody>
      </p:sp>
      <p:sp>
        <p:nvSpPr>
          <p:cNvPr id="23" name="矩形 1"/>
          <p:cNvSpPr>
            <a:spLocks noChangeArrowheads="1"/>
          </p:cNvSpPr>
          <p:nvPr/>
        </p:nvSpPr>
        <p:spPr bwMode="auto">
          <a:xfrm>
            <a:off x="4213412" y="5070959"/>
            <a:ext cx="7661663" cy="954107"/>
          </a:xfrm>
          <a:prstGeom prst="rect">
            <a:avLst/>
          </a:prstGeom>
          <a:solidFill>
            <a:srgbClr val="FDC539"/>
          </a:solidFill>
          <a:ln>
            <a:noFill/>
          </a:ln>
          <a:extLst/>
        </p:spPr>
        <p:txBody>
          <a:bodyPr wrap="square">
            <a:spAutoFit/>
          </a:bodyPr>
          <a:lstStyle/>
          <a:p>
            <a:pPr algn="ctr"/>
            <a:r>
              <a:rPr lang="zh-CN" altLang="en-US" sz="2800" dirty="0">
                <a:solidFill>
                  <a:schemeClr val="bg1"/>
                </a:solidFill>
                <a:latin typeface="微软雅黑" pitchFamily="34" charset="-122"/>
                <a:ea typeface="微软雅黑" pitchFamily="34" charset="-122"/>
              </a:rPr>
              <a:t>控制条件：两组照片（同上），每组的</a:t>
            </a:r>
            <a:r>
              <a:rPr lang="en-US" altLang="zh-CN" sz="2800" dirty="0">
                <a:solidFill>
                  <a:schemeClr val="bg1"/>
                </a:solidFill>
                <a:latin typeface="微软雅黑" pitchFamily="34" charset="-122"/>
                <a:ea typeface="微软雅黑" pitchFamily="34" charset="-122"/>
              </a:rPr>
              <a:t>40</a:t>
            </a:r>
            <a:r>
              <a:rPr lang="zh-CN" altLang="en-US" sz="2800" dirty="0">
                <a:solidFill>
                  <a:schemeClr val="bg1"/>
                </a:solidFill>
                <a:latin typeface="微软雅黑" pitchFamily="34" charset="-122"/>
                <a:ea typeface="微软雅黑" pitchFamily="34" charset="-122"/>
              </a:rPr>
              <a:t>张人脸含同伴脸和导师脸各半。</a:t>
            </a:r>
          </a:p>
        </p:txBody>
      </p:sp>
      <p:sp>
        <p:nvSpPr>
          <p:cNvPr id="24" name="矩形 23"/>
          <p:cNvSpPr/>
          <p:nvPr/>
        </p:nvSpPr>
        <p:spPr>
          <a:xfrm>
            <a:off x="716058" y="1238532"/>
            <a:ext cx="923330" cy="3785652"/>
          </a:xfrm>
          <a:prstGeom prst="rect">
            <a:avLst/>
          </a:prstGeom>
        </p:spPr>
        <p:txBody>
          <a:bodyPr vert="eaVert" wrap="none">
            <a:spAutoFit/>
          </a:bodyPr>
          <a:lstStyle/>
          <a:p>
            <a:pPr algn="ctr" fontAlgn="auto">
              <a:spcBef>
                <a:spcPts val="0"/>
              </a:spcBef>
              <a:spcAft>
                <a:spcPts val="0"/>
              </a:spcAft>
              <a:defRPr/>
            </a:pPr>
            <a:r>
              <a:rPr lang="zh-CN" altLang="en-US" sz="4800" b="1" dirty="0" smtClean="0">
                <a:solidFill>
                  <a:srgbClr val="FECA48"/>
                </a:solidFill>
                <a:latin typeface="微软雅黑" pitchFamily="34" charset="-122"/>
                <a:ea typeface="微软雅黑" pitchFamily="34" charset="-122"/>
              </a:rPr>
              <a:t>实验处理条件</a:t>
            </a:r>
            <a:endParaRPr lang="en-US" altLang="zh-CN" sz="4800" b="1" dirty="0" smtClean="0">
              <a:solidFill>
                <a:srgbClr val="FECA48"/>
              </a:solidFill>
              <a:latin typeface="微软雅黑" pitchFamily="34" charset="-122"/>
              <a:ea typeface="微软雅黑" pitchFamily="34" charset="-122"/>
            </a:endParaRPr>
          </a:p>
        </p:txBody>
      </p:sp>
    </p:spTree>
    <p:extLst>
      <p:ext uri="{BB962C8B-B14F-4D97-AF65-F5344CB8AC3E}">
        <p14:creationId xmlns:p14="http://schemas.microsoft.com/office/powerpoint/2010/main" val="193328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4186237" y="2054970"/>
            <a:ext cx="7485809" cy="3046509"/>
          </a:xfrm>
          <a:prstGeom prst="rect">
            <a:avLst/>
          </a:prstGeom>
          <a:solidFill>
            <a:srgbClr val="FDC539"/>
          </a:solidFill>
          <a:ln>
            <a:noFill/>
          </a:ln>
          <a:extLst/>
        </p:spPr>
        <p:txBody>
          <a:bodyPr>
            <a:noAutofit/>
          </a:bodyPr>
          <a:lstStyle/>
          <a:p>
            <a:pPr>
              <a:lnSpc>
                <a:spcPct val="150000"/>
              </a:lnSpc>
            </a:pPr>
            <a:endParaRPr lang="en-US" altLang="zh-CN" sz="2000" b="1" dirty="0" smtClean="0">
              <a:solidFill>
                <a:schemeClr val="bg1"/>
              </a:solidFill>
              <a:latin typeface="微软雅黑" pitchFamily="34" charset="-122"/>
              <a:ea typeface="微软雅黑" pitchFamily="34" charset="-122"/>
            </a:endParaRPr>
          </a:p>
          <a:p>
            <a:pPr marL="400050" indent="-400050">
              <a:lnSpc>
                <a:spcPct val="150000"/>
              </a:lnSpc>
              <a:buFont typeface="+mj-lt"/>
              <a:buAutoNum type="romanUcPeriod"/>
            </a:pPr>
            <a:r>
              <a:rPr lang="zh-CN" altLang="en-US" sz="2000" b="1" dirty="0" smtClean="0">
                <a:solidFill>
                  <a:schemeClr val="bg1"/>
                </a:solidFill>
                <a:latin typeface="微软雅黑" pitchFamily="34" charset="-122"/>
                <a:ea typeface="微软雅黑" pitchFamily="34" charset="-122"/>
              </a:rPr>
              <a:t>同一实验条件下，一</a:t>
            </a:r>
            <a:r>
              <a:rPr lang="zh-CN" altLang="en-US" sz="2000" b="1" dirty="0">
                <a:solidFill>
                  <a:schemeClr val="bg1"/>
                </a:solidFill>
                <a:latin typeface="微软雅黑" pitchFamily="34" charset="-122"/>
                <a:ea typeface="微软雅黑" pitchFamily="34" charset="-122"/>
              </a:rPr>
              <a:t>组用左手按键，一组用右手</a:t>
            </a:r>
            <a:r>
              <a:rPr lang="zh-CN" altLang="en-US" sz="2000" b="1" dirty="0" smtClean="0">
                <a:solidFill>
                  <a:schemeClr val="bg1"/>
                </a:solidFill>
                <a:latin typeface="微软雅黑" pitchFamily="34" charset="-122"/>
                <a:ea typeface="微软雅黑" pitchFamily="34" charset="-122"/>
              </a:rPr>
              <a:t>按键。</a:t>
            </a:r>
            <a:endParaRPr lang="en-US" altLang="zh-CN" sz="2000" b="1" dirty="0" smtClean="0">
              <a:solidFill>
                <a:schemeClr val="bg1"/>
              </a:solidFill>
              <a:latin typeface="微软雅黑" pitchFamily="34" charset="-122"/>
              <a:ea typeface="微软雅黑" pitchFamily="34" charset="-122"/>
            </a:endParaRPr>
          </a:p>
          <a:p>
            <a:pPr marL="400050" indent="-400050">
              <a:lnSpc>
                <a:spcPct val="150000"/>
              </a:lnSpc>
              <a:buFont typeface="+mj-lt"/>
              <a:buAutoNum type="romanUcPeriod"/>
            </a:pPr>
            <a:r>
              <a:rPr lang="zh-CN" altLang="en-US" sz="2000" b="1" dirty="0">
                <a:solidFill>
                  <a:schemeClr val="bg1"/>
                </a:solidFill>
                <a:latin typeface="微软雅黑" pitchFamily="34" charset="-122"/>
                <a:ea typeface="微软雅黑" pitchFamily="34" charset="-122"/>
              </a:rPr>
              <a:t>按键判断每一张照片脸的朝向是左还是右（拼图脸的照片的左侧或右侧会有一个灰色标志以供判断）</a:t>
            </a:r>
            <a:r>
              <a:rPr lang="zh-CN" altLang="en-US" sz="2000" b="1" dirty="0" smtClean="0">
                <a:solidFill>
                  <a:schemeClr val="bg1"/>
                </a:solidFill>
                <a:latin typeface="微软雅黑" pitchFamily="34" charset="-122"/>
                <a:ea typeface="微软雅黑" pitchFamily="34" charset="-122"/>
              </a:rPr>
              <a:t>。</a:t>
            </a:r>
            <a:endParaRPr lang="en-US" altLang="zh-CN" sz="2000" b="1" dirty="0" smtClean="0">
              <a:solidFill>
                <a:schemeClr val="bg1"/>
              </a:solidFill>
              <a:latin typeface="微软雅黑" pitchFamily="34" charset="-122"/>
              <a:ea typeface="微软雅黑" pitchFamily="34" charset="-122"/>
            </a:endParaRPr>
          </a:p>
          <a:p>
            <a:pPr marL="400050" indent="-400050">
              <a:lnSpc>
                <a:spcPct val="150000"/>
              </a:lnSpc>
              <a:buFont typeface="+mj-lt"/>
              <a:buAutoNum type="romanUcPeriod"/>
            </a:pPr>
            <a:r>
              <a:rPr lang="zh-CN" altLang="en-US" sz="2000" b="1" dirty="0">
                <a:solidFill>
                  <a:schemeClr val="bg1"/>
                </a:solidFill>
                <a:latin typeface="微软雅黑" pitchFamily="34" charset="-122"/>
                <a:ea typeface="微软雅黑" pitchFamily="34" charset="-122"/>
              </a:rPr>
              <a:t>要求又快又准做出判断</a:t>
            </a:r>
            <a:r>
              <a:rPr lang="zh-CN" altLang="en-US" sz="2000" b="1" dirty="0" smtClean="0">
                <a:solidFill>
                  <a:schemeClr val="bg1"/>
                </a:solidFill>
                <a:latin typeface="微软雅黑" pitchFamily="34" charset="-122"/>
                <a:ea typeface="微软雅黑" pitchFamily="34" charset="-122"/>
              </a:rPr>
              <a:t>。</a:t>
            </a:r>
            <a:endParaRPr lang="en-US" altLang="zh-CN" sz="2000" b="1" dirty="0" smtClean="0">
              <a:solidFill>
                <a:schemeClr val="bg1"/>
              </a:solidFill>
              <a:latin typeface="微软雅黑" pitchFamily="34" charset="-122"/>
              <a:ea typeface="微软雅黑" pitchFamily="34" charset="-122"/>
            </a:endParaRPr>
          </a:p>
          <a:p>
            <a:pPr marL="400050" indent="-400050">
              <a:lnSpc>
                <a:spcPct val="150000"/>
              </a:lnSpc>
              <a:buFont typeface="+mj-lt"/>
              <a:buAutoNum type="romanUcPeriod"/>
            </a:pPr>
            <a:r>
              <a:rPr lang="zh-CN" altLang="en-US" sz="2000" b="1" dirty="0" smtClean="0">
                <a:solidFill>
                  <a:schemeClr val="bg1"/>
                </a:solidFill>
                <a:latin typeface="微软雅黑" pitchFamily="34" charset="-122"/>
                <a:ea typeface="微软雅黑" pitchFamily="34" charset="-122"/>
              </a:rPr>
              <a:t>记录</a:t>
            </a:r>
            <a:r>
              <a:rPr lang="zh-CN" altLang="en-US" sz="2000" b="1" dirty="0">
                <a:solidFill>
                  <a:schemeClr val="bg1"/>
                </a:solidFill>
                <a:latin typeface="微软雅黑" pitchFamily="34" charset="-122"/>
                <a:ea typeface="微软雅黑" pitchFamily="34" charset="-122"/>
              </a:rPr>
              <a:t>每次按键的反应时间。</a:t>
            </a:r>
            <a:endParaRPr lang="zh-CN" altLang="en-US" sz="2000" b="1" dirty="0" smtClean="0">
              <a:solidFill>
                <a:schemeClr val="bg1"/>
              </a:solidFill>
              <a:latin typeface="微软雅黑" pitchFamily="34" charset="-122"/>
              <a:ea typeface="微软雅黑" pitchFamily="34" charset="-122"/>
            </a:endParaRPr>
          </a:p>
          <a:p>
            <a:pPr>
              <a:lnSpc>
                <a:spcPct val="150000"/>
              </a:lnSpc>
            </a:pPr>
            <a:endParaRPr lang="zh-CN" altLang="en-US" b="1" dirty="0">
              <a:solidFill>
                <a:schemeClr val="bg1"/>
              </a:solidFill>
              <a:latin typeface="微软雅黑" pitchFamily="34" charset="-122"/>
              <a:ea typeface="微软雅黑" pitchFamily="34" charset="-122"/>
            </a:endParaRPr>
          </a:p>
        </p:txBody>
      </p:sp>
      <p:sp>
        <p:nvSpPr>
          <p:cNvPr id="16" name="Text Box 4"/>
          <p:cNvSpPr txBox="1">
            <a:spLocks noChangeArrowheads="1"/>
          </p:cNvSpPr>
          <p:nvPr/>
        </p:nvSpPr>
        <p:spPr bwMode="auto">
          <a:xfrm>
            <a:off x="720725" y="2054970"/>
            <a:ext cx="3338513" cy="2685305"/>
          </a:xfrm>
          <a:prstGeom prst="rect">
            <a:avLst/>
          </a:prstGeom>
          <a:solidFill>
            <a:schemeClr val="tx1">
              <a:lumMod val="50000"/>
            </a:schemeClr>
          </a:solidFill>
          <a:ln>
            <a:noFill/>
          </a:ln>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3600" b="1" dirty="0" smtClean="0">
                <a:solidFill>
                  <a:schemeClr val="bg1"/>
                </a:solidFill>
                <a:latin typeface="微软雅黑" pitchFamily="34" charset="-122"/>
                <a:ea typeface="微软雅黑" pitchFamily="34" charset="-122"/>
              </a:rPr>
              <a:t>  </a:t>
            </a:r>
          </a:p>
        </p:txBody>
      </p:sp>
      <p:sp>
        <p:nvSpPr>
          <p:cNvPr id="17" name="矩形 5"/>
          <p:cNvSpPr>
            <a:spLocks noChangeArrowheads="1"/>
          </p:cNvSpPr>
          <p:nvPr/>
        </p:nvSpPr>
        <p:spPr bwMode="auto">
          <a:xfrm>
            <a:off x="809625" y="3578225"/>
            <a:ext cx="3134191"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500" b="1" dirty="0">
                <a:solidFill>
                  <a:srgbClr val="FDC539"/>
                </a:solidFill>
                <a:latin typeface="微软雅黑" pitchFamily="34" charset="-122"/>
                <a:ea typeface="微软雅黑" pitchFamily="34" charset="-122"/>
              </a:rPr>
              <a:t>操作</a:t>
            </a:r>
            <a:endParaRPr lang="zh-CN" altLang="en-US" sz="11500" dirty="0">
              <a:solidFill>
                <a:srgbClr val="FDC539"/>
              </a:solidFill>
            </a:endParaRPr>
          </a:p>
        </p:txBody>
      </p:sp>
      <p:sp>
        <p:nvSpPr>
          <p:cNvPr id="18" name="标题 1"/>
          <p:cNvSpPr txBox="1">
            <a:spLocks/>
          </p:cNvSpPr>
          <p:nvPr/>
        </p:nvSpPr>
        <p:spPr bwMode="auto">
          <a:xfrm>
            <a:off x="647700" y="603250"/>
            <a:ext cx="97202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rtlCol="0" anchor="ctr" anchorCtr="0" compatLnSpc="1">
            <a:prstTxWarp prst="textNoShape">
              <a:avLst/>
            </a:prstTxWarp>
            <a:noAutofit/>
          </a:bodyPr>
          <a:lstStyle/>
          <a:p>
            <a:pPr fontAlgn="auto">
              <a:spcAft>
                <a:spcPts val="0"/>
              </a:spcAft>
              <a:defRPr/>
            </a:pPr>
            <a:endParaRPr kumimoji="0" lang="zh-CN" altLang="en-US" sz="3200" b="1" i="0" u="none" strike="noStrike" kern="1200" cap="none" spc="0" normalizeH="0" baseline="0" noProof="0" dirty="0">
              <a:ln>
                <a:noFill/>
              </a:ln>
              <a:solidFill>
                <a:srgbClr val="00B0F0"/>
              </a:solidFill>
              <a:effectLst/>
              <a:uLnTx/>
              <a:uFillTx/>
              <a:latin typeface="微软雅黑" pitchFamily="34" charset="-122"/>
              <a:ea typeface="微软雅黑" pitchFamily="34" charset="-122"/>
              <a:cs typeface="+mj-cs"/>
            </a:endParaRPr>
          </a:p>
        </p:txBody>
      </p:sp>
      <p:sp>
        <p:nvSpPr>
          <p:cNvPr id="19" name="标题 1"/>
          <p:cNvSpPr txBox="1">
            <a:spLocks/>
          </p:cNvSpPr>
          <p:nvPr/>
        </p:nvSpPr>
        <p:spPr>
          <a:xfrm>
            <a:off x="713076" y="505599"/>
            <a:ext cx="4648633" cy="796727"/>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800" dirty="0" smtClean="0">
                <a:solidFill>
                  <a:srgbClr val="FECA48"/>
                </a:solidFill>
              </a:rPr>
              <a:t>参与者的任务</a:t>
            </a:r>
            <a:endParaRPr lang="zh-CN" altLang="en-US" sz="4800" dirty="0">
              <a:solidFill>
                <a:srgbClr val="FECA48"/>
              </a:solidFill>
            </a:endParaRPr>
          </a:p>
        </p:txBody>
      </p:sp>
    </p:spTree>
    <p:extLst>
      <p:ext uri="{BB962C8B-B14F-4D97-AF65-F5344CB8AC3E}">
        <p14:creationId xmlns:p14="http://schemas.microsoft.com/office/powerpoint/2010/main" val="1755065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500"/>
                                        <p:tgtEl>
                                          <p:spTgt spid="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4" end="4"/>
                                            </p:txEl>
                                          </p:spTgt>
                                        </p:tgtEl>
                                        <p:attrNameLst>
                                          <p:attrName>style.visibility</p:attrName>
                                        </p:attrNameLst>
                                      </p:cBhvr>
                                      <p:to>
                                        <p:strVal val="visible"/>
                                      </p:to>
                                    </p:set>
                                    <p:animEffect transition="in" filter="fade">
                                      <p:cBhvr>
                                        <p:cTn id="16"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931041" y="2703149"/>
            <a:ext cx="3262433" cy="1015663"/>
          </a:xfrm>
          <a:prstGeom prst="rect">
            <a:avLst/>
          </a:prstGeom>
        </p:spPr>
        <p:txBody>
          <a:bodyPr wrap="none">
            <a:spAutoFit/>
          </a:bodyPr>
          <a:lstStyle/>
          <a:p>
            <a:pPr algn="ctr" fontAlgn="auto">
              <a:spcBef>
                <a:spcPts val="0"/>
              </a:spcBef>
              <a:spcAft>
                <a:spcPts val="0"/>
              </a:spcAft>
              <a:defRPr/>
            </a:pPr>
            <a:r>
              <a:rPr lang="zh-CN" altLang="en-US" sz="6000" b="1" dirty="0" smtClean="0">
                <a:solidFill>
                  <a:srgbClr val="FECA48"/>
                </a:solidFill>
                <a:latin typeface="微软雅黑" pitchFamily="34" charset="-122"/>
                <a:ea typeface="微软雅黑" pitchFamily="34" charset="-122"/>
              </a:rPr>
              <a:t>实验结果</a:t>
            </a:r>
            <a:endParaRPr lang="en-US" altLang="zh-CN" sz="6000" b="1" dirty="0" smtClean="0">
              <a:solidFill>
                <a:srgbClr val="FECA48"/>
              </a:solidFill>
              <a:latin typeface="微软雅黑" pitchFamily="34" charset="-122"/>
              <a:ea typeface="微软雅黑" pitchFamily="34" charset="-122"/>
            </a:endParaRPr>
          </a:p>
        </p:txBody>
      </p:sp>
      <p:sp>
        <p:nvSpPr>
          <p:cNvPr id="12" name="TextBox 4"/>
          <p:cNvSpPr txBox="1">
            <a:spLocks noChangeArrowheads="1"/>
          </p:cNvSpPr>
          <p:nvPr/>
        </p:nvSpPr>
        <p:spPr bwMode="auto">
          <a:xfrm>
            <a:off x="2908145" y="1574933"/>
            <a:ext cx="2214069"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17300" dirty="0" smtClean="0">
                <a:solidFill>
                  <a:srgbClr val="FECA48"/>
                </a:solidFill>
                <a:latin typeface="Latha" pitchFamily="34" charset="0"/>
                <a:cs typeface="Latha" pitchFamily="34" charset="0"/>
              </a:rPr>
              <a:t>[</a:t>
            </a:r>
            <a:r>
              <a:rPr lang="en-US" altLang="zh-CN" sz="17300" dirty="0">
                <a:solidFill>
                  <a:srgbClr val="FECA48"/>
                </a:solidFill>
                <a:latin typeface="FrankRuehl" pitchFamily="34" charset="-79"/>
                <a:cs typeface="FrankRuehl" pitchFamily="34" charset="-79"/>
              </a:rPr>
              <a:t>3</a:t>
            </a:r>
            <a:r>
              <a:rPr lang="en-US" altLang="zh-CN" sz="17300" dirty="0" smtClean="0">
                <a:solidFill>
                  <a:srgbClr val="FECA48"/>
                </a:solidFill>
                <a:latin typeface="Latha" pitchFamily="34" charset="0"/>
                <a:cs typeface="Latha" pitchFamily="34" charset="0"/>
              </a:rPr>
              <a:t>]</a:t>
            </a:r>
            <a:endParaRPr lang="zh-CN" altLang="en-US" sz="17300" dirty="0">
              <a:solidFill>
                <a:srgbClr val="FECA48"/>
              </a:solidFill>
              <a:latin typeface="Latha" pitchFamily="34" charset="0"/>
              <a:cs typeface="Latha" pitchFamily="34" charset="0"/>
            </a:endParaRPr>
          </a:p>
        </p:txBody>
      </p:sp>
      <p:sp>
        <p:nvSpPr>
          <p:cNvPr id="13" name="TextBox 5"/>
          <p:cNvSpPr txBox="1">
            <a:spLocks noChangeArrowheads="1"/>
          </p:cNvSpPr>
          <p:nvPr/>
        </p:nvSpPr>
        <p:spPr bwMode="auto">
          <a:xfrm>
            <a:off x="4330153" y="2951295"/>
            <a:ext cx="946734" cy="519373"/>
          </a:xfrm>
          <a:prstGeom prst="rect">
            <a:avLst/>
          </a:prstGeom>
          <a:solidFill>
            <a:schemeClr val="tx1">
              <a:lumMod val="50000"/>
            </a:schemeClr>
          </a:solidFill>
          <a:ln>
            <a:noFill/>
          </a:ln>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2700" dirty="0" smtClean="0">
                <a:latin typeface="Impact" pitchFamily="34" charset="0"/>
              </a:rPr>
              <a:t>BOSS</a:t>
            </a:r>
            <a:endParaRPr lang="zh-CN" altLang="en-US" sz="2700" dirty="0">
              <a:latin typeface="Impact" pitchFamily="34" charset="0"/>
            </a:endParaRPr>
          </a:p>
        </p:txBody>
      </p:sp>
    </p:spTree>
    <p:extLst>
      <p:ext uri="{BB962C8B-B14F-4D97-AF65-F5344CB8AC3E}">
        <p14:creationId xmlns:p14="http://schemas.microsoft.com/office/powerpoint/2010/main" val="31350027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713076" y="505599"/>
            <a:ext cx="4648633" cy="796727"/>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800" dirty="0" smtClean="0">
                <a:solidFill>
                  <a:srgbClr val="FECA48"/>
                </a:solidFill>
              </a:rPr>
              <a:t>实验结果</a:t>
            </a:r>
            <a:endParaRPr lang="zh-CN" altLang="en-US" sz="4800" dirty="0">
              <a:solidFill>
                <a:srgbClr val="FECA48"/>
              </a:solidFill>
            </a:endParaRPr>
          </a:p>
        </p:txBody>
      </p:sp>
      <p:sp>
        <p:nvSpPr>
          <p:cNvPr id="15" name="TextBox 1"/>
          <p:cNvSpPr txBox="1">
            <a:spLocks noChangeArrowheads="1"/>
          </p:cNvSpPr>
          <p:nvPr/>
        </p:nvSpPr>
        <p:spPr bwMode="auto">
          <a:xfrm>
            <a:off x="508000" y="1287463"/>
            <a:ext cx="320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800">
                <a:solidFill>
                  <a:srgbClr val="FDC539"/>
                </a:solidFill>
                <a:latin typeface="Impact" pitchFamily="34" charset="0"/>
                <a:ea typeface="MS UI Gothic" pitchFamily="34" charset="-128"/>
              </a:rPr>
              <a:t>1</a:t>
            </a:r>
            <a:endParaRPr lang="zh-CN" altLang="en-US" sz="2800">
              <a:solidFill>
                <a:srgbClr val="FDC539"/>
              </a:solidFill>
              <a:latin typeface="Impact" pitchFamily="34" charset="0"/>
              <a:ea typeface="MS UI Gothic" pitchFamily="34" charset="-128"/>
            </a:endParaRPr>
          </a:p>
        </p:txBody>
      </p:sp>
      <p:cxnSp>
        <p:nvCxnSpPr>
          <p:cNvPr id="16" name="直接连接符 15"/>
          <p:cNvCxnSpPr/>
          <p:nvPr/>
        </p:nvCxnSpPr>
        <p:spPr>
          <a:xfrm flipH="1">
            <a:off x="508000" y="1287463"/>
            <a:ext cx="590550" cy="590550"/>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7"/>
          <p:cNvSpPr>
            <a:spLocks noChangeArrowheads="1"/>
          </p:cNvSpPr>
          <p:nvPr/>
        </p:nvSpPr>
        <p:spPr bwMode="auto">
          <a:xfrm>
            <a:off x="960439" y="1382713"/>
            <a:ext cx="104247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solidFill>
                  <a:srgbClr val="FDC539"/>
                </a:solidFill>
                <a:latin typeface="微软雅黑" pitchFamily="34" charset="-122"/>
                <a:ea typeface="微软雅黑" pitchFamily="34" charset="-122"/>
              </a:rPr>
              <a:t>问卷结果</a:t>
            </a:r>
            <a:endParaRPr lang="en-US" altLang="zh-CN" sz="2800" dirty="0" smtClean="0">
              <a:solidFill>
                <a:srgbClr val="FDC539"/>
              </a:solidFill>
              <a:latin typeface="微软雅黑" pitchFamily="34" charset="-122"/>
              <a:ea typeface="微软雅黑" pitchFamily="34" charset="-122"/>
            </a:endParaRPr>
          </a:p>
          <a:p>
            <a:pPr marL="514350" indent="-514350">
              <a:buFont typeface="+mj-lt"/>
              <a:buAutoNum type="alphaLcParenR"/>
            </a:pPr>
            <a:r>
              <a:rPr lang="zh-CN" altLang="en-US" sz="2800" dirty="0">
                <a:latin typeface="微软雅黑" pitchFamily="34" charset="-122"/>
                <a:ea typeface="微软雅黑" pitchFamily="34" charset="-122"/>
              </a:rPr>
              <a:t>参与者主观上对自己导师</a:t>
            </a:r>
            <a:r>
              <a:rPr lang="en-US" altLang="zh-CN" sz="2800" dirty="0">
                <a:latin typeface="微软雅黑" pitchFamily="34" charset="-122"/>
                <a:ea typeface="微软雅黑" pitchFamily="34" charset="-122"/>
              </a:rPr>
              <a:t>&amp;</a:t>
            </a:r>
            <a:r>
              <a:rPr lang="zh-CN" altLang="en-US" sz="2800" dirty="0">
                <a:latin typeface="微软雅黑" pitchFamily="34" charset="-122"/>
                <a:ea typeface="微软雅黑" pitchFamily="34" charset="-122"/>
              </a:rPr>
              <a:t>另外一位老师的社会地位的评分没有差异</a:t>
            </a:r>
            <a:r>
              <a:rPr lang="zh-CN" altLang="en-US" sz="280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a:p>
            <a:pPr marL="514350" indent="-514350">
              <a:buFont typeface="+mj-lt"/>
              <a:buAutoNum type="alphaLcParenR"/>
            </a:pPr>
            <a:r>
              <a:rPr lang="zh-CN" altLang="en-US" sz="2800" dirty="0">
                <a:latin typeface="微软雅黑" pitchFamily="34" charset="-122"/>
                <a:ea typeface="微软雅黑" pitchFamily="34" charset="-122"/>
              </a:rPr>
              <a:t>较之于另外一位</a:t>
            </a:r>
            <a:r>
              <a:rPr lang="zh-CN" altLang="en-US" sz="2800" dirty="0" smtClean="0">
                <a:latin typeface="微软雅黑" pitchFamily="34" charset="-122"/>
                <a:ea typeface="微软雅黑" pitchFamily="34" charset="-122"/>
              </a:rPr>
              <a:t>老师，参与者</a:t>
            </a:r>
            <a:r>
              <a:rPr lang="zh-CN" altLang="en-US" sz="2800" dirty="0">
                <a:latin typeface="微软雅黑" pitchFamily="34" charset="-122"/>
                <a:ea typeface="微软雅黑" pitchFamily="34" charset="-122"/>
              </a:rPr>
              <a:t>对自己导师更</a:t>
            </a:r>
            <a:r>
              <a:rPr lang="zh-CN" altLang="en-US" sz="2800" dirty="0" smtClean="0">
                <a:latin typeface="微软雅黑" pitchFamily="34" charset="-122"/>
                <a:ea typeface="微软雅黑" pitchFamily="34" charset="-122"/>
              </a:rPr>
              <a:t>害怕。</a:t>
            </a:r>
            <a:endParaRPr lang="zh-CN" altLang="en-US" sz="2800" dirty="0">
              <a:latin typeface="微软雅黑" pitchFamily="34" charset="-122"/>
              <a:ea typeface="微软雅黑" pitchFamily="34" charset="-122"/>
            </a:endParaRPr>
          </a:p>
        </p:txBody>
      </p:sp>
      <p:sp>
        <p:nvSpPr>
          <p:cNvPr id="18" name="TextBox 1"/>
          <p:cNvSpPr txBox="1">
            <a:spLocks noChangeArrowheads="1"/>
          </p:cNvSpPr>
          <p:nvPr/>
        </p:nvSpPr>
        <p:spPr bwMode="auto">
          <a:xfrm>
            <a:off x="660400" y="3178976"/>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800" dirty="0">
                <a:solidFill>
                  <a:srgbClr val="FDC539"/>
                </a:solidFill>
                <a:latin typeface="Impact" pitchFamily="34" charset="0"/>
                <a:ea typeface="MS UI Gothic" pitchFamily="34" charset="-128"/>
              </a:rPr>
              <a:t>2</a:t>
            </a:r>
            <a:endParaRPr lang="zh-CN" altLang="en-US" sz="2800" dirty="0">
              <a:solidFill>
                <a:srgbClr val="FDC539"/>
              </a:solidFill>
              <a:latin typeface="Impact" pitchFamily="34" charset="0"/>
              <a:ea typeface="MS UI Gothic" pitchFamily="34" charset="-128"/>
            </a:endParaRPr>
          </a:p>
        </p:txBody>
      </p:sp>
      <p:cxnSp>
        <p:nvCxnSpPr>
          <p:cNvPr id="19" name="直接连接符 18"/>
          <p:cNvCxnSpPr/>
          <p:nvPr/>
        </p:nvCxnSpPr>
        <p:spPr>
          <a:xfrm flipH="1">
            <a:off x="660400" y="3178976"/>
            <a:ext cx="590550" cy="59055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7"/>
          <p:cNvSpPr>
            <a:spLocks noChangeArrowheads="1"/>
          </p:cNvSpPr>
          <p:nvPr/>
        </p:nvSpPr>
        <p:spPr bwMode="auto">
          <a:xfrm>
            <a:off x="1112839" y="3274226"/>
            <a:ext cx="1042473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FDC539"/>
                </a:solidFill>
                <a:latin typeface="微软雅黑" pitchFamily="34" charset="-122"/>
                <a:ea typeface="微软雅黑" pitchFamily="34" charset="-122"/>
              </a:rPr>
              <a:t>按键</a:t>
            </a:r>
            <a:r>
              <a:rPr lang="zh-CN" altLang="en-US" sz="2800" dirty="0" smtClean="0">
                <a:solidFill>
                  <a:srgbClr val="FDC539"/>
                </a:solidFill>
                <a:latin typeface="微软雅黑" pitchFamily="34" charset="-122"/>
                <a:ea typeface="微软雅黑" pitchFamily="34" charset="-122"/>
              </a:rPr>
              <a:t>结果</a:t>
            </a:r>
            <a:endParaRPr lang="en-US" altLang="zh-CN" sz="2800" dirty="0" smtClean="0">
              <a:solidFill>
                <a:srgbClr val="FDC539"/>
              </a:solidFill>
              <a:latin typeface="微软雅黑" pitchFamily="34" charset="-122"/>
              <a:ea typeface="微软雅黑" pitchFamily="34" charset="-122"/>
            </a:endParaRPr>
          </a:p>
          <a:p>
            <a:pPr marL="514350" indent="-514350">
              <a:buFont typeface="+mj-lt"/>
              <a:buAutoNum type="alphaLcParenR"/>
            </a:pPr>
            <a:r>
              <a:rPr lang="zh-CN" altLang="en-US" sz="2800" dirty="0">
                <a:latin typeface="微软雅黑" pitchFamily="34" charset="-122"/>
                <a:ea typeface="微软雅黑" pitchFamily="34" charset="-122"/>
              </a:rPr>
              <a:t>三种条件下按键准确性没有差异</a:t>
            </a:r>
            <a:r>
              <a:rPr lang="zh-CN" altLang="en-US" sz="280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a:p>
            <a:pPr marL="514350" indent="-514350">
              <a:buFont typeface="+mj-lt"/>
              <a:buAutoNum type="alphaLcParenR"/>
            </a:pPr>
            <a:r>
              <a:rPr lang="zh-CN" altLang="en-US" sz="2800" dirty="0">
                <a:latin typeface="微软雅黑" pitchFamily="34" charset="-122"/>
                <a:ea typeface="微软雅黑" pitchFamily="34" charset="-122"/>
              </a:rPr>
              <a:t>反应时间</a:t>
            </a:r>
            <a:r>
              <a:rPr lang="zh-CN" altLang="en-US" sz="2800" dirty="0" smtClean="0">
                <a:latin typeface="微软雅黑" pitchFamily="34" charset="-122"/>
                <a:ea typeface="微软雅黑" pitchFamily="34" charset="-122"/>
              </a:rPr>
              <a:t>差异</a:t>
            </a:r>
            <a:endParaRPr lang="en-US" altLang="zh-CN" sz="28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高</a:t>
            </a:r>
            <a:r>
              <a:rPr lang="zh-CN" altLang="en-US" sz="2800" dirty="0">
                <a:latin typeface="微软雅黑" pitchFamily="34" charset="-122"/>
                <a:ea typeface="微软雅黑" pitchFamily="34" charset="-122"/>
              </a:rPr>
              <a:t>威胁情境：对自己的脸的反应时显著高于对自己导师的反应时</a:t>
            </a:r>
          </a:p>
          <a:p>
            <a:r>
              <a:rPr lang="zh-CN" altLang="en-US" sz="2800" dirty="0">
                <a:latin typeface="微软雅黑" pitchFamily="34" charset="-122"/>
                <a:ea typeface="微软雅黑" pitchFamily="34" charset="-122"/>
              </a:rPr>
              <a:t>低威胁情境：对自己的脸的反应时显著低于对另外一位老师的反应时</a:t>
            </a:r>
          </a:p>
          <a:p>
            <a:r>
              <a:rPr lang="zh-CN" altLang="en-US" sz="2800" dirty="0">
                <a:latin typeface="微软雅黑" pitchFamily="34" charset="-122"/>
                <a:ea typeface="微软雅黑" pitchFamily="34" charset="-122"/>
              </a:rPr>
              <a:t>控制条件：对同伴脸的反应时与对自己导师的反应时没有差异</a:t>
            </a:r>
          </a:p>
        </p:txBody>
      </p:sp>
      <p:sp>
        <p:nvSpPr>
          <p:cNvPr id="21" name="Text Box 2"/>
          <p:cNvSpPr txBox="1">
            <a:spLocks noChangeArrowheads="1"/>
          </p:cNvSpPr>
          <p:nvPr/>
        </p:nvSpPr>
        <p:spPr bwMode="auto">
          <a:xfrm rot="1440872">
            <a:off x="7375540" y="871964"/>
            <a:ext cx="5015550" cy="830997"/>
          </a:xfrm>
          <a:prstGeom prst="rect">
            <a:avLst/>
          </a:prstGeom>
          <a:solidFill>
            <a:srgbClr val="FDC539"/>
          </a:solidFill>
          <a:ln>
            <a:noFill/>
          </a:ln>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4800" b="1" dirty="0" smtClean="0">
                <a:solidFill>
                  <a:schemeClr val="bg1"/>
                </a:solidFill>
                <a:latin typeface="微软雅黑" pitchFamily="34" charset="-122"/>
                <a:ea typeface="微软雅黑" pitchFamily="34" charset="-122"/>
              </a:rPr>
              <a:t>另外还发现</a:t>
            </a:r>
            <a:r>
              <a:rPr lang="en-US" altLang="zh-CN" sz="4800" b="1" dirty="0" smtClean="0">
                <a:solidFill>
                  <a:schemeClr val="bg1"/>
                </a:solidFill>
                <a:latin typeface="微软雅黑" pitchFamily="34" charset="-122"/>
                <a:ea typeface="微软雅黑" pitchFamily="34" charset="-122"/>
              </a:rPr>
              <a:t>……</a:t>
            </a:r>
            <a:endParaRPr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153592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713076" y="585986"/>
            <a:ext cx="4648633" cy="796727"/>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800" dirty="0">
                <a:solidFill>
                  <a:srgbClr val="FECA48"/>
                </a:solidFill>
              </a:rPr>
              <a:t>按键</a:t>
            </a:r>
            <a:r>
              <a:rPr lang="zh-CN" altLang="en-US" sz="4800" dirty="0" smtClean="0">
                <a:solidFill>
                  <a:srgbClr val="FECA48"/>
                </a:solidFill>
              </a:rPr>
              <a:t>结果</a:t>
            </a:r>
            <a:endParaRPr lang="zh-CN" altLang="en-US" sz="4800" dirty="0">
              <a:solidFill>
                <a:srgbClr val="FECA48"/>
              </a:solidFill>
            </a:endParaRPr>
          </a:p>
        </p:txBody>
      </p:sp>
      <p:sp>
        <p:nvSpPr>
          <p:cNvPr id="15" name="TextBox 1"/>
          <p:cNvSpPr txBox="1">
            <a:spLocks noChangeArrowheads="1"/>
          </p:cNvSpPr>
          <p:nvPr/>
        </p:nvSpPr>
        <p:spPr bwMode="auto">
          <a:xfrm>
            <a:off x="508000" y="1675403"/>
            <a:ext cx="320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800">
                <a:solidFill>
                  <a:srgbClr val="FDC539"/>
                </a:solidFill>
                <a:latin typeface="Impact" pitchFamily="34" charset="0"/>
                <a:ea typeface="MS UI Gothic" pitchFamily="34" charset="-128"/>
              </a:rPr>
              <a:t>1</a:t>
            </a:r>
            <a:endParaRPr lang="zh-CN" altLang="en-US" sz="2800">
              <a:solidFill>
                <a:srgbClr val="FDC539"/>
              </a:solidFill>
              <a:latin typeface="Impact" pitchFamily="34" charset="0"/>
              <a:ea typeface="MS UI Gothic" pitchFamily="34" charset="-128"/>
            </a:endParaRPr>
          </a:p>
        </p:txBody>
      </p:sp>
      <p:cxnSp>
        <p:nvCxnSpPr>
          <p:cNvPr id="16" name="直接连接符 15"/>
          <p:cNvCxnSpPr/>
          <p:nvPr/>
        </p:nvCxnSpPr>
        <p:spPr>
          <a:xfrm flipH="1">
            <a:off x="508000" y="1675403"/>
            <a:ext cx="590550" cy="590550"/>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7"/>
          <p:cNvSpPr>
            <a:spLocks noChangeArrowheads="1"/>
          </p:cNvSpPr>
          <p:nvPr/>
        </p:nvSpPr>
        <p:spPr bwMode="auto">
          <a:xfrm>
            <a:off x="960439" y="1770653"/>
            <a:ext cx="104247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FDC539"/>
                </a:solidFill>
                <a:latin typeface="微软雅黑" pitchFamily="34" charset="-122"/>
                <a:ea typeface="微软雅黑" pitchFamily="34" charset="-122"/>
              </a:rPr>
              <a:t>左手反应比右手反应的“老板效应”更明显。</a:t>
            </a:r>
            <a:r>
              <a:rPr lang="zh-CN" altLang="en-US" sz="2800" dirty="0">
                <a:latin typeface="微软雅黑" pitchFamily="34" charset="-122"/>
                <a:ea typeface="微软雅黑" pitchFamily="34" charset="-122"/>
              </a:rPr>
              <a:t>左手按键，在低威胁时识别自己的脸的反应时间快于在高威胁时识别自己的脸的反应时间。</a:t>
            </a:r>
          </a:p>
        </p:txBody>
      </p:sp>
      <p:sp>
        <p:nvSpPr>
          <p:cNvPr id="18" name="TextBox 1"/>
          <p:cNvSpPr txBox="1">
            <a:spLocks noChangeArrowheads="1"/>
          </p:cNvSpPr>
          <p:nvPr/>
        </p:nvSpPr>
        <p:spPr bwMode="auto">
          <a:xfrm>
            <a:off x="660400" y="3899436"/>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800" dirty="0">
                <a:solidFill>
                  <a:srgbClr val="FDC539"/>
                </a:solidFill>
                <a:latin typeface="Impact" pitchFamily="34" charset="0"/>
                <a:ea typeface="MS UI Gothic" pitchFamily="34" charset="-128"/>
              </a:rPr>
              <a:t>2</a:t>
            </a:r>
            <a:endParaRPr lang="zh-CN" altLang="en-US" sz="2800" dirty="0">
              <a:solidFill>
                <a:srgbClr val="FDC539"/>
              </a:solidFill>
              <a:latin typeface="Impact" pitchFamily="34" charset="0"/>
              <a:ea typeface="MS UI Gothic" pitchFamily="34" charset="-128"/>
            </a:endParaRPr>
          </a:p>
        </p:txBody>
      </p:sp>
      <p:cxnSp>
        <p:nvCxnSpPr>
          <p:cNvPr id="19" name="直接连接符 18"/>
          <p:cNvCxnSpPr/>
          <p:nvPr/>
        </p:nvCxnSpPr>
        <p:spPr>
          <a:xfrm flipH="1">
            <a:off x="660400" y="3899436"/>
            <a:ext cx="590550" cy="59055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7"/>
          <p:cNvSpPr>
            <a:spLocks noChangeArrowheads="1"/>
          </p:cNvSpPr>
          <p:nvPr/>
        </p:nvSpPr>
        <p:spPr bwMode="auto">
          <a:xfrm>
            <a:off x="1112839" y="3994686"/>
            <a:ext cx="10424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itchFamily="34" charset="-122"/>
                <a:ea typeface="微软雅黑" pitchFamily="34" charset="-122"/>
              </a:rPr>
              <a:t>但是，对导师脸和另外一位老师脸的反应时，左手没有差异。</a:t>
            </a:r>
          </a:p>
        </p:txBody>
      </p:sp>
    </p:spTree>
    <p:extLst>
      <p:ext uri="{BB962C8B-B14F-4D97-AF65-F5344CB8AC3E}">
        <p14:creationId xmlns:p14="http://schemas.microsoft.com/office/powerpoint/2010/main" val="1440470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931040" y="2703149"/>
            <a:ext cx="3262433" cy="1015663"/>
          </a:xfrm>
          <a:prstGeom prst="rect">
            <a:avLst/>
          </a:prstGeom>
        </p:spPr>
        <p:txBody>
          <a:bodyPr wrap="none">
            <a:spAutoFit/>
          </a:bodyPr>
          <a:lstStyle/>
          <a:p>
            <a:pPr algn="ctr" fontAlgn="auto">
              <a:spcBef>
                <a:spcPts val="0"/>
              </a:spcBef>
              <a:spcAft>
                <a:spcPts val="0"/>
              </a:spcAft>
              <a:defRPr/>
            </a:pPr>
            <a:r>
              <a:rPr lang="zh-CN" altLang="en-US" sz="6000" b="1" dirty="0" smtClean="0">
                <a:solidFill>
                  <a:srgbClr val="FECA48"/>
                </a:solidFill>
                <a:latin typeface="微软雅黑" pitchFamily="34" charset="-122"/>
                <a:ea typeface="微软雅黑" pitchFamily="34" charset="-122"/>
              </a:rPr>
              <a:t>实验结论</a:t>
            </a:r>
            <a:endParaRPr lang="en-US" altLang="zh-CN" sz="6000" b="1" dirty="0" smtClean="0">
              <a:solidFill>
                <a:srgbClr val="FECA48"/>
              </a:solidFill>
              <a:latin typeface="微软雅黑" pitchFamily="34" charset="-122"/>
              <a:ea typeface="微软雅黑" pitchFamily="34" charset="-122"/>
            </a:endParaRPr>
          </a:p>
        </p:txBody>
      </p:sp>
      <p:sp>
        <p:nvSpPr>
          <p:cNvPr id="12" name="TextBox 4"/>
          <p:cNvSpPr txBox="1">
            <a:spLocks noChangeArrowheads="1"/>
          </p:cNvSpPr>
          <p:nvPr/>
        </p:nvSpPr>
        <p:spPr bwMode="auto">
          <a:xfrm>
            <a:off x="2908145" y="1574933"/>
            <a:ext cx="2214069"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17300" dirty="0" smtClean="0">
                <a:solidFill>
                  <a:srgbClr val="FECA48"/>
                </a:solidFill>
                <a:latin typeface="Latha" pitchFamily="34" charset="0"/>
                <a:cs typeface="Latha" pitchFamily="34" charset="0"/>
              </a:rPr>
              <a:t>[</a:t>
            </a:r>
            <a:r>
              <a:rPr lang="en-US" altLang="zh-CN" sz="17300" dirty="0">
                <a:solidFill>
                  <a:srgbClr val="FECA48"/>
                </a:solidFill>
                <a:latin typeface="FrankRuehl" pitchFamily="34" charset="-79"/>
                <a:cs typeface="FrankRuehl" pitchFamily="34" charset="-79"/>
              </a:rPr>
              <a:t>4</a:t>
            </a:r>
            <a:r>
              <a:rPr lang="en-US" altLang="zh-CN" sz="17300" dirty="0" smtClean="0">
                <a:solidFill>
                  <a:srgbClr val="FECA48"/>
                </a:solidFill>
                <a:latin typeface="Latha" pitchFamily="34" charset="0"/>
                <a:cs typeface="Latha" pitchFamily="34" charset="0"/>
              </a:rPr>
              <a:t>]</a:t>
            </a:r>
            <a:endParaRPr lang="zh-CN" altLang="en-US" sz="17300" dirty="0">
              <a:solidFill>
                <a:srgbClr val="FECA48"/>
              </a:solidFill>
              <a:latin typeface="Latha" pitchFamily="34" charset="0"/>
              <a:cs typeface="Latha" pitchFamily="34" charset="0"/>
            </a:endParaRPr>
          </a:p>
        </p:txBody>
      </p:sp>
      <p:sp>
        <p:nvSpPr>
          <p:cNvPr id="13" name="TextBox 5"/>
          <p:cNvSpPr txBox="1">
            <a:spLocks noChangeArrowheads="1"/>
          </p:cNvSpPr>
          <p:nvPr/>
        </p:nvSpPr>
        <p:spPr bwMode="auto">
          <a:xfrm>
            <a:off x="4330153" y="2951295"/>
            <a:ext cx="946734" cy="519373"/>
          </a:xfrm>
          <a:prstGeom prst="rect">
            <a:avLst/>
          </a:prstGeom>
          <a:solidFill>
            <a:schemeClr val="tx1">
              <a:lumMod val="50000"/>
            </a:schemeClr>
          </a:solidFill>
          <a:ln>
            <a:noFill/>
          </a:ln>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2700" dirty="0" smtClean="0">
                <a:latin typeface="Impact" pitchFamily="34" charset="0"/>
              </a:rPr>
              <a:t>BOSS</a:t>
            </a:r>
            <a:endParaRPr lang="zh-CN" altLang="en-US" sz="2700" dirty="0">
              <a:latin typeface="Impact" pitchFamily="34" charset="0"/>
            </a:endParaRPr>
          </a:p>
        </p:txBody>
      </p:sp>
    </p:spTree>
    <p:extLst>
      <p:ext uri="{BB962C8B-B14F-4D97-AF65-F5344CB8AC3E}">
        <p14:creationId xmlns:p14="http://schemas.microsoft.com/office/powerpoint/2010/main" val="15908404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13075" y="1496290"/>
            <a:ext cx="10564523" cy="666761"/>
          </a:xfrm>
          <a:prstGeom prst="rect">
            <a:avLst/>
          </a:prstGeom>
          <a:solidFill>
            <a:srgbClr val="FDC5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在</a:t>
            </a:r>
            <a:r>
              <a:rPr lang="zh-CN" altLang="en-US" sz="2000" dirty="0">
                <a:latin typeface="微软雅黑" pitchFamily="34" charset="-122"/>
                <a:ea typeface="微软雅黑" pitchFamily="34" charset="-122"/>
              </a:rPr>
              <a:t>低威胁情境下，人对自己的脸有识别优势。</a:t>
            </a:r>
          </a:p>
        </p:txBody>
      </p:sp>
      <p:sp>
        <p:nvSpPr>
          <p:cNvPr id="16" name="标题 1"/>
          <p:cNvSpPr txBox="1">
            <a:spLocks/>
          </p:cNvSpPr>
          <p:nvPr/>
        </p:nvSpPr>
        <p:spPr>
          <a:xfrm>
            <a:off x="713076" y="505599"/>
            <a:ext cx="4648633" cy="796727"/>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800" dirty="0" smtClean="0">
                <a:solidFill>
                  <a:srgbClr val="FECA48"/>
                </a:solidFill>
              </a:rPr>
              <a:t>实验结论</a:t>
            </a:r>
            <a:endParaRPr lang="zh-CN" altLang="en-US" sz="4800" dirty="0">
              <a:solidFill>
                <a:srgbClr val="FECA48"/>
              </a:solidFill>
            </a:endParaRPr>
          </a:p>
        </p:txBody>
      </p:sp>
      <p:sp>
        <p:nvSpPr>
          <p:cNvPr id="20" name="矩形 19"/>
          <p:cNvSpPr/>
          <p:nvPr/>
        </p:nvSpPr>
        <p:spPr>
          <a:xfrm>
            <a:off x="713076" y="3490894"/>
            <a:ext cx="10564524" cy="949925"/>
          </a:xfrm>
          <a:prstGeom prst="rect">
            <a:avLst/>
          </a:prstGeom>
          <a:solidFill>
            <a:srgbClr val="FDC5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引申：在社会交往中，当社会等级较高的一方出现时，会对你的自我脸孔识别的过程起到很强的调节作用。</a:t>
            </a:r>
            <a:endParaRPr lang="zh-CN" altLang="en-US" sz="2000" dirty="0">
              <a:latin typeface="微软雅黑" pitchFamily="34" charset="-122"/>
              <a:ea typeface="微软雅黑" pitchFamily="34" charset="-122"/>
            </a:endParaRPr>
          </a:p>
        </p:txBody>
      </p:sp>
      <p:sp>
        <p:nvSpPr>
          <p:cNvPr id="26" name="矩形 25"/>
          <p:cNvSpPr/>
          <p:nvPr/>
        </p:nvSpPr>
        <p:spPr>
          <a:xfrm>
            <a:off x="713076" y="2493592"/>
            <a:ext cx="10564523" cy="666761"/>
          </a:xfrm>
          <a:prstGeom prst="rect">
            <a:avLst/>
          </a:prstGeom>
          <a:solidFill>
            <a:srgbClr val="FDC5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在高威胁情境下，人对自己的脸有识别劣势。这一劣势与对导师的害怕程度显著相关。</a:t>
            </a:r>
          </a:p>
        </p:txBody>
      </p:sp>
      <p:sp>
        <p:nvSpPr>
          <p:cNvPr id="27" name="矩形 26"/>
          <p:cNvSpPr/>
          <p:nvPr/>
        </p:nvSpPr>
        <p:spPr>
          <a:xfrm>
            <a:off x="713076" y="4771359"/>
            <a:ext cx="10564524" cy="949925"/>
          </a:xfrm>
          <a:prstGeom prst="rect">
            <a:avLst/>
          </a:prstGeom>
          <a:solidFill>
            <a:srgbClr val="FDC5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400" dirty="0">
                <a:solidFill>
                  <a:schemeClr val="bg1"/>
                </a:solidFill>
                <a:latin typeface="微软雅黑" pitchFamily="34" charset="-122"/>
                <a:ea typeface="微软雅黑" pitchFamily="34" charset="-122"/>
              </a:rPr>
              <a:t>原作者解读</a:t>
            </a:r>
            <a:r>
              <a:rPr lang="zh-CN" altLang="en-US" sz="2000" dirty="0">
                <a:latin typeface="微软雅黑" pitchFamily="34" charset="-122"/>
                <a:ea typeface="微软雅黑" pitchFamily="34" charset="-122"/>
              </a:rPr>
              <a:t>：此结果表明社会情境对自我面孔加工相关</a:t>
            </a:r>
            <a:r>
              <a:rPr lang="zh-CN" altLang="en-US" sz="2000" dirty="0" smtClean="0">
                <a:latin typeface="微软雅黑" pitchFamily="34" charset="-122"/>
                <a:ea typeface="微软雅黑" pitchFamily="34" charset="-122"/>
              </a:rPr>
              <a:t>的行为表现</a:t>
            </a:r>
            <a:r>
              <a:rPr lang="zh-CN" altLang="en-US" sz="2000" dirty="0">
                <a:latin typeface="微软雅黑" pitchFamily="34" charset="-122"/>
                <a:ea typeface="微软雅黑" pitchFamily="34" charset="-122"/>
              </a:rPr>
              <a:t>具有很大影响，具有影响力的上级的存在会通过改变自我概念来调节自我面孔加工。</a:t>
            </a:r>
          </a:p>
        </p:txBody>
      </p:sp>
    </p:spTree>
    <p:extLst>
      <p:ext uri="{BB962C8B-B14F-4D97-AF65-F5344CB8AC3E}">
        <p14:creationId xmlns:p14="http://schemas.microsoft.com/office/powerpoint/2010/main" val="356520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
          <p:cNvSpPr>
            <a:spLocks noChangeArrowheads="1"/>
          </p:cNvSpPr>
          <p:nvPr/>
        </p:nvSpPr>
        <p:spPr bwMode="auto">
          <a:xfrm>
            <a:off x="809625" y="3236913"/>
            <a:ext cx="31598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dirty="0" smtClean="0">
                <a:solidFill>
                  <a:srgbClr val="FDC539"/>
                </a:solidFill>
                <a:latin typeface="微软雅黑" pitchFamily="34" charset="-122"/>
                <a:ea typeface="微软雅黑" pitchFamily="34" charset="-122"/>
              </a:rPr>
              <a:t>参考</a:t>
            </a:r>
            <a:r>
              <a:rPr lang="zh-CN" altLang="en-US" sz="3600" b="1" dirty="0" smtClean="0">
                <a:solidFill>
                  <a:srgbClr val="BFBFBF"/>
                </a:solidFill>
                <a:latin typeface="微软雅黑" pitchFamily="34" charset="-122"/>
                <a:ea typeface="微软雅黑" pitchFamily="34" charset="-122"/>
              </a:rPr>
              <a:t>文献</a:t>
            </a:r>
            <a:endParaRPr lang="zh-CN" altLang="en-US" sz="3600" dirty="0">
              <a:solidFill>
                <a:srgbClr val="BFBFBF"/>
              </a:solidFill>
              <a:latin typeface="微软雅黑" pitchFamily="34" charset="-122"/>
              <a:ea typeface="微软雅黑" pitchFamily="34" charset="-122"/>
            </a:endParaRPr>
          </a:p>
        </p:txBody>
      </p:sp>
      <p:sp>
        <p:nvSpPr>
          <p:cNvPr id="7" name="矩形 6"/>
          <p:cNvSpPr/>
          <p:nvPr/>
        </p:nvSpPr>
        <p:spPr>
          <a:xfrm>
            <a:off x="725488" y="3036888"/>
            <a:ext cx="1295547" cy="584775"/>
          </a:xfrm>
          <a:prstGeom prst="rect">
            <a:avLst/>
          </a:prstGeom>
        </p:spPr>
        <p:txBody>
          <a:bodyPr wrap="none">
            <a:spAutoFit/>
          </a:bodyPr>
          <a:lstStyle/>
          <a:p>
            <a:pPr fontAlgn="auto">
              <a:spcBef>
                <a:spcPts val="0"/>
              </a:spcBef>
              <a:spcAft>
                <a:spcPts val="0"/>
              </a:spcAft>
              <a:defRPr/>
            </a:pPr>
            <a:r>
              <a:rPr lang="en-US" altLang="zh-CN" sz="3200" b="1" dirty="0" smtClean="0">
                <a:solidFill>
                  <a:schemeClr val="tx1">
                    <a:lumMod val="50000"/>
                    <a:lumOff val="50000"/>
                  </a:schemeClr>
                </a:solidFill>
                <a:latin typeface="微软雅黑" pitchFamily="34" charset="-122"/>
                <a:ea typeface="微软雅黑" pitchFamily="34" charset="-122"/>
              </a:rPr>
              <a:t>BOSS</a:t>
            </a:r>
            <a:endParaRPr lang="zh-CN" altLang="en-US" sz="3200" dirty="0">
              <a:solidFill>
                <a:schemeClr val="tx1">
                  <a:lumMod val="50000"/>
                  <a:lumOff val="50000"/>
                </a:schemeClr>
              </a:solidFill>
              <a:latin typeface="+mn-lt"/>
              <a:ea typeface="+mn-ea"/>
            </a:endParaRPr>
          </a:p>
        </p:txBody>
      </p:sp>
      <p:sp>
        <p:nvSpPr>
          <p:cNvPr id="8" name="矩形 7"/>
          <p:cNvSpPr>
            <a:spLocks noChangeArrowheads="1"/>
          </p:cNvSpPr>
          <p:nvPr/>
        </p:nvSpPr>
        <p:spPr bwMode="auto">
          <a:xfrm>
            <a:off x="1284288" y="4489450"/>
            <a:ext cx="2190408" cy="27699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b="1" dirty="0">
                <a:solidFill>
                  <a:schemeClr val="bg1"/>
                </a:solidFill>
                <a:latin typeface="微软雅黑" pitchFamily="34" charset="-122"/>
                <a:ea typeface="微软雅黑" pitchFamily="34" charset="-122"/>
              </a:rPr>
              <a:t>Who’s Afraid of the Boss</a:t>
            </a:r>
          </a:p>
        </p:txBody>
      </p:sp>
      <p:sp>
        <p:nvSpPr>
          <p:cNvPr id="10" name="矩形 9"/>
          <p:cNvSpPr/>
          <p:nvPr/>
        </p:nvSpPr>
        <p:spPr>
          <a:xfrm>
            <a:off x="3969464" y="415636"/>
            <a:ext cx="8014718" cy="5634145"/>
          </a:xfrm>
          <a:prstGeom prst="rect">
            <a:avLst/>
          </a:prstGeom>
          <a:solidFill>
            <a:srgbClr val="FDC539"/>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bg1"/>
                </a:solidFill>
                <a:latin typeface="微软雅黑" pitchFamily="34" charset="-122"/>
                <a:ea typeface="微软雅黑" pitchFamily="34" charset="-122"/>
              </a:rPr>
              <a:t>[1] Ma, Y., &amp; Han, S. (2009). Self-face advantage is modulated by social threat – Boss effect on self-face recognition. Journal of Experimental Social Psychology, 45(4), 1048-1051</a:t>
            </a:r>
            <a:r>
              <a:rPr lang="en-US" altLang="zh-CN" dirty="0" smtClean="0">
                <a:solidFill>
                  <a:schemeClr val="bg1"/>
                </a:solidFill>
                <a:latin typeface="微软雅黑" pitchFamily="34" charset="-122"/>
                <a:ea typeface="微软雅黑" pitchFamily="34" charset="-122"/>
              </a:rPr>
              <a:t>.</a:t>
            </a:r>
          </a:p>
          <a:p>
            <a:endParaRPr lang="en-US" altLang="zh-CN" dirty="0">
              <a:solidFill>
                <a:schemeClr val="bg1"/>
              </a:solidFill>
              <a:latin typeface="微软雅黑" pitchFamily="34" charset="-122"/>
              <a:ea typeface="微软雅黑" pitchFamily="34" charset="-122"/>
            </a:endParaRPr>
          </a:p>
          <a:p>
            <a:r>
              <a:rPr lang="en-US" altLang="zh-CN" dirty="0">
                <a:solidFill>
                  <a:schemeClr val="bg1"/>
                </a:solidFill>
                <a:latin typeface="微软雅黑" pitchFamily="34" charset="-122"/>
                <a:ea typeface="微软雅黑" pitchFamily="34" charset="-122"/>
              </a:rPr>
              <a:t>[2] </a:t>
            </a:r>
            <a:r>
              <a:rPr lang="en-US" altLang="zh-CN" dirty="0" err="1">
                <a:solidFill>
                  <a:schemeClr val="bg1"/>
                </a:solidFill>
                <a:latin typeface="微软雅黑" pitchFamily="34" charset="-122"/>
                <a:ea typeface="微软雅黑" pitchFamily="34" charset="-122"/>
              </a:rPr>
              <a:t>Liew</a:t>
            </a:r>
            <a:r>
              <a:rPr lang="en-US" altLang="zh-CN" dirty="0">
                <a:solidFill>
                  <a:schemeClr val="bg1"/>
                </a:solidFill>
                <a:latin typeface="微软雅黑" pitchFamily="34" charset="-122"/>
                <a:ea typeface="微软雅黑" pitchFamily="34" charset="-122"/>
              </a:rPr>
              <a:t>, S. L., Ma, Y., Han, S., &amp; Aziz-</a:t>
            </a:r>
            <a:r>
              <a:rPr lang="en-US" altLang="zh-CN" dirty="0" err="1">
                <a:solidFill>
                  <a:schemeClr val="bg1"/>
                </a:solidFill>
                <a:latin typeface="微软雅黑" pitchFamily="34" charset="-122"/>
                <a:ea typeface="微软雅黑" pitchFamily="34" charset="-122"/>
              </a:rPr>
              <a:t>Zadeh</a:t>
            </a:r>
            <a:r>
              <a:rPr lang="en-US" altLang="zh-CN" dirty="0">
                <a:solidFill>
                  <a:schemeClr val="bg1"/>
                </a:solidFill>
                <a:latin typeface="微软雅黑" pitchFamily="34" charset="-122"/>
                <a:ea typeface="微软雅黑" pitchFamily="34" charset="-122"/>
              </a:rPr>
              <a:t>, L. (2011). Who's afraid of the boss: Cultural differences in social hierarchies modulate self-face recognition in Chinese and Americans. </a:t>
            </a:r>
            <a:r>
              <a:rPr lang="en-US" altLang="zh-CN" dirty="0" err="1">
                <a:solidFill>
                  <a:schemeClr val="bg1"/>
                </a:solidFill>
                <a:latin typeface="微软雅黑" pitchFamily="34" charset="-122"/>
                <a:ea typeface="微软雅黑" pitchFamily="34" charset="-122"/>
              </a:rPr>
              <a:t>PloS</a:t>
            </a:r>
            <a:r>
              <a:rPr lang="en-US" altLang="zh-CN" dirty="0">
                <a:solidFill>
                  <a:schemeClr val="bg1"/>
                </a:solidFill>
                <a:latin typeface="微软雅黑" pitchFamily="34" charset="-122"/>
                <a:ea typeface="微软雅黑" pitchFamily="34" charset="-122"/>
              </a:rPr>
              <a:t> one, 6(2), e16901</a:t>
            </a:r>
            <a:r>
              <a:rPr lang="en-US" altLang="zh-CN" dirty="0" smtClean="0">
                <a:solidFill>
                  <a:schemeClr val="bg1"/>
                </a:solidFill>
                <a:latin typeface="微软雅黑" pitchFamily="34" charset="-122"/>
                <a:ea typeface="微软雅黑" pitchFamily="34" charset="-122"/>
              </a:rPr>
              <a:t>.</a:t>
            </a:r>
          </a:p>
          <a:p>
            <a:endParaRPr lang="en-US" altLang="zh-CN" dirty="0">
              <a:solidFill>
                <a:schemeClr val="bg1"/>
              </a:solidFill>
              <a:latin typeface="微软雅黑" pitchFamily="34" charset="-122"/>
              <a:ea typeface="微软雅黑" pitchFamily="34" charset="-122"/>
            </a:endParaRPr>
          </a:p>
          <a:p>
            <a:r>
              <a:rPr lang="en-US" altLang="zh-CN" dirty="0">
                <a:solidFill>
                  <a:schemeClr val="bg1"/>
                </a:solidFill>
                <a:latin typeface="微软雅黑" pitchFamily="34" charset="-122"/>
                <a:ea typeface="微软雅黑" pitchFamily="34" charset="-122"/>
              </a:rPr>
              <a:t>[3] </a:t>
            </a:r>
            <a:r>
              <a:rPr lang="zh-CN" altLang="en-US" dirty="0">
                <a:solidFill>
                  <a:schemeClr val="bg1"/>
                </a:solidFill>
                <a:latin typeface="微软雅黑" pitchFamily="34" charset="-122"/>
                <a:ea typeface="微软雅黑" pitchFamily="34" charset="-122"/>
              </a:rPr>
              <a:t>韩世辉</a:t>
            </a:r>
            <a:r>
              <a:rPr lang="en-US" altLang="zh-CN" dirty="0">
                <a:solidFill>
                  <a:schemeClr val="bg1"/>
                </a:solidFill>
                <a:latin typeface="微软雅黑" pitchFamily="34" charset="-122"/>
                <a:ea typeface="微软雅黑" pitchFamily="34" charset="-122"/>
              </a:rPr>
              <a:t>, &amp; </a:t>
            </a:r>
            <a:r>
              <a:rPr lang="zh-CN" altLang="en-US" dirty="0">
                <a:solidFill>
                  <a:schemeClr val="bg1"/>
                </a:solidFill>
                <a:latin typeface="微软雅黑" pitchFamily="34" charset="-122"/>
                <a:ea typeface="微软雅黑" pitchFamily="34" charset="-122"/>
              </a:rPr>
              <a:t>张逸凡</a:t>
            </a:r>
            <a:r>
              <a:rPr lang="en-US" altLang="zh-CN" dirty="0">
                <a:solidFill>
                  <a:schemeClr val="bg1"/>
                </a:solidFill>
                <a:latin typeface="微软雅黑" pitchFamily="34" charset="-122"/>
                <a:ea typeface="微软雅黑" pitchFamily="34" charset="-122"/>
              </a:rPr>
              <a:t>. (2012). </a:t>
            </a:r>
            <a:r>
              <a:rPr lang="zh-CN" altLang="en-US" dirty="0">
                <a:solidFill>
                  <a:schemeClr val="bg1"/>
                </a:solidFill>
                <a:latin typeface="微软雅黑" pitchFamily="34" charset="-122"/>
                <a:ea typeface="微软雅黑" pitchFamily="34" charset="-122"/>
              </a:rPr>
              <a:t>自我概念心理表征的文化神经科学研究</a:t>
            </a:r>
            <a:r>
              <a:rPr lang="en-US" altLang="zh-CN" dirty="0">
                <a:solidFill>
                  <a:schemeClr val="bg1"/>
                </a:solidFill>
                <a:latin typeface="微软雅黑" pitchFamily="34" charset="-122"/>
                <a:ea typeface="微软雅黑" pitchFamily="34" charset="-122"/>
              </a:rPr>
              <a:t>. </a:t>
            </a:r>
            <a:r>
              <a:rPr lang="zh-CN" altLang="en-US" dirty="0">
                <a:solidFill>
                  <a:schemeClr val="bg1"/>
                </a:solidFill>
                <a:latin typeface="微软雅黑" pitchFamily="34" charset="-122"/>
                <a:ea typeface="微软雅黑" pitchFamily="34" charset="-122"/>
              </a:rPr>
              <a:t>心理科学进展</a:t>
            </a:r>
            <a:r>
              <a:rPr lang="en-US" altLang="zh-CN" dirty="0">
                <a:solidFill>
                  <a:schemeClr val="bg1"/>
                </a:solidFill>
                <a:latin typeface="微软雅黑" pitchFamily="34" charset="-122"/>
                <a:ea typeface="微软雅黑" pitchFamily="34" charset="-122"/>
              </a:rPr>
              <a:t>, 20(5), 633-640</a:t>
            </a:r>
            <a:r>
              <a:rPr lang="en-US" altLang="zh-CN" dirty="0" smtClean="0">
                <a:solidFill>
                  <a:schemeClr val="bg1"/>
                </a:solidFill>
                <a:latin typeface="微软雅黑" pitchFamily="34" charset="-122"/>
                <a:ea typeface="微软雅黑" pitchFamily="34" charset="-122"/>
              </a:rPr>
              <a:t>.</a:t>
            </a:r>
          </a:p>
          <a:p>
            <a:endParaRPr lang="en-US" altLang="zh-CN" dirty="0">
              <a:solidFill>
                <a:schemeClr val="bg1"/>
              </a:solidFill>
              <a:latin typeface="微软雅黑" pitchFamily="34" charset="-122"/>
              <a:ea typeface="微软雅黑" pitchFamily="34" charset="-122"/>
            </a:endParaRPr>
          </a:p>
          <a:p>
            <a:r>
              <a:rPr lang="en-US" altLang="zh-CN" dirty="0">
                <a:solidFill>
                  <a:schemeClr val="bg1"/>
                </a:solidFill>
                <a:latin typeface="微软雅黑" pitchFamily="34" charset="-122"/>
                <a:ea typeface="微软雅黑" pitchFamily="34" charset="-122"/>
              </a:rPr>
              <a:t>[4] Han, S., </a:t>
            </a:r>
            <a:r>
              <a:rPr lang="en-US" altLang="zh-CN" dirty="0" err="1">
                <a:solidFill>
                  <a:schemeClr val="bg1"/>
                </a:solidFill>
                <a:latin typeface="微软雅黑" pitchFamily="34" charset="-122"/>
                <a:ea typeface="微软雅黑" pitchFamily="34" charset="-122"/>
              </a:rPr>
              <a:t>Northoff</a:t>
            </a:r>
            <a:r>
              <a:rPr lang="en-US" altLang="zh-CN" dirty="0">
                <a:solidFill>
                  <a:schemeClr val="bg1"/>
                </a:solidFill>
                <a:latin typeface="微软雅黑" pitchFamily="34" charset="-122"/>
                <a:ea typeface="微软雅黑" pitchFamily="34" charset="-122"/>
              </a:rPr>
              <a:t>, G., </a:t>
            </a:r>
            <a:r>
              <a:rPr lang="en-US" altLang="zh-CN" dirty="0" err="1">
                <a:solidFill>
                  <a:schemeClr val="bg1"/>
                </a:solidFill>
                <a:latin typeface="微软雅黑" pitchFamily="34" charset="-122"/>
                <a:ea typeface="微软雅黑" pitchFamily="34" charset="-122"/>
              </a:rPr>
              <a:t>Vogeley</a:t>
            </a:r>
            <a:r>
              <a:rPr lang="en-US" altLang="zh-CN" dirty="0">
                <a:solidFill>
                  <a:schemeClr val="bg1"/>
                </a:solidFill>
                <a:latin typeface="微软雅黑" pitchFamily="34" charset="-122"/>
                <a:ea typeface="微软雅黑" pitchFamily="34" charset="-122"/>
              </a:rPr>
              <a:t>, K., Wexler, B. E., </a:t>
            </a:r>
            <a:r>
              <a:rPr lang="en-US" altLang="zh-CN" dirty="0" err="1">
                <a:solidFill>
                  <a:schemeClr val="bg1"/>
                </a:solidFill>
                <a:latin typeface="微软雅黑" pitchFamily="34" charset="-122"/>
                <a:ea typeface="微软雅黑" pitchFamily="34" charset="-122"/>
              </a:rPr>
              <a:t>Kitayama</a:t>
            </a:r>
            <a:r>
              <a:rPr lang="en-US" altLang="zh-CN" dirty="0">
                <a:solidFill>
                  <a:schemeClr val="bg1"/>
                </a:solidFill>
                <a:latin typeface="微软雅黑" pitchFamily="34" charset="-122"/>
                <a:ea typeface="微软雅黑" pitchFamily="34" charset="-122"/>
              </a:rPr>
              <a:t>, S., &amp; </a:t>
            </a:r>
            <a:r>
              <a:rPr lang="en-US" altLang="zh-CN" dirty="0" err="1">
                <a:solidFill>
                  <a:schemeClr val="bg1"/>
                </a:solidFill>
                <a:latin typeface="微软雅黑" pitchFamily="34" charset="-122"/>
                <a:ea typeface="微软雅黑" pitchFamily="34" charset="-122"/>
              </a:rPr>
              <a:t>Varnum</a:t>
            </a:r>
            <a:r>
              <a:rPr lang="en-US" altLang="zh-CN" dirty="0">
                <a:solidFill>
                  <a:schemeClr val="bg1"/>
                </a:solidFill>
                <a:latin typeface="微软雅黑" pitchFamily="34" charset="-122"/>
                <a:ea typeface="微软雅黑" pitchFamily="34" charset="-122"/>
              </a:rPr>
              <a:t>, M. E. (2013). A cultural neuroscience approach to the biosocial nature of the human brain. Annual Review of Psychology, 64, 335-359</a:t>
            </a:r>
            <a:r>
              <a:rPr lang="en-US" altLang="zh-CN" dirty="0" smtClean="0">
                <a:solidFill>
                  <a:schemeClr val="bg1"/>
                </a:solidFill>
                <a:latin typeface="微软雅黑" pitchFamily="34" charset="-122"/>
                <a:ea typeface="微软雅黑" pitchFamily="34" charset="-122"/>
              </a:rPr>
              <a:t>.</a:t>
            </a:r>
          </a:p>
          <a:p>
            <a:endParaRPr lang="en-US" altLang="zh-CN" dirty="0">
              <a:solidFill>
                <a:schemeClr val="bg1"/>
              </a:solidFill>
              <a:latin typeface="微软雅黑" pitchFamily="34" charset="-122"/>
              <a:ea typeface="微软雅黑" pitchFamily="34" charset="-122"/>
            </a:endParaRPr>
          </a:p>
          <a:p>
            <a:r>
              <a:rPr lang="en-US" altLang="zh-CN" dirty="0">
                <a:solidFill>
                  <a:schemeClr val="bg1"/>
                </a:solidFill>
                <a:latin typeface="微软雅黑" pitchFamily="34" charset="-122"/>
                <a:ea typeface="微软雅黑" pitchFamily="34" charset="-122"/>
              </a:rPr>
              <a:t>[5] Ma, Y., &amp; Han, S. (2010). Why we respond faster to the self than to others? An implicit positive association theory of self-advantage during implicit face recognition. Journal of Experimental Psychology: Human Perception and Performance, 36(3), 619-633.</a:t>
            </a:r>
          </a:p>
          <a:p>
            <a:endParaRPr lang="zh-CN" altLang="en-US"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5442630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4238438" y="2291307"/>
            <a:ext cx="34579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7200" b="1" dirty="0">
                <a:solidFill>
                  <a:srgbClr val="FDC539"/>
                </a:solidFill>
                <a:latin typeface="Britannic Bold" pitchFamily="34" charset="0"/>
                <a:cs typeface="Calibri" pitchFamily="34" charset="0"/>
              </a:rPr>
              <a:t>Thanks!</a:t>
            </a:r>
            <a:endParaRPr lang="zh-CN" altLang="en-US" sz="7200" b="1" dirty="0">
              <a:solidFill>
                <a:srgbClr val="FDC539"/>
              </a:solidFill>
              <a:latin typeface="Britannic Bold" pitchFamily="34" charset="0"/>
              <a:cs typeface="Calibri" pitchFamily="34" charset="0"/>
            </a:endParaRPr>
          </a:p>
        </p:txBody>
      </p:sp>
    </p:spTree>
    <p:extLst>
      <p:ext uri="{BB962C8B-B14F-4D97-AF65-F5344CB8AC3E}">
        <p14:creationId xmlns:p14="http://schemas.microsoft.com/office/powerpoint/2010/main" val="12441520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13076" y="505599"/>
            <a:ext cx="4648633" cy="796727"/>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800" dirty="0">
                <a:solidFill>
                  <a:srgbClr val="FECA48"/>
                </a:solidFill>
              </a:rPr>
              <a:t>菠萝科学奖</a:t>
            </a:r>
          </a:p>
        </p:txBody>
      </p:sp>
      <p:sp>
        <p:nvSpPr>
          <p:cNvPr id="5" name="文本占位符 2"/>
          <p:cNvSpPr txBox="1">
            <a:spLocks/>
          </p:cNvSpPr>
          <p:nvPr/>
        </p:nvSpPr>
        <p:spPr>
          <a:xfrm>
            <a:off x="713074" y="1558204"/>
            <a:ext cx="4163725" cy="575396"/>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srgbClr val="FECA48"/>
                </a:solidFill>
              </a:rPr>
              <a:t>首届</a:t>
            </a:r>
            <a:r>
              <a:rPr lang="zh-CN" altLang="en-US" dirty="0" smtClean="0"/>
              <a:t>   </a:t>
            </a:r>
            <a:r>
              <a:rPr lang="en-US" altLang="zh-CN" sz="2400" dirty="0" smtClean="0"/>
              <a:t>2012</a:t>
            </a:r>
            <a:r>
              <a:rPr lang="zh-CN" altLang="en-US" sz="2400" dirty="0" smtClean="0"/>
              <a:t>年</a:t>
            </a:r>
            <a:r>
              <a:rPr lang="en-US" altLang="zh-CN" sz="2400" dirty="0" smtClean="0"/>
              <a:t>4</a:t>
            </a:r>
            <a:r>
              <a:rPr lang="zh-CN" altLang="en-US" sz="2400" dirty="0" smtClean="0"/>
              <a:t>月</a:t>
            </a:r>
            <a:r>
              <a:rPr lang="en-US" altLang="zh-CN" sz="2400" dirty="0" smtClean="0"/>
              <a:t>7</a:t>
            </a:r>
            <a:r>
              <a:rPr lang="zh-CN" altLang="en-US" sz="2400" dirty="0" smtClean="0"/>
              <a:t>日</a:t>
            </a:r>
            <a:endParaRPr lang="zh-CN" altLang="en-US" sz="2400" dirty="0"/>
          </a:p>
        </p:txBody>
      </p:sp>
      <p:pic>
        <p:nvPicPr>
          <p:cNvPr id="6" name="图片 5" descr="http://img1.guokr.com/image/H_isctJcTbAgYItzv3G_sNbytRRc5F6d_P-ZOUlnf2JxAQAAlQEAAEpQ.jpg"/>
          <p:cNvPicPr/>
          <p:nvPr/>
        </p:nvPicPr>
        <p:blipFill>
          <a:blip r:embed="rId4">
            <a:extLst>
              <a:ext uri="{28A0092B-C50C-407E-A947-70E740481C1C}">
                <a14:useLocalDpi xmlns:a14="http://schemas.microsoft.com/office/drawing/2010/main" val="0"/>
              </a:ext>
            </a:extLst>
          </a:blip>
          <a:srcRect/>
          <a:stretch>
            <a:fillRect/>
          </a:stretch>
        </p:blipFill>
        <p:spPr bwMode="auto">
          <a:xfrm>
            <a:off x="7343923" y="782599"/>
            <a:ext cx="4462752" cy="4898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本占位符 2"/>
          <p:cNvSpPr txBox="1">
            <a:spLocks/>
          </p:cNvSpPr>
          <p:nvPr/>
        </p:nvSpPr>
        <p:spPr>
          <a:xfrm>
            <a:off x="713074" y="2307823"/>
            <a:ext cx="4163725" cy="575396"/>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srgbClr val="FECA48"/>
                </a:solidFill>
              </a:rPr>
              <a:t>口号</a:t>
            </a:r>
            <a:r>
              <a:rPr lang="zh-CN" altLang="en-US" dirty="0" smtClean="0"/>
              <a:t>   </a:t>
            </a:r>
            <a:r>
              <a:rPr lang="zh-CN" altLang="en-US" sz="2400" dirty="0" smtClean="0"/>
              <a:t>向好奇心致敬</a:t>
            </a:r>
            <a:endParaRPr lang="zh-CN" altLang="en-US" sz="2400" dirty="0"/>
          </a:p>
        </p:txBody>
      </p:sp>
      <p:sp>
        <p:nvSpPr>
          <p:cNvPr id="8" name="文本占位符 2"/>
          <p:cNvSpPr txBox="1">
            <a:spLocks/>
          </p:cNvSpPr>
          <p:nvPr/>
        </p:nvSpPr>
        <p:spPr>
          <a:xfrm>
            <a:off x="713074" y="3057442"/>
            <a:ext cx="6325035" cy="1381897"/>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zh-CN" altLang="en-US" dirty="0" smtClean="0">
                <a:solidFill>
                  <a:srgbClr val="FECA48"/>
                </a:solidFill>
              </a:rPr>
              <a:t>设立   </a:t>
            </a:r>
            <a:r>
              <a:rPr lang="zh-CN" altLang="en-US" sz="2400" dirty="0" smtClean="0">
                <a:solidFill>
                  <a:schemeClr val="tx1"/>
                </a:solidFill>
              </a:rPr>
              <a:t>受美国“搞笑诺贝尔奖”的启发，        由</a:t>
            </a:r>
            <a:r>
              <a:rPr lang="zh-CN" altLang="en-US" sz="2400" dirty="0">
                <a:solidFill>
                  <a:schemeClr val="tx1"/>
                </a:solidFill>
              </a:rPr>
              <a:t>浙江省科协支持，浙江省</a:t>
            </a:r>
            <a:r>
              <a:rPr lang="zh-CN" altLang="en-US" sz="2400" dirty="0" smtClean="0">
                <a:solidFill>
                  <a:schemeClr val="tx1"/>
                </a:solidFill>
              </a:rPr>
              <a:t>科技馆</a:t>
            </a:r>
            <a:r>
              <a:rPr lang="zh-CN" altLang="en-US" sz="2400" dirty="0">
                <a:solidFill>
                  <a:schemeClr val="tx1"/>
                </a:solidFill>
              </a:rPr>
              <a:t>与科技媒体果壳网合力打造的</a:t>
            </a:r>
            <a:r>
              <a:rPr lang="zh-CN" altLang="en-US" sz="2400" dirty="0" smtClean="0">
                <a:solidFill>
                  <a:schemeClr val="tx1"/>
                </a:solidFill>
              </a:rPr>
              <a:t>科学奖项</a:t>
            </a:r>
            <a:endParaRPr lang="zh-CN" altLang="en-US" sz="2400" dirty="0">
              <a:solidFill>
                <a:schemeClr val="tx1"/>
              </a:solidFill>
            </a:endParaRPr>
          </a:p>
        </p:txBody>
      </p:sp>
      <p:sp>
        <p:nvSpPr>
          <p:cNvPr id="9" name="文本占位符 2"/>
          <p:cNvSpPr txBox="1">
            <a:spLocks/>
          </p:cNvSpPr>
          <p:nvPr/>
        </p:nvSpPr>
        <p:spPr>
          <a:xfrm>
            <a:off x="713074" y="4613563"/>
            <a:ext cx="6449724" cy="1205345"/>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solidFill>
                  <a:srgbClr val="FECA48"/>
                </a:solidFill>
              </a:rPr>
              <a:t>奖</a:t>
            </a:r>
            <a:r>
              <a:rPr lang="zh-CN" altLang="en-US" dirty="0" smtClean="0">
                <a:solidFill>
                  <a:srgbClr val="FECA48"/>
                </a:solidFill>
              </a:rPr>
              <a:t>项   </a:t>
            </a:r>
            <a:r>
              <a:rPr lang="zh-CN" altLang="en-US" sz="2400" dirty="0" smtClean="0"/>
              <a:t>物理</a:t>
            </a:r>
            <a:r>
              <a:rPr lang="zh-CN" altLang="en-US" sz="2400" dirty="0"/>
              <a:t>奖、化学奖、医学生物奖、数学奖、心理学奖、发明奖、幻想奖、菠萝</a:t>
            </a:r>
            <a:r>
              <a:rPr lang="en-US" altLang="zh-CN" sz="2400" dirty="0"/>
              <a:t>U</a:t>
            </a:r>
            <a:r>
              <a:rPr lang="zh-CN" altLang="en-US" sz="2400" dirty="0"/>
              <a:t>奖、菠萝</a:t>
            </a:r>
            <a:r>
              <a:rPr lang="en-US" altLang="zh-CN" sz="2400" dirty="0"/>
              <a:t>Me</a:t>
            </a:r>
            <a:r>
              <a:rPr lang="zh-CN" altLang="en-US" sz="2400" dirty="0"/>
              <a:t>奖</a:t>
            </a:r>
            <a:endParaRPr lang="zh-CN" altLang="en-US" sz="2000" dirty="0"/>
          </a:p>
        </p:txBody>
      </p:sp>
    </p:spTree>
    <p:extLst>
      <p:ext uri="{BB962C8B-B14F-4D97-AF65-F5344CB8AC3E}">
        <p14:creationId xmlns:p14="http://schemas.microsoft.com/office/powerpoint/2010/main" val="1150916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713076" y="505599"/>
            <a:ext cx="4648633" cy="796727"/>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800" dirty="0" smtClean="0">
                <a:solidFill>
                  <a:srgbClr val="FECA48"/>
                </a:solidFill>
              </a:rPr>
              <a:t>大概了解一下</a:t>
            </a:r>
            <a:r>
              <a:rPr lang="en-US" altLang="zh-CN" sz="4800" dirty="0" smtClean="0">
                <a:solidFill>
                  <a:srgbClr val="FECA48"/>
                </a:solidFill>
              </a:rPr>
              <a:t>~</a:t>
            </a:r>
            <a:endParaRPr lang="zh-CN" altLang="en-US" sz="4800" dirty="0">
              <a:solidFill>
                <a:srgbClr val="FECA48"/>
              </a:solidFill>
            </a:endParaRPr>
          </a:p>
        </p:txBody>
      </p:sp>
      <p:sp>
        <p:nvSpPr>
          <p:cNvPr id="8" name="文本占位符 2"/>
          <p:cNvSpPr txBox="1">
            <a:spLocks/>
          </p:cNvSpPr>
          <p:nvPr/>
        </p:nvSpPr>
        <p:spPr>
          <a:xfrm>
            <a:off x="713074" y="1946144"/>
            <a:ext cx="10107328" cy="1226560"/>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solidFill>
                  <a:srgbClr val="FECA48"/>
                </a:solidFill>
              </a:rPr>
              <a:t>获奖</a:t>
            </a:r>
            <a:r>
              <a:rPr lang="zh-CN" altLang="en-US" sz="3200" dirty="0" smtClean="0">
                <a:solidFill>
                  <a:srgbClr val="FECA48"/>
                </a:solidFill>
              </a:rPr>
              <a:t>团队   </a:t>
            </a:r>
            <a:r>
              <a:rPr lang="zh-CN" altLang="en-US" sz="3200" dirty="0" smtClean="0">
                <a:solidFill>
                  <a:schemeClr val="tx1"/>
                </a:solidFill>
              </a:rPr>
              <a:t>北京大学</a:t>
            </a:r>
            <a:r>
              <a:rPr lang="zh-CN" altLang="en-US" sz="3200" dirty="0">
                <a:solidFill>
                  <a:schemeClr val="tx1"/>
                </a:solidFill>
              </a:rPr>
              <a:t>心理学系 韩世辉、马燚娜</a:t>
            </a:r>
          </a:p>
        </p:txBody>
      </p:sp>
      <p:sp>
        <p:nvSpPr>
          <p:cNvPr id="14" name="文本占位符 2"/>
          <p:cNvSpPr txBox="1">
            <a:spLocks/>
          </p:cNvSpPr>
          <p:nvPr/>
        </p:nvSpPr>
        <p:spPr>
          <a:xfrm>
            <a:off x="713074" y="3299476"/>
            <a:ext cx="10107326" cy="2264177"/>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zh-CN" altLang="en-US" sz="3200" dirty="0" smtClean="0">
                <a:solidFill>
                  <a:srgbClr val="FECA48"/>
                </a:solidFill>
              </a:rPr>
              <a:t>获奖理由   </a:t>
            </a:r>
            <a:r>
              <a:rPr lang="zh-CN" altLang="en-US" sz="3200" dirty="0" smtClean="0"/>
              <a:t>欧美</a:t>
            </a:r>
            <a:r>
              <a:rPr lang="zh-CN" altLang="en-US" sz="3200" dirty="0"/>
              <a:t>人在心理实验中，识别自己的脸最快，而中国人识别老板的脸是最快</a:t>
            </a:r>
            <a:r>
              <a:rPr lang="zh-CN" altLang="en-US" sz="3200" dirty="0" smtClean="0"/>
              <a:t>的</a:t>
            </a:r>
            <a:r>
              <a:rPr lang="zh-CN" altLang="en-US" sz="3200" dirty="0"/>
              <a:t>。</a:t>
            </a:r>
            <a:endParaRPr lang="zh-CN" altLang="en-US" dirty="0"/>
          </a:p>
        </p:txBody>
      </p:sp>
    </p:spTree>
    <p:extLst>
      <p:ext uri="{BB962C8B-B14F-4D97-AF65-F5344CB8AC3E}">
        <p14:creationId xmlns:p14="http://schemas.microsoft.com/office/powerpoint/2010/main" val="176609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713076" y="505599"/>
            <a:ext cx="4648633" cy="796727"/>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800" dirty="0" smtClean="0">
                <a:solidFill>
                  <a:srgbClr val="FECA48"/>
                </a:solidFill>
              </a:rPr>
              <a:t>关于实验</a:t>
            </a:r>
            <a:endParaRPr lang="zh-CN" altLang="en-US" sz="4800" dirty="0">
              <a:solidFill>
                <a:srgbClr val="FECA48"/>
              </a:solidFill>
            </a:endParaRPr>
          </a:p>
        </p:txBody>
      </p:sp>
      <p:sp>
        <p:nvSpPr>
          <p:cNvPr id="7" name="文本占位符 2"/>
          <p:cNvSpPr txBox="1">
            <a:spLocks/>
          </p:cNvSpPr>
          <p:nvPr/>
        </p:nvSpPr>
        <p:spPr>
          <a:xfrm>
            <a:off x="1191491" y="4563813"/>
            <a:ext cx="4170218" cy="783201"/>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solidFill>
                  <a:srgbClr val="FECA48"/>
                </a:solidFill>
              </a:rPr>
              <a:t>实验</a:t>
            </a:r>
            <a:r>
              <a:rPr lang="zh-CN" altLang="en-US" sz="3200" dirty="0" smtClean="0">
                <a:solidFill>
                  <a:srgbClr val="FECA48"/>
                </a:solidFill>
              </a:rPr>
              <a:t>流程与参与者</a:t>
            </a:r>
            <a:endParaRPr lang="zh-CN" altLang="en-US" sz="3200" dirty="0">
              <a:solidFill>
                <a:schemeClr val="tx1"/>
              </a:solidFill>
            </a:endParaRPr>
          </a:p>
        </p:txBody>
      </p:sp>
      <p:sp>
        <p:nvSpPr>
          <p:cNvPr id="8" name="文本占位符 2"/>
          <p:cNvSpPr txBox="1">
            <a:spLocks/>
          </p:cNvSpPr>
          <p:nvPr/>
        </p:nvSpPr>
        <p:spPr>
          <a:xfrm>
            <a:off x="6115287" y="4563813"/>
            <a:ext cx="3069217" cy="783201"/>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solidFill>
                  <a:srgbClr val="FECA48"/>
                </a:solidFill>
              </a:rPr>
              <a:t>研究方法</a:t>
            </a:r>
            <a:endParaRPr lang="zh-CN" altLang="en-US" sz="3200" dirty="0">
              <a:solidFill>
                <a:schemeClr val="tx1"/>
              </a:solidFill>
            </a:endParaRPr>
          </a:p>
        </p:txBody>
      </p:sp>
      <p:sp>
        <p:nvSpPr>
          <p:cNvPr id="9" name="文本占位符 2"/>
          <p:cNvSpPr txBox="1">
            <a:spLocks/>
          </p:cNvSpPr>
          <p:nvPr/>
        </p:nvSpPr>
        <p:spPr>
          <a:xfrm>
            <a:off x="3228835" y="5349845"/>
            <a:ext cx="3069217" cy="783201"/>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solidFill>
                  <a:srgbClr val="FECA48"/>
                </a:solidFill>
              </a:rPr>
              <a:t>实验结果</a:t>
            </a:r>
            <a:endParaRPr lang="zh-CN" altLang="en-US" sz="3200" dirty="0">
              <a:solidFill>
                <a:srgbClr val="FECA48"/>
              </a:solidFill>
            </a:endParaRPr>
          </a:p>
        </p:txBody>
      </p:sp>
      <p:sp>
        <p:nvSpPr>
          <p:cNvPr id="10" name="文本占位符 2"/>
          <p:cNvSpPr txBox="1">
            <a:spLocks/>
          </p:cNvSpPr>
          <p:nvPr/>
        </p:nvSpPr>
        <p:spPr>
          <a:xfrm>
            <a:off x="6586371" y="5349845"/>
            <a:ext cx="3069217" cy="783201"/>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solidFill>
                  <a:srgbClr val="FECA48"/>
                </a:solidFill>
              </a:rPr>
              <a:t>实验结论</a:t>
            </a:r>
            <a:endParaRPr lang="zh-CN" altLang="en-US" sz="3200" dirty="0">
              <a:solidFill>
                <a:srgbClr val="FECA48"/>
              </a:solidFill>
            </a:endParaRPr>
          </a:p>
        </p:txBody>
      </p:sp>
      <p:grpSp>
        <p:nvGrpSpPr>
          <p:cNvPr id="11" name="组合 1"/>
          <p:cNvGrpSpPr>
            <a:grpSpLocks/>
          </p:cNvGrpSpPr>
          <p:nvPr/>
        </p:nvGrpSpPr>
        <p:grpSpPr bwMode="auto">
          <a:xfrm>
            <a:off x="1436757" y="1302326"/>
            <a:ext cx="8962963" cy="3024187"/>
            <a:chOff x="535653" y="1268760"/>
            <a:chExt cx="7931262" cy="2520000"/>
          </a:xfrm>
        </p:grpSpPr>
        <p:pic>
          <p:nvPicPr>
            <p:cNvPr id="12" name="Picture 1" descr="C:\Users\hd02\Desktop\42-17023163.jp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687877" y="1268760"/>
              <a:ext cx="3779038"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hd02\Desktop\is098un5v.jp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t="3912" b="4807"/>
            <a:stretch>
              <a:fillRect/>
            </a:stretch>
          </p:blipFill>
          <p:spPr bwMode="auto">
            <a:xfrm>
              <a:off x="535653" y="1268760"/>
              <a:ext cx="4139998"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70091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46323" y="2717004"/>
            <a:ext cx="4031873" cy="1015663"/>
          </a:xfrm>
          <a:prstGeom prst="rect">
            <a:avLst/>
          </a:prstGeom>
        </p:spPr>
        <p:txBody>
          <a:bodyPr wrap="none">
            <a:spAutoFit/>
          </a:bodyPr>
          <a:lstStyle/>
          <a:p>
            <a:pPr algn="ctr" fontAlgn="auto">
              <a:spcBef>
                <a:spcPts val="0"/>
              </a:spcBef>
              <a:spcAft>
                <a:spcPts val="0"/>
              </a:spcAft>
              <a:defRPr/>
            </a:pPr>
            <a:r>
              <a:rPr lang="zh-CN" altLang="en-US" sz="6000" b="1" dirty="0" smtClean="0">
                <a:solidFill>
                  <a:srgbClr val="FECA48"/>
                </a:solidFill>
                <a:latin typeface="微软雅黑" pitchFamily="34" charset="-122"/>
                <a:ea typeface="微软雅黑" pitchFamily="34" charset="-122"/>
              </a:rPr>
              <a:t>实验参与者</a:t>
            </a:r>
            <a:endParaRPr lang="en-US" altLang="zh-CN" sz="6000" b="1" dirty="0" smtClean="0">
              <a:solidFill>
                <a:srgbClr val="FECA48"/>
              </a:solidFill>
              <a:latin typeface="微软雅黑" pitchFamily="34" charset="-122"/>
              <a:ea typeface="微软雅黑" pitchFamily="34" charset="-122"/>
            </a:endParaRPr>
          </a:p>
        </p:txBody>
      </p:sp>
      <p:sp>
        <p:nvSpPr>
          <p:cNvPr id="6" name="TextBox 4"/>
          <p:cNvSpPr txBox="1">
            <a:spLocks noChangeArrowheads="1"/>
          </p:cNvSpPr>
          <p:nvPr/>
        </p:nvSpPr>
        <p:spPr bwMode="auto">
          <a:xfrm>
            <a:off x="2907898" y="1588788"/>
            <a:ext cx="2214562"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17300" dirty="0">
                <a:solidFill>
                  <a:srgbClr val="FECA48"/>
                </a:solidFill>
                <a:latin typeface="Latha" pitchFamily="34" charset="0"/>
                <a:cs typeface="Latha" pitchFamily="34" charset="0"/>
              </a:rPr>
              <a:t>[</a:t>
            </a:r>
            <a:r>
              <a:rPr lang="en-US" altLang="zh-CN" sz="17300" dirty="0">
                <a:solidFill>
                  <a:srgbClr val="FECA48"/>
                </a:solidFill>
                <a:latin typeface="FrankRuehl" pitchFamily="34" charset="-79"/>
                <a:cs typeface="FrankRuehl" pitchFamily="34" charset="-79"/>
              </a:rPr>
              <a:t>1</a:t>
            </a:r>
            <a:r>
              <a:rPr lang="en-US" altLang="zh-CN" sz="17300" dirty="0">
                <a:solidFill>
                  <a:srgbClr val="FECA48"/>
                </a:solidFill>
                <a:latin typeface="Latha" pitchFamily="34" charset="0"/>
                <a:cs typeface="Latha" pitchFamily="34" charset="0"/>
              </a:rPr>
              <a:t>]</a:t>
            </a:r>
            <a:endParaRPr lang="zh-CN" altLang="en-US" sz="17300" dirty="0">
              <a:solidFill>
                <a:srgbClr val="FECA48"/>
              </a:solidFill>
              <a:latin typeface="Latha" pitchFamily="34" charset="0"/>
              <a:cs typeface="Latha" pitchFamily="34" charset="0"/>
            </a:endParaRPr>
          </a:p>
        </p:txBody>
      </p:sp>
      <p:sp>
        <p:nvSpPr>
          <p:cNvPr id="9" name="TextBox 5"/>
          <p:cNvSpPr txBox="1">
            <a:spLocks noChangeArrowheads="1"/>
          </p:cNvSpPr>
          <p:nvPr/>
        </p:nvSpPr>
        <p:spPr bwMode="auto">
          <a:xfrm>
            <a:off x="4330152" y="2965150"/>
            <a:ext cx="946734" cy="519373"/>
          </a:xfrm>
          <a:prstGeom prst="rect">
            <a:avLst/>
          </a:prstGeom>
          <a:solidFill>
            <a:schemeClr val="tx1">
              <a:lumMod val="50000"/>
            </a:schemeClr>
          </a:solidFill>
          <a:ln>
            <a:noFill/>
          </a:ln>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2700" dirty="0" smtClean="0">
                <a:latin typeface="Impact" pitchFamily="34" charset="0"/>
              </a:rPr>
              <a:t>BOSS</a:t>
            </a:r>
            <a:endParaRPr lang="zh-CN" altLang="en-US" sz="2700" dirty="0">
              <a:latin typeface="Impact" pitchFamily="34" charset="0"/>
            </a:endParaRPr>
          </a:p>
        </p:txBody>
      </p:sp>
    </p:spTree>
    <p:extLst>
      <p:ext uri="{BB962C8B-B14F-4D97-AF65-F5344CB8AC3E}">
        <p14:creationId xmlns:p14="http://schemas.microsoft.com/office/powerpoint/2010/main" val="292229767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2"/>
          <p:cNvSpPr txBox="1">
            <a:spLocks/>
          </p:cNvSpPr>
          <p:nvPr/>
        </p:nvSpPr>
        <p:spPr>
          <a:xfrm>
            <a:off x="713074" y="1558204"/>
            <a:ext cx="4981144" cy="4329978"/>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600" dirty="0" smtClean="0">
                <a:solidFill>
                  <a:srgbClr val="FECA48"/>
                </a:solidFill>
              </a:rPr>
              <a:t>参与者</a:t>
            </a:r>
            <a:endParaRPr lang="en-US" altLang="zh-CN" sz="3600" dirty="0" smtClean="0">
              <a:solidFill>
                <a:srgbClr val="FECA48"/>
              </a:solidFill>
            </a:endParaRPr>
          </a:p>
          <a:p>
            <a:pPr marL="0" indent="0">
              <a:buNone/>
            </a:pPr>
            <a:endParaRPr lang="en-US" altLang="zh-CN" sz="2400" dirty="0">
              <a:solidFill>
                <a:schemeClr val="bg1"/>
              </a:solidFill>
            </a:endParaRPr>
          </a:p>
          <a:p>
            <a:pPr marL="0" indent="0">
              <a:lnSpc>
                <a:spcPct val="150000"/>
              </a:lnSpc>
              <a:buNone/>
            </a:pPr>
            <a:r>
              <a:rPr lang="en-US" altLang="zh-CN" dirty="0">
                <a:solidFill>
                  <a:schemeClr val="bg1"/>
                </a:solidFill>
              </a:rPr>
              <a:t>20</a:t>
            </a:r>
            <a:r>
              <a:rPr lang="zh-CN" altLang="en-US" dirty="0">
                <a:solidFill>
                  <a:schemeClr val="bg1"/>
                </a:solidFill>
              </a:rPr>
              <a:t>名中国大学生，男女各半。他们都和自己的导师相处至少一年。全部右撇子（左撇子的大脑反应区域可能有差异）。视力正常或矫正视力正常。</a:t>
            </a:r>
          </a:p>
          <a:p>
            <a:pPr marL="0" indent="0">
              <a:buNone/>
            </a:pPr>
            <a:endParaRPr lang="zh-CN" altLang="en-US" sz="2400" dirty="0"/>
          </a:p>
          <a:p>
            <a:pPr marL="0" indent="0">
              <a:buNone/>
            </a:pPr>
            <a:endParaRPr lang="zh-CN" altLang="en-US" sz="2400" dirty="0"/>
          </a:p>
        </p:txBody>
      </p:sp>
      <p:pic>
        <p:nvPicPr>
          <p:cNvPr id="8" name="Picture 3" descr="C:\Users\hd02\Desktop\bld091385.jp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t="11842" b="28113"/>
          <a:stretch>
            <a:fillRect/>
          </a:stretch>
        </p:blipFill>
        <p:spPr bwMode="auto">
          <a:xfrm>
            <a:off x="5927201" y="2810835"/>
            <a:ext cx="5718860" cy="229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txBox="1">
            <a:spLocks noGrp="1"/>
          </p:cNvSpPr>
          <p:nvPr>
            <p:ph type="title"/>
          </p:nvPr>
        </p:nvSpPr>
        <p:spPr>
          <a:xfrm>
            <a:off x="480158" y="173182"/>
            <a:ext cx="11173090" cy="609398"/>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400" dirty="0" smtClean="0">
                <a:solidFill>
                  <a:srgbClr val="FECA48"/>
                </a:solidFill>
              </a:rPr>
              <a:t>实验参与者</a:t>
            </a:r>
            <a:endParaRPr lang="zh-CN" altLang="en-US" sz="4400" dirty="0">
              <a:solidFill>
                <a:srgbClr val="FECA48"/>
              </a:solidFill>
            </a:endParaRPr>
          </a:p>
        </p:txBody>
      </p:sp>
    </p:spTree>
    <p:extLst>
      <p:ext uri="{BB962C8B-B14F-4D97-AF65-F5344CB8AC3E}">
        <p14:creationId xmlns:p14="http://schemas.microsoft.com/office/powerpoint/2010/main" val="1136802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931042" y="2703149"/>
            <a:ext cx="3262433" cy="1015663"/>
          </a:xfrm>
          <a:prstGeom prst="rect">
            <a:avLst/>
          </a:prstGeom>
        </p:spPr>
        <p:txBody>
          <a:bodyPr wrap="none">
            <a:spAutoFit/>
          </a:bodyPr>
          <a:lstStyle/>
          <a:p>
            <a:pPr algn="ctr" fontAlgn="auto">
              <a:spcBef>
                <a:spcPts val="0"/>
              </a:spcBef>
              <a:spcAft>
                <a:spcPts val="0"/>
              </a:spcAft>
              <a:defRPr/>
            </a:pPr>
            <a:r>
              <a:rPr lang="zh-CN" altLang="en-US" sz="6000" b="1" dirty="0" smtClean="0">
                <a:solidFill>
                  <a:srgbClr val="FECA48"/>
                </a:solidFill>
                <a:latin typeface="微软雅黑" pitchFamily="34" charset="-122"/>
                <a:ea typeface="微软雅黑" pitchFamily="34" charset="-122"/>
              </a:rPr>
              <a:t>实验流程</a:t>
            </a:r>
            <a:endParaRPr lang="en-US" altLang="zh-CN" sz="6000" b="1" dirty="0" smtClean="0">
              <a:solidFill>
                <a:srgbClr val="FECA48"/>
              </a:solidFill>
              <a:latin typeface="微软雅黑" pitchFamily="34" charset="-122"/>
              <a:ea typeface="微软雅黑" pitchFamily="34" charset="-122"/>
            </a:endParaRPr>
          </a:p>
        </p:txBody>
      </p:sp>
      <p:sp>
        <p:nvSpPr>
          <p:cNvPr id="12" name="TextBox 4"/>
          <p:cNvSpPr txBox="1">
            <a:spLocks noChangeArrowheads="1"/>
          </p:cNvSpPr>
          <p:nvPr/>
        </p:nvSpPr>
        <p:spPr bwMode="auto">
          <a:xfrm>
            <a:off x="2908145" y="1574933"/>
            <a:ext cx="2214069"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17300" dirty="0" smtClean="0">
                <a:solidFill>
                  <a:srgbClr val="FECA48"/>
                </a:solidFill>
                <a:latin typeface="Latha" pitchFamily="34" charset="0"/>
                <a:cs typeface="Latha" pitchFamily="34" charset="0"/>
              </a:rPr>
              <a:t>[</a:t>
            </a:r>
            <a:r>
              <a:rPr lang="en-US" altLang="zh-CN" sz="17300" dirty="0">
                <a:solidFill>
                  <a:srgbClr val="FECA48"/>
                </a:solidFill>
                <a:latin typeface="FrankRuehl" pitchFamily="34" charset="-79"/>
                <a:cs typeface="FrankRuehl" pitchFamily="34" charset="-79"/>
              </a:rPr>
              <a:t>2</a:t>
            </a:r>
            <a:r>
              <a:rPr lang="en-US" altLang="zh-CN" sz="17300" dirty="0" smtClean="0">
                <a:solidFill>
                  <a:srgbClr val="FECA48"/>
                </a:solidFill>
                <a:latin typeface="Latha" pitchFamily="34" charset="0"/>
                <a:cs typeface="Latha" pitchFamily="34" charset="0"/>
              </a:rPr>
              <a:t>]</a:t>
            </a:r>
            <a:endParaRPr lang="zh-CN" altLang="en-US" sz="17300" dirty="0">
              <a:solidFill>
                <a:srgbClr val="FECA48"/>
              </a:solidFill>
              <a:latin typeface="Latha" pitchFamily="34" charset="0"/>
              <a:cs typeface="Latha" pitchFamily="34" charset="0"/>
            </a:endParaRPr>
          </a:p>
        </p:txBody>
      </p:sp>
      <p:sp>
        <p:nvSpPr>
          <p:cNvPr id="13" name="TextBox 5"/>
          <p:cNvSpPr txBox="1">
            <a:spLocks noChangeArrowheads="1"/>
          </p:cNvSpPr>
          <p:nvPr/>
        </p:nvSpPr>
        <p:spPr bwMode="auto">
          <a:xfrm>
            <a:off x="4330153" y="2951295"/>
            <a:ext cx="946734" cy="519373"/>
          </a:xfrm>
          <a:prstGeom prst="rect">
            <a:avLst/>
          </a:prstGeom>
          <a:solidFill>
            <a:schemeClr val="tx1">
              <a:lumMod val="50000"/>
            </a:schemeClr>
          </a:solidFill>
          <a:ln>
            <a:noFill/>
          </a:ln>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2700" dirty="0" smtClean="0">
                <a:latin typeface="Impact" pitchFamily="34" charset="0"/>
              </a:rPr>
              <a:t>BOSS</a:t>
            </a:r>
            <a:endParaRPr lang="zh-CN" altLang="en-US" sz="2700" dirty="0">
              <a:latin typeface="Impact" pitchFamily="34" charset="0"/>
            </a:endParaRPr>
          </a:p>
        </p:txBody>
      </p:sp>
    </p:spTree>
    <p:extLst>
      <p:ext uri="{BB962C8B-B14F-4D97-AF65-F5344CB8AC3E}">
        <p14:creationId xmlns:p14="http://schemas.microsoft.com/office/powerpoint/2010/main" val="2065349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480158" y="173182"/>
            <a:ext cx="11173090" cy="609398"/>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400" dirty="0">
                <a:solidFill>
                  <a:srgbClr val="FECA48"/>
                </a:solidFill>
              </a:rPr>
              <a:t>步骤</a:t>
            </a:r>
            <a:r>
              <a:rPr lang="zh-CN" altLang="en-US" sz="4400" dirty="0" smtClean="0">
                <a:solidFill>
                  <a:srgbClr val="FECA48"/>
                </a:solidFill>
              </a:rPr>
              <a:t>一   填写问卷</a:t>
            </a:r>
            <a:endParaRPr lang="zh-CN" altLang="en-US" sz="4400" dirty="0">
              <a:solidFill>
                <a:srgbClr val="FECA48"/>
              </a:solidFill>
            </a:endParaRPr>
          </a:p>
        </p:txBody>
      </p:sp>
      <p:sp>
        <p:nvSpPr>
          <p:cNvPr id="7" name="文本占位符 2"/>
          <p:cNvSpPr txBox="1">
            <a:spLocks/>
          </p:cNvSpPr>
          <p:nvPr/>
        </p:nvSpPr>
        <p:spPr>
          <a:xfrm>
            <a:off x="713073" y="1073295"/>
            <a:ext cx="11187981" cy="2612014"/>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600" dirty="0">
                <a:solidFill>
                  <a:srgbClr val="FECA48"/>
                </a:solidFill>
              </a:rPr>
              <a:t>填写</a:t>
            </a:r>
            <a:r>
              <a:rPr lang="zh-CN" altLang="en-US" sz="3600" dirty="0" smtClean="0">
                <a:solidFill>
                  <a:srgbClr val="FECA48"/>
                </a:solidFill>
              </a:rPr>
              <a:t>问卷</a:t>
            </a:r>
            <a:endParaRPr lang="en-US" altLang="zh-CN" sz="3600" dirty="0" smtClean="0">
              <a:solidFill>
                <a:srgbClr val="FECA48"/>
              </a:solidFill>
            </a:endParaRPr>
          </a:p>
          <a:p>
            <a:pPr marL="0" indent="0">
              <a:lnSpc>
                <a:spcPct val="150000"/>
              </a:lnSpc>
              <a:buNone/>
            </a:pPr>
            <a:r>
              <a:rPr lang="en-US" altLang="zh-CN" dirty="0" smtClean="0">
                <a:solidFill>
                  <a:srgbClr val="FF0000"/>
                </a:solidFill>
              </a:rPr>
              <a:t>a) </a:t>
            </a:r>
            <a:r>
              <a:rPr lang="zh-CN" altLang="en-US" dirty="0" smtClean="0">
                <a:solidFill>
                  <a:schemeClr val="bg1"/>
                </a:solidFill>
              </a:rPr>
              <a:t>参与者</a:t>
            </a:r>
            <a:r>
              <a:rPr lang="zh-CN" altLang="en-US" dirty="0">
                <a:solidFill>
                  <a:schemeClr val="bg1"/>
                </a:solidFill>
              </a:rPr>
              <a:t>填写一份问卷，问卷测量的是这一位参与者对自己导师</a:t>
            </a:r>
            <a:r>
              <a:rPr lang="en-US" altLang="zh-CN" dirty="0">
                <a:solidFill>
                  <a:schemeClr val="bg1"/>
                </a:solidFill>
              </a:rPr>
              <a:t>&amp;</a:t>
            </a:r>
            <a:r>
              <a:rPr lang="zh-CN" altLang="en-US" dirty="0">
                <a:solidFill>
                  <a:schemeClr val="bg1"/>
                </a:solidFill>
              </a:rPr>
              <a:t>本系但非本实验室的另外一位老师的害怕程度。每一题都是</a:t>
            </a:r>
            <a:r>
              <a:rPr lang="en-US" altLang="zh-CN" dirty="0">
                <a:solidFill>
                  <a:schemeClr val="bg1"/>
                </a:solidFill>
              </a:rPr>
              <a:t>1</a:t>
            </a:r>
            <a:r>
              <a:rPr lang="zh-CN" altLang="en-US" dirty="0">
                <a:solidFill>
                  <a:schemeClr val="bg1"/>
                </a:solidFill>
              </a:rPr>
              <a:t>到</a:t>
            </a:r>
            <a:r>
              <a:rPr lang="en-US" altLang="zh-CN" dirty="0">
                <a:solidFill>
                  <a:schemeClr val="bg1"/>
                </a:solidFill>
              </a:rPr>
              <a:t>5</a:t>
            </a:r>
            <a:r>
              <a:rPr lang="zh-CN" altLang="en-US" dirty="0">
                <a:solidFill>
                  <a:schemeClr val="bg1"/>
                </a:solidFill>
              </a:rPr>
              <a:t>分打分，最后取平均分</a:t>
            </a:r>
            <a:r>
              <a:rPr lang="zh-CN" altLang="en-US" dirty="0" smtClean="0">
                <a:solidFill>
                  <a:schemeClr val="bg1"/>
                </a:solidFill>
              </a:rPr>
              <a:t>。</a:t>
            </a:r>
            <a:endParaRPr lang="en-US" altLang="zh-CN" sz="2400" dirty="0" smtClean="0">
              <a:solidFill>
                <a:schemeClr val="bg1"/>
              </a:solidFill>
            </a:endParaRPr>
          </a:p>
          <a:p>
            <a:pPr marL="0" indent="0">
              <a:buNone/>
            </a:pPr>
            <a:endParaRPr lang="en-US" altLang="zh-CN" sz="2400" dirty="0">
              <a:solidFill>
                <a:schemeClr val="bg1"/>
              </a:solidFill>
            </a:endParaRPr>
          </a:p>
          <a:p>
            <a:pPr marL="0" indent="0">
              <a:buNone/>
            </a:pPr>
            <a:endParaRPr lang="zh-CN" altLang="en-US" sz="2400" dirty="0"/>
          </a:p>
          <a:p>
            <a:pPr marL="0" indent="0">
              <a:buNone/>
            </a:pPr>
            <a:endParaRPr lang="zh-CN" altLang="en-US" sz="2400" dirty="0"/>
          </a:p>
        </p:txBody>
      </p:sp>
      <p:sp>
        <p:nvSpPr>
          <p:cNvPr id="5" name="文本占位符 2"/>
          <p:cNvSpPr txBox="1">
            <a:spLocks/>
          </p:cNvSpPr>
          <p:nvPr/>
        </p:nvSpPr>
        <p:spPr>
          <a:xfrm>
            <a:off x="713073" y="5326653"/>
            <a:ext cx="10996705" cy="1226560"/>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solidFill>
                  <a:srgbClr val="FECA48"/>
                </a:solidFill>
              </a:rPr>
              <a:t>研究方法</a:t>
            </a:r>
            <a:r>
              <a:rPr lang="zh-CN" altLang="en-US" sz="3200" dirty="0" smtClean="0">
                <a:solidFill>
                  <a:srgbClr val="FECA48"/>
                </a:solidFill>
              </a:rPr>
              <a:t> </a:t>
            </a:r>
            <a:r>
              <a:rPr lang="en-US" altLang="zh-CN" sz="3200" dirty="0" smtClean="0">
                <a:solidFill>
                  <a:srgbClr val="FECA48"/>
                </a:solidFill>
              </a:rPr>
              <a:t>【</a:t>
            </a:r>
            <a:r>
              <a:rPr lang="zh-CN" altLang="en-US" dirty="0" smtClean="0">
                <a:solidFill>
                  <a:schemeClr val="bg1"/>
                </a:solidFill>
              </a:rPr>
              <a:t>测验法</a:t>
            </a:r>
            <a:r>
              <a:rPr lang="en-US" altLang="zh-CN" sz="3200" dirty="0" smtClean="0">
                <a:solidFill>
                  <a:srgbClr val="FECA48"/>
                </a:solidFill>
              </a:rPr>
              <a:t>】</a:t>
            </a:r>
            <a:r>
              <a:rPr lang="zh-CN" altLang="en-US" dirty="0" smtClean="0">
                <a:solidFill>
                  <a:schemeClr val="bg1"/>
                </a:solidFill>
              </a:rPr>
              <a:t> </a:t>
            </a:r>
            <a:endParaRPr lang="en-US" altLang="zh-CN" dirty="0" smtClean="0">
              <a:solidFill>
                <a:schemeClr val="bg1"/>
              </a:solidFill>
            </a:endParaRPr>
          </a:p>
          <a:p>
            <a:pPr marL="0" indent="0">
              <a:buNone/>
            </a:pPr>
            <a:r>
              <a:rPr lang="zh-CN" altLang="en-US" dirty="0" smtClean="0">
                <a:solidFill>
                  <a:schemeClr val="bg1"/>
                </a:solidFill>
              </a:rPr>
              <a:t>    用一套预先经过标准化的问题（量表）来测量某种心理品质的方法。</a:t>
            </a:r>
            <a:endParaRPr lang="zh-CN" altLang="en-US" sz="2400" dirty="0">
              <a:solidFill>
                <a:schemeClr val="bg1"/>
              </a:solidFill>
            </a:endParaRPr>
          </a:p>
        </p:txBody>
      </p:sp>
      <p:sp>
        <p:nvSpPr>
          <p:cNvPr id="9" name="文本占位符 2"/>
          <p:cNvSpPr txBox="1">
            <a:spLocks/>
          </p:cNvSpPr>
          <p:nvPr/>
        </p:nvSpPr>
        <p:spPr>
          <a:xfrm>
            <a:off x="713073" y="3685723"/>
            <a:ext cx="11187981" cy="1427017"/>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altLang="zh-CN" dirty="0" smtClean="0">
                <a:solidFill>
                  <a:srgbClr val="FF0000"/>
                </a:solidFill>
              </a:rPr>
              <a:t>b) </a:t>
            </a:r>
            <a:r>
              <a:rPr lang="zh-CN" altLang="en-US" dirty="0" smtClean="0">
                <a:solidFill>
                  <a:schemeClr val="bg1"/>
                </a:solidFill>
              </a:rPr>
              <a:t>让</a:t>
            </a:r>
            <a:r>
              <a:rPr lang="zh-CN" altLang="en-US" dirty="0">
                <a:solidFill>
                  <a:schemeClr val="bg1"/>
                </a:solidFill>
              </a:rPr>
              <a:t>参与者评价自己导师</a:t>
            </a:r>
            <a:r>
              <a:rPr lang="en-US" altLang="zh-CN" dirty="0">
                <a:solidFill>
                  <a:schemeClr val="bg1"/>
                </a:solidFill>
              </a:rPr>
              <a:t>&amp;</a:t>
            </a:r>
            <a:r>
              <a:rPr lang="zh-CN" altLang="en-US" dirty="0">
                <a:solidFill>
                  <a:schemeClr val="bg1"/>
                </a:solidFill>
              </a:rPr>
              <a:t>本系但非本实验室的另外一位老师的社会地位（定义：控制或影响他人或机构的能力），</a:t>
            </a:r>
            <a:r>
              <a:rPr lang="en-US" altLang="zh-CN" dirty="0">
                <a:solidFill>
                  <a:schemeClr val="bg1"/>
                </a:solidFill>
              </a:rPr>
              <a:t>0</a:t>
            </a:r>
            <a:r>
              <a:rPr lang="zh-CN" altLang="en-US" dirty="0">
                <a:solidFill>
                  <a:schemeClr val="bg1"/>
                </a:solidFill>
              </a:rPr>
              <a:t>到</a:t>
            </a:r>
            <a:r>
              <a:rPr lang="en-US" altLang="zh-CN" dirty="0">
                <a:solidFill>
                  <a:schemeClr val="bg1"/>
                </a:solidFill>
              </a:rPr>
              <a:t>10</a:t>
            </a:r>
            <a:r>
              <a:rPr lang="zh-CN" altLang="en-US" dirty="0">
                <a:solidFill>
                  <a:schemeClr val="bg1"/>
                </a:solidFill>
              </a:rPr>
              <a:t>分</a:t>
            </a:r>
            <a:r>
              <a:rPr lang="zh-CN" altLang="en-US" dirty="0" smtClean="0">
                <a:solidFill>
                  <a:schemeClr val="bg1"/>
                </a:solidFill>
              </a:rPr>
              <a:t>打分。</a:t>
            </a:r>
            <a:endParaRPr lang="en-US" altLang="zh-CN" sz="2400" dirty="0">
              <a:solidFill>
                <a:schemeClr val="bg1"/>
              </a:solidFill>
            </a:endParaRPr>
          </a:p>
          <a:p>
            <a:pPr marL="0" indent="0">
              <a:buNone/>
            </a:pPr>
            <a:endParaRPr lang="zh-CN" altLang="en-US" sz="2400" dirty="0"/>
          </a:p>
          <a:p>
            <a:pPr marL="0" indent="0">
              <a:buNone/>
            </a:pPr>
            <a:endParaRPr lang="zh-CN" altLang="en-US" sz="2400" dirty="0"/>
          </a:p>
        </p:txBody>
      </p:sp>
    </p:spTree>
    <p:extLst>
      <p:ext uri="{BB962C8B-B14F-4D97-AF65-F5344CB8AC3E}">
        <p14:creationId xmlns:p14="http://schemas.microsoft.com/office/powerpoint/2010/main" val="525027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480158" y="173182"/>
            <a:ext cx="11173090" cy="609398"/>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微软雅黑" pitchFamily="34" charset="-122"/>
                <a:ea typeface="微软雅黑" pitchFamily="34" charset="-122"/>
                <a:cs typeface="Arial" charset="0"/>
              </a:defRPr>
            </a:lvl1pPr>
          </a:lstStyle>
          <a:p>
            <a:r>
              <a:rPr lang="zh-CN" altLang="en-US" sz="4400" dirty="0" smtClean="0">
                <a:solidFill>
                  <a:srgbClr val="FECA48"/>
                </a:solidFill>
              </a:rPr>
              <a:t>步骤二   看照片</a:t>
            </a:r>
            <a:endParaRPr lang="zh-CN" altLang="en-US" sz="4400" dirty="0">
              <a:solidFill>
                <a:srgbClr val="FECA48"/>
              </a:solidFill>
            </a:endParaRPr>
          </a:p>
        </p:txBody>
      </p:sp>
      <p:sp>
        <p:nvSpPr>
          <p:cNvPr id="7" name="文本占位符 2"/>
          <p:cNvSpPr txBox="1">
            <a:spLocks/>
          </p:cNvSpPr>
          <p:nvPr/>
        </p:nvSpPr>
        <p:spPr>
          <a:xfrm>
            <a:off x="713072" y="991409"/>
            <a:ext cx="11187981" cy="1306007"/>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600" dirty="0" smtClean="0">
                <a:solidFill>
                  <a:srgbClr val="FECA48"/>
                </a:solidFill>
              </a:rPr>
              <a:t>看照片总数量为六组</a:t>
            </a:r>
            <a:endParaRPr lang="en-US" altLang="zh-CN" sz="3600" dirty="0" smtClean="0">
              <a:solidFill>
                <a:srgbClr val="FECA48"/>
              </a:solidFill>
            </a:endParaRPr>
          </a:p>
          <a:p>
            <a:pPr marL="0" indent="0">
              <a:buNone/>
            </a:pPr>
            <a:r>
              <a:rPr lang="zh-CN" altLang="en-US" dirty="0" smtClean="0">
                <a:solidFill>
                  <a:schemeClr val="bg1"/>
                </a:solidFill>
              </a:rPr>
              <a:t>每组照片</a:t>
            </a:r>
            <a:r>
              <a:rPr lang="en-US" altLang="zh-CN" dirty="0" smtClean="0">
                <a:solidFill>
                  <a:schemeClr val="bg1"/>
                </a:solidFill>
              </a:rPr>
              <a:t>=</a:t>
            </a:r>
            <a:r>
              <a:rPr lang="zh-CN" altLang="en-US" dirty="0" smtClean="0">
                <a:solidFill>
                  <a:schemeClr val="bg1"/>
                </a:solidFill>
              </a:rPr>
              <a:t>完整脸照片</a:t>
            </a:r>
            <a:r>
              <a:rPr lang="en-US" altLang="zh-CN" dirty="0" smtClean="0">
                <a:solidFill>
                  <a:schemeClr val="bg1"/>
                </a:solidFill>
              </a:rPr>
              <a:t>40</a:t>
            </a:r>
            <a:r>
              <a:rPr lang="zh-CN" altLang="en-US" dirty="0" smtClean="0">
                <a:solidFill>
                  <a:schemeClr val="bg1"/>
                </a:solidFill>
              </a:rPr>
              <a:t>张</a:t>
            </a:r>
            <a:r>
              <a:rPr lang="en-US" altLang="zh-CN" dirty="0" smtClean="0">
                <a:solidFill>
                  <a:schemeClr val="bg1"/>
                </a:solidFill>
              </a:rPr>
              <a:t>+</a:t>
            </a:r>
            <a:r>
              <a:rPr lang="zh-CN" altLang="en-US" dirty="0" smtClean="0">
                <a:solidFill>
                  <a:schemeClr val="bg1"/>
                </a:solidFill>
              </a:rPr>
              <a:t>拼图脸照片</a:t>
            </a:r>
            <a:r>
              <a:rPr lang="en-US" altLang="zh-CN" dirty="0" smtClean="0">
                <a:solidFill>
                  <a:schemeClr val="bg1"/>
                </a:solidFill>
              </a:rPr>
              <a:t>20</a:t>
            </a:r>
            <a:r>
              <a:rPr lang="zh-CN" altLang="en-US" dirty="0" smtClean="0">
                <a:solidFill>
                  <a:schemeClr val="bg1"/>
                </a:solidFill>
              </a:rPr>
              <a:t>张</a:t>
            </a:r>
            <a:endParaRPr lang="zh-CN" altLang="en-US" dirty="0">
              <a:solidFill>
                <a:schemeClr val="bg1"/>
              </a:solidFill>
            </a:endParaRPr>
          </a:p>
        </p:txBody>
      </p:sp>
      <p:sp>
        <p:nvSpPr>
          <p:cNvPr id="5" name="文本占位符 2"/>
          <p:cNvSpPr txBox="1">
            <a:spLocks/>
          </p:cNvSpPr>
          <p:nvPr/>
        </p:nvSpPr>
        <p:spPr>
          <a:xfrm>
            <a:off x="713072" y="2079045"/>
            <a:ext cx="10996705" cy="3472948"/>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solidFill>
                  <a:srgbClr val="FECA48"/>
                </a:solidFill>
              </a:rPr>
              <a:t>完整脸照片</a:t>
            </a:r>
            <a:r>
              <a:rPr lang="en-US" altLang="zh-CN" sz="3200" dirty="0" smtClean="0">
                <a:solidFill>
                  <a:srgbClr val="FECA48"/>
                </a:solidFill>
              </a:rPr>
              <a:t>40</a:t>
            </a:r>
            <a:r>
              <a:rPr lang="zh-CN" altLang="en-US" sz="3200" dirty="0" smtClean="0">
                <a:solidFill>
                  <a:srgbClr val="FECA48"/>
                </a:solidFill>
              </a:rPr>
              <a:t>张</a:t>
            </a:r>
            <a:endParaRPr lang="en-US" altLang="zh-CN" sz="2400" dirty="0">
              <a:solidFill>
                <a:schemeClr val="bg1"/>
              </a:solidFill>
            </a:endParaRPr>
          </a:p>
          <a:p>
            <a:pPr marL="514350" indent="-514350">
              <a:buFont typeface="+mj-lt"/>
              <a:buAutoNum type="alphaLcParenR"/>
            </a:pPr>
            <a:r>
              <a:rPr lang="zh-CN" altLang="en-US" dirty="0">
                <a:solidFill>
                  <a:schemeClr val="bg1"/>
                </a:solidFill>
              </a:rPr>
              <a:t>分别是自己的脸、导师的脸、另外一位老师的脸、自己实验室同伴的</a:t>
            </a:r>
            <a:r>
              <a:rPr lang="zh-CN" altLang="en-US" dirty="0" smtClean="0">
                <a:solidFill>
                  <a:schemeClr val="bg1"/>
                </a:solidFill>
              </a:rPr>
              <a:t>脸，每人</a:t>
            </a:r>
            <a:r>
              <a:rPr lang="en-US" altLang="zh-CN" dirty="0" smtClean="0">
                <a:solidFill>
                  <a:schemeClr val="bg1"/>
                </a:solidFill>
              </a:rPr>
              <a:t>10</a:t>
            </a:r>
            <a:r>
              <a:rPr lang="zh-CN" altLang="en-US" dirty="0" smtClean="0">
                <a:solidFill>
                  <a:schemeClr val="bg1"/>
                </a:solidFill>
              </a:rPr>
              <a:t>张。</a:t>
            </a:r>
            <a:endParaRPr lang="en-US" altLang="zh-CN" dirty="0" smtClean="0">
              <a:solidFill>
                <a:schemeClr val="bg1"/>
              </a:solidFill>
            </a:endParaRPr>
          </a:p>
          <a:p>
            <a:pPr marL="514350" indent="-514350">
              <a:buFont typeface="+mj-lt"/>
              <a:buAutoNum type="alphaLcParenR"/>
            </a:pPr>
            <a:r>
              <a:rPr lang="zh-CN" altLang="en-US" dirty="0">
                <a:solidFill>
                  <a:schemeClr val="bg1"/>
                </a:solidFill>
              </a:rPr>
              <a:t>同一个人的</a:t>
            </a:r>
            <a:r>
              <a:rPr lang="en-US" altLang="zh-CN" dirty="0">
                <a:solidFill>
                  <a:schemeClr val="bg1"/>
                </a:solidFill>
              </a:rPr>
              <a:t>10</a:t>
            </a:r>
            <a:r>
              <a:rPr lang="zh-CN" altLang="en-US" dirty="0">
                <a:solidFill>
                  <a:schemeClr val="bg1"/>
                </a:solidFill>
              </a:rPr>
              <a:t>张照片分别是从左转脸</a:t>
            </a:r>
            <a:r>
              <a:rPr lang="en-US" altLang="zh-CN" dirty="0">
                <a:solidFill>
                  <a:schemeClr val="bg1"/>
                </a:solidFill>
              </a:rPr>
              <a:t>30</a:t>
            </a:r>
            <a:r>
              <a:rPr lang="zh-CN" altLang="en-US" dirty="0">
                <a:solidFill>
                  <a:schemeClr val="bg1"/>
                </a:solidFill>
              </a:rPr>
              <a:t>度到</a:t>
            </a:r>
            <a:r>
              <a:rPr lang="en-US" altLang="zh-CN" dirty="0">
                <a:solidFill>
                  <a:schemeClr val="bg1"/>
                </a:solidFill>
              </a:rPr>
              <a:t>90</a:t>
            </a:r>
            <a:r>
              <a:rPr lang="zh-CN" altLang="en-US" dirty="0">
                <a:solidFill>
                  <a:schemeClr val="bg1"/>
                </a:solidFill>
              </a:rPr>
              <a:t>度再到右转脸</a:t>
            </a:r>
            <a:r>
              <a:rPr lang="en-US" altLang="zh-CN" dirty="0">
                <a:solidFill>
                  <a:schemeClr val="bg1"/>
                </a:solidFill>
              </a:rPr>
              <a:t>30</a:t>
            </a:r>
            <a:r>
              <a:rPr lang="zh-CN" altLang="en-US" dirty="0">
                <a:solidFill>
                  <a:schemeClr val="bg1"/>
                </a:solidFill>
              </a:rPr>
              <a:t>度到</a:t>
            </a:r>
            <a:r>
              <a:rPr lang="en-US" altLang="zh-CN" dirty="0">
                <a:solidFill>
                  <a:schemeClr val="bg1"/>
                </a:solidFill>
              </a:rPr>
              <a:t>90</a:t>
            </a:r>
            <a:r>
              <a:rPr lang="zh-CN" altLang="en-US" dirty="0">
                <a:solidFill>
                  <a:schemeClr val="bg1"/>
                </a:solidFill>
              </a:rPr>
              <a:t>度（即</a:t>
            </a:r>
            <a:r>
              <a:rPr lang="en-US" altLang="zh-CN" dirty="0">
                <a:solidFill>
                  <a:schemeClr val="bg1"/>
                </a:solidFill>
              </a:rPr>
              <a:t>10</a:t>
            </a:r>
            <a:r>
              <a:rPr lang="zh-CN" altLang="en-US" dirty="0">
                <a:solidFill>
                  <a:schemeClr val="bg1"/>
                </a:solidFill>
              </a:rPr>
              <a:t>张不同</a:t>
            </a:r>
            <a:r>
              <a:rPr lang="zh-CN" altLang="en-US" dirty="0">
                <a:solidFill>
                  <a:srgbClr val="FECA48"/>
                </a:solidFill>
              </a:rPr>
              <a:t>朝向</a:t>
            </a:r>
            <a:r>
              <a:rPr lang="zh-CN" altLang="en-US" dirty="0">
                <a:solidFill>
                  <a:schemeClr val="bg1"/>
                </a:solidFill>
              </a:rPr>
              <a:t>的脸部照片），照片的亮度和对比度都保持一致。</a:t>
            </a:r>
            <a:endParaRPr lang="en-US" altLang="zh-CN" dirty="0">
              <a:solidFill>
                <a:schemeClr val="bg1"/>
              </a:solidFill>
            </a:endParaRPr>
          </a:p>
          <a:p>
            <a:pPr marL="514350" indent="-514350">
              <a:buFont typeface="+mj-lt"/>
              <a:buAutoNum type="alphaLcParenR"/>
            </a:pPr>
            <a:r>
              <a:rPr lang="zh-CN" altLang="en-US" dirty="0" smtClean="0">
                <a:solidFill>
                  <a:schemeClr val="bg1"/>
                </a:solidFill>
              </a:rPr>
              <a:t>满足</a:t>
            </a:r>
            <a:r>
              <a:rPr lang="zh-CN" altLang="en-US" dirty="0">
                <a:solidFill>
                  <a:schemeClr val="bg1"/>
                </a:solidFill>
              </a:rPr>
              <a:t>其中一半参与者与导师及另一位老师是同性别，另外一半则相反</a:t>
            </a:r>
            <a:r>
              <a:rPr lang="zh-CN" altLang="en-US" dirty="0" smtClean="0">
                <a:solidFill>
                  <a:schemeClr val="bg1"/>
                </a:solidFill>
              </a:rPr>
              <a:t>。</a:t>
            </a:r>
            <a:endParaRPr lang="en-US" altLang="zh-CN" dirty="0" smtClean="0">
              <a:solidFill>
                <a:schemeClr val="bg1"/>
              </a:solidFill>
            </a:endParaRPr>
          </a:p>
        </p:txBody>
      </p:sp>
      <p:sp>
        <p:nvSpPr>
          <p:cNvPr id="6" name="文本占位符 2"/>
          <p:cNvSpPr txBox="1">
            <a:spLocks/>
          </p:cNvSpPr>
          <p:nvPr/>
        </p:nvSpPr>
        <p:spPr>
          <a:xfrm>
            <a:off x="713072" y="5551993"/>
            <a:ext cx="11187981" cy="1306007"/>
          </a:xfrm>
          <a:prstGeom prst="rect">
            <a:avLst/>
          </a:prstGeom>
        </p:spPr>
        <p:txBody>
          <a:bodyPr/>
          <a:lstStyle>
            <a:lvl1pPr marL="460375" indent="-460375" algn="l" defTabSz="914363" rtl="0" eaLnBrk="1" latinLnBrk="0" hangingPunct="1">
              <a:lnSpc>
                <a:spcPct val="90000"/>
              </a:lnSpc>
              <a:spcBef>
                <a:spcPct val="20000"/>
              </a:spcBef>
              <a:buClr>
                <a:schemeClr val="accent1"/>
              </a:buClr>
              <a:buSzPct val="100000"/>
              <a:buFontTx/>
              <a:buBlip>
                <a:blip r:embed="rId3"/>
              </a:buBlip>
              <a:defRPr lang="en-US" sz="2800" kern="1200" dirty="0" smtClean="0">
                <a:gradFill>
                  <a:gsLst>
                    <a:gs pos="0">
                      <a:schemeClr val="tx1"/>
                    </a:gs>
                    <a:gs pos="86000">
                      <a:schemeClr val="tx1"/>
                    </a:gs>
                  </a:gsLst>
                  <a:lin ang="0" scaled="0"/>
                </a:gradFill>
                <a:latin typeface="微软雅黑" pitchFamily="34" charset="-122"/>
                <a:ea typeface="微软雅黑" pitchFamily="34" charset="-122"/>
                <a:cs typeface="+mn-cs"/>
              </a:defRPr>
            </a:lvl1pPr>
            <a:lvl2pPr marL="855663" indent="-395288" algn="l" defTabSz="914363" rtl="0" eaLnBrk="1" latinLnBrk="0" hangingPunct="1">
              <a:lnSpc>
                <a:spcPct val="90000"/>
              </a:lnSpc>
              <a:spcBef>
                <a:spcPct val="20000"/>
              </a:spcBef>
              <a:buClr>
                <a:schemeClr val="accent1"/>
              </a:buClr>
              <a:buSzPct val="100000"/>
              <a:buFontTx/>
              <a:buBlip>
                <a:blip r:embed="rId3"/>
              </a:buBlip>
              <a:defRPr lang="en-US" sz="2600" kern="1200" dirty="0" smtClean="0">
                <a:gradFill>
                  <a:gsLst>
                    <a:gs pos="0">
                      <a:schemeClr val="tx1"/>
                    </a:gs>
                    <a:gs pos="86000">
                      <a:schemeClr val="tx1"/>
                    </a:gs>
                  </a:gsLst>
                  <a:lin ang="0" scaled="0"/>
                </a:gradFill>
                <a:latin typeface="微软雅黑" pitchFamily="34" charset="-122"/>
                <a:ea typeface="微软雅黑" pitchFamily="34" charset="-122"/>
                <a:cs typeface="+mn-cs"/>
              </a:defRPr>
            </a:lvl2pPr>
            <a:lvl3pPr marL="1258888" indent="-403225" algn="l" defTabSz="914363" rtl="0" eaLnBrk="1" latinLnBrk="0" hangingPunct="1">
              <a:lnSpc>
                <a:spcPct val="90000"/>
              </a:lnSpc>
              <a:spcBef>
                <a:spcPct val="20000"/>
              </a:spcBef>
              <a:buClr>
                <a:schemeClr val="accent1"/>
              </a:buClr>
              <a:buSzPct val="100000"/>
              <a:buFontTx/>
              <a:buBlip>
                <a:blip r:embed="rId3"/>
              </a:buBlip>
              <a:defRPr lang="en-US" sz="2400" kern="1200" dirty="0" smtClean="0">
                <a:gradFill>
                  <a:gsLst>
                    <a:gs pos="0">
                      <a:schemeClr val="tx1"/>
                    </a:gs>
                    <a:gs pos="86000">
                      <a:schemeClr val="tx1"/>
                    </a:gs>
                  </a:gsLst>
                  <a:lin ang="0" scaled="0"/>
                </a:gradFill>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Clr>
                <a:schemeClr val="accent1"/>
              </a:buClr>
              <a:buSzPct val="100000"/>
              <a:buFontTx/>
              <a:buBlip>
                <a:blip r:embed="rId3"/>
              </a:buBlip>
              <a:defRPr lang="en-US" sz="2200" kern="1200" dirty="0" smtClean="0">
                <a:gradFill>
                  <a:gsLst>
                    <a:gs pos="0">
                      <a:schemeClr val="tx1"/>
                    </a:gs>
                    <a:gs pos="86000">
                      <a:schemeClr val="tx1"/>
                    </a:gs>
                  </a:gsLst>
                  <a:lin ang="0" scaled="0"/>
                </a:gradFill>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Clr>
                <a:schemeClr val="accent1"/>
              </a:buClr>
              <a:buSzPct val="100000"/>
              <a:buFontTx/>
              <a:buBlip>
                <a:blip r:embed="rId3"/>
              </a:buBlip>
              <a:defRPr lang="en-US" sz="2000" kern="1200" dirty="0">
                <a:gradFill>
                  <a:gsLst>
                    <a:gs pos="0">
                      <a:schemeClr val="tx1"/>
                    </a:gs>
                    <a:gs pos="86000">
                      <a:schemeClr val="tx1"/>
                    </a:gs>
                  </a:gsLst>
                  <a:lin ang="0" scaled="0"/>
                </a:gradFill>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600" dirty="0" smtClean="0">
                <a:solidFill>
                  <a:srgbClr val="FECA48"/>
                </a:solidFill>
              </a:rPr>
              <a:t>拼图脸照片</a:t>
            </a:r>
            <a:r>
              <a:rPr lang="en-US" altLang="zh-CN" sz="3600" dirty="0" smtClean="0">
                <a:solidFill>
                  <a:srgbClr val="FECA48"/>
                </a:solidFill>
              </a:rPr>
              <a:t>20</a:t>
            </a:r>
            <a:r>
              <a:rPr lang="zh-CN" altLang="en-US" sz="3600" dirty="0" smtClean="0">
                <a:solidFill>
                  <a:srgbClr val="FECA48"/>
                </a:solidFill>
              </a:rPr>
              <a:t>张</a:t>
            </a:r>
            <a:endParaRPr lang="en-US" altLang="zh-CN" sz="3600" dirty="0" smtClean="0">
              <a:solidFill>
                <a:srgbClr val="FECA48"/>
              </a:solidFill>
            </a:endParaRPr>
          </a:p>
          <a:p>
            <a:pPr marL="0" indent="0">
              <a:buNone/>
            </a:pPr>
            <a:r>
              <a:rPr lang="zh-CN" altLang="en-US" dirty="0" smtClean="0">
                <a:solidFill>
                  <a:schemeClr val="bg1"/>
                </a:solidFill>
              </a:rPr>
              <a:t>把</a:t>
            </a:r>
            <a:r>
              <a:rPr lang="zh-CN" altLang="en-US" dirty="0">
                <a:solidFill>
                  <a:schemeClr val="bg1"/>
                </a:solidFill>
              </a:rPr>
              <a:t>脸打乱成拼图样（完全看不出脸原样）的照片</a:t>
            </a:r>
            <a:endParaRPr lang="zh-CN" altLang="en-US" sz="2000" dirty="0">
              <a:solidFill>
                <a:schemeClr val="bg1"/>
              </a:solidFill>
            </a:endParaRPr>
          </a:p>
        </p:txBody>
      </p:sp>
      <p:sp>
        <p:nvSpPr>
          <p:cNvPr id="8" name="Text Box 2"/>
          <p:cNvSpPr txBox="1">
            <a:spLocks noChangeArrowheads="1"/>
          </p:cNvSpPr>
          <p:nvPr/>
        </p:nvSpPr>
        <p:spPr bwMode="auto">
          <a:xfrm rot="1440872">
            <a:off x="7597213" y="575911"/>
            <a:ext cx="5015550" cy="830997"/>
          </a:xfrm>
          <a:prstGeom prst="rect">
            <a:avLst/>
          </a:prstGeom>
          <a:solidFill>
            <a:srgbClr val="FDC539"/>
          </a:solidFill>
          <a:ln>
            <a:noFill/>
          </a:ln>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4800" b="1" dirty="0">
                <a:solidFill>
                  <a:schemeClr val="bg1"/>
                </a:solidFill>
                <a:latin typeface="微软雅黑" pitchFamily="34" charset="-122"/>
                <a:ea typeface="微软雅黑" pitchFamily="34" charset="-122"/>
              </a:rPr>
              <a:t>实验</a:t>
            </a:r>
            <a:r>
              <a:rPr lang="zh-CN" altLang="en-US" sz="4800" b="1" dirty="0" smtClean="0">
                <a:solidFill>
                  <a:schemeClr val="bg1"/>
                </a:solidFill>
                <a:latin typeface="微软雅黑" pitchFamily="34" charset="-122"/>
                <a:ea typeface="微软雅黑" pitchFamily="34" charset="-122"/>
              </a:rPr>
              <a:t>研究</a:t>
            </a:r>
            <a:endParaRPr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860251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animBg="1"/>
    </p:bldLst>
  </p:timing>
</p:sld>
</file>

<file path=ppt/theme/theme1.xml><?xml version="1.0" encoding="utf-8"?>
<a:theme xmlns:a="http://schemas.openxmlformats.org/drawingml/2006/main" name="Business_Intelligence_2010_PPT_Template">
  <a:themeElements>
    <a:clrScheme name="Custom 7">
      <a:dk1>
        <a:srgbClr val="000000"/>
      </a:dk1>
      <a:lt1>
        <a:srgbClr val="FFFFFF"/>
      </a:lt1>
      <a:dk2>
        <a:srgbClr val="8CC63F"/>
      </a:dk2>
      <a:lt2>
        <a:srgbClr val="D6E032"/>
      </a:lt2>
      <a:accent1>
        <a:srgbClr val="F37021"/>
      </a:accent1>
      <a:accent2>
        <a:srgbClr val="FDB913"/>
      </a:accent2>
      <a:accent3>
        <a:srgbClr val="0077B8"/>
      </a:accent3>
      <a:accent4>
        <a:srgbClr val="44C8F5"/>
      </a:accent4>
      <a:accent5>
        <a:srgbClr val="5E2F7E"/>
      </a:accent5>
      <a:accent6>
        <a:srgbClr val="B72172"/>
      </a:accent6>
      <a:hlink>
        <a:srgbClr val="F3EB4F"/>
      </a:hlink>
      <a:folHlink>
        <a:srgbClr val="F3EB4F"/>
      </a:folHlink>
    </a:clrScheme>
    <a:fontScheme name="Custom 50">
      <a:majorFont>
        <a:latin typeface="Calibri"/>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1"/>
            </a:gs>
            <a:gs pos="86000">
              <a:schemeClr val="accent2"/>
            </a:gs>
          </a:gsLst>
          <a:lin ang="5400000" scaled="1"/>
          <a:tileRect/>
        </a:gradFill>
        <a:ln w="28575">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dirty="0" smtClean="0">
            <a:solidFill>
              <a:schemeClr val="bg1">
                <a:alpha val="99000"/>
              </a:schemeClr>
            </a:solidFill>
          </a:defRPr>
        </a:defPPr>
      </a:lstStyle>
      <a:style>
        <a:lnRef idx="3">
          <a:schemeClr val="lt1"/>
        </a:lnRef>
        <a:fillRef idx="1">
          <a:schemeClr val="accent1"/>
        </a:fillRef>
        <a:effectRef idx="1">
          <a:schemeClr val="accent1"/>
        </a:effectRef>
        <a:fontRef idx="minor">
          <a:schemeClr val="lt1"/>
        </a:fontRef>
      </a:style>
    </a:spDef>
    <a:txDef>
      <a:spPr/>
      <a:bodyPr vert="horz" wrap="square" lIns="0" tIns="0" rIns="0" bIns="0" rtlCol="0">
        <a:spAutoFit/>
      </a:bodyPr>
      <a:lstStyle>
        <a:defPPr marL="460375" marR="0" indent="-460375" algn="l" defTabSz="914363" rtl="0" eaLnBrk="1" fontAlgn="auto" latinLnBrk="0" hangingPunct="1">
          <a:lnSpc>
            <a:spcPct val="90000"/>
          </a:lnSpc>
          <a:spcBef>
            <a:spcPct val="20000"/>
          </a:spcBef>
          <a:spcAft>
            <a:spcPts val="0"/>
          </a:spcAft>
          <a:buClr>
            <a:schemeClr val="accent1"/>
          </a:buClr>
          <a:buSzPct val="100000"/>
          <a:tabLst/>
          <a:defRPr kumimoji="0" sz="2800" b="0" i="0" u="none" strike="noStrike" kern="1200" cap="none" spc="0" normalizeH="0" baseline="0" noProof="0" dirty="0" err="1" smtClean="0">
            <a:ln>
              <a:noFill/>
            </a:ln>
            <a:gradFill>
              <a:gsLst>
                <a:gs pos="0">
                  <a:schemeClr val="tx1"/>
                </a:gs>
                <a:gs pos="100000">
                  <a:schemeClr val="tx1"/>
                </a:gs>
              </a:gsLst>
              <a:lin ang="5400000" scaled="0"/>
            </a:gradFill>
            <a:effectLst/>
            <a:uLnTx/>
            <a:uFillTx/>
            <a:latin typeface="+mj-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Business_Intelligence_2010_PPT_Template</Template>
  <TotalTime>190</TotalTime>
  <Words>2966</Words>
  <Application>Microsoft Office PowerPoint</Application>
  <PresentationFormat>自定义</PresentationFormat>
  <Paragraphs>186</Paragraphs>
  <Slides>18</Slides>
  <Notes>18</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Business_Intelligence_2010_PPT_Template</vt:lpstr>
      <vt:lpstr>中国人识别老板的脸更快</vt:lpstr>
      <vt:lpstr>PowerPoint 演示文稿</vt:lpstr>
      <vt:lpstr>PowerPoint 演示文稿</vt:lpstr>
      <vt:lpstr>PowerPoint 演示文稿</vt:lpstr>
      <vt:lpstr>PowerPoint 演示文稿</vt:lpstr>
      <vt:lpstr>实验参与者</vt:lpstr>
      <vt:lpstr>PowerPoint 演示文稿</vt:lpstr>
      <vt:lpstr>步骤一   填写问卷</vt:lpstr>
      <vt:lpstr>步骤二   看照片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2010 Microsoft BI Conference</dc:subject>
  <dc:creator>Yi Liao</dc:creator>
  <dc:description>Template: Roslyn Hyde, Artitudes Design
Formatting:
Event Date: June 7th to 10th
Event Location: New Orleans
Audience Type:</dc:description>
  <cp:lastModifiedBy>Administrator</cp:lastModifiedBy>
  <cp:revision>32</cp:revision>
  <dcterms:created xsi:type="dcterms:W3CDTF">2010-05-13T19:31:33Z</dcterms:created>
  <dcterms:modified xsi:type="dcterms:W3CDTF">2013-05-25T02:08:45Z</dcterms:modified>
</cp:coreProperties>
</file>