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76" r:id="rId3"/>
    <p:sldId id="260" r:id="rId4"/>
    <p:sldId id="263" r:id="rId5"/>
    <p:sldId id="273" r:id="rId6"/>
    <p:sldId id="274" r:id="rId7"/>
    <p:sldId id="275" r:id="rId8"/>
    <p:sldId id="271" r:id="rId9"/>
  </p:sldIdLst>
  <p:sldSz cx="9144000" cy="5715000" type="screen16x1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86691" autoAdjust="0"/>
  </p:normalViewPr>
  <p:slideViewPr>
    <p:cSldViewPr>
      <p:cViewPr varScale="1">
        <p:scale>
          <a:sx n="77" d="100"/>
          <a:sy n="77" d="100"/>
        </p:scale>
        <p:origin x="468" y="10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life%20in%20BNU%5b&#22823;&#19977;%5d\07%20&#25945;&#32946;&#27979;&#37327;&#21644;&#25945;&#23398;&#35780;&#20215;\final\&#24494;&#32676;&#32479;&#3574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cap="all" spc="100" normalizeH="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n>
            <a:noFill/>
          </a:ln>
          <a:solidFill>
            <a:schemeClr val="tx1"/>
          </a:solidFill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4D042A6-68E8-4540-91AD-A7D66C482B81}" type="datetimeFigureOut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2482812-DAEC-420F-8708-F849119554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078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1</a:t>
            </a:r>
            <a:r>
              <a:rPr lang="zh-CN" altLang="en-US" dirty="0" smtClean="0"/>
              <a:t>、大学生就业培训的需求分析，关于所有课程的问题、确定软件需要解决的问题。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2</a:t>
            </a:r>
            <a:r>
              <a:rPr lang="zh-CN" altLang="en-US" dirty="0" smtClean="0"/>
              <a:t>、参考学习元相关就业培训课程，整合资料。（插入学习元截图）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3</a:t>
            </a:r>
            <a:r>
              <a:rPr lang="zh-CN" altLang="en-US" dirty="0" smtClean="0"/>
              <a:t>、结合教学设计和教育学等理论知识，设计包括课程内容、课程活动、课程评论、答疑、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    测试等服务、课程说明、相关课程在内的等完整的大学生就业课程微课；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4</a:t>
            </a:r>
            <a:r>
              <a:rPr lang="zh-CN" altLang="en-US" dirty="0" smtClean="0"/>
              <a:t>、结合基于</a:t>
            </a:r>
            <a:r>
              <a:rPr lang="en-US" altLang="zh-CN" dirty="0" smtClean="0"/>
              <a:t>android</a:t>
            </a:r>
            <a:r>
              <a:rPr lang="zh-CN" altLang="en-US" dirty="0" smtClean="0"/>
              <a:t>系统的微课具有教学针对性强，时间短，结构完整等特点，对大学生就业培训课程进行调整。（</a:t>
            </a:r>
            <a:r>
              <a:rPr lang="en-US" altLang="zh-CN" dirty="0" smtClean="0"/>
              <a:t>android</a:t>
            </a:r>
            <a:r>
              <a:rPr lang="zh-CN" altLang="en-US" dirty="0" smtClean="0"/>
              <a:t>小人）</a:t>
            </a:r>
          </a:p>
        </p:txBody>
      </p:sp>
      <p:sp>
        <p:nvSpPr>
          <p:cNvPr id="112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3B594E1E-38C1-485D-B362-856835499953}" type="slidenum">
              <a:rPr lang="zh-CN" altLang="en-US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69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、了解大学生对基于</a:t>
            </a:r>
            <a:r>
              <a:rPr lang="en-US" altLang="zh-CN" dirty="0" smtClean="0"/>
              <a:t>android</a:t>
            </a:r>
            <a:r>
              <a:rPr lang="zh-CN" altLang="en-US" dirty="0" smtClean="0"/>
              <a:t>系统的移动学习软件的使用习惯和预期效果。（</a:t>
            </a:r>
            <a:r>
              <a:rPr lang="en-US" altLang="zh-CN" dirty="0" smtClean="0"/>
              <a:t>3d</a:t>
            </a:r>
            <a:r>
              <a:rPr lang="zh-CN" altLang="en-US" dirty="0" smtClean="0"/>
              <a:t>小人）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、根据需求分析和课程开发的结果，进行软件的具体功能设计，模拟软件界面图。</a:t>
            </a:r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、对软件进行框架搭建，后台数据库建立等代码编写工作。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482812-DAEC-420F-8708-F8491195546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8782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、被试使用软件，进行用户体验并反馈结果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、对用户反馈结果进行数据分析，得出结论，提出优化方案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482812-DAEC-420F-8708-F8491195546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032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、根据方案，优化软件设计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、推广，投入使用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482812-DAEC-420F-8708-F8491195546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6085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分析整个研究过程，结合客户端数据分析结果，形成关于移动学习和微课超市的项目汇报书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482812-DAEC-420F-8708-F8491195546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0099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单圆角矩形 3"/>
          <p:cNvSpPr/>
          <p:nvPr userDrawn="1"/>
        </p:nvSpPr>
        <p:spPr>
          <a:xfrm flipH="1">
            <a:off x="101600" y="120650"/>
            <a:ext cx="8964613" cy="4537075"/>
          </a:xfrm>
          <a:prstGeom prst="round1Rect">
            <a:avLst>
              <a:gd name="adj" fmla="val 23534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101600" y="4657725"/>
            <a:ext cx="8964613" cy="876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841276"/>
            <a:ext cx="7772400" cy="1225021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771C-7EB6-479D-AFF5-32B800448613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00ADCE-4894-4658-9C7E-890A46A6D2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2446259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2A81F-D707-41C3-86F8-2C7884D808E8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99B50-6453-490E-9576-992332A4E2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404978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745C9-A745-4185-8D0E-09DB37E84C70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AF791-E346-4B2E-9DC4-192A718615C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321711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 userDrawn="1"/>
        </p:nvSpPr>
        <p:spPr>
          <a:xfrm>
            <a:off x="8008938" y="179388"/>
            <a:ext cx="1200150" cy="1857375"/>
          </a:xfrm>
          <a:prstGeom prst="rect">
            <a:avLst/>
          </a:prstGeom>
          <a:noFill/>
        </p:spPr>
        <p:txBody>
          <a:bodyPr vert="vert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资讯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A5B33-CAB9-412A-BFAA-97BCBB495FC4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FFB280-2D6C-43C4-9562-456C204EE5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332824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54CA7-5100-4FDB-B66D-808CBBECBF3B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0E257-82B8-486A-97CF-0529D7C2AB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895003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 userDrawn="1"/>
        </p:nvSpPr>
        <p:spPr>
          <a:xfrm>
            <a:off x="8008938" y="179388"/>
            <a:ext cx="1200150" cy="2894012"/>
          </a:xfrm>
          <a:prstGeom prst="rect">
            <a:avLst/>
          </a:prstGeom>
          <a:noFill/>
        </p:spPr>
        <p:txBody>
          <a:bodyPr vert="vert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大事件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019D-097D-4E97-833D-EA664FCEE33F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276C55-CD02-450C-A653-2E41F76287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35139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BB02F-698C-4A33-BC62-688BA5A1A662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2796-1889-4DFA-A819-B932E161426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6223282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BEA60-7FE5-4592-8689-46165AB1E985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3C3BC-4001-4715-B678-FDE01EC4D0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2536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3897-029B-40BD-8708-9F225F984A59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7BC4A-ECC4-44AB-92BF-51111AE222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139100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A66D9-1723-458C-A872-147B026A0BE2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42765-F253-4D36-B12F-3B5D4B8B3D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185804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332BE-0C55-47D8-8751-D38362276DAC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8C242-E10E-4E39-B2E2-E98389CA832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25852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 userDrawn="1"/>
        </p:nvSpPr>
        <p:spPr>
          <a:xfrm flipV="1">
            <a:off x="8172450" y="4800600"/>
            <a:ext cx="863600" cy="792163"/>
          </a:xfrm>
          <a:prstGeom prst="round1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单圆角矩形 9"/>
          <p:cNvSpPr/>
          <p:nvPr userDrawn="1"/>
        </p:nvSpPr>
        <p:spPr>
          <a:xfrm>
            <a:off x="8172450" y="120650"/>
            <a:ext cx="863600" cy="4679950"/>
          </a:xfrm>
          <a:prstGeom prst="round1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FA35D7C-78EA-4CC1-9273-304D9B246FC3}" type="datetime1">
              <a:rPr lang="zh-CN" altLang="en-US"/>
              <a:pPr>
                <a:defRPr/>
              </a:pPr>
              <a:t>2013/3/19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CE84E34-23BA-4EEF-AEDF-008F61E17E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7" r:id="rId3"/>
    <p:sldLayoutId id="214748368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med">
    <p:pull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1.xm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3528" y="1105210"/>
            <a:ext cx="7560840" cy="17641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dirty="0" smtClean="0"/>
              <a:t>基于</a:t>
            </a:r>
            <a:r>
              <a:rPr lang="en-US" altLang="zh-CN" sz="4400" dirty="0"/>
              <a:t>Android</a:t>
            </a:r>
            <a:r>
              <a:rPr lang="zh-CN" altLang="en-US" sz="4400" dirty="0"/>
              <a:t>系统移动学习终端“微课超市”的开发与</a:t>
            </a:r>
            <a:r>
              <a:rPr lang="zh-CN" altLang="en-US" sz="4400" dirty="0" smtClean="0"/>
              <a:t>研究</a:t>
            </a:r>
            <a:endParaRPr lang="zh-CN" altLang="en-US" sz="4400" dirty="0"/>
          </a:p>
        </p:txBody>
      </p:sp>
      <p:sp>
        <p:nvSpPr>
          <p:cNvPr id="6147" name="TextBox 7"/>
          <p:cNvSpPr txBox="1">
            <a:spLocks noChangeArrowheads="1"/>
          </p:cNvSpPr>
          <p:nvPr/>
        </p:nvSpPr>
        <p:spPr bwMode="auto">
          <a:xfrm>
            <a:off x="4932040" y="4657700"/>
            <a:ext cx="27362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李晓文、刘秀配、张格菁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7380288" y="4686300"/>
            <a:ext cx="0" cy="2889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79693" y="2813347"/>
            <a:ext cx="546495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以“大学生就业培训”微课程为</a:t>
            </a:r>
            <a:r>
              <a:rPr lang="zh-CN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例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150" name="Picture 9" descr="http://pica.nipic.com/2008-05-08/200858142654232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50" y="3289300"/>
            <a:ext cx="42735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7380312" y="4657725"/>
            <a:ext cx="18002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2013.03.19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1724F8-49E5-4224-98AA-B9E4AB92AB8E}" type="slidenum">
              <a:rPr lang="zh-CN" altLang="en-US" sz="12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5" name="单圆角矩形 4"/>
          <p:cNvSpPr/>
          <p:nvPr/>
        </p:nvSpPr>
        <p:spPr>
          <a:xfrm flipV="1">
            <a:off x="4610100" y="227013"/>
            <a:ext cx="4357688" cy="5307012"/>
          </a:xfrm>
          <a:prstGeom prst="round1Rect">
            <a:avLst>
              <a:gd name="adj" fmla="val 9703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6" name="单圆角矩形 5"/>
          <p:cNvSpPr/>
          <p:nvPr/>
        </p:nvSpPr>
        <p:spPr>
          <a:xfrm flipH="1">
            <a:off x="3968750" y="962025"/>
            <a:ext cx="3816350" cy="1263650"/>
          </a:xfrm>
          <a:prstGeom prst="round1Rect">
            <a:avLst>
              <a:gd name="adj" fmla="val 32752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  研究思路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95738" y="1577975"/>
            <a:ext cx="144462" cy="6477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46800" y="2497138"/>
            <a:ext cx="1800493" cy="21698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设计</a:t>
            </a:r>
            <a:r>
              <a:rPr lang="zh-CN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课程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客户端设计</a:t>
            </a:r>
            <a:r>
              <a:rPr lang="zh-CN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开发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测试与</a:t>
            </a:r>
            <a:r>
              <a:rPr lang="zh-CN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评估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完善</a:t>
            </a:r>
            <a:r>
              <a:rPr lang="zh-CN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阶段</a:t>
            </a:r>
            <a:endParaRPr lang="en-US" altLang="zh-CN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结题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2497460"/>
            <a:ext cx="312906" cy="21698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2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3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4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3342175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028067" y="265113"/>
            <a:ext cx="1107996" cy="3170099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设计课程</a:t>
            </a:r>
            <a:endParaRPr lang="zh-CN" altLang="en-US" sz="6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67544" y="841276"/>
            <a:ext cx="5584825" cy="58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STEP1. 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需求分析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灯片编号占位符 12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5233764"/>
            <a:ext cx="2133600" cy="30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E73CB0-4CB5-40A6-9272-1091642D62FA}" type="slidenum">
              <a:rPr lang="zh-CN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单圆角矩形 16"/>
          <p:cNvSpPr/>
          <p:nvPr/>
        </p:nvSpPr>
        <p:spPr>
          <a:xfrm>
            <a:off x="323404" y="745451"/>
            <a:ext cx="144140" cy="553492"/>
          </a:xfrm>
          <a:prstGeom prst="round1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单圆角矩形 10"/>
          <p:cNvSpPr/>
          <p:nvPr/>
        </p:nvSpPr>
        <p:spPr>
          <a:xfrm>
            <a:off x="323404" y="1674446"/>
            <a:ext cx="144140" cy="553492"/>
          </a:xfrm>
          <a:prstGeom prst="round1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67544" y="1807204"/>
            <a:ext cx="5584825" cy="54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STEP2. 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整合资料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单圆角矩形 12"/>
          <p:cNvSpPr/>
          <p:nvPr/>
        </p:nvSpPr>
        <p:spPr>
          <a:xfrm>
            <a:off x="323404" y="2589762"/>
            <a:ext cx="144140" cy="553492"/>
          </a:xfrm>
          <a:prstGeom prst="round1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67544" y="2705990"/>
            <a:ext cx="5584825" cy="58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STEP3. 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课程开发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单圆角矩形 17"/>
          <p:cNvSpPr/>
          <p:nvPr/>
        </p:nvSpPr>
        <p:spPr>
          <a:xfrm>
            <a:off x="323404" y="3505078"/>
            <a:ext cx="144140" cy="553492"/>
          </a:xfrm>
          <a:prstGeom prst="round1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67544" y="3642094"/>
            <a:ext cx="6085656" cy="58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STEP4. 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系统结合，调整课程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956" y="2353444"/>
            <a:ext cx="4327325" cy="2203896"/>
          </a:xfrm>
          <a:prstGeom prst="rect">
            <a:avLst/>
          </a:prstGeom>
        </p:spPr>
      </p:pic>
      <p:pic>
        <p:nvPicPr>
          <p:cNvPr id="1026" name="Picture 2" descr="http://lcell.bnu.edu.cn/images/lc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633" y="1799277"/>
            <a:ext cx="148590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1.motou.com/haiwai/20110119/20110119210529576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60" b="1113"/>
          <a:stretch/>
        </p:blipFill>
        <p:spPr bwMode="auto">
          <a:xfrm>
            <a:off x="6037156" y="2853203"/>
            <a:ext cx="1770518" cy="167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7" grpId="0" animBg="1"/>
      <p:bldP spid="11" grpId="0" animBg="1"/>
      <p:bldP spid="12" grpId="0"/>
      <p:bldP spid="13" grpId="0" animBg="1"/>
      <p:bldP spid="14" grpId="0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2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5233764"/>
            <a:ext cx="2133600" cy="30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A5AB8C-B179-4A77-B44F-10FF73DF0325}" type="slidenum">
              <a:rPr lang="zh-CN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02714" y="121196"/>
            <a:ext cx="861774" cy="4042132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客户端</a:t>
            </a:r>
            <a:r>
              <a:rPr lang="zh-CN" altLang="en-US" sz="4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设计</a:t>
            </a:r>
            <a:r>
              <a:rPr lang="zh-CN" altLang="en-US" sz="4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开发</a:t>
            </a:r>
            <a:endParaRPr lang="zh-CN" altLang="en-US" sz="4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867069"/>
              </p:ext>
            </p:extLst>
          </p:nvPr>
        </p:nvGraphicFramePr>
        <p:xfrm>
          <a:off x="595021" y="24629"/>
          <a:ext cx="6148389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764" y="481236"/>
            <a:ext cx="1461211" cy="24377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346" y="836035"/>
            <a:ext cx="1461211" cy="24377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901" y="1190834"/>
            <a:ext cx="1461211" cy="2437790"/>
          </a:xfrm>
          <a:prstGeom prst="rect">
            <a:avLst/>
          </a:prstGeom>
        </p:spPr>
      </p:pic>
      <p:pic>
        <p:nvPicPr>
          <p:cNvPr id="3076" name="Picture 4" descr="http://pic2.nipic.com/20090420/60154_091931063_2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" t="8878"/>
          <a:stretch/>
        </p:blipFill>
        <p:spPr bwMode="auto">
          <a:xfrm>
            <a:off x="107504" y="702501"/>
            <a:ext cx="2900535" cy="330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539552" y="409383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软件使用习惯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预期效果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2339752" y="4188003"/>
            <a:ext cx="837369" cy="497959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312050" y="4093830"/>
            <a:ext cx="19800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具体功能设计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模拟软件界面图</a:t>
            </a:r>
          </a:p>
        </p:txBody>
      </p:sp>
      <p:sp>
        <p:nvSpPr>
          <p:cNvPr id="15" name="右箭头 14"/>
          <p:cNvSpPr/>
          <p:nvPr/>
        </p:nvSpPr>
        <p:spPr>
          <a:xfrm>
            <a:off x="5462823" y="4188003"/>
            <a:ext cx="837369" cy="497959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8" name="Picture 6" descr="http://www.open-open.com/news/uploadImg/20111030/20111030084232_2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538" y="1777380"/>
            <a:ext cx="1291713" cy="129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6313739" y="4236927"/>
            <a:ext cx="12105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代码编写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/>
      <p:bldP spid="15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553200" y="5233764"/>
            <a:ext cx="2133600" cy="303212"/>
          </a:xfrm>
        </p:spPr>
        <p:txBody>
          <a:bodyPr/>
          <a:lstStyle/>
          <a:p>
            <a:pPr>
              <a:defRPr/>
            </a:pPr>
            <a:fld id="{33E3C3BC-4001-4715-B678-FDE01EC4D046}" type="slidenum">
              <a:rPr lang="zh-CN" altLang="en-US" sz="320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28067" y="265113"/>
            <a:ext cx="1107996" cy="3939540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测试</a:t>
            </a:r>
            <a:r>
              <a:rPr lang="zh-CN" altLang="en-US" sz="6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与评估</a:t>
            </a:r>
          </a:p>
        </p:txBody>
      </p:sp>
      <p:sp>
        <p:nvSpPr>
          <p:cNvPr id="6" name="矩形 5"/>
          <p:cNvSpPr/>
          <p:nvPr/>
        </p:nvSpPr>
        <p:spPr>
          <a:xfrm>
            <a:off x="-288110" y="955539"/>
            <a:ext cx="69844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被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试使用软件，进行</a:t>
            </a:r>
            <a:r>
              <a:rPr lang="zh-CN" altLang="en-US" sz="40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用户</a:t>
            </a:r>
            <a:r>
              <a:rPr lang="zh-CN" altLang="en-US" sz="4000" b="1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体验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</a:p>
          <a:p>
            <a:pPr lvl="1"/>
            <a:r>
              <a:rPr lang="en-US" altLang="zh-CN" sz="40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4000" b="1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lvl="1"/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并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反馈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结果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198049"/>
            <a:ext cx="2628723" cy="14434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矩形 1"/>
          <p:cNvSpPr/>
          <p:nvPr/>
        </p:nvSpPr>
        <p:spPr>
          <a:xfrm>
            <a:off x="2699746" y="3503594"/>
            <a:ext cx="51125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对用户反馈结果进行数据分析，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得出结论，提出</a:t>
            </a:r>
            <a:r>
              <a:rPr lang="zh-CN" altLang="en-US" sz="40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优化方案</a:t>
            </a:r>
            <a:endParaRPr lang="zh-CN" altLang="en-US" sz="4000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77233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588224" y="5161756"/>
            <a:ext cx="2133600" cy="303212"/>
          </a:xfrm>
        </p:spPr>
        <p:txBody>
          <a:bodyPr/>
          <a:lstStyle/>
          <a:p>
            <a:pPr>
              <a:defRPr/>
            </a:pP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fld id="{33E3C3BC-4001-4715-B678-FDE01EC4D046}" type="slidenum">
              <a:rPr lang="zh-CN" altLang="en-US" sz="320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</a:t>
            </a:fld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28067" y="265113"/>
            <a:ext cx="1107996" cy="3170099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完善</a:t>
            </a:r>
            <a:r>
              <a:rPr lang="zh-CN" altLang="en-US" sz="6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阶段</a:t>
            </a:r>
            <a:endParaRPr lang="en-US" altLang="zh-CN" sz="60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pic14.nipic.com/20110503/4608657_214707315000_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1"/>
          <a:stretch/>
        </p:blipFill>
        <p:spPr bwMode="auto">
          <a:xfrm>
            <a:off x="755576" y="2657445"/>
            <a:ext cx="2723288" cy="1872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220847" y="98529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根据方案，</a:t>
            </a:r>
            <a:r>
              <a:rPr lang="zh-CN" altLang="en-US" sz="4000" b="1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优化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软件设计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06141" y="3408679"/>
            <a:ext cx="2800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推广，投入使用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单圆角矩形 7"/>
          <p:cNvSpPr/>
          <p:nvPr/>
        </p:nvSpPr>
        <p:spPr>
          <a:xfrm>
            <a:off x="1220847" y="1062489"/>
            <a:ext cx="144140" cy="553492"/>
          </a:xfrm>
          <a:prstGeom prst="round1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单圆角矩形 8"/>
          <p:cNvSpPr/>
          <p:nvPr/>
        </p:nvSpPr>
        <p:spPr>
          <a:xfrm>
            <a:off x="4134071" y="3316852"/>
            <a:ext cx="144140" cy="553492"/>
          </a:xfrm>
          <a:prstGeom prst="round1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6219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553200" y="5233764"/>
            <a:ext cx="2133600" cy="303212"/>
          </a:xfrm>
        </p:spPr>
        <p:txBody>
          <a:bodyPr/>
          <a:lstStyle/>
          <a:p>
            <a:pPr>
              <a:defRPr/>
            </a:pPr>
            <a:fld id="{33E3C3BC-4001-4715-B678-FDE01EC4D046}" type="slidenum">
              <a:rPr lang="zh-CN" altLang="en-US" sz="320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28067" y="265113"/>
            <a:ext cx="1107996" cy="1631216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结题</a:t>
            </a:r>
            <a:endParaRPr lang="en-US" altLang="zh-CN" sz="60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91680" y="1896329"/>
            <a:ext cx="5526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结合客户端数据分析结果，形成关于移动学习和微课超市的项目</a:t>
            </a:r>
            <a:r>
              <a:rPr lang="zh-CN" altLang="en-US" sz="4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汇报书</a:t>
            </a:r>
            <a:endParaRPr lang="zh-CN" altLang="en-US" sz="2400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36882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7380288" y="4686300"/>
            <a:ext cx="0" cy="2889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0" name="Picture 9" descr="http://pica.nipic.com/2008-05-08/200858142654232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50" y="3289300"/>
            <a:ext cx="42735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标题 1"/>
          <p:cNvSpPr txBox="1">
            <a:spLocks/>
          </p:cNvSpPr>
          <p:nvPr/>
        </p:nvSpPr>
        <p:spPr bwMode="auto">
          <a:xfrm>
            <a:off x="1219200" y="3210547"/>
            <a:ext cx="77724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400" dirty="0" smtClean="0"/>
              <a:t>THANKS.</a:t>
            </a:r>
            <a:endParaRPr lang="zh-CN" altLang="en-US" sz="4400" dirty="0"/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395536" y="779055"/>
            <a:ext cx="7560840" cy="1764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dirty="0" smtClean="0"/>
              <a:t>基于</a:t>
            </a:r>
            <a:r>
              <a:rPr lang="en-US" altLang="zh-CN" sz="4400" dirty="0" smtClean="0"/>
              <a:t>Android</a:t>
            </a:r>
            <a:r>
              <a:rPr lang="zh-CN" altLang="en-US" sz="4400" dirty="0" smtClean="0"/>
              <a:t>系统移动学习终端“微课超市”的开发与研究</a:t>
            </a:r>
            <a:endParaRPr lang="zh-CN" altLang="en-US" sz="4400" dirty="0"/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4932040" y="4679186"/>
            <a:ext cx="27362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李晓文、刘秀配、张格菁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3279693" y="2813347"/>
            <a:ext cx="546495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以“大学生就业培训”微课程为</a:t>
            </a:r>
            <a:r>
              <a:rPr lang="zh-CN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例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7377472" y="4679186"/>
            <a:ext cx="18002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2013.03.19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99444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427</Words>
  <Application>Microsoft Office PowerPoint</Application>
  <PresentationFormat>全屏显示(16:10)</PresentationFormat>
  <Paragraphs>69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Wingdings</vt:lpstr>
      <vt:lpstr>Office 主题​​</vt:lpstr>
      <vt:lpstr>基于Android系统移动学习终端“微课超市”的开发与研究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行业观察站</dc:title>
  <dc:creator>Sophie</dc:creator>
  <cp:lastModifiedBy>katie</cp:lastModifiedBy>
  <cp:revision>56</cp:revision>
  <dcterms:created xsi:type="dcterms:W3CDTF">2011-05-05T08:45:17Z</dcterms:created>
  <dcterms:modified xsi:type="dcterms:W3CDTF">2013-03-18T16:27:26Z</dcterms:modified>
</cp:coreProperties>
</file>