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8" r:id="rId3"/>
    <p:sldId id="261" r:id="rId4"/>
    <p:sldId id="259" r:id="rId5"/>
    <p:sldId id="262" r:id="rId6"/>
    <p:sldId id="260" r:id="rId7"/>
    <p:sldId id="263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26700;&#38754;\&#20844;&#20849;&#34920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Administrator\&#26700;&#38754;\&#20844;&#20849;&#3492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Sheet2!$F$1</c:f>
              <c:strCache>
                <c:ptCount val="1"/>
                <c:pt idx="0">
                  <c:v>投入状态</c:v>
                </c:pt>
              </c:strCache>
            </c:strRef>
          </c:tx>
          <c:marker>
            <c:symbol val="none"/>
          </c:marker>
          <c:cat>
            <c:strRef>
              <c:f>Sheet2!$E$2:$E$23</c:f>
              <c:strCache>
                <c:ptCount val="22"/>
                <c:pt idx="0">
                  <c:v>时间段</c:v>
                </c:pt>
                <c:pt idx="1">
                  <c:v>0</c:v>
                </c:pt>
                <c:pt idx="2">
                  <c:v>2</c:v>
                </c:pt>
                <c:pt idx="3">
                  <c:v>4</c:v>
                </c:pt>
                <c:pt idx="4">
                  <c:v>6</c:v>
                </c:pt>
                <c:pt idx="5">
                  <c:v>8</c:v>
                </c:pt>
                <c:pt idx="6">
                  <c:v>10</c:v>
                </c:pt>
                <c:pt idx="7">
                  <c:v>12</c:v>
                </c:pt>
                <c:pt idx="8">
                  <c:v>14</c:v>
                </c:pt>
                <c:pt idx="9">
                  <c:v>16</c:v>
                </c:pt>
                <c:pt idx="10">
                  <c:v>18</c:v>
                </c:pt>
                <c:pt idx="11">
                  <c:v>20</c:v>
                </c:pt>
                <c:pt idx="12">
                  <c:v>22</c:v>
                </c:pt>
                <c:pt idx="13">
                  <c:v>24</c:v>
                </c:pt>
                <c:pt idx="14">
                  <c:v>26</c:v>
                </c:pt>
                <c:pt idx="15">
                  <c:v>28</c:v>
                </c:pt>
                <c:pt idx="16">
                  <c:v>30</c:v>
                </c:pt>
                <c:pt idx="17">
                  <c:v>32</c:v>
                </c:pt>
                <c:pt idx="18">
                  <c:v>34</c:v>
                </c:pt>
                <c:pt idx="19">
                  <c:v>36</c:v>
                </c:pt>
                <c:pt idx="20">
                  <c:v>38</c:v>
                </c:pt>
                <c:pt idx="21">
                  <c:v>40</c:v>
                </c:pt>
              </c:strCache>
            </c:strRef>
          </c:cat>
          <c:val>
            <c:numRef>
              <c:f>Sheet2!$F$2:$F$23</c:f>
              <c:numCache>
                <c:formatCode>General</c:formatCode>
                <c:ptCount val="22"/>
                <c:pt idx="0">
                  <c:v>0</c:v>
                </c:pt>
                <c:pt idx="1">
                  <c:v>44</c:v>
                </c:pt>
                <c:pt idx="2">
                  <c:v>42</c:v>
                </c:pt>
                <c:pt idx="3">
                  <c:v>42</c:v>
                </c:pt>
                <c:pt idx="4">
                  <c:v>41</c:v>
                </c:pt>
                <c:pt idx="5">
                  <c:v>41</c:v>
                </c:pt>
                <c:pt idx="6">
                  <c:v>42</c:v>
                </c:pt>
                <c:pt idx="7">
                  <c:v>39</c:v>
                </c:pt>
                <c:pt idx="8">
                  <c:v>36</c:v>
                </c:pt>
                <c:pt idx="9">
                  <c:v>37</c:v>
                </c:pt>
                <c:pt idx="10">
                  <c:v>35</c:v>
                </c:pt>
                <c:pt idx="11">
                  <c:v>41</c:v>
                </c:pt>
                <c:pt idx="12">
                  <c:v>39</c:v>
                </c:pt>
                <c:pt idx="13">
                  <c:v>39</c:v>
                </c:pt>
                <c:pt idx="14">
                  <c:v>41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42</c:v>
                </c:pt>
                <c:pt idx="19">
                  <c:v>43</c:v>
                </c:pt>
                <c:pt idx="20">
                  <c:v>41</c:v>
                </c:pt>
                <c:pt idx="21">
                  <c:v>42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Sheet2!$G$1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Sheet2!$E$2:$E$23</c:f>
              <c:strCache>
                <c:ptCount val="22"/>
                <c:pt idx="0">
                  <c:v>时间段</c:v>
                </c:pt>
                <c:pt idx="1">
                  <c:v>0</c:v>
                </c:pt>
                <c:pt idx="2">
                  <c:v>2</c:v>
                </c:pt>
                <c:pt idx="3">
                  <c:v>4</c:v>
                </c:pt>
                <c:pt idx="4">
                  <c:v>6</c:v>
                </c:pt>
                <c:pt idx="5">
                  <c:v>8</c:v>
                </c:pt>
                <c:pt idx="6">
                  <c:v>10</c:v>
                </c:pt>
                <c:pt idx="7">
                  <c:v>12</c:v>
                </c:pt>
                <c:pt idx="8">
                  <c:v>14</c:v>
                </c:pt>
                <c:pt idx="9">
                  <c:v>16</c:v>
                </c:pt>
                <c:pt idx="10">
                  <c:v>18</c:v>
                </c:pt>
                <c:pt idx="11">
                  <c:v>20</c:v>
                </c:pt>
                <c:pt idx="12">
                  <c:v>22</c:v>
                </c:pt>
                <c:pt idx="13">
                  <c:v>24</c:v>
                </c:pt>
                <c:pt idx="14">
                  <c:v>26</c:v>
                </c:pt>
                <c:pt idx="15">
                  <c:v>28</c:v>
                </c:pt>
                <c:pt idx="16">
                  <c:v>30</c:v>
                </c:pt>
                <c:pt idx="17">
                  <c:v>32</c:v>
                </c:pt>
                <c:pt idx="18">
                  <c:v>34</c:v>
                </c:pt>
                <c:pt idx="19">
                  <c:v>36</c:v>
                </c:pt>
                <c:pt idx="20">
                  <c:v>38</c:v>
                </c:pt>
                <c:pt idx="21">
                  <c:v>40</c:v>
                </c:pt>
              </c:strCache>
            </c:strRef>
          </c:cat>
          <c:val>
            <c:numRef>
              <c:f>Sheet2!$G$2:$G$23</c:f>
              <c:numCache>
                <c:formatCode>General</c:formatCode>
                <c:ptCount val="22"/>
                <c:pt idx="0">
                  <c:v>0</c:v>
                </c:pt>
                <c:pt idx="1">
                  <c:v>44</c:v>
                </c:pt>
                <c:pt idx="2">
                  <c:v>44</c:v>
                </c:pt>
                <c:pt idx="3">
                  <c:v>44</c:v>
                </c:pt>
                <c:pt idx="4">
                  <c:v>44</c:v>
                </c:pt>
                <c:pt idx="5">
                  <c:v>44</c:v>
                </c:pt>
                <c:pt idx="6">
                  <c:v>44</c:v>
                </c:pt>
                <c:pt idx="7">
                  <c:v>44</c:v>
                </c:pt>
                <c:pt idx="8">
                  <c:v>44</c:v>
                </c:pt>
                <c:pt idx="9">
                  <c:v>44</c:v>
                </c:pt>
                <c:pt idx="10">
                  <c:v>44</c:v>
                </c:pt>
                <c:pt idx="11">
                  <c:v>44</c:v>
                </c:pt>
                <c:pt idx="12">
                  <c:v>44</c:v>
                </c:pt>
                <c:pt idx="13">
                  <c:v>44</c:v>
                </c:pt>
                <c:pt idx="14">
                  <c:v>44</c:v>
                </c:pt>
                <c:pt idx="15">
                  <c:v>44</c:v>
                </c:pt>
                <c:pt idx="16">
                  <c:v>44</c:v>
                </c:pt>
                <c:pt idx="17">
                  <c:v>44</c:v>
                </c:pt>
                <c:pt idx="18">
                  <c:v>44</c:v>
                </c:pt>
                <c:pt idx="19">
                  <c:v>44</c:v>
                </c:pt>
                <c:pt idx="20">
                  <c:v>44</c:v>
                </c:pt>
                <c:pt idx="21">
                  <c:v>44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Sheet2!$H$1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Sheet2!$E$2:$E$23</c:f>
              <c:strCache>
                <c:ptCount val="22"/>
                <c:pt idx="0">
                  <c:v>时间段</c:v>
                </c:pt>
                <c:pt idx="1">
                  <c:v>0</c:v>
                </c:pt>
                <c:pt idx="2">
                  <c:v>2</c:v>
                </c:pt>
                <c:pt idx="3">
                  <c:v>4</c:v>
                </c:pt>
                <c:pt idx="4">
                  <c:v>6</c:v>
                </c:pt>
                <c:pt idx="5">
                  <c:v>8</c:v>
                </c:pt>
                <c:pt idx="6">
                  <c:v>10</c:v>
                </c:pt>
                <c:pt idx="7">
                  <c:v>12</c:v>
                </c:pt>
                <c:pt idx="8">
                  <c:v>14</c:v>
                </c:pt>
                <c:pt idx="9">
                  <c:v>16</c:v>
                </c:pt>
                <c:pt idx="10">
                  <c:v>18</c:v>
                </c:pt>
                <c:pt idx="11">
                  <c:v>20</c:v>
                </c:pt>
                <c:pt idx="12">
                  <c:v>22</c:v>
                </c:pt>
                <c:pt idx="13">
                  <c:v>24</c:v>
                </c:pt>
                <c:pt idx="14">
                  <c:v>26</c:v>
                </c:pt>
                <c:pt idx="15">
                  <c:v>28</c:v>
                </c:pt>
                <c:pt idx="16">
                  <c:v>30</c:v>
                </c:pt>
                <c:pt idx="17">
                  <c:v>32</c:v>
                </c:pt>
                <c:pt idx="18">
                  <c:v>34</c:v>
                </c:pt>
                <c:pt idx="19">
                  <c:v>36</c:v>
                </c:pt>
                <c:pt idx="20">
                  <c:v>38</c:v>
                </c:pt>
                <c:pt idx="21">
                  <c:v>40</c:v>
                </c:pt>
              </c:strCache>
            </c:strRef>
          </c:cat>
          <c:val>
            <c:numRef>
              <c:f>Sheet2!$H$2:$H$23</c:f>
              <c:numCache>
                <c:formatCode>0.00%</c:formatCode>
                <c:ptCount val="22"/>
                <c:pt idx="0">
                  <c:v>0</c:v>
                </c:pt>
                <c:pt idx="1">
                  <c:v>1</c:v>
                </c:pt>
                <c:pt idx="2">
                  <c:v>0.95454545454545492</c:v>
                </c:pt>
                <c:pt idx="3">
                  <c:v>0.95454545454545492</c:v>
                </c:pt>
                <c:pt idx="4">
                  <c:v>0.93181818181818177</c:v>
                </c:pt>
                <c:pt idx="5">
                  <c:v>0.93181818181818177</c:v>
                </c:pt>
                <c:pt idx="6">
                  <c:v>0.95454545454545492</c:v>
                </c:pt>
                <c:pt idx="7">
                  <c:v>0.88636363636363635</c:v>
                </c:pt>
                <c:pt idx="8">
                  <c:v>0.81818181818181845</c:v>
                </c:pt>
                <c:pt idx="9">
                  <c:v>0.84090909090909116</c:v>
                </c:pt>
                <c:pt idx="10">
                  <c:v>0.79545454545454541</c:v>
                </c:pt>
                <c:pt idx="11">
                  <c:v>0.93181818181818177</c:v>
                </c:pt>
                <c:pt idx="12">
                  <c:v>0.88636363636363635</c:v>
                </c:pt>
                <c:pt idx="13">
                  <c:v>0.88636363636363635</c:v>
                </c:pt>
                <c:pt idx="14">
                  <c:v>0.93181818181818177</c:v>
                </c:pt>
                <c:pt idx="15">
                  <c:v>0.93181818181818177</c:v>
                </c:pt>
                <c:pt idx="16">
                  <c:v>0.95454545454545492</c:v>
                </c:pt>
                <c:pt idx="17">
                  <c:v>0.97727272727272729</c:v>
                </c:pt>
                <c:pt idx="18">
                  <c:v>0.95454545454545492</c:v>
                </c:pt>
                <c:pt idx="19">
                  <c:v>0.97727272727272729</c:v>
                </c:pt>
                <c:pt idx="20">
                  <c:v>0.93181818181818177</c:v>
                </c:pt>
                <c:pt idx="21">
                  <c:v>0.95454545454545492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540352"/>
        <c:axId val="29541888"/>
      </c:lineChart>
      <c:dateAx>
        <c:axId val="295403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300" baseline="0"/>
            </a:pPr>
            <a:endParaRPr lang="zh-CN"/>
          </a:p>
        </c:txPr>
        <c:crossAx val="29541888"/>
        <c:crosses val="autoZero"/>
        <c:auto val="0"/>
        <c:lblOffset val="100"/>
        <c:baseTimeUnit val="days"/>
      </c:dateAx>
      <c:valAx>
        <c:axId val="295418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500" baseline="0"/>
            </a:pPr>
            <a:endParaRPr lang="zh-CN"/>
          </a:p>
        </c:txPr>
        <c:crossAx val="2954035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500" baseline="0"/>
          </a:pPr>
          <a:endParaRPr lang="zh-CN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教师反馈情况!$B$1</c:f>
              <c:strCache>
                <c:ptCount val="1"/>
                <c:pt idx="0">
                  <c:v>频次</c:v>
                </c:pt>
              </c:strCache>
            </c:strRef>
          </c:tx>
          <c:cat>
            <c:strRef>
              <c:f>教师反馈情况!$A$2:$A$17</c:f>
              <c:strCache>
                <c:ptCount val="16"/>
                <c:pt idx="0">
                  <c:v>沉默</c:v>
                </c:pt>
                <c:pt idx="1">
                  <c:v>重复问题</c:v>
                </c:pt>
                <c:pt idx="2">
                  <c:v>重新表述问题</c:v>
                </c:pt>
                <c:pt idx="3">
                  <c:v>对学生回答的直接肯定</c:v>
                </c:pt>
                <c:pt idx="4">
                  <c:v>对学生回答的直接否定</c:v>
                </c:pt>
                <c:pt idx="5">
                  <c:v>要求学生澄清回答</c:v>
                </c:pt>
                <c:pt idx="6">
                  <c:v>打断学生回答</c:v>
                </c:pt>
                <c:pt idx="7">
                  <c:v>重复或概括学生答案</c:v>
                </c:pt>
                <c:pt idx="8">
                  <c:v>直接给出答案</c:v>
                </c:pt>
                <c:pt idx="9">
                  <c:v>无反馈</c:v>
                </c:pt>
                <c:pt idx="10">
                  <c:v>用于课堂管理的赞扬</c:v>
                </c:pt>
                <c:pt idx="11">
                  <c:v>用于课堂管理的批评</c:v>
                </c:pt>
                <c:pt idx="12">
                  <c:v>追问</c:v>
                </c:pt>
                <c:pt idx="13">
                  <c:v>提示和启发</c:v>
                </c:pt>
                <c:pt idx="14">
                  <c:v>鼓励学生提出新问题</c:v>
                </c:pt>
                <c:pt idx="15">
                  <c:v>幽默</c:v>
                </c:pt>
              </c:strCache>
            </c:strRef>
          </c:cat>
          <c:val>
            <c:numRef>
              <c:f>教师反馈情况!$B$2:$B$17</c:f>
              <c:numCache>
                <c:formatCode>General</c:formatCode>
                <c:ptCount val="16"/>
                <c:pt idx="0">
                  <c:v>0</c:v>
                </c:pt>
                <c:pt idx="1">
                  <c:v>4</c:v>
                </c:pt>
                <c:pt idx="2">
                  <c:v>4</c:v>
                </c:pt>
                <c:pt idx="3">
                  <c:v>14</c:v>
                </c:pt>
                <c:pt idx="4">
                  <c:v>0</c:v>
                </c:pt>
                <c:pt idx="5">
                  <c:v>2</c:v>
                </c:pt>
                <c:pt idx="6">
                  <c:v>0</c:v>
                </c:pt>
                <c:pt idx="7">
                  <c:v>7</c:v>
                </c:pt>
                <c:pt idx="8">
                  <c:v>2</c:v>
                </c:pt>
                <c:pt idx="9">
                  <c:v>0</c:v>
                </c:pt>
                <c:pt idx="10">
                  <c:v>2</c:v>
                </c:pt>
                <c:pt idx="11">
                  <c:v>0</c:v>
                </c:pt>
                <c:pt idx="12">
                  <c:v>4</c:v>
                </c:pt>
                <c:pt idx="13">
                  <c:v>9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</c:ser>
        <c:ser>
          <c:idx val="2"/>
          <c:order val="2"/>
          <c:tx>
            <c:strRef>
              <c:f>教师反馈情况!$D$1</c:f>
              <c:strCache>
                <c:ptCount val="1"/>
                <c:pt idx="0">
                  <c:v>百分比</c:v>
                </c:pt>
              </c:strCache>
            </c:strRef>
          </c:tx>
          <c:cat>
            <c:strRef>
              <c:f>教师反馈情况!$A$2:$A$17</c:f>
              <c:strCache>
                <c:ptCount val="16"/>
                <c:pt idx="0">
                  <c:v>沉默</c:v>
                </c:pt>
                <c:pt idx="1">
                  <c:v>重复问题</c:v>
                </c:pt>
                <c:pt idx="2">
                  <c:v>重新表述问题</c:v>
                </c:pt>
                <c:pt idx="3">
                  <c:v>对学生回答的直接肯定</c:v>
                </c:pt>
                <c:pt idx="4">
                  <c:v>对学生回答的直接否定</c:v>
                </c:pt>
                <c:pt idx="5">
                  <c:v>要求学生澄清回答</c:v>
                </c:pt>
                <c:pt idx="6">
                  <c:v>打断学生回答</c:v>
                </c:pt>
                <c:pt idx="7">
                  <c:v>重复或概括学生答案</c:v>
                </c:pt>
                <c:pt idx="8">
                  <c:v>直接给出答案</c:v>
                </c:pt>
                <c:pt idx="9">
                  <c:v>无反馈</c:v>
                </c:pt>
                <c:pt idx="10">
                  <c:v>用于课堂管理的赞扬</c:v>
                </c:pt>
                <c:pt idx="11">
                  <c:v>用于课堂管理的批评</c:v>
                </c:pt>
                <c:pt idx="12">
                  <c:v>追问</c:v>
                </c:pt>
                <c:pt idx="13">
                  <c:v>提示和启发</c:v>
                </c:pt>
                <c:pt idx="14">
                  <c:v>鼓励学生提出新问题</c:v>
                </c:pt>
                <c:pt idx="15">
                  <c:v>幽默</c:v>
                </c:pt>
              </c:strCache>
            </c:strRef>
          </c:cat>
          <c:val>
            <c:numRef>
              <c:f>教师反馈情况!$D$2:$D$17</c:f>
              <c:numCache>
                <c:formatCode>0.00%</c:formatCode>
                <c:ptCount val="16"/>
                <c:pt idx="0">
                  <c:v>0</c:v>
                </c:pt>
                <c:pt idx="1">
                  <c:v>5.8823529411764705E-2</c:v>
                </c:pt>
                <c:pt idx="2">
                  <c:v>5.8823529411764705E-2</c:v>
                </c:pt>
                <c:pt idx="3">
                  <c:v>0.20588235294117646</c:v>
                </c:pt>
                <c:pt idx="4">
                  <c:v>0</c:v>
                </c:pt>
                <c:pt idx="5">
                  <c:v>2.9411764705882353E-2</c:v>
                </c:pt>
                <c:pt idx="6">
                  <c:v>0</c:v>
                </c:pt>
                <c:pt idx="7">
                  <c:v>0.10294117647058826</c:v>
                </c:pt>
                <c:pt idx="8">
                  <c:v>2.9411764705882353E-2</c:v>
                </c:pt>
                <c:pt idx="9">
                  <c:v>0</c:v>
                </c:pt>
                <c:pt idx="10">
                  <c:v>2.9411764705882353E-2</c:v>
                </c:pt>
                <c:pt idx="11">
                  <c:v>0</c:v>
                </c:pt>
                <c:pt idx="12">
                  <c:v>5.8823529411764705E-2</c:v>
                </c:pt>
                <c:pt idx="13">
                  <c:v>0.13235294117647067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</c:ser>
        <c:ser>
          <c:idx val="1"/>
          <c:order val="1"/>
          <c:tx>
            <c:strRef>
              <c:f>教师反馈情况!$C$1</c:f>
              <c:strCache>
                <c:ptCount val="1"/>
                <c:pt idx="0">
                  <c:v>总数</c:v>
                </c:pt>
              </c:strCache>
            </c:strRef>
          </c:tx>
          <c:cat>
            <c:strRef>
              <c:f>教师反馈情况!$A$2:$A$17</c:f>
              <c:strCache>
                <c:ptCount val="16"/>
                <c:pt idx="0">
                  <c:v>沉默</c:v>
                </c:pt>
                <c:pt idx="1">
                  <c:v>重复问题</c:v>
                </c:pt>
                <c:pt idx="2">
                  <c:v>重新表述问题</c:v>
                </c:pt>
                <c:pt idx="3">
                  <c:v>对学生回答的直接肯定</c:v>
                </c:pt>
                <c:pt idx="4">
                  <c:v>对学生回答的直接否定</c:v>
                </c:pt>
                <c:pt idx="5">
                  <c:v>要求学生澄清回答</c:v>
                </c:pt>
                <c:pt idx="6">
                  <c:v>打断学生回答</c:v>
                </c:pt>
                <c:pt idx="7">
                  <c:v>重复或概括学生答案</c:v>
                </c:pt>
                <c:pt idx="8">
                  <c:v>直接给出答案</c:v>
                </c:pt>
                <c:pt idx="9">
                  <c:v>无反馈</c:v>
                </c:pt>
                <c:pt idx="10">
                  <c:v>用于课堂管理的赞扬</c:v>
                </c:pt>
                <c:pt idx="11">
                  <c:v>用于课堂管理的批评</c:v>
                </c:pt>
                <c:pt idx="12">
                  <c:v>追问</c:v>
                </c:pt>
                <c:pt idx="13">
                  <c:v>提示和启发</c:v>
                </c:pt>
                <c:pt idx="14">
                  <c:v>鼓励学生提出新问题</c:v>
                </c:pt>
                <c:pt idx="15">
                  <c:v>幽默</c:v>
                </c:pt>
              </c:strCache>
            </c:strRef>
          </c:cat>
          <c:val>
            <c:numRef>
              <c:f>教师反馈情况!$C$2:$C$17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500" baseline="0"/>
          </a:pPr>
          <a:endParaRPr lang="zh-CN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0.23333</cdr:x>
      <cdr:y>0.27027</cdr:y>
    </cdr:from>
    <cdr:to>
      <cdr:x>0.37476</cdr:x>
      <cdr:y>0.34994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16224" y="1440160"/>
          <a:ext cx="1222091" cy="4245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zh-CN" sz="1600" dirty="0"/>
            <a:t>19%</a:t>
          </a:r>
          <a:endParaRPr lang="zh-CN" altLang="en-US" sz="1600" dirty="0"/>
        </a:p>
      </cdr:txBody>
    </cdr:sp>
  </cdr:relSizeAnchor>
  <cdr:relSizeAnchor xmlns:cdr="http://schemas.openxmlformats.org/drawingml/2006/chartDrawing">
    <cdr:from>
      <cdr:x>0.375</cdr:x>
      <cdr:y>0.25676</cdr:y>
    </cdr:from>
    <cdr:to>
      <cdr:x>0.44987</cdr:x>
      <cdr:y>0.3117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240360" y="1368152"/>
          <a:ext cx="646948" cy="292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zh-CN" sz="1600" dirty="0"/>
            <a:t>8%</a:t>
          </a:r>
          <a:endParaRPr lang="zh-CN" altLang="en-US" sz="1600" dirty="0"/>
        </a:p>
      </cdr:txBody>
    </cdr:sp>
  </cdr:relSizeAnchor>
  <cdr:relSizeAnchor xmlns:cdr="http://schemas.openxmlformats.org/drawingml/2006/chartDrawing">
    <cdr:from>
      <cdr:x>0.53333</cdr:x>
      <cdr:y>0.24324</cdr:y>
    </cdr:from>
    <cdr:to>
      <cdr:x>0.61652</cdr:x>
      <cdr:y>0.31466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608512" y="1296144"/>
          <a:ext cx="718842" cy="3805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zh-CN" sz="1600" dirty="0"/>
            <a:t>8%</a:t>
          </a:r>
          <a:endParaRPr lang="zh-CN" altLang="en-US" sz="1600" dirty="0"/>
        </a:p>
      </cdr:txBody>
    </cdr:sp>
  </cdr:relSizeAnchor>
  <cdr:relSizeAnchor xmlns:cdr="http://schemas.openxmlformats.org/drawingml/2006/chartDrawing">
    <cdr:from>
      <cdr:x>0.49251</cdr:x>
      <cdr:y>0.43681</cdr:y>
    </cdr:from>
    <cdr:to>
      <cdr:x>0.62562</cdr:x>
      <cdr:y>0.58791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819400" y="1514475"/>
          <a:ext cx="762000" cy="5238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zh-CN" sz="1600" dirty="0"/>
            <a:t>29%</a:t>
          </a:r>
          <a:endParaRPr lang="zh-CN" altLang="en-US" sz="1600" dirty="0"/>
        </a:p>
      </cdr:txBody>
    </cdr:sp>
  </cdr:relSizeAnchor>
  <cdr:relSizeAnchor xmlns:cdr="http://schemas.openxmlformats.org/drawingml/2006/chartDrawing">
    <cdr:from>
      <cdr:x>0.375</cdr:x>
      <cdr:y>0.60811</cdr:y>
    </cdr:from>
    <cdr:to>
      <cdr:x>0.4532</cdr:x>
      <cdr:y>0.69328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240360" y="3240360"/>
          <a:ext cx="675723" cy="4538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zh-CN" sz="1600" dirty="0" smtClean="0"/>
            <a:t>4%</a:t>
          </a:r>
          <a:endParaRPr lang="zh-CN" altLang="en-US" sz="1600" dirty="0"/>
        </a:p>
      </cdr:txBody>
    </cdr:sp>
  </cdr:relSizeAnchor>
  <cdr:relSizeAnchor xmlns:cdr="http://schemas.openxmlformats.org/drawingml/2006/chartDrawing">
    <cdr:from>
      <cdr:x>0.21131</cdr:x>
      <cdr:y>0.6511</cdr:y>
    </cdr:from>
    <cdr:to>
      <cdr:x>0.29285</cdr:x>
      <cdr:y>0.70879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209675" y="2257425"/>
          <a:ext cx="466725" cy="200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CN" altLang="en-US" sz="1600"/>
        </a:p>
      </cdr:txBody>
    </cdr:sp>
  </cdr:relSizeAnchor>
  <cdr:relSizeAnchor xmlns:cdr="http://schemas.openxmlformats.org/drawingml/2006/chartDrawing">
    <cdr:from>
      <cdr:x>0.20965</cdr:x>
      <cdr:y>0.61813</cdr:y>
    </cdr:from>
    <cdr:to>
      <cdr:x>0.30449</cdr:x>
      <cdr:y>0.69505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1200150" y="2143125"/>
          <a:ext cx="542925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zh-CN" sz="1600" dirty="0"/>
            <a:t>15%</a:t>
          </a:r>
          <a:endParaRPr lang="zh-CN" altLang="en-US" sz="1600" dirty="0"/>
        </a:p>
      </cdr:txBody>
    </cdr:sp>
  </cdr:relSizeAnchor>
  <cdr:relSizeAnchor xmlns:cdr="http://schemas.openxmlformats.org/drawingml/2006/chartDrawing">
    <cdr:from>
      <cdr:x>0.025</cdr:x>
      <cdr:y>0.55405</cdr:y>
    </cdr:from>
    <cdr:to>
      <cdr:x>0.08822</cdr:x>
      <cdr:y>0.6035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216024" y="2952328"/>
          <a:ext cx="546282" cy="2634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zh-CN" sz="1600" dirty="0"/>
            <a:t>4%</a:t>
          </a:r>
          <a:endParaRPr lang="zh-CN" altLang="en-US" sz="1600" dirty="0"/>
        </a:p>
      </cdr:txBody>
    </cdr:sp>
  </cdr:relSizeAnchor>
  <cdr:relSizeAnchor xmlns:cdr="http://schemas.openxmlformats.org/drawingml/2006/chartDrawing">
    <cdr:from>
      <cdr:x>0.05657</cdr:x>
      <cdr:y>0.47527</cdr:y>
    </cdr:from>
    <cdr:to>
      <cdr:x>0.12646</cdr:x>
      <cdr:y>0.51648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323850" y="1647825"/>
          <a:ext cx="400050" cy="1428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zh-CN" sz="1600" dirty="0"/>
            <a:t>4%</a:t>
          </a:r>
          <a:endParaRPr lang="zh-CN" altLang="en-US" sz="1600" dirty="0"/>
        </a:p>
      </cdr:txBody>
    </cdr:sp>
  </cdr:relSizeAnchor>
  <cdr:relSizeAnchor xmlns:cdr="http://schemas.openxmlformats.org/drawingml/2006/chartDrawing">
    <cdr:from>
      <cdr:x>0.06988</cdr:x>
      <cdr:y>0.3956</cdr:y>
    </cdr:from>
    <cdr:to>
      <cdr:x>0.17637</cdr:x>
      <cdr:y>0.45055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00050" y="1371600"/>
          <a:ext cx="609600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CN" altLang="en-US" sz="1600"/>
        </a:p>
      </cdr:txBody>
    </cdr:sp>
  </cdr:relSizeAnchor>
  <cdr:relSizeAnchor xmlns:cdr="http://schemas.openxmlformats.org/drawingml/2006/chartDrawing">
    <cdr:from>
      <cdr:x>0.06656</cdr:x>
      <cdr:y>0.38736</cdr:y>
    </cdr:from>
    <cdr:to>
      <cdr:x>0.16972</cdr:x>
      <cdr:y>0.45055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381000" y="1343024"/>
          <a:ext cx="590550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zh-CN" sz="1600" dirty="0"/>
            <a:t>8%</a:t>
          </a:r>
          <a:endParaRPr lang="zh-CN" altLang="en-US" sz="1600" dirty="0"/>
        </a:p>
      </cdr:txBody>
    </cdr:sp>
  </cdr:relSizeAnchor>
  <cdr:relSizeAnchor xmlns:cdr="http://schemas.openxmlformats.org/drawingml/2006/chartDrawing">
    <cdr:from>
      <cdr:x>0.06988</cdr:x>
      <cdr:y>0.52198</cdr:y>
    </cdr:from>
    <cdr:to>
      <cdr:x>0.22962</cdr:x>
      <cdr:y>0.78571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400050" y="18097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zh-CN" altLang="en-US" sz="16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B14FF-8492-4D35-9AA4-45BE55C2E531}" type="datetimeFigureOut">
              <a:rPr lang="zh-CN" altLang="en-US" smtClean="0"/>
              <a:pPr/>
              <a:t>2011/12/13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DCCC9-F823-4678-8CAD-659E52A43C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7383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DCCC9-F823-4678-8CAD-659E52A43C27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pPr/>
              <a:t>2011/12/13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2011/12/13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2011/12/13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2011/12/13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2011/12/13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2011/12/13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2011/12/13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2011/12/13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2011/12/13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2011/12/13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pPr/>
              <a:t>2011/12/13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pPr/>
              <a:t>2011/12/13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顺义一中课堂</a:t>
            </a:r>
            <a:r>
              <a:rPr lang="zh-CN" altLang="en-US" dirty="0" smtClean="0"/>
              <a:t>观察</a:t>
            </a:r>
            <a:r>
              <a:rPr lang="zh-CN" altLang="en-US" dirty="0" smtClean="0"/>
              <a:t>量</a:t>
            </a:r>
            <a:r>
              <a:rPr lang="zh-CN" altLang="en-US" dirty="0" smtClean="0"/>
              <a:t>表分析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学生学习投入状态观察量表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105273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观察人数</a:t>
            </a:r>
            <a:endParaRPr lang="zh-CN" altLang="en-US" dirty="0"/>
          </a:p>
        </p:txBody>
      </p:sp>
      <p:graphicFrame>
        <p:nvGraphicFramePr>
          <p:cNvPr id="9" name="内容占位符 8"/>
          <p:cNvGraphicFramePr>
            <a:graphicFrameLocks noGrp="1"/>
          </p:cNvGraphicFramePr>
          <p:nvPr>
            <p:ph idx="1"/>
          </p:nvPr>
        </p:nvGraphicFramePr>
        <p:xfrm>
          <a:off x="179512" y="1481138"/>
          <a:ext cx="8507288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84368" y="3573016"/>
            <a:ext cx="1259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总人数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812360" y="3933056"/>
            <a:ext cx="1331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百分比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投入状态：身心积极参与课堂教学，与老师共同完成教学任务；折线图结合课堂录像，峰值、拐点可能与课堂关键事件相关；折线图的变化反映了课堂教学进程：现象，原因，对策（提高学生注意力，高效课堂）</a:t>
            </a:r>
            <a:endParaRPr lang="en-US" altLang="zh-CN" dirty="0" smtClean="0"/>
          </a:p>
          <a:p>
            <a:r>
              <a:rPr lang="zh-CN" altLang="en-US" dirty="0" smtClean="0"/>
              <a:t>非投入状态：小动作、不听教师指引（包括听不明白），走神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折线图分析：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教师反馈情况观察表</a:t>
            </a:r>
            <a:endParaRPr lang="zh-CN" altLang="en-US" dirty="0"/>
          </a:p>
        </p:txBody>
      </p:sp>
      <p:graphicFrame>
        <p:nvGraphicFramePr>
          <p:cNvPr id="6" name="图表 5"/>
          <p:cNvGraphicFramePr/>
          <p:nvPr/>
        </p:nvGraphicFramePr>
        <p:xfrm>
          <a:off x="179512" y="1268760"/>
          <a:ext cx="8640959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教师反馈情况与教师的提问情况紧紧相关</a:t>
            </a:r>
            <a:endParaRPr lang="en-US" altLang="zh-CN" dirty="0" smtClean="0"/>
          </a:p>
          <a:p>
            <a:r>
              <a:rPr lang="zh-CN" altLang="en-US" dirty="0" smtClean="0"/>
              <a:t>高低值介绍</a:t>
            </a:r>
            <a:endParaRPr lang="en-US" altLang="zh-CN" dirty="0" smtClean="0"/>
          </a:p>
          <a:p>
            <a:r>
              <a:rPr lang="zh-CN" altLang="en-US" dirty="0" smtClean="0"/>
              <a:t>改善教师教学语言</a:t>
            </a:r>
            <a:endParaRPr lang="en-US" altLang="zh-CN" dirty="0" smtClean="0"/>
          </a:p>
          <a:p>
            <a:r>
              <a:rPr lang="zh-CN" altLang="en-US" dirty="0" smtClean="0"/>
              <a:t>以适当的反馈推进教学进程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饼状图分析：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教师言语流动和巡回路线观察量表</a:t>
            </a:r>
            <a:endParaRPr lang="zh-CN" altLang="en-US" dirty="0"/>
          </a:p>
        </p:txBody>
      </p:sp>
      <p:pic>
        <p:nvPicPr>
          <p:cNvPr id="7" name="内容占位符 6" descr="IMG0085A_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1052736"/>
            <a:ext cx="6120680" cy="58052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从照片中我们可以直观的看出，这节课师生互动的机会很多，不仅仅不是老师单纯的知识讲授。</a:t>
            </a:r>
            <a:endParaRPr lang="en-US" altLang="zh-CN" dirty="0" smtClean="0"/>
          </a:p>
          <a:p>
            <a:r>
              <a:rPr lang="zh-CN" altLang="en-US" dirty="0" smtClean="0"/>
              <a:t>生生交流也较多的涉及</a:t>
            </a:r>
            <a:endParaRPr lang="en-US" altLang="zh-CN" dirty="0" smtClean="0"/>
          </a:p>
          <a:p>
            <a:r>
              <a:rPr lang="zh-CN" altLang="en-US" dirty="0" smtClean="0"/>
              <a:t>和老师互动的学生大部分集中前三排</a:t>
            </a:r>
            <a:endParaRPr lang="en-US" altLang="zh-CN" dirty="0" smtClean="0"/>
          </a:p>
          <a:p>
            <a:r>
              <a:rPr lang="zh-CN" altLang="en-US" dirty="0" smtClean="0"/>
              <a:t>从老师巡回路线上可以看出老师关注的教学对象也是集中在前三排（原因：有一定的外部因素影响）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教师言语流动和巡回路线分析：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84</TotalTime>
  <Words>237</Words>
  <Application>Microsoft Office PowerPoint</Application>
  <PresentationFormat>全屏显示(4:3)</PresentationFormat>
  <Paragraphs>31</Paragraphs>
  <Slides>7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聚合</vt:lpstr>
      <vt:lpstr>顺义一中课堂观察量表分析</vt:lpstr>
      <vt:lpstr>学生学习投入状态观察量表</vt:lpstr>
      <vt:lpstr>折线图分析：</vt:lpstr>
      <vt:lpstr>教师反馈情况观察表</vt:lpstr>
      <vt:lpstr>饼状图分析：</vt:lpstr>
      <vt:lpstr>教师言语流动和巡回路线观察量表</vt:lpstr>
      <vt:lpstr>教师言语流动和巡回路线分析：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浪尖的奇迹</cp:lastModifiedBy>
  <cp:revision>20</cp:revision>
  <dcterms:modified xsi:type="dcterms:W3CDTF">2011-12-13T02:50:36Z</dcterms:modified>
</cp:coreProperties>
</file>