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61" r:id="rId4"/>
    <p:sldId id="259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tor\&#26700;&#38754;\&#20844;&#20849;&#34920;&#20161;&#21644;&#20013;&#2339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&#26700;&#38754;\&#20844;&#20849;&#34920;&#20161;&#21644;&#20013;&#2339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lineChart>
        <c:grouping val="standard"/>
        <c:ser>
          <c:idx val="0"/>
          <c:order val="0"/>
          <c:tx>
            <c:strRef>
              <c:f>Sheet2!$E$2</c:f>
              <c:strCache>
                <c:ptCount val="1"/>
                <c:pt idx="0">
                  <c:v>时间段</c:v>
                </c:pt>
              </c:strCache>
            </c:strRef>
          </c:tx>
          <c:marker>
            <c:symbol val="none"/>
          </c:marker>
          <c:val>
            <c:numRef>
              <c:f>Sheet2!$E$3:$E$23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Sheet2!$F$2</c:f>
              <c:strCache>
                <c:ptCount val="1"/>
                <c:pt idx="0">
                  <c:v>投入人数</c:v>
                </c:pt>
              </c:strCache>
            </c:strRef>
          </c:tx>
          <c:marker>
            <c:symbol val="none"/>
          </c:marker>
          <c:val>
            <c:numRef>
              <c:f>Sheet2!$F$3:$F$23</c:f>
              <c:numCache>
                <c:formatCode>General</c:formatCode>
                <c:ptCount val="21"/>
                <c:pt idx="0">
                  <c:v>43</c:v>
                </c:pt>
                <c:pt idx="1">
                  <c:v>44</c:v>
                </c:pt>
                <c:pt idx="2">
                  <c:v>43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41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39</c:v>
                </c:pt>
                <c:pt idx="11">
                  <c:v>39</c:v>
                </c:pt>
                <c:pt idx="12">
                  <c:v>42</c:v>
                </c:pt>
                <c:pt idx="13">
                  <c:v>42</c:v>
                </c:pt>
                <c:pt idx="14">
                  <c:v>39</c:v>
                </c:pt>
                <c:pt idx="15">
                  <c:v>40</c:v>
                </c:pt>
                <c:pt idx="16">
                  <c:v>39</c:v>
                </c:pt>
                <c:pt idx="17">
                  <c:v>43</c:v>
                </c:pt>
                <c:pt idx="18">
                  <c:v>39</c:v>
                </c:pt>
                <c:pt idx="19">
                  <c:v>40</c:v>
                </c:pt>
                <c:pt idx="20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Sheet2!$G$2</c:f>
              <c:strCache>
                <c:ptCount val="1"/>
                <c:pt idx="0">
                  <c:v>总数</c:v>
                </c:pt>
              </c:strCache>
            </c:strRef>
          </c:tx>
          <c:marker>
            <c:symbol val="none"/>
          </c:marker>
          <c:val>
            <c:numRef>
              <c:f>Sheet2!$G$3:$G$23</c:f>
              <c:numCache>
                <c:formatCode>General</c:formatCode>
                <c:ptCount val="21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45</c:v>
                </c:pt>
                <c:pt idx="14">
                  <c:v>45</c:v>
                </c:pt>
                <c:pt idx="15">
                  <c:v>45</c:v>
                </c:pt>
                <c:pt idx="16">
                  <c:v>45</c:v>
                </c:pt>
                <c:pt idx="17">
                  <c:v>45</c:v>
                </c:pt>
                <c:pt idx="18">
                  <c:v>45</c:v>
                </c:pt>
                <c:pt idx="19">
                  <c:v>45</c:v>
                </c:pt>
                <c:pt idx="20">
                  <c:v>45</c:v>
                </c:pt>
              </c:numCache>
            </c:numRef>
          </c:val>
        </c:ser>
        <c:ser>
          <c:idx val="3"/>
          <c:order val="3"/>
          <c:tx>
            <c:strRef>
              <c:f>Sheet2!$H$2</c:f>
              <c:strCache>
                <c:ptCount val="1"/>
                <c:pt idx="0">
                  <c:v>百分比</c:v>
                </c:pt>
              </c:strCache>
            </c:strRef>
          </c:tx>
          <c:marker>
            <c:symbol val="none"/>
          </c:marker>
          <c:val>
            <c:numRef>
              <c:f>Sheet2!$H$3:$H$23</c:f>
              <c:numCache>
                <c:formatCode>0.00%</c:formatCode>
                <c:ptCount val="21"/>
                <c:pt idx="0">
                  <c:v>0.9555555555555556</c:v>
                </c:pt>
                <c:pt idx="1">
                  <c:v>0.97777777777777775</c:v>
                </c:pt>
                <c:pt idx="2">
                  <c:v>0.9555555555555556</c:v>
                </c:pt>
                <c:pt idx="3">
                  <c:v>0.88888888888888884</c:v>
                </c:pt>
                <c:pt idx="4">
                  <c:v>0.88888888888888884</c:v>
                </c:pt>
                <c:pt idx="5">
                  <c:v>0.88888888888888884</c:v>
                </c:pt>
                <c:pt idx="6">
                  <c:v>0.91111111111111109</c:v>
                </c:pt>
                <c:pt idx="7">
                  <c:v>0.93333333333333335</c:v>
                </c:pt>
                <c:pt idx="8">
                  <c:v>0.91111111111111109</c:v>
                </c:pt>
                <c:pt idx="9">
                  <c:v>0.91111111111111109</c:v>
                </c:pt>
                <c:pt idx="10">
                  <c:v>0.8666666666666667</c:v>
                </c:pt>
                <c:pt idx="11">
                  <c:v>0.8666666666666667</c:v>
                </c:pt>
                <c:pt idx="12">
                  <c:v>0.93333333333333335</c:v>
                </c:pt>
                <c:pt idx="13">
                  <c:v>0.93333333333333335</c:v>
                </c:pt>
                <c:pt idx="14">
                  <c:v>0.8666666666666667</c:v>
                </c:pt>
                <c:pt idx="15">
                  <c:v>0.88888888888888884</c:v>
                </c:pt>
                <c:pt idx="16">
                  <c:v>0.8666666666666667</c:v>
                </c:pt>
                <c:pt idx="17">
                  <c:v>0.9555555555555556</c:v>
                </c:pt>
                <c:pt idx="18">
                  <c:v>0.8666666666666667</c:v>
                </c:pt>
                <c:pt idx="19">
                  <c:v>0.88888888888888884</c:v>
                </c:pt>
                <c:pt idx="20">
                  <c:v>0.88888888888888884</c:v>
                </c:pt>
              </c:numCache>
            </c:numRef>
          </c:val>
        </c:ser>
        <c:marker val="1"/>
        <c:axId val="89301376"/>
        <c:axId val="93262208"/>
      </c:lineChart>
      <c:catAx>
        <c:axId val="89301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93262208"/>
        <c:crosses val="autoZero"/>
        <c:auto val="1"/>
        <c:lblAlgn val="ctr"/>
        <c:lblOffset val="100"/>
      </c:catAx>
      <c:valAx>
        <c:axId val="932622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893013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 baseline="0"/>
          </a:pPr>
          <a:endParaRPr lang="zh-CN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0439350539679679E-2"/>
          <c:y val="5.5360433453796515E-2"/>
          <c:w val="0.70906319541615692"/>
          <c:h val="0.85308292089916882"/>
        </c:manualLayout>
      </c:layout>
      <c:pie3DChart>
        <c:varyColors val="1"/>
        <c:ser>
          <c:idx val="0"/>
          <c:order val="0"/>
          <c:tx>
            <c:strRef>
              <c:f>教师反馈情况!$B$1</c:f>
              <c:strCache>
                <c:ptCount val="1"/>
                <c:pt idx="0">
                  <c:v>频次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zh-CN"/>
              </a:p>
            </c:txPr>
            <c:showPercent val="1"/>
            <c:showLeaderLines val="1"/>
          </c:dLbls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教师反馈情况!$B$2:$B$17</c:f>
              <c:numCache>
                <c:formatCode>General</c:formatCode>
                <c:ptCount val="16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10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7</c:v>
                </c:pt>
                <c:pt idx="8">
                  <c:v>3</c:v>
                </c:pt>
                <c:pt idx="9">
                  <c:v>0</c:v>
                </c:pt>
                <c:pt idx="10">
                  <c:v>8</c:v>
                </c:pt>
                <c:pt idx="11">
                  <c:v>0</c:v>
                </c:pt>
                <c:pt idx="12">
                  <c:v>6</c:v>
                </c:pt>
                <c:pt idx="13">
                  <c:v>3</c:v>
                </c:pt>
                <c:pt idx="14">
                  <c:v>2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tx>
            <c:strRef>
              <c:f>教师反馈情况!$D$1</c:f>
              <c:strCache>
                <c:ptCount val="1"/>
                <c:pt idx="0">
                  <c:v>百分比</c:v>
                </c:pt>
              </c:strCache>
            </c:strRef>
          </c:tx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教师反馈情况!$D$2:$D$17</c:f>
              <c:numCache>
                <c:formatCode>0.00%</c:formatCode>
                <c:ptCount val="16"/>
                <c:pt idx="0">
                  <c:v>0</c:v>
                </c:pt>
                <c:pt idx="1">
                  <c:v>5.8823529411764705E-2</c:v>
                </c:pt>
                <c:pt idx="2">
                  <c:v>7.3529411764705885E-2</c:v>
                </c:pt>
                <c:pt idx="3">
                  <c:v>0.14705882352941177</c:v>
                </c:pt>
                <c:pt idx="4">
                  <c:v>2.9411764705882353E-2</c:v>
                </c:pt>
                <c:pt idx="5">
                  <c:v>1.4705882352941176E-2</c:v>
                </c:pt>
                <c:pt idx="6">
                  <c:v>0</c:v>
                </c:pt>
                <c:pt idx="7">
                  <c:v>0.10294117647058823</c:v>
                </c:pt>
                <c:pt idx="8">
                  <c:v>4.4117647058823532E-2</c:v>
                </c:pt>
                <c:pt idx="9">
                  <c:v>0</c:v>
                </c:pt>
                <c:pt idx="10">
                  <c:v>0.11764705882352941</c:v>
                </c:pt>
                <c:pt idx="11">
                  <c:v>0</c:v>
                </c:pt>
                <c:pt idx="12">
                  <c:v>8.8235294117647065E-2</c:v>
                </c:pt>
                <c:pt idx="13">
                  <c:v>4.4117647058823532E-2</c:v>
                </c:pt>
                <c:pt idx="14">
                  <c:v>2.9411764705882353E-2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教师反馈情况!$C$1</c:f>
              <c:strCache>
                <c:ptCount val="1"/>
                <c:pt idx="0">
                  <c:v>总数</c:v>
                </c:pt>
              </c:strCache>
            </c:strRef>
          </c:tx>
          <c:cat>
            <c:strRef>
              <c:f>教师反馈情况!$A$2:$A$17</c:f>
              <c:strCache>
                <c:ptCount val="16"/>
                <c:pt idx="0">
                  <c:v>沉默</c:v>
                </c:pt>
                <c:pt idx="1">
                  <c:v>重复问题</c:v>
                </c:pt>
                <c:pt idx="2">
                  <c:v>重新表述问题</c:v>
                </c:pt>
                <c:pt idx="3">
                  <c:v>对学生回答的直接肯定</c:v>
                </c:pt>
                <c:pt idx="4">
                  <c:v>对学生回答的直接否定</c:v>
                </c:pt>
                <c:pt idx="5">
                  <c:v>要求学生澄清回答</c:v>
                </c:pt>
                <c:pt idx="6">
                  <c:v>打断学生回答</c:v>
                </c:pt>
                <c:pt idx="7">
                  <c:v>重复或概括学生答案</c:v>
                </c:pt>
                <c:pt idx="8">
                  <c:v>直接给出答案</c:v>
                </c:pt>
                <c:pt idx="9">
                  <c:v>无反馈</c:v>
                </c:pt>
                <c:pt idx="10">
                  <c:v>用于课堂管理的赞扬</c:v>
                </c:pt>
                <c:pt idx="11">
                  <c:v>用于课堂管理的批评</c:v>
                </c:pt>
                <c:pt idx="12">
                  <c:v>追问</c:v>
                </c:pt>
                <c:pt idx="13">
                  <c:v>提示和启发</c:v>
                </c:pt>
                <c:pt idx="14">
                  <c:v>鼓励学生提出新问题</c:v>
                </c:pt>
                <c:pt idx="15">
                  <c:v>幽默</c:v>
                </c:pt>
              </c:strCache>
            </c:strRef>
          </c:cat>
          <c:val>
            <c:numRef>
              <c:f>教师反馈情况!$C$2:$C$17</c:f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500" baseline="0"/>
          </a:pPr>
          <a:endParaRPr lang="zh-CN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0.86777</cdr:x>
      <cdr:y>0.88069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60840" y="4324126"/>
          <a:ext cx="115212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CN" altLang="en-US" sz="1400" dirty="0"/>
            <a:t>时间</a:t>
          </a:r>
          <a:r>
            <a:rPr lang="zh-CN" altLang="en-US" sz="1400" dirty="0" smtClean="0"/>
            <a:t>段（</a:t>
          </a:r>
          <a:r>
            <a:rPr lang="en-US" altLang="zh-CN" sz="1400" dirty="0" smtClean="0"/>
            <a:t>2</a:t>
          </a:r>
          <a:r>
            <a:rPr lang="zh-CN" altLang="en-US" sz="1400" dirty="0" smtClean="0"/>
            <a:t>分钟）</a:t>
          </a:r>
          <a:endParaRPr lang="zh-CN" alt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B14FF-8492-4D35-9AA4-45BE55C2E531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DCCC9-F823-4678-8CAD-659E52A43C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CCC9-F823-4678-8CAD-659E52A43C27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2011-12-13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仁和中学课堂</a:t>
            </a:r>
            <a:r>
              <a:rPr lang="zh-CN" altLang="en-US" dirty="0" smtClean="0"/>
              <a:t>观察</a:t>
            </a:r>
            <a:r>
              <a:rPr lang="zh-CN" altLang="en-US" dirty="0" smtClean="0"/>
              <a:t>量</a:t>
            </a:r>
            <a:r>
              <a:rPr lang="zh-CN" altLang="en-US" dirty="0" smtClean="0"/>
              <a:t>表分析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学生投入状态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10527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班级</a:t>
            </a:r>
            <a:r>
              <a:rPr lang="zh-CN" altLang="en-US" dirty="0" smtClean="0"/>
              <a:t>人数</a:t>
            </a:r>
            <a:endParaRPr lang="zh-CN" altLang="en-US" dirty="0"/>
          </a:p>
        </p:txBody>
      </p:sp>
      <p:graphicFrame>
        <p:nvGraphicFramePr>
          <p:cNvPr id="11" name="内容占位符 10"/>
          <p:cNvGraphicFramePr>
            <a:graphicFrameLocks noGrp="1"/>
          </p:cNvGraphicFramePr>
          <p:nvPr>
            <p:ph idx="1"/>
          </p:nvPr>
        </p:nvGraphicFramePr>
        <p:xfrm>
          <a:off x="179512" y="1481138"/>
          <a:ext cx="8712968" cy="482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投入状态</a:t>
            </a:r>
            <a:r>
              <a:rPr lang="zh-CN" altLang="en-US" dirty="0" smtClean="0"/>
              <a:t>：折线图</a:t>
            </a:r>
            <a:r>
              <a:rPr lang="zh-CN" altLang="en-US" dirty="0" smtClean="0"/>
              <a:t>结合课堂录像，峰值、拐点可能与课堂关键事件</a:t>
            </a:r>
            <a:r>
              <a:rPr lang="zh-CN" altLang="en-US" dirty="0" smtClean="0"/>
              <a:t>相关（如第六七分钟的时候，有两位同学中途进来）；</a:t>
            </a:r>
            <a:r>
              <a:rPr lang="zh-CN" altLang="en-US" dirty="0" smtClean="0"/>
              <a:t>折线图的变化反映了课堂教学进程：现象，原因，对策（提高学生注意力，高效课堂）</a:t>
            </a:r>
            <a:endParaRPr lang="en-US" altLang="zh-CN" dirty="0" smtClean="0"/>
          </a:p>
          <a:p>
            <a:r>
              <a:rPr lang="zh-CN" altLang="en-US" dirty="0" smtClean="0"/>
              <a:t>非投入状态</a:t>
            </a:r>
            <a:r>
              <a:rPr lang="zh-CN" altLang="en-US" dirty="0" smtClean="0"/>
              <a:t>：有一两个学生积极性一直调动不起来；任务衔接的空挡；小动作</a:t>
            </a:r>
            <a:r>
              <a:rPr lang="zh-CN" altLang="en-US" dirty="0" smtClean="0"/>
              <a:t>、不听教师指引（包括听不明白</a:t>
            </a:r>
            <a:r>
              <a:rPr lang="zh-CN" altLang="en-US" dirty="0" smtClean="0"/>
              <a:t>）；走神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折线图分析：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教师反馈情况观察表</a:t>
            </a:r>
            <a:endParaRPr lang="zh-CN" altLang="en-US" dirty="0"/>
          </a:p>
        </p:txBody>
      </p:sp>
      <p:graphicFrame>
        <p:nvGraphicFramePr>
          <p:cNvPr id="5" name="图表 4"/>
          <p:cNvGraphicFramePr/>
          <p:nvPr/>
        </p:nvGraphicFramePr>
        <p:xfrm>
          <a:off x="179512" y="1268760"/>
          <a:ext cx="8640959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高低值</a:t>
            </a:r>
            <a:r>
              <a:rPr lang="zh-CN" altLang="en-US" dirty="0" smtClean="0"/>
              <a:t>介绍</a:t>
            </a:r>
            <a:endParaRPr lang="en-US" altLang="zh-CN" dirty="0" smtClean="0"/>
          </a:p>
          <a:p>
            <a:r>
              <a:rPr lang="zh-CN" altLang="en-US" dirty="0" smtClean="0"/>
              <a:t>教师</a:t>
            </a:r>
            <a:r>
              <a:rPr lang="zh-CN" altLang="en-US" dirty="0" smtClean="0"/>
              <a:t>反馈情况与教师的提问</a:t>
            </a:r>
            <a:r>
              <a:rPr lang="zh-CN" altLang="en-US" dirty="0" smtClean="0"/>
              <a:t>情况、教师教学语言紧紧</a:t>
            </a:r>
            <a:r>
              <a:rPr lang="zh-CN" altLang="en-US" dirty="0" smtClean="0"/>
              <a:t>相关</a:t>
            </a:r>
            <a:endParaRPr lang="en-US" altLang="zh-CN" dirty="0" smtClean="0"/>
          </a:p>
          <a:p>
            <a:r>
              <a:rPr lang="zh-CN" altLang="en-US" dirty="0" smtClean="0"/>
              <a:t>改善</a:t>
            </a:r>
            <a:r>
              <a:rPr lang="zh-CN" altLang="en-US" dirty="0" smtClean="0"/>
              <a:t>教师教学语言</a:t>
            </a:r>
            <a:endParaRPr lang="en-US" altLang="zh-CN" dirty="0" smtClean="0"/>
          </a:p>
          <a:p>
            <a:r>
              <a:rPr lang="zh-CN" altLang="en-US" dirty="0" smtClean="0"/>
              <a:t>以适当的反馈推进教学进程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饼状图分析：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教师言语流动和巡回路线观察量表</a:t>
            </a:r>
            <a:endParaRPr lang="zh-CN" altLang="en-US" dirty="0"/>
          </a:p>
        </p:txBody>
      </p:sp>
      <p:pic>
        <p:nvPicPr>
          <p:cNvPr id="9" name="内容占位符 8" descr="IMG0090A_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151812" y="1592610"/>
            <a:ext cx="6624351" cy="55446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   这</a:t>
            </a:r>
            <a:r>
              <a:rPr lang="zh-CN" altLang="en-US" dirty="0" smtClean="0"/>
              <a:t>节</a:t>
            </a:r>
            <a:r>
              <a:rPr lang="zh-CN" altLang="en-US" dirty="0" smtClean="0"/>
              <a:t>课老师提问比较多，</a:t>
            </a:r>
            <a:r>
              <a:rPr lang="zh-CN" altLang="en-US" dirty="0" smtClean="0"/>
              <a:t>不仅仅不是老师单纯的知识讲授。</a:t>
            </a:r>
            <a:endParaRPr lang="en-US" altLang="zh-CN" dirty="0" smtClean="0"/>
          </a:p>
          <a:p>
            <a:r>
              <a:rPr lang="zh-CN" altLang="en-US" dirty="0" smtClean="0"/>
              <a:t>学生交流的机会比较多，总共有三次全班的讨论</a:t>
            </a:r>
            <a:endParaRPr lang="en-US" altLang="zh-CN" dirty="0" smtClean="0"/>
          </a:p>
          <a:p>
            <a:r>
              <a:rPr lang="zh-CN" altLang="en-US" dirty="0" smtClean="0"/>
              <a:t>和</a:t>
            </a:r>
            <a:r>
              <a:rPr lang="zh-CN" altLang="en-US" dirty="0" smtClean="0"/>
              <a:t>老师互动的</a:t>
            </a:r>
            <a:r>
              <a:rPr lang="zh-CN" altLang="en-US" dirty="0" smtClean="0"/>
              <a:t>学生比较分散，没有集中的区域，从座位分布来看，基本上前面后面的学生均有回答问题的机会</a:t>
            </a:r>
            <a:endParaRPr lang="en-US" altLang="zh-CN" dirty="0" smtClean="0"/>
          </a:p>
          <a:p>
            <a:r>
              <a:rPr lang="zh-CN" altLang="en-US" dirty="0" smtClean="0"/>
              <a:t>从老师巡回路线上可以看出</a:t>
            </a:r>
            <a:r>
              <a:rPr lang="zh-CN" altLang="en-US" dirty="0" smtClean="0"/>
              <a:t>老师照顾到了绝大部分的学生。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教师言语流动和巡回路线分析：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241</Words>
  <Application>Microsoft Office PowerPoint</Application>
  <PresentationFormat>全屏显示(4:3)</PresentationFormat>
  <Paragraphs>21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聚合</vt:lpstr>
      <vt:lpstr>仁和中学课堂观察量表分析</vt:lpstr>
      <vt:lpstr>学生投入状态</vt:lpstr>
      <vt:lpstr>折线图分析：</vt:lpstr>
      <vt:lpstr>教师反馈情况观察表</vt:lpstr>
      <vt:lpstr>饼状图分析：</vt:lpstr>
      <vt:lpstr>教师言语流动和巡回路线观察量表</vt:lpstr>
      <vt:lpstr>教师言语流动和巡回路线分析：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微软用户</cp:lastModifiedBy>
  <cp:revision>24</cp:revision>
  <dcterms:modified xsi:type="dcterms:W3CDTF">2011-12-13T07:38:44Z</dcterms:modified>
</cp:coreProperties>
</file>