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259" r:id="rId3"/>
    <p:sldId id="299" r:id="rId4"/>
    <p:sldId id="300" r:id="rId5"/>
    <p:sldId id="284" r:id="rId6"/>
    <p:sldId id="257" r:id="rId7"/>
    <p:sldId id="262" r:id="rId8"/>
    <p:sldId id="260" r:id="rId9"/>
    <p:sldId id="263" r:id="rId10"/>
    <p:sldId id="287" r:id="rId11"/>
    <p:sldId id="286" r:id="rId12"/>
    <p:sldId id="289" r:id="rId13"/>
    <p:sldId id="264" r:id="rId14"/>
    <p:sldId id="258" r:id="rId15"/>
    <p:sldId id="267" r:id="rId16"/>
    <p:sldId id="268" r:id="rId17"/>
    <p:sldId id="290" r:id="rId18"/>
    <p:sldId id="302" r:id="rId19"/>
    <p:sldId id="303" r:id="rId20"/>
    <p:sldId id="304" r:id="rId21"/>
    <p:sldId id="305" r:id="rId22"/>
    <p:sldId id="310" r:id="rId23"/>
    <p:sldId id="329" r:id="rId24"/>
    <p:sldId id="328" r:id="rId25"/>
    <p:sldId id="308" r:id="rId26"/>
    <p:sldId id="330" r:id="rId27"/>
    <p:sldId id="331" r:id="rId28"/>
    <p:sldId id="332" r:id="rId29"/>
    <p:sldId id="333" r:id="rId30"/>
    <p:sldId id="309" r:id="rId31"/>
    <p:sldId id="311" r:id="rId32"/>
    <p:sldId id="312" r:id="rId33"/>
    <p:sldId id="354" r:id="rId34"/>
    <p:sldId id="355" r:id="rId35"/>
    <p:sldId id="306" r:id="rId36"/>
    <p:sldId id="334" r:id="rId37"/>
    <p:sldId id="335" r:id="rId38"/>
    <p:sldId id="270" r:id="rId39"/>
    <p:sldId id="291" r:id="rId40"/>
    <p:sldId id="271" r:id="rId41"/>
    <p:sldId id="272" r:id="rId42"/>
    <p:sldId id="292" r:id="rId43"/>
    <p:sldId id="337" r:id="rId44"/>
    <p:sldId id="307" r:id="rId45"/>
    <p:sldId id="336" r:id="rId46"/>
    <p:sldId id="273" r:id="rId47"/>
    <p:sldId id="274" r:id="rId48"/>
    <p:sldId id="313" r:id="rId49"/>
    <p:sldId id="316" r:id="rId50"/>
    <p:sldId id="338" r:id="rId51"/>
    <p:sldId id="339" r:id="rId52"/>
    <p:sldId id="276" r:id="rId53"/>
    <p:sldId id="288" r:id="rId54"/>
    <p:sldId id="275" r:id="rId55"/>
    <p:sldId id="293" r:id="rId56"/>
    <p:sldId id="314" r:id="rId57"/>
    <p:sldId id="340" r:id="rId58"/>
    <p:sldId id="341" r:id="rId59"/>
    <p:sldId id="277" r:id="rId60"/>
    <p:sldId id="278" r:id="rId61"/>
    <p:sldId id="315" r:id="rId62"/>
    <p:sldId id="342" r:id="rId63"/>
    <p:sldId id="343" r:id="rId64"/>
    <p:sldId id="344" r:id="rId65"/>
    <p:sldId id="345" r:id="rId66"/>
    <p:sldId id="346" r:id="rId67"/>
    <p:sldId id="347" r:id="rId68"/>
    <p:sldId id="279" r:id="rId69"/>
    <p:sldId id="317" r:id="rId70"/>
    <p:sldId id="348" r:id="rId71"/>
    <p:sldId id="285" r:id="rId72"/>
    <p:sldId id="280" r:id="rId73"/>
    <p:sldId id="282" r:id="rId74"/>
    <p:sldId id="318" r:id="rId75"/>
    <p:sldId id="319" r:id="rId76"/>
    <p:sldId id="320" r:id="rId77"/>
    <p:sldId id="321" r:id="rId78"/>
    <p:sldId id="281" r:id="rId79"/>
    <p:sldId id="294" r:id="rId80"/>
    <p:sldId id="295" r:id="rId81"/>
    <p:sldId id="296" r:id="rId82"/>
    <p:sldId id="297" r:id="rId83"/>
    <p:sldId id="322" r:id="rId84"/>
    <p:sldId id="349" r:id="rId85"/>
    <p:sldId id="323" r:id="rId86"/>
    <p:sldId id="324" r:id="rId87"/>
    <p:sldId id="325" r:id="rId88"/>
    <p:sldId id="326" r:id="rId89"/>
    <p:sldId id="351" r:id="rId90"/>
    <p:sldId id="352" r:id="rId91"/>
    <p:sldId id="353" r:id="rId92"/>
    <p:sldId id="327" r:id="rId93"/>
    <p:sldId id="283" r:id="rId9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800000"/>
    <a:srgbClr val="808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83" autoAdjust="0"/>
  </p:normalViewPr>
  <p:slideViewPr>
    <p:cSldViewPr>
      <p:cViewPr>
        <p:scale>
          <a:sx n="80" d="100"/>
          <a:sy n="80" d="100"/>
        </p:scale>
        <p:origin x="-78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6"/>
    </p:cViewPr>
  </p:sorterViewPr>
  <p:notesViewPr>
    <p:cSldViewPr>
      <p:cViewPr varScale="1">
        <p:scale>
          <a:sx n="57" d="100"/>
          <a:sy n="57" d="100"/>
        </p:scale>
        <p:origin x="-26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66EEB-333D-49EC-99FD-310A7AF1D00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2756C3B-141C-4343-9A61-1AC56676EB83}">
      <dgm:prSet phldrT="[文本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学习元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DB159CA0-043E-469A-BBE9-49AC4173B6A1}" type="parTrans" cxnId="{46145F04-EDBC-4FD0-B86F-502D36304390}">
      <dgm:prSet/>
      <dgm:spPr/>
      <dgm:t>
        <a:bodyPr/>
        <a:lstStyle/>
        <a:p>
          <a:endParaRPr lang="zh-CN" altLang="en-US"/>
        </a:p>
      </dgm:t>
    </dgm:pt>
    <dgm:pt modelId="{5BAF57FF-1420-488B-B7A9-DA2E9E9A25EF}" type="sibTrans" cxnId="{46145F04-EDBC-4FD0-B86F-502D36304390}">
      <dgm:prSet/>
      <dgm:spPr/>
      <dgm:t>
        <a:bodyPr/>
        <a:lstStyle/>
        <a:p>
          <a:endParaRPr lang="zh-CN" altLang="en-US"/>
        </a:p>
      </dgm:t>
    </dgm:pt>
    <dgm:pt modelId="{53F6EE58-CF56-4596-BAB9-FF48A6D13243}">
      <dgm:prSet phldrT="[文本]" custT="1"/>
      <dgm:spPr/>
      <dgm:t>
        <a:bodyPr/>
        <a:lstStyle/>
        <a:p>
          <a:r>
            <a:rPr lang="zh-CN" altLang="en-US" sz="2400" b="0" dirty="0" smtClean="0">
              <a:latin typeface="黑体" pitchFamily="49" charset="-122"/>
              <a:ea typeface="黑体" pitchFamily="49" charset="-122"/>
            </a:rPr>
            <a:t>学习元平台的颗粒度最小的元素，具有生成性、连通性、微型化等特点</a:t>
          </a:r>
          <a:endParaRPr lang="zh-CN" altLang="en-US" sz="2400" dirty="0">
            <a:latin typeface="黑体" pitchFamily="49" charset="-122"/>
            <a:ea typeface="黑体" pitchFamily="49" charset="-122"/>
          </a:endParaRPr>
        </a:p>
      </dgm:t>
    </dgm:pt>
    <dgm:pt modelId="{94FBB2DD-F994-45DE-A31C-44BA85A84D0C}" type="parTrans" cxnId="{D37121B7-CB66-4EE6-B62B-56F942368E5C}">
      <dgm:prSet/>
      <dgm:spPr/>
      <dgm:t>
        <a:bodyPr/>
        <a:lstStyle/>
        <a:p>
          <a:endParaRPr lang="zh-CN" altLang="en-US"/>
        </a:p>
      </dgm:t>
    </dgm:pt>
    <dgm:pt modelId="{E95BCDE9-DFED-42A3-A831-3B0B376D5904}" type="sibTrans" cxnId="{D37121B7-CB66-4EE6-B62B-56F942368E5C}">
      <dgm:prSet/>
      <dgm:spPr/>
      <dgm:t>
        <a:bodyPr/>
        <a:lstStyle/>
        <a:p>
          <a:endParaRPr lang="zh-CN" altLang="en-US"/>
        </a:p>
      </dgm:t>
    </dgm:pt>
    <dgm:pt modelId="{8866CFCF-7260-49C5-88D8-A50DD54B7354}">
      <dgm:prSet phldrT="[文本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sz="2000" dirty="0" smtClean="0">
              <a:latin typeface="黑体" pitchFamily="49" charset="-122"/>
              <a:ea typeface="黑体" pitchFamily="49" charset="-122"/>
            </a:rPr>
            <a:t>知识群</a:t>
          </a:r>
          <a:endParaRPr lang="zh-CN" altLang="en-US" sz="2000" dirty="0">
            <a:latin typeface="黑体" pitchFamily="49" charset="-122"/>
            <a:ea typeface="黑体" pitchFamily="49" charset="-122"/>
          </a:endParaRPr>
        </a:p>
      </dgm:t>
    </dgm:pt>
    <dgm:pt modelId="{23A8AB5D-5313-4861-A741-A99ABD71F950}" type="parTrans" cxnId="{C365ABFC-1721-4E8B-B9A8-11CA92F0AFD5}">
      <dgm:prSet/>
      <dgm:spPr/>
      <dgm:t>
        <a:bodyPr/>
        <a:lstStyle/>
        <a:p>
          <a:endParaRPr lang="zh-CN" altLang="en-US"/>
        </a:p>
      </dgm:t>
    </dgm:pt>
    <dgm:pt modelId="{BD1FCA41-CF10-408E-9C7C-FB88276209D1}" type="sibTrans" cxnId="{C365ABFC-1721-4E8B-B9A8-11CA92F0AFD5}">
      <dgm:prSet/>
      <dgm:spPr/>
      <dgm:t>
        <a:bodyPr/>
        <a:lstStyle/>
        <a:p>
          <a:endParaRPr lang="zh-CN" altLang="en-US"/>
        </a:p>
      </dgm:t>
    </dgm:pt>
    <dgm:pt modelId="{74382FA7-76F2-405D-95C5-267A19039DB7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b="0" dirty="0" smtClean="0">
              <a:latin typeface="黑体" pitchFamily="49" charset="-122"/>
              <a:ea typeface="黑体" pitchFamily="49" charset="-122"/>
            </a:rPr>
            <a:t>相同主题或者相似主题的</a:t>
          </a:r>
          <a:r>
            <a:rPr lang="zh-CN" altLang="en-US" sz="2400" b="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学习元</a:t>
          </a:r>
          <a:r>
            <a:rPr lang="zh-CN" altLang="en-US" sz="2400" b="0" dirty="0" smtClean="0">
              <a:latin typeface="黑体" pitchFamily="49" charset="-122"/>
              <a:ea typeface="黑体" pitchFamily="49" charset="-122"/>
            </a:rPr>
            <a:t>可以聚合成知识群</a:t>
          </a:r>
          <a:endParaRPr lang="zh-CN" altLang="en-US" sz="2400" dirty="0">
            <a:latin typeface="黑体" pitchFamily="49" charset="-122"/>
            <a:ea typeface="黑体" pitchFamily="49" charset="-122"/>
          </a:endParaRPr>
        </a:p>
      </dgm:t>
    </dgm:pt>
    <dgm:pt modelId="{BD69BD3D-9B17-4F88-9671-7A7099972F6E}" type="parTrans" cxnId="{A08A27AB-9429-491C-980A-1235789D9CF0}">
      <dgm:prSet/>
      <dgm:spPr/>
      <dgm:t>
        <a:bodyPr/>
        <a:lstStyle/>
        <a:p>
          <a:endParaRPr lang="zh-CN" altLang="en-US"/>
        </a:p>
      </dgm:t>
    </dgm:pt>
    <dgm:pt modelId="{D9AAE62C-D7FE-4D00-8864-B1C5C0175613}" type="sibTrans" cxnId="{A08A27AB-9429-491C-980A-1235789D9CF0}">
      <dgm:prSet/>
      <dgm:spPr/>
      <dgm:t>
        <a:bodyPr/>
        <a:lstStyle/>
        <a:p>
          <a:endParaRPr lang="zh-CN" altLang="en-US"/>
        </a:p>
      </dgm:t>
    </dgm:pt>
    <dgm:pt modelId="{DF90189B-0324-448F-989A-6C89BDE39FAB}">
      <dgm:prSet phldrT="[文本]" custT="1"/>
      <dgm:spPr/>
      <dgm:t>
        <a:bodyPr/>
        <a:lstStyle/>
        <a:p>
          <a:r>
            <a:rPr lang="zh-CN" altLang="en-US" sz="2400" b="0" dirty="0" smtClean="0">
              <a:latin typeface="黑体" pitchFamily="49" charset="-122"/>
              <a:ea typeface="黑体" pitchFamily="49" charset="-122"/>
            </a:rPr>
            <a:t>可以是专业术语、设计方案、探究问题、培训讲稿、一个课的学习资源等等</a:t>
          </a:r>
          <a:endParaRPr lang="zh-CN" altLang="en-US" sz="2400" dirty="0">
            <a:latin typeface="黑体" pitchFamily="49" charset="-122"/>
            <a:ea typeface="黑体" pitchFamily="49" charset="-122"/>
          </a:endParaRPr>
        </a:p>
      </dgm:t>
    </dgm:pt>
    <dgm:pt modelId="{C76E839D-F9A4-4630-B55E-D6FC708F8210}" type="parTrans" cxnId="{DFEAF62B-B3D1-4543-B72E-18AEEC5DEDBF}">
      <dgm:prSet/>
      <dgm:spPr/>
      <dgm:t>
        <a:bodyPr/>
        <a:lstStyle/>
        <a:p>
          <a:endParaRPr lang="zh-CN" altLang="en-US"/>
        </a:p>
      </dgm:t>
    </dgm:pt>
    <dgm:pt modelId="{AC383EEA-6411-484F-9401-2BFB046384FB}" type="sibTrans" cxnId="{DFEAF62B-B3D1-4543-B72E-18AEEC5DEDBF}">
      <dgm:prSet/>
      <dgm:spPr/>
      <dgm:t>
        <a:bodyPr/>
        <a:lstStyle/>
        <a:p>
          <a:endParaRPr lang="zh-CN" altLang="en-US"/>
        </a:p>
      </dgm:t>
    </dgm:pt>
    <dgm:pt modelId="{BEDBF235-B98A-41EB-8548-FA37A7134AC9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教学设计方案</a:t>
          </a:r>
          <a:r>
            <a: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【</a:t>
          </a:r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区域教研</a:t>
          </a:r>
          <a:r>
            <a: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】</a:t>
          </a:r>
          <a:endParaRPr lang="zh-CN" altLang="en-US" sz="24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989C8AFB-5AC0-4C2B-AE8B-A912A2DCB518}" type="parTrans" cxnId="{5D57F062-EEFF-4833-AE14-8EEB0B87BCA8}">
      <dgm:prSet/>
      <dgm:spPr/>
      <dgm:t>
        <a:bodyPr/>
        <a:lstStyle/>
        <a:p>
          <a:endParaRPr lang="zh-CN" altLang="en-US"/>
        </a:p>
      </dgm:t>
    </dgm:pt>
    <dgm:pt modelId="{07A8105D-4C09-4157-B368-9E15D90C3335}" type="sibTrans" cxnId="{5D57F062-EEFF-4833-AE14-8EEB0B87BCA8}">
      <dgm:prSet/>
      <dgm:spPr/>
      <dgm:t>
        <a:bodyPr/>
        <a:lstStyle/>
        <a:p>
          <a:endParaRPr lang="zh-CN" altLang="en-US"/>
        </a:p>
      </dgm:t>
    </dgm:pt>
    <dgm:pt modelId="{128DDA67-C1CA-4702-AFA2-26AFF2F20BC1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一月一个实验区一个知识群</a:t>
          </a:r>
          <a:endParaRPr lang="zh-CN" altLang="en-US" sz="24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A37C7979-2D1C-4E32-8B68-6423FFC3713C}" type="parTrans" cxnId="{32D1DB0D-D613-4145-8C9D-0530ABC3BF00}">
      <dgm:prSet/>
      <dgm:spPr/>
      <dgm:t>
        <a:bodyPr/>
        <a:lstStyle/>
        <a:p>
          <a:endParaRPr lang="zh-CN" altLang="en-US"/>
        </a:p>
      </dgm:t>
    </dgm:pt>
    <dgm:pt modelId="{9823DCF5-664B-44E5-94C5-154E21D7B90A}" type="sibTrans" cxnId="{32D1DB0D-D613-4145-8C9D-0530ABC3BF00}">
      <dgm:prSet/>
      <dgm:spPr/>
      <dgm:t>
        <a:bodyPr/>
        <a:lstStyle/>
        <a:p>
          <a:endParaRPr lang="zh-CN" altLang="en-US"/>
        </a:p>
      </dgm:t>
    </dgm:pt>
    <dgm:pt modelId="{937DC0F6-BF5C-45DD-87AD-02EB9A04EBD7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一节课一个知识群</a:t>
          </a:r>
          <a:r>
            <a: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【</a:t>
          </a:r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同课异构</a:t>
          </a:r>
          <a:r>
            <a: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】</a:t>
          </a:r>
          <a:endParaRPr lang="zh-CN" altLang="en-US" sz="24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96ABBE2F-BFF1-4F48-9950-9080B45FE7A3}" type="parTrans" cxnId="{B41AE00C-F37D-4CE8-9434-809FC6CC8A62}">
      <dgm:prSet/>
      <dgm:spPr/>
      <dgm:t>
        <a:bodyPr/>
        <a:lstStyle/>
        <a:p>
          <a:endParaRPr lang="zh-CN" altLang="en-US"/>
        </a:p>
      </dgm:t>
    </dgm:pt>
    <dgm:pt modelId="{CDEE1FFA-DD22-47DF-9CCD-1B0D6177E9FE}" type="sibTrans" cxnId="{B41AE00C-F37D-4CE8-9434-809FC6CC8A62}">
      <dgm:prSet/>
      <dgm:spPr/>
      <dgm:t>
        <a:bodyPr/>
        <a:lstStyle/>
        <a:p>
          <a:endParaRPr lang="zh-CN" altLang="en-US"/>
        </a:p>
      </dgm:t>
    </dgm:pt>
    <dgm:pt modelId="{B4454F00-3B0F-46BD-AD8E-8BAE118DADF1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一名教师创建一个知识群</a:t>
          </a:r>
          <a:endParaRPr lang="zh-CN" altLang="en-US" sz="24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F7621E5E-2BB8-40C0-A82A-FB5CC94D1506}" type="parTrans" cxnId="{0E1C746E-5D99-49D0-B4A1-961B97209918}">
      <dgm:prSet/>
      <dgm:spPr/>
      <dgm:t>
        <a:bodyPr/>
        <a:lstStyle/>
        <a:p>
          <a:endParaRPr lang="zh-CN" altLang="en-US"/>
        </a:p>
      </dgm:t>
    </dgm:pt>
    <dgm:pt modelId="{811F5E52-6427-43E3-9BAD-EB5EBB6D3B8A}" type="sibTrans" cxnId="{0E1C746E-5D99-49D0-B4A1-961B97209918}">
      <dgm:prSet/>
      <dgm:spPr/>
      <dgm:t>
        <a:bodyPr/>
        <a:lstStyle/>
        <a:p>
          <a:endParaRPr lang="zh-CN" altLang="en-US"/>
        </a:p>
      </dgm:t>
    </dgm:pt>
    <dgm:pt modelId="{38B7B1D4-5BED-4801-92F0-43B2B49E2706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itchFamily="2" charset="-122"/>
              <a:ea typeface="华文行楷" pitchFamily="2" charset="-122"/>
            </a:rPr>
            <a:t>一个区域的培训讲稿</a:t>
          </a:r>
          <a:endParaRPr lang="zh-CN" altLang="en-US" sz="2400" b="1" dirty="0"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华文行楷" pitchFamily="2" charset="-122"/>
            <a:ea typeface="华文行楷" pitchFamily="2" charset="-122"/>
          </a:endParaRPr>
        </a:p>
      </dgm:t>
    </dgm:pt>
    <dgm:pt modelId="{5F4FDC71-0234-4F93-BC6F-0D90AC819705}" type="parTrans" cxnId="{2F8E67BA-EB21-4635-94BD-EE1E002D4288}">
      <dgm:prSet/>
      <dgm:spPr/>
      <dgm:t>
        <a:bodyPr/>
        <a:lstStyle/>
        <a:p>
          <a:endParaRPr lang="zh-CN" altLang="en-US"/>
        </a:p>
      </dgm:t>
    </dgm:pt>
    <dgm:pt modelId="{C86B29E2-1B7A-4EB6-95EF-A12ABF3A8DCD}" type="sibTrans" cxnId="{2F8E67BA-EB21-4635-94BD-EE1E002D4288}">
      <dgm:prSet/>
      <dgm:spPr/>
      <dgm:t>
        <a:bodyPr/>
        <a:lstStyle/>
        <a:p>
          <a:endParaRPr lang="zh-CN" altLang="en-US"/>
        </a:p>
      </dgm:t>
    </dgm:pt>
    <dgm:pt modelId="{D9F9D565-93A1-47D4-8D84-0106F82B52C5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itchFamily="2" charset="-122"/>
              <a:ea typeface="华文行楷" pitchFamily="2" charset="-122"/>
            </a:rPr>
            <a:t>有特定主题的多个学习材料</a:t>
          </a:r>
          <a:r>
            <a:rPr lang="en-US" altLang="zh-CN" sz="2400" b="1" i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华文行楷" pitchFamily="2" charset="-122"/>
              <a:cs typeface="Times New Roman" pitchFamily="18" charset="0"/>
            </a:rPr>
            <a:t>(NEW)</a:t>
          </a:r>
          <a:endParaRPr lang="zh-CN" altLang="en-US" sz="2400" b="1" i="1" dirty="0"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ea typeface="华文行楷" pitchFamily="2" charset="-122"/>
            <a:cs typeface="Times New Roman" pitchFamily="18" charset="0"/>
          </a:endParaRPr>
        </a:p>
      </dgm:t>
    </dgm:pt>
    <dgm:pt modelId="{1C0404BC-3440-4E8E-B430-3FC29A066709}" type="parTrans" cxnId="{411DC934-BCD1-4ECE-853E-D090EDE3C7FC}">
      <dgm:prSet/>
      <dgm:spPr/>
      <dgm:t>
        <a:bodyPr/>
        <a:lstStyle/>
        <a:p>
          <a:endParaRPr lang="zh-CN" altLang="en-US"/>
        </a:p>
      </dgm:t>
    </dgm:pt>
    <dgm:pt modelId="{0A654D18-36BE-413A-A40D-66B280E5A782}" type="sibTrans" cxnId="{411DC934-BCD1-4ECE-853E-D090EDE3C7FC}">
      <dgm:prSet/>
      <dgm:spPr/>
      <dgm:t>
        <a:bodyPr/>
        <a:lstStyle/>
        <a:p>
          <a:endParaRPr lang="zh-CN" altLang="en-US"/>
        </a:p>
      </dgm:t>
    </dgm:pt>
    <dgm:pt modelId="{62423D51-7307-49FE-A7C1-E541F21851C7}" type="pres">
      <dgm:prSet presAssocID="{AF866EEB-333D-49EC-99FD-310A7AF1D0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E2E7F55-3870-4AD1-A5DA-062E944C9D78}" type="pres">
      <dgm:prSet presAssocID="{A2756C3B-141C-4343-9A61-1AC56676EB83}" presName="composite" presStyleCnt="0"/>
      <dgm:spPr/>
    </dgm:pt>
    <dgm:pt modelId="{81B3CA34-E2FE-4BE7-9720-9DA477F42340}" type="pres">
      <dgm:prSet presAssocID="{A2756C3B-141C-4343-9A61-1AC56676EB8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0A191-BCE4-4512-B9C6-C931AEA884FF}" type="pres">
      <dgm:prSet presAssocID="{A2756C3B-141C-4343-9A61-1AC56676EB8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55250F-C8B3-46E2-AF78-7A0EF89F01EF}" type="pres">
      <dgm:prSet presAssocID="{5BAF57FF-1420-488B-B7A9-DA2E9E9A25EF}" presName="space" presStyleCnt="0"/>
      <dgm:spPr/>
    </dgm:pt>
    <dgm:pt modelId="{5E819A1A-78B1-4102-932D-FEB6F012972D}" type="pres">
      <dgm:prSet presAssocID="{8866CFCF-7260-49C5-88D8-A50DD54B7354}" presName="composite" presStyleCnt="0"/>
      <dgm:spPr/>
    </dgm:pt>
    <dgm:pt modelId="{0115ED3A-1E5B-4B21-A102-AC648C51151B}" type="pres">
      <dgm:prSet presAssocID="{8866CFCF-7260-49C5-88D8-A50DD54B735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A36E82-FFB5-4A1C-8684-768028760654}" type="pres">
      <dgm:prSet presAssocID="{8866CFCF-7260-49C5-88D8-A50DD54B735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B21D22-D679-4B6A-8D40-316BF20E8507}" type="presOf" srcId="{38B7B1D4-5BED-4801-92F0-43B2B49E2706}" destId="{B5A36E82-FFB5-4A1C-8684-768028760654}" srcOrd="0" destOrd="4" presId="urn:microsoft.com/office/officeart/2005/8/layout/hList1"/>
    <dgm:cxn modelId="{5AB4A491-3CD4-4966-94DB-41670F6AD608}" type="presOf" srcId="{DF90189B-0324-448F-989A-6C89BDE39FAB}" destId="{0270A191-BCE4-4512-B9C6-C931AEA884FF}" srcOrd="0" destOrd="1" presId="urn:microsoft.com/office/officeart/2005/8/layout/hList1"/>
    <dgm:cxn modelId="{B41AE00C-F37D-4CE8-9434-809FC6CC8A62}" srcId="{8866CFCF-7260-49C5-88D8-A50DD54B7354}" destId="{937DC0F6-BF5C-45DD-87AD-02EB9A04EBD7}" srcOrd="2" destOrd="0" parTransId="{96ABBE2F-BFF1-4F48-9950-9080B45FE7A3}" sibTransId="{CDEE1FFA-DD22-47DF-9CCD-1B0D6177E9FE}"/>
    <dgm:cxn modelId="{411DC934-BCD1-4ECE-853E-D090EDE3C7FC}" srcId="{8866CFCF-7260-49C5-88D8-A50DD54B7354}" destId="{D9F9D565-93A1-47D4-8D84-0106F82B52C5}" srcOrd="5" destOrd="0" parTransId="{1C0404BC-3440-4E8E-B430-3FC29A066709}" sibTransId="{0A654D18-36BE-413A-A40D-66B280E5A782}"/>
    <dgm:cxn modelId="{BF740C38-7191-456A-AACD-A0FE3E86D249}" type="presOf" srcId="{BEDBF235-B98A-41EB-8548-FA37A7134AC9}" destId="{0270A191-BCE4-4512-B9C6-C931AEA884FF}" srcOrd="0" destOrd="2" presId="urn:microsoft.com/office/officeart/2005/8/layout/hList1"/>
    <dgm:cxn modelId="{722E31E1-E29E-42F6-BDB2-ABC502ED6BA7}" type="presOf" srcId="{8866CFCF-7260-49C5-88D8-A50DD54B7354}" destId="{0115ED3A-1E5B-4B21-A102-AC648C51151B}" srcOrd="0" destOrd="0" presId="urn:microsoft.com/office/officeart/2005/8/layout/hList1"/>
    <dgm:cxn modelId="{713710E0-4981-4F59-A93D-17018F7F3B6F}" type="presOf" srcId="{AF866EEB-333D-49EC-99FD-310A7AF1D003}" destId="{62423D51-7307-49FE-A7C1-E541F21851C7}" srcOrd="0" destOrd="0" presId="urn:microsoft.com/office/officeart/2005/8/layout/hList1"/>
    <dgm:cxn modelId="{D37121B7-CB66-4EE6-B62B-56F942368E5C}" srcId="{A2756C3B-141C-4343-9A61-1AC56676EB83}" destId="{53F6EE58-CF56-4596-BAB9-FF48A6D13243}" srcOrd="0" destOrd="0" parTransId="{94FBB2DD-F994-45DE-A31C-44BA85A84D0C}" sibTransId="{E95BCDE9-DFED-42A3-A831-3B0B376D5904}"/>
    <dgm:cxn modelId="{DFEAF62B-B3D1-4543-B72E-18AEEC5DEDBF}" srcId="{A2756C3B-141C-4343-9A61-1AC56676EB83}" destId="{DF90189B-0324-448F-989A-6C89BDE39FAB}" srcOrd="1" destOrd="0" parTransId="{C76E839D-F9A4-4630-B55E-D6FC708F8210}" sibTransId="{AC383EEA-6411-484F-9401-2BFB046384FB}"/>
    <dgm:cxn modelId="{77E8C1EB-DA28-402F-BA08-8AB23D0DD2FB}" type="presOf" srcId="{128DDA67-C1CA-4702-AFA2-26AFF2F20BC1}" destId="{B5A36E82-FFB5-4A1C-8684-768028760654}" srcOrd="0" destOrd="1" presId="urn:microsoft.com/office/officeart/2005/8/layout/hList1"/>
    <dgm:cxn modelId="{2F8E67BA-EB21-4635-94BD-EE1E002D4288}" srcId="{8866CFCF-7260-49C5-88D8-A50DD54B7354}" destId="{38B7B1D4-5BED-4801-92F0-43B2B49E2706}" srcOrd="4" destOrd="0" parTransId="{5F4FDC71-0234-4F93-BC6F-0D90AC819705}" sibTransId="{C86B29E2-1B7A-4EB6-95EF-A12ABF3A8DCD}"/>
    <dgm:cxn modelId="{0E1C746E-5D99-49D0-B4A1-961B97209918}" srcId="{8866CFCF-7260-49C5-88D8-A50DD54B7354}" destId="{B4454F00-3B0F-46BD-AD8E-8BAE118DADF1}" srcOrd="3" destOrd="0" parTransId="{F7621E5E-2BB8-40C0-A82A-FB5CC94D1506}" sibTransId="{811F5E52-6427-43E3-9BAD-EB5EBB6D3B8A}"/>
    <dgm:cxn modelId="{653379B8-798C-4342-80D2-CA6C14170E6E}" type="presOf" srcId="{D9F9D565-93A1-47D4-8D84-0106F82B52C5}" destId="{B5A36E82-FFB5-4A1C-8684-768028760654}" srcOrd="0" destOrd="5" presId="urn:microsoft.com/office/officeart/2005/8/layout/hList1"/>
    <dgm:cxn modelId="{46145F04-EDBC-4FD0-B86F-502D36304390}" srcId="{AF866EEB-333D-49EC-99FD-310A7AF1D003}" destId="{A2756C3B-141C-4343-9A61-1AC56676EB83}" srcOrd="0" destOrd="0" parTransId="{DB159CA0-043E-469A-BBE9-49AC4173B6A1}" sibTransId="{5BAF57FF-1420-488B-B7A9-DA2E9E9A25EF}"/>
    <dgm:cxn modelId="{32D1DB0D-D613-4145-8C9D-0530ABC3BF00}" srcId="{8866CFCF-7260-49C5-88D8-A50DD54B7354}" destId="{128DDA67-C1CA-4702-AFA2-26AFF2F20BC1}" srcOrd="1" destOrd="0" parTransId="{A37C7979-2D1C-4E32-8B68-6423FFC3713C}" sibTransId="{9823DCF5-664B-44E5-94C5-154E21D7B90A}"/>
    <dgm:cxn modelId="{A08A27AB-9429-491C-980A-1235789D9CF0}" srcId="{8866CFCF-7260-49C5-88D8-A50DD54B7354}" destId="{74382FA7-76F2-405D-95C5-267A19039DB7}" srcOrd="0" destOrd="0" parTransId="{BD69BD3D-9B17-4F88-9671-7A7099972F6E}" sibTransId="{D9AAE62C-D7FE-4D00-8864-B1C5C0175613}"/>
    <dgm:cxn modelId="{9E91F0DE-07EC-4BA6-B2F4-504E6FE07379}" type="presOf" srcId="{53F6EE58-CF56-4596-BAB9-FF48A6D13243}" destId="{0270A191-BCE4-4512-B9C6-C931AEA884FF}" srcOrd="0" destOrd="0" presId="urn:microsoft.com/office/officeart/2005/8/layout/hList1"/>
    <dgm:cxn modelId="{0965B77A-38B3-4CE2-8C09-4B52AFD7B8F9}" type="presOf" srcId="{937DC0F6-BF5C-45DD-87AD-02EB9A04EBD7}" destId="{B5A36E82-FFB5-4A1C-8684-768028760654}" srcOrd="0" destOrd="2" presId="urn:microsoft.com/office/officeart/2005/8/layout/hList1"/>
    <dgm:cxn modelId="{5D57F062-EEFF-4833-AE14-8EEB0B87BCA8}" srcId="{A2756C3B-141C-4343-9A61-1AC56676EB83}" destId="{BEDBF235-B98A-41EB-8548-FA37A7134AC9}" srcOrd="2" destOrd="0" parTransId="{989C8AFB-5AC0-4C2B-AE8B-A912A2DCB518}" sibTransId="{07A8105D-4C09-4157-B368-9E15D90C3335}"/>
    <dgm:cxn modelId="{EB3A888E-FDAB-4678-BEAD-F1805A052A32}" type="presOf" srcId="{A2756C3B-141C-4343-9A61-1AC56676EB83}" destId="{81B3CA34-E2FE-4BE7-9720-9DA477F42340}" srcOrd="0" destOrd="0" presId="urn:microsoft.com/office/officeart/2005/8/layout/hList1"/>
    <dgm:cxn modelId="{8235EDAB-FDEB-453C-B7FA-F97597BEE00A}" type="presOf" srcId="{B4454F00-3B0F-46BD-AD8E-8BAE118DADF1}" destId="{B5A36E82-FFB5-4A1C-8684-768028760654}" srcOrd="0" destOrd="3" presId="urn:microsoft.com/office/officeart/2005/8/layout/hList1"/>
    <dgm:cxn modelId="{C365ABFC-1721-4E8B-B9A8-11CA92F0AFD5}" srcId="{AF866EEB-333D-49EC-99FD-310A7AF1D003}" destId="{8866CFCF-7260-49C5-88D8-A50DD54B7354}" srcOrd="1" destOrd="0" parTransId="{23A8AB5D-5313-4861-A741-A99ABD71F950}" sibTransId="{BD1FCA41-CF10-408E-9C7C-FB88276209D1}"/>
    <dgm:cxn modelId="{666F0223-8344-4D27-A670-DA7DCC04B5A2}" type="presOf" srcId="{74382FA7-76F2-405D-95C5-267A19039DB7}" destId="{B5A36E82-FFB5-4A1C-8684-768028760654}" srcOrd="0" destOrd="0" presId="urn:microsoft.com/office/officeart/2005/8/layout/hList1"/>
    <dgm:cxn modelId="{1138D2D6-D210-479C-B122-E1D420B4A9E8}" type="presParOf" srcId="{62423D51-7307-49FE-A7C1-E541F21851C7}" destId="{1E2E7F55-3870-4AD1-A5DA-062E944C9D78}" srcOrd="0" destOrd="0" presId="urn:microsoft.com/office/officeart/2005/8/layout/hList1"/>
    <dgm:cxn modelId="{A8553E1B-7720-409B-A81D-0A6C100312A1}" type="presParOf" srcId="{1E2E7F55-3870-4AD1-A5DA-062E944C9D78}" destId="{81B3CA34-E2FE-4BE7-9720-9DA477F42340}" srcOrd="0" destOrd="0" presId="urn:microsoft.com/office/officeart/2005/8/layout/hList1"/>
    <dgm:cxn modelId="{6F502A90-F991-4A9C-BFEB-EE089FFB41DF}" type="presParOf" srcId="{1E2E7F55-3870-4AD1-A5DA-062E944C9D78}" destId="{0270A191-BCE4-4512-B9C6-C931AEA884FF}" srcOrd="1" destOrd="0" presId="urn:microsoft.com/office/officeart/2005/8/layout/hList1"/>
    <dgm:cxn modelId="{948C81A1-6636-472D-A70F-967233E0F508}" type="presParOf" srcId="{62423D51-7307-49FE-A7C1-E541F21851C7}" destId="{8155250F-C8B3-46E2-AF78-7A0EF89F01EF}" srcOrd="1" destOrd="0" presId="urn:microsoft.com/office/officeart/2005/8/layout/hList1"/>
    <dgm:cxn modelId="{E57A5802-3E1D-4338-A674-045FE783F44B}" type="presParOf" srcId="{62423D51-7307-49FE-A7C1-E541F21851C7}" destId="{5E819A1A-78B1-4102-932D-FEB6F012972D}" srcOrd="2" destOrd="0" presId="urn:microsoft.com/office/officeart/2005/8/layout/hList1"/>
    <dgm:cxn modelId="{ABB69038-50D3-436E-BB98-BF5ADDF74360}" type="presParOf" srcId="{5E819A1A-78B1-4102-932D-FEB6F012972D}" destId="{0115ED3A-1E5B-4B21-A102-AC648C51151B}" srcOrd="0" destOrd="0" presId="urn:microsoft.com/office/officeart/2005/8/layout/hList1"/>
    <dgm:cxn modelId="{D75E0921-F5EC-44E8-96EE-7E08869A1C29}" type="presParOf" srcId="{5E819A1A-78B1-4102-932D-FEB6F012972D}" destId="{B5A36E82-FFB5-4A1C-8684-76802876065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D950F-A0CB-4CBF-B5A4-F2F736927285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6EB81D2-83E5-4703-9B36-628B6199EF55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个人空间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88F6BF3A-4712-4AB2-B06C-F097BA9754FB}" type="parTrans" cxnId="{C9A99705-577E-427F-BE70-F901F7F56032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9D2CB8F9-363F-45BA-8FAD-3007AE38C9DE}" type="sibTrans" cxnId="{C9A99705-577E-427F-BE70-F901F7F56032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703A2496-6924-4380-9B2F-FF99944F82B4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个人学习环境，个人信息的入口门户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75225771-FECE-41D5-9C6E-7516F54E095B}" type="parTrans" cxnId="{B05CA767-1D52-446A-AAC8-D7A8FC2B1733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1D9563B6-37AF-4134-AD31-94B267FA5722}" type="sibTrans" cxnId="{B05CA767-1D52-446A-AAC8-D7A8FC2B1733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BCF59D42-A22C-4C60-B971-C94A4FFB7D90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构建个人知识网络与人际网络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4A3090DF-BDE4-468F-8F2E-C5A396CB70D7}" type="parTrans" cxnId="{95544DDF-03B4-4478-B2FD-95A61575CFFA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31542BF9-4BB6-4614-A581-4FB8B5E237BB}" type="sibTrans" cxnId="{95544DDF-03B4-4478-B2FD-95A61575CFFA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7495B353-8A13-4FBE-A39D-89DDF0E16F7E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学习社区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23E37EC0-F0D7-46A6-BF84-AA4782D8DAC9}" type="parTrans" cxnId="{279AF055-6B21-4555-983C-87A0E0388A5C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24A57BF4-9EF1-4BB1-8EF4-A8E362DF659C}" type="sibTrans" cxnId="{279AF055-6B21-4555-983C-87A0E0388A5C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F050FD9C-DFEF-404B-9872-33FBA3BAAE9A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相同或者相似兴趣的用户共同探究、激发思考的社区，比如一个试验区，一个教学班级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4A1F7BF6-636D-4702-851D-C9B290A104D6}" type="parTrans" cxnId="{22AC8A1D-ABE3-46AB-AD46-6D6840E5BDFC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23771BD1-A0F9-436E-A31E-0373B62FE895}" type="sibTrans" cxnId="{22AC8A1D-ABE3-46AB-AD46-6D6840E5BDFC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E3070D7C-F7CC-4831-83B0-EF8FFE12A360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实现学习元、知识群、知识云以及学习活动、学习工具的连通与无缝交互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A35DED7A-9D49-4957-A738-C8BF2BA28C91}" type="parTrans" cxnId="{C4DFF804-5CC6-49D9-8624-EF199C93DFC1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87C1EEFE-92FF-4784-9A91-2A808470D55C}" type="sibTrans" cxnId="{C4DFF804-5CC6-49D9-8624-EF199C93DFC1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9E7F0A41-34F5-461A-9332-E988867156D3}">
      <dgm:prSet phldrT="[文本]"/>
      <dgm:spPr/>
      <dgm:t>
        <a:bodyPr/>
        <a:lstStyle/>
        <a:p>
          <a:r>
            <a:rPr lang="zh-CN" altLang="en-US" dirty="0" smtClean="0">
              <a:latin typeface="华文中宋" pitchFamily="2" charset="-122"/>
              <a:ea typeface="华文中宋" pitchFamily="2" charset="-122"/>
            </a:rPr>
            <a:t>用户进行知识管理、好友管理、个人信息管理</a:t>
          </a:r>
          <a:endParaRPr lang="zh-CN" altLang="en-US" dirty="0">
            <a:latin typeface="华文中宋" pitchFamily="2" charset="-122"/>
            <a:ea typeface="华文中宋" pitchFamily="2" charset="-122"/>
          </a:endParaRPr>
        </a:p>
      </dgm:t>
    </dgm:pt>
    <dgm:pt modelId="{586BA069-1A14-432B-9047-9E671D552821}" type="parTrans" cxnId="{15835859-F398-4D02-8BA6-7DA74A50D6A0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E634FF5E-725D-4C7C-B12C-3AAFFCAA6B4B}" type="sibTrans" cxnId="{15835859-F398-4D02-8BA6-7DA74A50D6A0}">
      <dgm:prSet/>
      <dgm:spPr/>
      <dgm:t>
        <a:bodyPr/>
        <a:lstStyle/>
        <a:p>
          <a:endParaRPr lang="zh-CN" altLang="en-US">
            <a:latin typeface="华文中宋" pitchFamily="2" charset="-122"/>
            <a:ea typeface="华文中宋" pitchFamily="2" charset="-122"/>
          </a:endParaRPr>
        </a:p>
      </dgm:t>
    </dgm:pt>
    <dgm:pt modelId="{A170D948-1D14-45EF-80D6-FD4D6EA97A3A}">
      <dgm:prSet phldrT="[文本]"/>
      <dgm:spPr/>
      <dgm:t>
        <a:bodyPr/>
        <a:lstStyle/>
        <a:p>
          <a:r>
            <a:rPr lang="zh-CN" altLang="en-US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您的专属学习领地（个人学习环境</a:t>
          </a:r>
          <a:r>
            <a:rPr lang="en-US" altLang="zh-CN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,PLE</a:t>
          </a:r>
          <a:r>
            <a:rPr lang="zh-CN" altLang="en-US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）</a:t>
          </a:r>
          <a:endParaRPr lang="zh-CN" altLang="en-US" dirty="0">
            <a:solidFill>
              <a:srgbClr val="FF0000"/>
            </a:solidFill>
            <a:latin typeface="华文中宋" pitchFamily="2" charset="-122"/>
            <a:ea typeface="华文中宋" pitchFamily="2" charset="-122"/>
          </a:endParaRPr>
        </a:p>
      </dgm:t>
    </dgm:pt>
    <dgm:pt modelId="{60D385BA-4621-40D3-801D-DFCF124CB67F}" type="parTrans" cxnId="{C3C7AACA-5076-4330-96C9-D0C44DC1D340}">
      <dgm:prSet/>
      <dgm:spPr/>
      <dgm:t>
        <a:bodyPr/>
        <a:lstStyle/>
        <a:p>
          <a:endParaRPr lang="zh-CN" altLang="en-US"/>
        </a:p>
      </dgm:t>
    </dgm:pt>
    <dgm:pt modelId="{FD6F68E8-3F4B-408A-8F43-21E7E3927054}" type="sibTrans" cxnId="{C3C7AACA-5076-4330-96C9-D0C44DC1D340}">
      <dgm:prSet/>
      <dgm:spPr/>
      <dgm:t>
        <a:bodyPr/>
        <a:lstStyle/>
        <a:p>
          <a:endParaRPr lang="zh-CN" altLang="en-US"/>
        </a:p>
      </dgm:t>
    </dgm:pt>
    <dgm:pt modelId="{35557881-97C7-42C7-A053-3C021266CB9C}">
      <dgm:prSet phldrT="[文本]"/>
      <dgm:spPr/>
      <dgm:t>
        <a:bodyPr/>
        <a:lstStyle/>
        <a:p>
          <a:r>
            <a:rPr lang="zh-CN" altLang="en-US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学习共同体的自留地（集体学习环境，</a:t>
          </a:r>
          <a:r>
            <a:rPr lang="en-US" altLang="zh-CN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CLE</a:t>
          </a:r>
          <a:r>
            <a:rPr lang="zh-CN" altLang="en-US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rPr>
            <a:t>）</a:t>
          </a:r>
          <a:endParaRPr lang="zh-CN" altLang="en-US" dirty="0">
            <a:solidFill>
              <a:srgbClr val="FF0000"/>
            </a:solidFill>
            <a:latin typeface="华文中宋" pitchFamily="2" charset="-122"/>
            <a:ea typeface="华文中宋" pitchFamily="2" charset="-122"/>
          </a:endParaRPr>
        </a:p>
      </dgm:t>
    </dgm:pt>
    <dgm:pt modelId="{AFBF0AEC-4012-4505-8E09-4FAD8DCE7CB3}" type="parTrans" cxnId="{049FA71D-B0C9-49A7-BFA1-ACF64C51647D}">
      <dgm:prSet/>
      <dgm:spPr/>
      <dgm:t>
        <a:bodyPr/>
        <a:lstStyle/>
        <a:p>
          <a:endParaRPr lang="zh-CN" altLang="en-US"/>
        </a:p>
      </dgm:t>
    </dgm:pt>
    <dgm:pt modelId="{AD80D59B-1B2B-4DFB-884B-EA2BA667B031}" type="sibTrans" cxnId="{049FA71D-B0C9-49A7-BFA1-ACF64C51647D}">
      <dgm:prSet/>
      <dgm:spPr/>
      <dgm:t>
        <a:bodyPr/>
        <a:lstStyle/>
        <a:p>
          <a:endParaRPr lang="zh-CN" altLang="en-US"/>
        </a:p>
      </dgm:t>
    </dgm:pt>
    <dgm:pt modelId="{C9604C76-691B-498F-A605-50D45B1EE46B}" type="pres">
      <dgm:prSet presAssocID="{4C1D950F-A0CB-4CBF-B5A4-F2F7369272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2A782AE-BF1F-487D-8921-38A59D24D999}" type="pres">
      <dgm:prSet presAssocID="{66EB81D2-83E5-4703-9B36-628B6199EF55}" presName="composite" presStyleCnt="0"/>
      <dgm:spPr/>
    </dgm:pt>
    <dgm:pt modelId="{C6D84880-7D59-493C-8E61-C4F4DB9CD661}" type="pres">
      <dgm:prSet presAssocID="{66EB81D2-83E5-4703-9B36-628B6199EF5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82C3FA-5599-4A36-8C88-AB8E2F3DC1F0}" type="pres">
      <dgm:prSet presAssocID="{66EB81D2-83E5-4703-9B36-628B6199EF5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C00C63-6E11-4CED-A04C-6CCF87FF1FC8}" type="pres">
      <dgm:prSet presAssocID="{9D2CB8F9-363F-45BA-8FAD-3007AE38C9DE}" presName="space" presStyleCnt="0"/>
      <dgm:spPr/>
    </dgm:pt>
    <dgm:pt modelId="{5C8DD999-29E3-4B2B-A5B6-5FF428EA09A8}" type="pres">
      <dgm:prSet presAssocID="{7495B353-8A13-4FBE-A39D-89DDF0E16F7E}" presName="composite" presStyleCnt="0"/>
      <dgm:spPr/>
    </dgm:pt>
    <dgm:pt modelId="{44BD2330-2E9B-40FE-9824-B39E5477A1A2}" type="pres">
      <dgm:prSet presAssocID="{7495B353-8A13-4FBE-A39D-89DDF0E16F7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767DDF-89A9-4B7D-BE9B-881853323FC9}" type="pres">
      <dgm:prSet presAssocID="{7495B353-8A13-4FBE-A39D-89DDF0E16F7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9A99705-577E-427F-BE70-F901F7F56032}" srcId="{4C1D950F-A0CB-4CBF-B5A4-F2F736927285}" destId="{66EB81D2-83E5-4703-9B36-628B6199EF55}" srcOrd="0" destOrd="0" parTransId="{88F6BF3A-4712-4AB2-B06C-F097BA9754FB}" sibTransId="{9D2CB8F9-363F-45BA-8FAD-3007AE38C9DE}"/>
    <dgm:cxn modelId="{95544DDF-03B4-4478-B2FD-95A61575CFFA}" srcId="{66EB81D2-83E5-4703-9B36-628B6199EF55}" destId="{BCF59D42-A22C-4C60-B971-C94A4FFB7D90}" srcOrd="2" destOrd="0" parTransId="{4A3090DF-BDE4-468F-8F2E-C5A396CB70D7}" sibTransId="{31542BF9-4BB6-4614-A581-4FB8B5E237BB}"/>
    <dgm:cxn modelId="{15835859-F398-4D02-8BA6-7DA74A50D6A0}" srcId="{66EB81D2-83E5-4703-9B36-628B6199EF55}" destId="{9E7F0A41-34F5-461A-9332-E988867156D3}" srcOrd="1" destOrd="0" parTransId="{586BA069-1A14-432B-9047-9E671D552821}" sibTransId="{E634FF5E-725D-4C7C-B12C-3AAFFCAA6B4B}"/>
    <dgm:cxn modelId="{049FA71D-B0C9-49A7-BFA1-ACF64C51647D}" srcId="{7495B353-8A13-4FBE-A39D-89DDF0E16F7E}" destId="{35557881-97C7-42C7-A053-3C021266CB9C}" srcOrd="2" destOrd="0" parTransId="{AFBF0AEC-4012-4505-8E09-4FAD8DCE7CB3}" sibTransId="{AD80D59B-1B2B-4DFB-884B-EA2BA667B031}"/>
    <dgm:cxn modelId="{25956347-96B6-4C29-AF9A-5605C4D5B5C0}" type="presOf" srcId="{35557881-97C7-42C7-A053-3C021266CB9C}" destId="{15767DDF-89A9-4B7D-BE9B-881853323FC9}" srcOrd="0" destOrd="2" presId="urn:microsoft.com/office/officeart/2005/8/layout/hList1"/>
    <dgm:cxn modelId="{22AC8A1D-ABE3-46AB-AD46-6D6840E5BDFC}" srcId="{7495B353-8A13-4FBE-A39D-89DDF0E16F7E}" destId="{F050FD9C-DFEF-404B-9872-33FBA3BAAE9A}" srcOrd="0" destOrd="0" parTransId="{4A1F7BF6-636D-4702-851D-C9B290A104D6}" sibTransId="{23771BD1-A0F9-436E-A31E-0373B62FE895}"/>
    <dgm:cxn modelId="{663DC0C4-DAB8-4CE7-BBD7-4F4AB0210CD8}" type="presOf" srcId="{9E7F0A41-34F5-461A-9332-E988867156D3}" destId="{E482C3FA-5599-4A36-8C88-AB8E2F3DC1F0}" srcOrd="0" destOrd="1" presId="urn:microsoft.com/office/officeart/2005/8/layout/hList1"/>
    <dgm:cxn modelId="{B05CA767-1D52-446A-AAC8-D7A8FC2B1733}" srcId="{66EB81D2-83E5-4703-9B36-628B6199EF55}" destId="{703A2496-6924-4380-9B2F-FF99944F82B4}" srcOrd="0" destOrd="0" parTransId="{75225771-FECE-41D5-9C6E-7516F54E095B}" sibTransId="{1D9563B6-37AF-4134-AD31-94B267FA5722}"/>
    <dgm:cxn modelId="{E9601EF4-F99E-475C-837E-747E67447863}" type="presOf" srcId="{F050FD9C-DFEF-404B-9872-33FBA3BAAE9A}" destId="{15767DDF-89A9-4B7D-BE9B-881853323FC9}" srcOrd="0" destOrd="0" presId="urn:microsoft.com/office/officeart/2005/8/layout/hList1"/>
    <dgm:cxn modelId="{B632CEBC-75EA-485F-9FBE-E2E59190F968}" type="presOf" srcId="{7495B353-8A13-4FBE-A39D-89DDF0E16F7E}" destId="{44BD2330-2E9B-40FE-9824-B39E5477A1A2}" srcOrd="0" destOrd="0" presId="urn:microsoft.com/office/officeart/2005/8/layout/hList1"/>
    <dgm:cxn modelId="{2DAA2A31-9F91-4C1A-A45C-479CFB82801C}" type="presOf" srcId="{A170D948-1D14-45EF-80D6-FD4D6EA97A3A}" destId="{E482C3FA-5599-4A36-8C88-AB8E2F3DC1F0}" srcOrd="0" destOrd="3" presId="urn:microsoft.com/office/officeart/2005/8/layout/hList1"/>
    <dgm:cxn modelId="{279AF055-6B21-4555-983C-87A0E0388A5C}" srcId="{4C1D950F-A0CB-4CBF-B5A4-F2F736927285}" destId="{7495B353-8A13-4FBE-A39D-89DDF0E16F7E}" srcOrd="1" destOrd="0" parTransId="{23E37EC0-F0D7-46A6-BF84-AA4782D8DAC9}" sibTransId="{24A57BF4-9EF1-4BB1-8EF4-A8E362DF659C}"/>
    <dgm:cxn modelId="{0B6D6947-52C2-4BBA-8644-9BEABF60CEEC}" type="presOf" srcId="{BCF59D42-A22C-4C60-B971-C94A4FFB7D90}" destId="{E482C3FA-5599-4A36-8C88-AB8E2F3DC1F0}" srcOrd="0" destOrd="2" presId="urn:microsoft.com/office/officeart/2005/8/layout/hList1"/>
    <dgm:cxn modelId="{C4DFF804-5CC6-49D9-8624-EF199C93DFC1}" srcId="{7495B353-8A13-4FBE-A39D-89DDF0E16F7E}" destId="{E3070D7C-F7CC-4831-83B0-EF8FFE12A360}" srcOrd="1" destOrd="0" parTransId="{A35DED7A-9D49-4957-A738-C8BF2BA28C91}" sibTransId="{87C1EEFE-92FF-4784-9A91-2A808470D55C}"/>
    <dgm:cxn modelId="{491A29A9-1939-4CDF-9C0A-AC6E2A9F5DC5}" type="presOf" srcId="{703A2496-6924-4380-9B2F-FF99944F82B4}" destId="{E482C3FA-5599-4A36-8C88-AB8E2F3DC1F0}" srcOrd="0" destOrd="0" presId="urn:microsoft.com/office/officeart/2005/8/layout/hList1"/>
    <dgm:cxn modelId="{C3C7AACA-5076-4330-96C9-D0C44DC1D340}" srcId="{66EB81D2-83E5-4703-9B36-628B6199EF55}" destId="{A170D948-1D14-45EF-80D6-FD4D6EA97A3A}" srcOrd="3" destOrd="0" parTransId="{60D385BA-4621-40D3-801D-DFCF124CB67F}" sibTransId="{FD6F68E8-3F4B-408A-8F43-21E7E3927054}"/>
    <dgm:cxn modelId="{DF31DCF8-C428-4131-B1E3-85F2C7CE98D1}" type="presOf" srcId="{E3070D7C-F7CC-4831-83B0-EF8FFE12A360}" destId="{15767DDF-89A9-4B7D-BE9B-881853323FC9}" srcOrd="0" destOrd="1" presId="urn:microsoft.com/office/officeart/2005/8/layout/hList1"/>
    <dgm:cxn modelId="{EC0F1F49-D548-4EE9-8BAD-1B6B3E4124D8}" type="presOf" srcId="{4C1D950F-A0CB-4CBF-B5A4-F2F736927285}" destId="{C9604C76-691B-498F-A605-50D45B1EE46B}" srcOrd="0" destOrd="0" presId="urn:microsoft.com/office/officeart/2005/8/layout/hList1"/>
    <dgm:cxn modelId="{E6C0CB20-0BB6-4483-9255-E429133B64E1}" type="presOf" srcId="{66EB81D2-83E5-4703-9B36-628B6199EF55}" destId="{C6D84880-7D59-493C-8E61-C4F4DB9CD661}" srcOrd="0" destOrd="0" presId="urn:microsoft.com/office/officeart/2005/8/layout/hList1"/>
    <dgm:cxn modelId="{C113BB2F-4FBF-46AF-B992-CF1EF4876EEF}" type="presParOf" srcId="{C9604C76-691B-498F-A605-50D45B1EE46B}" destId="{92A782AE-BF1F-487D-8921-38A59D24D999}" srcOrd="0" destOrd="0" presId="urn:microsoft.com/office/officeart/2005/8/layout/hList1"/>
    <dgm:cxn modelId="{E938C7BA-0137-42A8-AD93-52582E7B3908}" type="presParOf" srcId="{92A782AE-BF1F-487D-8921-38A59D24D999}" destId="{C6D84880-7D59-493C-8E61-C4F4DB9CD661}" srcOrd="0" destOrd="0" presId="urn:microsoft.com/office/officeart/2005/8/layout/hList1"/>
    <dgm:cxn modelId="{92516FFB-D635-4A40-AE4C-E34E989B313D}" type="presParOf" srcId="{92A782AE-BF1F-487D-8921-38A59D24D999}" destId="{E482C3FA-5599-4A36-8C88-AB8E2F3DC1F0}" srcOrd="1" destOrd="0" presId="urn:microsoft.com/office/officeart/2005/8/layout/hList1"/>
    <dgm:cxn modelId="{FE1146BA-D7F6-48FB-B51B-856CBAF54E6F}" type="presParOf" srcId="{C9604C76-691B-498F-A605-50D45B1EE46B}" destId="{49C00C63-6E11-4CED-A04C-6CCF87FF1FC8}" srcOrd="1" destOrd="0" presId="urn:microsoft.com/office/officeart/2005/8/layout/hList1"/>
    <dgm:cxn modelId="{D35ECBB6-4091-41FD-9999-A6257A7A0183}" type="presParOf" srcId="{C9604C76-691B-498F-A605-50D45B1EE46B}" destId="{5C8DD999-29E3-4B2B-A5B6-5FF428EA09A8}" srcOrd="2" destOrd="0" presId="urn:microsoft.com/office/officeart/2005/8/layout/hList1"/>
    <dgm:cxn modelId="{D0EA01B3-5539-4601-BA5F-DF713FA7A24E}" type="presParOf" srcId="{5C8DD999-29E3-4B2B-A5B6-5FF428EA09A8}" destId="{44BD2330-2E9B-40FE-9824-B39E5477A1A2}" srcOrd="0" destOrd="0" presId="urn:microsoft.com/office/officeart/2005/8/layout/hList1"/>
    <dgm:cxn modelId="{1EF935E8-8FD6-4A00-B67D-1A8B379F5993}" type="presParOf" srcId="{5C8DD999-29E3-4B2B-A5B6-5FF428EA09A8}" destId="{15767DDF-89A9-4B7D-BE9B-881853323F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3CA34-E2FE-4BE7-9720-9DA477F42340}">
      <dsp:nvSpPr>
        <dsp:cNvPr id="0" name=""/>
        <dsp:cNvSpPr/>
      </dsp:nvSpPr>
      <dsp:spPr>
        <a:xfrm>
          <a:off x="41" y="2178"/>
          <a:ext cx="3975329" cy="5472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学习元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1" y="2178"/>
        <a:ext cx="3975329" cy="547200"/>
      </dsp:txXfrm>
    </dsp:sp>
    <dsp:sp modelId="{0270A191-BCE4-4512-B9C6-C931AEA884FF}">
      <dsp:nvSpPr>
        <dsp:cNvPr id="0" name=""/>
        <dsp:cNvSpPr/>
      </dsp:nvSpPr>
      <dsp:spPr>
        <a:xfrm>
          <a:off x="41" y="549378"/>
          <a:ext cx="3975329" cy="427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0" kern="1200" dirty="0" smtClean="0">
              <a:latin typeface="黑体" pitchFamily="49" charset="-122"/>
              <a:ea typeface="黑体" pitchFamily="49" charset="-122"/>
            </a:rPr>
            <a:t>学习元平台的颗粒度最小的元素，具有生成性、连通性、微型化等特点</a:t>
          </a:r>
          <a:endParaRPr lang="zh-CN" altLang="en-US" sz="2400" kern="1200" dirty="0"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0" kern="1200" dirty="0" smtClean="0">
              <a:latin typeface="黑体" pitchFamily="49" charset="-122"/>
              <a:ea typeface="黑体" pitchFamily="49" charset="-122"/>
            </a:rPr>
            <a:t>可以是专业术语、设计方案、探究问题、培训讲稿、一个课的学习资源等等</a:t>
          </a:r>
          <a:endParaRPr lang="zh-CN" altLang="en-US" sz="2400" kern="1200" dirty="0"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教学设计方案</a:t>
          </a:r>
          <a:r>
            <a:rPr lang="en-US" altLang="zh-CN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【</a:t>
          </a: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区域教研</a:t>
          </a:r>
          <a:r>
            <a:rPr lang="en-US" altLang="zh-CN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】</a:t>
          </a:r>
          <a:endParaRPr lang="zh-CN" altLang="en-US" sz="24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sp:txBody>
      <dsp:txXfrm>
        <a:off x="41" y="549378"/>
        <a:ext cx="3975329" cy="4273450"/>
      </dsp:txXfrm>
    </dsp:sp>
    <dsp:sp modelId="{0115ED3A-1E5B-4B21-A102-AC648C51151B}">
      <dsp:nvSpPr>
        <dsp:cNvPr id="0" name=""/>
        <dsp:cNvSpPr/>
      </dsp:nvSpPr>
      <dsp:spPr>
        <a:xfrm>
          <a:off x="4531917" y="2178"/>
          <a:ext cx="3975329" cy="5472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黑体" pitchFamily="49" charset="-122"/>
              <a:ea typeface="黑体" pitchFamily="49" charset="-122"/>
            </a:rPr>
            <a:t>知识群</a:t>
          </a:r>
          <a:endParaRPr lang="zh-CN" altLang="en-US" sz="2000" kern="1200" dirty="0">
            <a:latin typeface="黑体" pitchFamily="49" charset="-122"/>
            <a:ea typeface="黑体" pitchFamily="49" charset="-122"/>
          </a:endParaRPr>
        </a:p>
      </dsp:txBody>
      <dsp:txXfrm>
        <a:off x="4531917" y="2178"/>
        <a:ext cx="3975329" cy="547200"/>
      </dsp:txXfrm>
    </dsp:sp>
    <dsp:sp modelId="{B5A36E82-FFB5-4A1C-8684-768028760654}">
      <dsp:nvSpPr>
        <dsp:cNvPr id="0" name=""/>
        <dsp:cNvSpPr/>
      </dsp:nvSpPr>
      <dsp:spPr>
        <a:xfrm>
          <a:off x="4531917" y="549378"/>
          <a:ext cx="3975329" cy="427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0" kern="1200" dirty="0" smtClean="0">
              <a:latin typeface="黑体" pitchFamily="49" charset="-122"/>
              <a:ea typeface="黑体" pitchFamily="49" charset="-122"/>
            </a:rPr>
            <a:t>相同主题或者相似主题的</a:t>
          </a:r>
          <a:r>
            <a:rPr lang="zh-CN" altLang="en-US" sz="2400" b="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学习元</a:t>
          </a:r>
          <a:r>
            <a:rPr lang="zh-CN" altLang="en-US" sz="2400" b="0" kern="1200" dirty="0" smtClean="0">
              <a:latin typeface="黑体" pitchFamily="49" charset="-122"/>
              <a:ea typeface="黑体" pitchFamily="49" charset="-122"/>
            </a:rPr>
            <a:t>可以聚合成知识群</a:t>
          </a:r>
          <a:endParaRPr lang="zh-CN" altLang="en-US" sz="2400" kern="1200" dirty="0"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一月一个实验区一个知识群</a:t>
          </a:r>
          <a:endParaRPr lang="zh-CN" altLang="en-US" sz="24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一节课一个知识群</a:t>
          </a:r>
          <a:r>
            <a:rPr lang="en-US" altLang="zh-CN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【</a:t>
          </a: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同课异构</a:t>
          </a:r>
          <a:r>
            <a:rPr lang="en-US" altLang="zh-CN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】</a:t>
          </a:r>
          <a:endParaRPr lang="zh-CN" altLang="en-US" sz="24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一名教师创建一个知识群</a:t>
          </a:r>
          <a:endParaRPr lang="zh-CN" altLang="en-US" sz="24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itchFamily="2" charset="-122"/>
              <a:ea typeface="华文行楷" pitchFamily="2" charset="-122"/>
            </a:rPr>
            <a:t>一个区域的培训讲稿</a:t>
          </a:r>
          <a:endParaRPr lang="zh-CN" altLang="en-US" sz="2400" b="1" kern="1200" dirty="0"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华文行楷" pitchFamily="2" charset="-122"/>
            <a:ea typeface="华文行楷" pitchFamily="2" charset="-122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itchFamily="2" charset="-122"/>
              <a:ea typeface="华文行楷" pitchFamily="2" charset="-122"/>
            </a:rPr>
            <a:t>有特定主题的多个学习材料</a:t>
          </a:r>
          <a:r>
            <a:rPr lang="en-US" altLang="zh-CN" sz="2400" b="1" i="1" kern="1200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华文行楷" pitchFamily="2" charset="-122"/>
              <a:cs typeface="Times New Roman" pitchFamily="18" charset="0"/>
            </a:rPr>
            <a:t>(NEW)</a:t>
          </a:r>
          <a:endParaRPr lang="zh-CN" altLang="en-US" sz="2400" b="1" i="1" kern="1200" dirty="0"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ea typeface="华文行楷" pitchFamily="2" charset="-122"/>
            <a:cs typeface="Times New Roman" pitchFamily="18" charset="0"/>
          </a:endParaRPr>
        </a:p>
      </dsp:txBody>
      <dsp:txXfrm>
        <a:off x="4531917" y="549378"/>
        <a:ext cx="3975329" cy="4273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E24-90DC-40D1-BD5D-F0F16F246F14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C811A-6C2E-4ED3-B265-854B110E17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524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A7CF2-30C5-484B-95D2-A1FDE753C4D1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D685B-C333-49B6-BF6C-A33E6CA2960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1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869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69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80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81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82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20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93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D685B-C333-49B6-BF6C-A33E6CA2960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0" y="6327180"/>
            <a:ext cx="9144000" cy="558204"/>
            <a:chOff x="0" y="6324599"/>
            <a:chExt cx="9144000" cy="542924"/>
          </a:xfrm>
        </p:grpSpPr>
        <p:pic>
          <p:nvPicPr>
            <p:cNvPr id="16" name="Picture 16" descr="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b="38461"/>
            <a:stretch>
              <a:fillRect/>
            </a:stretch>
          </p:blipFill>
          <p:spPr bwMode="auto">
            <a:xfrm>
              <a:off x="0" y="6324599"/>
              <a:ext cx="9144000" cy="542924"/>
            </a:xfrm>
            <a:prstGeom prst="rect">
              <a:avLst/>
            </a:prstGeom>
            <a:noFill/>
          </p:spPr>
        </p:pic>
        <p:pic>
          <p:nvPicPr>
            <p:cNvPr id="17" name="Picture 26" descr="b_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8082" y="6500837"/>
              <a:ext cx="646113" cy="280987"/>
            </a:xfrm>
            <a:prstGeom prst="rect">
              <a:avLst/>
            </a:prstGeom>
            <a:noFill/>
          </p:spPr>
        </p:pic>
        <p:pic>
          <p:nvPicPr>
            <p:cNvPr id="18" name="Picture 21" descr="artplus_nature_naturalcity42_i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2462" y="6403048"/>
              <a:ext cx="857255" cy="454954"/>
            </a:xfrm>
            <a:prstGeom prst="rect">
              <a:avLst/>
            </a:prstGeom>
            <a:noFill/>
          </p:spPr>
        </p:pic>
      </p:grpSp>
      <p:sp>
        <p:nvSpPr>
          <p:cNvPr id="8" name="矩形 7"/>
          <p:cNvSpPr/>
          <p:nvPr userDrawn="1"/>
        </p:nvSpPr>
        <p:spPr>
          <a:xfrm>
            <a:off x="0" y="0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08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effectLst/>
                <a:latin typeface="华文中宋" pitchFamily="2" charset="-122"/>
                <a:ea typeface="华文中宋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effectLst/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 descr="lc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23527" y="404664"/>
            <a:ext cx="3324444" cy="942222"/>
          </a:xfrm>
          <a:prstGeom prst="rect">
            <a:avLst/>
          </a:prstGeom>
        </p:spPr>
      </p:pic>
      <p:pic>
        <p:nvPicPr>
          <p:cNvPr id="13" name="Picture 26" descr="b_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6508378"/>
            <a:ext cx="646113" cy="288895"/>
          </a:xfrm>
          <a:prstGeom prst="rect">
            <a:avLst/>
          </a:prstGeom>
          <a:noFill/>
        </p:spPr>
      </p:pic>
      <p:pic>
        <p:nvPicPr>
          <p:cNvPr id="14" name="Picture 21" descr="artplus_nature_naturalcity42_i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6407837"/>
            <a:ext cx="857255" cy="46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gray">
          <a:xfrm>
            <a:off x="0" y="-27384"/>
            <a:ext cx="9144000" cy="134076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  <a:lvl2pPr>
              <a:defRPr b="0">
                <a:latin typeface="华文中宋" pitchFamily="2" charset="-122"/>
                <a:ea typeface="华文中宋" pitchFamily="2" charset="-122"/>
              </a:defRPr>
            </a:lvl2pPr>
            <a:lvl3pPr>
              <a:defRPr sz="2400">
                <a:latin typeface="幼圆" pitchFamily="49" charset="-122"/>
                <a:ea typeface="幼圆" pitchFamily="49" charset="-12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2" descr="http://lcell.bnu.edu.cn/images/lc_logo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81" y="288008"/>
            <a:ext cx="1781175" cy="504826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 userDrawn="1"/>
        </p:nvGrpSpPr>
        <p:grpSpPr>
          <a:xfrm>
            <a:off x="0" y="6327180"/>
            <a:ext cx="9144000" cy="558204"/>
            <a:chOff x="0" y="6324599"/>
            <a:chExt cx="9144000" cy="542924"/>
          </a:xfrm>
        </p:grpSpPr>
        <p:pic>
          <p:nvPicPr>
            <p:cNvPr id="12" name="Picture 16" descr="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38461"/>
            <a:stretch>
              <a:fillRect/>
            </a:stretch>
          </p:blipFill>
          <p:spPr bwMode="auto">
            <a:xfrm>
              <a:off x="0" y="6324599"/>
              <a:ext cx="9144000" cy="542924"/>
            </a:xfrm>
            <a:prstGeom prst="rect">
              <a:avLst/>
            </a:prstGeom>
            <a:noFill/>
          </p:spPr>
        </p:pic>
        <p:pic>
          <p:nvPicPr>
            <p:cNvPr id="13" name="Picture 26" descr="b_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8082" y="6500837"/>
              <a:ext cx="646113" cy="280987"/>
            </a:xfrm>
            <a:prstGeom prst="rect">
              <a:avLst/>
            </a:prstGeom>
            <a:noFill/>
          </p:spPr>
        </p:pic>
        <p:pic>
          <p:nvPicPr>
            <p:cNvPr id="14" name="Picture 21" descr="artplus_nature_naturalcity42_i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2462" y="6403048"/>
              <a:ext cx="857255" cy="4549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787005"/>
            <a:ext cx="7772400" cy="1362075"/>
          </a:xfrm>
        </p:spPr>
        <p:txBody>
          <a:bodyPr anchor="ctr">
            <a:normAutofit/>
          </a:bodyPr>
          <a:lstStyle>
            <a:lvl1pPr algn="ctr">
              <a:defRPr sz="4800" b="1" cap="all">
                <a:solidFill>
                  <a:srgbClr val="C00000"/>
                </a:solidFill>
                <a:latin typeface="方正姚体" pitchFamily="2" charset="-122"/>
                <a:ea typeface="方正姚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4161061"/>
            <a:ext cx="77724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1">
                    <a:tint val="75000"/>
                  </a:schemeClr>
                </a:solidFill>
                <a:latin typeface="方正姚体" pitchFamily="2" charset="-122"/>
                <a:ea typeface="方正姚体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ulearning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72200" y="1059582"/>
            <a:ext cx="1828800" cy="85725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0" y="6327180"/>
            <a:ext cx="9144000" cy="558204"/>
            <a:chOff x="0" y="6324599"/>
            <a:chExt cx="9144000" cy="542924"/>
          </a:xfrm>
        </p:grpSpPr>
        <p:pic>
          <p:nvPicPr>
            <p:cNvPr id="9" name="Picture 16" descr="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38461"/>
            <a:stretch>
              <a:fillRect/>
            </a:stretch>
          </p:blipFill>
          <p:spPr bwMode="auto">
            <a:xfrm>
              <a:off x="0" y="6324599"/>
              <a:ext cx="9144000" cy="542924"/>
            </a:xfrm>
            <a:prstGeom prst="rect">
              <a:avLst/>
            </a:prstGeom>
            <a:noFill/>
          </p:spPr>
        </p:pic>
        <p:pic>
          <p:nvPicPr>
            <p:cNvPr id="10" name="Picture 26" descr="b_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8082" y="6500837"/>
              <a:ext cx="646113" cy="280987"/>
            </a:xfrm>
            <a:prstGeom prst="rect">
              <a:avLst/>
            </a:prstGeom>
            <a:noFill/>
          </p:spPr>
        </p:pic>
        <p:pic>
          <p:nvPicPr>
            <p:cNvPr id="11" name="Picture 21" descr="artplus_nature_naturalcity42_i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2462" y="6403048"/>
              <a:ext cx="857255" cy="454954"/>
            </a:xfrm>
            <a:prstGeom prst="rect">
              <a:avLst/>
            </a:prstGeom>
            <a:noFill/>
          </p:spPr>
        </p:pic>
      </p:grpSp>
      <p:pic>
        <p:nvPicPr>
          <p:cNvPr id="12" name="Picture 26" descr="b_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6508378"/>
            <a:ext cx="646113" cy="288895"/>
          </a:xfrm>
          <a:prstGeom prst="rect">
            <a:avLst/>
          </a:prstGeom>
          <a:noFill/>
        </p:spPr>
      </p:pic>
      <p:pic>
        <p:nvPicPr>
          <p:cNvPr id="13" name="Picture 21" descr="artplus_nature_naturalcity42_i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6407837"/>
            <a:ext cx="857255" cy="46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楷体" pitchFamily="49" charset="-122"/>
          <a:ea typeface="楷体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springsolutions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cell.bnu.edu.cn/lc/lc_index.jsp?id=1158&amp;courseId=11283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lcell.bnu.edu.cn/lc/lc_index.jsp?id=1158&amp;courseId=11283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学习元应用于区域教研使用建议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北京师范大学现代教育技术研究所</a:t>
            </a:r>
            <a:endParaRPr lang="en-US" altLang="zh-CN" dirty="0" smtClean="0"/>
          </a:p>
          <a:p>
            <a:r>
              <a:rPr lang="zh-CN" altLang="en-US" dirty="0" smtClean="0"/>
              <a:t>泛在学习研究小组</a:t>
            </a:r>
            <a:endParaRPr lang="en-US" altLang="zh-CN" dirty="0" smtClean="0"/>
          </a:p>
          <a:p>
            <a:r>
              <a:rPr lang="en-US" altLang="zh-CN" dirty="0" smtClean="0"/>
              <a:t>http://lcell.bnu.edu.cn/</a:t>
            </a:r>
          </a:p>
          <a:p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02</a:t>
            </a:r>
            <a:r>
              <a:rPr lang="zh-CN" altLang="en-US" dirty="0" smtClean="0"/>
              <a:t>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535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标注 6"/>
          <p:cNvSpPr/>
          <p:nvPr/>
        </p:nvSpPr>
        <p:spPr>
          <a:xfrm>
            <a:off x="1835696" y="3573016"/>
            <a:ext cx="2952328" cy="93610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开始没有设置段落，系统会默认添加一个默认段落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923928" y="5229200"/>
            <a:ext cx="1800200" cy="864096"/>
          </a:xfrm>
          <a:prstGeom prst="wedgeRoundRectCallout">
            <a:avLst>
              <a:gd name="adj1" fmla="val -66281"/>
              <a:gd name="adj2" fmla="val -3775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正文中添加课程名称、教师名称有些累赘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8921"/>
            <a:ext cx="91249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7" name="云形标注 6"/>
          <p:cNvSpPr/>
          <p:nvPr/>
        </p:nvSpPr>
        <p:spPr>
          <a:xfrm>
            <a:off x="5220072" y="3501008"/>
            <a:ext cx="3456384" cy="1872208"/>
          </a:xfrm>
          <a:prstGeom prst="cloudCallout">
            <a:avLst>
              <a:gd name="adj1" fmla="val -89153"/>
              <a:gd name="adj2" fmla="val -570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若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要删除某个段落，一定要采用全文编辑的方式，删除段落标题及段落正文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96752"/>
            <a:ext cx="69913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guanzhu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4916381"/>
            <a:ext cx="1547664" cy="14780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促进</a:t>
            </a:r>
            <a:r>
              <a:rPr lang="zh-CN" altLang="en-US" dirty="0" smtClean="0"/>
              <a:t>学习内容的生成与传播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利用多种方式传播学习内容，提高用户的参与度，加快学习内容的更新速度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申请协作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任何用户</a:t>
            </a:r>
            <a:r>
              <a:rPr lang="en-US" altLang="zh-CN" dirty="0" smtClean="0"/>
              <a:t>】</a:t>
            </a:r>
            <a:r>
              <a:rPr lang="zh-CN" altLang="en-US" dirty="0" smtClean="0"/>
              <a:t>申请成为协作者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好友分享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任何用户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可以分享学习元的链接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协作者管理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创建者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可以进行协作者管理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发站内信、发邮件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创建者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在协作者管理中心发站内信和邮件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完善</a:t>
            </a:r>
            <a:r>
              <a:rPr lang="zh-CN" altLang="en-US" dirty="0" smtClean="0"/>
              <a:t>元数据信息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(NEW)</a:t>
            </a:r>
          </a:p>
          <a:p>
            <a:pPr lvl="1"/>
            <a:r>
              <a:rPr lang="zh-CN" altLang="en-US" dirty="0"/>
              <a:t>任何</a:t>
            </a:r>
            <a:r>
              <a:rPr lang="zh-CN" altLang="en-US" dirty="0" smtClean="0"/>
              <a:t>用户都可以“完善元数据”，非创建者和非协作者需要创建者审核</a:t>
            </a:r>
          </a:p>
        </p:txBody>
      </p:sp>
      <p:pic>
        <p:nvPicPr>
          <p:cNvPr id="7" name="图片 6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591263" cy="74365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8435340" cy="171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/>
          <a:stretch/>
        </p:blipFill>
        <p:spPr bwMode="auto">
          <a:xfrm>
            <a:off x="2021608" y="3653358"/>
            <a:ext cx="4998664" cy="344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42545"/>
            <a:ext cx="5276850" cy="86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33750"/>
            <a:ext cx="7048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微反思，提高学习者与内容的交互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【</a:t>
            </a:r>
            <a:r>
              <a:rPr lang="zh-CN" altLang="en-US" dirty="0" smtClean="0"/>
              <a:t>全文批注、段落批注</a:t>
            </a:r>
            <a:r>
              <a:rPr lang="en-US" altLang="zh-CN" dirty="0" smtClean="0"/>
              <a:t>】</a:t>
            </a:r>
            <a:r>
              <a:rPr lang="zh-CN" altLang="en-US" dirty="0" smtClean="0"/>
              <a:t>两种方式，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段落批注</a:t>
            </a:r>
            <a:r>
              <a:rPr lang="en-US" altLang="zh-CN" dirty="0" smtClean="0"/>
              <a:t>】</a:t>
            </a:r>
            <a:r>
              <a:rPr lang="zh-CN" altLang="en-US" dirty="0" smtClean="0"/>
              <a:t>更有针对性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表明态度、分享经验、发表观点</a:t>
            </a:r>
            <a:endParaRPr lang="en-US" altLang="zh-CN" dirty="0" smtClean="0"/>
          </a:p>
        </p:txBody>
      </p:sp>
      <p:pic>
        <p:nvPicPr>
          <p:cNvPr id="6" name="图片 5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245189"/>
            <a:ext cx="597359" cy="74365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541837"/>
            <a:ext cx="69151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进行意义建构，生成公共知识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全文编辑、段落编辑两种方式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创建者和协作者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提交的新版本可以直接显示在正文中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非创建者或者非协作者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提交的新版本需要通过创建者和协作者的审核才可以显示在正文中</a:t>
            </a:r>
            <a:endParaRPr lang="en-US" altLang="zh-CN" dirty="0" smtClean="0"/>
          </a:p>
        </p:txBody>
      </p:sp>
      <p:pic>
        <p:nvPicPr>
          <p:cNvPr id="7" name="图片 6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225" y="1196752"/>
            <a:ext cx="597359" cy="7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1266825"/>
            <a:ext cx="90487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5517232"/>
            <a:ext cx="9144000" cy="14401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除了可以添加文字、图片、公式、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Flash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、视频、音频、超链接等信息外，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还可以添加学习活动、学习工具、学习资源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在学习元中嵌入超链接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632848" cy="562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971600" y="5733256"/>
            <a:ext cx="5184576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云形标注 5"/>
          <p:cNvSpPr/>
          <p:nvPr/>
        </p:nvSpPr>
        <p:spPr>
          <a:xfrm>
            <a:off x="4211960" y="4005064"/>
            <a:ext cx="3816424" cy="1152128"/>
          </a:xfrm>
          <a:prstGeom prst="cloudCallout">
            <a:avLst>
              <a:gd name="adj1" fmla="val -28621"/>
              <a:gd name="adj2" fmla="val 1253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可以通过插入链接，扩展学习元中的内容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94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云形标注 4"/>
          <p:cNvSpPr/>
          <p:nvPr/>
        </p:nvSpPr>
        <p:spPr>
          <a:xfrm>
            <a:off x="4427984" y="4437112"/>
            <a:ext cx="3600400" cy="1296144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输入超链接的内容标题文字，并选中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683568" y="692696"/>
            <a:ext cx="3168352" cy="1296144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点击超链接按钮，创建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编辑链接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03648" y="2204864"/>
            <a:ext cx="288032" cy="288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build="allAtOnce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解读学习元与知识群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学习元：单个资源实体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知识群：同主题学习元的聚合体</a:t>
            </a:r>
            <a:endParaRPr lang="en-US" altLang="zh-CN" dirty="0" smtClean="0"/>
          </a:p>
          <a:p>
            <a:pPr lvl="1"/>
            <a:r>
              <a:rPr lang="zh-CN" altLang="en-US" dirty="0"/>
              <a:t>知识</a:t>
            </a:r>
            <a:r>
              <a:rPr lang="zh-CN" altLang="en-US" dirty="0" smtClean="0"/>
              <a:t>云：多个知识群的关联集合</a:t>
            </a:r>
            <a:endParaRPr lang="en-US" altLang="zh-CN" dirty="0" smtClean="0"/>
          </a:p>
          <a:p>
            <a:r>
              <a:rPr lang="zh-CN" altLang="en-US" dirty="0" smtClean="0"/>
              <a:t>解读学习社区与个人空间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个人空间：个人学习环境</a:t>
            </a:r>
            <a:r>
              <a:rPr lang="en-US" altLang="zh-CN" dirty="0" smtClean="0"/>
              <a:t>(PLE, Personal Learning </a:t>
            </a:r>
            <a:r>
              <a:rPr lang="en-US" altLang="zh-CN" dirty="0"/>
              <a:t>E</a:t>
            </a:r>
            <a:r>
              <a:rPr lang="en-US" altLang="zh-CN" dirty="0" smtClean="0"/>
              <a:t>nvironment)</a:t>
            </a:r>
          </a:p>
          <a:p>
            <a:pPr lvl="1"/>
            <a:r>
              <a:rPr lang="zh-CN" altLang="en-US" dirty="0" smtClean="0"/>
              <a:t>学习社区：</a:t>
            </a:r>
            <a:r>
              <a:rPr lang="zh-CN" altLang="en-US" dirty="0"/>
              <a:t>集体学习</a:t>
            </a:r>
            <a:r>
              <a:rPr lang="zh-CN" altLang="en-US" dirty="0" smtClean="0"/>
              <a:t>环境</a:t>
            </a:r>
            <a:r>
              <a:rPr lang="en-US" altLang="zh-CN" dirty="0" smtClean="0"/>
              <a:t>(CLE, Collective Learning Environment)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云形标注 4"/>
          <p:cNvSpPr/>
          <p:nvPr/>
        </p:nvSpPr>
        <p:spPr>
          <a:xfrm>
            <a:off x="5292080" y="2276872"/>
            <a:ext cx="2736304" cy="1296144"/>
          </a:xfrm>
          <a:prstGeom prst="cloudCallout">
            <a:avLst>
              <a:gd name="adj1" fmla="val -61058"/>
              <a:gd name="adj2" fmla="val 67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出现文件上载及链接框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42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云形标注 4"/>
          <p:cNvSpPr/>
          <p:nvPr/>
        </p:nvSpPr>
        <p:spPr>
          <a:xfrm>
            <a:off x="5436096" y="1412776"/>
            <a:ext cx="3528392" cy="1800200"/>
          </a:xfrm>
          <a:prstGeom prst="cloudCallout">
            <a:avLst>
              <a:gd name="adj1" fmla="val -61058"/>
              <a:gd name="adj2" fmla="val 67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如果文件事先上载到资源库中，将资源的链接复制到这里，就可在学习元中直接下载资源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在学习元中插入图片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0672"/>
            <a:ext cx="8641080" cy="563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3131840" y="1412776"/>
            <a:ext cx="3528392" cy="1800200"/>
          </a:xfrm>
          <a:prstGeom prst="cloudCallout">
            <a:avLst>
              <a:gd name="adj1" fmla="val -71155"/>
              <a:gd name="adj2" fmla="val -19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黑体" pitchFamily="49" charset="-122"/>
                <a:ea typeface="黑体" pitchFamily="49" charset="-122"/>
              </a:rPr>
              <a:t>插入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图片按钮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在学习元中插入图片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6664"/>
            <a:ext cx="8778240" cy="56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5004048" y="2708920"/>
            <a:ext cx="3528392" cy="1800200"/>
          </a:xfrm>
          <a:prstGeom prst="cloudCallout">
            <a:avLst>
              <a:gd name="adj1" fmla="val -75867"/>
              <a:gd name="adj2" fmla="val -223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选择“上传”选项卡，点击“选择文件”选择要插入的图片，点击“确定”后，点击“上传到服务器上”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6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在学习元中插入图片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4384"/>
            <a:ext cx="8705088" cy="558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4644008" y="3140968"/>
            <a:ext cx="3960440" cy="2088232"/>
          </a:xfrm>
          <a:prstGeom prst="cloudCallout">
            <a:avLst>
              <a:gd name="adj1" fmla="val -75867"/>
              <a:gd name="adj2" fmla="val -223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默认的“图象”选项卡可以设置图片的长宽、长宽比例是否锁定、还原为“原始尺寸”、边框及对齐方式等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0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在学习元中插入视频、音频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1525"/>
            <a:ext cx="8695944" cy="562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2771800" y="1772816"/>
            <a:ext cx="3960440" cy="2088232"/>
          </a:xfrm>
          <a:prstGeom prst="cloudCallout">
            <a:avLst>
              <a:gd name="adj1" fmla="val -68671"/>
              <a:gd name="adj2" fmla="val -513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插入视频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音频（可插入的视频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音频格式如下： 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flv,f4v,wmv,mp3,wma,wav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在学习元中插入视频、音频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对于一些视频网站（比如土豆网、优酷网）上的视频来说，可以复制专门提供转帖功能的</a:t>
            </a:r>
            <a:r>
              <a:rPr lang="en-US" altLang="zh-CN" dirty="0" smtClean="0"/>
              <a:t>Flash</a:t>
            </a:r>
            <a:r>
              <a:rPr lang="zh-CN" altLang="en-US" dirty="0" smtClean="0"/>
              <a:t>代码、</a:t>
            </a:r>
            <a:r>
              <a:rPr lang="en-US" altLang="zh-CN" dirty="0" smtClean="0"/>
              <a:t>Html</a:t>
            </a:r>
            <a:r>
              <a:rPr lang="zh-CN" altLang="en-US" dirty="0" smtClean="0"/>
              <a:t>代码等到页面中。</a:t>
            </a:r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5977890" cy="348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8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在学习元中插入视频、音频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复制代码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61778"/>
            <a:ext cx="40957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在学习元中插入视频、音频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编辑器切换为“源码”下粘贴代码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736854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3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在学习元中插入视频、音频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6" y="1979632"/>
            <a:ext cx="8933688" cy="461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学习元系统各模块关系图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(NEW)</a:t>
            </a:r>
            <a:endParaRPr lang="zh-CN" alt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87318" cy="4957539"/>
          </a:xfrm>
        </p:spPr>
      </p:pic>
    </p:spTree>
    <p:extLst>
      <p:ext uri="{BB962C8B-B14F-4D97-AF65-F5344CB8AC3E}">
        <p14:creationId xmlns:p14="http://schemas.microsoft.com/office/powerpoint/2010/main" val="16086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9420" cy="558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</a:t>
            </a:r>
            <a:r>
              <a:rPr lang="en-US" altLang="zh-CN" dirty="0" smtClean="0"/>
              <a:t>Flash</a:t>
            </a:r>
            <a:endParaRPr lang="zh-CN" altLang="en-US" dirty="0"/>
          </a:p>
        </p:txBody>
      </p:sp>
      <p:sp>
        <p:nvSpPr>
          <p:cNvPr id="6" name="云形标注 5"/>
          <p:cNvSpPr/>
          <p:nvPr/>
        </p:nvSpPr>
        <p:spPr>
          <a:xfrm>
            <a:off x="2051720" y="3861048"/>
            <a:ext cx="2808312" cy="1224136"/>
          </a:xfrm>
          <a:prstGeom prst="cloudCallout">
            <a:avLst>
              <a:gd name="adj1" fmla="val -29493"/>
              <a:gd name="adj2" fmla="val -829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点击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Flash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按钮，可上载和插入动画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04439" y="3140968"/>
            <a:ext cx="288032" cy="288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如何将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讲稿转换成在线播放的</a:t>
            </a:r>
            <a:r>
              <a:rPr lang="en-US" altLang="zh-CN" dirty="0" smtClean="0"/>
              <a:t>Flash</a:t>
            </a:r>
            <a:r>
              <a:rPr lang="zh-CN" altLang="en-US" dirty="0" smtClean="0"/>
              <a:t>版本讲稿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58579"/>
            <a:ext cx="7328123" cy="539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27384"/>
            <a:ext cx="8784976" cy="68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线形标注 1 5"/>
          <p:cNvSpPr/>
          <p:nvPr/>
        </p:nvSpPr>
        <p:spPr>
          <a:xfrm>
            <a:off x="3131840" y="3573016"/>
            <a:ext cx="4464496" cy="1296144"/>
          </a:xfrm>
          <a:prstGeom prst="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在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  <a:hlinkClick r:id="rId4"/>
              </a:rPr>
              <a:t>http://www.ispringsolutions.com/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网站下载一个转换程序，之后安装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4" y="260648"/>
            <a:ext cx="912033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线形标注 1 2"/>
          <p:cNvSpPr/>
          <p:nvPr/>
        </p:nvSpPr>
        <p:spPr>
          <a:xfrm>
            <a:off x="2915816" y="2060848"/>
            <a:ext cx="4176464" cy="1296144"/>
          </a:xfrm>
          <a:prstGeom prst="borderCallout1">
            <a:avLst>
              <a:gd name="adj1" fmla="val 18750"/>
              <a:gd name="adj2" fmla="val -8333"/>
              <a:gd name="adj3" fmla="val -74023"/>
              <a:gd name="adj4" fmla="val -468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安装</a:t>
            </a:r>
            <a:r>
              <a:rPr lang="en-US" altLang="zh-CN" dirty="0" err="1" smtClean="0">
                <a:latin typeface="黑体" pitchFamily="49" charset="-122"/>
                <a:ea typeface="黑体" pitchFamily="49" charset="-122"/>
              </a:rPr>
              <a:t>iSpring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后，会在</a:t>
            </a:r>
            <a:r>
              <a:rPr lang="en-US" altLang="zh-CN" dirty="0" err="1" smtClean="0">
                <a:latin typeface="黑体" pitchFamily="49" charset="-122"/>
                <a:ea typeface="黑体" pitchFamily="49" charset="-122"/>
              </a:rPr>
              <a:t>Powerpoint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菜单上有一个插件，点击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”Publish”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按钮，即可将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PPT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转换成高清晰度的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SWF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文件，上载后即可在线播放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 smtClean="0"/>
              <a:t>附加在学习元之上丰富的学习活动与学习资源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学习活动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八种学习活动：画概念图、在线交流、提问答疑、六顶思考帽、投票调查、学习反思、讨论交流、发布作品等</a:t>
            </a:r>
            <a:endParaRPr lang="en-US" altLang="zh-CN" dirty="0" smtClean="0"/>
          </a:p>
          <a:p>
            <a:pPr lvl="1"/>
            <a:r>
              <a:rPr lang="zh-CN" altLang="en-US" smtClean="0"/>
              <a:t>学习</a:t>
            </a:r>
            <a:r>
              <a:rPr lang="zh-CN" altLang="en-US" smtClean="0"/>
              <a:t>资源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上传资源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引用系统资源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分享链接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学习工具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支持</a:t>
            </a:r>
            <a:r>
              <a:rPr lang="en-US" altLang="zh-CN" dirty="0" smtClean="0"/>
              <a:t>Open Social</a:t>
            </a:r>
            <a:r>
              <a:rPr lang="zh-CN" altLang="en-US" dirty="0" smtClean="0"/>
              <a:t>规范的开放学习工具集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7175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在学习元中插入交互活动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128793" cy="525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云形标注 4"/>
          <p:cNvSpPr/>
          <p:nvPr/>
        </p:nvSpPr>
        <p:spPr>
          <a:xfrm>
            <a:off x="3419872" y="1988840"/>
            <a:ext cx="2520280" cy="1224136"/>
          </a:xfrm>
          <a:prstGeom prst="cloudCallout">
            <a:avLst>
              <a:gd name="adj1" fmla="val -113598"/>
              <a:gd name="adj2" fmla="val 81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点击这个按钮，出现活动设计页面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15616" y="4869160"/>
            <a:ext cx="4320480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云形标注 7"/>
          <p:cNvSpPr/>
          <p:nvPr/>
        </p:nvSpPr>
        <p:spPr>
          <a:xfrm>
            <a:off x="5220072" y="3573016"/>
            <a:ext cx="3024336" cy="1512168"/>
          </a:xfrm>
          <a:prstGeom prst="cloudCallout">
            <a:avLst>
              <a:gd name="adj1" fmla="val -62226"/>
              <a:gd name="adj2" fmla="val 7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在内容中设计合适的活动，可以促进学习者与内容交互</a:t>
            </a: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000"/>
            <a:ext cx="9144000" cy="64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7" grpId="0" animBg="1"/>
      <p:bldP spid="8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如何对学习元用户进行评价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81618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线形标注 1 4"/>
          <p:cNvSpPr/>
          <p:nvPr/>
        </p:nvSpPr>
        <p:spPr>
          <a:xfrm flipH="1">
            <a:off x="1835696" y="4077072"/>
            <a:ext cx="3168352" cy="1152128"/>
          </a:xfrm>
          <a:prstGeom prst="borderCallout1">
            <a:avLst>
              <a:gd name="adj1" fmla="val 18750"/>
              <a:gd name="adj2" fmla="val -8333"/>
              <a:gd name="adj3" fmla="val -78286"/>
              <a:gd name="adj4" fmla="val -295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点击创建评价方案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如何对学习元用户进行评价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0" y="1412776"/>
            <a:ext cx="7632954" cy="532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线形标注 1 4"/>
          <p:cNvSpPr/>
          <p:nvPr/>
        </p:nvSpPr>
        <p:spPr>
          <a:xfrm flipH="1">
            <a:off x="5508104" y="5517232"/>
            <a:ext cx="3168352" cy="1152128"/>
          </a:xfrm>
          <a:prstGeom prst="borderCallout1">
            <a:avLst>
              <a:gd name="adj1" fmla="val 19781"/>
              <a:gd name="adj2" fmla="val 102986"/>
              <a:gd name="adj3" fmla="val 1080"/>
              <a:gd name="adj4" fmla="val 1170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选择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“评价模块”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01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如何对学习元用户进行评价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5" y="1453852"/>
            <a:ext cx="80324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线形标注 1 6"/>
          <p:cNvSpPr/>
          <p:nvPr/>
        </p:nvSpPr>
        <p:spPr>
          <a:xfrm flipH="1">
            <a:off x="3707904" y="3449538"/>
            <a:ext cx="3168352" cy="1152128"/>
          </a:xfrm>
          <a:prstGeom prst="borderCallout1">
            <a:avLst>
              <a:gd name="adj1" fmla="val 19781"/>
              <a:gd name="adj2" fmla="val 102986"/>
              <a:gd name="adj3" fmla="val 1080"/>
              <a:gd name="adj4" fmla="val 1170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设置评价项目权重</a:t>
            </a:r>
          </a:p>
        </p:txBody>
      </p:sp>
    </p:spTree>
    <p:extLst>
      <p:ext uri="{BB962C8B-B14F-4D97-AF65-F5344CB8AC3E}">
        <p14:creationId xmlns:p14="http://schemas.microsoft.com/office/powerpoint/2010/main" val="31596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历史版本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版本对比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历史版本可视化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7673340" cy="34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云形标注 4"/>
          <p:cNvSpPr/>
          <p:nvPr/>
        </p:nvSpPr>
        <p:spPr>
          <a:xfrm>
            <a:off x="4139952" y="980728"/>
            <a:ext cx="4608512" cy="2088232"/>
          </a:xfrm>
          <a:prstGeom prst="cloudCallout">
            <a:avLst>
              <a:gd name="adj1" fmla="val 17428"/>
              <a:gd name="adj2" fmla="val 705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通过观察发现，很多老师的教学设计方案在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【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教学前，教学中，教学后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】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三个阶段有较为密集的修改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教学前：听取他人意见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其他教师可以对您的教学设计方案提出修改意见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您可以根据其他老师的意见修改自己的教学设计方案</a:t>
            </a:r>
            <a:endParaRPr lang="en-US" altLang="zh-CN" dirty="0" smtClean="0"/>
          </a:p>
          <a:p>
            <a:r>
              <a:rPr lang="zh-CN" altLang="en-US" dirty="0" smtClean="0"/>
              <a:t>教学中：记录课堂实录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其他老师对您的教学情况进行记录，并发表观点</a:t>
            </a:r>
            <a:endParaRPr lang="en-US" altLang="zh-CN" dirty="0" smtClean="0"/>
          </a:p>
          <a:p>
            <a:r>
              <a:rPr lang="zh-CN" altLang="en-US" dirty="0" smtClean="0"/>
              <a:t>教学后：教学反思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其他教师可以对教学设计方案以及课堂教学效果进行评价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您可以添加教学反思，完善教学设计方案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给实验区每位老师</a:t>
            </a:r>
            <a:r>
              <a:rPr lang="zh-CN" altLang="en-US" dirty="0" smtClean="0"/>
              <a:t>的建议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(NEW)</a:t>
            </a:r>
            <a:endParaRPr lang="zh-CN" alt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一个知识点创建为一个学习元</a:t>
            </a:r>
            <a:endParaRPr lang="en-US" altLang="zh-CN" dirty="0" smtClean="0"/>
          </a:p>
          <a:p>
            <a:pPr lvl="1"/>
            <a:r>
              <a:rPr lang="zh-CN" altLang="en-US" dirty="0"/>
              <a:t>教学</a:t>
            </a:r>
            <a:r>
              <a:rPr lang="zh-CN" altLang="en-US" dirty="0" smtClean="0"/>
              <a:t>设计方案、教学课件等</a:t>
            </a:r>
            <a:endParaRPr lang="en-US" altLang="zh-CN" dirty="0" smtClean="0"/>
          </a:p>
          <a:p>
            <a:r>
              <a:rPr lang="zh-CN" altLang="en-US" dirty="0" smtClean="0"/>
              <a:t>一个知识单元创建为一个知识群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某一单元或者一门课</a:t>
            </a:r>
            <a:endParaRPr lang="en-US" altLang="zh-CN" dirty="0" smtClean="0"/>
          </a:p>
          <a:p>
            <a:r>
              <a:rPr lang="zh-CN" altLang="en-US" dirty="0" smtClean="0"/>
              <a:t>一个试验区创建一个学习社区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发布公告，资源互联，丰富资源库，小组活动</a:t>
            </a:r>
            <a:endParaRPr lang="en-US" altLang="zh-CN" dirty="0" smtClean="0"/>
          </a:p>
        </p:txBody>
      </p:sp>
      <p:sp>
        <p:nvSpPr>
          <p:cNvPr id="4" name="圆角矩形 3"/>
          <p:cNvSpPr/>
          <p:nvPr/>
        </p:nvSpPr>
        <p:spPr>
          <a:xfrm>
            <a:off x="467544" y="5157192"/>
            <a:ext cx="8208912" cy="12241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</a:rPr>
              <a:t>加强</a:t>
            </a:r>
            <a:r>
              <a:rPr lang="zh-CN" altLang="en-US" sz="3200" dirty="0" smtClean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</a:rPr>
              <a:t>互</a:t>
            </a:r>
            <a:r>
              <a:rPr lang="zh-CN" altLang="en-US" sz="320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</a:rPr>
              <a:t>联：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在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知识群中引用学习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元；</a:t>
            </a:r>
            <a:endParaRPr lang="en-US" altLang="zh-CN" sz="3200" dirty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在学习社区中引用和共享学习元、知识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群等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对学习内容进行评价和反馈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评分和评论</a:t>
            </a:r>
            <a:endParaRPr lang="en-US" altLang="zh-CN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30" y="2636912"/>
            <a:ext cx="8412642" cy="336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51520" y="1700808"/>
            <a:ext cx="8892480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如何让相同兴趣用户</a:t>
            </a:r>
            <a:endParaRPr lang="en-US" altLang="zh-CN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zh-CN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更快的看到你提交的学习元呢？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流程图: 可选过程 4"/>
          <p:cNvSpPr/>
          <p:nvPr/>
        </p:nvSpPr>
        <p:spPr>
          <a:xfrm>
            <a:off x="1979712" y="4005064"/>
            <a:ext cx="4752528" cy="79208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推荐到知识群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3995936" y="3140968"/>
            <a:ext cx="792088" cy="792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1" y="1484784"/>
            <a:ext cx="8341043" cy="448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4293096"/>
            <a:ext cx="22322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推荐到任一知识群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44277"/>
            <a:ext cx="82486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云形标注 5"/>
          <p:cNvSpPr/>
          <p:nvPr/>
        </p:nvSpPr>
        <p:spPr>
          <a:xfrm>
            <a:off x="3995936" y="3356992"/>
            <a:ext cx="4608512" cy="2088232"/>
          </a:xfrm>
          <a:prstGeom prst="cloudCallout">
            <a:avLst>
              <a:gd name="adj1" fmla="val -46477"/>
              <a:gd name="adj2" fmla="val -625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可以推荐到与自己相关的知识群中，也可以通过检索的方式推荐到任一相关知识群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94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与其它学习元建立关系，便于检索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2" y="1556792"/>
            <a:ext cx="8469630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4869160"/>
            <a:ext cx="273630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和其他学习元建立关联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2" y="725760"/>
            <a:ext cx="84963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4499992" y="3717032"/>
            <a:ext cx="3168352" cy="1684950"/>
          </a:xfrm>
          <a:prstGeom prst="cloudCallout">
            <a:avLst>
              <a:gd name="adj1" fmla="val -18648"/>
              <a:gd name="adj2" fmla="val -688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选择关系，查询“目标学习元”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9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相同或相似主题知识群的聚合体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一个主题的知识单元，一门课程等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一个月一个实验区：区域教研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聚合实验区本月份的老师上传的教学设计方案学习元，比如</a:t>
            </a:r>
            <a:r>
              <a:rPr lang="zh-CN" altLang="en-US" dirty="0" smtClean="0">
                <a:solidFill>
                  <a:srgbClr val="FF0000"/>
                </a:solidFill>
              </a:rPr>
              <a:t>“</a:t>
            </a:r>
            <a:r>
              <a:rPr lang="en-US" altLang="zh-CN" b="1" dirty="0" smtClean="0">
                <a:solidFill>
                  <a:srgbClr val="FF0000"/>
                </a:solidFill>
              </a:rPr>
              <a:t>2011</a:t>
            </a:r>
            <a:r>
              <a:rPr lang="zh-CN" altLang="en-US" b="1" dirty="0" smtClean="0">
                <a:solidFill>
                  <a:srgbClr val="FF0000"/>
                </a:solidFill>
              </a:rPr>
              <a:t>年</a:t>
            </a:r>
            <a:r>
              <a:rPr lang="en-US" altLang="zh-CN" b="1" dirty="0" smtClean="0">
                <a:solidFill>
                  <a:srgbClr val="FF0000"/>
                </a:solidFill>
              </a:rPr>
              <a:t>9</a:t>
            </a:r>
            <a:r>
              <a:rPr lang="zh-CN" altLang="en-US" b="1" dirty="0" smtClean="0">
                <a:solidFill>
                  <a:srgbClr val="FF0000"/>
                </a:solidFill>
              </a:rPr>
              <a:t>月石景山跨越式教学设计方案”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dirty="0" smtClean="0"/>
              <a:t>一节课：同课异构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聚合不同实验区不同老师上传的同一课程的教学设计方案，比如</a:t>
            </a:r>
            <a:r>
              <a:rPr lang="zh-CN" altLang="en-US" dirty="0" smtClean="0">
                <a:solidFill>
                  <a:srgbClr val="FF0000"/>
                </a:solidFill>
              </a:rPr>
              <a:t>“</a:t>
            </a:r>
            <a:r>
              <a:rPr lang="zh-CN" altLang="en-US" b="1" dirty="0" smtClean="0">
                <a:solidFill>
                  <a:srgbClr val="FF0000"/>
                </a:solidFill>
              </a:rPr>
              <a:t>小蝌蚪找妈妈教学设计方案”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dirty="0" smtClean="0"/>
              <a:t>一名老师：教师专业发展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聚合一名老师上传的所有教学设计方案，比如</a:t>
            </a:r>
            <a:r>
              <a:rPr lang="zh-CN" altLang="en-US" dirty="0" smtClean="0">
                <a:solidFill>
                  <a:srgbClr val="FF0000"/>
                </a:solidFill>
              </a:rPr>
              <a:t>“</a:t>
            </a:r>
            <a:r>
              <a:rPr lang="zh-CN" altLang="en-US" b="1" dirty="0" smtClean="0">
                <a:solidFill>
                  <a:srgbClr val="FF0000"/>
                </a:solidFill>
              </a:rPr>
              <a:t>肥西县肥光小学王亚男教学设计方案集”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知识群创建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元数据信息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标题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【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与前一页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对应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】</a:t>
            </a:r>
          </a:p>
          <a:p>
            <a:pPr lvl="2"/>
            <a:r>
              <a:rPr lang="zh-CN" altLang="en-US" dirty="0" smtClean="0"/>
              <a:t>缩略图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【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与知识群内容相关的图片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】</a:t>
            </a:r>
          </a:p>
          <a:p>
            <a:pPr lvl="2"/>
            <a:r>
              <a:rPr lang="zh-CN" altLang="en-US" dirty="0" smtClean="0"/>
              <a:t>学科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标签：教学设计、课程名称、基础教育跨越式等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引用学习元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创建学习元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在知识群中引用学习元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1044"/>
            <a:ext cx="8435340" cy="410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在知识群中引用学习元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484784"/>
            <a:ext cx="795337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一、解读学习元与知识群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审核他人加入的学习元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1888"/>
            <a:ext cx="8851392" cy="45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5984186" y="2708920"/>
            <a:ext cx="3168352" cy="1684950"/>
          </a:xfrm>
          <a:prstGeom prst="cloudCallout">
            <a:avLst>
              <a:gd name="adj1" fmla="val -16399"/>
              <a:gd name="adj2" fmla="val -730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若有新的学习元加入，需要创建者和协作者审核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6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审核他人加入的学习元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757000"/>
            <a:ext cx="9043416" cy="262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301874"/>
            <a:ext cx="80867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云形标注 6"/>
          <p:cNvSpPr/>
          <p:nvPr/>
        </p:nvSpPr>
        <p:spPr>
          <a:xfrm>
            <a:off x="5436096" y="1124744"/>
            <a:ext cx="3672408" cy="1193224"/>
          </a:xfrm>
          <a:prstGeom prst="cloudCallout">
            <a:avLst>
              <a:gd name="adj1" fmla="val -57395"/>
              <a:gd name="adj2" fmla="val 4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同时发布邮箱通知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云形标注 7"/>
          <p:cNvSpPr/>
          <p:nvPr/>
        </p:nvSpPr>
        <p:spPr>
          <a:xfrm>
            <a:off x="5436096" y="3875940"/>
            <a:ext cx="3672408" cy="1193224"/>
          </a:xfrm>
          <a:prstGeom prst="cloudCallout">
            <a:avLst>
              <a:gd name="adj1" fmla="val -57395"/>
              <a:gd name="adj2" fmla="val 40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审核页面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6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促进</a:t>
            </a:r>
            <a:r>
              <a:rPr lang="zh-CN" altLang="en-US" dirty="0" smtClean="0"/>
              <a:t>知识群内容的传播与更新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利用多种方式传播学习内容，提高用户的参与度，促进学习内容的及时更新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申请协作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普通用户</a:t>
            </a:r>
            <a:r>
              <a:rPr lang="en-US" altLang="zh-CN" dirty="0" smtClean="0"/>
              <a:t>】</a:t>
            </a:r>
            <a:r>
              <a:rPr lang="zh-CN" altLang="en-US" dirty="0" smtClean="0"/>
              <a:t>申请成为协作者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好友分享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任何用户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可以分享知识群的链接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协作者管理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创建者</a:t>
            </a:r>
            <a:r>
              <a:rPr lang="en-US" altLang="zh-CN" dirty="0" smtClean="0"/>
              <a:t>】</a:t>
            </a:r>
            <a:r>
              <a:rPr lang="zh-CN" altLang="en-US" dirty="0" smtClean="0"/>
              <a:t>进行协作者管理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发站内信、发邮件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创建者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在协作者管理中心为好友、协作者等发站内信和邮件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网站挂件</a:t>
            </a:r>
            <a:endParaRPr lang="en-US" altLang="zh-CN" dirty="0" smtClean="0"/>
          </a:p>
          <a:p>
            <a:pPr lvl="3"/>
            <a:r>
              <a:rPr lang="en-US" altLang="zh-CN" dirty="0" smtClean="0"/>
              <a:t>【</a:t>
            </a:r>
            <a:r>
              <a:rPr lang="zh-CN" altLang="en-US" dirty="0" smtClean="0"/>
              <a:t>任何用户</a:t>
            </a:r>
            <a:r>
              <a:rPr lang="en-US" altLang="zh-CN" dirty="0" smtClean="0"/>
              <a:t>】</a:t>
            </a:r>
            <a:r>
              <a:rPr lang="zh-CN" altLang="en-US" dirty="0" smtClean="0"/>
              <a:t>生成网站挂件形式，在自己的个人博客上分享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864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818" y="2780928"/>
            <a:ext cx="5421182" cy="371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467544" y="1700808"/>
            <a:ext cx="4680520" cy="57606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知识群的操作（协同编辑）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编辑元数据信息</a:t>
            </a:r>
            <a:endParaRPr lang="en-US" altLang="zh-CN" dirty="0" smtClean="0"/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【</a:t>
            </a:r>
            <a:r>
              <a:rPr lang="zh-CN" altLang="en-US" dirty="0" smtClean="0">
                <a:solidFill>
                  <a:srgbClr val="FF0000"/>
                </a:solidFill>
              </a:rPr>
              <a:t>正在改成“完善元数据”</a:t>
            </a:r>
            <a:r>
              <a:rPr lang="zh-CN" altLang="en-US" dirty="0">
                <a:solidFill>
                  <a:srgbClr val="FF0000"/>
                </a:solidFill>
              </a:rPr>
              <a:t>模式</a:t>
            </a:r>
            <a:r>
              <a:rPr lang="en-US" altLang="zh-CN" dirty="0" smtClean="0">
                <a:solidFill>
                  <a:srgbClr val="FF0000"/>
                </a:solidFill>
              </a:rPr>
              <a:t>】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 smtClean="0"/>
              <a:t>创建者模式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点击“编辑”修改知识群元数据信息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协作者模式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编辑知识群“标签”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知识群的操作（协同编辑）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学习元引用管理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新建学习元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引用学习元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关系编辑（语义关系的编辑，会显示在</a:t>
            </a:r>
            <a:r>
              <a:rPr lang="zh-CN" altLang="en-US" b="1" dirty="0" smtClean="0">
                <a:solidFill>
                  <a:srgbClr val="FF0000"/>
                </a:solidFill>
              </a:rPr>
              <a:t>知识网络</a:t>
            </a:r>
            <a:r>
              <a:rPr lang="zh-CN" altLang="en-US" dirty="0" smtClean="0"/>
              <a:t>中）</a:t>
            </a:r>
            <a:endParaRPr lang="en-US" altLang="zh-CN" dirty="0" smtClean="0"/>
          </a:p>
          <a:p>
            <a:pPr lvl="1"/>
            <a:r>
              <a:rPr lang="zh-CN" altLang="en-US" dirty="0"/>
              <a:t>学习</a:t>
            </a:r>
            <a:r>
              <a:rPr lang="zh-CN" altLang="en-US" dirty="0" smtClean="0"/>
              <a:t>元类别管理</a:t>
            </a:r>
            <a:endParaRPr lang="en-US" altLang="zh-CN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1"/>
          <a:stretch/>
        </p:blipFill>
        <p:spPr bwMode="auto">
          <a:xfrm>
            <a:off x="179512" y="4589303"/>
            <a:ext cx="8783384" cy="179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建立学习元之间的语义关系（关系编辑）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知识群的创建者或协作</a:t>
            </a:r>
            <a:r>
              <a:rPr lang="zh-CN" altLang="en-US" dirty="0" smtClean="0"/>
              <a:t>者</a:t>
            </a:r>
            <a:r>
              <a:rPr lang="zh-CN" altLang="en-US" dirty="0"/>
              <a:t>可以</a:t>
            </a:r>
            <a:r>
              <a:rPr lang="zh-CN" altLang="en-US" dirty="0" smtClean="0"/>
              <a:t>编辑学习元之间的关系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7" y="2546032"/>
            <a:ext cx="8418195" cy="43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建立学习元之间的语义关系（关系编辑）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9034272" cy="48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5220072" y="3068960"/>
            <a:ext cx="3672408" cy="1193224"/>
          </a:xfrm>
          <a:prstGeom prst="cloudCallout">
            <a:avLst>
              <a:gd name="adj1" fmla="val -28292"/>
              <a:gd name="adj2" fmla="val -863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打开“关系编辑”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1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建立学习元之间的语义关系（关系编辑）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07504" y="1412776"/>
            <a:ext cx="8963025" cy="4619625"/>
            <a:chOff x="107504" y="1412776"/>
            <a:chExt cx="8963025" cy="461962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412776"/>
              <a:ext cx="6524625" cy="461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129" y="1412776"/>
              <a:ext cx="2438400" cy="461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12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对知识群进行评价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评论与评分</a:t>
            </a:r>
            <a:endParaRPr lang="zh-CN" altLang="en-US" dirty="0"/>
          </a:p>
        </p:txBody>
      </p:sp>
      <p:pic>
        <p:nvPicPr>
          <p:cNvPr id="40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785" y="2564904"/>
            <a:ext cx="6505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标注 5"/>
          <p:cNvSpPr/>
          <p:nvPr/>
        </p:nvSpPr>
        <p:spPr>
          <a:xfrm>
            <a:off x="6084168" y="764704"/>
            <a:ext cx="2520280" cy="165618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很多评论内容对我们有很大启发哦</a:t>
            </a:r>
            <a:r>
              <a:rPr lang="en-US" altLang="zh-CN" sz="2400" dirty="0" smtClean="0">
                <a:latin typeface="华文中宋" pitchFamily="2" charset="-122"/>
                <a:ea typeface="华文中宋" pitchFamily="2" charset="-122"/>
              </a:rPr>
              <a:t>~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解读学习元与知识群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419130"/>
              </p:ext>
            </p:extLst>
          </p:nvPr>
        </p:nvGraphicFramePr>
        <p:xfrm>
          <a:off x="457200" y="1484312"/>
          <a:ext cx="8507288" cy="482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五种视图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列表视图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缩略图视图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网络视图</a:t>
            </a:r>
            <a:endParaRPr lang="en-US" altLang="zh-CN" dirty="0" smtClean="0"/>
          </a:p>
          <a:p>
            <a:pPr lvl="1"/>
            <a:r>
              <a:rPr lang="zh-CN" altLang="en-US" dirty="0"/>
              <a:t>树状视图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标签视图</a:t>
            </a:r>
            <a:endParaRPr lang="en-US" altLang="zh-CN" dirty="0" smtClean="0"/>
          </a:p>
          <a:p>
            <a:pPr lvl="1"/>
            <a:endParaRPr lang="zh-CN" altLang="en-US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05665"/>
            <a:ext cx="697420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知识群的五种视图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" y="1556792"/>
            <a:ext cx="8970264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知识群的五种视图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8" y="1208104"/>
            <a:ext cx="8887968" cy="560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6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知识群的五种视图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" y="731472"/>
            <a:ext cx="9052560" cy="615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6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</a:t>
            </a:r>
            <a:r>
              <a:rPr lang="zh-CN" altLang="en-US" dirty="0"/>
              <a:t>五</a:t>
            </a:r>
            <a:r>
              <a:rPr lang="zh-CN" altLang="en-US" dirty="0" smtClean="0"/>
              <a:t>种视图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4" y="1133816"/>
            <a:ext cx="9006840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6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知识群的五种视图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35592"/>
            <a:ext cx="8997696" cy="474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6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知识群中学习元分类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" y="1709888"/>
            <a:ext cx="8970264" cy="459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知识群中学习元分类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" y="1663024"/>
            <a:ext cx="8979408" cy="47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知识群的操作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人际网络与知识网络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演示实例：</a:t>
            </a:r>
            <a:endParaRPr lang="en-US" altLang="zh-CN" dirty="0" smtClean="0">
              <a:hlinkClick r:id="rId3"/>
            </a:endParaRPr>
          </a:p>
          <a:p>
            <a:pPr lvl="2"/>
            <a:r>
              <a:rPr lang="en-US" altLang="zh-CN" dirty="0" smtClean="0">
                <a:hlinkClick r:id="rId3"/>
              </a:rPr>
              <a:t>http://lcell.bnu.edu.cn/lc/lc_index.jsp?id=1158&amp;courseId=112832</a:t>
            </a:r>
            <a:endParaRPr lang="en-US" altLang="zh-CN" dirty="0" smtClean="0"/>
          </a:p>
          <a:p>
            <a:r>
              <a:rPr lang="zh-CN" altLang="en-US" dirty="0" smtClean="0"/>
              <a:t>话题与提问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讨论区与答疑库</a:t>
            </a:r>
            <a:endParaRPr lang="en-US" altLang="zh-CN" dirty="0" smtClean="0"/>
          </a:p>
          <a:p>
            <a:r>
              <a:rPr lang="zh-CN" altLang="en-US" dirty="0" smtClean="0"/>
              <a:t>本体库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类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属性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实例</a:t>
            </a:r>
            <a:endParaRPr lang="en-US" altLang="zh-CN" dirty="0" smtClean="0"/>
          </a:p>
          <a:p>
            <a:r>
              <a:rPr lang="zh-CN" altLang="en-US" dirty="0" smtClean="0"/>
              <a:t>动态信息</a:t>
            </a:r>
            <a:endParaRPr lang="en-US" altLang="zh-CN" dirty="0" smtClean="0"/>
          </a:p>
          <a:p>
            <a:pPr lvl="2"/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设置常见问题解答、讨论问题</a:t>
            </a:r>
            <a:endParaRPr lang="zh-CN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9043416" cy="5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学习元结构模型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pic>
        <p:nvPicPr>
          <p:cNvPr id="4" name="内容占位符 9" descr="learningce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700808"/>
            <a:ext cx="6922425" cy="394582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83768" y="5805264"/>
            <a:ext cx="4536504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华文仿宋" pitchFamily="2" charset="-122"/>
                <a:ea typeface="华文仿宋" pitchFamily="2" charset="-122"/>
              </a:rPr>
              <a:t>学习元结构模型</a:t>
            </a:r>
            <a:endParaRPr lang="zh-CN" altLang="en-US" sz="2400" dirty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设置常见问题解答、讨论问题</a:t>
            </a: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7296"/>
            <a:ext cx="8970264" cy="470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7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二、解读个人空间与学习社区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解读个人空间与学习社区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57498"/>
              </p:ext>
            </p:extLst>
          </p:nvPr>
        </p:nvGraphicFramePr>
        <p:xfrm>
          <a:off x="457200" y="14843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个人空间操作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用户资料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更新个人心情</a:t>
            </a:r>
            <a:endParaRPr lang="en-US" altLang="zh-CN" dirty="0" smtClean="0"/>
          </a:p>
          <a:p>
            <a:pPr lvl="1"/>
            <a:r>
              <a:rPr lang="zh-CN" altLang="en-US" dirty="0"/>
              <a:t>修改</a:t>
            </a:r>
            <a:r>
              <a:rPr lang="zh-CN" altLang="en-US" dirty="0" smtClean="0"/>
              <a:t>真实姓名</a:t>
            </a:r>
            <a:endParaRPr lang="en-US" altLang="zh-CN" dirty="0" smtClean="0"/>
          </a:p>
          <a:p>
            <a:r>
              <a:rPr lang="zh-CN" altLang="en-US" dirty="0" smtClean="0"/>
              <a:t>个人标签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标签是自定义描述自己职业、兴趣爱好的关键词，让更多人找到你，让你找到更多同类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【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新浪微博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】</a:t>
            </a:r>
          </a:p>
          <a:p>
            <a:pPr lvl="1"/>
            <a:r>
              <a:rPr lang="zh-CN" altLang="en-US" dirty="0" smtClean="0"/>
              <a:t>填写个人标签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经常检查站内短信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9" y="1196752"/>
            <a:ext cx="9150477" cy="490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68" y="3893016"/>
            <a:ext cx="7424928" cy="25603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好友的最新动态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2"/>
          <a:stretch/>
        </p:blipFill>
        <p:spPr bwMode="auto">
          <a:xfrm>
            <a:off x="65088" y="3717032"/>
            <a:ext cx="9043416" cy="1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9006840" cy="203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个人的知识列表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0" y="1464144"/>
            <a:ext cx="8906256" cy="477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好友的留言与管理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21848"/>
            <a:ext cx="9025128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4573231" y="3861048"/>
            <a:ext cx="3672408" cy="1193224"/>
          </a:xfrm>
          <a:prstGeom prst="cloudCallout">
            <a:avLst>
              <a:gd name="adj1" fmla="val -28292"/>
              <a:gd name="adj2" fmla="val -863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可以给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TA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留言哦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~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每个实验区创建一个学习社区</a:t>
            </a:r>
            <a:endParaRPr lang="en-US" altLang="zh-CN" dirty="0" smtClean="0"/>
          </a:p>
          <a:p>
            <a:r>
              <a:rPr lang="zh-CN" altLang="en-US" dirty="0" smtClean="0"/>
              <a:t>可用于：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发布公告</a:t>
            </a:r>
            <a:r>
              <a:rPr lang="en-US" altLang="zh-CN" dirty="0" smtClean="0"/>
              <a:t>【</a:t>
            </a:r>
            <a:r>
              <a:rPr lang="zh-CN" altLang="en-US" dirty="0" smtClean="0"/>
              <a:t>向所有社区成员发送邮件</a:t>
            </a:r>
            <a:r>
              <a:rPr lang="en-US" altLang="zh-CN" dirty="0" smtClean="0"/>
              <a:t>】</a:t>
            </a:r>
          </a:p>
          <a:p>
            <a:pPr lvl="1"/>
            <a:r>
              <a:rPr lang="zh-CN" altLang="en-US" dirty="0" smtClean="0"/>
              <a:t>任务分配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指派给某个人</a:t>
            </a:r>
            <a:r>
              <a:rPr lang="en-US" altLang="zh-CN" dirty="0" smtClean="0"/>
              <a:t>】</a:t>
            </a:r>
          </a:p>
          <a:p>
            <a:pPr lvl="1"/>
            <a:r>
              <a:rPr lang="zh-CN" altLang="en-US" dirty="0" smtClean="0"/>
              <a:t>创建活动</a:t>
            </a:r>
            <a:r>
              <a:rPr lang="en-US" altLang="zh-CN" dirty="0" smtClean="0"/>
              <a:t>【</a:t>
            </a:r>
            <a:r>
              <a:rPr lang="zh-CN" altLang="en-US" dirty="0" smtClean="0"/>
              <a:t>多个人参与</a:t>
            </a:r>
            <a:r>
              <a:rPr lang="en-US" altLang="zh-CN" dirty="0" smtClean="0"/>
              <a:t>】</a:t>
            </a:r>
          </a:p>
          <a:p>
            <a:pPr lvl="1"/>
            <a:r>
              <a:rPr lang="zh-CN" altLang="en-US" dirty="0" smtClean="0"/>
              <a:t>话题讨论</a:t>
            </a:r>
            <a:r>
              <a:rPr lang="en-US" altLang="zh-CN" dirty="0" smtClean="0"/>
              <a:t>【</a:t>
            </a:r>
            <a:r>
              <a:rPr lang="zh-CN" altLang="en-US" dirty="0" smtClean="0"/>
              <a:t>可划分为多个板块</a:t>
            </a:r>
            <a:r>
              <a:rPr lang="en-US" altLang="zh-CN" dirty="0" smtClean="0"/>
              <a:t>】</a:t>
            </a:r>
          </a:p>
          <a:p>
            <a:pPr lvl="1"/>
            <a:r>
              <a:rPr lang="zh-CN" altLang="en-US" dirty="0" smtClean="0"/>
              <a:t>共享学习资料</a:t>
            </a:r>
            <a:r>
              <a:rPr lang="en-US" altLang="zh-CN" dirty="0" smtClean="0"/>
              <a:t>【</a:t>
            </a:r>
            <a:r>
              <a:rPr lang="zh-CN" altLang="en-US" dirty="0" smtClean="0"/>
              <a:t>引入知识群与学习元共享</a:t>
            </a:r>
            <a:r>
              <a:rPr lang="en-US" altLang="zh-CN" dirty="0" smtClean="0"/>
              <a:t>】</a:t>
            </a:r>
          </a:p>
          <a:p>
            <a:pPr lvl="1"/>
            <a:r>
              <a:rPr lang="zh-CN" altLang="en-US" dirty="0" smtClean="0">
                <a:solidFill>
                  <a:srgbClr val="FF0000"/>
                </a:solidFill>
              </a:rPr>
              <a:t>社区小组</a:t>
            </a:r>
            <a:r>
              <a:rPr lang="en-US" altLang="zh-CN" dirty="0" smtClean="0">
                <a:solidFill>
                  <a:srgbClr val="FF0000"/>
                </a:solidFill>
              </a:rPr>
              <a:t>【</a:t>
            </a:r>
            <a:r>
              <a:rPr lang="zh-CN" altLang="en-US" dirty="0" smtClean="0">
                <a:solidFill>
                  <a:srgbClr val="FF0000"/>
                </a:solidFill>
              </a:rPr>
              <a:t>社区成员进行分组</a:t>
            </a:r>
            <a:r>
              <a:rPr lang="en-US" altLang="zh-CN" dirty="0" smtClean="0">
                <a:solidFill>
                  <a:srgbClr val="FF0000"/>
                </a:solidFill>
              </a:rPr>
              <a:t>】(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学习社区的操作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公告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向社区成员发布通知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公告内容同时会发送到社区成员邮件</a:t>
            </a:r>
            <a:endParaRPr lang="zh-CN" altLang="en-US" dirty="0"/>
          </a:p>
        </p:txBody>
      </p:sp>
      <p:pic>
        <p:nvPicPr>
          <p:cNvPr id="4" name="图片 3" descr="公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4581128"/>
            <a:ext cx="1727473" cy="17274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3648" y="3284984"/>
            <a:ext cx="44805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爆炸形 1 5"/>
          <p:cNvSpPr/>
          <p:nvPr/>
        </p:nvSpPr>
        <p:spPr>
          <a:xfrm>
            <a:off x="6588224" y="1412776"/>
            <a:ext cx="1872208" cy="1800200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及时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有效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创建学习元（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）填写元数据信息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标题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实验区名称</a:t>
            </a:r>
            <a:r>
              <a:rPr lang="en-US" altLang="zh-CN" dirty="0" smtClean="0"/>
              <a:t>+</a:t>
            </a:r>
            <a:r>
              <a:rPr lang="zh-CN" altLang="en-US" dirty="0" smtClean="0"/>
              <a:t>学校名称</a:t>
            </a:r>
            <a:r>
              <a:rPr lang="en-US" altLang="zh-CN" dirty="0" smtClean="0"/>
              <a:t>+</a:t>
            </a:r>
            <a:r>
              <a:rPr lang="zh-CN" altLang="en-US" dirty="0" smtClean="0"/>
              <a:t>课程名称，比如：肥西</a:t>
            </a:r>
            <a:r>
              <a:rPr lang="en-US" altLang="zh-CN" dirty="0" smtClean="0"/>
              <a:t>_</a:t>
            </a:r>
            <a:r>
              <a:rPr lang="zh-CN" altLang="en-US" dirty="0" smtClean="0"/>
              <a:t>丽景小学</a:t>
            </a:r>
            <a:r>
              <a:rPr lang="en-US" altLang="zh-CN" dirty="0" smtClean="0"/>
              <a:t>_</a:t>
            </a:r>
            <a:r>
              <a:rPr lang="zh-CN" altLang="en-US" dirty="0" smtClean="0"/>
              <a:t>小蝌蚪找妈妈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缩略图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尽量使用与课程内容相关的图片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标签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教学设计方案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课程名称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基础教育跨越式</a:t>
            </a:r>
          </a:p>
        </p:txBody>
      </p:sp>
      <p:sp>
        <p:nvSpPr>
          <p:cNvPr id="5" name="爆炸形 2 4"/>
          <p:cNvSpPr/>
          <p:nvPr/>
        </p:nvSpPr>
        <p:spPr>
          <a:xfrm>
            <a:off x="6660232" y="3140968"/>
            <a:ext cx="2483768" cy="3456384"/>
          </a:xfrm>
          <a:prstGeom prst="irregularSeal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规范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统一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准确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合理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任务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可以为某位社区成员指派任务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进行中、已完成、关闭三种状态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提醒社区成员上传学习元或者更新学习元内容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课题负责人提醒实验学校老师上传教学设计方案</a:t>
            </a:r>
            <a:endParaRPr lang="en-US" altLang="zh-CN" dirty="0" smtClean="0"/>
          </a:p>
        </p:txBody>
      </p:sp>
      <p:pic>
        <p:nvPicPr>
          <p:cNvPr id="4" name="图片 3" descr="任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293096"/>
            <a:ext cx="2159521" cy="2159521"/>
          </a:xfrm>
          <a:prstGeom prst="rect">
            <a:avLst/>
          </a:prstGeom>
        </p:spPr>
      </p:pic>
      <p:sp>
        <p:nvSpPr>
          <p:cNvPr id="5" name="爆炸形 1 4"/>
          <p:cNvSpPr/>
          <p:nvPr/>
        </p:nvSpPr>
        <p:spPr>
          <a:xfrm>
            <a:off x="6588224" y="1412776"/>
            <a:ext cx="2232248" cy="1800200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针对性强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活动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社区成员分组参与，实现多人协作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线下与线上活动相结合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59811"/>
            <a:ext cx="3925466" cy="379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爆炸形 1 4"/>
          <p:cNvSpPr/>
          <p:nvPr/>
        </p:nvSpPr>
        <p:spPr>
          <a:xfrm>
            <a:off x="6588224" y="1412776"/>
            <a:ext cx="2160240" cy="1800200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协作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分享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竞争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讨论区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多板块、多话题讨论交流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如何成为一名优秀的跨越式课题教师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如何成为一名魅力十足的老师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如何有效实施课堂管理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中小学教师必读书目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语文教研室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数学教研室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英语教研室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4" name="图片 3" descr="讨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573735"/>
            <a:ext cx="2879601" cy="2879601"/>
          </a:xfrm>
          <a:prstGeom prst="rect">
            <a:avLst/>
          </a:prstGeom>
        </p:spPr>
      </p:pic>
      <p:sp>
        <p:nvSpPr>
          <p:cNvPr id="5" name="爆炸形 1 4"/>
          <p:cNvSpPr/>
          <p:nvPr/>
        </p:nvSpPr>
        <p:spPr>
          <a:xfrm>
            <a:off x="6444208" y="1340768"/>
            <a:ext cx="2376264" cy="2520280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有效促进教师专业发展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学习社区的加入与审核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" y="1284688"/>
            <a:ext cx="9107424" cy="531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学习社区的加入与审核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3671"/>
            <a:ext cx="9015032" cy="474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7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共享学习资源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9180"/>
            <a:ext cx="9199055" cy="505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共享学习元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57132" cy="538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11152"/>
            <a:ext cx="8953119" cy="21282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共享知识群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8993124" cy="483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8977122" cy="19442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社区的小组划分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25128" cy="46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社区的小组划分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" y="1238220"/>
            <a:ext cx="9155430" cy="489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8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学习元操作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创建学习元（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）选择编辑方式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采用编辑内容的方式要注意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设置段落，特别是内容的开头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标题中已包含的信息尽量不要重复加入正文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比如课程名称，授课老师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或者加入一个“课程信息”的段落</a:t>
            </a:r>
            <a:endParaRPr lang="en-US" altLang="zh-CN" dirty="0" smtClean="0"/>
          </a:p>
          <a:p>
            <a:pPr lvl="1">
              <a:tabLst>
                <a:tab pos="1793875" algn="l"/>
              </a:tabLst>
            </a:pPr>
            <a:r>
              <a:rPr lang="zh-CN" altLang="en-US" dirty="0" smtClean="0"/>
              <a:t>采用上传附件的方式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tabLst>
                <a:tab pos="1793875" algn="l"/>
              </a:tabLst>
            </a:pPr>
            <a:r>
              <a:rPr lang="zh-CN" altLang="en-US" dirty="0" smtClean="0"/>
              <a:t>已经实现对附件上传学习元的编辑</a:t>
            </a:r>
            <a:endParaRPr lang="en-US" altLang="zh-CN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11428"/>
          <a:stretch/>
        </p:blipFill>
        <p:spPr bwMode="auto">
          <a:xfrm>
            <a:off x="1744940" y="5239895"/>
            <a:ext cx="5707380" cy="157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社区的小组划分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8" y="692696"/>
            <a:ext cx="9224010" cy="567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9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社区的小组划分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1758189"/>
            <a:ext cx="9007697" cy="39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6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社区的管理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9185148" cy="45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谢谢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2268463" y="2637631"/>
            <a:ext cx="4679801" cy="4679801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多多批评，欢迎讨论补充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>
            <a:latin typeface="黑体" pitchFamily="49" charset="-122"/>
            <a:ea typeface="黑体" pitchFamily="49" charset="-122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2449</Words>
  <Application>Microsoft Office PowerPoint</Application>
  <PresentationFormat>全屏显示(4:3)</PresentationFormat>
  <Paragraphs>373</Paragraphs>
  <Slides>93</Slides>
  <Notes>43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93</vt:i4>
      </vt:variant>
    </vt:vector>
  </HeadingPairs>
  <TitlesOfParts>
    <vt:vector size="94" baseType="lpstr">
      <vt:lpstr>Office 主题</vt:lpstr>
      <vt:lpstr>学习元应用于区域教研使用建议</vt:lpstr>
      <vt:lpstr>提纲</vt:lpstr>
      <vt:lpstr>学习元系统各模块关系图(NEW)</vt:lpstr>
      <vt:lpstr>给实验区每位老师的建议(NEW)</vt:lpstr>
      <vt:lpstr>一、解读学习元与知识群</vt:lpstr>
      <vt:lpstr>解读学习元与知识群</vt:lpstr>
      <vt:lpstr>学习元结构模型</vt:lpstr>
      <vt:lpstr>学习元操作</vt:lpstr>
      <vt:lpstr>学习元操作</vt:lpstr>
      <vt:lpstr>学习元操作</vt:lpstr>
      <vt:lpstr>学习元操作</vt:lpstr>
      <vt:lpstr>学习元操作</vt:lpstr>
      <vt:lpstr>学习元操作</vt:lpstr>
      <vt:lpstr>学习元操作（协同编辑）</vt:lpstr>
      <vt:lpstr>学习元操作（协同编辑）</vt:lpstr>
      <vt:lpstr>学习元操作（协同编辑）</vt:lpstr>
      <vt:lpstr>学习元操作（协同编辑）</vt:lpstr>
      <vt:lpstr>在学习元中嵌入超链接</vt:lpstr>
      <vt:lpstr>PowerPoint 演示文稿</vt:lpstr>
      <vt:lpstr>PowerPoint 演示文稿</vt:lpstr>
      <vt:lpstr>PowerPoint 演示文稿</vt:lpstr>
      <vt:lpstr>在学习元中插入图片</vt:lpstr>
      <vt:lpstr>在学习元中插入图片</vt:lpstr>
      <vt:lpstr>在学习元中插入图片</vt:lpstr>
      <vt:lpstr>在学习元中插入视频、音频</vt:lpstr>
      <vt:lpstr>在学习元中插入视频、音频</vt:lpstr>
      <vt:lpstr>在学习元中插入视频、音频</vt:lpstr>
      <vt:lpstr>在学习元中插入视频、音频</vt:lpstr>
      <vt:lpstr>在学习元中插入视频、音频</vt:lpstr>
      <vt:lpstr>在学习元中插入Flash</vt:lpstr>
      <vt:lpstr>如何将PPT讲稿转换成在线播放的Flash版本讲稿</vt:lpstr>
      <vt:lpstr>PowerPoint 演示文稿</vt:lpstr>
      <vt:lpstr>学习元操作</vt:lpstr>
      <vt:lpstr>在学习元中插入交互活动</vt:lpstr>
      <vt:lpstr>如何对学习元用户进行评价</vt:lpstr>
      <vt:lpstr>如何对学习元用户进行评价</vt:lpstr>
      <vt:lpstr>如何对学习元用户进行评价</vt:lpstr>
      <vt:lpstr>学习元操作</vt:lpstr>
      <vt:lpstr>学习元的操作</vt:lpstr>
      <vt:lpstr>学习元操作</vt:lpstr>
      <vt:lpstr>学习元操作</vt:lpstr>
      <vt:lpstr>知识群操作</vt:lpstr>
      <vt:lpstr>PowerPoint 演示文稿</vt:lpstr>
      <vt:lpstr>与其它学习元建立关系，便于检索</vt:lpstr>
      <vt:lpstr>PowerPoint 演示文稿</vt:lpstr>
      <vt:lpstr>知识群的操作</vt:lpstr>
      <vt:lpstr>知识群的操作</vt:lpstr>
      <vt:lpstr>在知识群中引用学习元</vt:lpstr>
      <vt:lpstr>在知识群中引用学习元</vt:lpstr>
      <vt:lpstr>审核他人加入的学习元</vt:lpstr>
      <vt:lpstr>审核他人加入的学习元</vt:lpstr>
      <vt:lpstr>知识群的操作</vt:lpstr>
      <vt:lpstr>学习元的操作</vt:lpstr>
      <vt:lpstr>知识群的操作（协同编辑）</vt:lpstr>
      <vt:lpstr>知识群的操作（协同编辑）</vt:lpstr>
      <vt:lpstr>建立学习元之间的语义关系（关系编辑）</vt:lpstr>
      <vt:lpstr>建立学习元之间的语义关系（关系编辑）</vt:lpstr>
      <vt:lpstr>建立学习元之间的语义关系（关系编辑）</vt:lpstr>
      <vt:lpstr>知识群操作</vt:lpstr>
      <vt:lpstr>知识群的操作</vt:lpstr>
      <vt:lpstr>知识群的五种视图</vt:lpstr>
      <vt:lpstr>知识群的五种视图</vt:lpstr>
      <vt:lpstr>知识群的五种视图</vt:lpstr>
      <vt:lpstr>知识群的五种视图</vt:lpstr>
      <vt:lpstr>知识群的五种视图</vt:lpstr>
      <vt:lpstr>知识群中学习元分类</vt:lpstr>
      <vt:lpstr>知识群中学习元分类</vt:lpstr>
      <vt:lpstr>知识群的操作</vt:lpstr>
      <vt:lpstr>设置常见问题解答、讨论问题</vt:lpstr>
      <vt:lpstr>设置常见问题解答、讨论问题</vt:lpstr>
      <vt:lpstr>二、解读个人空间与学习社区</vt:lpstr>
      <vt:lpstr>解读个人空间与学习社区</vt:lpstr>
      <vt:lpstr>个人空间操作</vt:lpstr>
      <vt:lpstr>经常检查站内短信</vt:lpstr>
      <vt:lpstr>好友的最新动态</vt:lpstr>
      <vt:lpstr>个人的知识列表</vt:lpstr>
      <vt:lpstr>好友的留言与管理</vt:lpstr>
      <vt:lpstr>学习社区的操作</vt:lpstr>
      <vt:lpstr>学习社区的操作</vt:lpstr>
      <vt:lpstr>学习社区操作</vt:lpstr>
      <vt:lpstr>学习社区操作</vt:lpstr>
      <vt:lpstr>学习社区操作</vt:lpstr>
      <vt:lpstr>学习社区的加入与审核</vt:lpstr>
      <vt:lpstr>学习社区的加入与审核</vt:lpstr>
      <vt:lpstr>共享学习资源</vt:lpstr>
      <vt:lpstr>共享学习元</vt:lpstr>
      <vt:lpstr>共享知识群</vt:lpstr>
      <vt:lpstr>社区的小组划分</vt:lpstr>
      <vt:lpstr>社区的小组划分</vt:lpstr>
      <vt:lpstr>社区的小组划分</vt:lpstr>
      <vt:lpstr>社区的小组划分</vt:lpstr>
      <vt:lpstr>社区的管理</vt:lpstr>
      <vt:lpstr>多多批评，欢迎讨论补充~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chengweiet</dc:creator>
  <cp:lastModifiedBy>chengweiet</cp:lastModifiedBy>
  <cp:revision>727</cp:revision>
  <dcterms:created xsi:type="dcterms:W3CDTF">2011-06-13T02:55:01Z</dcterms:created>
  <dcterms:modified xsi:type="dcterms:W3CDTF">2012-02-09T05:35:31Z</dcterms:modified>
</cp:coreProperties>
</file>