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325" r:id="rId6"/>
    <p:sldId id="328" r:id="rId7"/>
    <p:sldId id="262" r:id="rId8"/>
    <p:sldId id="289" r:id="rId9"/>
    <p:sldId id="337" r:id="rId10"/>
    <p:sldId id="338" r:id="rId11"/>
    <p:sldId id="339" r:id="rId12"/>
    <p:sldId id="263" r:id="rId13"/>
    <p:sldId id="313" r:id="rId14"/>
    <p:sldId id="334" r:id="rId15"/>
    <p:sldId id="336" r:id="rId16"/>
    <p:sldId id="340" r:id="rId17"/>
    <p:sldId id="264" r:id="rId18"/>
    <p:sldId id="316" r:id="rId19"/>
    <p:sldId id="335" r:id="rId20"/>
    <p:sldId id="341" r:id="rId21"/>
    <p:sldId id="265" r:id="rId22"/>
  </p:sldIdLst>
  <p:sldSz cx="1219835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9CE"/>
    <a:srgbClr val="FD7A2A"/>
    <a:srgbClr val="8A3CC4"/>
    <a:srgbClr val="AAD523"/>
    <a:srgbClr val="7030A0"/>
    <a:srgbClr val="FF3399"/>
    <a:srgbClr val="F6F6F6"/>
    <a:srgbClr val="7BC143"/>
    <a:srgbClr val="0070C0"/>
    <a:srgbClr val="FF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70" autoAdjust="0"/>
  </p:normalViewPr>
  <p:slideViewPr>
    <p:cSldViewPr>
      <p:cViewPr varScale="1">
        <p:scale>
          <a:sx n="72" d="100"/>
          <a:sy n="72" d="100"/>
        </p:scale>
        <p:origin x="2034" y="54"/>
      </p:cViewPr>
      <p:guideLst>
        <p:guide orient="horz" pos="2160"/>
        <p:guide pos="38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t>2016/10/7</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t>‹#›</a:t>
            </a:fld>
            <a:endParaRPr lang="zh-CN" altLang="en-US"/>
          </a:p>
        </p:txBody>
      </p:sp>
    </p:spTree>
    <p:extLst>
      <p:ext uri="{BB962C8B-B14F-4D97-AF65-F5344CB8AC3E}">
        <p14:creationId xmlns:p14="http://schemas.microsoft.com/office/powerpoint/2010/main" val="111422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800" dirty="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4</a:t>
            </a:fld>
            <a:endParaRPr lang="zh-CN" altLang="en-US"/>
          </a:p>
        </p:txBody>
      </p:sp>
    </p:spTree>
    <p:extLst>
      <p:ext uri="{BB962C8B-B14F-4D97-AF65-F5344CB8AC3E}">
        <p14:creationId xmlns:p14="http://schemas.microsoft.com/office/powerpoint/2010/main" val="127255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13</a:t>
            </a:fld>
            <a:endParaRPr lang="zh-CN" altLang="en-US"/>
          </a:p>
        </p:txBody>
      </p:sp>
    </p:spTree>
    <p:extLst>
      <p:ext uri="{BB962C8B-B14F-4D97-AF65-F5344CB8AC3E}">
        <p14:creationId xmlns:p14="http://schemas.microsoft.com/office/powerpoint/2010/main" val="66530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14</a:t>
            </a:fld>
            <a:endParaRPr lang="zh-CN" altLang="en-US"/>
          </a:p>
        </p:txBody>
      </p:sp>
    </p:spTree>
    <p:extLst>
      <p:ext uri="{BB962C8B-B14F-4D97-AF65-F5344CB8AC3E}">
        <p14:creationId xmlns:p14="http://schemas.microsoft.com/office/powerpoint/2010/main" val="121417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15</a:t>
            </a:fld>
            <a:endParaRPr lang="zh-CN" altLang="en-US"/>
          </a:p>
        </p:txBody>
      </p:sp>
    </p:spTree>
    <p:extLst>
      <p:ext uri="{BB962C8B-B14F-4D97-AF65-F5344CB8AC3E}">
        <p14:creationId xmlns:p14="http://schemas.microsoft.com/office/powerpoint/2010/main" val="302633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16</a:t>
            </a:fld>
            <a:endParaRPr lang="zh-CN" altLang="en-US"/>
          </a:p>
        </p:txBody>
      </p:sp>
    </p:spTree>
    <p:extLst>
      <p:ext uri="{BB962C8B-B14F-4D97-AF65-F5344CB8AC3E}">
        <p14:creationId xmlns:p14="http://schemas.microsoft.com/office/powerpoint/2010/main" val="286007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17</a:t>
            </a:fld>
            <a:endParaRPr lang="zh-CN" altLang="en-US"/>
          </a:p>
        </p:txBody>
      </p:sp>
    </p:spTree>
    <p:extLst>
      <p:ext uri="{BB962C8B-B14F-4D97-AF65-F5344CB8AC3E}">
        <p14:creationId xmlns:p14="http://schemas.microsoft.com/office/powerpoint/2010/main" val="274573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18</a:t>
            </a:fld>
            <a:endParaRPr lang="zh-CN" altLang="en-US"/>
          </a:p>
        </p:txBody>
      </p:sp>
    </p:spTree>
    <p:extLst>
      <p:ext uri="{BB962C8B-B14F-4D97-AF65-F5344CB8AC3E}">
        <p14:creationId xmlns:p14="http://schemas.microsoft.com/office/powerpoint/2010/main" val="1374042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19</a:t>
            </a:fld>
            <a:endParaRPr lang="zh-CN" altLang="en-US"/>
          </a:p>
        </p:txBody>
      </p:sp>
    </p:spTree>
    <p:extLst>
      <p:ext uri="{BB962C8B-B14F-4D97-AF65-F5344CB8AC3E}">
        <p14:creationId xmlns:p14="http://schemas.microsoft.com/office/powerpoint/2010/main" val="271327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20</a:t>
            </a:fld>
            <a:endParaRPr lang="zh-CN" altLang="en-US"/>
          </a:p>
        </p:txBody>
      </p:sp>
    </p:spTree>
    <p:extLst>
      <p:ext uri="{BB962C8B-B14F-4D97-AF65-F5344CB8AC3E}">
        <p14:creationId xmlns:p14="http://schemas.microsoft.com/office/powerpoint/2010/main" val="33852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800"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5</a:t>
            </a:fld>
            <a:endParaRPr lang="zh-CN" altLang="en-US"/>
          </a:p>
        </p:txBody>
      </p:sp>
    </p:spTree>
    <p:extLst>
      <p:ext uri="{BB962C8B-B14F-4D97-AF65-F5344CB8AC3E}">
        <p14:creationId xmlns:p14="http://schemas.microsoft.com/office/powerpoint/2010/main" val="373595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D031C7-A97A-4B3D-B11F-B8701A7D0714}" type="slidenum">
              <a:rPr lang="zh-CN" altLang="en-US" smtClean="0"/>
              <a:t>6</a:t>
            </a:fld>
            <a:endParaRPr lang="zh-CN" altLang="en-US"/>
          </a:p>
        </p:txBody>
      </p:sp>
    </p:spTree>
    <p:extLst>
      <p:ext uri="{BB962C8B-B14F-4D97-AF65-F5344CB8AC3E}">
        <p14:creationId xmlns:p14="http://schemas.microsoft.com/office/powerpoint/2010/main" val="26359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D031C7-A97A-4B3D-B11F-B8701A7D0714}" type="slidenum">
              <a:rPr lang="zh-CN" altLang="en-US" smtClean="0"/>
              <a:t>7</a:t>
            </a:fld>
            <a:endParaRPr lang="zh-CN" altLang="en-US"/>
          </a:p>
        </p:txBody>
      </p:sp>
    </p:spTree>
    <p:extLst>
      <p:ext uri="{BB962C8B-B14F-4D97-AF65-F5344CB8AC3E}">
        <p14:creationId xmlns:p14="http://schemas.microsoft.com/office/powerpoint/2010/main" val="332516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8</a:t>
            </a:fld>
            <a:endParaRPr lang="zh-CN" altLang="en-US"/>
          </a:p>
        </p:txBody>
      </p:sp>
    </p:spTree>
    <p:extLst>
      <p:ext uri="{BB962C8B-B14F-4D97-AF65-F5344CB8AC3E}">
        <p14:creationId xmlns:p14="http://schemas.microsoft.com/office/powerpoint/2010/main" val="363800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9</a:t>
            </a:fld>
            <a:endParaRPr lang="zh-CN" altLang="en-US"/>
          </a:p>
        </p:txBody>
      </p:sp>
    </p:spTree>
    <p:extLst>
      <p:ext uri="{BB962C8B-B14F-4D97-AF65-F5344CB8AC3E}">
        <p14:creationId xmlns:p14="http://schemas.microsoft.com/office/powerpoint/2010/main" val="238557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10</a:t>
            </a:fld>
            <a:endParaRPr lang="zh-CN" altLang="en-US"/>
          </a:p>
        </p:txBody>
      </p:sp>
    </p:spTree>
    <p:extLst>
      <p:ext uri="{BB962C8B-B14F-4D97-AF65-F5344CB8AC3E}">
        <p14:creationId xmlns:p14="http://schemas.microsoft.com/office/powerpoint/2010/main" val="288963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11</a:t>
            </a:fld>
            <a:endParaRPr lang="zh-CN" altLang="en-US"/>
          </a:p>
        </p:txBody>
      </p:sp>
    </p:spTree>
    <p:extLst>
      <p:ext uri="{BB962C8B-B14F-4D97-AF65-F5344CB8AC3E}">
        <p14:creationId xmlns:p14="http://schemas.microsoft.com/office/powerpoint/2010/main" val="67203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灯片编号占位符 3"/>
          <p:cNvSpPr>
            <a:spLocks noGrp="1"/>
          </p:cNvSpPr>
          <p:nvPr>
            <p:ph type="sldNum" sz="quarter" idx="10"/>
          </p:nvPr>
        </p:nvSpPr>
        <p:spPr/>
        <p:txBody>
          <a:bodyPr/>
          <a:lstStyle/>
          <a:p>
            <a:fld id="{BBD031C7-A97A-4B3D-B11F-B8701A7D0714}" type="slidenum">
              <a:rPr lang="zh-CN" altLang="en-US" smtClean="0"/>
              <a:t>12</a:t>
            </a:fld>
            <a:endParaRPr lang="zh-CN" altLang="en-US"/>
          </a:p>
        </p:txBody>
      </p:sp>
    </p:spTree>
    <p:extLst>
      <p:ext uri="{BB962C8B-B14F-4D97-AF65-F5344CB8AC3E}">
        <p14:creationId xmlns:p14="http://schemas.microsoft.com/office/powerpoint/2010/main" val="1389015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2" name="矩形 1"/>
          <p:cNvSpPr/>
          <p:nvPr userDrawn="1"/>
        </p:nvSpPr>
        <p:spPr>
          <a:xfrm>
            <a:off x="0" y="0"/>
            <a:ext cx="12199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1"/>
          <p:cNvSpPr>
            <a:spLocks/>
          </p:cNvSpPr>
          <p:nvPr userDrawn="1"/>
        </p:nvSpPr>
        <p:spPr bwMode="auto">
          <a:xfrm>
            <a:off x="-813" y="4581129"/>
            <a:ext cx="12199975" cy="2393433"/>
          </a:xfrm>
          <a:custGeom>
            <a:avLst/>
            <a:gdLst/>
            <a:ahLst/>
            <a:cxnLst>
              <a:cxn ang="0">
                <a:pos x="2932" y="144"/>
              </a:cxn>
              <a:cxn ang="0">
                <a:pos x="2932" y="0"/>
              </a:cxn>
              <a:cxn ang="0">
                <a:pos x="0" y="107"/>
              </a:cxn>
              <a:cxn ang="0">
                <a:pos x="0" y="144"/>
              </a:cxn>
              <a:cxn ang="0">
                <a:pos x="2932" y="144"/>
              </a:cxn>
            </a:cxnLst>
            <a:rect l="0" t="0" r="r" b="b"/>
            <a:pathLst>
              <a:path w="2932" h="151">
                <a:moveTo>
                  <a:pt x="2932" y="144"/>
                </a:moveTo>
                <a:cubicBezTo>
                  <a:pt x="2932" y="0"/>
                  <a:pt x="2932" y="0"/>
                  <a:pt x="2932" y="0"/>
                </a:cubicBezTo>
                <a:cubicBezTo>
                  <a:pt x="2207" y="115"/>
                  <a:pt x="1230" y="151"/>
                  <a:pt x="0" y="107"/>
                </a:cubicBezTo>
                <a:cubicBezTo>
                  <a:pt x="0" y="144"/>
                  <a:pt x="0" y="144"/>
                  <a:pt x="0" y="144"/>
                </a:cubicBezTo>
                <a:cubicBezTo>
                  <a:pt x="2932" y="144"/>
                  <a:pt x="2932" y="144"/>
                  <a:pt x="2932" y="144"/>
                </a:cubicBezTo>
                <a:close/>
              </a:path>
            </a:pathLst>
          </a:custGeom>
          <a:solidFill>
            <a:srgbClr val="3B79C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五边形 5"/>
          <p:cNvSpPr/>
          <p:nvPr userDrawn="1"/>
        </p:nvSpPr>
        <p:spPr>
          <a:xfrm>
            <a:off x="1" y="329027"/>
            <a:ext cx="3290131" cy="432048"/>
          </a:xfrm>
          <a:prstGeom prst="homePlate">
            <a:avLst>
              <a:gd name="adj" fmla="val 26606"/>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sp>
        <p:nvSpPr>
          <p:cNvPr id="14" name="燕尾形 13"/>
          <p:cNvSpPr/>
          <p:nvPr userDrawn="1"/>
        </p:nvSpPr>
        <p:spPr>
          <a:xfrm>
            <a:off x="3278951" y="329027"/>
            <a:ext cx="216080" cy="432048"/>
          </a:xfrm>
          <a:prstGeom prst="chevron">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sp>
        <p:nvSpPr>
          <p:cNvPr id="15" name="燕尾形 14"/>
          <p:cNvSpPr/>
          <p:nvPr userDrawn="1"/>
        </p:nvSpPr>
        <p:spPr>
          <a:xfrm>
            <a:off x="3483851" y="329027"/>
            <a:ext cx="216080" cy="432048"/>
          </a:xfrm>
          <a:prstGeom prst="chevron">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pic>
        <p:nvPicPr>
          <p:cNvPr id="9" name="Picture 3" descr="C:\Documents and Settings\t11318\桌面\modulo_texto.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710466"/>
            <a:ext cx="7707188" cy="33108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txBox="1">
            <a:spLocks noChangeArrowheads="1"/>
          </p:cNvSpPr>
          <p:nvPr userDrawn="1"/>
        </p:nvSpPr>
        <p:spPr bwMode="auto">
          <a:xfrm>
            <a:off x="409798" y="375774"/>
            <a:ext cx="2470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l" eaLnBrk="1" hangingPunct="1"/>
            <a:r>
              <a:rPr lang="en-US" altLang="zh-CN" sz="1600" dirty="0" smtClean="0">
                <a:solidFill>
                  <a:schemeClr val="bg1"/>
                </a:solidFill>
                <a:latin typeface="Arial Unicode MS" pitchFamily="34" charset="-122"/>
                <a:ea typeface="Arial Unicode MS" pitchFamily="34" charset="-122"/>
                <a:cs typeface="Arial Unicode MS" pitchFamily="34" charset="-122"/>
              </a:rPr>
              <a:t>Designed by @</a:t>
            </a:r>
            <a:r>
              <a:rPr lang="en-US" altLang="zh-CN" sz="1600" dirty="0" err="1" smtClean="0">
                <a:solidFill>
                  <a:schemeClr val="bg1"/>
                </a:solidFill>
                <a:latin typeface="Arial Unicode MS" pitchFamily="34" charset="-122"/>
                <a:ea typeface="Arial Unicode MS" pitchFamily="34" charset="-122"/>
                <a:cs typeface="Arial Unicode MS" pitchFamily="34" charset="-122"/>
              </a:rPr>
              <a:t>WangQi</a:t>
            </a:r>
            <a:endParaRPr lang="zh-CN" altLang="en-US" sz="1600" dirty="0">
              <a:solidFill>
                <a:schemeClr val="bg1"/>
              </a:solidFill>
              <a:latin typeface="Arial Unicode MS" pitchFamily="34" charset="-122"/>
              <a:ea typeface="Arial Unicode MS" pitchFamily="34" charset="-122"/>
              <a:cs typeface="Arial Unicode MS" pitchFamily="34" charset="-122"/>
            </a:endParaRPr>
          </a:p>
        </p:txBody>
      </p:sp>
      <p:sp>
        <p:nvSpPr>
          <p:cNvPr id="16" name="TextBox 15"/>
          <p:cNvSpPr txBox="1"/>
          <p:nvPr userDrawn="1"/>
        </p:nvSpPr>
        <p:spPr>
          <a:xfrm>
            <a:off x="4995325" y="1453427"/>
            <a:ext cx="6938016" cy="830997"/>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zh-CN" altLang="en-US" sz="4800" spc="50" dirty="0" smtClean="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rPr>
              <a:t>虚拟世界中的学习</a:t>
            </a:r>
            <a:endParaRPr lang="zh-CN" altLang="en-US" sz="4800" spc="50" dirty="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endParaRPr>
          </a:p>
        </p:txBody>
      </p:sp>
      <p:sp>
        <p:nvSpPr>
          <p:cNvPr id="17" name="TextBox 16"/>
          <p:cNvSpPr txBox="1"/>
          <p:nvPr userDrawn="1"/>
        </p:nvSpPr>
        <p:spPr>
          <a:xfrm>
            <a:off x="9988619" y="464354"/>
            <a:ext cx="1944722" cy="523220"/>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800" dirty="0" smtClean="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2800" dirty="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val="422380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TextBox 4"/>
          <p:cNvSpPr txBox="1"/>
          <p:nvPr userDrawn="1"/>
        </p:nvSpPr>
        <p:spPr>
          <a:xfrm>
            <a:off x="10132672" y="44624"/>
            <a:ext cx="1625543" cy="777136"/>
          </a:xfrm>
          <a:prstGeom prst="rect">
            <a:avLst/>
          </a:prstGeom>
          <a:noFill/>
        </p:spPr>
        <p:txBody>
          <a:bodyPr wrap="square">
            <a:spAutoFit/>
          </a:bodyPr>
          <a:lstStyle/>
          <a:p>
            <a:pPr algn="l">
              <a:spcBef>
                <a:spcPts val="400"/>
              </a:spcBef>
              <a:spcAft>
                <a:spcPts val="300"/>
              </a:spcAft>
              <a:defRPr/>
            </a:pPr>
            <a:r>
              <a:rPr lang="en-US" altLang="zh-CN" sz="1600" b="0" dirty="0" smtClean="0">
                <a:solidFill>
                  <a:schemeClr val="bg1"/>
                </a:solidFill>
                <a:latin typeface="微软雅黑" pitchFamily="34" charset="-122"/>
                <a:ea typeface="微软雅黑" pitchFamily="34" charset="-122"/>
              </a:rPr>
              <a:t>Section Four</a:t>
            </a:r>
            <a:r>
              <a:rPr lang="zh-CN" altLang="en-US" sz="1600" b="0" dirty="0" smtClean="0">
                <a:solidFill>
                  <a:schemeClr val="bg1"/>
                </a:solidFill>
                <a:latin typeface="微软雅黑" pitchFamily="34" charset="-122"/>
                <a:ea typeface="微软雅黑" pitchFamily="34" charset="-122"/>
              </a:rPr>
              <a:t>  </a:t>
            </a:r>
            <a:endParaRPr lang="en-US" altLang="zh-CN" sz="1600" b="0" dirty="0" smtClean="0">
              <a:solidFill>
                <a:schemeClr val="bg1"/>
              </a:solidFill>
              <a:latin typeface="微软雅黑" pitchFamily="34" charset="-122"/>
              <a:ea typeface="微软雅黑" pitchFamily="34" charset="-122"/>
            </a:endParaRPr>
          </a:p>
          <a:p>
            <a:pPr algn="l">
              <a:spcBef>
                <a:spcPts val="0"/>
              </a:spcBef>
              <a:spcAft>
                <a:spcPts val="300"/>
              </a:spcAft>
              <a:defRPr/>
            </a:pPr>
            <a:r>
              <a:rPr lang="zh-CN" altLang="en-US" sz="2600" b="0" dirty="0" smtClean="0">
                <a:solidFill>
                  <a:schemeClr val="bg1"/>
                </a:solidFill>
                <a:latin typeface="华康俪金黑W8(P)" pitchFamily="34" charset="-122"/>
                <a:ea typeface="华康俪金黑W8(P)" pitchFamily="34" charset="-122"/>
              </a:rPr>
              <a:t>未来展望</a:t>
            </a:r>
            <a:endParaRPr lang="en-US" altLang="zh-CN" sz="2600" b="0" dirty="0" smtClean="0">
              <a:solidFill>
                <a:schemeClr val="bg1"/>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2016/10/7</a:t>
            </a:fld>
            <a:endParaRPr lang="zh-CN" altLang="en-US"/>
          </a:p>
        </p:txBody>
      </p:sp>
      <p:sp>
        <p:nvSpPr>
          <p:cNvPr id="4" name="页脚占位符 3"/>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2016/10/7</a:t>
            </a:fld>
            <a:endParaRPr lang="zh-CN" altLang="en-US"/>
          </a:p>
        </p:txBody>
      </p:sp>
      <p:sp>
        <p:nvSpPr>
          <p:cNvPr id="3" name="页脚占位符 2"/>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3050"/>
            <a:ext cx="401317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051"/>
            <a:ext cx="681921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8" y="1435101"/>
            <a:ext cx="401317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2016/10/7</a:t>
            </a:fld>
            <a:endParaRPr lang="zh-CN" altLang="en-US"/>
          </a:p>
        </p:txBody>
      </p:sp>
      <p:sp>
        <p:nvSpPr>
          <p:cNvPr id="6" name="页脚占位符 5"/>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0600"/>
            <a:ext cx="731901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775"/>
            <a:ext cx="731901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962" y="5367338"/>
            <a:ext cx="731901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2016/10/7</a:t>
            </a:fld>
            <a:endParaRPr lang="zh-CN" altLang="en-US"/>
          </a:p>
        </p:txBody>
      </p:sp>
      <p:sp>
        <p:nvSpPr>
          <p:cNvPr id="6" name="页脚占位符 5"/>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01"/>
            <a:ext cx="10978515"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2016/10/7</a:t>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639"/>
            <a:ext cx="2744629"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639"/>
            <a:ext cx="8030580" cy="5851525"/>
          </a:xfrm>
          <a:prstGeom prst="rect">
            <a:avLst/>
          </a:prstGeo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2016/10/7</a:t>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边形 3"/>
          <p:cNvSpPr/>
          <p:nvPr userDrawn="1"/>
        </p:nvSpPr>
        <p:spPr>
          <a:xfrm>
            <a:off x="1" y="343835"/>
            <a:ext cx="3290131" cy="432048"/>
          </a:xfrm>
          <a:prstGeom prst="homePlate">
            <a:avLst>
              <a:gd name="adj" fmla="val 26606"/>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sp>
        <p:nvSpPr>
          <p:cNvPr id="5" name="燕尾形 4"/>
          <p:cNvSpPr/>
          <p:nvPr userDrawn="1"/>
        </p:nvSpPr>
        <p:spPr>
          <a:xfrm>
            <a:off x="3278951" y="343835"/>
            <a:ext cx="216080" cy="432048"/>
          </a:xfrm>
          <a:prstGeom prst="chevron">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sp>
        <p:nvSpPr>
          <p:cNvPr id="6" name="燕尾形 5"/>
          <p:cNvSpPr/>
          <p:nvPr userDrawn="1"/>
        </p:nvSpPr>
        <p:spPr>
          <a:xfrm>
            <a:off x="3483851" y="343835"/>
            <a:ext cx="216080" cy="432048"/>
          </a:xfrm>
          <a:prstGeom prst="chevron">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sp>
        <p:nvSpPr>
          <p:cNvPr id="7" name="矩形 6"/>
          <p:cNvSpPr/>
          <p:nvPr userDrawn="1"/>
        </p:nvSpPr>
        <p:spPr>
          <a:xfrm>
            <a:off x="11501181" y="6257927"/>
            <a:ext cx="697169" cy="441340"/>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5"/>
          <p:cNvSpPr txBox="1"/>
          <p:nvPr userDrawn="1"/>
        </p:nvSpPr>
        <p:spPr>
          <a:xfrm>
            <a:off x="11726514" y="6309320"/>
            <a:ext cx="471727" cy="338554"/>
          </a:xfrm>
          <a:prstGeom prst="rect">
            <a:avLst/>
          </a:prstGeom>
          <a:noFill/>
        </p:spPr>
        <p:txBody>
          <a:bodyPr wrap="none" rtlCol="0">
            <a:spAutoFit/>
          </a:bodyPr>
          <a:lstStyle/>
          <a:p>
            <a:fld id="{2EEF1883-7A0E-4F66-9932-E581691AD397}" type="slidenum">
              <a:rPr lang="zh-CN" altLang="en-US" sz="1600" smtClean="0">
                <a:solidFill>
                  <a:schemeClr val="bg1"/>
                </a:solidFill>
              </a:rPr>
              <a:pPr/>
              <a:t>‹#›</a:t>
            </a:fld>
            <a:r>
              <a:rPr lang="zh-CN" altLang="en-US" sz="1600" dirty="0" smtClean="0">
                <a:solidFill>
                  <a:schemeClr val="bg1"/>
                </a:solidFill>
              </a:rPr>
              <a:t> </a:t>
            </a:r>
            <a:endParaRPr lang="zh-CN" altLang="en-US" sz="1600" b="0" dirty="0">
              <a:solidFill>
                <a:schemeClr val="bg1"/>
              </a:solidFill>
              <a:latin typeface="微软雅黑" pitchFamily="34" charset="-122"/>
              <a:ea typeface="微软雅黑" pitchFamily="34" charset="-122"/>
            </a:endParaRPr>
          </a:p>
        </p:txBody>
      </p:sp>
      <p:sp>
        <p:nvSpPr>
          <p:cNvPr id="9" name="TextBox 15"/>
          <p:cNvSpPr txBox="1"/>
          <p:nvPr userDrawn="1"/>
        </p:nvSpPr>
        <p:spPr>
          <a:xfrm>
            <a:off x="1201355" y="426150"/>
            <a:ext cx="2077594"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bg1"/>
                </a:solidFill>
                <a:ea typeface="微软雅黑" pitchFamily="34" charset="-122"/>
                <a:cs typeface="Arial Unicode MS" pitchFamily="34" charset="-122"/>
              </a:rPr>
              <a:t>CONTENTS PAGE </a:t>
            </a:r>
          </a:p>
        </p:txBody>
      </p:sp>
      <p:sp>
        <p:nvSpPr>
          <p:cNvPr id="10" name="文本框 9"/>
          <p:cNvSpPr txBox="1"/>
          <p:nvPr userDrawn="1"/>
        </p:nvSpPr>
        <p:spPr>
          <a:xfrm>
            <a:off x="1" y="344417"/>
            <a:ext cx="1201355" cy="430887"/>
          </a:xfrm>
          <a:prstGeom prst="rect">
            <a:avLst/>
          </a:prstGeom>
          <a:noFill/>
        </p:spPr>
        <p:txBody>
          <a:bodyPr wrap="square" rtlCol="0">
            <a:spAutoFit/>
          </a:bodyPr>
          <a:lstStyle/>
          <a:p>
            <a:pPr algn="r"/>
            <a:r>
              <a:rPr lang="zh-CN" altLang="en-US" sz="2200" dirty="0" smtClean="0">
                <a:solidFill>
                  <a:prstClr val="white"/>
                </a:solidFill>
                <a:ea typeface="微软雅黑"/>
              </a:rPr>
              <a:t>目录页</a:t>
            </a:r>
            <a:endParaRPr lang="zh-CN" altLang="en-US" sz="2200" dirty="0">
              <a:solidFill>
                <a:prstClr val="white"/>
              </a:solidFill>
              <a:ea typeface="微软雅黑"/>
            </a:endParaRPr>
          </a:p>
        </p:txBody>
      </p:sp>
      <p:sp>
        <p:nvSpPr>
          <p:cNvPr id="11" name="任意多边形 10"/>
          <p:cNvSpPr/>
          <p:nvPr userDrawn="1"/>
        </p:nvSpPr>
        <p:spPr>
          <a:xfrm flipV="1">
            <a:off x="-813" y="2591148"/>
            <a:ext cx="12199975" cy="1629940"/>
          </a:xfrm>
          <a:custGeom>
            <a:avLst/>
            <a:gdLst>
              <a:gd name="connsiteX0" fmla="*/ 0 w 10087428"/>
              <a:gd name="connsiteY0" fmla="*/ 0 h 1828800"/>
              <a:gd name="connsiteX1" fmla="*/ 4296228 w 10087428"/>
              <a:gd name="connsiteY1" fmla="*/ 0 h 1828800"/>
              <a:gd name="connsiteX2" fmla="*/ 4978400 w 10087428"/>
              <a:gd name="connsiteY2" fmla="*/ 1828800 h 1828800"/>
              <a:gd name="connsiteX3" fmla="*/ 10087428 w 10087428"/>
              <a:gd name="connsiteY3" fmla="*/ 1828800 h 1828800"/>
              <a:gd name="connsiteX0" fmla="*/ 0 w 10087428"/>
              <a:gd name="connsiteY0" fmla="*/ 0 h 1828800"/>
              <a:gd name="connsiteX1" fmla="*/ 4486301 w 10087428"/>
              <a:gd name="connsiteY1" fmla="*/ 0 h 1828800"/>
              <a:gd name="connsiteX2" fmla="*/ 4978400 w 10087428"/>
              <a:gd name="connsiteY2" fmla="*/ 1828800 h 1828800"/>
              <a:gd name="connsiteX3" fmla="*/ 10087428 w 10087428"/>
              <a:gd name="connsiteY3" fmla="*/ 1828800 h 1828800"/>
              <a:gd name="connsiteX0" fmla="*/ 0 w 10521680"/>
              <a:gd name="connsiteY0" fmla="*/ 0 h 1828800"/>
              <a:gd name="connsiteX1" fmla="*/ 4920553 w 10521680"/>
              <a:gd name="connsiteY1" fmla="*/ 0 h 1828800"/>
              <a:gd name="connsiteX2" fmla="*/ 5412652 w 10521680"/>
              <a:gd name="connsiteY2" fmla="*/ 1828800 h 1828800"/>
              <a:gd name="connsiteX3" fmla="*/ 10521680 w 1052168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0521680" h="1828800">
                <a:moveTo>
                  <a:pt x="0" y="0"/>
                </a:moveTo>
                <a:lnTo>
                  <a:pt x="4920553" y="0"/>
                </a:lnTo>
                <a:lnTo>
                  <a:pt x="5412652" y="1828800"/>
                </a:lnTo>
                <a:lnTo>
                  <a:pt x="10521680" y="1828800"/>
                </a:lnTo>
              </a:path>
            </a:pathLst>
          </a:cu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2" name="组合 11"/>
          <p:cNvGrpSpPr/>
          <p:nvPr userDrawn="1"/>
        </p:nvGrpSpPr>
        <p:grpSpPr>
          <a:xfrm>
            <a:off x="1085240" y="3875013"/>
            <a:ext cx="692330" cy="692150"/>
            <a:chOff x="990600" y="2613025"/>
            <a:chExt cx="692150" cy="692150"/>
          </a:xfrm>
        </p:grpSpPr>
        <p:sp>
          <p:nvSpPr>
            <p:cNvPr id="13" name="椭圆 12"/>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4" name="椭圆 13"/>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1</a:t>
              </a:r>
              <a:endParaRPr lang="zh-CN" altLang="en-US" dirty="0">
                <a:latin typeface="Impact" pitchFamily="34" charset="0"/>
              </a:endParaRPr>
            </a:p>
          </p:txBody>
        </p:sp>
      </p:grpSp>
      <p:sp>
        <p:nvSpPr>
          <p:cNvPr id="15" name="TextBox 8"/>
          <p:cNvSpPr txBox="1"/>
          <p:nvPr userDrawn="1"/>
        </p:nvSpPr>
        <p:spPr>
          <a:xfrm>
            <a:off x="553295" y="3163035"/>
            <a:ext cx="1756219"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专业字体设计服务/WWW.ZTSGC.COM/"/>
                <a:ea typeface="微软雅黑" pitchFamily="34" charset="-122"/>
              </a:rPr>
              <a:t>概述</a:t>
            </a:r>
            <a:endParaRPr lang="zh-CN" altLang="en-US" sz="2400" b="1" dirty="0">
              <a:solidFill>
                <a:schemeClr val="tx1">
                  <a:lumMod val="65000"/>
                  <a:lumOff val="35000"/>
                </a:schemeClr>
              </a:solidFill>
              <a:latin typeface="专业字体设计服务/WWW.ZTSGC.COM/"/>
              <a:ea typeface="微软雅黑" pitchFamily="34" charset="-122"/>
            </a:endParaRPr>
          </a:p>
        </p:txBody>
      </p:sp>
      <p:sp>
        <p:nvSpPr>
          <p:cNvPr id="16" name="TextBox 8"/>
          <p:cNvSpPr txBox="1"/>
          <p:nvPr userDrawn="1"/>
        </p:nvSpPr>
        <p:spPr>
          <a:xfrm>
            <a:off x="2549065" y="3012693"/>
            <a:ext cx="2498891" cy="830997"/>
          </a:xfrm>
          <a:prstGeom prst="rect">
            <a:avLst/>
          </a:prstGeom>
          <a:noFill/>
        </p:spPr>
        <p:txBody>
          <a:bodyPr wrap="square" rtlCol="0">
            <a:spAutoFit/>
          </a:bodyPr>
          <a:lstStyle/>
          <a:p>
            <a:pPr algn="ctr"/>
            <a:r>
              <a:rPr lang="zh-CN" altLang="en-US" sz="2400" b="1" dirty="0" smtClean="0">
                <a:solidFill>
                  <a:srgbClr val="5F5E5C"/>
                </a:solidFill>
                <a:latin typeface="微软雅黑" pitchFamily="34" charset="-122"/>
                <a:ea typeface="微软雅黑" pitchFamily="34" charset="-122"/>
              </a:rPr>
              <a:t>虚拟世界中的学习设计</a:t>
            </a:r>
            <a:endParaRPr lang="zh-CN" altLang="en-US" sz="2400" b="1" dirty="0">
              <a:solidFill>
                <a:srgbClr val="5F5E5C"/>
              </a:solidFill>
              <a:latin typeface="微软雅黑" pitchFamily="34" charset="-122"/>
              <a:ea typeface="微软雅黑" pitchFamily="34" charset="-122"/>
            </a:endParaRPr>
          </a:p>
        </p:txBody>
      </p:sp>
      <p:sp>
        <p:nvSpPr>
          <p:cNvPr id="17" name="TextBox 16"/>
          <p:cNvSpPr txBox="1"/>
          <p:nvPr userDrawn="1"/>
        </p:nvSpPr>
        <p:spPr>
          <a:xfrm>
            <a:off x="6951258" y="3163035"/>
            <a:ext cx="2173041" cy="830997"/>
          </a:xfrm>
          <a:prstGeom prst="rect">
            <a:avLst/>
          </a:prstGeom>
          <a:noFill/>
        </p:spPr>
        <p:txBody>
          <a:bodyPr wrap="square" rtlCol="0">
            <a:spAutoFit/>
          </a:bodyPr>
          <a:lstStyle/>
          <a:p>
            <a:pPr algn="ctr"/>
            <a:r>
              <a:rPr lang="zh-CN" altLang="en-US" sz="2400" b="1" dirty="0" smtClean="0">
                <a:solidFill>
                  <a:srgbClr val="5F5E5C"/>
                </a:solidFill>
                <a:latin typeface="微软雅黑" pitchFamily="34" charset="-122"/>
                <a:ea typeface="微软雅黑" pitchFamily="34" charset="-122"/>
              </a:rPr>
              <a:t>虚拟世界学习的评价</a:t>
            </a:r>
            <a:endParaRPr lang="zh-CN" altLang="en-US" sz="2400" b="1" dirty="0">
              <a:solidFill>
                <a:srgbClr val="5F5E5C"/>
              </a:solidFill>
              <a:latin typeface="微软雅黑" pitchFamily="34" charset="-122"/>
              <a:ea typeface="微软雅黑" pitchFamily="34" charset="-122"/>
            </a:endParaRPr>
          </a:p>
        </p:txBody>
      </p:sp>
      <p:sp>
        <p:nvSpPr>
          <p:cNvPr id="18" name="TextBox 8"/>
          <p:cNvSpPr txBox="1"/>
          <p:nvPr userDrawn="1"/>
        </p:nvSpPr>
        <p:spPr>
          <a:xfrm>
            <a:off x="9239560" y="3163035"/>
            <a:ext cx="2160802" cy="461665"/>
          </a:xfrm>
          <a:prstGeom prst="rect">
            <a:avLst/>
          </a:prstGeom>
          <a:noFill/>
        </p:spPr>
        <p:txBody>
          <a:bodyPr wrap="square" rtlCol="0">
            <a:spAutoFit/>
          </a:bodyPr>
          <a:lstStyle/>
          <a:p>
            <a:pPr algn="ctr"/>
            <a:r>
              <a:rPr lang="zh-CN" altLang="en-US" sz="2400" b="1" dirty="0" smtClean="0">
                <a:solidFill>
                  <a:srgbClr val="5F5E5C"/>
                </a:solidFill>
                <a:latin typeface="微软雅黑" pitchFamily="34" charset="-122"/>
                <a:ea typeface="微软雅黑" pitchFamily="34" charset="-122"/>
              </a:rPr>
              <a:t>未来展望</a:t>
            </a:r>
            <a:endParaRPr lang="zh-CN" altLang="en-US" sz="2400" b="1" dirty="0">
              <a:solidFill>
                <a:srgbClr val="5F5E5C"/>
              </a:solidFill>
              <a:latin typeface="微软雅黑" pitchFamily="34" charset="-122"/>
              <a:ea typeface="微软雅黑" pitchFamily="34" charset="-122"/>
            </a:endParaRPr>
          </a:p>
        </p:txBody>
      </p:sp>
      <p:grpSp>
        <p:nvGrpSpPr>
          <p:cNvPr id="19" name="组合 18"/>
          <p:cNvGrpSpPr/>
          <p:nvPr userDrawn="1"/>
        </p:nvGrpSpPr>
        <p:grpSpPr>
          <a:xfrm>
            <a:off x="3452346" y="3875013"/>
            <a:ext cx="692330" cy="692150"/>
            <a:chOff x="990600" y="2613025"/>
            <a:chExt cx="692150" cy="692150"/>
          </a:xfrm>
        </p:grpSpPr>
        <p:sp>
          <p:nvSpPr>
            <p:cNvPr id="20" name="椭圆 19"/>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21" name="椭圆 20"/>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2</a:t>
              </a:r>
              <a:endParaRPr lang="zh-CN" altLang="en-US" dirty="0">
                <a:latin typeface="Impact" pitchFamily="34" charset="0"/>
              </a:endParaRPr>
            </a:p>
          </p:txBody>
        </p:sp>
      </p:grpSp>
      <p:grpSp>
        <p:nvGrpSpPr>
          <p:cNvPr id="22" name="组合 21"/>
          <p:cNvGrpSpPr/>
          <p:nvPr userDrawn="1"/>
        </p:nvGrpSpPr>
        <p:grpSpPr>
          <a:xfrm>
            <a:off x="7691613" y="2245073"/>
            <a:ext cx="692330" cy="692150"/>
            <a:chOff x="990600" y="2613025"/>
            <a:chExt cx="692150" cy="692150"/>
          </a:xfrm>
        </p:grpSpPr>
        <p:sp>
          <p:nvSpPr>
            <p:cNvPr id="23" name="椭圆 22"/>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24" name="椭圆 23"/>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3</a:t>
              </a:r>
              <a:endParaRPr lang="zh-CN" altLang="en-US" dirty="0">
                <a:latin typeface="Impact" pitchFamily="34" charset="0"/>
              </a:endParaRPr>
            </a:p>
          </p:txBody>
        </p:sp>
      </p:grpSp>
      <p:grpSp>
        <p:nvGrpSpPr>
          <p:cNvPr id="25" name="组合 24"/>
          <p:cNvGrpSpPr/>
          <p:nvPr userDrawn="1"/>
        </p:nvGrpSpPr>
        <p:grpSpPr>
          <a:xfrm>
            <a:off x="9916592" y="2209268"/>
            <a:ext cx="692330" cy="692150"/>
            <a:chOff x="990600" y="2613025"/>
            <a:chExt cx="692150" cy="692150"/>
          </a:xfrm>
        </p:grpSpPr>
        <p:sp>
          <p:nvSpPr>
            <p:cNvPr id="26" name="椭圆 25"/>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27" name="椭圆 26"/>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latin typeface="Impact" pitchFamily="34" charset="0"/>
                </a:rPr>
                <a:t>4</a:t>
              </a:r>
              <a:endParaRPr lang="zh-CN" altLang="en-US" dirty="0">
                <a:latin typeface="Impact" pitchFamily="34" charset="0"/>
              </a:endParaRPr>
            </a:p>
          </p:txBody>
        </p:sp>
      </p:grpSp>
      <p:sp>
        <p:nvSpPr>
          <p:cNvPr id="28" name="Text Box 2"/>
          <p:cNvSpPr txBox="1">
            <a:spLocks noChangeArrowheads="1"/>
          </p:cNvSpPr>
          <p:nvPr userDrawn="1"/>
        </p:nvSpPr>
        <p:spPr bwMode="auto">
          <a:xfrm>
            <a:off x="5378907" y="3070702"/>
            <a:ext cx="1296481" cy="646331"/>
          </a:xfrm>
          <a:prstGeom prst="rect">
            <a:avLst/>
          </a:prstGeom>
          <a:solidFill>
            <a:srgbClr val="3B79CE"/>
          </a:solidFill>
          <a:ln>
            <a:noFill/>
          </a:ln>
          <a:extLst/>
        </p:spPr>
        <p:txBody>
          <a:bodyPr wrap="square">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3600" b="1" dirty="0">
                <a:solidFill>
                  <a:schemeClr val="bg1"/>
                </a:solidFill>
                <a:latin typeface="微软雅黑" pitchFamily="34" charset="-122"/>
                <a:ea typeface="微软雅黑" pitchFamily="34" charset="-122"/>
              </a:rPr>
              <a:t>目录</a:t>
            </a:r>
          </a:p>
        </p:txBody>
      </p:sp>
    </p:spTree>
    <p:extLst>
      <p:ext uri="{BB962C8B-B14F-4D97-AF65-F5344CB8AC3E}">
        <p14:creationId xmlns:p14="http://schemas.microsoft.com/office/powerpoint/2010/main" val="269246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1"/>
            <a:endCxn id="3" idx="3"/>
          </p:cNvCxnSpPr>
          <p:nvPr userDrawn="1"/>
        </p:nvCxnSpPr>
        <p:spPr>
          <a:xfrm>
            <a:off x="0" y="3429000"/>
            <a:ext cx="12199975" cy="0"/>
          </a:xfrm>
          <a:prstGeom prst="lin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userDrawn="1"/>
        </p:nvSpPr>
        <p:spPr>
          <a:xfrm>
            <a:off x="1417436" y="1809000"/>
            <a:ext cx="3240844" cy="3240000"/>
          </a:xfrm>
          <a:prstGeom prst="ellipse">
            <a:avLst/>
          </a:prstGeom>
          <a:solidFill>
            <a:schemeClr val="bg1"/>
          </a:solidFill>
          <a:ln w="190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zh-CN" altLang="en-US">
              <a:latin typeface="Impact" pitchFamily="34" charset="0"/>
            </a:endParaRPr>
          </a:p>
        </p:txBody>
      </p:sp>
      <p:sp>
        <p:nvSpPr>
          <p:cNvPr id="7" name="矩形 6"/>
          <p:cNvSpPr/>
          <p:nvPr userDrawn="1"/>
        </p:nvSpPr>
        <p:spPr>
          <a:xfrm>
            <a:off x="11501181" y="6257927"/>
            <a:ext cx="697169" cy="441340"/>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5"/>
          <p:cNvSpPr txBox="1"/>
          <p:nvPr userDrawn="1"/>
        </p:nvSpPr>
        <p:spPr>
          <a:xfrm>
            <a:off x="11726514" y="6309320"/>
            <a:ext cx="471727" cy="338554"/>
          </a:xfrm>
          <a:prstGeom prst="rect">
            <a:avLst/>
          </a:prstGeom>
          <a:noFill/>
        </p:spPr>
        <p:txBody>
          <a:bodyPr wrap="none" rtlCol="0">
            <a:spAutoFit/>
          </a:bodyPr>
          <a:lstStyle/>
          <a:p>
            <a:fld id="{2EEF1883-7A0E-4F66-9932-E581691AD397}" type="slidenum">
              <a:rPr lang="zh-CN" altLang="en-US" sz="1600" smtClean="0">
                <a:solidFill>
                  <a:schemeClr val="bg1"/>
                </a:solidFill>
              </a:rPr>
              <a:pPr/>
              <a:t>‹#›</a:t>
            </a:fld>
            <a:r>
              <a:rPr lang="zh-CN" altLang="en-US" sz="1600" dirty="0" smtClean="0">
                <a:solidFill>
                  <a:schemeClr val="bg1"/>
                </a:solidFill>
              </a:rPr>
              <a:t> </a:t>
            </a:r>
            <a:endParaRPr lang="zh-CN" altLang="en-US" sz="1600" b="0" dirty="0">
              <a:solidFill>
                <a:schemeClr val="bg1"/>
              </a:solidFill>
              <a:latin typeface="微软雅黑" pitchFamily="34" charset="-122"/>
              <a:ea typeface="微软雅黑" pitchFamily="34" charset="-122"/>
            </a:endParaRPr>
          </a:p>
        </p:txBody>
      </p:sp>
      <p:sp>
        <p:nvSpPr>
          <p:cNvPr id="14" name="五边形 13"/>
          <p:cNvSpPr/>
          <p:nvPr userDrawn="1"/>
        </p:nvSpPr>
        <p:spPr>
          <a:xfrm>
            <a:off x="1" y="343835"/>
            <a:ext cx="3290131" cy="432048"/>
          </a:xfrm>
          <a:prstGeom prst="homePlate">
            <a:avLst>
              <a:gd name="adj" fmla="val 26606"/>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sp>
        <p:nvSpPr>
          <p:cNvPr id="15" name="燕尾形 14"/>
          <p:cNvSpPr/>
          <p:nvPr userDrawn="1"/>
        </p:nvSpPr>
        <p:spPr>
          <a:xfrm>
            <a:off x="3278951" y="343835"/>
            <a:ext cx="216080" cy="432048"/>
          </a:xfrm>
          <a:prstGeom prst="chevron">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sp>
        <p:nvSpPr>
          <p:cNvPr id="16" name="燕尾形 15"/>
          <p:cNvSpPr/>
          <p:nvPr userDrawn="1"/>
        </p:nvSpPr>
        <p:spPr>
          <a:xfrm>
            <a:off x="3483851" y="343835"/>
            <a:ext cx="216080" cy="432048"/>
          </a:xfrm>
          <a:prstGeom prst="chevron">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lvl="0"/>
            <a:endParaRPr lang="zh-CN" altLang="en-US">
              <a:solidFill>
                <a:schemeClr val="tx1"/>
              </a:solidFill>
            </a:endParaRPr>
          </a:p>
        </p:txBody>
      </p:sp>
      <p:sp>
        <p:nvSpPr>
          <p:cNvPr id="17" name="TextBox 15"/>
          <p:cNvSpPr txBox="1"/>
          <p:nvPr userDrawn="1"/>
        </p:nvSpPr>
        <p:spPr>
          <a:xfrm>
            <a:off x="1201355" y="426150"/>
            <a:ext cx="2077594"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bg1"/>
                </a:solidFill>
                <a:ea typeface="微软雅黑" pitchFamily="34" charset="-122"/>
                <a:cs typeface="Arial Unicode MS" pitchFamily="34" charset="-122"/>
              </a:rPr>
              <a:t>TRANSITION PAGE </a:t>
            </a:r>
          </a:p>
        </p:txBody>
      </p:sp>
      <p:sp>
        <p:nvSpPr>
          <p:cNvPr id="18" name="文本框 17"/>
          <p:cNvSpPr txBox="1"/>
          <p:nvPr userDrawn="1"/>
        </p:nvSpPr>
        <p:spPr>
          <a:xfrm>
            <a:off x="1" y="344417"/>
            <a:ext cx="1201355" cy="430887"/>
          </a:xfrm>
          <a:prstGeom prst="rect">
            <a:avLst/>
          </a:prstGeom>
          <a:noFill/>
        </p:spPr>
        <p:txBody>
          <a:bodyPr wrap="square" rtlCol="0">
            <a:spAutoFit/>
          </a:bodyPr>
          <a:lstStyle/>
          <a:p>
            <a:pPr algn="r"/>
            <a:r>
              <a:rPr lang="zh-CN" altLang="en-US" sz="2200" dirty="0" smtClean="0">
                <a:solidFill>
                  <a:prstClr val="white"/>
                </a:solidFill>
                <a:ea typeface="微软雅黑"/>
              </a:rPr>
              <a:t>过渡页</a:t>
            </a:r>
            <a:endParaRPr lang="zh-CN" altLang="en-US" sz="2200" dirty="0">
              <a:solidFill>
                <a:prstClr val="white"/>
              </a:solidFill>
              <a:ea typeface="微软雅黑"/>
            </a:endParaRPr>
          </a:p>
        </p:txBody>
      </p:sp>
      <p:sp>
        <p:nvSpPr>
          <p:cNvPr id="2" name="燕尾形 1"/>
          <p:cNvSpPr/>
          <p:nvPr userDrawn="1"/>
        </p:nvSpPr>
        <p:spPr>
          <a:xfrm>
            <a:off x="11857308" y="3537584"/>
            <a:ext cx="108028" cy="2880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 22"/>
          <p:cNvSpPr/>
          <p:nvPr userDrawn="1"/>
        </p:nvSpPr>
        <p:spPr>
          <a:xfrm>
            <a:off x="11969366" y="3537584"/>
            <a:ext cx="108028" cy="2880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91563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TextBox 4"/>
          <p:cNvSpPr txBox="1"/>
          <p:nvPr userDrawn="1"/>
        </p:nvSpPr>
        <p:spPr>
          <a:xfrm>
            <a:off x="10132672" y="188641"/>
            <a:ext cx="1625543" cy="800219"/>
          </a:xfrm>
          <a:prstGeom prst="rect">
            <a:avLst/>
          </a:prstGeom>
          <a:noFill/>
        </p:spPr>
        <p:txBody>
          <a:bodyPr wrap="square">
            <a:spAutoFit/>
          </a:bodyPr>
          <a:lstStyle/>
          <a:p>
            <a:pPr algn="l">
              <a:spcBef>
                <a:spcPts val="400"/>
              </a:spcBef>
              <a:spcAft>
                <a:spcPts val="300"/>
              </a:spcAft>
              <a:defRPr/>
            </a:pPr>
            <a:r>
              <a:rPr lang="en-US" altLang="zh-CN" sz="1800" b="0" dirty="0" smtClean="0">
                <a:solidFill>
                  <a:schemeClr val="bg1"/>
                </a:solidFill>
                <a:latin typeface="微软雅黑" pitchFamily="34" charset="-122"/>
                <a:ea typeface="微软雅黑" pitchFamily="34" charset="-122"/>
              </a:rPr>
              <a:t>Section One</a:t>
            </a:r>
            <a:r>
              <a:rPr lang="zh-CN" altLang="en-US" sz="2800" b="0" dirty="0" smtClean="0">
                <a:solidFill>
                  <a:schemeClr val="bg1"/>
                </a:solidFill>
                <a:latin typeface="华康俪金黑W8(P)" pitchFamily="34" charset="-122"/>
                <a:ea typeface="华康俪金黑W8(P)" pitchFamily="34" charset="-122"/>
              </a:rPr>
              <a:t>概述</a:t>
            </a:r>
            <a:endParaRPr lang="en-US" altLang="zh-CN" sz="2800" b="0" dirty="0" smtClean="0">
              <a:solidFill>
                <a:schemeClr val="bg1"/>
              </a:solidFill>
              <a:latin typeface="华康俪金黑W8(P)" pitchFamily="34" charset="-122"/>
              <a:ea typeface="华康俪金黑W8(P)" pitchFamily="34" charset="-122"/>
            </a:endParaRPr>
          </a:p>
        </p:txBody>
      </p:sp>
    </p:spTree>
    <p:extLst>
      <p:ext uri="{BB962C8B-B14F-4D97-AF65-F5344CB8AC3E}">
        <p14:creationId xmlns:p14="http://schemas.microsoft.com/office/powerpoint/2010/main" val="371368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矩形 2"/>
          <p:cNvSpPr/>
          <p:nvPr userDrawn="1"/>
        </p:nvSpPr>
        <p:spPr>
          <a:xfrm>
            <a:off x="0" y="0"/>
            <a:ext cx="12199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7"/>
          <p:cNvSpPr/>
          <p:nvPr userDrawn="1"/>
        </p:nvSpPr>
        <p:spPr>
          <a:xfrm>
            <a:off x="8158699" y="0"/>
            <a:ext cx="4039651" cy="6858000"/>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p:cNvSpPr>
            <a:spLocks noGrp="1"/>
          </p:cNvSpPr>
          <p:nvPr>
            <p:ph type="pic" idx="1"/>
          </p:nvPr>
        </p:nvSpPr>
        <p:spPr>
          <a:xfrm>
            <a:off x="0" y="1"/>
            <a:ext cx="8103693" cy="6857999"/>
          </a:xfrm>
          <a:prstGeom prst="rect">
            <a:avLst/>
          </a:prstGeo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icon to add picture</a:t>
            </a:r>
            <a:endParaRPr lang="en-US" dirty="0"/>
          </a:p>
        </p:txBody>
      </p:sp>
      <p:sp>
        <p:nvSpPr>
          <p:cNvPr id="7" name="标题 1"/>
          <p:cNvSpPr txBox="1">
            <a:spLocks noChangeArrowheads="1"/>
          </p:cNvSpPr>
          <p:nvPr userDrawn="1"/>
        </p:nvSpPr>
        <p:spPr>
          <a:xfrm>
            <a:off x="8115923" y="1886968"/>
            <a:ext cx="4033498" cy="1470025"/>
          </a:xfrm>
          <a:prstGeom prst="rect">
            <a:avLst/>
          </a:prstGeom>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8000" b="1" dirty="0" smtClean="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微软雅黑" pitchFamily="34" charset="-122"/>
                <a:ea typeface="微软雅黑" pitchFamily="34" charset="-122"/>
              </a:rPr>
              <a:t>谢谢！</a:t>
            </a:r>
            <a:endParaRPr lang="zh-CN" altLang="en-US" sz="8000" b="1" dirty="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微软雅黑" pitchFamily="34" charset="-122"/>
              <a:ea typeface="微软雅黑" pitchFamily="34" charset="-122"/>
            </a:endParaRPr>
          </a:p>
        </p:txBody>
      </p:sp>
      <p:sp>
        <p:nvSpPr>
          <p:cNvPr id="8" name="TextBox 10"/>
          <p:cNvSpPr>
            <a:spLocks noChangeArrowheads="1"/>
          </p:cNvSpPr>
          <p:nvPr userDrawn="1"/>
        </p:nvSpPr>
        <p:spPr bwMode="auto">
          <a:xfrm>
            <a:off x="8331423" y="4814383"/>
            <a:ext cx="3817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smtClean="0">
                <a:solidFill>
                  <a:schemeClr val="bg1">
                    <a:lumMod val="95000"/>
                  </a:schemeClr>
                </a:solidFill>
                <a:latin typeface="微软雅黑" pitchFamily="34" charset="-122"/>
                <a:ea typeface="微软雅黑" pitchFamily="34" charset="-122"/>
                <a:sym typeface="Arial" pitchFamily="34" charset="0"/>
              </a:rPr>
              <a:t>wangqi.20080906@163.com</a:t>
            </a:r>
            <a:endParaRPr lang="en-US" sz="2000" dirty="0">
              <a:solidFill>
                <a:schemeClr val="bg1">
                  <a:lumMod val="95000"/>
                </a:schemeClr>
              </a:solidFill>
              <a:latin typeface="微软雅黑" pitchFamily="34" charset="-122"/>
              <a:ea typeface="微软雅黑" pitchFamily="34" charset="-122"/>
              <a:sym typeface="Arial" pitchFamily="34" charset="0"/>
            </a:endParaRPr>
          </a:p>
        </p:txBody>
      </p:sp>
      <p:sp>
        <p:nvSpPr>
          <p:cNvPr id="9" name="TextBox 12"/>
          <p:cNvSpPr>
            <a:spLocks noChangeArrowheads="1"/>
          </p:cNvSpPr>
          <p:nvPr userDrawn="1"/>
        </p:nvSpPr>
        <p:spPr bwMode="auto">
          <a:xfrm>
            <a:off x="8867489" y="4265707"/>
            <a:ext cx="29938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chemeClr val="bg1">
                    <a:lumMod val="95000"/>
                  </a:schemeClr>
                </a:solidFill>
                <a:latin typeface="微软雅黑" pitchFamily="34" charset="-122"/>
                <a:ea typeface="微软雅黑" pitchFamily="34" charset="-122"/>
                <a:sym typeface="Arial" pitchFamily="34" charset="0"/>
              </a:rPr>
              <a:t>18513853996</a:t>
            </a:r>
            <a:endParaRPr lang="en-US" sz="2000" dirty="0">
              <a:solidFill>
                <a:schemeClr val="bg1">
                  <a:lumMod val="95000"/>
                </a:schemeClr>
              </a:solidFill>
              <a:latin typeface="微软雅黑" pitchFamily="34" charset="-122"/>
              <a:ea typeface="微软雅黑" pitchFamily="34" charset="-122"/>
              <a:sym typeface="Arial" pitchFamily="34" charset="0"/>
            </a:endParaRPr>
          </a:p>
        </p:txBody>
      </p:sp>
      <p:sp>
        <p:nvSpPr>
          <p:cNvPr id="10" name="TextBox 13"/>
          <p:cNvSpPr>
            <a:spLocks noChangeArrowheads="1"/>
          </p:cNvSpPr>
          <p:nvPr userDrawn="1"/>
        </p:nvSpPr>
        <p:spPr bwMode="auto">
          <a:xfrm>
            <a:off x="8867488" y="3717032"/>
            <a:ext cx="2417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smtClean="0">
                <a:solidFill>
                  <a:schemeClr val="bg1">
                    <a:lumMod val="95000"/>
                  </a:schemeClr>
                </a:solidFill>
                <a:latin typeface="微软雅黑" pitchFamily="34" charset="-122"/>
                <a:ea typeface="微软雅黑" pitchFamily="34" charset="-122"/>
                <a:sym typeface="Arial" pitchFamily="34" charset="0"/>
              </a:rPr>
              <a:t>王琦</a:t>
            </a:r>
            <a:r>
              <a:rPr lang="en-US" altLang="zh-CN" sz="2000" dirty="0" smtClean="0">
                <a:solidFill>
                  <a:schemeClr val="bg1">
                    <a:lumMod val="95000"/>
                  </a:schemeClr>
                </a:solidFill>
                <a:latin typeface="微软雅黑" pitchFamily="34" charset="-122"/>
                <a:ea typeface="微软雅黑" pitchFamily="34" charset="-122"/>
                <a:sym typeface="Arial" pitchFamily="34" charset="0"/>
              </a:rPr>
              <a:t>/@</a:t>
            </a:r>
            <a:r>
              <a:rPr lang="en-US" altLang="zh-CN" sz="2000" dirty="0" err="1" smtClean="0">
                <a:solidFill>
                  <a:schemeClr val="bg1">
                    <a:lumMod val="95000"/>
                  </a:schemeClr>
                </a:solidFill>
                <a:latin typeface="微软雅黑" pitchFamily="34" charset="-122"/>
                <a:ea typeface="微软雅黑" pitchFamily="34" charset="-122"/>
                <a:sym typeface="Arial" pitchFamily="34" charset="0"/>
              </a:rPr>
              <a:t>wangqi</a:t>
            </a:r>
            <a:endParaRPr lang="zh-CN" altLang="en-US" dirty="0">
              <a:solidFill>
                <a:schemeClr val="bg1">
                  <a:lumMod val="95000"/>
                </a:schemeClr>
              </a:solidFill>
              <a:latin typeface="微软雅黑" pitchFamily="34" charset="-122"/>
              <a:ea typeface="微软雅黑" pitchFamily="34" charset="-122"/>
            </a:endParaRPr>
          </a:p>
        </p:txBody>
      </p:sp>
      <p:pic>
        <p:nvPicPr>
          <p:cNvPr id="11" name="图片 1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35303" y="3737124"/>
            <a:ext cx="360163" cy="35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Users\user\Desktop\未标题-5 拷贝.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435303" y="4311599"/>
            <a:ext cx="448456" cy="40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31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7"/>
                                        </p:tgtEl>
                                        <p:attrNameLst>
                                          <p:attrName>ppt_x</p:attrName>
                                          <p:attrName>ppt_y</p:attrName>
                                        </p:attrNameLst>
                                      </p:cBhvr>
                                      <p:rCtr x="13" y="59931"/>
                                    </p:animMotion>
                                  </p:childTnLst>
                                </p:cTn>
                              </p:par>
                            </p:childTnLst>
                          </p:cTn>
                        </p:par>
                        <p:par>
                          <p:cTn id="9" fill="hold">
                            <p:stCondLst>
                              <p:cond delay="6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6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1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6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p:bldP spid="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TextBox 4"/>
          <p:cNvSpPr txBox="1"/>
          <p:nvPr userDrawn="1"/>
        </p:nvSpPr>
        <p:spPr>
          <a:xfrm>
            <a:off x="10132672" y="188641"/>
            <a:ext cx="1625543" cy="838691"/>
          </a:xfrm>
          <a:prstGeom prst="rect">
            <a:avLst/>
          </a:prstGeom>
          <a:noFill/>
        </p:spPr>
        <p:txBody>
          <a:bodyPr wrap="square">
            <a:spAutoFit/>
          </a:bodyPr>
          <a:lstStyle/>
          <a:p>
            <a:pPr algn="l">
              <a:spcBef>
                <a:spcPts val="400"/>
              </a:spcBef>
              <a:spcAft>
                <a:spcPts val="300"/>
              </a:spcAft>
              <a:defRPr/>
            </a:pPr>
            <a:r>
              <a:rPr lang="zh-CN" altLang="en-US" sz="1800" b="0" dirty="0" smtClean="0">
                <a:solidFill>
                  <a:schemeClr val="bg1"/>
                </a:solidFill>
                <a:latin typeface="微软雅黑" pitchFamily="34" charset="-122"/>
                <a:ea typeface="微软雅黑" pitchFamily="34" charset="-122"/>
              </a:rPr>
              <a:t>第一章  </a:t>
            </a:r>
            <a:endParaRPr lang="en-US" altLang="zh-CN" sz="1800" b="0" dirty="0" smtClean="0">
              <a:solidFill>
                <a:schemeClr val="bg1"/>
              </a:solidFill>
              <a:latin typeface="微软雅黑" pitchFamily="34" charset="-122"/>
              <a:ea typeface="微软雅黑" pitchFamily="34" charset="-122"/>
            </a:endParaRPr>
          </a:p>
          <a:p>
            <a:pPr algn="l">
              <a:spcBef>
                <a:spcPts val="0"/>
              </a:spcBef>
              <a:spcAft>
                <a:spcPts val="300"/>
              </a:spcAft>
              <a:defRPr/>
            </a:pPr>
            <a:r>
              <a:rPr lang="zh-CN" altLang="en-US" sz="2800" b="0" dirty="0" smtClean="0">
                <a:solidFill>
                  <a:schemeClr val="bg1"/>
                </a:solidFill>
                <a:latin typeface="华康俪金黑W8(P)" pitchFamily="34" charset="-122"/>
                <a:ea typeface="华康俪金黑W8(P)" pitchFamily="34" charset="-122"/>
              </a:rPr>
              <a:t>培训概述</a:t>
            </a:r>
            <a:endParaRPr lang="en-US" altLang="zh-CN" sz="2800" b="0" dirty="0" smtClean="0">
              <a:solidFill>
                <a:schemeClr val="bg1"/>
              </a:solidFill>
              <a:latin typeface="华康俪金黑W8(P)" pitchFamily="34" charset="-122"/>
              <a:ea typeface="华康俪金黑W8(P)" pitchFamily="34" charset="-122"/>
            </a:endParaRPr>
          </a:p>
        </p:txBody>
      </p:sp>
      <p:sp>
        <p:nvSpPr>
          <p:cNvPr id="8" name="TextBox 8"/>
          <p:cNvSpPr txBox="1"/>
          <p:nvPr userDrawn="1"/>
        </p:nvSpPr>
        <p:spPr>
          <a:xfrm>
            <a:off x="337035" y="476673"/>
            <a:ext cx="4969846"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第二节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为什么需要培训</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TextBox 4"/>
          <p:cNvSpPr txBox="1"/>
          <p:nvPr userDrawn="1"/>
        </p:nvSpPr>
        <p:spPr>
          <a:xfrm>
            <a:off x="10132672" y="188641"/>
            <a:ext cx="1625543" cy="838691"/>
          </a:xfrm>
          <a:prstGeom prst="rect">
            <a:avLst/>
          </a:prstGeom>
          <a:noFill/>
        </p:spPr>
        <p:txBody>
          <a:bodyPr wrap="square">
            <a:spAutoFit/>
          </a:bodyPr>
          <a:lstStyle/>
          <a:p>
            <a:pPr algn="l">
              <a:spcBef>
                <a:spcPts val="400"/>
              </a:spcBef>
              <a:spcAft>
                <a:spcPts val="300"/>
              </a:spcAft>
              <a:defRPr/>
            </a:pPr>
            <a:r>
              <a:rPr lang="zh-CN" altLang="en-US" sz="1800" b="0" dirty="0" smtClean="0">
                <a:solidFill>
                  <a:schemeClr val="bg1"/>
                </a:solidFill>
                <a:latin typeface="微软雅黑" pitchFamily="34" charset="-122"/>
                <a:ea typeface="微软雅黑" pitchFamily="34" charset="-122"/>
              </a:rPr>
              <a:t>第一章  </a:t>
            </a:r>
            <a:endParaRPr lang="en-US" altLang="zh-CN" sz="1800" b="0" dirty="0" smtClean="0">
              <a:solidFill>
                <a:schemeClr val="bg1"/>
              </a:solidFill>
              <a:latin typeface="微软雅黑" pitchFamily="34" charset="-122"/>
              <a:ea typeface="微软雅黑" pitchFamily="34" charset="-122"/>
            </a:endParaRPr>
          </a:p>
          <a:p>
            <a:pPr algn="l">
              <a:spcBef>
                <a:spcPts val="0"/>
              </a:spcBef>
              <a:spcAft>
                <a:spcPts val="300"/>
              </a:spcAft>
              <a:defRPr/>
            </a:pPr>
            <a:r>
              <a:rPr lang="zh-CN" altLang="en-US" sz="2800" b="0" dirty="0" smtClean="0">
                <a:solidFill>
                  <a:schemeClr val="bg1"/>
                </a:solidFill>
                <a:latin typeface="华康俪金黑W8(P)" pitchFamily="34" charset="-122"/>
                <a:ea typeface="华康俪金黑W8(P)" pitchFamily="34" charset="-122"/>
              </a:rPr>
              <a:t>培训概述</a:t>
            </a:r>
            <a:endParaRPr lang="en-US" altLang="zh-CN" sz="2800" b="0" dirty="0" smtClean="0">
              <a:solidFill>
                <a:schemeClr val="bg1"/>
              </a:solidFill>
              <a:latin typeface="华康俪金黑W8(P)" pitchFamily="34" charset="-122"/>
              <a:ea typeface="华康俪金黑W8(P)" pitchFamily="34" charset="-122"/>
            </a:endParaRPr>
          </a:p>
        </p:txBody>
      </p:sp>
      <p:sp>
        <p:nvSpPr>
          <p:cNvPr id="8" name="TextBox 8"/>
          <p:cNvSpPr txBox="1"/>
          <p:nvPr userDrawn="1"/>
        </p:nvSpPr>
        <p:spPr>
          <a:xfrm>
            <a:off x="337035" y="476673"/>
            <a:ext cx="4969846" cy="461665"/>
          </a:xfrm>
          <a:prstGeom prst="rect">
            <a:avLst/>
          </a:prstGeom>
          <a:noFill/>
        </p:spPr>
        <p:txBody>
          <a:bodyPr wrap="square" rtlCol="0">
            <a:spAutoFit/>
          </a:bodyPr>
          <a:lstStyle/>
          <a:p>
            <a:r>
              <a:rPr lang="zh-CN" altLang="en-US" sz="2400" dirty="0" smtClean="0">
                <a:solidFill>
                  <a:srgbClr val="5F5E5C"/>
                </a:solidFill>
                <a:latin typeface="华康俪金黑W8(P)" pitchFamily="34" charset="-122"/>
                <a:ea typeface="华康俪金黑W8(P)" pitchFamily="34" charset="-122"/>
              </a:rPr>
              <a:t>第三节</a:t>
            </a:r>
            <a:r>
              <a:rPr lang="en-US" altLang="zh-CN" sz="2400" dirty="0" smtClean="0">
                <a:solidFill>
                  <a:srgbClr val="5F5E5C"/>
                </a:solidFill>
                <a:latin typeface="华康俪金黑W8(P)" pitchFamily="34" charset="-122"/>
                <a:ea typeface="华康俪金黑W8(P)" pitchFamily="34" charset="-122"/>
              </a:rPr>
              <a:t>  </a:t>
            </a:r>
            <a:r>
              <a:rPr lang="zh-CN" altLang="en-US" sz="2400" dirty="0" smtClean="0">
                <a:solidFill>
                  <a:srgbClr val="5F5E5C"/>
                </a:solidFill>
                <a:latin typeface="华康俪金黑W8(P)" pitchFamily="34" charset="-122"/>
                <a:ea typeface="华康俪金黑W8(P)" pitchFamily="34" charset="-122"/>
              </a:rPr>
              <a:t>对培训的认识误区</a:t>
            </a:r>
            <a:endParaRPr lang="zh-CN" altLang="en-US" sz="2400" dirty="0">
              <a:solidFill>
                <a:srgbClr val="5F5E5C"/>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TextBox 4"/>
          <p:cNvSpPr txBox="1"/>
          <p:nvPr userDrawn="1"/>
        </p:nvSpPr>
        <p:spPr>
          <a:xfrm>
            <a:off x="10132672" y="44624"/>
            <a:ext cx="1625543" cy="1485022"/>
          </a:xfrm>
          <a:prstGeom prst="rect">
            <a:avLst/>
          </a:prstGeom>
          <a:noFill/>
        </p:spPr>
        <p:txBody>
          <a:bodyPr wrap="square">
            <a:spAutoFit/>
          </a:bodyPr>
          <a:lstStyle/>
          <a:p>
            <a:pPr algn="l">
              <a:spcBef>
                <a:spcPts val="400"/>
              </a:spcBef>
              <a:spcAft>
                <a:spcPts val="300"/>
              </a:spcAft>
              <a:defRPr/>
            </a:pPr>
            <a:r>
              <a:rPr lang="en-US" altLang="zh-CN" sz="1600" b="0" dirty="0" smtClean="0">
                <a:solidFill>
                  <a:schemeClr val="bg1"/>
                </a:solidFill>
                <a:latin typeface="微软雅黑" pitchFamily="34" charset="-122"/>
                <a:ea typeface="微软雅黑" pitchFamily="34" charset="-122"/>
              </a:rPr>
              <a:t>Section Two</a:t>
            </a:r>
            <a:r>
              <a:rPr lang="zh-CN" altLang="en-US" sz="1600" b="0" dirty="0" smtClean="0">
                <a:solidFill>
                  <a:schemeClr val="bg1"/>
                </a:solidFill>
                <a:latin typeface="微软雅黑" pitchFamily="34" charset="-122"/>
                <a:ea typeface="微软雅黑" pitchFamily="34" charset="-122"/>
              </a:rPr>
              <a:t>  </a:t>
            </a:r>
            <a:endParaRPr lang="en-US" altLang="zh-CN" sz="1600" b="0" dirty="0" smtClean="0">
              <a:solidFill>
                <a:schemeClr val="bg1"/>
              </a:solidFill>
              <a:latin typeface="微软雅黑" pitchFamily="34" charset="-122"/>
              <a:ea typeface="微软雅黑" pitchFamily="34" charset="-122"/>
            </a:endParaRPr>
          </a:p>
          <a:p>
            <a:pPr algn="l">
              <a:spcBef>
                <a:spcPts val="0"/>
              </a:spcBef>
              <a:spcAft>
                <a:spcPts val="300"/>
              </a:spcAft>
              <a:defRPr/>
            </a:pPr>
            <a:r>
              <a:rPr lang="zh-CN" altLang="en-US" sz="2400" b="0" dirty="0" smtClean="0">
                <a:solidFill>
                  <a:schemeClr val="bg1"/>
                </a:solidFill>
                <a:latin typeface="华康俪金黑W8(P)" pitchFamily="34" charset="-122"/>
                <a:ea typeface="华康俪金黑W8(P)" pitchFamily="34" charset="-122"/>
              </a:rPr>
              <a:t>虚拟世界中的学习设计</a:t>
            </a:r>
            <a:endParaRPr lang="en-US" altLang="zh-CN" sz="2400" b="0" dirty="0" smtClean="0">
              <a:solidFill>
                <a:schemeClr val="bg1"/>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TextBox 4"/>
          <p:cNvSpPr txBox="1"/>
          <p:nvPr userDrawn="1"/>
        </p:nvSpPr>
        <p:spPr>
          <a:xfrm>
            <a:off x="10132672" y="44624"/>
            <a:ext cx="1625543" cy="1177245"/>
          </a:xfrm>
          <a:prstGeom prst="rect">
            <a:avLst/>
          </a:prstGeom>
          <a:noFill/>
        </p:spPr>
        <p:txBody>
          <a:bodyPr wrap="square">
            <a:spAutoFit/>
          </a:bodyPr>
          <a:lstStyle/>
          <a:p>
            <a:pPr algn="l">
              <a:spcBef>
                <a:spcPts val="400"/>
              </a:spcBef>
              <a:spcAft>
                <a:spcPts val="300"/>
              </a:spcAft>
              <a:defRPr/>
            </a:pPr>
            <a:r>
              <a:rPr lang="en-US" altLang="zh-CN" sz="1600" b="0" dirty="0" smtClean="0">
                <a:solidFill>
                  <a:schemeClr val="bg1"/>
                </a:solidFill>
                <a:latin typeface="微软雅黑" pitchFamily="34" charset="-122"/>
                <a:ea typeface="微软雅黑" pitchFamily="34" charset="-122"/>
              </a:rPr>
              <a:t>Section Three</a:t>
            </a:r>
            <a:r>
              <a:rPr lang="zh-CN" altLang="en-US" sz="1600" b="0" dirty="0" smtClean="0">
                <a:solidFill>
                  <a:schemeClr val="bg1"/>
                </a:solidFill>
                <a:latin typeface="微软雅黑" pitchFamily="34" charset="-122"/>
                <a:ea typeface="微软雅黑" pitchFamily="34" charset="-122"/>
              </a:rPr>
              <a:t>  </a:t>
            </a:r>
            <a:endParaRPr lang="en-US" altLang="zh-CN" sz="1600" b="0" dirty="0" smtClean="0">
              <a:solidFill>
                <a:schemeClr val="bg1"/>
              </a:solidFill>
              <a:latin typeface="微软雅黑" pitchFamily="34" charset="-122"/>
              <a:ea typeface="微软雅黑" pitchFamily="34" charset="-122"/>
            </a:endParaRPr>
          </a:p>
          <a:p>
            <a:pPr algn="l">
              <a:spcBef>
                <a:spcPts val="0"/>
              </a:spcBef>
              <a:spcAft>
                <a:spcPts val="300"/>
              </a:spcAft>
              <a:defRPr/>
            </a:pPr>
            <a:r>
              <a:rPr lang="zh-CN" altLang="en-US" sz="2600" b="0" dirty="0" smtClean="0">
                <a:solidFill>
                  <a:schemeClr val="bg1"/>
                </a:solidFill>
                <a:latin typeface="华康俪金黑W8(P)" pitchFamily="34" charset="-122"/>
                <a:ea typeface="华康俪金黑W8(P)" pitchFamily="34" charset="-122"/>
              </a:rPr>
              <a:t>学校</a:t>
            </a:r>
            <a:r>
              <a:rPr lang="en-US" altLang="zh-CN" sz="2600" b="0" dirty="0" smtClean="0">
                <a:solidFill>
                  <a:schemeClr val="bg1"/>
                </a:solidFill>
                <a:latin typeface="华康俪金黑W8(P)" pitchFamily="34" charset="-122"/>
                <a:ea typeface="华康俪金黑W8(P)" pitchFamily="34" charset="-122"/>
              </a:rPr>
              <a:t>-</a:t>
            </a:r>
            <a:r>
              <a:rPr lang="zh-CN" altLang="en-US" sz="2600" b="0" dirty="0" smtClean="0">
                <a:solidFill>
                  <a:schemeClr val="bg1"/>
                </a:solidFill>
                <a:latin typeface="华康俪金黑W8(P)" pitchFamily="34" charset="-122"/>
                <a:ea typeface="华康俪金黑W8(P)" pitchFamily="34" charset="-122"/>
              </a:rPr>
              <a:t>博物馆</a:t>
            </a:r>
            <a:endParaRPr lang="en-US" altLang="zh-CN" sz="2600" b="0" dirty="0" smtClean="0">
              <a:solidFill>
                <a:schemeClr val="bg1"/>
              </a:solidFill>
              <a:latin typeface="华康俪金黑W8(P)" pitchFamily="34" charset="-122"/>
              <a:ea typeface="华康俪金黑W8(P)" pitchFamily="3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弦形 6"/>
          <p:cNvSpPr/>
          <p:nvPr userDrawn="1"/>
        </p:nvSpPr>
        <p:spPr>
          <a:xfrm rot="6746465">
            <a:off x="5737587" y="6451264"/>
            <a:ext cx="720000" cy="720000"/>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8" name="直接连接符 7"/>
          <p:cNvCxnSpPr/>
          <p:nvPr userDrawn="1"/>
        </p:nvCxnSpPr>
        <p:spPr>
          <a:xfrm>
            <a:off x="6557575"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0" y="6741368"/>
            <a:ext cx="5637600"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10" name="TextBox 15"/>
          <p:cNvSpPr txBox="1"/>
          <p:nvPr userDrawn="1"/>
        </p:nvSpPr>
        <p:spPr>
          <a:xfrm>
            <a:off x="569589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8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1" name="直接连接符 10"/>
          <p:cNvCxnSpPr/>
          <p:nvPr userDrawn="1"/>
        </p:nvCxnSpPr>
        <p:spPr>
          <a:xfrm>
            <a:off x="-813" y="332656"/>
            <a:ext cx="12196800" cy="0"/>
          </a:xfrm>
          <a:prstGeom prst="line">
            <a:avLst/>
          </a:prstGeom>
          <a:ln w="152400">
            <a:solidFill>
              <a:srgbClr val="C8C8C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rot="16200000">
            <a:off x="10190497" y="-101618"/>
            <a:ext cx="1463041" cy="1666276"/>
            <a:chOff x="4497301" y="2996952"/>
            <a:chExt cx="2260994" cy="1512168"/>
          </a:xfrm>
          <a:solidFill>
            <a:srgbClr val="3B79CE"/>
          </a:solidFill>
        </p:grpSpPr>
        <p:sp>
          <p:nvSpPr>
            <p:cNvPr id="13" name="燕尾形 12"/>
            <p:cNvSpPr/>
            <p:nvPr/>
          </p:nvSpPr>
          <p:spPr>
            <a:xfrm>
              <a:off x="4497301" y="2996952"/>
              <a:ext cx="675512" cy="1512168"/>
            </a:xfrm>
            <a:prstGeom prst="chevron">
              <a:avLst>
                <a:gd name="adj" fmla="val 34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4693431" y="2996952"/>
              <a:ext cx="792088" cy="151216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五边形 14"/>
            <p:cNvSpPr/>
            <p:nvPr/>
          </p:nvSpPr>
          <p:spPr>
            <a:xfrm>
              <a:off x="4833179" y="2996952"/>
              <a:ext cx="1925116" cy="1512168"/>
            </a:xfrm>
            <a:prstGeom prst="homePlat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弧形 15"/>
          <p:cNvSpPr/>
          <p:nvPr userDrawn="1"/>
        </p:nvSpPr>
        <p:spPr>
          <a:xfrm>
            <a:off x="5629535" y="6343232"/>
            <a:ext cx="936104" cy="936104"/>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323311" y="2636912"/>
            <a:ext cx="5111903" cy="646331"/>
          </a:xfrm>
          <a:prstGeom prst="rect">
            <a:avLst/>
          </a:prstGeom>
          <a:noFill/>
        </p:spPr>
        <p:txBody>
          <a:bodyPr wrap="square" rtlCol="0">
            <a:spAutoFit/>
          </a:bodyPr>
          <a:lstStyle/>
          <a:p>
            <a:pPr algn="ctr"/>
            <a:r>
              <a:rPr lang="zh-CN" altLang="en-US" sz="3600" b="1" dirty="0" smtClean="0">
                <a:solidFill>
                  <a:schemeClr val="tx1">
                    <a:lumMod val="65000"/>
                    <a:lumOff val="35000"/>
                  </a:schemeClr>
                </a:solidFill>
                <a:latin typeface="微软雅黑" pitchFamily="34" charset="-122"/>
                <a:ea typeface="微软雅黑" pitchFamily="34" charset="-122"/>
              </a:rPr>
              <a:t>王琦</a:t>
            </a:r>
            <a:endParaRPr lang="zh-CN" altLang="en-US" sz="3600" b="1"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950685292"/>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fill="hold" grpId="1" nodeType="withEffect" p14:presetBounceEnd="64000">
                                      <p:stCondLst>
                                        <p:cond delay="0"/>
                                      </p:stCondLst>
                                      <p:childTnLst>
                                        <p:animMotion origin="layout" path="M -0.87922 -1.48148E-6 L -4.65383E-6 -1.48148E-6 " pathEditMode="relative" rAng="0" ptsTypes="AA" p14:bounceEnd="64000">
                                          <p:cBhvr>
                                            <p:cTn id="9" dur="500" fill="hold"/>
                                            <p:tgtEl>
                                              <p:spTgt spid="2"/>
                                            </p:tgtEl>
                                            <p:attrNameLst>
                                              <p:attrName>ppt_x</p:attrName>
                                              <p:attrName>ppt_y</p:attrName>
                                            </p:attrNameLst>
                                          </p:cBhvr>
                                          <p:rCtr x="439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fill="hold" grpId="1" nodeType="withEffect">
                                      <p:stCondLst>
                                        <p:cond delay="0"/>
                                      </p:stCondLst>
                                      <p:childTnLst>
                                        <p:animMotion origin="layout" path="M -0.87922 -1.48148E-6 L -4.65383E-6 -1.48148E-6 " pathEditMode="relative" rAng="0" ptsTypes="AA">
                                          <p:cBhvr>
                                            <p:cTn id="9" dur="500" fill="hold"/>
                                            <p:tgtEl>
                                              <p:spTgt spid="2"/>
                                            </p:tgtEl>
                                            <p:attrNameLst>
                                              <p:attrName>ppt_x</p:attrName>
                                              <p:attrName>ppt_y</p:attrName>
                                            </p:attrNameLst>
                                          </p:cBhvr>
                                          <p:rCtr x="439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pPr lvl="0"/>
            <a:r>
              <a:rPr lang="en-US" altLang="zh-CN" sz="2400" dirty="0" smtClean="0">
                <a:solidFill>
                  <a:srgbClr val="5F5E5C"/>
                </a:solidFill>
                <a:latin typeface="华康俪金黑W8(P)" pitchFamily="34" charset="-122"/>
                <a:ea typeface="华康俪金黑W8(P)" pitchFamily="34" charset="-122"/>
              </a:rPr>
              <a:t>2.</a:t>
            </a:r>
            <a:r>
              <a:rPr lang="zh-CN" altLang="en-US" sz="2400" kern="0" dirty="0" smtClean="0">
                <a:solidFill>
                  <a:schemeClr val="tx1">
                    <a:lumMod val="65000"/>
                    <a:lumOff val="35000"/>
                  </a:schemeClr>
                </a:solidFill>
                <a:latin typeface="微软雅黑" pitchFamily="34" charset="-122"/>
                <a:ea typeface="微软雅黑" pitchFamily="34" charset="-122"/>
              </a:rPr>
              <a:t>校外学习及其案例</a:t>
            </a:r>
            <a:endParaRPr lang="zh-CN" altLang="en-US" sz="2400" dirty="0">
              <a:solidFill>
                <a:srgbClr val="5F5E5C"/>
              </a:solidFill>
              <a:latin typeface="华康俪金黑W8(P)" pitchFamily="34" charset="-122"/>
              <a:ea typeface="华康俪金黑W8(P)" pitchFamily="34" charset="-122"/>
            </a:endParaRPr>
          </a:p>
        </p:txBody>
      </p:sp>
      <p:sp>
        <p:nvSpPr>
          <p:cNvPr id="44" name="TextBox 6"/>
          <p:cNvSpPr txBox="1"/>
          <p:nvPr/>
        </p:nvSpPr>
        <p:spPr>
          <a:xfrm>
            <a:off x="482551" y="1376087"/>
            <a:ext cx="9937104" cy="4605876"/>
          </a:xfrm>
          <a:prstGeom prst="rect">
            <a:avLst/>
          </a:prstGeom>
          <a:noFill/>
        </p:spPr>
        <p:txBody>
          <a:bodyPr wrap="square" rtlCol="0">
            <a:spAutoFit/>
          </a:bodyPr>
          <a:lstStyle/>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    虚拟现实技术用到校外后，玩家在活动中自我导向性更强，参与者也更多。在此过程中就需要设置更丰富的学习任务和激励促进玩家的参与以及达到学习任务。</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案例</a:t>
            </a:r>
            <a:r>
              <a:rPr lang="en-US" altLang="zh-CN" b="1" dirty="0" smtClean="0">
                <a:solidFill>
                  <a:schemeClr val="tx2">
                    <a:lumMod val="60000"/>
                    <a:lumOff val="40000"/>
                  </a:schemeClr>
                </a:solidFill>
                <a:latin typeface="微软雅黑" pitchFamily="34" charset="-122"/>
                <a:ea typeface="微软雅黑" pitchFamily="34" charset="-122"/>
              </a:rPr>
              <a:t>1</a:t>
            </a:r>
            <a:r>
              <a:rPr lang="zh-CN" altLang="en-US" b="1" dirty="0" smtClean="0">
                <a:solidFill>
                  <a:schemeClr val="tx2">
                    <a:lumMod val="60000"/>
                    <a:lumOff val="40000"/>
                  </a:schemeClr>
                </a:solidFill>
                <a:latin typeface="微软雅黑" pitchFamily="34" charset="-122"/>
                <a:ea typeface="微软雅黑" pitchFamily="34" charset="-122"/>
              </a:rPr>
              <a:t>：</a:t>
            </a:r>
            <a:r>
              <a:rPr lang="en-US" altLang="zh-CN" b="1" dirty="0" err="1" smtClean="0">
                <a:solidFill>
                  <a:schemeClr val="tx2">
                    <a:lumMod val="60000"/>
                    <a:lumOff val="40000"/>
                  </a:schemeClr>
                </a:solidFill>
                <a:latin typeface="微软雅黑" pitchFamily="34" charset="-122"/>
                <a:ea typeface="微软雅黑" pitchFamily="34" charset="-122"/>
              </a:rPr>
              <a:t>Whyville</a:t>
            </a:r>
            <a:r>
              <a:rPr lang="zh-CN" altLang="en-US" b="1" dirty="0" smtClean="0">
                <a:solidFill>
                  <a:schemeClr val="tx2">
                    <a:lumMod val="60000"/>
                    <a:lumOff val="40000"/>
                  </a:schemeClr>
                </a:solidFill>
                <a:latin typeface="微软雅黑" pitchFamily="34" charset="-122"/>
                <a:ea typeface="微软雅黑" pitchFamily="34" charset="-122"/>
              </a:rPr>
              <a:t>，玩家完成科学游戏来获取虚拟资源，虚拟资源可用来升级或者与他人社交。</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en-US" altLang="zh-CN" b="1" dirty="0" smtClean="0">
                <a:solidFill>
                  <a:schemeClr val="tx2">
                    <a:lumMod val="60000"/>
                    <a:lumOff val="40000"/>
                  </a:schemeClr>
                </a:solidFill>
                <a:latin typeface="微软雅黑" pitchFamily="34" charset="-122"/>
                <a:ea typeface="微软雅黑" pitchFamily="34" charset="-122"/>
              </a:rPr>
              <a:t>    </a:t>
            </a:r>
            <a:r>
              <a:rPr lang="en-US" altLang="zh-CN" b="1" dirty="0" err="1" smtClean="0">
                <a:solidFill>
                  <a:schemeClr val="tx2">
                    <a:lumMod val="60000"/>
                    <a:lumOff val="40000"/>
                  </a:schemeClr>
                </a:solidFill>
                <a:latin typeface="微软雅黑" pitchFamily="34" charset="-122"/>
                <a:ea typeface="微软雅黑" pitchFamily="34" charset="-122"/>
              </a:rPr>
              <a:t>Whyvillian</a:t>
            </a:r>
            <a:r>
              <a:rPr lang="zh-CN" altLang="en-US" b="1" dirty="0" smtClean="0">
                <a:solidFill>
                  <a:schemeClr val="tx2">
                    <a:lumMod val="60000"/>
                    <a:lumOff val="40000"/>
                  </a:schemeClr>
                </a:solidFill>
                <a:latin typeface="微软雅黑" pitchFamily="34" charset="-122"/>
                <a:ea typeface="微软雅黑" pitchFamily="34" charset="-122"/>
              </a:rPr>
              <a:t>个人游戏：玩家</a:t>
            </a:r>
            <a:r>
              <a:rPr lang="zh-CN" altLang="en-US" b="1" dirty="0">
                <a:solidFill>
                  <a:schemeClr val="tx2">
                    <a:lumMod val="60000"/>
                    <a:lumOff val="40000"/>
                  </a:schemeClr>
                </a:solidFill>
                <a:latin typeface="微软雅黑" pitchFamily="34" charset="-122"/>
                <a:ea typeface="微软雅黑" pitchFamily="34" charset="-122"/>
              </a:rPr>
              <a:t>通过温度、空气密度、速度、风向等综合知识来调节热气球在坐标中的位置，并通过燃烧燃料释放的热量完成指定任务</a:t>
            </a:r>
            <a:r>
              <a:rPr lang="zh-CN" altLang="en-US" b="1" dirty="0" smtClean="0">
                <a:solidFill>
                  <a:schemeClr val="tx2">
                    <a:lumMod val="60000"/>
                    <a:lumOff val="40000"/>
                  </a:schemeClr>
                </a:solidFill>
                <a:latin typeface="微软雅黑" pitchFamily="34" charset="-122"/>
                <a:ea typeface="微软雅黑" pitchFamily="34" charset="-122"/>
              </a:rPr>
              <a:t>。</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en-US" altLang="zh-CN" b="1" dirty="0" smtClean="0">
                <a:solidFill>
                  <a:schemeClr val="tx2">
                    <a:lumMod val="60000"/>
                    <a:lumOff val="40000"/>
                  </a:schemeClr>
                </a:solidFill>
                <a:latin typeface="微软雅黑" pitchFamily="34" charset="-122"/>
                <a:ea typeface="微软雅黑" pitchFamily="34" charset="-122"/>
              </a:rPr>
              <a:t>    </a:t>
            </a:r>
            <a:r>
              <a:rPr lang="en-US" altLang="zh-CN" b="1" dirty="0" err="1" smtClean="0">
                <a:solidFill>
                  <a:schemeClr val="tx2">
                    <a:lumMod val="60000"/>
                    <a:lumOff val="40000"/>
                  </a:schemeClr>
                </a:solidFill>
                <a:latin typeface="微软雅黑" pitchFamily="34" charset="-122"/>
                <a:ea typeface="微软雅黑" pitchFamily="34" charset="-122"/>
              </a:rPr>
              <a:t>Whyville</a:t>
            </a:r>
            <a:r>
              <a:rPr lang="zh-CN" altLang="en-US" b="1" dirty="0" smtClean="0">
                <a:solidFill>
                  <a:schemeClr val="tx2">
                    <a:lumMod val="60000"/>
                    <a:lumOff val="40000"/>
                  </a:schemeClr>
                </a:solidFill>
                <a:latin typeface="微软雅黑" pitchFamily="34" charset="-122"/>
                <a:ea typeface="微软雅黑" pitchFamily="34" charset="-122"/>
              </a:rPr>
              <a:t>协作游戏：包含的科学协作游戏需要参与者注册到一个团队并收集日出日落数据。</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通过上述过程促进了成员的协作能力、社交能力并掌握了与地球太阳位置相关的知识点。</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en-US" altLang="zh-CN" b="1" dirty="0">
                <a:solidFill>
                  <a:schemeClr val="tx2">
                    <a:lumMod val="60000"/>
                    <a:lumOff val="40000"/>
                  </a:schemeClr>
                </a:solidFill>
                <a:latin typeface="微软雅黑" pitchFamily="34" charset="-122"/>
                <a:ea typeface="微软雅黑" pitchFamily="34" charset="-122"/>
              </a:rPr>
              <a:t> </a:t>
            </a:r>
            <a:r>
              <a:rPr lang="en-US" altLang="zh-CN" b="1" dirty="0" smtClean="0">
                <a:solidFill>
                  <a:schemeClr val="tx2">
                    <a:lumMod val="60000"/>
                    <a:lumOff val="40000"/>
                  </a:schemeClr>
                </a:solidFill>
                <a:latin typeface="微软雅黑" pitchFamily="34" charset="-122"/>
                <a:ea typeface="微软雅黑" pitchFamily="34" charset="-122"/>
              </a:rPr>
              <a:t>   </a:t>
            </a:r>
            <a:r>
              <a:rPr lang="en-US" altLang="zh-CN" b="1" dirty="0" err="1" smtClean="0">
                <a:solidFill>
                  <a:schemeClr val="tx2">
                    <a:lumMod val="60000"/>
                    <a:lumOff val="40000"/>
                  </a:schemeClr>
                </a:solidFill>
                <a:latin typeface="微软雅黑" pitchFamily="34" charset="-122"/>
                <a:ea typeface="微软雅黑" pitchFamily="34" charset="-122"/>
              </a:rPr>
              <a:t>Whyville</a:t>
            </a:r>
            <a:r>
              <a:rPr lang="zh-CN" altLang="en-US" b="1" dirty="0" smtClean="0">
                <a:solidFill>
                  <a:schemeClr val="tx2">
                    <a:lumMod val="60000"/>
                    <a:lumOff val="40000"/>
                  </a:schemeClr>
                </a:solidFill>
                <a:latin typeface="微软雅黑" pitchFamily="34" charset="-122"/>
                <a:ea typeface="微软雅黑" pitchFamily="34" charset="-122"/>
              </a:rPr>
              <a:t>中流行病案例：协作探索每日流行病的状态和数量，同时通过讨论版块进行评估和讨论。最终对流行病的传播情况进行预测。再改结果中，系统记录到玩家在疾病爆发过程中科学会话增加了，会话不仅聚焦于预测，更聚焦于一些可能的病菌和潜伏期假设。实验前后传染病模拟器的使用也得到增长，而在连续使用模拟器后对疾病的预测也得到了改善。最后孩子们撰写了超过</a:t>
            </a:r>
            <a:r>
              <a:rPr lang="en-US" altLang="zh-CN" b="1" dirty="0" smtClean="0">
                <a:solidFill>
                  <a:schemeClr val="tx2">
                    <a:lumMod val="60000"/>
                    <a:lumOff val="40000"/>
                  </a:schemeClr>
                </a:solidFill>
                <a:latin typeface="微软雅黑" pitchFamily="34" charset="-122"/>
                <a:ea typeface="微软雅黑" pitchFamily="34" charset="-122"/>
              </a:rPr>
              <a:t>100</a:t>
            </a:r>
            <a:r>
              <a:rPr lang="zh-CN" altLang="en-US" b="1" dirty="0" smtClean="0">
                <a:solidFill>
                  <a:schemeClr val="tx2">
                    <a:lumMod val="60000"/>
                    <a:lumOff val="40000"/>
                  </a:schemeClr>
                </a:solidFill>
                <a:latin typeface="微软雅黑" pitchFamily="34" charset="-122"/>
                <a:ea typeface="微软雅黑" pitchFamily="34" charset="-122"/>
              </a:rPr>
              <a:t>页的研究报告，表明通过游戏，玩家社区对疾病的传播预防等问题产生了普遍关注。</a:t>
            </a:r>
            <a:endParaRPr lang="en-US" altLang="zh-CN" b="1" dirty="0">
              <a:solidFill>
                <a:schemeClr val="tx2">
                  <a:lumMod val="60000"/>
                  <a:lumOff val="40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9535" y="4161660"/>
            <a:ext cx="2691621" cy="2244289"/>
          </a:xfrm>
          <a:prstGeom prst="rect">
            <a:avLst/>
          </a:prstGeom>
        </p:spPr>
      </p:pic>
    </p:spTree>
    <p:extLst>
      <p:ext uri="{BB962C8B-B14F-4D97-AF65-F5344CB8AC3E}">
        <p14:creationId xmlns:p14="http://schemas.microsoft.com/office/powerpoint/2010/main" val="2866632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pPr lvl="0"/>
            <a:r>
              <a:rPr lang="en-US" altLang="zh-CN" sz="2400" dirty="0" smtClean="0">
                <a:solidFill>
                  <a:srgbClr val="5F5E5C"/>
                </a:solidFill>
                <a:latin typeface="华康俪金黑W8(P)" pitchFamily="34" charset="-122"/>
                <a:ea typeface="华康俪金黑W8(P)" pitchFamily="34" charset="-122"/>
              </a:rPr>
              <a:t>2.</a:t>
            </a:r>
            <a:r>
              <a:rPr lang="zh-CN" altLang="en-US" sz="2400" kern="0" dirty="0" smtClean="0">
                <a:solidFill>
                  <a:schemeClr val="tx1">
                    <a:lumMod val="65000"/>
                    <a:lumOff val="35000"/>
                  </a:schemeClr>
                </a:solidFill>
                <a:latin typeface="微软雅黑" pitchFamily="34" charset="-122"/>
                <a:ea typeface="微软雅黑" pitchFamily="34" charset="-122"/>
              </a:rPr>
              <a:t>校外学习及其案例</a:t>
            </a:r>
            <a:endParaRPr lang="zh-CN" altLang="en-US" sz="2400" dirty="0">
              <a:solidFill>
                <a:srgbClr val="5F5E5C"/>
              </a:solidFill>
              <a:latin typeface="华康俪金黑W8(P)" pitchFamily="34" charset="-122"/>
              <a:ea typeface="华康俪金黑W8(P)" pitchFamily="34" charset="-122"/>
            </a:endParaRPr>
          </a:p>
        </p:txBody>
      </p:sp>
      <p:sp>
        <p:nvSpPr>
          <p:cNvPr id="44" name="TextBox 6"/>
          <p:cNvSpPr txBox="1"/>
          <p:nvPr/>
        </p:nvSpPr>
        <p:spPr>
          <a:xfrm>
            <a:off x="482551" y="1376087"/>
            <a:ext cx="9937104" cy="5403018"/>
          </a:xfrm>
          <a:prstGeom prst="rect">
            <a:avLst/>
          </a:prstGeom>
          <a:noFill/>
        </p:spPr>
        <p:txBody>
          <a:bodyPr wrap="square" rtlCol="0">
            <a:spAutoFit/>
          </a:bodyPr>
          <a:lstStyle/>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案例</a:t>
            </a:r>
            <a:r>
              <a:rPr lang="en-US" altLang="zh-CN" b="1" dirty="0" smtClean="0">
                <a:solidFill>
                  <a:schemeClr val="tx2">
                    <a:lumMod val="60000"/>
                    <a:lumOff val="40000"/>
                  </a:schemeClr>
                </a:solidFill>
                <a:latin typeface="微软雅黑" pitchFamily="34" charset="-122"/>
                <a:ea typeface="微软雅黑" pitchFamily="34" charset="-122"/>
              </a:rPr>
              <a:t>2</a:t>
            </a:r>
            <a:r>
              <a:rPr lang="zh-CN" altLang="en-US" b="1" dirty="0" smtClean="0">
                <a:solidFill>
                  <a:schemeClr val="tx2">
                    <a:lumMod val="60000"/>
                    <a:lumOff val="40000"/>
                  </a:schemeClr>
                </a:solidFill>
                <a:latin typeface="微软雅黑" pitchFamily="34" charset="-122"/>
                <a:ea typeface="微软雅黑" pitchFamily="34" charset="-122"/>
              </a:rPr>
              <a:t>：玩家作弊网站</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    作弊网站列出了虚拟现实游戏中一些问题的解决方案，一些甚至提供了对概念的解释和详细的图文说明，以帮助玩家更好地理解，而这些内容也将成为丰富的教学资源。</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案例</a:t>
            </a:r>
            <a:r>
              <a:rPr lang="en-US" altLang="zh-CN" b="1" dirty="0" smtClean="0">
                <a:solidFill>
                  <a:schemeClr val="tx2">
                    <a:lumMod val="60000"/>
                    <a:lumOff val="40000"/>
                  </a:schemeClr>
                </a:solidFill>
                <a:latin typeface="微软雅黑" pitchFamily="34" charset="-122"/>
                <a:ea typeface="微软雅黑" pitchFamily="34" charset="-122"/>
              </a:rPr>
              <a:t>3</a:t>
            </a:r>
            <a:r>
              <a:rPr lang="zh-CN" altLang="en-US" b="1" dirty="0" smtClean="0">
                <a:solidFill>
                  <a:schemeClr val="tx2">
                    <a:lumMod val="60000"/>
                    <a:lumOff val="40000"/>
                  </a:schemeClr>
                </a:solidFill>
                <a:latin typeface="微软雅黑" pitchFamily="34" charset="-122"/>
                <a:ea typeface="微软雅黑" pitchFamily="34" charset="-122"/>
              </a:rPr>
              <a:t>：</a:t>
            </a:r>
            <a:r>
              <a:rPr lang="en-US" altLang="zh-CN" b="1" dirty="0" smtClean="0">
                <a:solidFill>
                  <a:schemeClr val="tx2">
                    <a:lumMod val="60000"/>
                    <a:lumOff val="40000"/>
                  </a:schemeClr>
                </a:solidFill>
                <a:latin typeface="微软雅黑" pitchFamily="34" charset="-122"/>
                <a:ea typeface="微软雅黑" pitchFamily="34" charset="-122"/>
              </a:rPr>
              <a:t>Minecraft</a:t>
            </a:r>
          </a:p>
          <a:p>
            <a:pPr>
              <a:lnSpc>
                <a:spcPct val="130000"/>
              </a:lnSpc>
              <a:spcAft>
                <a:spcPts val="300"/>
              </a:spcAft>
            </a:pPr>
            <a:r>
              <a:rPr lang="en-US" altLang="zh-CN" b="1" dirty="0" smtClean="0">
                <a:solidFill>
                  <a:schemeClr val="tx2">
                    <a:lumMod val="60000"/>
                    <a:lumOff val="40000"/>
                  </a:schemeClr>
                </a:solidFill>
                <a:latin typeface="微软雅黑" pitchFamily="34" charset="-122"/>
                <a:ea typeface="微软雅黑" pitchFamily="34" charset="-122"/>
              </a:rPr>
              <a:t>    </a:t>
            </a:r>
            <a:r>
              <a:rPr lang="zh-CN" altLang="en-US" b="1" dirty="0" smtClean="0">
                <a:solidFill>
                  <a:schemeClr val="tx2">
                    <a:lumMod val="60000"/>
                    <a:lumOff val="40000"/>
                  </a:schemeClr>
                </a:solidFill>
                <a:latin typeface="微软雅黑" pitchFamily="34" charset="-122"/>
                <a:ea typeface="微软雅黑" pitchFamily="34" charset="-122"/>
              </a:rPr>
              <a:t>允许玩家自主创建对象，设计属于自己的沉浸式环境，是一种无角色游戏。游戏也包含不同的模式（探索、工艺制作、战斗），促进了学习的自主性和对制作流程的探索。</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endParaRPr lang="en-US" altLang="zh-CN" b="1" dirty="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总结：校外的虚拟现实游戏虽然有大量的用户，但是他们当中很少使用来促进社交化学习的。在促进学习的应用中只有</a:t>
            </a:r>
            <a:r>
              <a:rPr lang="en-US" altLang="zh-CN" b="1" dirty="0" err="1" smtClean="0">
                <a:solidFill>
                  <a:schemeClr val="tx2">
                    <a:lumMod val="60000"/>
                    <a:lumOff val="40000"/>
                  </a:schemeClr>
                </a:solidFill>
                <a:latin typeface="微软雅黑" pitchFamily="34" charset="-122"/>
                <a:ea typeface="微软雅黑" pitchFamily="34" charset="-122"/>
              </a:rPr>
              <a:t>whyville</a:t>
            </a:r>
            <a:r>
              <a:rPr lang="zh-CN" altLang="en-US" b="1" dirty="0" smtClean="0">
                <a:solidFill>
                  <a:schemeClr val="tx2">
                    <a:lumMod val="60000"/>
                    <a:lumOff val="40000"/>
                  </a:schemeClr>
                </a:solidFill>
                <a:latin typeface="微软雅黑" pitchFamily="34" charset="-122"/>
                <a:ea typeface="微软雅黑" pitchFamily="34" charset="-122"/>
              </a:rPr>
              <a:t>取得了成功。其成功的原因在于它充分利用了其真实性和沉浸性的优势模拟了传染病爆发式的体验，促进了学习者的参与、会话、讨论和创造活动；此外在其他游戏中允许玩家自主的进行参与和创造。因此校外虚拟现实学习要重点关注的应该不仅让学生参与，更多的是让学生作为主体进行生成和创造。</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endParaRPr lang="en-US" altLang="zh-CN" b="1" dirty="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endParaRPr lang="en-US" altLang="zh-CN" b="1" dirty="0">
              <a:solidFill>
                <a:schemeClr val="tx2">
                  <a:lumMod val="60000"/>
                  <a:lumOff val="4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563568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7483" y="1989000"/>
            <a:ext cx="2880750" cy="288000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03362" y="3605296"/>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评价概述</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4" name="矩形 3"/>
          <p:cNvSpPr/>
          <p:nvPr/>
        </p:nvSpPr>
        <p:spPr>
          <a:xfrm>
            <a:off x="6603362" y="4035745"/>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展示学习路径</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5" name="TextBox 8"/>
          <p:cNvSpPr txBox="1"/>
          <p:nvPr/>
        </p:nvSpPr>
        <p:spPr>
          <a:xfrm>
            <a:off x="5092796" y="2708921"/>
            <a:ext cx="6406979" cy="646331"/>
          </a:xfrm>
          <a:prstGeom prst="rect">
            <a:avLst/>
          </a:prstGeom>
          <a:noFill/>
        </p:spPr>
        <p:txBody>
          <a:bodyPr wrap="square" rtlCol="0">
            <a:spAutoFit/>
          </a:bodyPr>
          <a:lstStyle/>
          <a:p>
            <a:pPr algn="ctr"/>
            <a:r>
              <a:rPr lang="en-US" altLang="zh-CN" sz="3600" b="1" dirty="0" smtClean="0">
                <a:solidFill>
                  <a:schemeClr val="tx1">
                    <a:lumMod val="65000"/>
                    <a:lumOff val="35000"/>
                  </a:schemeClr>
                </a:solidFill>
                <a:latin typeface="微软雅黑" pitchFamily="34" charset="-122"/>
                <a:ea typeface="微软雅黑" pitchFamily="34" charset="-122"/>
              </a:rPr>
              <a:t>Section Three  </a:t>
            </a:r>
            <a:r>
              <a:rPr lang="zh-CN" altLang="en-US" sz="3600" b="1" dirty="0" smtClean="0">
                <a:solidFill>
                  <a:schemeClr val="tx1">
                    <a:lumMod val="65000"/>
                    <a:lumOff val="35000"/>
                  </a:schemeClr>
                </a:solidFill>
                <a:latin typeface="微软雅黑" pitchFamily="34" charset="-122"/>
                <a:ea typeface="微软雅黑" pitchFamily="34" charset="-122"/>
              </a:rPr>
              <a:t>评价</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6" name="矩形 5"/>
          <p:cNvSpPr/>
          <p:nvPr/>
        </p:nvSpPr>
        <p:spPr>
          <a:xfrm>
            <a:off x="6603362" y="4466194"/>
            <a:ext cx="4032317"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理解个性化导航作用</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7" name="矩形 6"/>
          <p:cNvSpPr/>
          <p:nvPr/>
        </p:nvSpPr>
        <p:spPr>
          <a:xfrm>
            <a:off x="6603362" y="4896643"/>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跟踪线上线下参与</a:t>
            </a: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180060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14:presetBounceEnd="64000">
                                      <p:stCondLst>
                                        <p:cond delay="0"/>
                                      </p:stCondLst>
                                      <p:childTnLst>
                                        <p:animMotion origin="layout" path="M -0.87923 3.7037E-7 L -4.52369E-6 3.7037E-7 " pathEditMode="relative" rAng="0" ptsTypes="AA" p14:bounceEnd="64000">
                                          <p:cBhvr>
                                            <p:cTn id="9" dur="500" fill="hold"/>
                                            <p:tgtEl>
                                              <p:spTgt spid="5"/>
                                            </p:tgtEl>
                                            <p:attrNameLst>
                                              <p:attrName>ppt_x</p:attrName>
                                              <p:attrName>ppt_y</p:attrName>
                                            </p:attrNameLst>
                                          </p:cBhvr>
                                          <p:rCtr x="43961"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stCondLst>
                                        <p:cond delay="0"/>
                                      </p:stCondLst>
                                      <p:childTnLst>
                                        <p:animMotion origin="layout" path="M -0.87923 3.7037E-7 L -4.52369E-6 3.7037E-7 " pathEditMode="relative" rAng="0" ptsTypes="AA">
                                          <p:cBhvr>
                                            <p:cTn id="9" dur="500" fill="hold"/>
                                            <p:tgtEl>
                                              <p:spTgt spid="5"/>
                                            </p:tgtEl>
                                            <p:attrNameLst>
                                              <p:attrName>ppt_x</p:attrName>
                                              <p:attrName>ppt_y</p:attrName>
                                            </p:attrNameLst>
                                          </p:cBhvr>
                                          <p:rCtr x="43961"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r>
              <a:rPr lang="en-US" altLang="zh-CN" sz="2400" dirty="0" smtClean="0">
                <a:solidFill>
                  <a:srgbClr val="5F5E5C"/>
                </a:solidFill>
                <a:latin typeface="华康俪金黑W8(P)" pitchFamily="34" charset="-122"/>
                <a:ea typeface="华康俪金黑W8(P)" pitchFamily="34" charset="-122"/>
              </a:rPr>
              <a:t>1.</a:t>
            </a:r>
            <a:r>
              <a:rPr lang="zh-CN" altLang="en-US" sz="2400" dirty="0" smtClean="0">
                <a:solidFill>
                  <a:srgbClr val="5F5E5C"/>
                </a:solidFill>
                <a:latin typeface="华康俪金黑W8(P)" pitchFamily="34" charset="-122"/>
                <a:ea typeface="华康俪金黑W8(P)" pitchFamily="34" charset="-122"/>
              </a:rPr>
              <a:t>评价概述</a:t>
            </a:r>
            <a:endParaRPr lang="zh-CN" altLang="en-US" sz="2400" dirty="0">
              <a:solidFill>
                <a:srgbClr val="5F5E5C"/>
              </a:solidFill>
              <a:latin typeface="华康俪金黑W8(P)" pitchFamily="34" charset="-122"/>
              <a:ea typeface="华康俪金黑W8(P)" pitchFamily="34" charset="-122"/>
            </a:endParaRPr>
          </a:p>
        </p:txBody>
      </p:sp>
      <p:sp>
        <p:nvSpPr>
          <p:cNvPr id="33" name="TextBox 6"/>
          <p:cNvSpPr txBox="1"/>
          <p:nvPr/>
        </p:nvSpPr>
        <p:spPr>
          <a:xfrm>
            <a:off x="554559" y="1237697"/>
            <a:ext cx="9577064" cy="812530"/>
          </a:xfrm>
          <a:prstGeom prst="rect">
            <a:avLst/>
          </a:prstGeom>
          <a:noFill/>
        </p:spPr>
        <p:txBody>
          <a:bodyPr wrap="square" rtlCol="0">
            <a:spAutoFit/>
          </a:bodyPr>
          <a:lstStyle/>
          <a:p>
            <a:pPr>
              <a:lnSpc>
                <a:spcPct val="130000"/>
              </a:lnSpc>
            </a:pPr>
            <a:r>
              <a:rPr lang="zh-CN" altLang="en-US" b="1" dirty="0" smtClean="0">
                <a:solidFill>
                  <a:srgbClr val="3B79CE"/>
                </a:solidFill>
                <a:latin typeface="微软雅黑" pitchFamily="34" charset="-122"/>
                <a:ea typeface="微软雅黑" pitchFamily="34" charset="-122"/>
              </a:rPr>
              <a:t>开放的学习体验、大量的形成性数据，单纯通过简单的算法自动分析很难对学生的真是参与情况进行评价，因此多采用形成性、总结性评价结合民族志法进行分析。</a:t>
            </a:r>
            <a:endParaRPr lang="zh-CN" altLang="zh-CN" b="1" dirty="0">
              <a:solidFill>
                <a:srgbClr val="3B79CE"/>
              </a:solidFill>
              <a:latin typeface="微软雅黑" pitchFamily="34" charset="-122"/>
              <a:ea typeface="微软雅黑" pitchFamily="34" charset="-122"/>
            </a:endParaRPr>
          </a:p>
        </p:txBody>
      </p:sp>
      <p:sp>
        <p:nvSpPr>
          <p:cNvPr id="34" name="TextBox 6"/>
          <p:cNvSpPr txBox="1"/>
          <p:nvPr/>
        </p:nvSpPr>
        <p:spPr>
          <a:xfrm>
            <a:off x="475905" y="2916723"/>
            <a:ext cx="7992888" cy="2046714"/>
          </a:xfrm>
          <a:prstGeom prst="rect">
            <a:avLst/>
          </a:prstGeom>
          <a:noFill/>
        </p:spPr>
        <p:txBody>
          <a:bodyPr wrap="square" rtlCol="0">
            <a:spAutoFit/>
          </a:bodyPr>
          <a:lstStyle/>
          <a:p>
            <a:pPr>
              <a:lnSpc>
                <a:spcPct val="130000"/>
              </a:lnSpc>
              <a:spcAft>
                <a:spcPts val="300"/>
              </a:spcAft>
            </a:pPr>
            <a:r>
              <a:rPr lang="en-US" altLang="zh-CN" b="1" dirty="0" smtClean="0">
                <a:solidFill>
                  <a:srgbClr val="5F5E5C"/>
                </a:solidFill>
                <a:latin typeface="微软雅黑" pitchFamily="34" charset="-122"/>
                <a:ea typeface="微软雅黑" pitchFamily="34" charset="-122"/>
              </a:rPr>
              <a:t>Engage</a:t>
            </a:r>
            <a:r>
              <a:rPr lang="zh-CN" altLang="en-US" b="1" dirty="0" smtClean="0">
                <a:solidFill>
                  <a:srgbClr val="5F5E5C"/>
                </a:solidFill>
                <a:latin typeface="微软雅黑" pitchFamily="34" charset="-122"/>
                <a:ea typeface="微软雅黑" pitchFamily="34" charset="-122"/>
              </a:rPr>
              <a:t>：良好设计的虚拟现实游戏需要付诸最大努力参与。</a:t>
            </a:r>
            <a:endParaRPr lang="en-US" altLang="zh-CN" b="1" dirty="0" smtClean="0">
              <a:solidFill>
                <a:srgbClr val="5F5E5C"/>
              </a:solidFill>
              <a:latin typeface="微软雅黑" pitchFamily="34" charset="-122"/>
              <a:ea typeface="微软雅黑" pitchFamily="34" charset="-122"/>
            </a:endParaRPr>
          </a:p>
          <a:p>
            <a:pPr>
              <a:lnSpc>
                <a:spcPct val="130000"/>
              </a:lnSpc>
              <a:spcAft>
                <a:spcPts val="300"/>
              </a:spcAft>
            </a:pPr>
            <a:r>
              <a:rPr lang="en-US" altLang="zh-CN" b="1" dirty="0" smtClean="0">
                <a:solidFill>
                  <a:srgbClr val="5F5E5C"/>
                </a:solidFill>
                <a:latin typeface="微软雅黑" pitchFamily="34" charset="-122"/>
                <a:ea typeface="微软雅黑" pitchFamily="34" charset="-122"/>
              </a:rPr>
              <a:t>Evocation</a:t>
            </a:r>
            <a:r>
              <a:rPr lang="zh-CN" altLang="en-US" b="1" dirty="0" smtClean="0">
                <a:solidFill>
                  <a:srgbClr val="5F5E5C"/>
                </a:solidFill>
                <a:latin typeface="微软雅黑" pitchFamily="34" charset="-122"/>
                <a:ea typeface="微软雅黑" pitchFamily="34" charset="-122"/>
              </a:rPr>
              <a:t>：从更多的能力维度进行评价。</a:t>
            </a:r>
            <a:endParaRPr lang="en-US" altLang="zh-CN" b="1" dirty="0" smtClean="0">
              <a:solidFill>
                <a:srgbClr val="5F5E5C"/>
              </a:solidFill>
              <a:latin typeface="微软雅黑" pitchFamily="34" charset="-122"/>
              <a:ea typeface="微软雅黑" pitchFamily="34" charset="-122"/>
            </a:endParaRPr>
          </a:p>
          <a:p>
            <a:pPr>
              <a:lnSpc>
                <a:spcPct val="130000"/>
              </a:lnSpc>
              <a:spcAft>
                <a:spcPts val="300"/>
              </a:spcAft>
            </a:pPr>
            <a:r>
              <a:rPr lang="en-US" altLang="zh-CN" b="1" dirty="0" smtClean="0">
                <a:solidFill>
                  <a:srgbClr val="5F5E5C"/>
                </a:solidFill>
                <a:latin typeface="微软雅黑" pitchFamily="34" charset="-122"/>
                <a:ea typeface="微软雅黑" pitchFamily="34" charset="-122"/>
              </a:rPr>
              <a:t>Evidence</a:t>
            </a:r>
            <a:r>
              <a:rPr lang="zh-CN" altLang="en-US" b="1" dirty="0" smtClean="0">
                <a:solidFill>
                  <a:srgbClr val="5F5E5C"/>
                </a:solidFill>
                <a:latin typeface="微软雅黑" pitchFamily="34" charset="-122"/>
                <a:ea typeface="微软雅黑" pitchFamily="34" charset="-122"/>
              </a:rPr>
              <a:t>：通过分析系统日志中捕获的数据为学生的学习评价提供支持。</a:t>
            </a:r>
            <a:endParaRPr lang="en-US" altLang="zh-CN" b="1" dirty="0" smtClean="0">
              <a:solidFill>
                <a:srgbClr val="5F5E5C"/>
              </a:solidFill>
              <a:latin typeface="微软雅黑" pitchFamily="34" charset="-122"/>
              <a:ea typeface="微软雅黑" pitchFamily="34" charset="-122"/>
            </a:endParaRPr>
          </a:p>
          <a:p>
            <a:pPr>
              <a:lnSpc>
                <a:spcPct val="130000"/>
              </a:lnSpc>
              <a:spcAft>
                <a:spcPts val="300"/>
              </a:spcAft>
            </a:pPr>
            <a:endParaRPr lang="en-US" altLang="zh-CN" b="1" dirty="0">
              <a:solidFill>
                <a:srgbClr val="5F5E5C"/>
              </a:solidFill>
              <a:latin typeface="微软雅黑" pitchFamily="34" charset="-122"/>
              <a:ea typeface="微软雅黑" pitchFamily="34" charset="-122"/>
            </a:endParaRPr>
          </a:p>
          <a:p>
            <a:pPr>
              <a:lnSpc>
                <a:spcPct val="130000"/>
              </a:lnSpc>
              <a:spcAft>
                <a:spcPts val="300"/>
              </a:spcAft>
            </a:pPr>
            <a:endParaRPr lang="en-US" altLang="zh-CN" b="1" dirty="0" smtClean="0">
              <a:solidFill>
                <a:srgbClr val="5F5E5C"/>
              </a:solidFill>
              <a:latin typeface="微软雅黑" pitchFamily="34" charset="-122"/>
              <a:ea typeface="微软雅黑" pitchFamily="34" charset="-122"/>
            </a:endParaRPr>
          </a:p>
        </p:txBody>
      </p:sp>
      <p:pic>
        <p:nvPicPr>
          <p:cNvPr id="2" name="图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34838" y="1473172"/>
            <a:ext cx="3863512" cy="5384828"/>
          </a:xfrm>
          <a:prstGeom prst="rect">
            <a:avLst/>
          </a:prstGeom>
        </p:spPr>
      </p:pic>
      <p:sp>
        <p:nvSpPr>
          <p:cNvPr id="35" name="TextBox 6"/>
          <p:cNvSpPr txBox="1"/>
          <p:nvPr/>
        </p:nvSpPr>
        <p:spPr>
          <a:xfrm>
            <a:off x="554559" y="2194222"/>
            <a:ext cx="6912768" cy="452432"/>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形成性评价和总结性评价重点：</a:t>
            </a:r>
            <a:r>
              <a:rPr lang="en-US" altLang="zh-CN" b="1" dirty="0" smtClean="0">
                <a:solidFill>
                  <a:srgbClr val="0070C0"/>
                </a:solidFill>
                <a:latin typeface="微软雅黑" pitchFamily="34" charset="-122"/>
                <a:ea typeface="微软雅黑" pitchFamily="34" charset="-122"/>
              </a:rPr>
              <a:t>Engage</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Evocation</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Evidence</a:t>
            </a:r>
            <a:endParaRPr lang="zh-CN" altLang="en-US"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91188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0-#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r>
              <a:rPr lang="en-US" altLang="zh-CN" sz="2400" dirty="0" smtClean="0">
                <a:solidFill>
                  <a:srgbClr val="5F5E5C"/>
                </a:solidFill>
                <a:latin typeface="华康俪金黑W8(P)" pitchFamily="34" charset="-122"/>
                <a:ea typeface="华康俪金黑W8(P)" pitchFamily="34" charset="-122"/>
              </a:rPr>
              <a:t>2.</a:t>
            </a:r>
            <a:r>
              <a:rPr lang="zh-CN" altLang="en-US" sz="2400" dirty="0">
                <a:solidFill>
                  <a:srgbClr val="5F5E5C"/>
                </a:solidFill>
                <a:latin typeface="华康俪金黑W8(P)" pitchFamily="34" charset="-122"/>
                <a:ea typeface="华康俪金黑W8(P)" pitchFamily="34" charset="-122"/>
              </a:rPr>
              <a:t>展示学习路径</a:t>
            </a:r>
          </a:p>
        </p:txBody>
      </p:sp>
      <p:pic>
        <p:nvPicPr>
          <p:cNvPr id="2" name="图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34838" y="1473172"/>
            <a:ext cx="3863512" cy="5384828"/>
          </a:xfrm>
          <a:prstGeom prst="rect">
            <a:avLst/>
          </a:prstGeom>
        </p:spPr>
      </p:pic>
      <p:sp>
        <p:nvSpPr>
          <p:cNvPr id="35" name="TextBox 6"/>
          <p:cNvSpPr txBox="1"/>
          <p:nvPr/>
        </p:nvSpPr>
        <p:spPr>
          <a:xfrm>
            <a:off x="368673" y="1173584"/>
            <a:ext cx="7674717" cy="812530"/>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学生探索虚拟世界的路径是表现学生对科学探究理解是一种重要的方式，如情境选择、异常反应定位、针对异常反应的假设和数据收集。</a:t>
            </a:r>
            <a:endParaRPr lang="zh-CN" altLang="en-US" b="1" dirty="0">
              <a:solidFill>
                <a:srgbClr val="0070C0"/>
              </a:solidFill>
              <a:latin typeface="微软雅黑" pitchFamily="34" charset="-122"/>
              <a:ea typeface="微软雅黑" pitchFamily="34" charset="-122"/>
            </a:endParaRPr>
          </a:p>
        </p:txBody>
      </p:sp>
      <p:sp>
        <p:nvSpPr>
          <p:cNvPr id="11" name="TextBox 6"/>
          <p:cNvSpPr txBox="1"/>
          <p:nvPr/>
        </p:nvSpPr>
        <p:spPr>
          <a:xfrm>
            <a:off x="381111" y="2190596"/>
            <a:ext cx="7518263" cy="1892826"/>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方法：</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   1</a:t>
            </a:r>
            <a:r>
              <a:rPr lang="zh-CN" altLang="en-US" b="1" dirty="0" smtClean="0">
                <a:solidFill>
                  <a:srgbClr val="0070C0"/>
                </a:solidFill>
                <a:latin typeface="微软雅黑" pitchFamily="34" charset="-122"/>
                <a:ea typeface="微软雅黑" pitchFamily="34" charset="-122"/>
              </a:rPr>
              <a:t>）日志文件记录个体和小组生成性事件路径；</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    2</a:t>
            </a:r>
            <a:r>
              <a:rPr lang="zh-CN" altLang="en-US" b="1" dirty="0" smtClean="0">
                <a:solidFill>
                  <a:srgbClr val="0070C0"/>
                </a:solidFill>
                <a:latin typeface="微软雅黑" pitchFamily="34" charset="-122"/>
                <a:ea typeface="微软雅黑" pitchFamily="34" charset="-122"/>
              </a:rPr>
              <a:t>）通过开发角色日志可视化系统对行为进行序列化描述（</a:t>
            </a:r>
            <a:r>
              <a:rPr lang="en-US" altLang="zh-CN" b="1" dirty="0" smtClean="0">
                <a:solidFill>
                  <a:srgbClr val="0070C0"/>
                </a:solidFill>
                <a:latin typeface="微软雅黑" pitchFamily="34" charset="-122"/>
                <a:ea typeface="微软雅黑" pitchFamily="34" charset="-122"/>
              </a:rPr>
              <a:t>ALV</a:t>
            </a:r>
            <a:r>
              <a:rPr lang="zh-CN" altLang="en-US" b="1" dirty="0" smtClean="0">
                <a:solidFill>
                  <a:srgbClr val="0070C0"/>
                </a:solidFill>
                <a:latin typeface="微软雅黑" pitchFamily="34" charset="-122"/>
                <a:ea typeface="微软雅黑" pitchFamily="34" charset="-122"/>
              </a:rPr>
              <a:t>）；</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        ALV</a:t>
            </a:r>
            <a:r>
              <a:rPr lang="zh-CN" altLang="en-US" b="1" dirty="0" smtClean="0">
                <a:solidFill>
                  <a:srgbClr val="0070C0"/>
                </a:solidFill>
                <a:latin typeface="微软雅黑" pitchFamily="34" charset="-122"/>
                <a:ea typeface="微软雅黑" pitchFamily="34" charset="-122"/>
              </a:rPr>
              <a:t>可视化了测试中最高和最低的</a:t>
            </a:r>
            <a:r>
              <a:rPr lang="en-US" altLang="zh-CN" b="1" dirty="0" smtClean="0">
                <a:solidFill>
                  <a:srgbClr val="0070C0"/>
                </a:solidFill>
                <a:latin typeface="微软雅黑" pitchFamily="34" charset="-122"/>
                <a:ea typeface="微软雅黑" pitchFamily="34" charset="-122"/>
              </a:rPr>
              <a:t>10</a:t>
            </a:r>
            <a:r>
              <a:rPr lang="zh-CN" altLang="en-US" b="1" dirty="0" smtClean="0">
                <a:solidFill>
                  <a:srgbClr val="0070C0"/>
                </a:solidFill>
                <a:latin typeface="微软雅黑" pitchFamily="34" charset="-122"/>
                <a:ea typeface="微软雅黑" pitchFamily="34" charset="-122"/>
              </a:rPr>
              <a:t>个分数，并通过行为分析确定高低成就的学生分别在情境选择和策略选择中各具备什么特点。</a:t>
            </a:r>
            <a:endParaRPr lang="zh-CN" altLang="en-US"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076746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5618124" cy="461665"/>
          </a:xfrm>
          <a:prstGeom prst="rect">
            <a:avLst/>
          </a:prstGeom>
          <a:noFill/>
        </p:spPr>
        <p:txBody>
          <a:bodyPr wrap="square" rtlCol="0">
            <a:spAutoFit/>
          </a:bodyPr>
          <a:lstStyle/>
          <a:p>
            <a:pPr lvl="0"/>
            <a:r>
              <a:rPr lang="en-US" altLang="zh-CN" sz="2400" dirty="0" smtClean="0">
                <a:solidFill>
                  <a:srgbClr val="5F5E5C"/>
                </a:solidFill>
                <a:latin typeface="华康俪金黑W8(P)" pitchFamily="34" charset="-122"/>
                <a:ea typeface="华康俪金黑W8(P)" pitchFamily="34" charset="-122"/>
              </a:rPr>
              <a:t>3.</a:t>
            </a:r>
            <a:r>
              <a:rPr lang="zh-CN" altLang="en-US" sz="2400" kern="0" dirty="0">
                <a:solidFill>
                  <a:schemeClr val="tx1">
                    <a:lumMod val="65000"/>
                    <a:lumOff val="35000"/>
                  </a:schemeClr>
                </a:solidFill>
                <a:latin typeface="微软雅黑" pitchFamily="34" charset="-122"/>
                <a:ea typeface="微软雅黑" pitchFamily="34" charset="-122"/>
              </a:rPr>
              <a:t>理解个性化导航的使用</a:t>
            </a:r>
          </a:p>
        </p:txBody>
      </p:sp>
      <p:pic>
        <p:nvPicPr>
          <p:cNvPr id="2" name="图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34838" y="1473172"/>
            <a:ext cx="3863512" cy="5384828"/>
          </a:xfrm>
          <a:prstGeom prst="rect">
            <a:avLst/>
          </a:prstGeom>
        </p:spPr>
      </p:pic>
      <p:sp>
        <p:nvSpPr>
          <p:cNvPr id="35" name="TextBox 6"/>
          <p:cNvSpPr txBox="1"/>
          <p:nvPr/>
        </p:nvSpPr>
        <p:spPr>
          <a:xfrm>
            <a:off x="368673" y="1173584"/>
            <a:ext cx="8538813" cy="452432"/>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1</a:t>
            </a:r>
            <a:r>
              <a:rPr lang="zh-CN" altLang="en-US" b="1" dirty="0" smtClean="0">
                <a:solidFill>
                  <a:srgbClr val="0070C0"/>
                </a:solidFill>
                <a:latin typeface="微软雅黑" pitchFamily="34" charset="-122"/>
                <a:ea typeface="微软雅黑" pitchFamily="34" charset="-122"/>
              </a:rPr>
              <a:t>）个性化引导系统，通过分析学生的个性化交互历史为学生生成适应性的建议。</a:t>
            </a:r>
            <a:endParaRPr lang="zh-CN" altLang="en-US" b="1" dirty="0">
              <a:solidFill>
                <a:srgbClr val="0070C0"/>
              </a:solidFill>
              <a:latin typeface="微软雅黑" pitchFamily="34" charset="-122"/>
              <a:ea typeface="微软雅黑" pitchFamily="34" charset="-122"/>
            </a:endParaRPr>
          </a:p>
        </p:txBody>
      </p:sp>
      <p:sp>
        <p:nvSpPr>
          <p:cNvPr id="11" name="TextBox 6"/>
          <p:cNvSpPr txBox="1"/>
          <p:nvPr/>
        </p:nvSpPr>
        <p:spPr>
          <a:xfrm>
            <a:off x="368673" y="1831001"/>
            <a:ext cx="8538814" cy="417358"/>
          </a:xfrm>
          <a:prstGeom prst="rect">
            <a:avLst/>
          </a:prstGeom>
          <a:noFill/>
        </p:spPr>
        <p:txBody>
          <a:bodyPr wrap="square" rtlCol="0">
            <a:spAutoFit/>
          </a:bodyPr>
          <a:lstStyle/>
          <a:p>
            <a:pPr>
              <a:lnSpc>
                <a:spcPct val="130000"/>
              </a:lnSpc>
            </a:pPr>
            <a:r>
              <a:rPr lang="en-US" altLang="zh-CN" b="1" dirty="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案例：参观医院案例</a:t>
            </a:r>
            <a:endParaRPr lang="zh-CN" altLang="en-US" b="1" dirty="0">
              <a:solidFill>
                <a:srgbClr val="0070C0"/>
              </a:solidFill>
              <a:latin typeface="微软雅黑" pitchFamily="34" charset="-122"/>
              <a:ea typeface="微软雅黑" pitchFamily="34" charset="-122"/>
            </a:endParaRPr>
          </a:p>
        </p:txBody>
      </p:sp>
      <p:sp>
        <p:nvSpPr>
          <p:cNvPr id="10" name="TextBox 6"/>
          <p:cNvSpPr txBox="1"/>
          <p:nvPr/>
        </p:nvSpPr>
        <p:spPr>
          <a:xfrm>
            <a:off x="626567" y="2543457"/>
            <a:ext cx="8538814" cy="812530"/>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作用：提供更好的学习引导，促进学习者对自身学习的定位和诊断性评价。有研究表明这对于学生的学习起了积极作用。</a:t>
            </a:r>
            <a:endParaRPr lang="zh-CN" altLang="en-US"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1375389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11"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5618124" cy="461665"/>
          </a:xfrm>
          <a:prstGeom prst="rect">
            <a:avLst/>
          </a:prstGeom>
          <a:noFill/>
        </p:spPr>
        <p:txBody>
          <a:bodyPr wrap="square" rtlCol="0">
            <a:spAutoFit/>
          </a:bodyPr>
          <a:lstStyle/>
          <a:p>
            <a:pPr lvl="0"/>
            <a:r>
              <a:rPr lang="en-US" altLang="zh-CN" sz="2400" dirty="0" smtClean="0">
                <a:solidFill>
                  <a:srgbClr val="5F5E5C"/>
                </a:solidFill>
                <a:latin typeface="华康俪金黑W8(P)" pitchFamily="34" charset="-122"/>
                <a:ea typeface="华康俪金黑W8(P)" pitchFamily="34" charset="-122"/>
              </a:rPr>
              <a:t>3.</a:t>
            </a:r>
            <a:r>
              <a:rPr lang="zh-CN" altLang="en-US" sz="2400" kern="0" dirty="0">
                <a:solidFill>
                  <a:schemeClr val="tx1">
                    <a:lumMod val="65000"/>
                    <a:lumOff val="35000"/>
                  </a:schemeClr>
                </a:solidFill>
                <a:latin typeface="微软雅黑" pitchFamily="34" charset="-122"/>
                <a:ea typeface="微软雅黑" pitchFamily="34" charset="-122"/>
              </a:rPr>
              <a:t>跟踪线上线下参与</a:t>
            </a:r>
          </a:p>
        </p:txBody>
      </p:sp>
      <p:pic>
        <p:nvPicPr>
          <p:cNvPr id="2" name="图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34838" y="1473172"/>
            <a:ext cx="3863512" cy="5384828"/>
          </a:xfrm>
          <a:prstGeom prst="rect">
            <a:avLst/>
          </a:prstGeom>
        </p:spPr>
      </p:pic>
      <p:sp>
        <p:nvSpPr>
          <p:cNvPr id="35" name="TextBox 6"/>
          <p:cNvSpPr txBox="1"/>
          <p:nvPr/>
        </p:nvSpPr>
        <p:spPr>
          <a:xfrm>
            <a:off x="368673" y="1173584"/>
            <a:ext cx="8538813" cy="452432"/>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1</a:t>
            </a:r>
            <a:r>
              <a:rPr lang="zh-CN" altLang="en-US" b="1" dirty="0" smtClean="0">
                <a:solidFill>
                  <a:srgbClr val="0070C0"/>
                </a:solidFill>
                <a:latin typeface="微软雅黑" pitchFamily="34" charset="-122"/>
                <a:ea typeface="微软雅黑" pitchFamily="34" charset="-122"/>
              </a:rPr>
              <a:t>）组成虚拟世界的场景多，导航和交互如何变得有意义？</a:t>
            </a:r>
            <a:endParaRPr lang="zh-CN" altLang="en-US" b="1" dirty="0">
              <a:solidFill>
                <a:srgbClr val="0070C0"/>
              </a:solidFill>
              <a:latin typeface="微软雅黑" pitchFamily="34" charset="-122"/>
              <a:ea typeface="微软雅黑" pitchFamily="34" charset="-122"/>
            </a:endParaRPr>
          </a:p>
        </p:txBody>
      </p:sp>
      <p:sp>
        <p:nvSpPr>
          <p:cNvPr id="11" name="TextBox 6"/>
          <p:cNvSpPr txBox="1"/>
          <p:nvPr/>
        </p:nvSpPr>
        <p:spPr>
          <a:xfrm>
            <a:off x="337035" y="1844824"/>
            <a:ext cx="8538814" cy="417358"/>
          </a:xfrm>
          <a:prstGeom prst="rect">
            <a:avLst/>
          </a:prstGeom>
          <a:noFill/>
        </p:spPr>
        <p:txBody>
          <a:bodyPr wrap="square" rtlCol="0">
            <a:spAutoFit/>
          </a:bodyPr>
          <a:lstStyle/>
          <a:p>
            <a:pPr>
              <a:lnSpc>
                <a:spcPct val="130000"/>
              </a:lnSpc>
            </a:pPr>
            <a:r>
              <a:rPr lang="en-US" altLang="zh-CN" b="1" dirty="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解决方法：民族志法</a:t>
            </a:r>
            <a:endParaRPr lang="zh-CN" altLang="en-US" b="1" dirty="0">
              <a:solidFill>
                <a:srgbClr val="0070C0"/>
              </a:solidFill>
              <a:latin typeface="微软雅黑" pitchFamily="34" charset="-122"/>
              <a:ea typeface="微软雅黑" pitchFamily="34" charset="-122"/>
            </a:endParaRPr>
          </a:p>
        </p:txBody>
      </p:sp>
      <p:sp>
        <p:nvSpPr>
          <p:cNvPr id="10" name="TextBox 6"/>
          <p:cNvSpPr txBox="1"/>
          <p:nvPr/>
        </p:nvSpPr>
        <p:spPr>
          <a:xfrm>
            <a:off x="626567" y="2543457"/>
            <a:ext cx="8538814" cy="1172629"/>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纵向跟踪个体几个月的行为，并将数据整合成量化数据，建立关于玩家行为如何随时间而改变的丰富个案。随后在个案分析中对日志、视频等详细回看，总结出玩家的行为、行为变化、行为改变的原因等。</a:t>
            </a:r>
            <a:endParaRPr lang="zh-CN" altLang="en-US" b="1" dirty="0">
              <a:solidFill>
                <a:srgbClr val="0070C0"/>
              </a:solidFill>
              <a:latin typeface="微软雅黑" pitchFamily="34" charset="-122"/>
              <a:ea typeface="微软雅黑" pitchFamily="34" charset="-122"/>
            </a:endParaRPr>
          </a:p>
        </p:txBody>
      </p:sp>
      <p:sp>
        <p:nvSpPr>
          <p:cNvPr id="7" name="TextBox 6"/>
          <p:cNvSpPr txBox="1"/>
          <p:nvPr/>
        </p:nvSpPr>
        <p:spPr>
          <a:xfrm>
            <a:off x="597355" y="3973841"/>
            <a:ext cx="8538814" cy="812530"/>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作用：通过多模态的过程揭示玩家如何在线上和线下环境中使用个性化资源，</a:t>
            </a:r>
            <a:endParaRPr lang="en-US" altLang="zh-CN" b="1" dirty="0" smtClean="0">
              <a:solidFill>
                <a:srgbClr val="0070C0"/>
              </a:solidFill>
              <a:latin typeface="微软雅黑" pitchFamily="34" charset="-122"/>
              <a:ea typeface="微软雅黑" pitchFamily="34" charset="-122"/>
            </a:endParaRPr>
          </a:p>
          <a:p>
            <a:pPr>
              <a:lnSpc>
                <a:spcPct val="130000"/>
              </a:lnSpc>
            </a:pPr>
            <a:r>
              <a:rPr lang="zh-CN" altLang="en-US" b="1" dirty="0" smtClean="0">
                <a:solidFill>
                  <a:srgbClr val="0070C0"/>
                </a:solidFill>
                <a:latin typeface="微软雅黑" pitchFamily="34" charset="-122"/>
                <a:ea typeface="微软雅黑" pitchFamily="34" charset="-122"/>
              </a:rPr>
              <a:t>并为这些资源是否促进玩家行为的改变提供解释。</a:t>
            </a:r>
            <a:endParaRPr lang="zh-CN" altLang="en-US"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8043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decel="10000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11" grpId="0"/>
      <p:bldP spid="10"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7483" y="1989000"/>
            <a:ext cx="2880750" cy="288000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03362" y="3605296"/>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设计大规模虚拟世界应用</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4" name="矩形 3"/>
          <p:cNvSpPr/>
          <p:nvPr/>
        </p:nvSpPr>
        <p:spPr>
          <a:xfrm>
            <a:off x="6603362" y="4035745"/>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整合专家建议</a:t>
            </a:r>
          </a:p>
        </p:txBody>
      </p:sp>
      <p:sp>
        <p:nvSpPr>
          <p:cNvPr id="5" name="TextBox 8"/>
          <p:cNvSpPr txBox="1"/>
          <p:nvPr/>
        </p:nvSpPr>
        <p:spPr>
          <a:xfrm>
            <a:off x="5092796" y="2708921"/>
            <a:ext cx="6695011" cy="646331"/>
          </a:xfrm>
          <a:prstGeom prst="rect">
            <a:avLst/>
          </a:prstGeom>
          <a:noFill/>
        </p:spPr>
        <p:txBody>
          <a:bodyPr wrap="square" rtlCol="0">
            <a:spAutoFit/>
          </a:bodyPr>
          <a:lstStyle/>
          <a:p>
            <a:pPr algn="ctr"/>
            <a:r>
              <a:rPr lang="en-US" altLang="zh-CN" sz="3600" b="1" dirty="0" smtClean="0">
                <a:solidFill>
                  <a:schemeClr val="tx1">
                    <a:lumMod val="65000"/>
                    <a:lumOff val="35000"/>
                  </a:schemeClr>
                </a:solidFill>
                <a:latin typeface="微软雅黑" pitchFamily="34" charset="-122"/>
                <a:ea typeface="微软雅黑" pitchFamily="34" charset="-122"/>
              </a:rPr>
              <a:t>Section Four</a:t>
            </a:r>
            <a:r>
              <a:rPr lang="zh-CN" altLang="en-US" sz="3600" b="1" baseline="0" dirty="0" smtClean="0">
                <a:solidFill>
                  <a:schemeClr val="tx1">
                    <a:lumMod val="65000"/>
                    <a:lumOff val="35000"/>
                  </a:schemeClr>
                </a:solidFill>
                <a:latin typeface="微软雅黑" pitchFamily="34" charset="-122"/>
                <a:ea typeface="微软雅黑" pitchFamily="34" charset="-122"/>
              </a:rPr>
              <a:t>  </a:t>
            </a:r>
            <a:r>
              <a:rPr lang="zh-CN" altLang="en-US" sz="3600" b="1" dirty="0" smtClean="0">
                <a:solidFill>
                  <a:schemeClr val="tx1">
                    <a:lumMod val="65000"/>
                    <a:lumOff val="35000"/>
                  </a:schemeClr>
                </a:solidFill>
                <a:latin typeface="微软雅黑" pitchFamily="34" charset="-122"/>
                <a:ea typeface="微软雅黑" pitchFamily="34" charset="-122"/>
              </a:rPr>
              <a:t>未来展望</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6" name="矩形 5"/>
          <p:cNvSpPr/>
          <p:nvPr/>
        </p:nvSpPr>
        <p:spPr>
          <a:xfrm>
            <a:off x="6600452" y="4500818"/>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开发混合式学习环境模型</a:t>
            </a:r>
          </a:p>
        </p:txBody>
      </p:sp>
      <p:sp>
        <p:nvSpPr>
          <p:cNvPr id="7" name="矩形 6"/>
          <p:cNvSpPr/>
          <p:nvPr/>
        </p:nvSpPr>
        <p:spPr>
          <a:xfrm>
            <a:off x="698575" y="5301208"/>
            <a:ext cx="10369152" cy="1200329"/>
          </a:xfrm>
          <a:prstGeom prst="rect">
            <a:avLst/>
          </a:prstGeom>
        </p:spPr>
        <p:txBody>
          <a:bodyPr wrap="square">
            <a:spAutoFit/>
          </a:bodyPr>
          <a:lstStyle/>
          <a:p>
            <a:r>
              <a:rPr lang="zh-CN" altLang="en-US"/>
              <a:t>未来的研究主要聚焦于如何设计虚拟现实场景以促进最有效的学习。我们知道，学习科学强调提高学习效果需要多样的脚手架，而对于课堂中和非正式场景中的脚手架也有所不同。在虚拟世界中学习的设计中，以学习结果为导向的适度的约束和引导是有必要的，但也不能让学习失去自主性，如何进行这方面的设计是非常有挑战性的。</a:t>
            </a:r>
          </a:p>
        </p:txBody>
      </p:sp>
    </p:spTree>
    <p:extLst>
      <p:ext uri="{BB962C8B-B14F-4D97-AF65-F5344CB8AC3E}">
        <p14:creationId xmlns:p14="http://schemas.microsoft.com/office/powerpoint/2010/main" val="7914559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14:presetBounceEnd="64000">
                                      <p:stCondLst>
                                        <p:cond delay="0"/>
                                      </p:stCondLst>
                                      <p:childTnLst>
                                        <p:animMotion origin="layout" path="M -0.87923 3.7037E-7 L 2.82665E-6 3.7037E-7 " pathEditMode="relative" rAng="0" ptsTypes="AA" p14:bounceEnd="64000">
                                          <p:cBhvr>
                                            <p:cTn id="9" dur="500" fill="hold"/>
                                            <p:tgtEl>
                                              <p:spTgt spid="5"/>
                                            </p:tgtEl>
                                            <p:attrNameLst>
                                              <p:attrName>ppt_x</p:attrName>
                                              <p:attrName>ppt_y</p:attrName>
                                            </p:attrNameLst>
                                          </p:cBhvr>
                                          <p:rCtr x="43961"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00"/>
                                      </p:stCondLst>
                                      <p:iterate type="lt">
                                        <p:tmPct val="0"/>
                                      </p:iterate>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stCondLst>
                                        <p:cond delay="0"/>
                                      </p:stCondLst>
                                      <p:childTnLst>
                                        <p:animMotion origin="layout" path="M -0.87923 3.7037E-7 L 2.82665E-6 3.7037E-7 " pathEditMode="relative" rAng="0" ptsTypes="AA">
                                          <p:cBhvr>
                                            <p:cTn id="9" dur="500" fill="hold"/>
                                            <p:tgtEl>
                                              <p:spTgt spid="5"/>
                                            </p:tgtEl>
                                            <p:attrNameLst>
                                              <p:attrName>ppt_x</p:attrName>
                                              <p:attrName>ppt_y</p:attrName>
                                            </p:attrNameLst>
                                          </p:cBhvr>
                                          <p:rCtr x="43961"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00"/>
                                      </p:stCondLst>
                                      <p:iterate type="lt">
                                        <p:tmPct val="0"/>
                                      </p:iterate>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r>
              <a:rPr lang="en-US" altLang="zh-CN" sz="2400" dirty="0" smtClean="0">
                <a:solidFill>
                  <a:srgbClr val="5F5E5C"/>
                </a:solidFill>
                <a:latin typeface="华康俪金黑W8(P)" pitchFamily="34" charset="-122"/>
                <a:ea typeface="华康俪金黑W8(P)" pitchFamily="34" charset="-122"/>
              </a:rPr>
              <a:t>1.</a:t>
            </a:r>
            <a:r>
              <a:rPr lang="zh-CN" altLang="en-US" sz="2400" dirty="0">
                <a:solidFill>
                  <a:srgbClr val="5F5E5C"/>
                </a:solidFill>
                <a:latin typeface="华康俪金黑W8(P)" pitchFamily="34" charset="-122"/>
                <a:ea typeface="华康俪金黑W8(P)" pitchFamily="34" charset="-122"/>
              </a:rPr>
              <a:t>设计大规模虚拟世界应用</a:t>
            </a:r>
          </a:p>
        </p:txBody>
      </p:sp>
      <p:sp>
        <p:nvSpPr>
          <p:cNvPr id="6" name="TextBox 6"/>
          <p:cNvSpPr txBox="1"/>
          <p:nvPr/>
        </p:nvSpPr>
        <p:spPr>
          <a:xfrm>
            <a:off x="368673" y="1173584"/>
            <a:ext cx="9186886" cy="2973122"/>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为了促进教育影响最大化，设计者必须能够开发和实施大规模虚拟现实</a:t>
            </a:r>
            <a:r>
              <a:rPr lang="zh-CN" altLang="en-US" b="1" dirty="0">
                <a:solidFill>
                  <a:srgbClr val="0070C0"/>
                </a:solidFill>
                <a:latin typeface="微软雅黑" pitchFamily="34" charset="-122"/>
                <a:ea typeface="微软雅黑" pitchFamily="34" charset="-122"/>
              </a:rPr>
              <a:t>应用</a:t>
            </a:r>
            <a:r>
              <a:rPr lang="zh-CN" altLang="en-US" b="1" dirty="0" smtClean="0">
                <a:solidFill>
                  <a:srgbClr val="0070C0"/>
                </a:solidFill>
                <a:latin typeface="微软雅黑" pitchFamily="34" charset="-122"/>
                <a:ea typeface="微软雅黑" pitchFamily="34" charset="-122"/>
              </a:rPr>
              <a:t>。而在</a:t>
            </a:r>
            <a:r>
              <a:rPr lang="zh-CN" altLang="en-US" b="1" dirty="0">
                <a:solidFill>
                  <a:srgbClr val="0070C0"/>
                </a:solidFill>
                <a:latin typeface="微软雅黑" pitchFamily="34" charset="-122"/>
                <a:ea typeface="微软雅黑" pitchFamily="34" charset="-122"/>
              </a:rPr>
              <a:t>教育领域实现大规模需要设计本身灵活适应多种情境的学生和教师。</a:t>
            </a:r>
          </a:p>
          <a:p>
            <a:pPr>
              <a:lnSpc>
                <a:spcPct val="130000"/>
              </a:lnSpc>
            </a:pPr>
            <a:r>
              <a:rPr lang="zh-CN" altLang="en-US" b="1" dirty="0">
                <a:solidFill>
                  <a:srgbClr val="0070C0"/>
                </a:solidFill>
                <a:latin typeface="微软雅黑" pitchFamily="34" charset="-122"/>
                <a:ea typeface="微软雅黑" pitchFamily="34" charset="-122"/>
              </a:rPr>
              <a:t>五维</a:t>
            </a:r>
            <a:r>
              <a:rPr lang="zh-CN" altLang="en-US" b="1" dirty="0" smtClean="0">
                <a:solidFill>
                  <a:srgbClr val="0070C0"/>
                </a:solidFill>
                <a:latin typeface="微软雅黑" pitchFamily="34" charset="-122"/>
                <a:ea typeface="微软雅黑" pitchFamily="34" charset="-122"/>
              </a:rPr>
              <a:t>模型：</a:t>
            </a:r>
            <a:endParaRPr lang="en-US" altLang="zh-CN" b="1" dirty="0" smtClean="0">
              <a:solidFill>
                <a:srgbClr val="0070C0"/>
              </a:solidFill>
              <a:latin typeface="微软雅黑" pitchFamily="34" charset="-122"/>
              <a:ea typeface="微软雅黑" pitchFamily="34" charset="-122"/>
            </a:endParaRPr>
          </a:p>
          <a:p>
            <a:pPr>
              <a:lnSpc>
                <a:spcPct val="130000"/>
              </a:lnSpc>
            </a:pPr>
            <a:r>
              <a:rPr lang="zh-CN" altLang="en-US" b="1" dirty="0" smtClean="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1</a:t>
            </a:r>
            <a:r>
              <a:rPr lang="zh-CN" altLang="en-US" b="1" dirty="0" smtClean="0">
                <a:solidFill>
                  <a:srgbClr val="0070C0"/>
                </a:solidFill>
                <a:latin typeface="微软雅黑" pitchFamily="34" charset="-122"/>
                <a:ea typeface="微软雅黑" pitchFamily="34" charset="-122"/>
              </a:rPr>
              <a:t>）深度；</a:t>
            </a:r>
            <a:endParaRPr lang="en-US" altLang="zh-CN" b="1" dirty="0" smtClean="0">
              <a:solidFill>
                <a:srgbClr val="0070C0"/>
              </a:solidFill>
              <a:latin typeface="微软雅黑" pitchFamily="34" charset="-122"/>
              <a:ea typeface="微软雅黑" pitchFamily="34" charset="-122"/>
            </a:endParaRPr>
          </a:p>
          <a:p>
            <a:pPr>
              <a:lnSpc>
                <a:spcPct val="130000"/>
              </a:lnSpc>
            </a:pPr>
            <a:r>
              <a:rPr lang="zh-CN" altLang="en-US" b="1" dirty="0" smtClean="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2</a:t>
            </a:r>
            <a:r>
              <a:rPr lang="zh-CN" altLang="en-US" b="1" dirty="0" smtClean="0">
                <a:solidFill>
                  <a:srgbClr val="0070C0"/>
                </a:solidFill>
                <a:latin typeface="微软雅黑" pitchFamily="34" charset="-122"/>
                <a:ea typeface="微软雅黑" pitchFamily="34" charset="-122"/>
              </a:rPr>
              <a:t>）持续性；</a:t>
            </a:r>
            <a:endParaRPr lang="en-US" altLang="zh-CN" b="1" dirty="0" smtClean="0">
              <a:solidFill>
                <a:srgbClr val="0070C0"/>
              </a:solidFill>
              <a:latin typeface="微软雅黑" pitchFamily="34" charset="-122"/>
              <a:ea typeface="微软雅黑" pitchFamily="34" charset="-122"/>
            </a:endParaRPr>
          </a:p>
          <a:p>
            <a:pPr>
              <a:lnSpc>
                <a:spcPct val="130000"/>
              </a:lnSpc>
            </a:pPr>
            <a:r>
              <a:rPr lang="zh-CN" altLang="en-US" b="1" dirty="0" smtClean="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3</a:t>
            </a:r>
            <a:r>
              <a:rPr lang="zh-CN" altLang="en-US" b="1" dirty="0" smtClean="0">
                <a:solidFill>
                  <a:srgbClr val="0070C0"/>
                </a:solidFill>
                <a:latin typeface="微软雅黑" pitchFamily="34" charset="-122"/>
                <a:ea typeface="微软雅黑" pitchFamily="34" charset="-122"/>
              </a:rPr>
              <a:t>）传播；</a:t>
            </a:r>
            <a:endParaRPr lang="en-US" altLang="zh-CN" b="1" dirty="0" smtClean="0">
              <a:solidFill>
                <a:srgbClr val="0070C0"/>
              </a:solidFill>
              <a:latin typeface="微软雅黑" pitchFamily="34" charset="-122"/>
              <a:ea typeface="微软雅黑" pitchFamily="34" charset="-122"/>
            </a:endParaRPr>
          </a:p>
          <a:p>
            <a:pPr>
              <a:lnSpc>
                <a:spcPct val="130000"/>
              </a:lnSpc>
            </a:pPr>
            <a:r>
              <a:rPr lang="zh-CN" altLang="en-US" b="1" dirty="0" smtClean="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4</a:t>
            </a:r>
            <a:r>
              <a:rPr lang="zh-CN" altLang="en-US" b="1" dirty="0" smtClean="0">
                <a:solidFill>
                  <a:srgbClr val="0070C0"/>
                </a:solidFill>
                <a:latin typeface="微软雅黑" pitchFamily="34" charset="-122"/>
                <a:ea typeface="微软雅黑" pitchFamily="34" charset="-122"/>
              </a:rPr>
              <a:t>）改变；</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5</a:t>
            </a:r>
            <a:r>
              <a:rPr lang="zh-CN" altLang="en-US" b="1" dirty="0" smtClean="0">
                <a:solidFill>
                  <a:srgbClr val="0070C0"/>
                </a:solidFill>
                <a:latin typeface="微软雅黑" pitchFamily="34" charset="-122"/>
                <a:ea typeface="微软雅黑" pitchFamily="34" charset="-122"/>
              </a:rPr>
              <a:t>）进化；</a:t>
            </a:r>
            <a:endParaRPr lang="en-US" altLang="zh-CN" b="1" dirty="0" smtClean="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2513531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5319" y="3068960"/>
            <a:ext cx="4246179" cy="2828285"/>
          </a:xfrm>
          <a:prstGeom prst="rect">
            <a:avLst/>
          </a:prstGeom>
          <a:noFill/>
          <a:ln w="28575">
            <a:solidFill>
              <a:schemeClr val="bg1"/>
            </a:solidFill>
          </a:ln>
          <a:effectLst>
            <a:outerShdw blurRad="63500" algn="ctr" rotWithShape="0">
              <a:prstClr val="black">
                <a:alpha val="40000"/>
              </a:prstClr>
            </a:outerShdw>
          </a:effectLst>
        </p:spPr>
      </p:pic>
      <p:sp>
        <p:nvSpPr>
          <p:cNvPr id="3" name="TextBox 8"/>
          <p:cNvSpPr txBox="1"/>
          <p:nvPr/>
        </p:nvSpPr>
        <p:spPr>
          <a:xfrm>
            <a:off x="337035" y="476673"/>
            <a:ext cx="4969846" cy="461665"/>
          </a:xfrm>
          <a:prstGeom prst="rect">
            <a:avLst/>
          </a:prstGeom>
          <a:noFill/>
        </p:spPr>
        <p:txBody>
          <a:bodyPr wrap="square" rtlCol="0">
            <a:spAutoFit/>
          </a:bodyPr>
          <a:lstStyle/>
          <a:p>
            <a:r>
              <a:rPr lang="en-US" altLang="zh-CN" sz="2400" dirty="0" smtClean="0">
                <a:solidFill>
                  <a:srgbClr val="5F5E5C"/>
                </a:solidFill>
                <a:latin typeface="华康俪金黑W8(P)" pitchFamily="34" charset="-122"/>
                <a:ea typeface="华康俪金黑W8(P)" pitchFamily="34" charset="-122"/>
              </a:rPr>
              <a:t>2.</a:t>
            </a:r>
            <a:r>
              <a:rPr lang="zh-CN" altLang="en-US" sz="2400" dirty="0" smtClean="0">
                <a:solidFill>
                  <a:srgbClr val="5F5E5C"/>
                </a:solidFill>
                <a:latin typeface="华康俪金黑W8(P)" pitchFamily="34" charset="-122"/>
                <a:ea typeface="华康俪金黑W8(P)" pitchFamily="34" charset="-122"/>
              </a:rPr>
              <a:t>整合教育代理和专家</a:t>
            </a:r>
            <a:r>
              <a:rPr lang="zh-CN" altLang="en-US" sz="2400" dirty="0">
                <a:solidFill>
                  <a:srgbClr val="5F5E5C"/>
                </a:solidFill>
                <a:latin typeface="华康俪金黑W8(P)" pitchFamily="34" charset="-122"/>
                <a:ea typeface="华康俪金黑W8(P)" pitchFamily="34" charset="-122"/>
              </a:rPr>
              <a:t>建议</a:t>
            </a:r>
          </a:p>
        </p:txBody>
      </p:sp>
      <p:sp>
        <p:nvSpPr>
          <p:cNvPr id="6" name="TextBox 6"/>
          <p:cNvSpPr txBox="1"/>
          <p:nvPr/>
        </p:nvSpPr>
        <p:spPr>
          <a:xfrm>
            <a:off x="368673" y="1173584"/>
            <a:ext cx="9330902" cy="2613023"/>
          </a:xfrm>
          <a:prstGeom prst="rect">
            <a:avLst/>
          </a:prstGeom>
          <a:noFill/>
        </p:spPr>
        <p:txBody>
          <a:bodyPr wrap="square" rtlCol="0">
            <a:spAutoFit/>
          </a:bodyPr>
          <a:lstStyle/>
          <a:p>
            <a:pPr>
              <a:lnSpc>
                <a:spcPct val="130000"/>
              </a:lnSpc>
            </a:pPr>
            <a:r>
              <a:rPr lang="zh-CN" altLang="en-US" b="1" dirty="0">
                <a:solidFill>
                  <a:srgbClr val="0070C0"/>
                </a:solidFill>
                <a:latin typeface="微软雅黑" pitchFamily="34" charset="-122"/>
                <a:ea typeface="微软雅黑" pitchFamily="34" charset="-122"/>
              </a:rPr>
              <a:t>模拟的教学代理（</a:t>
            </a:r>
            <a:r>
              <a:rPr lang="en-US" altLang="zh-CN" b="1" dirty="0">
                <a:solidFill>
                  <a:srgbClr val="0070C0"/>
                </a:solidFill>
                <a:latin typeface="微软雅黑" pitchFamily="34" charset="-122"/>
                <a:ea typeface="微软雅黑" pitchFamily="34" charset="-122"/>
              </a:rPr>
              <a:t>APAs</a:t>
            </a:r>
            <a:r>
              <a:rPr lang="zh-CN" altLang="en-US" b="1" dirty="0">
                <a:solidFill>
                  <a:srgbClr val="0070C0"/>
                </a:solidFill>
                <a:latin typeface="微软雅黑" pitchFamily="34" charset="-122"/>
                <a:ea typeface="微软雅黑" pitchFamily="34" charset="-122"/>
              </a:rPr>
              <a:t>）是具备足够自主性的系统，其中学生可以创建丰富的交互</a:t>
            </a:r>
            <a:r>
              <a:rPr lang="zh-CN" altLang="en-US" b="1" dirty="0" smtClean="0">
                <a:solidFill>
                  <a:srgbClr val="0070C0"/>
                </a:solidFill>
                <a:latin typeface="微软雅黑" pitchFamily="34" charset="-122"/>
                <a:ea typeface="微软雅黑" pitchFamily="34" charset="-122"/>
              </a:rPr>
              <a:t>。</a:t>
            </a:r>
            <a:endParaRPr lang="en-US" altLang="zh-CN" b="1" dirty="0" smtClean="0">
              <a:solidFill>
                <a:srgbClr val="0070C0"/>
              </a:solidFill>
              <a:latin typeface="微软雅黑" pitchFamily="34" charset="-122"/>
              <a:ea typeface="微软雅黑" pitchFamily="34" charset="-122"/>
            </a:endParaRPr>
          </a:p>
          <a:p>
            <a:pPr>
              <a:lnSpc>
                <a:spcPct val="130000"/>
              </a:lnSpc>
            </a:pPr>
            <a:r>
              <a:rPr lang="zh-CN" altLang="en-US" b="1" dirty="0">
                <a:solidFill>
                  <a:srgbClr val="0070C0"/>
                </a:solidFill>
                <a:latin typeface="微软雅黑" pitchFamily="34" charset="-122"/>
                <a:ea typeface="微软雅黑" pitchFamily="34" charset="-122"/>
              </a:rPr>
              <a:t>教学</a:t>
            </a:r>
            <a:r>
              <a:rPr lang="zh-CN" altLang="en-US" b="1" dirty="0" smtClean="0">
                <a:solidFill>
                  <a:srgbClr val="0070C0"/>
                </a:solidFill>
                <a:latin typeface="微软雅黑" pitchFamily="34" charset="-122"/>
                <a:ea typeface="微软雅黑" pitchFamily="34" charset="-122"/>
              </a:rPr>
              <a:t>代理优势：</a:t>
            </a:r>
            <a:r>
              <a:rPr lang="en-US" altLang="zh-CN" b="1" dirty="0" smtClean="0">
                <a:solidFill>
                  <a:srgbClr val="0070C0"/>
                </a:solidFill>
                <a:latin typeface="微软雅黑" pitchFamily="34" charset="-122"/>
                <a:ea typeface="微软雅黑" pitchFamily="34" charset="-122"/>
              </a:rPr>
              <a:t>1.</a:t>
            </a:r>
            <a:r>
              <a:rPr lang="zh-CN" altLang="en-US" b="1" dirty="0" smtClean="0">
                <a:solidFill>
                  <a:srgbClr val="0070C0"/>
                </a:solidFill>
                <a:latin typeface="微软雅黑" pitchFamily="34" charset="-122"/>
                <a:ea typeface="微软雅黑" pitchFamily="34" charset="-122"/>
              </a:rPr>
              <a:t>智能诊断   </a:t>
            </a:r>
            <a:r>
              <a:rPr lang="en-US" altLang="zh-CN" b="1" dirty="0" smtClean="0">
                <a:solidFill>
                  <a:srgbClr val="0070C0"/>
                </a:solidFill>
                <a:latin typeface="微软雅黑" pitchFamily="34" charset="-122"/>
                <a:ea typeface="微软雅黑" pitchFamily="34" charset="-122"/>
              </a:rPr>
              <a:t>2.</a:t>
            </a:r>
            <a:r>
              <a:rPr lang="zh-CN" altLang="en-US" b="1" dirty="0" smtClean="0">
                <a:solidFill>
                  <a:srgbClr val="0070C0"/>
                </a:solidFill>
                <a:latin typeface="微软雅黑" pitchFamily="34" charset="-122"/>
                <a:ea typeface="微软雅黑" pitchFamily="34" charset="-122"/>
              </a:rPr>
              <a:t>对学习者学习成就进行多样化描绘。</a:t>
            </a:r>
            <a:endParaRPr lang="en-US" altLang="zh-CN" b="1" dirty="0" smtClean="0">
              <a:solidFill>
                <a:srgbClr val="0070C0"/>
              </a:solidFill>
              <a:latin typeface="微软雅黑" pitchFamily="34" charset="-122"/>
              <a:ea typeface="微软雅黑" pitchFamily="34" charset="-122"/>
            </a:endParaRPr>
          </a:p>
          <a:p>
            <a:pPr>
              <a:lnSpc>
                <a:spcPct val="130000"/>
              </a:lnSpc>
            </a:pPr>
            <a:endParaRPr lang="en-US" altLang="zh-CN" b="1" dirty="0">
              <a:solidFill>
                <a:srgbClr val="0070C0"/>
              </a:solidFill>
              <a:latin typeface="微软雅黑" pitchFamily="34" charset="-122"/>
              <a:ea typeface="微软雅黑" pitchFamily="34" charset="-122"/>
            </a:endParaRPr>
          </a:p>
          <a:p>
            <a:pPr>
              <a:lnSpc>
                <a:spcPct val="130000"/>
              </a:lnSpc>
            </a:pPr>
            <a:r>
              <a:rPr lang="zh-CN" altLang="en-US" b="1" dirty="0" smtClean="0">
                <a:solidFill>
                  <a:srgbClr val="0070C0"/>
                </a:solidFill>
                <a:latin typeface="微软雅黑" pitchFamily="34" charset="-122"/>
                <a:ea typeface="微软雅黑" pitchFamily="34" charset="-122"/>
              </a:rPr>
              <a:t>设计建议：</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1.</a:t>
            </a:r>
            <a:r>
              <a:rPr lang="zh-CN" altLang="en-US" b="1" dirty="0" smtClean="0">
                <a:solidFill>
                  <a:srgbClr val="0070C0"/>
                </a:solidFill>
                <a:latin typeface="微软雅黑" pitchFamily="34" charset="-122"/>
                <a:ea typeface="微软雅黑" pitchFamily="34" charset="-122"/>
              </a:rPr>
              <a:t>教学代理中交互要与整体的叙事相</a:t>
            </a:r>
            <a:r>
              <a:rPr lang="zh-CN" altLang="en-US" b="1" dirty="0">
                <a:solidFill>
                  <a:srgbClr val="0070C0"/>
                </a:solidFill>
                <a:latin typeface="微软雅黑" pitchFamily="34" charset="-122"/>
                <a:ea typeface="微软雅黑" pitchFamily="34" charset="-122"/>
              </a:rPr>
              <a:t>一致，即交互的设置要随着整体情节的脉络而</a:t>
            </a:r>
            <a:r>
              <a:rPr lang="zh-CN" altLang="en-US" b="1" dirty="0" smtClean="0">
                <a:solidFill>
                  <a:srgbClr val="0070C0"/>
                </a:solidFill>
                <a:latin typeface="微软雅黑" pitchFamily="34" charset="-122"/>
                <a:ea typeface="微软雅黑" pitchFamily="34" charset="-122"/>
              </a:rPr>
              <a:t>发展。</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2.</a:t>
            </a:r>
            <a:r>
              <a:rPr lang="zh-CN" altLang="en-US" b="1" dirty="0">
                <a:solidFill>
                  <a:srgbClr val="0070C0"/>
                </a:solidFill>
                <a:latin typeface="微软雅黑" pitchFamily="34" charset="-122"/>
                <a:ea typeface="微软雅黑" pitchFamily="34" charset="-122"/>
              </a:rPr>
              <a:t>评价的设计要自发、隐晦，不能太突兀</a:t>
            </a:r>
            <a:r>
              <a:rPr lang="zh-CN" altLang="en-US" b="1" dirty="0" smtClean="0">
                <a:solidFill>
                  <a:srgbClr val="0070C0"/>
                </a:solidFill>
                <a:latin typeface="微软雅黑" pitchFamily="34" charset="-122"/>
                <a:ea typeface="微软雅黑" pitchFamily="34" charset="-122"/>
              </a:rPr>
              <a:t>。</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3.</a:t>
            </a:r>
            <a:r>
              <a:rPr lang="zh-CN" altLang="en-US" b="1" dirty="0" smtClean="0">
                <a:solidFill>
                  <a:srgbClr val="0070C0"/>
                </a:solidFill>
                <a:latin typeface="微软雅黑" pitchFamily="34" charset="-122"/>
                <a:ea typeface="微软雅黑" pitchFamily="34" charset="-122"/>
              </a:rPr>
              <a:t>深度</a:t>
            </a:r>
            <a:r>
              <a:rPr lang="zh-CN" altLang="en-US" b="1" dirty="0">
                <a:solidFill>
                  <a:srgbClr val="0070C0"/>
                </a:solidFill>
                <a:latin typeface="微软雅黑" pitchFamily="34" charset="-122"/>
                <a:ea typeface="微软雅黑" pitchFamily="34" charset="-122"/>
              </a:rPr>
              <a:t>沉浸式的交互。</a:t>
            </a:r>
            <a:endParaRPr lang="en-US" altLang="zh-CN" b="1" dirty="0" smtClean="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085583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91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179" y="3645024"/>
            <a:ext cx="3381319" cy="2252221"/>
          </a:xfrm>
          <a:prstGeom prst="rect">
            <a:avLst/>
          </a:prstGeom>
          <a:noFill/>
          <a:ln w="28575">
            <a:solidFill>
              <a:schemeClr val="bg1"/>
            </a:solidFill>
          </a:ln>
          <a:effectLst>
            <a:outerShdw blurRad="63500" algn="ctr" rotWithShape="0">
              <a:prstClr val="black">
                <a:alpha val="40000"/>
              </a:prstClr>
            </a:outerShdw>
          </a:effectLst>
        </p:spPr>
      </p:pic>
      <p:sp>
        <p:nvSpPr>
          <p:cNvPr id="3" name="TextBox 8"/>
          <p:cNvSpPr txBox="1"/>
          <p:nvPr/>
        </p:nvSpPr>
        <p:spPr>
          <a:xfrm>
            <a:off x="337035" y="476673"/>
            <a:ext cx="4969846" cy="461665"/>
          </a:xfrm>
          <a:prstGeom prst="rect">
            <a:avLst/>
          </a:prstGeom>
          <a:noFill/>
        </p:spPr>
        <p:txBody>
          <a:bodyPr wrap="square" rtlCol="0">
            <a:spAutoFit/>
          </a:bodyPr>
          <a:lstStyle/>
          <a:p>
            <a:r>
              <a:rPr lang="en-US" altLang="zh-CN" sz="2400" dirty="0" smtClean="0">
                <a:solidFill>
                  <a:srgbClr val="5F5E5C"/>
                </a:solidFill>
                <a:latin typeface="华康俪金黑W8(P)" pitchFamily="34" charset="-122"/>
                <a:ea typeface="华康俪金黑W8(P)" pitchFamily="34" charset="-122"/>
              </a:rPr>
              <a:t>2.</a:t>
            </a:r>
            <a:r>
              <a:rPr lang="zh-CN" altLang="en-US" sz="2400" dirty="0">
                <a:solidFill>
                  <a:srgbClr val="5F5E5C"/>
                </a:solidFill>
                <a:latin typeface="华康俪金黑W8(P)" pitchFamily="34" charset="-122"/>
                <a:ea typeface="华康俪金黑W8(P)" pitchFamily="34" charset="-122"/>
              </a:rPr>
              <a:t>开发混合式学习环境模型</a:t>
            </a:r>
          </a:p>
        </p:txBody>
      </p:sp>
      <p:sp>
        <p:nvSpPr>
          <p:cNvPr id="6" name="TextBox 6"/>
          <p:cNvSpPr txBox="1"/>
          <p:nvPr/>
        </p:nvSpPr>
        <p:spPr>
          <a:xfrm>
            <a:off x="368673" y="1173584"/>
            <a:ext cx="9330902" cy="2973122"/>
          </a:xfrm>
          <a:prstGeom prst="rect">
            <a:avLst/>
          </a:prstGeom>
          <a:noFill/>
        </p:spPr>
        <p:txBody>
          <a:bodyPr wrap="square" rtlCol="0">
            <a:spAutoFit/>
          </a:bodyPr>
          <a:lstStyle/>
          <a:p>
            <a:pPr>
              <a:lnSpc>
                <a:spcPct val="130000"/>
              </a:lnSpc>
            </a:pPr>
            <a:r>
              <a:rPr lang="zh-CN" altLang="en-US" b="1" dirty="0">
                <a:solidFill>
                  <a:srgbClr val="0070C0"/>
                </a:solidFill>
                <a:latin typeface="微软雅黑" pitchFamily="34" charset="-122"/>
                <a:ea typeface="微软雅黑" pitchFamily="34" charset="-122"/>
              </a:rPr>
              <a:t>虚拟世界的一个重要特点是他们可以在混合情境下使用，即不管在校内还是在校外，在不同的学习场景下搭起了桥梁</a:t>
            </a:r>
            <a:r>
              <a:rPr lang="zh-CN" altLang="en-US" b="1" dirty="0" smtClean="0">
                <a:solidFill>
                  <a:srgbClr val="0070C0"/>
                </a:solidFill>
                <a:latin typeface="微软雅黑" pitchFamily="34" charset="-122"/>
                <a:ea typeface="微软雅黑" pitchFamily="34" charset="-122"/>
              </a:rPr>
              <a:t>。</a:t>
            </a:r>
            <a:endParaRPr lang="en-US" altLang="zh-CN" b="1" dirty="0" smtClean="0">
              <a:solidFill>
                <a:srgbClr val="0070C0"/>
              </a:solidFill>
              <a:latin typeface="微软雅黑" pitchFamily="34" charset="-122"/>
              <a:ea typeface="微软雅黑" pitchFamily="34" charset="-122"/>
            </a:endParaRPr>
          </a:p>
          <a:p>
            <a:pPr>
              <a:lnSpc>
                <a:spcPct val="130000"/>
              </a:lnSpc>
            </a:pPr>
            <a:r>
              <a:rPr lang="zh-CN" altLang="en-US" b="1" dirty="0">
                <a:solidFill>
                  <a:srgbClr val="0070C0"/>
                </a:solidFill>
                <a:latin typeface="微软雅黑" pitchFamily="34" charset="-122"/>
                <a:ea typeface="微软雅黑" pitchFamily="34" charset="-122"/>
              </a:rPr>
              <a:t>总结</a:t>
            </a:r>
            <a:r>
              <a:rPr lang="zh-CN" altLang="en-US" b="1" dirty="0" smtClean="0">
                <a:solidFill>
                  <a:srgbClr val="0070C0"/>
                </a:solidFill>
                <a:latin typeface="微软雅黑" pitchFamily="34" charset="-122"/>
                <a:ea typeface="微软雅黑" pitchFamily="34" charset="-122"/>
              </a:rPr>
              <a:t>来说：</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1.</a:t>
            </a:r>
            <a:r>
              <a:rPr lang="zh-CN" altLang="en-US" b="1" dirty="0" smtClean="0">
                <a:solidFill>
                  <a:srgbClr val="0070C0"/>
                </a:solidFill>
                <a:latin typeface="微软雅黑" pitchFamily="34" charset="-122"/>
                <a:ea typeface="微软雅黑" pitchFamily="34" charset="-122"/>
              </a:rPr>
              <a:t>虚拟世界是宏观的</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2.</a:t>
            </a:r>
            <a:r>
              <a:rPr lang="zh-CN" altLang="en-US" b="1" dirty="0" smtClean="0">
                <a:solidFill>
                  <a:srgbClr val="0070C0"/>
                </a:solidFill>
                <a:latin typeface="微软雅黑" pitchFamily="34" charset="-122"/>
                <a:ea typeface="微软雅黑" pitchFamily="34" charset="-122"/>
              </a:rPr>
              <a:t>虚拟世界是围观的</a:t>
            </a:r>
            <a:endParaRPr lang="en-US" altLang="zh-CN" b="1" dirty="0" smtClean="0">
              <a:solidFill>
                <a:srgbClr val="0070C0"/>
              </a:solidFill>
              <a:latin typeface="微软雅黑" pitchFamily="34" charset="-122"/>
              <a:ea typeface="微软雅黑" pitchFamily="34" charset="-122"/>
            </a:endParaRPr>
          </a:p>
          <a:p>
            <a:pPr>
              <a:lnSpc>
                <a:spcPct val="130000"/>
              </a:lnSpc>
            </a:pPr>
            <a:endParaRPr lang="en-US" altLang="zh-CN" b="1" dirty="0">
              <a:solidFill>
                <a:srgbClr val="0070C0"/>
              </a:solidFill>
              <a:latin typeface="微软雅黑" pitchFamily="34" charset="-122"/>
              <a:ea typeface="微软雅黑" pitchFamily="34" charset="-122"/>
            </a:endParaRPr>
          </a:p>
          <a:p>
            <a:pPr>
              <a:lnSpc>
                <a:spcPct val="130000"/>
              </a:lnSpc>
            </a:pPr>
            <a:r>
              <a:rPr lang="zh-CN" altLang="en-US" b="1" dirty="0">
                <a:solidFill>
                  <a:srgbClr val="0070C0"/>
                </a:solidFill>
                <a:latin typeface="微软雅黑" pitchFamily="34" charset="-122"/>
                <a:ea typeface="微软雅黑" pitchFamily="34" charset="-122"/>
              </a:rPr>
              <a:t>未来，我们期望学校和其他教育提供者可以更多的应用虚拟现实来促进学习。</a:t>
            </a:r>
          </a:p>
          <a:p>
            <a:pPr>
              <a:lnSpc>
                <a:spcPct val="130000"/>
              </a:lnSpc>
            </a:pPr>
            <a:endParaRPr lang="en-US" altLang="zh-CN" b="1" dirty="0" smtClean="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1922712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7578867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7483" y="1989000"/>
            <a:ext cx="2880750" cy="2880000"/>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05358" y="3605296"/>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虚拟现实概述</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4" name="矩形 3"/>
          <p:cNvSpPr/>
          <p:nvPr/>
        </p:nvSpPr>
        <p:spPr>
          <a:xfrm>
            <a:off x="6605358" y="4037243"/>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虚拟现实之于学习</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5" name="TextBox 8"/>
          <p:cNvSpPr txBox="1"/>
          <p:nvPr/>
        </p:nvSpPr>
        <p:spPr>
          <a:xfrm>
            <a:off x="5092796" y="2708921"/>
            <a:ext cx="5111903" cy="646331"/>
          </a:xfrm>
          <a:prstGeom prst="rect">
            <a:avLst/>
          </a:prstGeom>
          <a:noFill/>
        </p:spPr>
        <p:txBody>
          <a:bodyPr wrap="square" rtlCol="0">
            <a:spAutoFit/>
          </a:bodyPr>
          <a:lstStyle/>
          <a:p>
            <a:pPr algn="ctr"/>
            <a:r>
              <a:rPr lang="en-US" altLang="zh-CN" sz="3600" b="1" dirty="0" smtClean="0">
                <a:solidFill>
                  <a:schemeClr val="tx1">
                    <a:lumMod val="65000"/>
                    <a:lumOff val="35000"/>
                  </a:schemeClr>
                </a:solidFill>
                <a:latin typeface="微软雅黑" pitchFamily="34" charset="-122"/>
                <a:ea typeface="微软雅黑" pitchFamily="34" charset="-122"/>
              </a:rPr>
              <a:t>Section One </a:t>
            </a:r>
            <a:r>
              <a:rPr lang="zh-CN" altLang="en-US" sz="3600" b="1" baseline="0" dirty="0" smtClean="0">
                <a:solidFill>
                  <a:schemeClr val="tx1">
                    <a:lumMod val="65000"/>
                    <a:lumOff val="35000"/>
                  </a:schemeClr>
                </a:solidFill>
                <a:latin typeface="微软雅黑" pitchFamily="34" charset="-122"/>
                <a:ea typeface="微软雅黑" pitchFamily="34" charset="-122"/>
              </a:rPr>
              <a:t>概述</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6" name="矩形 5"/>
          <p:cNvSpPr/>
          <p:nvPr/>
        </p:nvSpPr>
        <p:spPr>
          <a:xfrm>
            <a:off x="6605358" y="4469190"/>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后文概要</a:t>
            </a: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0221484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r>
              <a:rPr lang="en-US" altLang="zh-CN" sz="2400" dirty="0" smtClean="0">
                <a:solidFill>
                  <a:srgbClr val="5F5E5C"/>
                </a:solidFill>
                <a:latin typeface="华康俪金黑W8(P)" pitchFamily="34" charset="-122"/>
                <a:ea typeface="华康俪金黑W8(P)" pitchFamily="34" charset="-122"/>
              </a:rPr>
              <a:t>1.</a:t>
            </a:r>
            <a:r>
              <a:rPr lang="zh-CN" altLang="en-US" sz="2400" dirty="0" smtClean="0">
                <a:solidFill>
                  <a:srgbClr val="5F5E5C"/>
                </a:solidFill>
                <a:latin typeface="华康俪金黑W8(P)" pitchFamily="34" charset="-122"/>
                <a:ea typeface="华康俪金黑W8(P)" pitchFamily="34" charset="-122"/>
              </a:rPr>
              <a:t>虚拟现实概述</a:t>
            </a:r>
            <a:endParaRPr lang="zh-CN" altLang="en-US" sz="2400" dirty="0">
              <a:solidFill>
                <a:srgbClr val="5F5E5C"/>
              </a:solidFill>
              <a:latin typeface="华康俪金黑W8(P)" pitchFamily="34" charset="-122"/>
              <a:ea typeface="华康俪金黑W8(P)" pitchFamily="34" charset="-122"/>
            </a:endParaRPr>
          </a:p>
        </p:txBody>
      </p:sp>
      <p:sp>
        <p:nvSpPr>
          <p:cNvPr id="8" name="TextBox 6"/>
          <p:cNvSpPr txBox="1"/>
          <p:nvPr/>
        </p:nvSpPr>
        <p:spPr>
          <a:xfrm>
            <a:off x="554559" y="1196752"/>
            <a:ext cx="6912768" cy="1532727"/>
          </a:xfrm>
          <a:prstGeom prst="rect">
            <a:avLst/>
          </a:prstGeom>
          <a:noFill/>
        </p:spPr>
        <p:txBody>
          <a:bodyPr wrap="square" rtlCol="0">
            <a:spAutoFit/>
          </a:bodyPr>
          <a:lstStyle/>
          <a:p>
            <a:pPr>
              <a:lnSpc>
                <a:spcPct val="130000"/>
              </a:lnSpc>
            </a:pPr>
            <a:r>
              <a:rPr lang="zh-CN" altLang="en-US" b="1" dirty="0">
                <a:solidFill>
                  <a:srgbClr val="0070C0"/>
                </a:solidFill>
                <a:latin typeface="微软雅黑" pitchFamily="34" charset="-122"/>
                <a:ea typeface="微软雅黑" pitchFamily="34" charset="-122"/>
              </a:rPr>
              <a:t>虚拟现实是增长最快的在线社区，动辄上百万的</a:t>
            </a:r>
            <a:r>
              <a:rPr lang="zh-CN" altLang="en-US" b="1" dirty="0" smtClean="0">
                <a:solidFill>
                  <a:srgbClr val="0070C0"/>
                </a:solidFill>
                <a:latin typeface="微软雅黑" pitchFamily="34" charset="-122"/>
                <a:ea typeface="微软雅黑" pitchFamily="34" charset="-122"/>
              </a:rPr>
              <a:t>参与者</a:t>
            </a:r>
            <a:r>
              <a:rPr lang="en-US" altLang="zh-CN" b="1" dirty="0">
                <a:solidFill>
                  <a:srgbClr val="0070C0"/>
                </a:solidFill>
                <a:latin typeface="微软雅黑" pitchFamily="34" charset="-122"/>
                <a:ea typeface="微软雅黑" pitchFamily="34" charset="-122"/>
              </a:rPr>
              <a:t>	</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特点：同步持续的用户体验、网络替身、沉浸式的心理体验</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最成功的虚拟现实游戏主要是多角色游戏或者是辅助产品销售类游戏，如企鹅俱乐部、</a:t>
            </a:r>
            <a:r>
              <a:rPr lang="en-US" altLang="zh-CN" b="1" dirty="0" err="1" smtClean="0">
                <a:solidFill>
                  <a:srgbClr val="0070C0"/>
                </a:solidFill>
                <a:latin typeface="微软雅黑" pitchFamily="34" charset="-122"/>
                <a:ea typeface="微软雅黑" pitchFamily="34" charset="-122"/>
              </a:rPr>
              <a:t>WebKinz</a:t>
            </a:r>
            <a:r>
              <a:rPr lang="zh-CN" altLang="en-US" b="1" dirty="0" smtClean="0">
                <a:solidFill>
                  <a:srgbClr val="0070C0"/>
                </a:solidFill>
                <a:latin typeface="微软雅黑" pitchFamily="34" charset="-122"/>
                <a:ea typeface="微软雅黑" pitchFamily="34" charset="-122"/>
              </a:rPr>
              <a:t>和尼奥宠物</a:t>
            </a:r>
            <a:endParaRPr lang="zh-CN" altLang="en-US" b="1" dirty="0">
              <a:solidFill>
                <a:srgbClr val="0070C0"/>
              </a:solidFill>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698575" y="3297809"/>
            <a:ext cx="3456384" cy="1755706"/>
          </a:xfrm>
          <a:prstGeom prst="rect">
            <a:avLst/>
          </a:prstGeom>
        </p:spPr>
      </p:pic>
      <p:pic>
        <p:nvPicPr>
          <p:cNvPr id="5" name="图片 4"/>
          <p:cNvPicPr>
            <a:picLocks noChangeAspect="1"/>
          </p:cNvPicPr>
          <p:nvPr/>
        </p:nvPicPr>
        <p:blipFill>
          <a:blip r:embed="rId4"/>
          <a:stretch>
            <a:fillRect/>
          </a:stretch>
        </p:blipFill>
        <p:spPr>
          <a:xfrm>
            <a:off x="4700937" y="3297809"/>
            <a:ext cx="2745683" cy="1755706"/>
          </a:xfrm>
          <a:prstGeom prst="rect">
            <a:avLst/>
          </a:prstGeom>
        </p:spPr>
      </p:pic>
      <p:pic>
        <p:nvPicPr>
          <p:cNvPr id="9" name="图片 8"/>
          <p:cNvPicPr>
            <a:picLocks noChangeAspect="1"/>
          </p:cNvPicPr>
          <p:nvPr/>
        </p:nvPicPr>
        <p:blipFill>
          <a:blip r:embed="rId5"/>
          <a:stretch>
            <a:fillRect/>
          </a:stretch>
        </p:blipFill>
        <p:spPr>
          <a:xfrm>
            <a:off x="7899375" y="3302727"/>
            <a:ext cx="3214232" cy="1750788"/>
          </a:xfrm>
          <a:prstGeom prst="rect">
            <a:avLst/>
          </a:prstGeom>
        </p:spPr>
      </p:pic>
      <p:sp>
        <p:nvSpPr>
          <p:cNvPr id="10" name="矩形 9"/>
          <p:cNvSpPr/>
          <p:nvPr/>
        </p:nvSpPr>
        <p:spPr>
          <a:xfrm>
            <a:off x="698575" y="5229200"/>
            <a:ext cx="2304256"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800" dirty="0" smtClean="0"/>
              <a:t>企鹅俱乐部</a:t>
            </a:r>
            <a:endParaRPr lang="zh-CN" altLang="en-US" sz="2800" dirty="0"/>
          </a:p>
        </p:txBody>
      </p:sp>
      <p:sp>
        <p:nvSpPr>
          <p:cNvPr id="11" name="矩形 10"/>
          <p:cNvSpPr/>
          <p:nvPr/>
        </p:nvSpPr>
        <p:spPr>
          <a:xfrm>
            <a:off x="3489683" y="5229200"/>
            <a:ext cx="2393468"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800" dirty="0" smtClean="0"/>
              <a:t>哈尼宾馆</a:t>
            </a:r>
            <a:endParaRPr lang="zh-CN" altLang="en-US" sz="2800" dirty="0"/>
          </a:p>
        </p:txBody>
      </p:sp>
      <p:sp>
        <p:nvSpPr>
          <p:cNvPr id="12" name="矩形 11"/>
          <p:cNvSpPr/>
          <p:nvPr/>
        </p:nvSpPr>
        <p:spPr>
          <a:xfrm>
            <a:off x="6470435" y="5229200"/>
            <a:ext cx="2365044"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800" dirty="0" smtClean="0"/>
              <a:t>尼奥宠物</a:t>
            </a:r>
            <a:endParaRPr lang="zh-CN" altLang="en-US" sz="2800" dirty="0"/>
          </a:p>
        </p:txBody>
      </p:sp>
      <p:sp>
        <p:nvSpPr>
          <p:cNvPr id="13" name="矩形 12"/>
          <p:cNvSpPr/>
          <p:nvPr/>
        </p:nvSpPr>
        <p:spPr>
          <a:xfrm>
            <a:off x="9422763" y="5229200"/>
            <a:ext cx="2192604"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dirty="0" err="1" smtClean="0"/>
              <a:t>WebKinz</a:t>
            </a:r>
            <a:endParaRPr lang="zh-CN" altLang="en-US" sz="2800" dirty="0"/>
          </a:p>
        </p:txBody>
      </p:sp>
    </p:spTree>
    <p:extLst>
      <p:ext uri="{BB962C8B-B14F-4D97-AF65-F5344CB8AC3E}">
        <p14:creationId xmlns:p14="http://schemas.microsoft.com/office/powerpoint/2010/main" val="4125171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r>
              <a:rPr lang="en-US" altLang="zh-CN" sz="2400" dirty="0">
                <a:solidFill>
                  <a:srgbClr val="5F5E5C"/>
                </a:solidFill>
                <a:latin typeface="华康俪金黑W8(P)" pitchFamily="34" charset="-122"/>
                <a:ea typeface="华康俪金黑W8(P)" pitchFamily="34" charset="-122"/>
              </a:rPr>
              <a:t>2</a:t>
            </a:r>
            <a:r>
              <a:rPr lang="en-US" altLang="zh-CN" sz="2400" dirty="0" smtClean="0">
                <a:solidFill>
                  <a:srgbClr val="5F5E5C"/>
                </a:solidFill>
                <a:latin typeface="华康俪金黑W8(P)" pitchFamily="34" charset="-122"/>
                <a:ea typeface="华康俪金黑W8(P)" pitchFamily="34" charset="-122"/>
              </a:rPr>
              <a:t>.</a:t>
            </a:r>
            <a:r>
              <a:rPr lang="zh-CN" altLang="en-US" sz="2400" dirty="0" smtClean="0">
                <a:solidFill>
                  <a:srgbClr val="5F5E5C"/>
                </a:solidFill>
                <a:latin typeface="华康俪金黑W8(P)" pitchFamily="34" charset="-122"/>
                <a:ea typeface="华康俪金黑W8(P)" pitchFamily="34" charset="-122"/>
              </a:rPr>
              <a:t>虚拟现实之于学习</a:t>
            </a:r>
            <a:endParaRPr lang="zh-CN" altLang="en-US" sz="2400" dirty="0">
              <a:solidFill>
                <a:srgbClr val="5F5E5C"/>
              </a:solidFill>
              <a:latin typeface="华康俪金黑W8(P)" pitchFamily="34" charset="-122"/>
              <a:ea typeface="华康俪金黑W8(P)" pitchFamily="34" charset="-122"/>
            </a:endParaRPr>
          </a:p>
        </p:txBody>
      </p:sp>
      <p:sp>
        <p:nvSpPr>
          <p:cNvPr id="15" name="TextBox 6"/>
          <p:cNvSpPr txBox="1"/>
          <p:nvPr/>
        </p:nvSpPr>
        <p:spPr>
          <a:xfrm>
            <a:off x="554559" y="1196752"/>
            <a:ext cx="8784976" cy="3333220"/>
          </a:xfrm>
          <a:prstGeom prst="rect">
            <a:avLst/>
          </a:prstGeom>
          <a:noFill/>
        </p:spPr>
        <p:txBody>
          <a:bodyPr wrap="square" rtlCol="0">
            <a:spAutoFit/>
          </a:bodyPr>
          <a:lstStyle/>
          <a:p>
            <a:pPr>
              <a:lnSpc>
                <a:spcPct val="130000"/>
              </a:lnSpc>
            </a:pPr>
            <a:r>
              <a:rPr lang="zh-CN" altLang="en-US" b="1" dirty="0">
                <a:solidFill>
                  <a:srgbClr val="0070C0"/>
                </a:solidFill>
                <a:latin typeface="微软雅黑" pitchFamily="34" charset="-122"/>
                <a:ea typeface="微软雅黑" pitchFamily="34" charset="-122"/>
              </a:rPr>
              <a:t>许多学习</a:t>
            </a:r>
            <a:r>
              <a:rPr lang="zh-CN" altLang="en-US" b="1" dirty="0" smtClean="0">
                <a:solidFill>
                  <a:srgbClr val="0070C0"/>
                </a:solidFill>
                <a:latin typeface="微软雅黑" pitchFamily="34" charset="-122"/>
                <a:ea typeface="微软雅黑" pitchFamily="34" charset="-122"/>
              </a:rPr>
              <a:t>科学家通过基于设计的研究探索虚拟现实在教育领域的潜力，家喻户晓的教育案例有</a:t>
            </a:r>
            <a:r>
              <a:rPr lang="en-US" altLang="zh-CN" b="1" dirty="0" smtClean="0">
                <a:solidFill>
                  <a:srgbClr val="0070C0"/>
                </a:solidFill>
                <a:latin typeface="微软雅黑" pitchFamily="34" charset="-122"/>
                <a:ea typeface="微软雅黑" pitchFamily="34" charset="-122"/>
              </a:rPr>
              <a:t>ECOMUVE</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Quest</a:t>
            </a:r>
            <a:r>
              <a:rPr lang="zh-CN" altLang="en-US" b="1" dirty="0" smtClean="0">
                <a:solidFill>
                  <a:srgbClr val="0070C0"/>
                </a:solidFill>
                <a:latin typeface="微软雅黑" pitchFamily="34" charset="-122"/>
                <a:ea typeface="微软雅黑" pitchFamily="34" charset="-122"/>
              </a:rPr>
              <a:t>　</a:t>
            </a:r>
            <a:r>
              <a:rPr lang="en-US" altLang="zh-CN" b="1" dirty="0" smtClean="0">
                <a:solidFill>
                  <a:srgbClr val="0070C0"/>
                </a:solidFill>
                <a:latin typeface="微软雅黑" pitchFamily="34" charset="-122"/>
                <a:ea typeface="微软雅黑" pitchFamily="34" charset="-122"/>
              </a:rPr>
              <a:t>Atlantis </a:t>
            </a:r>
            <a:r>
              <a:rPr lang="zh-CN" altLang="en-US" b="1" dirty="0" smtClean="0">
                <a:solidFill>
                  <a:srgbClr val="0070C0"/>
                </a:solidFill>
                <a:latin typeface="微软雅黑" pitchFamily="34" charset="-122"/>
                <a:ea typeface="微软雅黑" pitchFamily="34" charset="-122"/>
              </a:rPr>
              <a:t>和</a:t>
            </a:r>
            <a:r>
              <a:rPr lang="en-US" altLang="zh-CN" b="1" dirty="0" err="1" smtClean="0">
                <a:solidFill>
                  <a:srgbClr val="0070C0"/>
                </a:solidFill>
                <a:latin typeface="微软雅黑" pitchFamily="34" charset="-122"/>
                <a:ea typeface="微软雅黑" pitchFamily="34" charset="-122"/>
              </a:rPr>
              <a:t>RiverCity</a:t>
            </a:r>
            <a:r>
              <a:rPr lang="zh-CN" altLang="en-US" b="1" dirty="0" smtClean="0">
                <a:solidFill>
                  <a:srgbClr val="0070C0"/>
                </a:solidFill>
                <a:latin typeface="微软雅黑" pitchFamily="34" charset="-122"/>
                <a:ea typeface="微软雅黑" pitchFamily="34" charset="-122"/>
              </a:rPr>
              <a:t>。</a:t>
            </a:r>
            <a:endParaRPr lang="en-US" altLang="zh-CN" b="1" dirty="0" smtClean="0">
              <a:solidFill>
                <a:srgbClr val="0070C0"/>
              </a:solidFill>
              <a:latin typeface="微软雅黑" pitchFamily="34" charset="-122"/>
              <a:ea typeface="微软雅黑" pitchFamily="34" charset="-122"/>
            </a:endParaRPr>
          </a:p>
          <a:p>
            <a:pPr>
              <a:lnSpc>
                <a:spcPct val="130000"/>
              </a:lnSpc>
            </a:pPr>
            <a:r>
              <a:rPr lang="zh-CN" altLang="en-US" b="1" dirty="0">
                <a:solidFill>
                  <a:srgbClr val="0070C0"/>
                </a:solidFill>
                <a:latin typeface="微软雅黑" pitchFamily="34" charset="-122"/>
                <a:ea typeface="微软雅黑" pitchFamily="34" charset="-122"/>
              </a:rPr>
              <a:t>学习</a:t>
            </a:r>
            <a:r>
              <a:rPr lang="zh-CN" altLang="en-US" b="1" dirty="0" smtClean="0">
                <a:solidFill>
                  <a:srgbClr val="0070C0"/>
                </a:solidFill>
                <a:latin typeface="微软雅黑" pitchFamily="34" charset="-122"/>
                <a:ea typeface="微软雅黑" pitchFamily="34" charset="-122"/>
              </a:rPr>
              <a:t>科学家之所以对虚拟现实技术应用于教育充满信心主要在于以下四方面：</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1.</a:t>
            </a:r>
            <a:r>
              <a:rPr lang="zh-CN" altLang="en-US" b="1" dirty="0" smtClean="0">
                <a:solidFill>
                  <a:srgbClr val="0070C0"/>
                </a:solidFill>
                <a:latin typeface="微软雅黑" pitchFamily="34" charset="-122"/>
                <a:ea typeface="微软雅黑" pitchFamily="34" charset="-122"/>
              </a:rPr>
              <a:t>对社会经济现象、微观世界的模拟和操控能力。</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2.</a:t>
            </a:r>
            <a:r>
              <a:rPr lang="zh-CN" altLang="en-US" b="1" dirty="0" smtClean="0">
                <a:solidFill>
                  <a:srgbClr val="0070C0"/>
                </a:solidFill>
                <a:latin typeface="微软雅黑" pitchFamily="34" charset="-122"/>
                <a:ea typeface="微软雅黑" pitchFamily="34" charset="-122"/>
              </a:rPr>
              <a:t>沉浸式的体验（有替身，有交互，有协作）。</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3.</a:t>
            </a:r>
            <a:r>
              <a:rPr lang="zh-CN" altLang="en-US" b="1" dirty="0" smtClean="0">
                <a:solidFill>
                  <a:srgbClr val="0070C0"/>
                </a:solidFill>
                <a:latin typeface="微软雅黑" pitchFamily="34" charset="-122"/>
                <a:ea typeface="微软雅黑" pitchFamily="34" charset="-122"/>
              </a:rPr>
              <a:t>高度的参与自主性和驱动性。（自主选择情境、角色和购买装备，促进了动机和效果的提升）。</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4.</a:t>
            </a:r>
            <a:r>
              <a:rPr lang="zh-CN" altLang="en-US" b="1" dirty="0" smtClean="0">
                <a:solidFill>
                  <a:srgbClr val="0070C0"/>
                </a:solidFill>
                <a:latin typeface="微软雅黑" pitchFamily="34" charset="-122"/>
                <a:ea typeface="微软雅黑" pitchFamily="34" charset="-122"/>
              </a:rPr>
              <a:t>为学习者评价提供了真实、自动化、嵌入式的场景和方法。（通过对用户数据的跟踪、收集和分析）</a:t>
            </a:r>
            <a:endParaRPr lang="zh-CN" altLang="en-US"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55781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r>
              <a:rPr lang="en-US" altLang="zh-CN" sz="2400" dirty="0" smtClean="0">
                <a:solidFill>
                  <a:srgbClr val="5F5E5C"/>
                </a:solidFill>
                <a:latin typeface="华康俪金黑W8(P)" pitchFamily="34" charset="-122"/>
                <a:ea typeface="华康俪金黑W8(P)" pitchFamily="34" charset="-122"/>
              </a:rPr>
              <a:t>3.</a:t>
            </a:r>
            <a:r>
              <a:rPr lang="zh-CN" altLang="en-US" sz="2400" dirty="0" smtClean="0">
                <a:solidFill>
                  <a:srgbClr val="5F5E5C"/>
                </a:solidFill>
                <a:latin typeface="华康俪金黑W8(P)" pitchFamily="34" charset="-122"/>
                <a:ea typeface="华康俪金黑W8(P)" pitchFamily="34" charset="-122"/>
              </a:rPr>
              <a:t>后文概要</a:t>
            </a:r>
            <a:endParaRPr lang="zh-CN" altLang="en-US" sz="2400" dirty="0">
              <a:solidFill>
                <a:srgbClr val="5F5E5C"/>
              </a:solidFill>
              <a:latin typeface="华康俪金黑W8(P)" pitchFamily="34" charset="-122"/>
              <a:ea typeface="华康俪金黑W8(P)" pitchFamily="34" charset="-122"/>
            </a:endParaRPr>
          </a:p>
        </p:txBody>
      </p:sp>
      <p:sp>
        <p:nvSpPr>
          <p:cNvPr id="10" name="TextBox 6"/>
          <p:cNvSpPr txBox="1"/>
          <p:nvPr/>
        </p:nvSpPr>
        <p:spPr>
          <a:xfrm>
            <a:off x="554559" y="1196752"/>
            <a:ext cx="8784976" cy="1892826"/>
          </a:xfrm>
          <a:prstGeom prst="rect">
            <a:avLst/>
          </a:prstGeom>
          <a:noFill/>
        </p:spPr>
        <p:txBody>
          <a:bodyPr wrap="square" rtlCol="0">
            <a:spAutoFit/>
          </a:bodyPr>
          <a:lstStyle/>
          <a:p>
            <a:pPr>
              <a:lnSpc>
                <a:spcPct val="130000"/>
              </a:lnSpc>
            </a:pPr>
            <a:r>
              <a:rPr lang="zh-CN" altLang="en-US" b="1" dirty="0" smtClean="0">
                <a:solidFill>
                  <a:srgbClr val="0070C0"/>
                </a:solidFill>
                <a:latin typeface="微软雅黑" pitchFamily="34" charset="-122"/>
                <a:ea typeface="微软雅黑" pitchFamily="34" charset="-122"/>
              </a:rPr>
              <a:t>后文主要介绍了以下内容：</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1.</a:t>
            </a:r>
            <a:r>
              <a:rPr lang="zh-CN" altLang="en-US" b="1" dirty="0" smtClean="0">
                <a:solidFill>
                  <a:srgbClr val="0070C0"/>
                </a:solidFill>
                <a:latin typeface="微软雅黑" pitchFamily="34" charset="-122"/>
                <a:ea typeface="微软雅黑" pitchFamily="34" charset="-122"/>
              </a:rPr>
              <a:t>校外的虚拟现实环境及其案例</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2.</a:t>
            </a:r>
            <a:r>
              <a:rPr lang="zh-CN" altLang="en-US" b="1" dirty="0" smtClean="0">
                <a:solidFill>
                  <a:srgbClr val="0070C0"/>
                </a:solidFill>
                <a:latin typeface="微软雅黑" pitchFamily="34" charset="-122"/>
                <a:ea typeface="微软雅黑" pitchFamily="34" charset="-122"/>
              </a:rPr>
              <a:t>虚拟现实中的评估方式：学习分析和连接民族志法</a:t>
            </a:r>
            <a:endParaRPr lang="en-US" altLang="zh-CN" b="1" dirty="0" smtClean="0">
              <a:solidFill>
                <a:srgbClr val="0070C0"/>
              </a:solidFill>
              <a:latin typeface="微软雅黑" pitchFamily="34" charset="-122"/>
              <a:ea typeface="微软雅黑" pitchFamily="34" charset="-122"/>
            </a:endParaRPr>
          </a:p>
          <a:p>
            <a:pPr>
              <a:lnSpc>
                <a:spcPct val="130000"/>
              </a:lnSpc>
            </a:pPr>
            <a:r>
              <a:rPr lang="en-US" altLang="zh-CN" b="1" dirty="0" smtClean="0">
                <a:solidFill>
                  <a:srgbClr val="0070C0"/>
                </a:solidFill>
                <a:latin typeface="微软雅黑" pitchFamily="34" charset="-122"/>
                <a:ea typeface="微软雅黑" pitchFamily="34" charset="-122"/>
              </a:rPr>
              <a:t>3.</a:t>
            </a:r>
            <a:r>
              <a:rPr lang="zh-CN" altLang="en-US" b="1" dirty="0" smtClean="0">
                <a:solidFill>
                  <a:srgbClr val="0070C0"/>
                </a:solidFill>
                <a:latin typeface="微软雅黑" pitchFamily="34" charset="-122"/>
                <a:ea typeface="微软雅黑" pitchFamily="34" charset="-122"/>
              </a:rPr>
              <a:t>虚拟现实未来需要关注的三个问题：应用规模、教育代理和专家建议的整合、混合式学习环境的构建</a:t>
            </a:r>
            <a:endParaRPr lang="zh-CN" altLang="en-US"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1601426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7483" y="1989000"/>
            <a:ext cx="2880750" cy="288000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03362" y="3605296"/>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校内及其案例</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4" name="矩形 3"/>
          <p:cNvSpPr/>
          <p:nvPr/>
        </p:nvSpPr>
        <p:spPr>
          <a:xfrm>
            <a:off x="6603362" y="4035745"/>
            <a:ext cx="3599341"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校外及其案例</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5" name="TextBox 8"/>
          <p:cNvSpPr txBox="1"/>
          <p:nvPr/>
        </p:nvSpPr>
        <p:spPr>
          <a:xfrm>
            <a:off x="5019055" y="2002846"/>
            <a:ext cx="6262963" cy="1200329"/>
          </a:xfrm>
          <a:prstGeom prst="rect">
            <a:avLst/>
          </a:prstGeom>
          <a:noFill/>
        </p:spPr>
        <p:txBody>
          <a:bodyPr wrap="square" rtlCol="0">
            <a:spAutoFit/>
          </a:bodyPr>
          <a:lstStyle/>
          <a:p>
            <a:pPr algn="ctr"/>
            <a:r>
              <a:rPr lang="en-US" altLang="zh-CN" sz="3600" b="1" dirty="0" smtClean="0">
                <a:solidFill>
                  <a:schemeClr val="tx1">
                    <a:lumMod val="65000"/>
                    <a:lumOff val="35000"/>
                  </a:schemeClr>
                </a:solidFill>
                <a:latin typeface="微软雅黑" pitchFamily="34" charset="-122"/>
                <a:ea typeface="微软雅黑" pitchFamily="34" charset="-122"/>
              </a:rPr>
              <a:t>Section Two </a:t>
            </a:r>
            <a:r>
              <a:rPr lang="zh-CN" altLang="en-US" sz="3600" b="1" dirty="0" smtClean="0">
                <a:solidFill>
                  <a:schemeClr val="tx1">
                    <a:lumMod val="65000"/>
                    <a:lumOff val="35000"/>
                  </a:schemeClr>
                </a:solidFill>
                <a:latin typeface="微软雅黑" pitchFamily="34" charset="-122"/>
                <a:ea typeface="微软雅黑" pitchFamily="34" charset="-122"/>
              </a:rPr>
              <a:t>虚拟世界中的学习设计</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8" name="TextBox 6"/>
          <p:cNvSpPr txBox="1"/>
          <p:nvPr/>
        </p:nvSpPr>
        <p:spPr>
          <a:xfrm>
            <a:off x="4082951" y="4869000"/>
            <a:ext cx="7632848" cy="1532727"/>
          </a:xfrm>
          <a:prstGeom prst="rect">
            <a:avLst/>
          </a:prstGeom>
          <a:noFill/>
        </p:spPr>
        <p:txBody>
          <a:bodyPr wrap="square" rtlCol="0">
            <a:spAutoFit/>
          </a:bodyPr>
          <a:lstStyle/>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虚拟现实技术可以通过设计在多情景下使用，但是在课堂教学环境下，设计的框架会有所不同。在校外，他们只需要关注所参与的活动即可，而在校内由于时间限制，其中的活动也需要详细设计，同时教师的指导也是校外所难以得到的。因此课内和课外各具优势。</a:t>
            </a:r>
            <a:endParaRPr lang="en-US" altLang="zh-CN" b="1" dirty="0" smtClean="0">
              <a:solidFill>
                <a:schemeClr val="tx2">
                  <a:lumMod val="60000"/>
                  <a:lumOff val="4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7341304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14:presetBounceEnd="64000">
                                      <p:stCondLst>
                                        <p:cond delay="0"/>
                                      </p:stCondLst>
                                      <p:childTnLst>
                                        <p:animMotion origin="layout" path="M -0.87923 3.7037E-7 L -1.59292E-6 3.7037E-7 " pathEditMode="relative" rAng="0" ptsTypes="AA" p14:bounceEnd="64000">
                                          <p:cBhvr>
                                            <p:cTn id="9" dur="500" fill="hold"/>
                                            <p:tgtEl>
                                              <p:spTgt spid="5"/>
                                            </p:tgtEl>
                                            <p:attrNameLst>
                                              <p:attrName>ppt_x</p:attrName>
                                              <p:attrName>ppt_y</p:attrName>
                                            </p:attrNameLst>
                                          </p:cBhvr>
                                          <p:rCtr x="43961"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1700"/>
                                </p:stCondLst>
                                <p:childTnLst>
                                  <p:par>
                                    <p:cTn id="22" presetID="2" presetClass="entr" presetSubtype="1" decel="10000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stCondLst>
                                        <p:cond delay="0"/>
                                      </p:stCondLst>
                                      <p:childTnLst>
                                        <p:animMotion origin="layout" path="M -0.87923 3.7037E-7 L -1.59292E-6 3.7037E-7 " pathEditMode="relative" rAng="0" ptsTypes="AA">
                                          <p:cBhvr>
                                            <p:cTn id="9" dur="500" fill="hold"/>
                                            <p:tgtEl>
                                              <p:spTgt spid="5"/>
                                            </p:tgtEl>
                                            <p:attrNameLst>
                                              <p:attrName>ppt_x</p:attrName>
                                              <p:attrName>ppt_y</p:attrName>
                                            </p:attrNameLst>
                                          </p:cBhvr>
                                          <p:rCtr x="43961"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1700"/>
                                </p:stCondLst>
                                <p:childTnLst>
                                  <p:par>
                                    <p:cTn id="22" presetID="2" presetClass="entr" presetSubtype="1" decel="10000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pPr lvl="0"/>
            <a:r>
              <a:rPr lang="en-US" altLang="zh-CN" sz="2400" dirty="0" smtClean="0">
                <a:solidFill>
                  <a:srgbClr val="5F5E5C"/>
                </a:solidFill>
                <a:latin typeface="华康俪金黑W8(P)" pitchFamily="34" charset="-122"/>
                <a:ea typeface="华康俪金黑W8(P)" pitchFamily="34" charset="-122"/>
              </a:rPr>
              <a:t>1.</a:t>
            </a:r>
            <a:r>
              <a:rPr lang="zh-CN" altLang="en-US" sz="2400" kern="0" dirty="0" smtClean="0">
                <a:solidFill>
                  <a:schemeClr val="tx1">
                    <a:lumMod val="65000"/>
                    <a:lumOff val="35000"/>
                  </a:schemeClr>
                </a:solidFill>
                <a:latin typeface="微软雅黑" pitchFamily="34" charset="-122"/>
                <a:ea typeface="微软雅黑" pitchFamily="34" charset="-122"/>
              </a:rPr>
              <a:t>校内及其案例</a:t>
            </a:r>
            <a:endParaRPr lang="zh-CN" altLang="en-US" sz="2400" dirty="0">
              <a:solidFill>
                <a:srgbClr val="5F5E5C"/>
              </a:solidFill>
              <a:latin typeface="华康俪金黑W8(P)" pitchFamily="34" charset="-122"/>
              <a:ea typeface="华康俪金黑W8(P)" pitchFamily="34" charset="-122"/>
            </a:endParaRPr>
          </a:p>
        </p:txBody>
      </p:sp>
      <p:sp>
        <p:nvSpPr>
          <p:cNvPr id="44" name="TextBox 6"/>
          <p:cNvSpPr txBox="1"/>
          <p:nvPr/>
        </p:nvSpPr>
        <p:spPr>
          <a:xfrm>
            <a:off x="482551" y="1376087"/>
            <a:ext cx="7632848" cy="3448636"/>
          </a:xfrm>
          <a:prstGeom prst="rect">
            <a:avLst/>
          </a:prstGeom>
          <a:noFill/>
        </p:spPr>
        <p:txBody>
          <a:bodyPr wrap="square" rtlCol="0">
            <a:spAutoFit/>
          </a:bodyPr>
          <a:lstStyle/>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近年来许多学习科学家开发了许多适合在课堂中使用的虚拟现实设计，也证明了其成效。这主要得益于虚拟现实技术的发展、线上线下课程的整合以及传统教学和评价的引入。</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案例</a:t>
            </a:r>
            <a:r>
              <a:rPr lang="en-US" altLang="zh-CN" b="1" dirty="0" smtClean="0">
                <a:solidFill>
                  <a:schemeClr val="tx2">
                    <a:lumMod val="60000"/>
                    <a:lumOff val="40000"/>
                  </a:schemeClr>
                </a:solidFill>
                <a:latin typeface="微软雅黑" pitchFamily="34" charset="-122"/>
                <a:ea typeface="微软雅黑" pitchFamily="34" charset="-122"/>
              </a:rPr>
              <a:t>1</a:t>
            </a:r>
            <a:r>
              <a:rPr lang="zh-CN" altLang="en-US" b="1" dirty="0" smtClean="0">
                <a:solidFill>
                  <a:schemeClr val="tx2">
                    <a:lumMod val="60000"/>
                    <a:lumOff val="40000"/>
                  </a:schemeClr>
                </a:solidFill>
                <a:latin typeface="微软雅黑" pitchFamily="34" charset="-122"/>
                <a:ea typeface="微软雅黑" pitchFamily="34" charset="-122"/>
              </a:rPr>
              <a:t>：</a:t>
            </a:r>
            <a:r>
              <a:rPr lang="en-US" altLang="zh-CN" b="1" dirty="0" smtClean="0">
                <a:solidFill>
                  <a:schemeClr val="tx2">
                    <a:lumMod val="60000"/>
                    <a:lumOff val="40000"/>
                  </a:schemeClr>
                </a:solidFill>
                <a:latin typeface="微软雅黑" pitchFamily="34" charset="-122"/>
                <a:ea typeface="微软雅黑" pitchFamily="34" charset="-122"/>
              </a:rPr>
              <a:t>Quest Atlantis</a:t>
            </a:r>
            <a:r>
              <a:rPr lang="zh-CN" altLang="en-US" b="1" dirty="0" smtClean="0">
                <a:solidFill>
                  <a:schemeClr val="tx2">
                    <a:lumMod val="60000"/>
                    <a:lumOff val="40000"/>
                  </a:schemeClr>
                </a:solidFill>
                <a:latin typeface="微软雅黑" pitchFamily="34" charset="-122"/>
                <a:ea typeface="微软雅黑" pitchFamily="34" charset="-122"/>
              </a:rPr>
              <a:t>（探索水质）</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案例</a:t>
            </a:r>
            <a:r>
              <a:rPr lang="en-US" altLang="zh-CN" b="1" dirty="0" smtClean="0">
                <a:solidFill>
                  <a:schemeClr val="tx2">
                    <a:lumMod val="60000"/>
                    <a:lumOff val="40000"/>
                  </a:schemeClr>
                </a:solidFill>
                <a:latin typeface="微软雅黑" pitchFamily="34" charset="-122"/>
                <a:ea typeface="微软雅黑" pitchFamily="34" charset="-122"/>
              </a:rPr>
              <a:t>2</a:t>
            </a:r>
            <a:r>
              <a:rPr lang="zh-CN" altLang="en-US" b="1" dirty="0" smtClean="0">
                <a:solidFill>
                  <a:schemeClr val="tx2">
                    <a:lumMod val="60000"/>
                    <a:lumOff val="40000"/>
                  </a:schemeClr>
                </a:solidFill>
                <a:latin typeface="微软雅黑" pitchFamily="34" charset="-122"/>
                <a:ea typeface="微软雅黑" pitchFamily="34" charset="-122"/>
              </a:rPr>
              <a:t>：</a:t>
            </a:r>
            <a:r>
              <a:rPr lang="en-US" altLang="zh-CN" b="1" dirty="0" err="1" smtClean="0">
                <a:solidFill>
                  <a:schemeClr val="tx2">
                    <a:lumMod val="60000"/>
                    <a:lumOff val="40000"/>
                  </a:schemeClr>
                </a:solidFill>
                <a:latin typeface="微软雅黑" pitchFamily="34" charset="-122"/>
                <a:ea typeface="微软雅黑" pitchFamily="34" charset="-122"/>
              </a:rPr>
              <a:t>RiverCity</a:t>
            </a:r>
            <a:r>
              <a:rPr lang="zh-CN" altLang="en-US" b="1" dirty="0" smtClean="0">
                <a:solidFill>
                  <a:schemeClr val="tx2">
                    <a:lumMod val="60000"/>
                    <a:lumOff val="40000"/>
                  </a:schemeClr>
                </a:solidFill>
                <a:latin typeface="微软雅黑" pitchFamily="34" charset="-122"/>
                <a:ea typeface="微软雅黑" pitchFamily="34" charset="-122"/>
              </a:rPr>
              <a:t>（探索医院病人的病因，通过与不同角色对话）</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案例</a:t>
            </a:r>
            <a:r>
              <a:rPr lang="en-US" altLang="zh-CN" b="1" dirty="0" smtClean="0">
                <a:solidFill>
                  <a:schemeClr val="tx2">
                    <a:lumMod val="60000"/>
                    <a:lumOff val="40000"/>
                  </a:schemeClr>
                </a:solidFill>
                <a:latin typeface="微软雅黑" pitchFamily="34" charset="-122"/>
                <a:ea typeface="微软雅黑" pitchFamily="34" charset="-122"/>
              </a:rPr>
              <a:t>3</a:t>
            </a:r>
            <a:r>
              <a:rPr lang="zh-CN" altLang="en-US" b="1" dirty="0" smtClean="0">
                <a:solidFill>
                  <a:schemeClr val="tx2">
                    <a:lumMod val="60000"/>
                    <a:lumOff val="40000"/>
                  </a:schemeClr>
                </a:solidFill>
                <a:latin typeface="微软雅黑" pitchFamily="34" charset="-122"/>
                <a:ea typeface="微软雅黑" pitchFamily="34" charset="-122"/>
              </a:rPr>
              <a:t>：</a:t>
            </a:r>
            <a:r>
              <a:rPr lang="en-US" altLang="zh-CN" b="1" dirty="0" smtClean="0">
                <a:solidFill>
                  <a:schemeClr val="tx2">
                    <a:lumMod val="60000"/>
                    <a:lumOff val="40000"/>
                  </a:schemeClr>
                </a:solidFill>
                <a:latin typeface="微软雅黑" pitchFamily="34" charset="-122"/>
                <a:ea typeface="微软雅黑" pitchFamily="34" charset="-122"/>
              </a:rPr>
              <a:t>the ECOMUVE</a:t>
            </a:r>
            <a:r>
              <a:rPr lang="zh-CN" altLang="en-US" b="1" dirty="0" smtClean="0">
                <a:solidFill>
                  <a:schemeClr val="tx2">
                    <a:lumMod val="60000"/>
                    <a:lumOff val="40000"/>
                  </a:schemeClr>
                </a:solidFill>
                <a:latin typeface="微软雅黑" pitchFamily="34" charset="-122"/>
                <a:ea typeface="微软雅黑" pitchFamily="34" charset="-122"/>
              </a:rPr>
              <a:t>（池塘和森林两个场景，探索沉浸式环境是否对复杂因果关系的探究有更好作用。通过收集不同时间的数据进行研究问题的探索，每个成员对收集到的数据进行小组展示，并进行协作讨论，最终对自己的理解形成概念图）</a:t>
            </a:r>
            <a:endParaRPr lang="en-US" altLang="zh-CN" b="1" dirty="0" smtClean="0">
              <a:solidFill>
                <a:schemeClr val="tx2">
                  <a:lumMod val="60000"/>
                  <a:lumOff val="40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5399" y="3140968"/>
            <a:ext cx="3915757" cy="3264981"/>
          </a:xfrm>
          <a:prstGeom prst="rect">
            <a:avLst/>
          </a:prstGeom>
        </p:spPr>
      </p:pic>
    </p:spTree>
    <p:extLst>
      <p:ext uri="{BB962C8B-B14F-4D97-AF65-F5344CB8AC3E}">
        <p14:creationId xmlns:p14="http://schemas.microsoft.com/office/powerpoint/2010/main" val="3070865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7035" y="476673"/>
            <a:ext cx="4969846" cy="461665"/>
          </a:xfrm>
          <a:prstGeom prst="rect">
            <a:avLst/>
          </a:prstGeom>
          <a:noFill/>
        </p:spPr>
        <p:txBody>
          <a:bodyPr wrap="square" rtlCol="0">
            <a:spAutoFit/>
          </a:bodyPr>
          <a:lstStyle/>
          <a:p>
            <a:pPr lvl="0"/>
            <a:r>
              <a:rPr lang="en-US" altLang="zh-CN" sz="2400" dirty="0" smtClean="0">
                <a:solidFill>
                  <a:srgbClr val="5F5E5C"/>
                </a:solidFill>
                <a:latin typeface="华康俪金黑W8(P)" pitchFamily="34" charset="-122"/>
                <a:ea typeface="华康俪金黑W8(P)" pitchFamily="34" charset="-122"/>
              </a:rPr>
              <a:t>1.</a:t>
            </a:r>
            <a:r>
              <a:rPr lang="zh-CN" altLang="en-US" sz="2400" kern="0" dirty="0" smtClean="0">
                <a:solidFill>
                  <a:schemeClr val="tx1">
                    <a:lumMod val="65000"/>
                    <a:lumOff val="35000"/>
                  </a:schemeClr>
                </a:solidFill>
                <a:latin typeface="微软雅黑" pitchFamily="34" charset="-122"/>
                <a:ea typeface="微软雅黑" pitchFamily="34" charset="-122"/>
              </a:rPr>
              <a:t>校内案例总结</a:t>
            </a:r>
            <a:endParaRPr lang="zh-CN" altLang="en-US" sz="2400" dirty="0">
              <a:solidFill>
                <a:srgbClr val="5F5E5C"/>
              </a:solidFill>
              <a:latin typeface="华康俪金黑W8(P)" pitchFamily="34" charset="-122"/>
              <a:ea typeface="华康俪金黑W8(P)" pitchFamily="34" charset="-122"/>
            </a:endParaRPr>
          </a:p>
        </p:txBody>
      </p:sp>
      <p:sp>
        <p:nvSpPr>
          <p:cNvPr id="44" name="TextBox 6"/>
          <p:cNvSpPr txBox="1"/>
          <p:nvPr/>
        </p:nvSpPr>
        <p:spPr>
          <a:xfrm>
            <a:off x="482551" y="1376087"/>
            <a:ext cx="7632848" cy="4490460"/>
          </a:xfrm>
          <a:prstGeom prst="rect">
            <a:avLst/>
          </a:prstGeom>
          <a:noFill/>
        </p:spPr>
        <p:txBody>
          <a:bodyPr wrap="square" rtlCol="0">
            <a:spAutoFit/>
          </a:bodyPr>
          <a:lstStyle/>
          <a:p>
            <a:pPr>
              <a:lnSpc>
                <a:spcPct val="130000"/>
              </a:lnSpc>
              <a:spcAft>
                <a:spcPts val="300"/>
              </a:spcAft>
            </a:pPr>
            <a:r>
              <a:rPr lang="zh-CN" altLang="en-US" b="1" dirty="0" smtClean="0">
                <a:solidFill>
                  <a:schemeClr val="tx2">
                    <a:lumMod val="60000"/>
                    <a:lumOff val="40000"/>
                  </a:schemeClr>
                </a:solidFill>
                <a:latin typeface="微软雅黑" pitchFamily="34" charset="-122"/>
                <a:ea typeface="微软雅黑" pitchFamily="34" charset="-122"/>
              </a:rPr>
              <a:t>    课堂</a:t>
            </a:r>
            <a:r>
              <a:rPr lang="zh-CN" altLang="en-US" b="1" dirty="0">
                <a:solidFill>
                  <a:schemeClr val="tx2">
                    <a:lumMod val="60000"/>
                    <a:lumOff val="40000"/>
                  </a:schemeClr>
                </a:solidFill>
                <a:latin typeface="微软雅黑" pitchFamily="34" charset="-122"/>
                <a:ea typeface="微软雅黑" pitchFamily="34" charset="-122"/>
              </a:rPr>
              <a:t>设置为教师设计和实施虚拟现实技术提供了机会。然而也存在教师没有按照设计初衷进行课堂实施的情况，这就削弱了学生的学习效果</a:t>
            </a:r>
            <a:r>
              <a:rPr lang="zh-CN" altLang="en-US" b="1" dirty="0" smtClean="0">
                <a:solidFill>
                  <a:schemeClr val="tx2">
                    <a:lumMod val="60000"/>
                    <a:lumOff val="40000"/>
                  </a:schemeClr>
                </a:solidFill>
                <a:latin typeface="微软雅黑" pitchFamily="34" charset="-122"/>
                <a:ea typeface="微软雅黑" pitchFamily="34" charset="-122"/>
              </a:rPr>
              <a:t>。这主要在于教师的专业能力的问题，而有研究也表明预先的培训有利于减少教学中遇到的问题。</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en-US" altLang="zh-CN" b="1" dirty="0" smtClean="0">
                <a:solidFill>
                  <a:schemeClr val="tx2">
                    <a:lumMod val="60000"/>
                    <a:lumOff val="40000"/>
                  </a:schemeClr>
                </a:solidFill>
                <a:latin typeface="微软雅黑" pitchFamily="34" charset="-122"/>
                <a:ea typeface="微软雅黑" pitchFamily="34" charset="-122"/>
              </a:rPr>
              <a:t>    </a:t>
            </a:r>
            <a:r>
              <a:rPr lang="zh-CN" altLang="en-US" b="1" dirty="0" smtClean="0">
                <a:solidFill>
                  <a:schemeClr val="tx2">
                    <a:lumMod val="60000"/>
                    <a:lumOff val="40000"/>
                  </a:schemeClr>
                </a:solidFill>
                <a:latin typeface="微软雅黑" pitchFamily="34" charset="-122"/>
                <a:ea typeface="微软雅黑" pitchFamily="34" charset="-122"/>
              </a:rPr>
              <a:t>另一个问题是教师在教学期间不能获取长期可信赖的技术支持（一些学校由于硬件设备紧缺，而对于一些不缺少计算机的学校网络条件又可能限制学习活动的开展），此外还有学校对于学习过程中的数据安全和隐私问题对外网进行了限制。</a:t>
            </a:r>
            <a:endParaRPr lang="en-US" altLang="zh-CN" b="1" dirty="0" smtClean="0">
              <a:solidFill>
                <a:schemeClr val="tx2">
                  <a:lumMod val="60000"/>
                  <a:lumOff val="40000"/>
                </a:schemeClr>
              </a:solidFill>
              <a:latin typeface="微软雅黑" pitchFamily="34" charset="-122"/>
              <a:ea typeface="微软雅黑" pitchFamily="34" charset="-122"/>
            </a:endParaRPr>
          </a:p>
          <a:p>
            <a:pPr>
              <a:lnSpc>
                <a:spcPct val="130000"/>
              </a:lnSpc>
              <a:spcAft>
                <a:spcPts val="300"/>
              </a:spcAft>
            </a:pPr>
            <a:r>
              <a:rPr lang="en-US" altLang="zh-CN" b="1" dirty="0" smtClean="0">
                <a:solidFill>
                  <a:schemeClr val="tx2">
                    <a:lumMod val="60000"/>
                    <a:lumOff val="40000"/>
                  </a:schemeClr>
                </a:solidFill>
                <a:latin typeface="微软雅黑" pitchFamily="34" charset="-122"/>
                <a:ea typeface="微软雅黑" pitchFamily="34" charset="-122"/>
              </a:rPr>
              <a:t>    </a:t>
            </a:r>
            <a:r>
              <a:rPr lang="zh-CN" altLang="en-US" b="1" dirty="0" smtClean="0">
                <a:solidFill>
                  <a:schemeClr val="tx2">
                    <a:lumMod val="60000"/>
                    <a:lumOff val="40000"/>
                  </a:schemeClr>
                </a:solidFill>
                <a:latin typeface="微软雅黑" pitchFamily="34" charset="-122"/>
                <a:ea typeface="微软雅黑" pitchFamily="34" charset="-122"/>
              </a:rPr>
              <a:t>此外学生期望在家庭中能够继续使用虚拟现实环境，那么在非教学环境下就存在产生不当行为的风险。为了避免这种风险，系统在同伴相互监控和家长辅助监控的同时设置了对学习者行为日志的统计，并将统计隔日发送给教师。以此促进学习者的沉浸式学习行为。</a:t>
            </a:r>
            <a:endParaRPr lang="en-US" altLang="zh-CN" b="1" dirty="0" smtClean="0">
              <a:solidFill>
                <a:schemeClr val="tx2">
                  <a:lumMod val="60000"/>
                  <a:lumOff val="40000"/>
                </a:schemeClr>
              </a:solidFill>
              <a:latin typeface="微软雅黑" pitchFamily="34" charset="-122"/>
              <a:ea typeface="微软雅黑" pitchFamily="34" charset="-122"/>
            </a:endParaRPr>
          </a:p>
        </p:txBody>
      </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5399" y="3140968"/>
            <a:ext cx="3915757" cy="3264981"/>
          </a:xfrm>
          <a:prstGeom prst="rect">
            <a:avLst/>
          </a:prstGeom>
        </p:spPr>
      </p:pic>
    </p:spTree>
    <p:extLst>
      <p:ext uri="{BB962C8B-B14F-4D97-AF65-F5344CB8AC3E}">
        <p14:creationId xmlns:p14="http://schemas.microsoft.com/office/powerpoint/2010/main" val="1301895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1877</Words>
  <Application>Microsoft Office PowerPoint</Application>
  <PresentationFormat>自定义</PresentationFormat>
  <Paragraphs>124</Paragraphs>
  <Slides>21</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 Unicode MS</vt:lpstr>
      <vt:lpstr>华康俪金黑W8(P)</vt:lpstr>
      <vt:lpstr>经典繁仿黑</vt:lpstr>
      <vt:lpstr>楷体</vt:lpstr>
      <vt:lpstr>宋体</vt:lpstr>
      <vt:lpstr>微软雅黑</vt:lpstr>
      <vt:lpstr>专业字体设计服务/WWW.ZTSGC.COM/</vt:lpstr>
      <vt:lpstr>Arial</vt:lpstr>
      <vt:lpstr>Broadway</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LXX</cp:lastModifiedBy>
  <cp:revision>707</cp:revision>
  <dcterms:modified xsi:type="dcterms:W3CDTF">2016-10-07T15:47:11Z</dcterms:modified>
</cp:coreProperties>
</file>