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9" r:id="rId4"/>
    <p:sldId id="292" r:id="rId5"/>
    <p:sldId id="293" r:id="rId6"/>
    <p:sldId id="294" r:id="rId7"/>
    <p:sldId id="295" r:id="rId8"/>
    <p:sldId id="296" r:id="rId9"/>
    <p:sldId id="297" r:id="rId10"/>
    <p:sldId id="299" r:id="rId11"/>
    <p:sldId id="302" r:id="rId12"/>
    <p:sldId id="298" r:id="rId13"/>
    <p:sldId id="303" r:id="rId14"/>
    <p:sldId id="304" r:id="rId15"/>
    <p:sldId id="305" r:id="rId16"/>
    <p:sldId id="300" r:id="rId17"/>
    <p:sldId id="276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447EC4"/>
    <a:srgbClr val="2A684C"/>
    <a:srgbClr val="000000"/>
    <a:srgbClr val="CFDB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64" autoAdjust="0"/>
    <p:restoredTop sz="94660" autoAdjust="0"/>
  </p:normalViewPr>
  <p:slideViewPr>
    <p:cSldViewPr>
      <p:cViewPr varScale="1">
        <p:scale>
          <a:sx n="82" d="100"/>
          <a:sy n="82" d="100"/>
        </p:scale>
        <p:origin x="-64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Rectangle 17" descr="a1"/>
          <p:cNvSpPr>
            <a:spLocks noChangeArrowheads="1"/>
          </p:cNvSpPr>
          <p:nvPr/>
        </p:nvSpPr>
        <p:spPr bwMode="gray">
          <a:xfrm>
            <a:off x="6876256" y="0"/>
            <a:ext cx="2286000" cy="31242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gray">
          <a:xfrm>
            <a:off x="0" y="0"/>
            <a:ext cx="22098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gray">
          <a:xfrm>
            <a:off x="4594448" y="0"/>
            <a:ext cx="2209800" cy="31242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gray">
          <a:xfrm>
            <a:off x="2286000" y="3124200"/>
            <a:ext cx="6858000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gray">
          <a:xfrm>
            <a:off x="0" y="3124200"/>
            <a:ext cx="9144000" cy="1524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3048000"/>
            <a:ext cx="6705600" cy="685800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2286000" y="3886200"/>
            <a:ext cx="6719888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>
                <a:latin typeface="Verdana" pitchFamily="34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551613"/>
            <a:ext cx="2133600" cy="169862"/>
          </a:xfrm>
        </p:spPr>
        <p:txBody>
          <a:bodyPr/>
          <a:lstStyle>
            <a:lvl1pPr>
              <a:defRPr>
                <a:effectLst/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553200"/>
            <a:ext cx="2895600" cy="168275"/>
          </a:xfrm>
        </p:spPr>
        <p:txBody>
          <a:bodyPr/>
          <a:lstStyle>
            <a:lvl1pPr algn="ctr">
              <a:defRPr>
                <a:effectLst/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553200"/>
            <a:ext cx="2133600" cy="168275"/>
          </a:xfrm>
        </p:spPr>
        <p:txBody>
          <a:bodyPr/>
          <a:lstStyle>
            <a:lvl1pPr algn="r">
              <a:defRPr>
                <a:effectLst/>
                <a:latin typeface="+mn-lt"/>
              </a:defRPr>
            </a:lvl1pPr>
          </a:lstStyle>
          <a:p>
            <a:fld id="{20E2DBDD-5A0E-4606-AFE3-A1849C547744}" type="slidenum">
              <a:rPr lang="en-US" altLang="zh-CN"/>
              <a:pPr/>
              <a:t>‹#›</a:t>
            </a:fld>
            <a:endParaRPr lang="en-US" altLang="zh-CN" dirty="0"/>
          </a:p>
        </p:txBody>
      </p:sp>
      <p:pic>
        <p:nvPicPr>
          <p:cNvPr id="3095" name="Picture 23" descr="E:\12下载\ooopic_1365762517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4290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2D0EA1-69CC-4855-BFF8-BEDA8430D3D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9412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31838"/>
            <a:ext cx="2057400" cy="5567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31838"/>
            <a:ext cx="6019800" cy="55673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44051A-8C2A-491D-BFBA-4D650E267A9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5920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3425" y="731838"/>
            <a:ext cx="7800975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19225"/>
            <a:ext cx="8229600" cy="4879975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46112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http://lcell.bnu.edu.cn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124200" y="6477000"/>
            <a:ext cx="2133600" cy="320675"/>
          </a:xfrm>
        </p:spPr>
        <p:txBody>
          <a:bodyPr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altLang="zh-CN" dirty="0" smtClean="0"/>
              <a:t>2013-04-13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14156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http://lcell.bnu.edu.cn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2013-04-13</a:t>
            </a:r>
            <a:endParaRPr lang="en-US" altLang="zh-CN" dirty="0"/>
          </a:p>
        </p:txBody>
      </p:sp>
      <p:pic>
        <p:nvPicPr>
          <p:cNvPr id="114690" name="Picture 2" descr="C:\Users\wanhp\Desktop\lc_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12" y="-27384"/>
            <a:ext cx="198120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1326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http://lcell.bnu.edu.cn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2013-04-13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23068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19225"/>
            <a:ext cx="4038600" cy="4879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19225"/>
            <a:ext cx="4038600" cy="4879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http://lcell.bnu.edu.cn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altLang="zh-CN" dirty="0" smtClean="0"/>
              <a:t>2013-04-13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86839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http://lcell.bnu.edu.cn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altLang="zh-CN" dirty="0" smtClean="0"/>
              <a:t>2013-04-13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23451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http://lcell.bnu.edu.cn</a:t>
            </a:r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2013-04-13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73907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http://lcell.bnu.edu.cn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altLang="zh-CN" dirty="0" smtClean="0"/>
              <a:t>2013-04-13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85847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25D64D-E9EE-4DC8-B175-8CD11F21EEC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4277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68643-A2A6-4ECD-9271-4C826C8D16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6794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Rectangle 23" descr="a1"/>
          <p:cNvSpPr>
            <a:spLocks noChangeArrowheads="1"/>
          </p:cNvSpPr>
          <p:nvPr/>
        </p:nvSpPr>
        <p:spPr bwMode="gray">
          <a:xfrm>
            <a:off x="592138" y="0"/>
            <a:ext cx="2066925" cy="838200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gray">
          <a:xfrm>
            <a:off x="2730500" y="0"/>
            <a:ext cx="2138363" cy="8382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9" name="Rectangle 25" descr="a2"/>
          <p:cNvSpPr>
            <a:spLocks noChangeArrowheads="1"/>
          </p:cNvSpPr>
          <p:nvPr/>
        </p:nvSpPr>
        <p:spPr bwMode="gray">
          <a:xfrm>
            <a:off x="4938713" y="0"/>
            <a:ext cx="2066925" cy="838200"/>
          </a:xfrm>
          <a:prstGeom prst="rect">
            <a:avLst/>
          </a:pr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gray">
          <a:xfrm>
            <a:off x="7077075" y="0"/>
            <a:ext cx="2066925" cy="838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457200" y="6477000"/>
            <a:ext cx="8686800" cy="381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51" name="Group 27"/>
          <p:cNvGrpSpPr>
            <a:grpSpLocks/>
          </p:cNvGrpSpPr>
          <p:nvPr/>
        </p:nvGrpSpPr>
        <p:grpSpPr bwMode="auto">
          <a:xfrm>
            <a:off x="0" y="685800"/>
            <a:ext cx="9144000" cy="609600"/>
            <a:chOff x="0" y="432"/>
            <a:chExt cx="5760" cy="384"/>
          </a:xfrm>
        </p:grpSpPr>
        <p:sp>
          <p:nvSpPr>
            <p:cNvPr id="1052" name="Rectangle 28"/>
            <p:cNvSpPr>
              <a:spLocks noChangeArrowheads="1"/>
            </p:cNvSpPr>
            <p:nvPr userDrawn="1"/>
          </p:nvSpPr>
          <p:spPr bwMode="gray">
            <a:xfrm>
              <a:off x="0" y="432"/>
              <a:ext cx="5760" cy="9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3" name="Rectangle 29"/>
            <p:cNvSpPr>
              <a:spLocks noChangeArrowheads="1"/>
            </p:cNvSpPr>
            <p:nvPr userDrawn="1"/>
          </p:nvSpPr>
          <p:spPr bwMode="gray">
            <a:xfrm>
              <a:off x="362" y="432"/>
              <a:ext cx="5398" cy="38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19225"/>
            <a:ext cx="8229600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61125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defRPr>
            </a:lvl1pPr>
          </a:lstStyle>
          <a:p>
            <a:r>
              <a:rPr lang="en-US" altLang="zh-CN" dirty="0" smtClean="0"/>
              <a:t>http://lcell.bnu.edu.cn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67400" y="64770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24200" y="64770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defRPr>
            </a:lvl1pPr>
          </a:lstStyle>
          <a:p>
            <a:r>
              <a:rPr lang="en-US" altLang="zh-CN" dirty="0" smtClean="0"/>
              <a:t>2013-04-13</a:t>
            </a:r>
            <a:endParaRPr lang="en-US" altLang="zh-CN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733425" y="731838"/>
            <a:ext cx="7800975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56" name="Picture 32" descr="C:\Users\wanhp\Desktop\lc_logo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453336"/>
            <a:ext cx="1059740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wanhp\Desktop\lc_logo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12" y="-27384"/>
            <a:ext cx="198120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chrome.com/extensions/getstarted.html" TargetMode="External"/><Relationship Id="rId2" Type="http://schemas.openxmlformats.org/officeDocument/2006/relationships/hyperlink" Target="http://open.se.360.cn/open/extension_dev/overview.html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>
                <a:ea typeface="宋体" charset="-122"/>
              </a:rPr>
              <a:t>浏览器扩展（插件）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5517232"/>
            <a:ext cx="6719888" cy="810344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mtClean="0">
                <a:ea typeface="宋体" charset="-122"/>
              </a:rPr>
              <a:t>万海鹏</a:t>
            </a:r>
            <a:endParaRPr lang="en-US" altLang="zh-CN" smtClean="0">
              <a:ea typeface="宋体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mtClean="0">
                <a:ea typeface="宋体" charset="-122"/>
              </a:rPr>
              <a:t>2013</a:t>
            </a:r>
            <a:r>
              <a:rPr lang="zh-CN" altLang="en-US" smtClean="0">
                <a:ea typeface="宋体" charset="-122"/>
              </a:rPr>
              <a:t>年</a:t>
            </a:r>
            <a:r>
              <a:rPr lang="en-US" altLang="zh-CN" smtClean="0">
                <a:ea typeface="宋体" charset="-122"/>
              </a:rPr>
              <a:t>4</a:t>
            </a:r>
            <a:r>
              <a:rPr lang="zh-CN" altLang="en-US" smtClean="0">
                <a:ea typeface="宋体" charset="-122"/>
              </a:rPr>
              <a:t>月</a:t>
            </a:r>
            <a:r>
              <a:rPr lang="en-US" altLang="zh-CN" smtClean="0">
                <a:ea typeface="宋体" charset="-122"/>
              </a:rPr>
              <a:t>13</a:t>
            </a:r>
            <a:r>
              <a:rPr lang="zh-CN" altLang="en-US" smtClean="0">
                <a:ea typeface="宋体" charset="-122"/>
              </a:rPr>
              <a:t>日</a:t>
            </a:r>
            <a:endParaRPr lang="en-US" altLang="zh-CN" dirty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manifest</a:t>
            </a:r>
            <a:endParaRPr lang="zh-CN" altLang="en-US" dirty="0"/>
          </a:p>
        </p:txBody>
      </p:sp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692696"/>
            <a:ext cx="5667375" cy="596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24296" y="5553264"/>
            <a:ext cx="3312000" cy="252000"/>
          </a:xfrm>
          <a:prstGeom prst="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16898" y="1484784"/>
            <a:ext cx="3058958" cy="5078313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/>
              <a:t>p</a:t>
            </a:r>
            <a:r>
              <a:rPr lang="en-US" altLang="zh-CN" dirty="0" smtClean="0"/>
              <a:t>ermissions:</a:t>
            </a:r>
            <a:r>
              <a:rPr lang="zh-CN" altLang="en-US" dirty="0" smtClean="0"/>
              <a:t>扩展</a:t>
            </a:r>
            <a:r>
              <a:rPr lang="zh-CN" altLang="en-US" dirty="0"/>
              <a:t>或</a:t>
            </a:r>
            <a:r>
              <a:rPr lang="en-US" altLang="zh-CN" dirty="0"/>
              <a:t>app</a:t>
            </a:r>
            <a:r>
              <a:rPr lang="zh-CN" altLang="en-US" dirty="0"/>
              <a:t>将使用的一组权限</a:t>
            </a:r>
            <a:r>
              <a:rPr lang="zh-CN" altLang="en-US" dirty="0" smtClean="0"/>
              <a:t>。每个</a:t>
            </a:r>
            <a:r>
              <a:rPr lang="zh-CN" altLang="en-US" dirty="0"/>
              <a:t>权限是一列已知字符串列表中的一</a:t>
            </a:r>
            <a:r>
              <a:rPr lang="zh-CN" altLang="en-US" dirty="0" smtClean="0"/>
              <a:t>个。</a:t>
            </a:r>
            <a:endParaRPr lang="en-US" altLang="zh-CN" dirty="0" smtClean="0"/>
          </a:p>
          <a:p>
            <a:endParaRPr lang="en-US" altLang="zh-CN" dirty="0"/>
          </a:p>
          <a:p>
            <a:pPr lvl="0">
              <a:lnSpc>
                <a:spcPct val="150000"/>
              </a:lnSpc>
            </a:pPr>
            <a:r>
              <a:rPr lang="en-US" altLang="zh-CN" dirty="0" smtClean="0"/>
              <a:t>"permissions": </a:t>
            </a:r>
          </a:p>
          <a:p>
            <a:pPr lvl="0">
              <a:lnSpc>
                <a:spcPct val="150000"/>
              </a:lnSpc>
            </a:pPr>
            <a:r>
              <a:rPr lang="en-US" altLang="zh-CN" dirty="0" smtClean="0"/>
              <a:t>[ "tabs",</a:t>
            </a:r>
          </a:p>
          <a:p>
            <a:pPr lvl="0">
              <a:lnSpc>
                <a:spcPct val="150000"/>
              </a:lnSpc>
            </a:pPr>
            <a:r>
              <a:rPr lang="en-US" altLang="zh-CN" dirty="0" smtClean="0"/>
              <a:t> "bookmarks",</a:t>
            </a:r>
          </a:p>
          <a:p>
            <a:pPr lvl="0">
              <a:lnSpc>
                <a:spcPct val="150000"/>
              </a:lnSpc>
            </a:pPr>
            <a:r>
              <a:rPr lang="en-US" altLang="zh-CN" dirty="0" smtClean="0"/>
              <a:t> "history“,</a:t>
            </a:r>
          </a:p>
          <a:p>
            <a:pPr lvl="0">
              <a:lnSpc>
                <a:spcPct val="150000"/>
              </a:lnSpc>
            </a:pPr>
            <a:r>
              <a:rPr lang="en-US" altLang="zh-CN" dirty="0" smtClean="0"/>
              <a:t> "http://www.blogger.com/", "http://*.google.com/", "</a:t>
            </a:r>
            <a:r>
              <a:rPr lang="en-US" altLang="zh-CN" dirty="0" err="1" smtClean="0"/>
              <a:t>unlimitedStorage</a:t>
            </a:r>
            <a:r>
              <a:rPr lang="en-US" altLang="zh-CN" dirty="0" smtClean="0"/>
              <a:t>",</a:t>
            </a:r>
          </a:p>
          <a:p>
            <a:pPr lvl="0">
              <a:lnSpc>
                <a:spcPct val="150000"/>
              </a:lnSpc>
            </a:pPr>
            <a:r>
              <a:rPr lang="en-US" altLang="zh-CN" dirty="0" smtClean="0"/>
              <a:t>"background"],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447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AutoShape 2"/>
          <p:cNvSpPr>
            <a:spLocks noChangeArrowheads="1"/>
          </p:cNvSpPr>
          <p:nvPr/>
        </p:nvSpPr>
        <p:spPr bwMode="auto">
          <a:xfrm>
            <a:off x="3722688" y="3657600"/>
            <a:ext cx="1839912" cy="228600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1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 dirty="0" smtClean="0">
                <a:latin typeface="Verdana" pitchFamily="34" charset="0"/>
                <a:ea typeface="宋体" charset="-122"/>
              </a:rPr>
              <a:t>Cookies</a:t>
            </a:r>
          </a:p>
          <a:p>
            <a:pPr eaLnBrk="0" hangingPunct="0"/>
            <a:r>
              <a:rPr lang="zh-CN" altLang="en-US" sz="1400" dirty="0" smtClean="0">
                <a:latin typeface="Verdana" pitchFamily="34" charset="0"/>
                <a:ea typeface="宋体" charset="-122"/>
              </a:rPr>
              <a:t>开发者工具</a:t>
            </a:r>
          </a:p>
          <a:p>
            <a:pPr eaLnBrk="0" hangingPunct="0"/>
            <a:r>
              <a:rPr lang="zh-CN" altLang="en-US" sz="1400" dirty="0" smtClean="0">
                <a:latin typeface="Verdana" pitchFamily="34" charset="0"/>
                <a:ea typeface="宋体" charset="-122"/>
              </a:rPr>
              <a:t>事件</a:t>
            </a:r>
          </a:p>
          <a:p>
            <a:pPr eaLnBrk="0" hangingPunct="0"/>
            <a:r>
              <a:rPr lang="zh-CN" altLang="en-US" sz="1400" dirty="0" smtClean="0">
                <a:latin typeface="Verdana" pitchFamily="34" charset="0"/>
                <a:ea typeface="宋体" charset="-122"/>
              </a:rPr>
              <a:t>浏览历史</a:t>
            </a:r>
          </a:p>
          <a:p>
            <a:pPr eaLnBrk="0" hangingPunct="0"/>
            <a:r>
              <a:rPr lang="zh-CN" altLang="en-US" sz="1400" dirty="0" smtClean="0">
                <a:latin typeface="Verdana" pitchFamily="34" charset="0"/>
                <a:ea typeface="宋体" charset="-122"/>
              </a:rPr>
              <a:t>插件管理</a:t>
            </a:r>
          </a:p>
          <a:p>
            <a:pPr eaLnBrk="0" hangingPunct="0"/>
            <a:r>
              <a:rPr lang="zh-CN" altLang="en-US" sz="1400" dirty="0" smtClean="0">
                <a:latin typeface="Verdana" pitchFamily="34" charset="0"/>
                <a:ea typeface="宋体" charset="-122"/>
              </a:rPr>
              <a:t>标签</a:t>
            </a:r>
          </a:p>
          <a:p>
            <a:pPr eaLnBrk="0" hangingPunct="0"/>
            <a:r>
              <a:rPr lang="zh-CN" altLang="en-US" sz="1400" dirty="0" smtClean="0">
                <a:latin typeface="Verdana" pitchFamily="34" charset="0"/>
                <a:ea typeface="宋体" charset="-122"/>
              </a:rPr>
              <a:t>视窗</a:t>
            </a:r>
            <a:endParaRPr lang="en-US" altLang="zh-CN" sz="1400" dirty="0">
              <a:latin typeface="Verdana" pitchFamily="34" charset="0"/>
              <a:ea typeface="宋体" charset="-122"/>
            </a:endParaRPr>
          </a:p>
        </p:txBody>
      </p:sp>
      <p:sp>
        <p:nvSpPr>
          <p:cNvPr id="91139" name="AutoShape 3"/>
          <p:cNvSpPr>
            <a:spLocks noChangeArrowheads="1"/>
          </p:cNvSpPr>
          <p:nvPr/>
        </p:nvSpPr>
        <p:spPr bwMode="auto">
          <a:xfrm>
            <a:off x="1219200" y="3657600"/>
            <a:ext cx="1828800" cy="228600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31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1400" dirty="0" smtClean="0"/>
              <a:t>Browser Actions</a:t>
            </a:r>
          </a:p>
          <a:p>
            <a:r>
              <a:rPr lang="zh-CN" altLang="en-US" sz="1400" dirty="0" smtClean="0"/>
              <a:t>右键菜单</a:t>
            </a:r>
          </a:p>
          <a:p>
            <a:r>
              <a:rPr lang="zh-CN" altLang="en-US" sz="1400" dirty="0" smtClean="0"/>
              <a:t>桌面通知</a:t>
            </a:r>
          </a:p>
          <a:p>
            <a:r>
              <a:rPr lang="en-US" altLang="zh-CN" sz="1400" dirty="0" err="1" smtClean="0"/>
              <a:t>Omnibox</a:t>
            </a:r>
            <a:endParaRPr lang="en-US" altLang="zh-CN" sz="1400" dirty="0" smtClean="0"/>
          </a:p>
          <a:p>
            <a:r>
              <a:rPr lang="zh-CN" altLang="en-US" sz="1400" dirty="0" smtClean="0"/>
              <a:t>选项页</a:t>
            </a:r>
          </a:p>
          <a:p>
            <a:r>
              <a:rPr lang="zh-CN" altLang="en-US" sz="1400" dirty="0" smtClean="0"/>
              <a:t>覆写特定页</a:t>
            </a:r>
          </a:p>
          <a:p>
            <a:r>
              <a:rPr lang="en-US" altLang="zh-CN" sz="1400" dirty="0" smtClean="0"/>
              <a:t>Page Actions</a:t>
            </a:r>
            <a:endParaRPr lang="en-US" altLang="zh-CN" sz="1400" dirty="0"/>
          </a:p>
        </p:txBody>
      </p:sp>
      <p:sp>
        <p:nvSpPr>
          <p:cNvPr id="91140" name="AutoShape 4"/>
          <p:cNvSpPr>
            <a:spLocks noChangeArrowheads="1"/>
          </p:cNvSpPr>
          <p:nvPr/>
        </p:nvSpPr>
        <p:spPr bwMode="auto">
          <a:xfrm>
            <a:off x="6248400" y="3657600"/>
            <a:ext cx="1752600" cy="228600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31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/>
            <a:r>
              <a:rPr lang="zh-CN" altLang="en-US" sz="1400" dirty="0" smtClean="0">
                <a:latin typeface="Verdana" pitchFamily="34" charset="0"/>
                <a:ea typeface="宋体" charset="-122"/>
              </a:rPr>
              <a:t>无障碍性</a:t>
            </a:r>
          </a:p>
          <a:p>
            <a:pPr eaLnBrk="0" hangingPunct="0"/>
            <a:r>
              <a:rPr lang="en-US" altLang="zh-CN" sz="1400" dirty="0" smtClean="0">
                <a:latin typeface="Verdana" pitchFamily="34" charset="0"/>
                <a:ea typeface="宋体" charset="-122"/>
              </a:rPr>
              <a:t>Content Security Policy</a:t>
            </a:r>
          </a:p>
          <a:p>
            <a:pPr eaLnBrk="0" hangingPunct="0"/>
            <a:r>
              <a:rPr lang="en-US" altLang="zh-CN" sz="1400" dirty="0" smtClean="0">
                <a:latin typeface="Verdana" pitchFamily="34" charset="0"/>
                <a:ea typeface="宋体" charset="-122"/>
              </a:rPr>
              <a:t>Content Scripts</a:t>
            </a:r>
          </a:p>
          <a:p>
            <a:pPr eaLnBrk="0" hangingPunct="0"/>
            <a:r>
              <a:rPr lang="zh-CN" altLang="en-US" sz="1400" dirty="0" smtClean="0">
                <a:latin typeface="Verdana" pitchFamily="34" charset="0"/>
                <a:ea typeface="宋体" charset="-122"/>
              </a:rPr>
              <a:t>跨域请求</a:t>
            </a:r>
          </a:p>
          <a:p>
            <a:pPr eaLnBrk="0" hangingPunct="0"/>
            <a:r>
              <a:rPr lang="zh-CN" altLang="en-US" sz="1400" dirty="0" smtClean="0">
                <a:latin typeface="Verdana" pitchFamily="34" charset="0"/>
                <a:ea typeface="宋体" charset="-122"/>
              </a:rPr>
              <a:t>国际化 </a:t>
            </a:r>
            <a:r>
              <a:rPr lang="en-US" altLang="zh-CN" sz="1400" dirty="0" smtClean="0">
                <a:latin typeface="Verdana" pitchFamily="34" charset="0"/>
                <a:ea typeface="宋体" charset="-122"/>
              </a:rPr>
              <a:t>(i18n)</a:t>
            </a:r>
          </a:p>
          <a:p>
            <a:pPr eaLnBrk="0" hangingPunct="0"/>
            <a:r>
              <a:rPr lang="zh-CN" altLang="en-US" sz="1400" dirty="0" smtClean="0">
                <a:latin typeface="Verdana" pitchFamily="34" charset="0"/>
                <a:ea typeface="宋体" charset="-122"/>
              </a:rPr>
              <a:t>消息传递</a:t>
            </a:r>
          </a:p>
          <a:p>
            <a:pPr eaLnBrk="0" hangingPunct="0"/>
            <a:r>
              <a:rPr lang="zh-CN" altLang="en-US" sz="1400" dirty="0" smtClean="0">
                <a:latin typeface="Verdana" pitchFamily="34" charset="0"/>
                <a:ea typeface="宋体" charset="-122"/>
              </a:rPr>
              <a:t>可选权限</a:t>
            </a:r>
          </a:p>
          <a:p>
            <a:pPr eaLnBrk="0" hangingPunct="0"/>
            <a:r>
              <a:rPr lang="en-US" altLang="zh-CN" sz="1400" dirty="0" smtClean="0">
                <a:latin typeface="Verdana" pitchFamily="34" charset="0"/>
                <a:ea typeface="宋体" charset="-122"/>
              </a:rPr>
              <a:t>NPAPI</a:t>
            </a:r>
            <a:r>
              <a:rPr lang="zh-CN" altLang="en-US" sz="1400" dirty="0" smtClean="0">
                <a:latin typeface="Verdana" pitchFamily="34" charset="0"/>
                <a:ea typeface="宋体" charset="-122"/>
              </a:rPr>
              <a:t>插件</a:t>
            </a:r>
            <a:endParaRPr lang="en-US" altLang="zh-CN" sz="1400" dirty="0">
              <a:latin typeface="Verdana" pitchFamily="34" charset="0"/>
              <a:ea typeface="宋体" charset="-122"/>
            </a:endParaRPr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>
                <a:ea typeface="宋体" charset="-122"/>
              </a:rPr>
              <a:t>3</a:t>
            </a:r>
            <a:r>
              <a:rPr lang="zh-CN" altLang="en-US" sz="3600" dirty="0" smtClean="0">
                <a:ea typeface="宋体" charset="-122"/>
              </a:rPr>
              <a:t>、浏览器扩展（插件）开发</a:t>
            </a:r>
            <a:endParaRPr lang="en-US" altLang="zh-CN" sz="2000" dirty="0">
              <a:ea typeface="宋体" charset="-122"/>
            </a:endParaRPr>
          </a:p>
        </p:txBody>
      </p:sp>
      <p:sp>
        <p:nvSpPr>
          <p:cNvPr id="91142" name="AutoShape 6"/>
          <p:cNvSpPr>
            <a:spLocks noChangeArrowheads="1"/>
          </p:cNvSpPr>
          <p:nvPr/>
        </p:nvSpPr>
        <p:spPr bwMode="gray">
          <a:xfrm>
            <a:off x="3151188" y="2452688"/>
            <a:ext cx="400050" cy="449262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3" name="AutoShape 7"/>
          <p:cNvSpPr>
            <a:spLocks noChangeArrowheads="1"/>
          </p:cNvSpPr>
          <p:nvPr/>
        </p:nvSpPr>
        <p:spPr bwMode="gray">
          <a:xfrm>
            <a:off x="5613400" y="2452688"/>
            <a:ext cx="398463" cy="449262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4" name="Oval 8"/>
          <p:cNvSpPr>
            <a:spLocks noChangeArrowheads="1"/>
          </p:cNvSpPr>
          <p:nvPr/>
        </p:nvSpPr>
        <p:spPr bwMode="gray">
          <a:xfrm>
            <a:off x="6221413" y="1833563"/>
            <a:ext cx="1703387" cy="16875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91145" name="Oval 9"/>
          <p:cNvSpPr>
            <a:spLocks noChangeArrowheads="1"/>
          </p:cNvSpPr>
          <p:nvPr/>
        </p:nvSpPr>
        <p:spPr bwMode="gray">
          <a:xfrm>
            <a:off x="6221413" y="1833563"/>
            <a:ext cx="1703387" cy="1687512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91146" name="Oval 10"/>
          <p:cNvSpPr>
            <a:spLocks noChangeArrowheads="1"/>
          </p:cNvSpPr>
          <p:nvPr/>
        </p:nvSpPr>
        <p:spPr bwMode="gray">
          <a:xfrm>
            <a:off x="6332538" y="1944688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91147" name="Oval 11"/>
          <p:cNvSpPr>
            <a:spLocks noChangeArrowheads="1"/>
          </p:cNvSpPr>
          <p:nvPr/>
        </p:nvSpPr>
        <p:spPr bwMode="gray">
          <a:xfrm>
            <a:off x="6357938" y="1952625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91148" name="Oval 12"/>
          <p:cNvSpPr>
            <a:spLocks noChangeArrowheads="1"/>
          </p:cNvSpPr>
          <p:nvPr/>
        </p:nvSpPr>
        <p:spPr bwMode="gray">
          <a:xfrm>
            <a:off x="6411913" y="2016125"/>
            <a:ext cx="1335087" cy="1320800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91149" name="Oval 13"/>
          <p:cNvSpPr>
            <a:spLocks noChangeArrowheads="1"/>
          </p:cNvSpPr>
          <p:nvPr/>
        </p:nvSpPr>
        <p:spPr bwMode="gray">
          <a:xfrm>
            <a:off x="1295400" y="1828800"/>
            <a:ext cx="1703388" cy="1687513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91150" name="Oval 14"/>
          <p:cNvSpPr>
            <a:spLocks noChangeArrowheads="1"/>
          </p:cNvSpPr>
          <p:nvPr/>
        </p:nvSpPr>
        <p:spPr bwMode="gray">
          <a:xfrm>
            <a:off x="1295400" y="1828800"/>
            <a:ext cx="1703388" cy="1687513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91151" name="Oval 15"/>
          <p:cNvSpPr>
            <a:spLocks noChangeArrowheads="1"/>
          </p:cNvSpPr>
          <p:nvPr/>
        </p:nvSpPr>
        <p:spPr bwMode="gray">
          <a:xfrm>
            <a:off x="1406525" y="1938338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91152" name="Oval 16"/>
          <p:cNvSpPr>
            <a:spLocks noChangeArrowheads="1"/>
          </p:cNvSpPr>
          <p:nvPr/>
        </p:nvSpPr>
        <p:spPr bwMode="gray">
          <a:xfrm>
            <a:off x="1408113" y="1941513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91153" name="Oval 17"/>
          <p:cNvSpPr>
            <a:spLocks noChangeArrowheads="1"/>
          </p:cNvSpPr>
          <p:nvPr/>
        </p:nvSpPr>
        <p:spPr bwMode="gray">
          <a:xfrm>
            <a:off x="1481138" y="2012950"/>
            <a:ext cx="1333500" cy="1320800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91154" name="Group 18"/>
          <p:cNvGrpSpPr>
            <a:grpSpLocks/>
          </p:cNvGrpSpPr>
          <p:nvPr/>
        </p:nvGrpSpPr>
        <p:grpSpPr bwMode="auto">
          <a:xfrm>
            <a:off x="1501775" y="2032000"/>
            <a:ext cx="1290638" cy="1277938"/>
            <a:chOff x="4166" y="1706"/>
            <a:chExt cx="1252" cy="1252"/>
          </a:xfrm>
        </p:grpSpPr>
        <p:sp>
          <p:nvSpPr>
            <p:cNvPr id="91155" name="Oval 19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156" name="Oval 20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157" name="Oval 21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158" name="Oval 22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91159" name="Oval 23"/>
          <p:cNvSpPr>
            <a:spLocks noChangeArrowheads="1"/>
          </p:cNvSpPr>
          <p:nvPr/>
        </p:nvSpPr>
        <p:spPr bwMode="gray">
          <a:xfrm>
            <a:off x="3759200" y="1833563"/>
            <a:ext cx="1703388" cy="16875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91160" name="Oval 24"/>
          <p:cNvSpPr>
            <a:spLocks noChangeArrowheads="1"/>
          </p:cNvSpPr>
          <p:nvPr/>
        </p:nvSpPr>
        <p:spPr bwMode="gray">
          <a:xfrm>
            <a:off x="3759200" y="1833563"/>
            <a:ext cx="1703388" cy="1687512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91161" name="Oval 25"/>
          <p:cNvSpPr>
            <a:spLocks noChangeArrowheads="1"/>
          </p:cNvSpPr>
          <p:nvPr/>
        </p:nvSpPr>
        <p:spPr bwMode="gray">
          <a:xfrm>
            <a:off x="3870325" y="1944688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91162" name="Oval 26"/>
          <p:cNvSpPr>
            <a:spLocks noChangeArrowheads="1"/>
          </p:cNvSpPr>
          <p:nvPr/>
        </p:nvSpPr>
        <p:spPr bwMode="gray">
          <a:xfrm>
            <a:off x="3871913" y="1946275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91163" name="Oval 27"/>
          <p:cNvSpPr>
            <a:spLocks noChangeArrowheads="1"/>
          </p:cNvSpPr>
          <p:nvPr/>
        </p:nvSpPr>
        <p:spPr bwMode="gray">
          <a:xfrm>
            <a:off x="3943350" y="2016125"/>
            <a:ext cx="1333500" cy="1320800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91164" name="Group 28"/>
          <p:cNvGrpSpPr>
            <a:grpSpLocks/>
          </p:cNvGrpSpPr>
          <p:nvPr/>
        </p:nvGrpSpPr>
        <p:grpSpPr bwMode="auto">
          <a:xfrm>
            <a:off x="3965575" y="2032000"/>
            <a:ext cx="1290638" cy="1277938"/>
            <a:chOff x="4166" y="1706"/>
            <a:chExt cx="1252" cy="1252"/>
          </a:xfrm>
        </p:grpSpPr>
        <p:sp>
          <p:nvSpPr>
            <p:cNvPr id="91165" name="Oval 29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166" name="Oval 30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167" name="Oval 31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168" name="Oval 32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grpSp>
        <p:nvGrpSpPr>
          <p:cNvPr id="91169" name="Group 33"/>
          <p:cNvGrpSpPr>
            <a:grpSpLocks/>
          </p:cNvGrpSpPr>
          <p:nvPr/>
        </p:nvGrpSpPr>
        <p:grpSpPr bwMode="auto">
          <a:xfrm>
            <a:off x="6435725" y="2032000"/>
            <a:ext cx="1292225" cy="1277938"/>
            <a:chOff x="4166" y="1706"/>
            <a:chExt cx="1252" cy="1252"/>
          </a:xfrm>
        </p:grpSpPr>
        <p:sp>
          <p:nvSpPr>
            <p:cNvPr id="91170" name="Oval 34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171" name="Oval 35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172" name="Oval 36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173" name="Oval 37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91174" name="Text Box 38"/>
          <p:cNvSpPr txBox="1">
            <a:spLocks noChangeArrowheads="1"/>
          </p:cNvSpPr>
          <p:nvPr/>
        </p:nvSpPr>
        <p:spPr bwMode="gray">
          <a:xfrm>
            <a:off x="1751746" y="2505075"/>
            <a:ext cx="8002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dirty="0">
                <a:solidFill>
                  <a:srgbClr val="000000"/>
                </a:solidFill>
                <a:ea typeface="宋体" charset="-122"/>
              </a:rPr>
              <a:t>外观</a:t>
            </a:r>
            <a:endParaRPr lang="en-US" altLang="zh-CN" sz="2400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91175" name="Text Box 39"/>
          <p:cNvSpPr txBox="1">
            <a:spLocks noChangeArrowheads="1"/>
          </p:cNvSpPr>
          <p:nvPr/>
        </p:nvSpPr>
        <p:spPr bwMode="gray">
          <a:xfrm>
            <a:off x="4220309" y="2505075"/>
            <a:ext cx="8002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dirty="0" smtClean="0">
                <a:solidFill>
                  <a:srgbClr val="000000"/>
                </a:solidFill>
                <a:ea typeface="宋体" charset="-122"/>
              </a:rPr>
              <a:t>交互</a:t>
            </a:r>
            <a:endParaRPr lang="en-US" altLang="zh-CN" sz="2400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91176" name="Text Box 40"/>
          <p:cNvSpPr txBox="1">
            <a:spLocks noChangeArrowheads="1"/>
          </p:cNvSpPr>
          <p:nvPr/>
        </p:nvSpPr>
        <p:spPr bwMode="gray">
          <a:xfrm>
            <a:off x="6687283" y="2505075"/>
            <a:ext cx="8002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dirty="0">
                <a:solidFill>
                  <a:srgbClr val="000000"/>
                </a:solidFill>
                <a:ea typeface="宋体" charset="-122"/>
              </a:rPr>
              <a:t>实现</a:t>
            </a:r>
            <a:endParaRPr lang="en-US" altLang="zh-CN" sz="2400" dirty="0">
              <a:solidFill>
                <a:srgbClr val="000000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763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1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1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1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1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1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1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1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1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1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1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1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1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91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1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1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1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animBg="1"/>
      <p:bldP spid="91139" grpId="0" animBg="1"/>
      <p:bldP spid="91140" grpId="0" animBg="1"/>
      <p:bldP spid="91142" grpId="0" animBg="1"/>
      <p:bldP spid="91143" grpId="0" animBg="1"/>
      <p:bldP spid="91144" grpId="0" animBg="1"/>
      <p:bldP spid="91145" grpId="0" animBg="1"/>
      <p:bldP spid="91146" grpId="0" animBg="1"/>
      <p:bldP spid="91147" grpId="0" animBg="1"/>
      <p:bldP spid="91148" grpId="0" animBg="1"/>
      <p:bldP spid="91149" grpId="0" animBg="1"/>
      <p:bldP spid="91150" grpId="0" animBg="1"/>
      <p:bldP spid="91151" grpId="0" animBg="1"/>
      <p:bldP spid="91152" grpId="0" animBg="1"/>
      <p:bldP spid="91153" grpId="0" animBg="1"/>
      <p:bldP spid="91159" grpId="0" animBg="1"/>
      <p:bldP spid="91160" grpId="0" animBg="1"/>
      <p:bldP spid="91161" grpId="0" animBg="1"/>
      <p:bldP spid="91162" grpId="0" animBg="1"/>
      <p:bldP spid="91163" grpId="0" animBg="1"/>
      <p:bldP spid="91174" grpId="0"/>
      <p:bldP spid="91175" grpId="0"/>
      <p:bldP spid="911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en-US" dirty="0">
                <a:ea typeface="宋体" charset="-122"/>
              </a:rPr>
              <a:t>浏览器扩展（插件）</a:t>
            </a:r>
            <a:r>
              <a:rPr lang="zh-CN" altLang="en-US" dirty="0" smtClean="0">
                <a:ea typeface="宋体" charset="-122"/>
              </a:rPr>
              <a:t>实例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Omnibox</a:t>
            </a:r>
            <a:endParaRPr lang="en-US" altLang="zh-CN" dirty="0" smtClean="0"/>
          </a:p>
          <a:p>
            <a:r>
              <a:rPr lang="zh-CN" altLang="en-US" dirty="0" smtClean="0"/>
              <a:t>覆写特定页</a:t>
            </a:r>
            <a:endParaRPr lang="en-US" altLang="zh-CN" dirty="0" smtClean="0"/>
          </a:p>
          <a:p>
            <a:r>
              <a:rPr lang="zh-CN" altLang="en-US" dirty="0"/>
              <a:t>人人</a:t>
            </a:r>
            <a:r>
              <a:rPr lang="zh-CN" altLang="en-US" dirty="0" smtClean="0"/>
              <a:t>网查看器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00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en-US" dirty="0">
                <a:ea typeface="宋体" charset="-122"/>
              </a:rPr>
              <a:t>浏览器扩展（插件）</a:t>
            </a:r>
            <a:r>
              <a:rPr lang="zh-CN" altLang="en-US" dirty="0" smtClean="0">
                <a:ea typeface="宋体" charset="-122"/>
              </a:rPr>
              <a:t>实例</a:t>
            </a:r>
            <a:r>
              <a:rPr lang="en-US" altLang="zh-CN" dirty="0" smtClean="0">
                <a:ea typeface="宋体" charset="-122"/>
              </a:rPr>
              <a:t>--</a:t>
            </a:r>
            <a:r>
              <a:rPr lang="en-US" altLang="zh-CN" dirty="0" err="1" smtClean="0"/>
              <a:t>Omnibox</a:t>
            </a:r>
            <a:endParaRPr lang="zh-CN" altLang="en-US" dirty="0"/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49" y="1556792"/>
            <a:ext cx="2390775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711671" y="3284984"/>
            <a:ext cx="6524625" cy="2590800"/>
            <a:chOff x="711671" y="3284984"/>
            <a:chExt cx="6524625" cy="2590800"/>
          </a:xfrm>
        </p:grpSpPr>
        <p:pic>
          <p:nvPicPr>
            <p:cNvPr id="11059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671" y="3284984"/>
              <a:ext cx="6524625" cy="2590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259631" y="5229200"/>
              <a:ext cx="2808313" cy="36933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</p:grpSp>
      <p:pic>
        <p:nvPicPr>
          <p:cNvPr id="1105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839200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860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3425" y="731838"/>
            <a:ext cx="8303071" cy="563562"/>
          </a:xfrm>
        </p:spPr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en-US" dirty="0">
                <a:ea typeface="宋体" charset="-122"/>
              </a:rPr>
              <a:t>浏览器扩展（插件）</a:t>
            </a:r>
            <a:r>
              <a:rPr lang="zh-CN" altLang="en-US" dirty="0" smtClean="0">
                <a:ea typeface="宋体" charset="-122"/>
              </a:rPr>
              <a:t>实例</a:t>
            </a:r>
            <a:r>
              <a:rPr lang="en-US" altLang="zh-CN" dirty="0" smtClean="0">
                <a:ea typeface="宋体" charset="-122"/>
              </a:rPr>
              <a:t>--</a:t>
            </a:r>
            <a:r>
              <a:rPr lang="zh-CN" altLang="en-US" dirty="0" smtClean="0"/>
              <a:t>覆写特定页</a:t>
            </a:r>
            <a:endParaRPr lang="zh-CN" altLang="en-US" dirty="0"/>
          </a:p>
        </p:txBody>
      </p:sp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44" y="3175595"/>
            <a:ext cx="6886575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610344" y="1506860"/>
            <a:ext cx="5257800" cy="1562100"/>
            <a:chOff x="610344" y="1506860"/>
            <a:chExt cx="5257800" cy="1562100"/>
          </a:xfrm>
        </p:grpSpPr>
        <p:pic>
          <p:nvPicPr>
            <p:cNvPr id="11161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344" y="1506860"/>
              <a:ext cx="5257800" cy="156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187624" y="2339588"/>
              <a:ext cx="2160240" cy="369332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303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68424" y="2924944"/>
            <a:ext cx="6019800" cy="3505200"/>
            <a:chOff x="568424" y="3068960"/>
            <a:chExt cx="6019800" cy="3505200"/>
          </a:xfrm>
        </p:grpSpPr>
        <p:pic>
          <p:nvPicPr>
            <p:cNvPr id="11264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424" y="3068960"/>
              <a:ext cx="6019800" cy="3505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187624" y="5229200"/>
              <a:ext cx="2736304" cy="369332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3425" y="731838"/>
            <a:ext cx="8410575" cy="563562"/>
          </a:xfrm>
        </p:spPr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en-US" dirty="0">
                <a:ea typeface="宋体" charset="-122"/>
              </a:rPr>
              <a:t>浏览器扩展（插件）</a:t>
            </a:r>
            <a:r>
              <a:rPr lang="zh-CN" altLang="en-US" dirty="0" smtClean="0">
                <a:ea typeface="宋体" charset="-122"/>
              </a:rPr>
              <a:t>实例</a:t>
            </a:r>
            <a:r>
              <a:rPr lang="en-US" altLang="zh-CN" dirty="0" smtClean="0">
                <a:ea typeface="宋体" charset="-122"/>
              </a:rPr>
              <a:t>-</a:t>
            </a:r>
            <a:r>
              <a:rPr lang="en-US" altLang="zh-CN" dirty="0" smtClean="0"/>
              <a:t>-</a:t>
            </a:r>
            <a:r>
              <a:rPr lang="zh-CN" altLang="en-US" dirty="0" smtClean="0"/>
              <a:t>人人网查看器</a:t>
            </a:r>
            <a:endParaRPr lang="zh-CN" altLang="en-US" dirty="0"/>
          </a:p>
        </p:txBody>
      </p:sp>
      <p:pic>
        <p:nvPicPr>
          <p:cNvPr id="1126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24" y="1484784"/>
            <a:ext cx="580072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03" y="1347379"/>
            <a:ext cx="8779755" cy="5105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61935"/>
            <a:ext cx="7128792" cy="5163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03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开发文档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2"/>
              </a:rPr>
              <a:t>http://open.se.360.cn/open/extension_dev/overview.html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https://developer.chrome.com/extensions/getstarted.html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305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2819400" y="4953000"/>
            <a:ext cx="5167313" cy="414338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dist">
              <a:lnSpc>
                <a:spcPct val="80000"/>
              </a:lnSpc>
            </a:pPr>
            <a:r>
              <a:rPr lang="en-US" altLang="zh-CN" sz="1800" b="1">
                <a:solidFill>
                  <a:schemeClr val="bg1"/>
                </a:solidFill>
                <a:latin typeface="Arial" charset="0"/>
                <a:ea typeface="宋体" charset="-122"/>
              </a:rPr>
              <a:t>Click to edit company slogan .</a:t>
            </a:r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/>
        </p:nvSpPr>
        <p:spPr bwMode="gray">
          <a:xfrm>
            <a:off x="2286000" y="4191000"/>
            <a:ext cx="5029200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Thank You </a:t>
            </a:r>
            <a:r>
              <a:rPr lang="en-US" altLang="zh-CN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!</a:t>
            </a:r>
            <a:endParaRPr lang="zh-CN" altLang="en-US" sz="3600" b="1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rgbClr val="868686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  <a:ea typeface="宋体" charset="-122"/>
              </a:rPr>
              <a:t>contents</a:t>
            </a:r>
          </a:p>
        </p:txBody>
      </p:sp>
      <p:grpSp>
        <p:nvGrpSpPr>
          <p:cNvPr id="88105" name="Group 41"/>
          <p:cNvGrpSpPr>
            <a:grpSpLocks/>
          </p:cNvGrpSpPr>
          <p:nvPr/>
        </p:nvGrpSpPr>
        <p:grpSpPr bwMode="auto">
          <a:xfrm>
            <a:off x="2362200" y="1905000"/>
            <a:ext cx="4724400" cy="685800"/>
            <a:chOff x="1296" y="1824"/>
            <a:chExt cx="2976" cy="432"/>
          </a:xfrm>
        </p:grpSpPr>
        <p:sp>
          <p:nvSpPr>
            <p:cNvPr id="88106" name="AutoShape 4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107" name="AutoShape 4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108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ea typeface="宋体" charset="-122"/>
                </a:rPr>
                <a:t>浏览器扩展（插件）概念</a:t>
              </a:r>
              <a:endParaRPr lang="en-US" altLang="zh-CN" b="1" dirty="0">
                <a:ea typeface="宋体" charset="-122"/>
              </a:endParaRPr>
            </a:p>
          </p:txBody>
        </p:sp>
        <p:sp>
          <p:nvSpPr>
            <p:cNvPr id="88109" name="Text Box 4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ea typeface="宋体" charset="-122"/>
                </a:rPr>
                <a:t>1</a:t>
              </a:r>
            </a:p>
          </p:txBody>
        </p:sp>
      </p:grpSp>
      <p:grpSp>
        <p:nvGrpSpPr>
          <p:cNvPr id="88110" name="Group 46"/>
          <p:cNvGrpSpPr>
            <a:grpSpLocks/>
          </p:cNvGrpSpPr>
          <p:nvPr/>
        </p:nvGrpSpPr>
        <p:grpSpPr bwMode="auto">
          <a:xfrm>
            <a:off x="2362200" y="2743200"/>
            <a:ext cx="4724400" cy="685800"/>
            <a:chOff x="1296" y="1824"/>
            <a:chExt cx="2976" cy="432"/>
          </a:xfrm>
        </p:grpSpPr>
        <p:sp>
          <p:nvSpPr>
            <p:cNvPr id="88111" name="AutoShape 4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accent1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112" name="AutoShape 4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113" name="Text Box 4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ea typeface="宋体" charset="-122"/>
                </a:rPr>
                <a:t>浏览器扩展（插件）界面</a:t>
              </a:r>
              <a:endParaRPr lang="en-US" altLang="zh-CN" b="1" dirty="0">
                <a:ea typeface="宋体" charset="-122"/>
              </a:endParaRPr>
            </a:p>
          </p:txBody>
        </p:sp>
        <p:sp>
          <p:nvSpPr>
            <p:cNvPr id="88114" name="Text Box 5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ea typeface="宋体" charset="-122"/>
                </a:rPr>
                <a:t>2</a:t>
              </a:r>
            </a:p>
          </p:txBody>
        </p:sp>
      </p:grpSp>
      <p:grpSp>
        <p:nvGrpSpPr>
          <p:cNvPr id="88115" name="Group 51"/>
          <p:cNvGrpSpPr>
            <a:grpSpLocks/>
          </p:cNvGrpSpPr>
          <p:nvPr/>
        </p:nvGrpSpPr>
        <p:grpSpPr bwMode="auto">
          <a:xfrm>
            <a:off x="2362200" y="3581400"/>
            <a:ext cx="4724400" cy="685800"/>
            <a:chOff x="1296" y="1824"/>
            <a:chExt cx="2976" cy="432"/>
          </a:xfrm>
        </p:grpSpPr>
        <p:sp>
          <p:nvSpPr>
            <p:cNvPr id="88116" name="AutoShape 5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117" name="AutoShape 5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118" name="Text Box 5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ea typeface="宋体" charset="-122"/>
                </a:rPr>
                <a:t>浏览器扩展（插件）开发</a:t>
              </a:r>
              <a:endParaRPr lang="en-US" altLang="zh-CN" b="1" dirty="0">
                <a:ea typeface="宋体" charset="-122"/>
              </a:endParaRPr>
            </a:p>
          </p:txBody>
        </p:sp>
        <p:sp>
          <p:nvSpPr>
            <p:cNvPr id="88119" name="Text Box 5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ea typeface="宋体" charset="-122"/>
                </a:rPr>
                <a:t>3</a:t>
              </a:r>
            </a:p>
          </p:txBody>
        </p:sp>
      </p:grpSp>
      <p:grpSp>
        <p:nvGrpSpPr>
          <p:cNvPr id="88120" name="Group 56"/>
          <p:cNvGrpSpPr>
            <a:grpSpLocks/>
          </p:cNvGrpSpPr>
          <p:nvPr/>
        </p:nvGrpSpPr>
        <p:grpSpPr bwMode="auto">
          <a:xfrm>
            <a:off x="2362200" y="4495800"/>
            <a:ext cx="4724400" cy="685800"/>
            <a:chOff x="1296" y="1824"/>
            <a:chExt cx="2976" cy="432"/>
          </a:xfrm>
        </p:grpSpPr>
        <p:sp>
          <p:nvSpPr>
            <p:cNvPr id="88121" name="AutoShape 5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folHlink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88122" name="AutoShape 5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123" name="Text Box 5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ea typeface="宋体" charset="-122"/>
                </a:rPr>
                <a:t>浏览器扩展（插件）实例</a:t>
              </a:r>
              <a:endParaRPr lang="en-US" altLang="zh-CN" b="1" dirty="0">
                <a:ea typeface="宋体" charset="-122"/>
              </a:endParaRPr>
            </a:p>
          </p:txBody>
        </p:sp>
        <p:sp>
          <p:nvSpPr>
            <p:cNvPr id="88124" name="Text Box 6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ea typeface="宋体" charset="-122"/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zh-CN" dirty="0" smtClean="0">
                <a:ea typeface="宋体" charset="-122"/>
              </a:rPr>
              <a:t>1</a:t>
            </a:r>
            <a:r>
              <a:rPr lang="zh-CN" altLang="en-US" dirty="0" smtClean="0">
                <a:ea typeface="宋体" charset="-122"/>
              </a:rPr>
              <a:t>、浏览器</a:t>
            </a:r>
            <a:r>
              <a:rPr lang="zh-CN" altLang="en-US" dirty="0">
                <a:ea typeface="宋体" charset="-122"/>
              </a:rPr>
              <a:t>扩展（插件）概念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712913"/>
            <a:ext cx="7686675" cy="4513262"/>
          </a:xfrm>
        </p:spPr>
        <p:txBody>
          <a:bodyPr/>
          <a:lstStyle/>
          <a:p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一</a:t>
            </a:r>
            <a:r>
              <a:rPr lang="zh-CN" altLang="en-US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个</a:t>
            </a:r>
            <a:r>
              <a:rPr lang="zh-CN" altLang="en-US" sz="2400" dirty="0" smtClean="0"/>
              <a:t>浏览器</a:t>
            </a:r>
            <a:r>
              <a:rPr lang="zh-CN" altLang="en-US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其实是压缩在一起的一组文件，包括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HTML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CSS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JavaScript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脚本，图片文件、还有其它任何需要的文件。插件从本质上来说就是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web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页面，它们可以使用所有的浏览器提供的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API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，从</a:t>
            </a:r>
            <a:r>
              <a:rPr lang="en-US" altLang="zh-CN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XMLHttpRequest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到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JSON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到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HTML5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全部都有</a:t>
            </a:r>
            <a:r>
              <a:rPr lang="zh-CN" altLang="en-US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lang="en-US" altLang="zh-CN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zh-CN" altLang="en-US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另外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，插件可以和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web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页面交互，或者通过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content script 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或者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cross-original </a:t>
            </a:r>
            <a:r>
              <a:rPr lang="en-US" altLang="zh-CN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XMLHttpRequests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与服务器交互。插件还可以访问浏览器提供的内部功能，例如标签或者书签等</a:t>
            </a:r>
            <a:r>
              <a:rPr lang="zh-CN" altLang="en-US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r>
              <a:rPr lang="en-US" altLang="zh-CN" dirty="0">
                <a:ea typeface="宋体" charset="-122"/>
              </a:rPr>
              <a:t/>
            </a:r>
            <a:br>
              <a:rPr lang="en-US" altLang="zh-CN" dirty="0">
                <a:ea typeface="宋体" charset="-122"/>
              </a:rPr>
            </a:br>
            <a:endParaRPr lang="en-US" altLang="zh-CN" dirty="0">
              <a:ea typeface="宋体" charset="-122"/>
            </a:endParaRPr>
          </a:p>
          <a:p>
            <a:pPr lvl="1">
              <a:lnSpc>
                <a:spcPct val="80000"/>
              </a:lnSpc>
            </a:pPr>
            <a:endParaRPr lang="en-US" altLang="zh-CN" dirty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2</a:t>
            </a:r>
            <a:r>
              <a:rPr lang="zh-CN" altLang="en-US" dirty="0" smtClean="0">
                <a:ea typeface="宋体" charset="-122"/>
              </a:rPr>
              <a:t>、浏览器</a:t>
            </a:r>
            <a:r>
              <a:rPr lang="zh-CN" altLang="en-US" dirty="0">
                <a:ea typeface="宋体" charset="-122"/>
              </a:rPr>
              <a:t>扩展（插件）</a:t>
            </a:r>
            <a:r>
              <a:rPr lang="zh-CN" altLang="en-US" dirty="0" smtClean="0">
                <a:ea typeface="宋体" charset="-122"/>
              </a:rPr>
              <a:t>界面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2400"/>
              </a:spcBef>
              <a:buNone/>
            </a:pPr>
            <a:r>
              <a:rPr lang="zh-CN" altLang="en-US" dirty="0" smtClean="0"/>
              <a:t>扩展（插件）一般</a:t>
            </a:r>
            <a:r>
              <a:rPr lang="zh-CN" altLang="en-US" dirty="0" smtClean="0"/>
              <a:t>以</a:t>
            </a:r>
            <a:r>
              <a:rPr lang="en-US" altLang="zh-CN" dirty="0" err="1" smtClean="0"/>
              <a:t>browser_action</a:t>
            </a:r>
            <a:r>
              <a:rPr lang="zh-CN" altLang="en-US" dirty="0" smtClean="0"/>
              <a:t>或</a:t>
            </a:r>
            <a:r>
              <a:rPr lang="en-US" altLang="zh-CN" dirty="0" err="1" smtClean="0"/>
              <a:t>page_action</a:t>
            </a:r>
            <a:r>
              <a:rPr lang="zh-CN" altLang="en-US" dirty="0" smtClean="0"/>
              <a:t>的形式在浏览器界面上展现出来。</a:t>
            </a:r>
            <a:endParaRPr lang="en-US" altLang="zh-CN" dirty="0" smtClean="0"/>
          </a:p>
          <a:p>
            <a:pPr marL="0" indent="0">
              <a:spcBef>
                <a:spcPts val="2400"/>
              </a:spcBef>
              <a:buNone/>
            </a:pPr>
            <a:r>
              <a:rPr lang="zh-CN" altLang="en-US" dirty="0" smtClean="0"/>
              <a:t>每个应用（扩展）最多可以有一个</a:t>
            </a:r>
            <a:r>
              <a:rPr lang="en-US" altLang="zh-CN" dirty="0" err="1" smtClean="0"/>
              <a:t>browser_action</a:t>
            </a:r>
            <a:r>
              <a:rPr lang="zh-CN" altLang="en-US" dirty="0" smtClean="0"/>
              <a:t>或</a:t>
            </a:r>
            <a:r>
              <a:rPr lang="en-US" altLang="zh-CN" dirty="0" err="1" smtClean="0"/>
              <a:t>page_action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spcBef>
                <a:spcPts val="2400"/>
              </a:spcBef>
              <a:buNone/>
            </a:pPr>
            <a:r>
              <a:rPr lang="zh-CN" altLang="en-US" dirty="0" smtClean="0"/>
              <a:t>当应用（扩展）的图标是否显示出来是取决于单个的页面时，应当选择</a:t>
            </a:r>
            <a:r>
              <a:rPr lang="en-US" altLang="zh-CN" dirty="0" err="1" smtClean="0"/>
              <a:t>page_action</a:t>
            </a:r>
            <a:r>
              <a:rPr lang="zh-CN" altLang="en-US" dirty="0" smtClean="0"/>
              <a:t>；当其它情况时可以选择</a:t>
            </a:r>
            <a:r>
              <a:rPr lang="en-US" altLang="zh-CN" dirty="0" err="1" smtClean="0"/>
              <a:t>browser_action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6819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>
                <a:ea typeface="宋体" charset="-122"/>
              </a:rPr>
              <a:t>2</a:t>
            </a:r>
            <a:r>
              <a:rPr lang="zh-CN" altLang="en-US" sz="3600" dirty="0" smtClean="0">
                <a:ea typeface="宋体" charset="-122"/>
              </a:rPr>
              <a:t>、浏览器扩展（插件）界面</a:t>
            </a:r>
            <a:endParaRPr lang="en-US" altLang="zh-CN" sz="2000" dirty="0">
              <a:ea typeface="宋体" charset="-122"/>
            </a:endParaRPr>
          </a:p>
        </p:txBody>
      </p:sp>
      <p:sp>
        <p:nvSpPr>
          <p:cNvPr id="70659" name="AutoShape 3"/>
          <p:cNvSpPr>
            <a:spLocks noChangeArrowheads="1"/>
          </p:cNvSpPr>
          <p:nvPr/>
        </p:nvSpPr>
        <p:spPr bwMode="auto">
          <a:xfrm>
            <a:off x="5562600" y="3352800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zh-CN" altLang="zh-CN">
              <a:latin typeface="Verdana" pitchFamily="34" charset="0"/>
            </a:endParaRPr>
          </a:p>
        </p:txBody>
      </p:sp>
      <p:sp>
        <p:nvSpPr>
          <p:cNvPr id="70661" name="AutoShape 5"/>
          <p:cNvSpPr>
            <a:spLocks noChangeArrowheads="1"/>
          </p:cNvSpPr>
          <p:nvPr/>
        </p:nvSpPr>
        <p:spPr bwMode="auto">
          <a:xfrm>
            <a:off x="1143000" y="3352800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zh-CN" altLang="zh-CN">
              <a:latin typeface="Verdana" pitchFamily="34" charset="0"/>
            </a:endParaRP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1238250" y="3814008"/>
            <a:ext cx="2038350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/>
              <a:t>这个</a:t>
            </a:r>
            <a:r>
              <a:rPr lang="en-US" altLang="zh-CN" sz="2000" dirty="0" err="1"/>
              <a:t>gmail</a:t>
            </a:r>
            <a:r>
              <a:rPr lang="zh-CN" altLang="en-US" sz="2000" dirty="0"/>
              <a:t>提醒应用</a:t>
            </a:r>
            <a:r>
              <a:rPr lang="zh-CN" altLang="en-US" sz="2000" dirty="0" smtClean="0"/>
              <a:t>使用的是</a:t>
            </a:r>
            <a:r>
              <a:rPr lang="en-US" altLang="zh-CN" sz="2000" dirty="0" err="1" smtClean="0"/>
              <a:t>browser_action</a:t>
            </a:r>
            <a:r>
              <a:rPr lang="zh-CN" altLang="en-US" sz="2000" dirty="0"/>
              <a:t>，它在工具栏上增加一个图标</a:t>
            </a:r>
            <a:endParaRPr lang="en-US" altLang="zh-CN" sz="1400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70663" name="Freeform 7"/>
          <p:cNvSpPr>
            <a:spLocks/>
          </p:cNvSpPr>
          <p:nvPr/>
        </p:nvSpPr>
        <p:spPr bwMode="gray">
          <a:xfrm>
            <a:off x="2308401" y="2547615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64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65" name="Freeform 9"/>
          <p:cNvSpPr>
            <a:spLocks/>
          </p:cNvSpPr>
          <p:nvPr/>
        </p:nvSpPr>
        <p:spPr bwMode="gray">
          <a:xfrm flipH="1">
            <a:off x="5540921" y="2564904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75" name="Text Box 19"/>
          <p:cNvSpPr txBox="1">
            <a:spLocks noChangeArrowheads="1"/>
          </p:cNvSpPr>
          <p:nvPr/>
        </p:nvSpPr>
        <p:spPr bwMode="auto">
          <a:xfrm>
            <a:off x="5702002" y="3873242"/>
            <a:ext cx="2038350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/>
              <a:t>这个地图应用</a:t>
            </a:r>
            <a:r>
              <a:rPr lang="zh-CN" altLang="en-US" sz="2000" dirty="0" smtClean="0"/>
              <a:t>使用的是</a:t>
            </a:r>
            <a:r>
              <a:rPr lang="en-US" altLang="zh-CN" sz="2000" dirty="0" err="1" smtClean="0"/>
              <a:t>page_action</a:t>
            </a:r>
            <a:r>
              <a:rPr lang="zh-CN" altLang="en-US" sz="2000" dirty="0" smtClean="0"/>
              <a:t>，它在地址栏中新增一个图标</a:t>
            </a:r>
            <a:endParaRPr lang="en-US" altLang="zh-CN" dirty="0">
              <a:ea typeface="宋体" charset="-122"/>
            </a:endParaRPr>
          </a:p>
        </p:txBody>
      </p:sp>
      <p:pic>
        <p:nvPicPr>
          <p:cNvPr id="104450" name="Picture 2" descr="C:\Users\wanhp\Desktop\gmai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904" y="1633612"/>
            <a:ext cx="1905000" cy="100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51" name="Picture 3" descr="C:\Users\wanhp\Desktop\rs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240" y="1633612"/>
            <a:ext cx="1905000" cy="100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46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animBg="1"/>
      <p:bldP spid="70661" grpId="0" animBg="1"/>
      <p:bldP spid="70662" grpId="0"/>
      <p:bldP spid="70663" grpId="0" animBg="1"/>
      <p:bldP spid="70665" grpId="0" animBg="1"/>
      <p:bldP spid="706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3</a:t>
            </a:r>
            <a:r>
              <a:rPr lang="zh-CN" altLang="en-US" dirty="0" smtClean="0">
                <a:ea typeface="宋体" charset="-122"/>
              </a:rPr>
              <a:t>、浏览器扩展</a:t>
            </a:r>
            <a:r>
              <a:rPr lang="zh-CN" altLang="en-US" dirty="0">
                <a:ea typeface="宋体" charset="-122"/>
              </a:rPr>
              <a:t>（插件）</a:t>
            </a:r>
            <a:r>
              <a:rPr lang="zh-CN" altLang="en-US" dirty="0" smtClean="0">
                <a:ea typeface="宋体" charset="-122"/>
              </a:rPr>
              <a:t>开发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一个</a:t>
            </a:r>
            <a:r>
              <a:rPr lang="en-US" altLang="zh-CN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manifest</a:t>
            </a:r>
            <a:r>
              <a:rPr lang="zh-CN" alt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文件</a:t>
            </a:r>
            <a:endParaRPr lang="zh-CN" alt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一个或多个</a:t>
            </a:r>
            <a:r>
              <a:rPr lang="en-US" altLang="zh-CN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HTML</a:t>
            </a:r>
            <a:r>
              <a:rPr lang="zh-CN" alt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文件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（除非这个应用是一个皮肤）</a:t>
            </a:r>
          </a:p>
          <a:p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可选的一个或多个</a:t>
            </a:r>
            <a:r>
              <a:rPr lang="en-US" altLang="zh-CN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JavaScript</a:t>
            </a:r>
            <a:r>
              <a:rPr lang="zh-CN" alt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文件</a:t>
            </a:r>
            <a:endParaRPr lang="zh-CN" alt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可选的任何需要的其他文件，例如图片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058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3</a:t>
            </a:r>
            <a:r>
              <a:rPr lang="zh-CN" altLang="en-US" dirty="0" smtClean="0">
                <a:ea typeface="宋体" charset="-122"/>
              </a:rPr>
              <a:t>、浏览器扩展（插件）开发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491233"/>
            <a:ext cx="9036496" cy="425599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000" dirty="0" smtClean="0"/>
              <a:t>C:\Users\wanhp\AppData\Local\Google\Chrome\UserData\Default\Extensions</a:t>
            </a:r>
            <a:endParaRPr lang="zh-CN" altLang="en-US" sz="2000" dirty="0"/>
          </a:p>
        </p:txBody>
      </p:sp>
      <p:pic>
        <p:nvPicPr>
          <p:cNvPr id="1054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00185"/>
            <a:ext cx="6886575" cy="49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6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manifest</a:t>
            </a:r>
            <a:endParaRPr lang="zh-CN" altLang="en-US" dirty="0"/>
          </a:p>
        </p:txBody>
      </p:sp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692696"/>
            <a:ext cx="5667375" cy="596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24296" y="696227"/>
            <a:ext cx="3312000" cy="792000"/>
          </a:xfrm>
          <a:prstGeom prst="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6024" y="2023680"/>
            <a:ext cx="3059832" cy="1477328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dirty="0"/>
              <a:t>用整数表示</a:t>
            </a:r>
            <a:r>
              <a:rPr lang="en-US" altLang="zh-CN" dirty="0"/>
              <a:t>manifest</a:t>
            </a:r>
            <a:r>
              <a:rPr lang="zh-CN" altLang="en-US" dirty="0"/>
              <a:t>文件自身格式的版本号</a:t>
            </a:r>
            <a:r>
              <a:rPr lang="zh-CN" altLang="en-US" dirty="0" smtClean="0"/>
              <a:t>。</a:t>
            </a:r>
            <a:r>
              <a:rPr lang="en-US" altLang="zh-CN" dirty="0" smtClean="0"/>
              <a:t>manifest</a:t>
            </a:r>
            <a:r>
              <a:rPr lang="zh-CN" altLang="en-US" dirty="0" smtClean="0"/>
              <a:t>版本</a:t>
            </a:r>
            <a:r>
              <a:rPr lang="en-US" altLang="zh-CN" dirty="0" smtClean="0"/>
              <a:t>1</a:t>
            </a:r>
            <a:r>
              <a:rPr lang="zh-CN" altLang="en-US" dirty="0" smtClean="0"/>
              <a:t>从</a:t>
            </a:r>
            <a:r>
              <a:rPr lang="en-US" altLang="zh-CN" dirty="0"/>
              <a:t>c</a:t>
            </a:r>
            <a:r>
              <a:rPr lang="en-US" altLang="zh-CN" dirty="0" smtClean="0"/>
              <a:t>hrome 18</a:t>
            </a:r>
            <a:r>
              <a:rPr lang="zh-CN" altLang="en-US" dirty="0" smtClean="0"/>
              <a:t>才开始逐步被弃用，在</a:t>
            </a:r>
            <a:r>
              <a:rPr lang="en-US" altLang="zh-CN" dirty="0" smtClean="0"/>
              <a:t>2012</a:t>
            </a:r>
            <a:r>
              <a:rPr lang="zh-CN" altLang="en-US" dirty="0" smtClean="0"/>
              <a:t>年底</a:t>
            </a:r>
            <a:r>
              <a:rPr lang="en-US" altLang="zh-CN" dirty="0" smtClean="0"/>
              <a:t>chrome</a:t>
            </a:r>
            <a:r>
              <a:rPr lang="zh-CN" altLang="en-US" dirty="0" smtClean="0"/>
              <a:t>强制只支持版本</a:t>
            </a:r>
            <a:r>
              <a:rPr lang="en-US" altLang="zh-CN" dirty="0" smtClean="0"/>
              <a:t>2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24296" y="2096960"/>
            <a:ext cx="3312000" cy="972000"/>
          </a:xfrm>
          <a:prstGeom prst="rect">
            <a:avLst/>
          </a:prstGeom>
          <a:noFill/>
          <a:ln w="19050">
            <a:solidFill>
              <a:srgbClr val="00B05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44016" y="4050938"/>
            <a:ext cx="3275856" cy="1754326"/>
          </a:xfrm>
          <a:prstGeom prst="rect">
            <a:avLst/>
          </a:prstGeom>
          <a:ln w="190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/>
              <a:t>a</a:t>
            </a:r>
            <a:r>
              <a:rPr lang="en-US" altLang="zh-CN" dirty="0" smtClean="0"/>
              <a:t>pp:</a:t>
            </a:r>
            <a:r>
              <a:rPr lang="zh-CN" altLang="en-US" dirty="0" smtClean="0"/>
              <a:t>可</a:t>
            </a:r>
            <a:r>
              <a:rPr lang="zh-CN" altLang="en-US" dirty="0"/>
              <a:t>安装的</a:t>
            </a:r>
            <a:r>
              <a:rPr lang="en-US" altLang="zh-CN" dirty="0" err="1"/>
              <a:t>webapp</a:t>
            </a:r>
            <a:r>
              <a:rPr lang="zh-CN" altLang="en-US" dirty="0"/>
              <a:t>，包括打包过的</a:t>
            </a:r>
            <a:r>
              <a:rPr lang="en-US" altLang="zh-CN" dirty="0"/>
              <a:t>app</a:t>
            </a:r>
            <a:r>
              <a:rPr lang="zh-CN" altLang="en-US" dirty="0"/>
              <a:t>，需要这个字段来指定</a:t>
            </a:r>
            <a:r>
              <a:rPr lang="en-US" altLang="zh-CN" dirty="0"/>
              <a:t>app</a:t>
            </a:r>
            <a:r>
              <a:rPr lang="zh-CN" altLang="en-US" dirty="0"/>
              <a:t>需要使用的</a:t>
            </a:r>
            <a:r>
              <a:rPr lang="en-US" altLang="zh-CN" dirty="0" err="1"/>
              <a:t>url</a:t>
            </a:r>
            <a:r>
              <a:rPr lang="zh-CN" altLang="en-US" dirty="0"/>
              <a:t>。最重要的是</a:t>
            </a:r>
            <a:r>
              <a:rPr lang="en-US" altLang="zh-CN" dirty="0"/>
              <a:t>app</a:t>
            </a:r>
            <a:r>
              <a:rPr lang="zh-CN" altLang="en-US" dirty="0"/>
              <a:t>的启动页面</a:t>
            </a:r>
            <a:r>
              <a:rPr lang="en-US" altLang="zh-CN" dirty="0"/>
              <a:t>------</a:t>
            </a:r>
            <a:r>
              <a:rPr lang="zh-CN" altLang="en-US" dirty="0"/>
              <a:t>当用户在点击</a:t>
            </a:r>
            <a:r>
              <a:rPr lang="en-US" altLang="zh-CN" dirty="0"/>
              <a:t>app</a:t>
            </a:r>
            <a:r>
              <a:rPr lang="zh-CN" altLang="en-US" dirty="0"/>
              <a:t>的图标后，浏览器将导航到的地方。</a:t>
            </a:r>
          </a:p>
        </p:txBody>
      </p:sp>
    </p:spTree>
    <p:extLst>
      <p:ext uri="{BB962C8B-B14F-4D97-AF65-F5344CB8AC3E}">
        <p14:creationId xmlns:p14="http://schemas.microsoft.com/office/powerpoint/2010/main" val="399325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manifest</a:t>
            </a:r>
            <a:endParaRPr lang="zh-CN" altLang="en-US" dirty="0"/>
          </a:p>
        </p:txBody>
      </p:sp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692696"/>
            <a:ext cx="5667375" cy="596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24296" y="3501008"/>
            <a:ext cx="3312000" cy="252000"/>
          </a:xfrm>
          <a:prstGeom prst="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6024" y="1818690"/>
            <a:ext cx="3059832" cy="1754326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/>
              <a:t>Content scripts</a:t>
            </a:r>
            <a:r>
              <a:rPr lang="zh-CN" altLang="en-US" dirty="0"/>
              <a:t>是在</a:t>
            </a:r>
            <a:r>
              <a:rPr lang="en-US" altLang="zh-CN" dirty="0"/>
              <a:t>Web</a:t>
            </a:r>
            <a:r>
              <a:rPr lang="zh-CN" altLang="en-US" dirty="0"/>
              <a:t>页面内运行的</a:t>
            </a:r>
            <a:r>
              <a:rPr lang="en-US" altLang="zh-CN" dirty="0" err="1"/>
              <a:t>javascript</a:t>
            </a:r>
            <a:r>
              <a:rPr lang="zh-CN" altLang="en-US" dirty="0"/>
              <a:t>脚本。通过使用标准的</a:t>
            </a:r>
            <a:r>
              <a:rPr lang="en-US" altLang="zh-CN" dirty="0"/>
              <a:t>DOM</a:t>
            </a:r>
            <a:r>
              <a:rPr lang="zh-CN" altLang="en-US" dirty="0"/>
              <a:t>，它们可以获取浏览器所访问页面的详细信息，并可以修改这些信息。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44016" y="4388911"/>
            <a:ext cx="3275856" cy="1200329"/>
          </a:xfrm>
          <a:prstGeom prst="rect">
            <a:avLst/>
          </a:prstGeom>
          <a:ln w="190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 err="1"/>
              <a:t>o</a:t>
            </a:r>
            <a:r>
              <a:rPr lang="en-US" altLang="zh-CN" dirty="0" err="1" smtClean="0"/>
              <a:t>mnibox</a:t>
            </a:r>
            <a:r>
              <a:rPr lang="en-US" altLang="zh-CN" dirty="0" smtClean="0"/>
              <a:t>:</a:t>
            </a:r>
            <a:r>
              <a:rPr lang="zh-CN" altLang="en-US" dirty="0" smtClean="0"/>
              <a:t>应用程序</a:t>
            </a:r>
            <a:r>
              <a:rPr lang="zh-CN" altLang="en-US" dirty="0"/>
              <a:t>界面允许向</a:t>
            </a:r>
            <a:r>
              <a:rPr lang="en-US" altLang="zh-CN" dirty="0"/>
              <a:t>Google Chrome</a:t>
            </a:r>
            <a:r>
              <a:rPr lang="zh-CN" altLang="en-US" dirty="0"/>
              <a:t>的地址栏注册一个关键字，地址栏也叫</a:t>
            </a:r>
            <a:r>
              <a:rPr lang="en-US" altLang="zh-CN" dirty="0" err="1"/>
              <a:t>omnibox</a:t>
            </a:r>
            <a:r>
              <a:rPr lang="zh-CN" altLang="en-US" dirty="0"/>
              <a:t>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7950" y="5203684"/>
            <a:ext cx="3312000" cy="288000"/>
          </a:xfrm>
          <a:prstGeom prst="rect">
            <a:avLst/>
          </a:prstGeom>
          <a:noFill/>
          <a:ln w="19050">
            <a:solidFill>
              <a:srgbClr val="00B05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874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cdb2004c002l">
  <a:themeElements>
    <a:clrScheme name="sample 3">
      <a:dk1>
        <a:srgbClr val="17347D"/>
      </a:dk1>
      <a:lt1>
        <a:srgbClr val="FFFFFF"/>
      </a:lt1>
      <a:dk2>
        <a:srgbClr val="3366CC"/>
      </a:dk2>
      <a:lt2>
        <a:srgbClr val="DDDDDD"/>
      </a:lt2>
      <a:accent1>
        <a:srgbClr val="77B7E7"/>
      </a:accent1>
      <a:accent2>
        <a:srgbClr val="45AB7D"/>
      </a:accent2>
      <a:accent3>
        <a:srgbClr val="FFFFFF"/>
      </a:accent3>
      <a:accent4>
        <a:srgbClr val="122B6A"/>
      </a:accent4>
      <a:accent5>
        <a:srgbClr val="BDD8F1"/>
      </a:accent5>
      <a:accent6>
        <a:srgbClr val="3E9B71"/>
      </a:accent6>
      <a:hlink>
        <a:srgbClr val="9999FF"/>
      </a:hlink>
      <a:folHlink>
        <a:srgbClr val="969696"/>
      </a:folHlink>
    </a:clrScheme>
    <a:fontScheme name="sample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B525F"/>
        </a:dk1>
        <a:lt1>
          <a:srgbClr val="FFFFFF"/>
        </a:lt1>
        <a:dk2>
          <a:srgbClr val="339966"/>
        </a:dk2>
        <a:lt2>
          <a:srgbClr val="DDDDDD"/>
        </a:lt2>
        <a:accent1>
          <a:srgbClr val="C5BA6B"/>
        </a:accent1>
        <a:accent2>
          <a:srgbClr val="669900"/>
        </a:accent2>
        <a:accent3>
          <a:srgbClr val="FFFFFF"/>
        </a:accent3>
        <a:accent4>
          <a:srgbClr val="154550"/>
        </a:accent4>
        <a:accent5>
          <a:srgbClr val="DFD9BA"/>
        </a:accent5>
        <a:accent6>
          <a:srgbClr val="5C8A00"/>
        </a:accent6>
        <a:hlink>
          <a:srgbClr val="E57C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91961"/>
        </a:dk1>
        <a:lt1>
          <a:srgbClr val="FFFFFF"/>
        </a:lt1>
        <a:dk2>
          <a:srgbClr val="5D4CDC"/>
        </a:dk2>
        <a:lt2>
          <a:srgbClr val="DDDDDD"/>
        </a:lt2>
        <a:accent1>
          <a:srgbClr val="31B36C"/>
        </a:accent1>
        <a:accent2>
          <a:srgbClr val="0099FF"/>
        </a:accent2>
        <a:accent3>
          <a:srgbClr val="FFFFFF"/>
        </a:accent3>
        <a:accent4>
          <a:srgbClr val="141452"/>
        </a:accent4>
        <a:accent5>
          <a:srgbClr val="ADD6BA"/>
        </a:accent5>
        <a:accent6>
          <a:srgbClr val="008AE7"/>
        </a:accent6>
        <a:hlink>
          <a:srgbClr val="A0963C"/>
        </a:hlink>
        <a:folHlink>
          <a:srgbClr val="A096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7347D"/>
        </a:dk1>
        <a:lt1>
          <a:srgbClr val="FFFFFF"/>
        </a:lt1>
        <a:dk2>
          <a:srgbClr val="3366CC"/>
        </a:dk2>
        <a:lt2>
          <a:srgbClr val="DDDDDD"/>
        </a:lt2>
        <a:accent1>
          <a:srgbClr val="77B7E7"/>
        </a:accent1>
        <a:accent2>
          <a:srgbClr val="45AB7D"/>
        </a:accent2>
        <a:accent3>
          <a:srgbClr val="FFFFFF"/>
        </a:accent3>
        <a:accent4>
          <a:srgbClr val="122B6A"/>
        </a:accent4>
        <a:accent5>
          <a:srgbClr val="BDD8F1"/>
        </a:accent5>
        <a:accent6>
          <a:srgbClr val="3E9B71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cdb2004c002l</Template>
  <TotalTime>388</TotalTime>
  <Words>546</Words>
  <Application>Microsoft Office PowerPoint</Application>
  <PresentationFormat>全屏显示(4:3)</PresentationFormat>
  <Paragraphs>83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Arial</vt:lpstr>
      <vt:lpstr>Verdana</vt:lpstr>
      <vt:lpstr>Wingdings</vt:lpstr>
      <vt:lpstr>Arial Black</vt:lpstr>
      <vt:lpstr>cdb2004c002l</vt:lpstr>
      <vt:lpstr>浏览器扩展（插件）</vt:lpstr>
      <vt:lpstr>contents</vt:lpstr>
      <vt:lpstr>1、浏览器扩展（插件）概念</vt:lpstr>
      <vt:lpstr>2、浏览器扩展（插件）界面</vt:lpstr>
      <vt:lpstr>2、浏览器扩展（插件）界面</vt:lpstr>
      <vt:lpstr>3、浏览器扩展（插件）开发</vt:lpstr>
      <vt:lpstr>3、浏览器扩展（插件）开发</vt:lpstr>
      <vt:lpstr>manifest</vt:lpstr>
      <vt:lpstr>manifest</vt:lpstr>
      <vt:lpstr>manifest</vt:lpstr>
      <vt:lpstr>3、浏览器扩展（插件）开发</vt:lpstr>
      <vt:lpstr>4、浏览器扩展（插件）实例</vt:lpstr>
      <vt:lpstr>4、浏览器扩展（插件）实例--Omnibox</vt:lpstr>
      <vt:lpstr>4、浏览器扩展（插件）实例--覆写特定页</vt:lpstr>
      <vt:lpstr>4、浏览器扩展（插件）实例--人人网查看器</vt:lpstr>
      <vt:lpstr>开发文档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wanhp</dc:creator>
  <cp:lastModifiedBy>wanhp</cp:lastModifiedBy>
  <cp:revision>25</cp:revision>
  <dcterms:created xsi:type="dcterms:W3CDTF">2013-04-12T04:38:52Z</dcterms:created>
  <dcterms:modified xsi:type="dcterms:W3CDTF">2013-04-12T11:07:32Z</dcterms:modified>
</cp:coreProperties>
</file>