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5" r:id="rId6"/>
    <p:sldId id="270" r:id="rId7"/>
    <p:sldId id="273" r:id="rId8"/>
    <p:sldId id="271" r:id="rId9"/>
    <p:sldId id="272" r:id="rId10"/>
    <p:sldId id="274" r:id="rId11"/>
    <p:sldId id="277" r:id="rId12"/>
    <p:sldId id="279" r:id="rId13"/>
    <p:sldId id="278" r:id="rId14"/>
    <p:sldId id="276" r:id="rId15"/>
    <p:sldId id="268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1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2012-03-09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2012-03-09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2012-03-09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2012-03-09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2012-03-09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2012-03-09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2012-03-09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2012-03-09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2012-03-09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2012-03-09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2012-03-09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2012-03-09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cell.bnu.edu.cn/lc/lc_index.jsp?id=1341&amp;courseId=113025" TargetMode="External"/><Relationship Id="rId2" Type="http://schemas.openxmlformats.org/officeDocument/2006/relationships/hyperlink" Target="http://lcell.bnu.edu.cn/lc/lc_index.jsp?id=1353&amp;courseId=11303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cell.bnu.edu.cn/do/lcpage?action=view&amp;koId=6671" TargetMode="External"/><Relationship Id="rId2" Type="http://schemas.openxmlformats.org/officeDocument/2006/relationships/hyperlink" Target="http://lcell.bnu.edu.cn/do/lcpage?action=view&amp;koId=667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cell.bnu.edu.cn/do/lcpage?action=view&amp;koId=6675" TargetMode="External"/><Relationship Id="rId4" Type="http://schemas.openxmlformats.org/officeDocument/2006/relationships/hyperlink" Target="http://lcell.bnu.edu.cn/do/lcpage?action=view&amp;koId=667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cell.bnu.edu.cn/lc/lc_index.jsp?id=1311&amp;courseId=112995" TargetMode="External"/><Relationship Id="rId2" Type="http://schemas.openxmlformats.org/officeDocument/2006/relationships/hyperlink" Target="http://lcell.bnu.edu.cn/lc/lc_index.jsp?id=1313&amp;courseId=11299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cell.bnu.edu.cn/lc/lc_index.jsp?id=1312&amp;courseId=11299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如何批改教学设计方案</a:t>
            </a:r>
            <a:endParaRPr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148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教师接受或拒绝他人的修订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79512" y="1124744"/>
            <a:ext cx="6647384" cy="4016128"/>
            <a:chOff x="179512" y="1124744"/>
            <a:chExt cx="6647384" cy="401612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124744"/>
              <a:ext cx="6647384" cy="401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云形标注 6"/>
            <p:cNvSpPr/>
            <p:nvPr/>
          </p:nvSpPr>
          <p:spPr>
            <a:xfrm>
              <a:off x="3563888" y="2132856"/>
              <a:ext cx="1368152" cy="936104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点击关联</a:t>
              </a:r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看看他人的设计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2424608" y="2564904"/>
            <a:ext cx="6719392" cy="4059633"/>
            <a:chOff x="2843808" y="2492896"/>
            <a:chExt cx="6719392" cy="4059633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2492896"/>
              <a:ext cx="6719392" cy="4059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云形标注 8"/>
            <p:cNvSpPr/>
            <p:nvPr/>
          </p:nvSpPr>
          <p:spPr>
            <a:xfrm>
              <a:off x="4932040" y="4725144"/>
              <a:ext cx="1368152" cy="936104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点击关联的内容</a:t>
              </a:r>
              <a:endParaRPr lang="zh-CN" altLang="en-US" dirty="0"/>
            </a:p>
          </p:txBody>
        </p:sp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700808"/>
            <a:ext cx="7632848" cy="46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云形标注 10"/>
          <p:cNvSpPr/>
          <p:nvPr/>
        </p:nvSpPr>
        <p:spPr>
          <a:xfrm>
            <a:off x="3923928" y="3645024"/>
            <a:ext cx="2664296" cy="14401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看看同一个课，别人是如何设计的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通过</a:t>
            </a:r>
            <a:r>
              <a:rPr lang="en-US" altLang="zh-CN" dirty="0" smtClean="0"/>
              <a:t>KNS</a:t>
            </a:r>
            <a:r>
              <a:rPr lang="zh-CN" altLang="en-US" dirty="0" smtClean="0"/>
              <a:t>可以查看与本教学设计关联的方案与老师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48184"/>
            <a:ext cx="9036496" cy="570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给老师的教学设计提供点参考资料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89389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zh-CN" altLang="en-US" sz="3200" dirty="0" smtClean="0"/>
              <a:t>要求每个试验区每个老师提交的教学设计都能得到批改，要纳入到试验区指导的常规工作，今后要成为最主要的指导形态，一轮指导修订完毕后，在社区中发出</a:t>
            </a:r>
            <a:r>
              <a:rPr lang="zh-CN" altLang="en-US" sz="3200" dirty="0" smtClean="0"/>
              <a:t>公告</a:t>
            </a:r>
            <a:r>
              <a:rPr lang="zh-CN" altLang="en-US" sz="3200" smtClean="0"/>
              <a:t>，可以结合</a:t>
            </a:r>
            <a:r>
              <a:rPr lang="en-US" altLang="zh-CN" sz="3200" smtClean="0"/>
              <a:t>QQ</a:t>
            </a:r>
            <a:r>
              <a:rPr lang="zh-CN" altLang="en-US" sz="3200" dirty="0" smtClean="0"/>
              <a:t>群集微博通知</a:t>
            </a:r>
            <a:endParaRPr lang="zh-CN" alt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2276872"/>
            <a:ext cx="738950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/>
              <a:t>更多详细操作</a:t>
            </a:r>
            <a:r>
              <a:rPr lang="zh-CN" altLang="en-US" dirty="0" smtClean="0"/>
              <a:t>，请阅读</a:t>
            </a:r>
            <a:r>
              <a:rPr lang="zh-CN" altLang="en-US" b="1" dirty="0">
                <a:hlinkClick r:id="rId2" tooltip="学习元初级操作手册"/>
              </a:rPr>
              <a:t>学习元初级操作手册 </a:t>
            </a:r>
            <a:r>
              <a:rPr lang="en-US" altLang="zh-CN" b="1" dirty="0" smtClean="0"/>
              <a:t>\</a:t>
            </a:r>
            <a:r>
              <a:rPr lang="zh-CN" altLang="en-US" b="1" dirty="0" smtClean="0">
                <a:hlinkClick r:id="rId3" tooltip="学习元高级操作手册"/>
              </a:rPr>
              <a:t>学习元高级操作手册 </a:t>
            </a:r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7902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教学指导层次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r>
              <a:rPr lang="zh-CN" altLang="en-US" dirty="0" smtClean="0"/>
              <a:t>看出问题</a:t>
            </a:r>
            <a:endParaRPr lang="en-US" altLang="zh-CN" dirty="0" smtClean="0"/>
          </a:p>
          <a:p>
            <a:r>
              <a:rPr lang="zh-CN" altLang="en-US" dirty="0" smtClean="0"/>
              <a:t>提出解决方案</a:t>
            </a:r>
            <a:endParaRPr lang="en-US" altLang="zh-CN" dirty="0" smtClean="0"/>
          </a:p>
          <a:p>
            <a:r>
              <a:rPr lang="zh-CN" altLang="en-US" dirty="0" smtClean="0"/>
              <a:t>解释为什么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5148064" y="3212976"/>
            <a:ext cx="2664296" cy="25202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批改教学设计的核心是要解释为什么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54557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先了解可用的学习元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CN" altLang="en-US" dirty="0" smtClean="0">
                <a:hlinkClick r:id="rId2" tooltip="跨越式课题语文学科教学理念问答"/>
              </a:rPr>
              <a:t>跨越式课题</a:t>
            </a:r>
            <a:r>
              <a:rPr lang="zh-CN" altLang="en-US" dirty="0">
                <a:hlinkClick r:id="rId2" tooltip="跨越式课题语文学科教学理念问答"/>
              </a:rPr>
              <a:t>语文学科教学理念</a:t>
            </a:r>
            <a:r>
              <a:rPr lang="zh-CN" altLang="en-US" dirty="0" smtClean="0">
                <a:hlinkClick r:id="rId2" tooltip="跨越式课题语文学科教学理念问答"/>
              </a:rPr>
              <a:t>问答</a:t>
            </a:r>
            <a:endParaRPr lang="en-US" altLang="zh-CN" dirty="0" smtClean="0"/>
          </a:p>
          <a:p>
            <a:pPr lvl="2"/>
            <a:r>
              <a:rPr lang="en-US" altLang="zh-CN" dirty="0">
                <a:hlinkClick r:id="rId2"/>
              </a:rPr>
              <a:t>http://</a:t>
            </a:r>
            <a:r>
              <a:rPr lang="en-US" altLang="zh-CN" dirty="0" smtClean="0">
                <a:hlinkClick r:id="rId2"/>
              </a:rPr>
              <a:t>lcell.bnu.edu.cn/do/lcpage?action=view&amp;koId=6670</a:t>
            </a:r>
            <a:endParaRPr lang="en-US" altLang="zh-CN" dirty="0" smtClean="0"/>
          </a:p>
          <a:p>
            <a:pPr lvl="1"/>
            <a:r>
              <a:rPr lang="zh-CN" altLang="en-US" dirty="0">
                <a:hlinkClick r:id="rId3" tooltip="跨越式课题英语学科教学理念问答"/>
              </a:rPr>
              <a:t>跨越式课题英语学科教学理念</a:t>
            </a:r>
            <a:r>
              <a:rPr lang="zh-CN" altLang="en-US" dirty="0" smtClean="0">
                <a:hlinkClick r:id="rId3" tooltip="跨越式课题英语学科教学理念问答"/>
              </a:rPr>
              <a:t>问答</a:t>
            </a:r>
            <a:endParaRPr lang="en-US" altLang="zh-CN" dirty="0" smtClean="0"/>
          </a:p>
          <a:p>
            <a:pPr lvl="2"/>
            <a:r>
              <a:rPr lang="en-US" altLang="zh-CN" dirty="0">
                <a:hlinkClick r:id="rId3"/>
              </a:rPr>
              <a:t>http://</a:t>
            </a:r>
            <a:r>
              <a:rPr lang="en-US" altLang="zh-CN" dirty="0" smtClean="0">
                <a:hlinkClick r:id="rId3"/>
              </a:rPr>
              <a:t>lcell.bnu.edu.cn/do/lcpage?action=view&amp;koId=6671</a:t>
            </a:r>
            <a:endParaRPr lang="en-US" altLang="zh-CN" dirty="0" smtClean="0"/>
          </a:p>
          <a:p>
            <a:pPr lvl="1"/>
            <a:r>
              <a:rPr lang="zh-CN" altLang="en-US" dirty="0" smtClean="0">
                <a:hlinkClick r:id="rId4" tooltip="跨越式项目英语课堂教学实践常见问题解答"/>
              </a:rPr>
              <a:t>跨越式项目英语课堂教学实践常见问题解答</a:t>
            </a:r>
            <a:endParaRPr lang="en-US" altLang="zh-CN" dirty="0" smtClean="0">
              <a:hlinkClick r:id="rId3" tooltip="跨越式课题英语学科教学理念问答"/>
            </a:endParaRPr>
          </a:p>
          <a:p>
            <a:pPr lvl="1"/>
            <a:r>
              <a:rPr lang="zh-CN" altLang="en-US" dirty="0" smtClean="0">
                <a:hlinkClick r:id="rId5" tooltip="跨越式项目语文课堂教学实践常见问题解答"/>
              </a:rPr>
              <a:t>跨越式项目语文课堂教学实践常见问题解答</a:t>
            </a:r>
            <a:endParaRPr lang="en-US" altLang="zh-CN" dirty="0" smtClean="0"/>
          </a:p>
          <a:p>
            <a:pPr lvl="1"/>
            <a:endParaRPr lang="zh-CN" altLang="en-US" dirty="0" smtClean="0">
              <a:hlinkClick r:id="rId4" tooltip="跨越式项目英语课堂教学实践常见问题解答"/>
            </a:endParaRPr>
          </a:p>
          <a:p>
            <a:pPr lvl="1">
              <a:buNone/>
            </a:pPr>
            <a:endParaRPr lang="en-US" altLang="zh-CN" dirty="0" smtClean="0"/>
          </a:p>
          <a:p>
            <a:pPr lvl="2"/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858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先了解可用的知识群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b="1" dirty="0" smtClean="0">
                <a:hlinkClick r:id="rId2"/>
              </a:rPr>
              <a:t>小学英语优秀教学设计方案集</a:t>
            </a:r>
            <a:r>
              <a:rPr lang="zh-CN" altLang="en-US" b="1" dirty="0" smtClean="0"/>
              <a:t>，</a:t>
            </a:r>
            <a:r>
              <a:rPr lang="en-US" altLang="zh-CN" dirty="0" smtClean="0">
                <a:hlinkClick r:id="rId2"/>
              </a:rPr>
              <a:t>http://lcell.bnu.edu.cn/lc/lc_index.jsp?id=1313&amp;courseId=112997</a:t>
            </a:r>
            <a:endParaRPr lang="zh-CN" altLang="en-US" b="1" dirty="0" smtClean="0"/>
          </a:p>
          <a:p>
            <a:r>
              <a:rPr lang="zh-CN" altLang="en-US" b="1" dirty="0" smtClean="0">
                <a:hlinkClick r:id="rId3"/>
              </a:rPr>
              <a:t>小学语文优秀教学设计方案集</a:t>
            </a:r>
            <a:r>
              <a:rPr lang="zh-CN" altLang="en-US" b="1" dirty="0" smtClean="0"/>
              <a:t>，</a:t>
            </a:r>
            <a:r>
              <a:rPr lang="en-US" altLang="zh-CN" dirty="0" smtClean="0">
                <a:hlinkClick r:id="rId3"/>
              </a:rPr>
              <a:t>http://lcell.bnu.edu.cn/lc/lc_index.jsp?id=1311&amp;courseId=112995</a:t>
            </a:r>
            <a:endParaRPr lang="zh-CN" altLang="en-US" b="1" dirty="0" smtClean="0"/>
          </a:p>
          <a:p>
            <a:r>
              <a:rPr lang="zh-CN" altLang="en-US" b="1" dirty="0" smtClean="0">
                <a:hlinkClick r:id="rId4"/>
              </a:rPr>
              <a:t>小学数学优秀教学设计方案集</a:t>
            </a:r>
            <a:r>
              <a:rPr lang="zh-CN" altLang="en-US" b="1" dirty="0" smtClean="0"/>
              <a:t>，</a:t>
            </a:r>
            <a:r>
              <a:rPr lang="en-US" altLang="zh-CN" dirty="0" smtClean="0">
                <a:hlinkClick r:id="rId4"/>
              </a:rPr>
              <a:t>http://lcell.bnu.edu.cn/lc/lc_index.jsp?id=1312&amp;courseId=112996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仔细阅读老师提交的方案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89389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点击编辑本段，修改有问题的段落，解释为什么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640960" cy="517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云形标注 5"/>
          <p:cNvSpPr/>
          <p:nvPr/>
        </p:nvSpPr>
        <p:spPr>
          <a:xfrm>
            <a:off x="6228184" y="1340768"/>
            <a:ext cx="1440160" cy="864096"/>
          </a:xfrm>
          <a:prstGeom prst="cloudCallout">
            <a:avLst>
              <a:gd name="adj1" fmla="val -78400"/>
              <a:gd name="adj2" fmla="val 675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点击编辑本段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8640960" cy="52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为什么可以参考常见问题解答的资料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2" y="1340648"/>
            <a:ext cx="9132168" cy="551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解释为什么非常重要，是课题理念的渗透培训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3639"/>
            <a:ext cx="9144000" cy="560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及时要求和提醒老师们查看自己的教学设计，注意“</a:t>
            </a:r>
            <a:r>
              <a:rPr lang="en-US" altLang="zh-CN" sz="3200" dirty="0" smtClean="0"/>
              <a:t>new</a:t>
            </a:r>
            <a:r>
              <a:rPr lang="zh-CN" altLang="en-US" sz="3200" dirty="0" smtClean="0"/>
              <a:t>”的提示，表示有修订，及时查阅修订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0134"/>
            <a:ext cx="9144000" cy="564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云形标注 4"/>
          <p:cNvSpPr/>
          <p:nvPr/>
        </p:nvSpPr>
        <p:spPr>
          <a:xfrm>
            <a:off x="2843808" y="3789040"/>
            <a:ext cx="2304256" cy="1008112"/>
          </a:xfrm>
          <a:prstGeom prst="cloudCallout">
            <a:avLst>
              <a:gd name="adj1" fmla="val -62996"/>
              <a:gd name="adj2" fmla="val 67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要及时查看修订标记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291</Words>
  <Application>Microsoft Office PowerPoint</Application>
  <PresentationFormat>全屏显示(4:3)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如何批改教学设计方案</vt:lpstr>
      <vt:lpstr>教学指导层次</vt:lpstr>
      <vt:lpstr>先了解可用的学习元</vt:lpstr>
      <vt:lpstr>先了解可用的知识群</vt:lpstr>
      <vt:lpstr>仔细阅读老师提交的方案</vt:lpstr>
      <vt:lpstr>点击编辑本段，修改有问题的段落，解释为什么</vt:lpstr>
      <vt:lpstr>为什么可以参考常见问题解答的资料</vt:lpstr>
      <vt:lpstr>解释为什么非常重要，是课题理念的渗透培训</vt:lpstr>
      <vt:lpstr>及时要求和提醒老师们查看自己的教学设计，注意“new”的提示，表示有修订，及时查阅修订</vt:lpstr>
      <vt:lpstr>教师接受或拒绝他人的修订</vt:lpstr>
      <vt:lpstr>看看他人的设计</vt:lpstr>
      <vt:lpstr>通过KNS可以查看与本教学设计关联的方案与老师</vt:lpstr>
      <vt:lpstr>给老师的教学设计提供点参考资料</vt:lpstr>
      <vt:lpstr>要求每个试验区每个老师提交的教学设计都能得到批改，要纳入到试验区指导的常规工作，今后要成为最主要的指导形态，一轮指导修订完毕后，在社区中发出公告，可以结合QQ群集微博通知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Max</dc:creator>
  <cp:lastModifiedBy>青禾</cp:lastModifiedBy>
  <cp:revision>34</cp:revision>
  <dcterms:created xsi:type="dcterms:W3CDTF">2012-02-17T13:20:41Z</dcterms:created>
  <dcterms:modified xsi:type="dcterms:W3CDTF">2012-03-09T15:59:08Z</dcterms:modified>
</cp:coreProperties>
</file>