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372" r:id="rId3"/>
    <p:sldId id="277" r:id="rId4"/>
    <p:sldId id="320" r:id="rId5"/>
    <p:sldId id="347" r:id="rId6"/>
    <p:sldId id="348" r:id="rId7"/>
    <p:sldId id="349" r:id="rId8"/>
    <p:sldId id="350" r:id="rId9"/>
    <p:sldId id="351" r:id="rId10"/>
    <p:sldId id="352" r:id="rId11"/>
    <p:sldId id="353" r:id="rId12"/>
    <p:sldId id="354" r:id="rId13"/>
    <p:sldId id="355" r:id="rId14"/>
    <p:sldId id="356" r:id="rId15"/>
    <p:sldId id="357" r:id="rId16"/>
    <p:sldId id="360" r:id="rId17"/>
    <p:sldId id="366" r:id="rId18"/>
    <p:sldId id="367" r:id="rId19"/>
    <p:sldId id="368" r:id="rId20"/>
    <p:sldId id="369" r:id="rId21"/>
    <p:sldId id="370" r:id="rId22"/>
    <p:sldId id="293" r:id="rId23"/>
    <p:sldId id="294" r:id="rId24"/>
    <p:sldId id="295" r:id="rId25"/>
    <p:sldId id="371" r:id="rId26"/>
    <p:sldId id="296" r:id="rId27"/>
    <p:sldId id="375" r:id="rId28"/>
    <p:sldId id="300" r:id="rId29"/>
    <p:sldId id="377" r:id="rId3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66FF"/>
    <a:srgbClr val="0D64AB"/>
    <a:srgbClr val="107FDA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708" autoAdjust="0"/>
  </p:normalViewPr>
  <p:slideViewPr>
    <p:cSldViewPr snapToGrid="0">
      <p:cViewPr varScale="1">
        <p:scale>
          <a:sx n="98" d="100"/>
          <a:sy n="98" d="100"/>
        </p:scale>
        <p:origin x="-2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-2070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A89483-2C56-4F7A-B190-196F73236C1D}" type="datetimeFigureOut">
              <a:rPr lang="zh-CN" altLang="en-US" smtClean="0"/>
              <a:pPr/>
              <a:t>2011-10-20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EF959-CC55-4CD2-9E46-34BE41AFA90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DBF32D-5FBC-4147-B906-3058C2B540EF}" type="datetimeFigureOut">
              <a:rPr lang="zh-CN" altLang="en-US" smtClean="0"/>
              <a:pPr/>
              <a:t>2011-10-20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97A836-1596-4FFF-BCB2-42F60592C3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7A836-1596-4FFF-BCB2-42F60592C333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9939B1-2FD5-41CD-A013-35539659DA74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9939B1-2FD5-41CD-A013-35539659DA74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9939B1-2FD5-41CD-A013-35539659DA74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9939B1-2FD5-41CD-A013-35539659DA74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9939B1-2FD5-41CD-A013-35539659DA74}" type="slidenum">
              <a:rPr lang="zh-CN" altLang="en-US" smtClean="0"/>
              <a:pPr/>
              <a:t>28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9939B1-2FD5-41CD-A013-35539659DA74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9939B1-2FD5-41CD-A013-35539659DA74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9939B1-2FD5-41CD-A013-35539659DA74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9939B1-2FD5-41CD-A013-35539659DA74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9939B1-2FD5-41CD-A013-35539659DA74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9939B1-2FD5-41CD-A013-35539659DA74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9939B1-2FD5-41CD-A013-35539659DA74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9939B1-2FD5-41CD-A013-35539659DA74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黑体" pitchFamily="2" charset="-122"/>
                <a:ea typeface="黑体" pitchFamily="2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FFF8-F6F1-40CF-9950-77B9510E266C}" type="datetimeFigureOut">
              <a:rPr lang="zh-CN" altLang="en-US" smtClean="0"/>
              <a:pPr/>
              <a:t>2011-10-20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DA8D0-1993-4ECF-AA36-6B564B2366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FFF8-F6F1-40CF-9950-77B9510E266C}" type="datetimeFigureOut">
              <a:rPr lang="zh-CN" altLang="en-US" smtClean="0"/>
              <a:pPr/>
              <a:t>2011-10-20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DA8D0-1993-4ECF-AA36-6B564B2366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FFF8-F6F1-40CF-9950-77B9510E266C}" type="datetimeFigureOut">
              <a:rPr lang="zh-CN" altLang="en-US" smtClean="0"/>
              <a:pPr/>
              <a:t>2011-10-20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DA8D0-1993-4ECF-AA36-6B564B2366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3600">
                <a:latin typeface="黑体" pitchFamily="2" charset="-122"/>
                <a:ea typeface="黑体" pitchFamily="2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65501"/>
          </a:xfrm>
        </p:spPr>
        <p:txBody>
          <a:bodyPr/>
          <a:lstStyle>
            <a:lvl1pPr>
              <a:defRPr>
                <a:latin typeface="黑体" pitchFamily="2" charset="-122"/>
                <a:ea typeface="黑体" pitchFamily="2" charset="-122"/>
              </a:defRPr>
            </a:lvl1pPr>
            <a:lvl2pPr>
              <a:buSzPct val="40000"/>
              <a:buFont typeface="Wingdings" pitchFamily="2" charset="2"/>
              <a:buChar char="u"/>
              <a:defRPr>
                <a:latin typeface="黑体" pitchFamily="2" charset="-122"/>
                <a:ea typeface="黑体" pitchFamily="2" charset="-122"/>
              </a:defRPr>
            </a:lvl2pPr>
            <a:lvl3pPr>
              <a:buSzPct val="30000"/>
              <a:buFont typeface="Wingdings" pitchFamily="2" charset="2"/>
              <a:buChar char="p"/>
              <a:defRPr>
                <a:latin typeface="黑体" pitchFamily="2" charset="-122"/>
                <a:ea typeface="黑体" pitchFamily="2" charset="-122"/>
              </a:defRPr>
            </a:lvl3pPr>
            <a:lvl4pPr>
              <a:defRPr>
                <a:latin typeface="黑体" pitchFamily="2" charset="-122"/>
                <a:ea typeface="黑体" pitchFamily="2" charset="-122"/>
              </a:defRPr>
            </a:lvl4pPr>
            <a:lvl5pPr>
              <a:defRPr>
                <a:latin typeface="黑体" pitchFamily="2" charset="-122"/>
                <a:ea typeface="黑体" pitchFamily="2" charset="-122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597352"/>
            <a:ext cx="2133600" cy="216024"/>
          </a:xfrm>
        </p:spPr>
        <p:txBody>
          <a:bodyPr/>
          <a:lstStyle/>
          <a:p>
            <a:fld id="{335EFFF8-F6F1-40CF-9950-77B9510E266C}" type="datetimeFigureOut">
              <a:rPr lang="zh-CN" altLang="en-US" smtClean="0"/>
              <a:pPr/>
              <a:t>2011-10-20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597352"/>
            <a:ext cx="2895600" cy="21602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597352"/>
            <a:ext cx="2133600" cy="216024"/>
          </a:xfrm>
        </p:spPr>
        <p:txBody>
          <a:bodyPr/>
          <a:lstStyle/>
          <a:p>
            <a:fld id="{796DA8D0-1993-4ECF-AA36-6B564B2366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FFF8-F6F1-40CF-9950-77B9510E266C}" type="datetimeFigureOut">
              <a:rPr lang="zh-CN" altLang="en-US" smtClean="0"/>
              <a:pPr/>
              <a:t>2011-10-20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DA8D0-1993-4ECF-AA36-6B564B2366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FFF8-F6F1-40CF-9950-77B9510E266C}" type="datetimeFigureOut">
              <a:rPr lang="zh-CN" altLang="en-US" smtClean="0"/>
              <a:pPr/>
              <a:t>2011-10-20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DA8D0-1993-4ECF-AA36-6B564B2366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FFF8-F6F1-40CF-9950-77B9510E266C}" type="datetimeFigureOut">
              <a:rPr lang="zh-CN" altLang="en-US" smtClean="0"/>
              <a:pPr/>
              <a:t>2011-10-20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DA8D0-1993-4ECF-AA36-6B564B2366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FFF8-F6F1-40CF-9950-77B9510E266C}" type="datetimeFigureOut">
              <a:rPr lang="zh-CN" altLang="en-US" smtClean="0"/>
              <a:pPr/>
              <a:t>2011-10-20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DA8D0-1993-4ECF-AA36-6B564B2366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FFF8-F6F1-40CF-9950-77B9510E266C}" type="datetimeFigureOut">
              <a:rPr lang="zh-CN" altLang="en-US" smtClean="0"/>
              <a:pPr/>
              <a:t>2011-10-20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DA8D0-1993-4ECF-AA36-6B564B2366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FFF8-F6F1-40CF-9950-77B9510E266C}" type="datetimeFigureOut">
              <a:rPr lang="zh-CN" altLang="en-US" smtClean="0"/>
              <a:pPr/>
              <a:t>2011-10-20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DA8D0-1993-4ECF-AA36-6B564B2366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FFF8-F6F1-40CF-9950-77B9510E266C}" type="datetimeFigureOut">
              <a:rPr lang="zh-CN" altLang="en-US" smtClean="0"/>
              <a:pPr/>
              <a:t>2011-10-20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DA8D0-1993-4ECF-AA36-6B564B2366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EFFF8-F6F1-40CF-9950-77B9510E266C}" type="datetimeFigureOut">
              <a:rPr lang="zh-CN" altLang="en-US" smtClean="0"/>
              <a:pPr/>
              <a:t>2011-10-20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DA8D0-1993-4ECF-AA36-6B564B2366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2316480"/>
            <a:ext cx="9144000" cy="1267743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zh-CN" altLang="en-US" dirty="0" smtClean="0"/>
              <a:t>思维的认知过程（</a:t>
            </a:r>
            <a:r>
              <a:rPr lang="en-US" altLang="zh-CN" dirty="0" smtClean="0"/>
              <a:t>2</a:t>
            </a:r>
            <a:r>
              <a:rPr lang="zh-CN" altLang="en-US" dirty="0" smtClean="0"/>
              <a:t>）</a:t>
            </a:r>
            <a:r>
              <a:rPr lang="en-US" altLang="zh-CN" dirty="0" smtClean="0"/>
              <a:t>-CAUT</a:t>
            </a:r>
            <a:r>
              <a:rPr lang="zh-CN" altLang="en-US" dirty="0" smtClean="0"/>
              <a:t>模型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4480560"/>
            <a:ext cx="6400800" cy="1752600"/>
          </a:xfrm>
        </p:spPr>
        <p:txBody>
          <a:bodyPr>
            <a:normAutofit/>
          </a:bodyPr>
          <a:lstStyle/>
          <a:p>
            <a:r>
              <a:rPr lang="zh-CN" altLang="en-US" sz="2800" dirty="0" smtClean="0"/>
              <a:t>崔光佐，教授</a:t>
            </a:r>
            <a:endParaRPr lang="en-US" altLang="zh-CN" sz="2800" dirty="0" smtClean="0"/>
          </a:p>
          <a:p>
            <a:r>
              <a:rPr lang="zh-CN" altLang="en-US" sz="2800" dirty="0" smtClean="0"/>
              <a:t>思维训练研究研究中心</a:t>
            </a:r>
            <a:endParaRPr lang="en-US" altLang="zh-CN" sz="2800" dirty="0" smtClean="0"/>
          </a:p>
          <a:p>
            <a:r>
              <a:rPr lang="zh-CN" altLang="en-US" sz="2800" dirty="0" smtClean="0"/>
              <a:t>北京师范大学 教育学部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82"/>
          <p:cNvGrpSpPr/>
          <p:nvPr/>
        </p:nvGrpSpPr>
        <p:grpSpPr>
          <a:xfrm>
            <a:off x="1489983" y="1222024"/>
            <a:ext cx="6178361" cy="5248860"/>
            <a:chOff x="1489983" y="1124744"/>
            <a:chExt cx="6178361" cy="5248860"/>
          </a:xfrm>
        </p:grpSpPr>
        <p:sp>
          <p:nvSpPr>
            <p:cNvPr id="95" name="梯形 94"/>
            <p:cNvSpPr/>
            <p:nvPr/>
          </p:nvSpPr>
          <p:spPr>
            <a:xfrm flipH="1">
              <a:off x="5513538" y="3116802"/>
              <a:ext cx="1850338" cy="403239"/>
            </a:xfrm>
            <a:prstGeom prst="trapezoid">
              <a:avLst/>
            </a:prstGeom>
            <a:solidFill>
              <a:srgbClr val="F8EDEC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97" name="圆角矩形 96"/>
            <p:cNvSpPr/>
            <p:nvPr/>
          </p:nvSpPr>
          <p:spPr>
            <a:xfrm flipH="1">
              <a:off x="2033108" y="5500503"/>
              <a:ext cx="4863831" cy="873101"/>
            </a:xfrm>
            <a:prstGeom prst="round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zh-CN" altLang="en-US" sz="20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长时陈述性记忆</a:t>
              </a:r>
              <a:endParaRPr lang="zh-CN" altLang="en-US" sz="20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99" name="矩形 98"/>
            <p:cNvSpPr/>
            <p:nvPr/>
          </p:nvSpPr>
          <p:spPr>
            <a:xfrm flipH="1">
              <a:off x="5924158" y="1793081"/>
              <a:ext cx="1031149" cy="3313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运动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00" name="肘形连接符 43"/>
            <p:cNvCxnSpPr>
              <a:stCxn id="99" idx="0"/>
              <a:endCxn id="145" idx="2"/>
            </p:cNvCxnSpPr>
            <p:nvPr/>
          </p:nvCxnSpPr>
          <p:spPr>
            <a:xfrm rot="16200000" flipV="1">
              <a:off x="6322511" y="1675860"/>
              <a:ext cx="233486" cy="956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圆角矩形 100"/>
            <p:cNvSpPr/>
            <p:nvPr/>
          </p:nvSpPr>
          <p:spPr>
            <a:xfrm flipH="1">
              <a:off x="1489983" y="1124744"/>
              <a:ext cx="5846324" cy="434239"/>
            </a:xfrm>
            <a:prstGeom prst="roundRect">
              <a:avLst/>
            </a:prstGeom>
            <a:solidFill>
              <a:srgbClr val="FDFDFD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lnSpc>
                  <a:spcPts val="1700"/>
                </a:lnSpc>
                <a:defRPr/>
              </a:pPr>
              <a:r>
                <a:rPr lang="zh-CN" altLang="en-US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下面我们来数数。从</a:t>
              </a:r>
              <a:r>
                <a:rPr lang="en-US" altLang="zh-CN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2</a:t>
              </a:r>
              <a:r>
                <a:rPr lang="zh-CN" altLang="en-US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数到</a:t>
              </a:r>
              <a:r>
                <a:rPr lang="en-US" altLang="zh-CN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4</a:t>
              </a:r>
              <a:r>
                <a:rPr lang="zh-CN" altLang="en-US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。</a:t>
              </a:r>
              <a:r>
                <a:rPr lang="zh-CN" altLang="en-US" sz="1400" dirty="0" smtClean="0">
                  <a:solidFill>
                    <a:srgbClr val="FF0000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开始！</a:t>
              </a:r>
              <a:endParaRPr lang="en-US" altLang="zh-CN" sz="1400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06" name="形状 17"/>
            <p:cNvCxnSpPr>
              <a:stCxn id="146" idx="2"/>
              <a:endCxn id="157" idx="0"/>
            </p:cNvCxnSpPr>
            <p:nvPr/>
          </p:nvCxnSpPr>
          <p:spPr>
            <a:xfrm rot="16200000" flipH="1">
              <a:off x="2106699" y="1721744"/>
              <a:ext cx="314548" cy="3220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圆角矩形 107"/>
            <p:cNvSpPr/>
            <p:nvPr/>
          </p:nvSpPr>
          <p:spPr>
            <a:xfrm flipH="1">
              <a:off x="5354228" y="4717531"/>
              <a:ext cx="2183773" cy="433616"/>
            </a:xfrm>
            <a:prstGeom prst="roundRect">
              <a:avLst/>
            </a:prstGeom>
            <a:solidFill>
              <a:srgbClr val="F8EDE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09" name="矩形 108"/>
            <p:cNvSpPr/>
            <p:nvPr/>
          </p:nvSpPr>
          <p:spPr>
            <a:xfrm flipH="1">
              <a:off x="4054338" y="3110291"/>
              <a:ext cx="1107399" cy="415346"/>
            </a:xfrm>
            <a:prstGeom prst="rect">
              <a:avLst/>
            </a:prstGeom>
            <a:solidFill>
              <a:srgbClr val="F8EDE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300"/>
                </a:lnSpc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控制与决策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10" name="矩形 109"/>
            <p:cNvSpPr/>
            <p:nvPr/>
          </p:nvSpPr>
          <p:spPr>
            <a:xfrm flipH="1">
              <a:off x="1699543" y="3379925"/>
              <a:ext cx="1531704" cy="43566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内部对象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11" name="直接箭头连接符 19"/>
            <p:cNvCxnSpPr>
              <a:stCxn id="108" idx="0"/>
              <a:endCxn id="136" idx="2"/>
            </p:cNvCxnSpPr>
            <p:nvPr/>
          </p:nvCxnSpPr>
          <p:spPr>
            <a:xfrm rot="5400000" flipH="1" flipV="1">
              <a:off x="6252367" y="4523392"/>
              <a:ext cx="387886" cy="39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接箭头连接符 111"/>
            <p:cNvCxnSpPr>
              <a:stCxn id="148" idx="2"/>
              <a:endCxn id="110" idx="0"/>
            </p:cNvCxnSpPr>
            <p:nvPr/>
          </p:nvCxnSpPr>
          <p:spPr>
            <a:xfrm rot="5400000">
              <a:off x="2179618" y="3088690"/>
              <a:ext cx="577012" cy="545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接箭头连接符 112"/>
            <p:cNvCxnSpPr>
              <a:stCxn id="95" idx="0"/>
              <a:endCxn id="156" idx="2"/>
            </p:cNvCxnSpPr>
            <p:nvPr/>
          </p:nvCxnSpPr>
          <p:spPr>
            <a:xfrm rot="16200000" flipV="1">
              <a:off x="6216529" y="2894624"/>
              <a:ext cx="441155" cy="3202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矩形 113"/>
            <p:cNvSpPr/>
            <p:nvPr/>
          </p:nvSpPr>
          <p:spPr>
            <a:xfrm flipH="1">
              <a:off x="6561925" y="4743237"/>
              <a:ext cx="879763" cy="20428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视觉对象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15" name="矩形 114"/>
            <p:cNvSpPr/>
            <p:nvPr/>
          </p:nvSpPr>
          <p:spPr>
            <a:xfrm flipH="1">
              <a:off x="5482990" y="4745208"/>
              <a:ext cx="879763" cy="20428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言语对象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16" name="矩形 115"/>
            <p:cNvSpPr/>
            <p:nvPr/>
          </p:nvSpPr>
          <p:spPr>
            <a:xfrm flipH="1">
              <a:off x="6660999" y="3175464"/>
              <a:ext cx="214865" cy="7912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17" name="矩形 116"/>
            <p:cNvSpPr/>
            <p:nvPr/>
          </p:nvSpPr>
          <p:spPr>
            <a:xfrm flipH="1">
              <a:off x="6321372" y="3177437"/>
              <a:ext cx="214865" cy="79128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18" name="矩形 117"/>
            <p:cNvSpPr/>
            <p:nvPr/>
          </p:nvSpPr>
          <p:spPr>
            <a:xfrm flipH="1">
              <a:off x="5961960" y="3179412"/>
              <a:ext cx="214865" cy="7912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19" name="菱形 118"/>
            <p:cNvSpPr/>
            <p:nvPr/>
          </p:nvSpPr>
          <p:spPr>
            <a:xfrm flipH="1">
              <a:off x="1751017" y="4674218"/>
              <a:ext cx="1448768" cy="521064"/>
            </a:xfrm>
            <a:prstGeom prst="diamond">
              <a:avLst/>
            </a:prstGeom>
            <a:solidFill>
              <a:srgbClr val="FFFFC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000"/>
                </a:lnSpc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新对象？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20" name="直接箭头连接符 119"/>
            <p:cNvCxnSpPr>
              <a:stCxn id="110" idx="2"/>
              <a:endCxn id="119" idx="0"/>
            </p:cNvCxnSpPr>
            <p:nvPr/>
          </p:nvCxnSpPr>
          <p:spPr>
            <a:xfrm rot="16200000" flipH="1">
              <a:off x="2041086" y="4239903"/>
              <a:ext cx="858624" cy="10006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接箭头连接符 120"/>
            <p:cNvCxnSpPr>
              <a:stCxn id="119" idx="1"/>
              <a:endCxn id="108" idx="3"/>
            </p:cNvCxnSpPr>
            <p:nvPr/>
          </p:nvCxnSpPr>
          <p:spPr>
            <a:xfrm flipV="1">
              <a:off x="3199785" y="4934339"/>
              <a:ext cx="2154443" cy="41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矩形 121"/>
            <p:cNvSpPr/>
            <p:nvPr/>
          </p:nvSpPr>
          <p:spPr>
            <a:xfrm flipH="1">
              <a:off x="2900426" y="4626164"/>
              <a:ext cx="712228" cy="35527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Y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23" name="矩形 122"/>
            <p:cNvSpPr/>
            <p:nvPr/>
          </p:nvSpPr>
          <p:spPr>
            <a:xfrm flipH="1">
              <a:off x="1958695" y="5207016"/>
              <a:ext cx="435003" cy="29124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altLang="zh-CN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N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24" name="矩形 123"/>
            <p:cNvSpPr/>
            <p:nvPr/>
          </p:nvSpPr>
          <p:spPr>
            <a:xfrm flipH="1">
              <a:off x="5885243" y="4931219"/>
              <a:ext cx="1157036" cy="210854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活动对象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25" name="矩形 124"/>
            <p:cNvSpPr/>
            <p:nvPr/>
          </p:nvSpPr>
          <p:spPr>
            <a:xfrm flipH="1">
              <a:off x="5878932" y="3323234"/>
              <a:ext cx="1125036" cy="18815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活动动作集合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26" name="肘形连接符 125"/>
            <p:cNvCxnSpPr>
              <a:stCxn id="108" idx="1"/>
              <a:endCxn id="97" idx="1"/>
            </p:cNvCxnSpPr>
            <p:nvPr/>
          </p:nvCxnSpPr>
          <p:spPr>
            <a:xfrm flipH="1">
              <a:off x="6896939" y="4934339"/>
              <a:ext cx="641062" cy="1002715"/>
            </a:xfrm>
            <a:prstGeom prst="bentConnector3">
              <a:avLst>
                <a:gd name="adj1" fmla="val -18208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肘形连接符 126"/>
            <p:cNvCxnSpPr>
              <a:stCxn id="97" idx="3"/>
              <a:endCxn id="119" idx="3"/>
            </p:cNvCxnSpPr>
            <p:nvPr/>
          </p:nvCxnSpPr>
          <p:spPr>
            <a:xfrm rot="10800000">
              <a:off x="1751018" y="4934750"/>
              <a:ext cx="282091" cy="1002304"/>
            </a:xfrm>
            <a:prstGeom prst="bentConnector3">
              <a:avLst>
                <a:gd name="adj1" fmla="val 154026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矩形 127"/>
            <p:cNvSpPr/>
            <p:nvPr/>
          </p:nvSpPr>
          <p:spPr>
            <a:xfrm flipH="1">
              <a:off x="5665793" y="5194744"/>
              <a:ext cx="1037806" cy="301757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激活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29" name="直接箭头连接符 128"/>
            <p:cNvCxnSpPr>
              <a:stCxn id="95" idx="3"/>
              <a:endCxn id="109" idx="1"/>
            </p:cNvCxnSpPr>
            <p:nvPr/>
          </p:nvCxnSpPr>
          <p:spPr>
            <a:xfrm rot="10800000">
              <a:off x="5161737" y="3317964"/>
              <a:ext cx="402206" cy="458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接箭头连接符 129"/>
            <p:cNvCxnSpPr>
              <a:stCxn id="136" idx="0"/>
              <a:endCxn id="95" idx="2"/>
            </p:cNvCxnSpPr>
            <p:nvPr/>
          </p:nvCxnSpPr>
          <p:spPr>
            <a:xfrm rot="16200000" flipV="1">
              <a:off x="6214442" y="3744306"/>
              <a:ext cx="456330" cy="780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接箭头连接符 130"/>
            <p:cNvCxnSpPr>
              <a:stCxn id="132" idx="0"/>
              <a:endCxn id="119" idx="2"/>
            </p:cNvCxnSpPr>
            <p:nvPr/>
          </p:nvCxnSpPr>
          <p:spPr>
            <a:xfrm rot="16200000" flipV="1">
              <a:off x="2317672" y="5353011"/>
              <a:ext cx="316120" cy="66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矩形 131"/>
            <p:cNvSpPr/>
            <p:nvPr/>
          </p:nvSpPr>
          <p:spPr>
            <a:xfrm flipH="1">
              <a:off x="2039674" y="5511402"/>
              <a:ext cx="872777" cy="9426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33" name="直接箭头连接符 132"/>
            <p:cNvCxnSpPr>
              <a:stCxn id="134" idx="0"/>
              <a:endCxn id="108" idx="2"/>
            </p:cNvCxnSpPr>
            <p:nvPr/>
          </p:nvCxnSpPr>
          <p:spPr>
            <a:xfrm rot="16200000" flipV="1">
              <a:off x="6270931" y="5326331"/>
              <a:ext cx="352399" cy="2032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矩形 133"/>
            <p:cNvSpPr/>
            <p:nvPr/>
          </p:nvSpPr>
          <p:spPr>
            <a:xfrm flipH="1">
              <a:off x="6011758" y="5503546"/>
              <a:ext cx="872777" cy="9426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35" name="矩形 134"/>
            <p:cNvSpPr/>
            <p:nvPr/>
          </p:nvSpPr>
          <p:spPr>
            <a:xfrm flipH="1">
              <a:off x="3203125" y="4563774"/>
              <a:ext cx="1935953" cy="471655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保持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36" name="圆角矩形 135"/>
            <p:cNvSpPr/>
            <p:nvPr/>
          </p:nvSpPr>
          <p:spPr>
            <a:xfrm flipH="1">
              <a:off x="5560306" y="3976371"/>
              <a:ext cx="1772403" cy="353274"/>
            </a:xfrm>
            <a:prstGeom prst="round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300"/>
                </a:lnSpc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长时程序性记忆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37" name="圆角矩形 136"/>
            <p:cNvSpPr/>
            <p:nvPr/>
          </p:nvSpPr>
          <p:spPr>
            <a:xfrm flipH="1">
              <a:off x="3791046" y="1489162"/>
              <a:ext cx="1293312" cy="320511"/>
            </a:xfrm>
            <a:prstGeom prst="round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外回路</a:t>
              </a:r>
            </a:p>
          </p:txBody>
        </p:sp>
        <p:sp>
          <p:nvSpPr>
            <p:cNvPr id="138" name="矩形 137"/>
            <p:cNvSpPr/>
            <p:nvPr/>
          </p:nvSpPr>
          <p:spPr>
            <a:xfrm flipH="1">
              <a:off x="2584689" y="5149024"/>
              <a:ext cx="633576" cy="33772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提取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39" name="圆角矩形 138"/>
            <p:cNvSpPr/>
            <p:nvPr/>
          </p:nvSpPr>
          <p:spPr>
            <a:xfrm flipH="1">
              <a:off x="4068501" y="3868176"/>
              <a:ext cx="1077463" cy="484250"/>
            </a:xfrm>
            <a:prstGeom prst="roundRect">
              <a:avLst/>
            </a:prstGeom>
            <a:solidFill>
              <a:srgbClr val="F8EDE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情境</a:t>
              </a:r>
              <a:r>
                <a:rPr lang="en-US" altLang="zh-CN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-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目标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预期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40" name="矩形 139"/>
            <p:cNvSpPr/>
            <p:nvPr/>
          </p:nvSpPr>
          <p:spPr>
            <a:xfrm flipH="1">
              <a:off x="5615937" y="4713774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41" name="肘形连接符 140"/>
            <p:cNvCxnSpPr>
              <a:stCxn id="140" idx="0"/>
              <a:endCxn id="139" idx="2"/>
            </p:cNvCxnSpPr>
            <p:nvPr/>
          </p:nvCxnSpPr>
          <p:spPr>
            <a:xfrm rot="16200000" flipV="1">
              <a:off x="4988888" y="3970770"/>
              <a:ext cx="361348" cy="1124659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肘形连接符 141"/>
            <p:cNvCxnSpPr>
              <a:stCxn id="139" idx="0"/>
              <a:endCxn id="109" idx="2"/>
            </p:cNvCxnSpPr>
            <p:nvPr/>
          </p:nvCxnSpPr>
          <p:spPr>
            <a:xfrm rot="5400000" flipH="1" flipV="1">
              <a:off x="4436365" y="3696505"/>
              <a:ext cx="342539" cy="805"/>
            </a:xfrm>
            <a:prstGeom prst="bentConnector3">
              <a:avLst>
                <a:gd name="adj1" fmla="val 50000"/>
              </a:avLst>
            </a:prstGeom>
            <a:ln w="31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接箭头连接符 142"/>
            <p:cNvCxnSpPr>
              <a:stCxn id="115" idx="1"/>
              <a:endCxn id="114" idx="3"/>
            </p:cNvCxnSpPr>
            <p:nvPr/>
          </p:nvCxnSpPr>
          <p:spPr>
            <a:xfrm flipV="1">
              <a:off x="6362753" y="4845378"/>
              <a:ext cx="199172" cy="1971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矩形 143"/>
            <p:cNvSpPr/>
            <p:nvPr/>
          </p:nvSpPr>
          <p:spPr>
            <a:xfrm flipH="1">
              <a:off x="6753344" y="3730407"/>
              <a:ext cx="915000" cy="171386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记忆巩固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45" name="矩形 144"/>
            <p:cNvSpPr/>
            <p:nvPr/>
          </p:nvSpPr>
          <p:spPr>
            <a:xfrm flipH="1">
              <a:off x="6322822" y="1481255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46" name="矩形 145"/>
            <p:cNvSpPr/>
            <p:nvPr/>
          </p:nvSpPr>
          <p:spPr>
            <a:xfrm flipH="1">
              <a:off x="2146409" y="1487740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47" name="矩形 146"/>
            <p:cNvSpPr/>
            <p:nvPr/>
          </p:nvSpPr>
          <p:spPr>
            <a:xfrm flipH="1">
              <a:off x="6966047" y="5608672"/>
              <a:ext cx="687058" cy="279516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记忆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巩固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48" name="流程图: 手动操作 147"/>
            <p:cNvSpPr/>
            <p:nvPr/>
          </p:nvSpPr>
          <p:spPr>
            <a:xfrm>
              <a:off x="2013653" y="2618087"/>
              <a:ext cx="914400" cy="184826"/>
            </a:xfrm>
            <a:prstGeom prst="flowChartManualOperation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9" name="矩形 148"/>
            <p:cNvSpPr/>
            <p:nvPr/>
          </p:nvSpPr>
          <p:spPr>
            <a:xfrm flipH="1">
              <a:off x="2149648" y="2626532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50" name="矩形 149"/>
            <p:cNvSpPr/>
            <p:nvPr/>
          </p:nvSpPr>
          <p:spPr>
            <a:xfrm flipH="1">
              <a:off x="2593888" y="2623284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51" name="形状 150"/>
            <p:cNvCxnSpPr>
              <a:stCxn id="156" idx="3"/>
              <a:endCxn id="150" idx="0"/>
            </p:cNvCxnSpPr>
            <p:nvPr/>
          </p:nvCxnSpPr>
          <p:spPr>
            <a:xfrm rot="10800000" flipV="1">
              <a:off x="2709842" y="2509980"/>
              <a:ext cx="3211074" cy="113303"/>
            </a:xfrm>
            <a:prstGeom prst="bentConnector2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肘形连接符 151"/>
            <p:cNvCxnSpPr>
              <a:stCxn id="157" idx="2"/>
              <a:endCxn id="149" idx="0"/>
            </p:cNvCxnSpPr>
            <p:nvPr/>
          </p:nvCxnSpPr>
          <p:spPr>
            <a:xfrm rot="16200000" flipH="1">
              <a:off x="2058306" y="2419236"/>
              <a:ext cx="414572" cy="19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肘形连接符 152"/>
            <p:cNvCxnSpPr>
              <a:stCxn id="156" idx="0"/>
              <a:endCxn id="99" idx="2"/>
            </p:cNvCxnSpPr>
            <p:nvPr/>
          </p:nvCxnSpPr>
          <p:spPr>
            <a:xfrm rot="5400000" flipH="1" flipV="1">
              <a:off x="6327667" y="2232251"/>
              <a:ext cx="219902" cy="4227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形状 153"/>
            <p:cNvCxnSpPr>
              <a:stCxn id="109" idx="0"/>
              <a:endCxn id="148" idx="3"/>
            </p:cNvCxnSpPr>
            <p:nvPr/>
          </p:nvCxnSpPr>
          <p:spPr>
            <a:xfrm rot="16200000" flipV="1">
              <a:off x="3522430" y="2024684"/>
              <a:ext cx="399791" cy="1771424"/>
            </a:xfrm>
            <a:prstGeom prst="bentConnector2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5" name="圆角矩形 154"/>
            <p:cNvSpPr/>
            <p:nvPr/>
          </p:nvSpPr>
          <p:spPr>
            <a:xfrm flipH="1">
              <a:off x="3787805" y="2118217"/>
              <a:ext cx="1293312" cy="320511"/>
            </a:xfrm>
            <a:prstGeom prst="round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内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回路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56" name="矩形 155"/>
            <p:cNvSpPr/>
            <p:nvPr/>
          </p:nvSpPr>
          <p:spPr>
            <a:xfrm flipH="1">
              <a:off x="5920916" y="2344315"/>
              <a:ext cx="1029179" cy="3313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运动控制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57" name="矩形 156"/>
            <p:cNvSpPr/>
            <p:nvPr/>
          </p:nvSpPr>
          <p:spPr>
            <a:xfrm flipH="1">
              <a:off x="1750994" y="1880628"/>
              <a:ext cx="1029179" cy="3313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感觉器官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58" name="圆角矩形 157"/>
            <p:cNvSpPr/>
            <p:nvPr/>
          </p:nvSpPr>
          <p:spPr>
            <a:xfrm>
              <a:off x="3216273" y="3863020"/>
              <a:ext cx="576064" cy="48638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</a:rPr>
                <a:t>信念</a:t>
              </a:r>
              <a:endParaRPr lang="en-US" altLang="zh-CN" sz="12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</a:rPr>
                <a:t>情感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59" name="形状 158"/>
            <p:cNvCxnSpPr>
              <a:stCxn id="158" idx="0"/>
              <a:endCxn id="109" idx="3"/>
            </p:cNvCxnSpPr>
            <p:nvPr/>
          </p:nvCxnSpPr>
          <p:spPr>
            <a:xfrm rot="5400000" flipH="1" flipV="1">
              <a:off x="3506793" y="3315476"/>
              <a:ext cx="545056" cy="550033"/>
            </a:xfrm>
            <a:prstGeom prst="bentConnector2">
              <a:avLst/>
            </a:prstGeom>
            <a:ln>
              <a:solidFill>
                <a:schemeClr val="tx1"/>
              </a:solidFill>
              <a:prstDash val="sys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曲线连接符 85"/>
            <p:cNvCxnSpPr>
              <a:stCxn id="108" idx="1"/>
              <a:endCxn id="163" idx="1"/>
            </p:cNvCxnSpPr>
            <p:nvPr/>
          </p:nvCxnSpPr>
          <p:spPr>
            <a:xfrm flipH="1" flipV="1">
              <a:off x="7323211" y="4216285"/>
              <a:ext cx="214790" cy="718054"/>
            </a:xfrm>
            <a:prstGeom prst="bentConnector3">
              <a:avLst>
                <a:gd name="adj1" fmla="val -49668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曲线连接符 86"/>
            <p:cNvCxnSpPr>
              <a:stCxn id="95" idx="1"/>
              <a:endCxn id="162" idx="1"/>
            </p:cNvCxnSpPr>
            <p:nvPr/>
          </p:nvCxnSpPr>
          <p:spPr>
            <a:xfrm>
              <a:off x="7313471" y="3318422"/>
              <a:ext cx="32444" cy="784375"/>
            </a:xfrm>
            <a:prstGeom prst="bentConnector3">
              <a:avLst>
                <a:gd name="adj1" fmla="val 953905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矩形 161"/>
            <p:cNvSpPr/>
            <p:nvPr/>
          </p:nvSpPr>
          <p:spPr>
            <a:xfrm flipH="1">
              <a:off x="7114007" y="4063627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63" name="矩形 162"/>
            <p:cNvSpPr/>
            <p:nvPr/>
          </p:nvSpPr>
          <p:spPr>
            <a:xfrm flipH="1">
              <a:off x="7091303" y="4177115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64" name="直接箭头连接符 163"/>
            <p:cNvCxnSpPr>
              <a:stCxn id="139" idx="3"/>
              <a:endCxn id="158" idx="3"/>
            </p:cNvCxnSpPr>
            <p:nvPr/>
          </p:nvCxnSpPr>
          <p:spPr>
            <a:xfrm rot="10800000">
              <a:off x="3792337" y="4106213"/>
              <a:ext cx="276164" cy="4089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问题解决：数数，从</a:t>
            </a:r>
            <a:r>
              <a:rPr lang="en-US" altLang="zh-CN" dirty="0" smtClean="0"/>
              <a:t>2</a:t>
            </a:r>
            <a:r>
              <a:rPr lang="zh-CN" altLang="en-US" dirty="0" smtClean="0"/>
              <a:t>数到</a:t>
            </a:r>
            <a:r>
              <a:rPr lang="en-US" altLang="zh-CN" dirty="0" smtClean="0"/>
              <a:t>4</a:t>
            </a:r>
            <a:endParaRPr lang="zh-CN" altLang="en-US" dirty="0"/>
          </a:p>
        </p:txBody>
      </p:sp>
      <p:sp>
        <p:nvSpPr>
          <p:cNvPr id="89" name="矩形 88"/>
          <p:cNvSpPr/>
          <p:nvPr/>
        </p:nvSpPr>
        <p:spPr>
          <a:xfrm>
            <a:off x="3764672" y="412851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900" dirty="0" smtClean="0">
                <a:solidFill>
                  <a:schemeClr val="tx1"/>
                </a:solidFill>
              </a:rPr>
              <a:t>数数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4628768" y="412851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00" dirty="0">
                <a:solidFill>
                  <a:schemeClr val="tx1"/>
                </a:solidFill>
              </a:rPr>
              <a:t>4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91" name="矩形 90"/>
          <p:cNvSpPr/>
          <p:nvPr/>
        </p:nvSpPr>
        <p:spPr>
          <a:xfrm>
            <a:off x="4196720" y="412851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tlCol="0" anchor="ctr"/>
          <a:lstStyle/>
          <a:p>
            <a:pPr algn="ctr"/>
            <a:r>
              <a:rPr lang="zh-CN" altLang="en-US" sz="800" dirty="0" smtClean="0">
                <a:solidFill>
                  <a:schemeClr val="tx1"/>
                </a:solidFill>
              </a:rPr>
              <a:t>始点</a:t>
            </a:r>
            <a:r>
              <a:rPr lang="en-US" altLang="zh-CN" sz="800" dirty="0" smtClean="0">
                <a:solidFill>
                  <a:schemeClr val="tx1"/>
                </a:solidFill>
              </a:rPr>
              <a:t>2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92" name="矩形 91"/>
          <p:cNvSpPr/>
          <p:nvPr/>
        </p:nvSpPr>
        <p:spPr>
          <a:xfrm>
            <a:off x="3332624" y="412851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900" dirty="0" smtClean="0">
                <a:solidFill>
                  <a:schemeClr val="tx1"/>
                </a:solidFill>
              </a:rPr>
              <a:t>当前</a:t>
            </a:r>
            <a:r>
              <a:rPr lang="en-US" altLang="zh-CN" sz="900" dirty="0" smtClean="0">
                <a:solidFill>
                  <a:schemeClr val="tx1"/>
                </a:solidFill>
              </a:rPr>
              <a:t>3</a:t>
            </a:r>
            <a:r>
              <a:rPr lang="en-US" altLang="zh-CN" sz="900" dirty="0" smtClean="0">
                <a:solidFill>
                  <a:schemeClr val="tx1"/>
                </a:solidFill>
                <a:sym typeface="Symbol"/>
              </a:rPr>
              <a:t></a:t>
            </a:r>
            <a:r>
              <a:rPr lang="en-US" altLang="zh-CN" sz="900" dirty="0" smtClean="0">
                <a:solidFill>
                  <a:schemeClr val="tx1"/>
                </a:solidFill>
              </a:rPr>
              <a:t>4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98" name="八角星 97"/>
          <p:cNvSpPr/>
          <p:nvPr/>
        </p:nvSpPr>
        <p:spPr>
          <a:xfrm>
            <a:off x="5955392" y="1019592"/>
            <a:ext cx="1080120" cy="648072"/>
          </a:xfrm>
          <a:prstGeom prst="star8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latin typeface="黑体" pitchFamily="2" charset="-122"/>
                <a:ea typeface="黑体" pitchFamily="2" charset="-122"/>
              </a:rPr>
              <a:t>说出</a:t>
            </a:r>
            <a:r>
              <a:rPr lang="en-US" altLang="zh-CN" sz="1400" dirty="0" smtClean="0">
                <a:latin typeface="黑体" pitchFamily="2" charset="-122"/>
                <a:ea typeface="黑体" pitchFamily="2" charset="-122"/>
              </a:rPr>
              <a:t>3</a:t>
            </a:r>
            <a:endParaRPr lang="zh-CN" altLang="en-US" sz="1400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02" name="矩形 101"/>
          <p:cNvSpPr/>
          <p:nvPr/>
        </p:nvSpPr>
        <p:spPr>
          <a:xfrm>
            <a:off x="2270760" y="5638800"/>
            <a:ext cx="548640" cy="228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800" dirty="0" smtClean="0"/>
              <a:t>下一个</a:t>
            </a:r>
            <a:endParaRPr lang="zh-CN" altLang="en-US" sz="800" dirty="0"/>
          </a:p>
        </p:txBody>
      </p:sp>
      <p:sp>
        <p:nvSpPr>
          <p:cNvPr id="103" name="椭圆 102"/>
          <p:cNvSpPr/>
          <p:nvPr/>
        </p:nvSpPr>
        <p:spPr>
          <a:xfrm>
            <a:off x="3491880" y="5882992"/>
            <a:ext cx="432048" cy="28803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104" name="椭圆 103"/>
          <p:cNvSpPr/>
          <p:nvPr/>
        </p:nvSpPr>
        <p:spPr>
          <a:xfrm>
            <a:off x="4139952" y="5882992"/>
            <a:ext cx="432048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3</a:t>
            </a:r>
            <a:endParaRPr lang="zh-CN" altLang="en-US" dirty="0"/>
          </a:p>
        </p:txBody>
      </p:sp>
      <p:cxnSp>
        <p:nvCxnSpPr>
          <p:cNvPr id="105" name="肘形连接符 104"/>
          <p:cNvCxnSpPr>
            <a:stCxn id="103" idx="6"/>
            <a:endCxn id="104" idx="2"/>
          </p:cNvCxnSpPr>
          <p:nvPr/>
        </p:nvCxnSpPr>
        <p:spPr>
          <a:xfrm>
            <a:off x="3923928" y="6027008"/>
            <a:ext cx="216024" cy="1588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肘形连接符 95"/>
          <p:cNvCxnSpPr>
            <a:stCxn id="64" idx="0"/>
            <a:endCxn id="98" idx="2"/>
          </p:cNvCxnSpPr>
          <p:nvPr/>
        </p:nvCxnSpPr>
        <p:spPr>
          <a:xfrm rot="5400000" flipH="1" flipV="1">
            <a:off x="3817244" y="1413060"/>
            <a:ext cx="2423604" cy="2932812"/>
          </a:xfrm>
          <a:prstGeom prst="bentConnector3">
            <a:avLst>
              <a:gd name="adj1" fmla="val 13529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矩形 106"/>
          <p:cNvSpPr/>
          <p:nvPr/>
        </p:nvSpPr>
        <p:spPr>
          <a:xfrm>
            <a:off x="3814584" y="435139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tlCol="0" anchor="ctr"/>
          <a:lstStyle/>
          <a:p>
            <a:pPr algn="ctr"/>
            <a:r>
              <a:rPr lang="zh-CN" altLang="en-US" sz="800" dirty="0" smtClean="0">
                <a:solidFill>
                  <a:schemeClr val="tx1"/>
                </a:solidFill>
              </a:rPr>
              <a:t>下一个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9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82"/>
          <p:cNvGrpSpPr/>
          <p:nvPr/>
        </p:nvGrpSpPr>
        <p:grpSpPr>
          <a:xfrm>
            <a:off x="1489983" y="1222024"/>
            <a:ext cx="6178361" cy="5248860"/>
            <a:chOff x="1489983" y="1124744"/>
            <a:chExt cx="6178361" cy="5248860"/>
          </a:xfrm>
        </p:grpSpPr>
        <p:sp>
          <p:nvSpPr>
            <p:cNvPr id="97" name="梯形 96"/>
            <p:cNvSpPr/>
            <p:nvPr/>
          </p:nvSpPr>
          <p:spPr>
            <a:xfrm flipH="1">
              <a:off x="5513538" y="3116802"/>
              <a:ext cx="1850338" cy="403239"/>
            </a:xfrm>
            <a:prstGeom prst="trapezoid">
              <a:avLst/>
            </a:prstGeom>
            <a:solidFill>
              <a:srgbClr val="F8EDEC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98" name="圆角矩形 97"/>
            <p:cNvSpPr/>
            <p:nvPr/>
          </p:nvSpPr>
          <p:spPr>
            <a:xfrm flipH="1">
              <a:off x="2033108" y="5500503"/>
              <a:ext cx="4863831" cy="873101"/>
            </a:xfrm>
            <a:prstGeom prst="round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zh-CN" altLang="en-US" sz="20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长时陈述性记忆</a:t>
              </a:r>
              <a:endParaRPr lang="zh-CN" altLang="en-US" sz="20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99" name="矩形 98"/>
            <p:cNvSpPr/>
            <p:nvPr/>
          </p:nvSpPr>
          <p:spPr>
            <a:xfrm flipH="1">
              <a:off x="5924158" y="1793081"/>
              <a:ext cx="1031149" cy="3313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运动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08" name="肘形连接符 43"/>
            <p:cNvCxnSpPr>
              <a:stCxn id="99" idx="0"/>
              <a:endCxn id="148" idx="2"/>
            </p:cNvCxnSpPr>
            <p:nvPr/>
          </p:nvCxnSpPr>
          <p:spPr>
            <a:xfrm rot="16200000" flipV="1">
              <a:off x="6322511" y="1675860"/>
              <a:ext cx="233486" cy="956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圆角矩形 108"/>
            <p:cNvSpPr/>
            <p:nvPr/>
          </p:nvSpPr>
          <p:spPr>
            <a:xfrm flipH="1">
              <a:off x="1489983" y="1124744"/>
              <a:ext cx="5846324" cy="434239"/>
            </a:xfrm>
            <a:prstGeom prst="roundRect">
              <a:avLst/>
            </a:prstGeom>
            <a:solidFill>
              <a:srgbClr val="FDFDFD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lnSpc>
                  <a:spcPts val="1700"/>
                </a:lnSpc>
                <a:defRPr/>
              </a:pPr>
              <a:r>
                <a:rPr lang="zh-CN" altLang="en-US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下面我们来数数。从</a:t>
              </a:r>
              <a:r>
                <a:rPr lang="en-US" altLang="zh-CN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2</a:t>
              </a:r>
              <a:r>
                <a:rPr lang="zh-CN" altLang="en-US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数到</a:t>
              </a:r>
              <a:r>
                <a:rPr lang="en-US" altLang="zh-CN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4</a:t>
              </a:r>
              <a:r>
                <a:rPr lang="zh-CN" altLang="en-US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。</a:t>
              </a:r>
              <a:r>
                <a:rPr lang="zh-CN" altLang="en-US" sz="1400" dirty="0" smtClean="0">
                  <a:solidFill>
                    <a:srgbClr val="FF0000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开始！</a:t>
              </a:r>
              <a:endParaRPr lang="en-US" altLang="zh-CN" sz="1400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10" name="形状 17"/>
            <p:cNvCxnSpPr>
              <a:stCxn id="149" idx="2"/>
              <a:endCxn id="160" idx="0"/>
            </p:cNvCxnSpPr>
            <p:nvPr/>
          </p:nvCxnSpPr>
          <p:spPr>
            <a:xfrm rot="16200000" flipH="1">
              <a:off x="2106699" y="1721744"/>
              <a:ext cx="314548" cy="3220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圆角矩形 110"/>
            <p:cNvSpPr/>
            <p:nvPr/>
          </p:nvSpPr>
          <p:spPr>
            <a:xfrm flipH="1">
              <a:off x="5354228" y="4717531"/>
              <a:ext cx="2183773" cy="433616"/>
            </a:xfrm>
            <a:prstGeom prst="roundRect">
              <a:avLst/>
            </a:prstGeom>
            <a:solidFill>
              <a:srgbClr val="F8EDE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12" name="矩形 111"/>
            <p:cNvSpPr/>
            <p:nvPr/>
          </p:nvSpPr>
          <p:spPr>
            <a:xfrm flipH="1">
              <a:off x="4054338" y="3110291"/>
              <a:ext cx="1107399" cy="415346"/>
            </a:xfrm>
            <a:prstGeom prst="rect">
              <a:avLst/>
            </a:prstGeom>
            <a:solidFill>
              <a:srgbClr val="F8EDE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300"/>
                </a:lnSpc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控制与决策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13" name="矩形 112"/>
            <p:cNvSpPr/>
            <p:nvPr/>
          </p:nvSpPr>
          <p:spPr>
            <a:xfrm flipH="1">
              <a:off x="1699543" y="3379925"/>
              <a:ext cx="1531704" cy="43566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内部对象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14" name="直接箭头连接符 19"/>
            <p:cNvCxnSpPr>
              <a:stCxn id="111" idx="0"/>
              <a:endCxn id="139" idx="2"/>
            </p:cNvCxnSpPr>
            <p:nvPr/>
          </p:nvCxnSpPr>
          <p:spPr>
            <a:xfrm rot="5400000" flipH="1" flipV="1">
              <a:off x="6252367" y="4523392"/>
              <a:ext cx="387886" cy="39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接箭头连接符 114"/>
            <p:cNvCxnSpPr>
              <a:stCxn id="151" idx="2"/>
              <a:endCxn id="113" idx="0"/>
            </p:cNvCxnSpPr>
            <p:nvPr/>
          </p:nvCxnSpPr>
          <p:spPr>
            <a:xfrm rot="5400000">
              <a:off x="2179618" y="3088690"/>
              <a:ext cx="577012" cy="545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接箭头连接符 115"/>
            <p:cNvCxnSpPr>
              <a:stCxn id="97" idx="0"/>
              <a:endCxn id="159" idx="2"/>
            </p:cNvCxnSpPr>
            <p:nvPr/>
          </p:nvCxnSpPr>
          <p:spPr>
            <a:xfrm rot="16200000" flipV="1">
              <a:off x="6216529" y="2894624"/>
              <a:ext cx="441155" cy="3202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矩形 116"/>
            <p:cNvSpPr/>
            <p:nvPr/>
          </p:nvSpPr>
          <p:spPr>
            <a:xfrm flipH="1">
              <a:off x="6561925" y="4743237"/>
              <a:ext cx="879763" cy="20428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视觉对象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18" name="矩形 117"/>
            <p:cNvSpPr/>
            <p:nvPr/>
          </p:nvSpPr>
          <p:spPr>
            <a:xfrm flipH="1">
              <a:off x="5482990" y="4745208"/>
              <a:ext cx="879763" cy="20428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言语对象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19" name="矩形 118"/>
            <p:cNvSpPr/>
            <p:nvPr/>
          </p:nvSpPr>
          <p:spPr>
            <a:xfrm flipH="1">
              <a:off x="6660999" y="3175464"/>
              <a:ext cx="214865" cy="7912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20" name="矩形 119"/>
            <p:cNvSpPr/>
            <p:nvPr/>
          </p:nvSpPr>
          <p:spPr>
            <a:xfrm flipH="1">
              <a:off x="6321372" y="3177437"/>
              <a:ext cx="214865" cy="79128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21" name="矩形 120"/>
            <p:cNvSpPr/>
            <p:nvPr/>
          </p:nvSpPr>
          <p:spPr>
            <a:xfrm flipH="1">
              <a:off x="5961960" y="3179412"/>
              <a:ext cx="214865" cy="7912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22" name="菱形 121"/>
            <p:cNvSpPr/>
            <p:nvPr/>
          </p:nvSpPr>
          <p:spPr>
            <a:xfrm flipH="1">
              <a:off x="1751017" y="4674218"/>
              <a:ext cx="1448768" cy="521064"/>
            </a:xfrm>
            <a:prstGeom prst="diamond">
              <a:avLst/>
            </a:prstGeom>
            <a:solidFill>
              <a:srgbClr val="FFFFC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000"/>
                </a:lnSpc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新对象？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23" name="直接箭头连接符 122"/>
            <p:cNvCxnSpPr>
              <a:stCxn id="113" idx="2"/>
              <a:endCxn id="122" idx="0"/>
            </p:cNvCxnSpPr>
            <p:nvPr/>
          </p:nvCxnSpPr>
          <p:spPr>
            <a:xfrm rot="16200000" flipH="1">
              <a:off x="2041086" y="4239903"/>
              <a:ext cx="858624" cy="10006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接箭头连接符 123"/>
            <p:cNvCxnSpPr>
              <a:stCxn id="122" idx="1"/>
              <a:endCxn id="111" idx="3"/>
            </p:cNvCxnSpPr>
            <p:nvPr/>
          </p:nvCxnSpPr>
          <p:spPr>
            <a:xfrm flipV="1">
              <a:off x="3199785" y="4934339"/>
              <a:ext cx="2154443" cy="41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矩形 124"/>
            <p:cNvSpPr/>
            <p:nvPr/>
          </p:nvSpPr>
          <p:spPr>
            <a:xfrm flipH="1">
              <a:off x="2900426" y="4626164"/>
              <a:ext cx="712228" cy="35527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Y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26" name="矩形 125"/>
            <p:cNvSpPr/>
            <p:nvPr/>
          </p:nvSpPr>
          <p:spPr>
            <a:xfrm flipH="1">
              <a:off x="1958695" y="5207016"/>
              <a:ext cx="435003" cy="29124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altLang="zh-CN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N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27" name="矩形 126"/>
            <p:cNvSpPr/>
            <p:nvPr/>
          </p:nvSpPr>
          <p:spPr>
            <a:xfrm flipH="1">
              <a:off x="5885243" y="4931219"/>
              <a:ext cx="1157036" cy="210854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活动对象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28" name="矩形 127"/>
            <p:cNvSpPr/>
            <p:nvPr/>
          </p:nvSpPr>
          <p:spPr>
            <a:xfrm flipH="1">
              <a:off x="5878932" y="3323234"/>
              <a:ext cx="1125036" cy="18815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活动动作集合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29" name="肘形连接符 128"/>
            <p:cNvCxnSpPr>
              <a:stCxn id="111" idx="1"/>
              <a:endCxn id="98" idx="1"/>
            </p:cNvCxnSpPr>
            <p:nvPr/>
          </p:nvCxnSpPr>
          <p:spPr>
            <a:xfrm flipH="1">
              <a:off x="6896939" y="4934339"/>
              <a:ext cx="641062" cy="1002715"/>
            </a:xfrm>
            <a:prstGeom prst="bentConnector3">
              <a:avLst>
                <a:gd name="adj1" fmla="val -18208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肘形连接符 129"/>
            <p:cNvCxnSpPr>
              <a:stCxn id="98" idx="3"/>
              <a:endCxn id="122" idx="3"/>
            </p:cNvCxnSpPr>
            <p:nvPr/>
          </p:nvCxnSpPr>
          <p:spPr>
            <a:xfrm rot="10800000">
              <a:off x="1751018" y="4934750"/>
              <a:ext cx="282091" cy="1002304"/>
            </a:xfrm>
            <a:prstGeom prst="bentConnector3">
              <a:avLst>
                <a:gd name="adj1" fmla="val 154026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矩形 130"/>
            <p:cNvSpPr/>
            <p:nvPr/>
          </p:nvSpPr>
          <p:spPr>
            <a:xfrm flipH="1">
              <a:off x="5665793" y="5194744"/>
              <a:ext cx="1037806" cy="301757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激活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32" name="直接箭头连接符 131"/>
            <p:cNvCxnSpPr>
              <a:stCxn id="97" idx="3"/>
              <a:endCxn id="112" idx="1"/>
            </p:cNvCxnSpPr>
            <p:nvPr/>
          </p:nvCxnSpPr>
          <p:spPr>
            <a:xfrm rot="10800000">
              <a:off x="5161737" y="3317964"/>
              <a:ext cx="402206" cy="458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接箭头连接符 132"/>
            <p:cNvCxnSpPr>
              <a:stCxn id="139" idx="0"/>
              <a:endCxn id="97" idx="2"/>
            </p:cNvCxnSpPr>
            <p:nvPr/>
          </p:nvCxnSpPr>
          <p:spPr>
            <a:xfrm rot="16200000" flipV="1">
              <a:off x="6214442" y="3744306"/>
              <a:ext cx="456330" cy="780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接箭头连接符 133"/>
            <p:cNvCxnSpPr>
              <a:stCxn id="135" idx="0"/>
              <a:endCxn id="122" idx="2"/>
            </p:cNvCxnSpPr>
            <p:nvPr/>
          </p:nvCxnSpPr>
          <p:spPr>
            <a:xfrm rot="16200000" flipV="1">
              <a:off x="2317672" y="5353011"/>
              <a:ext cx="316120" cy="66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矩形 134"/>
            <p:cNvSpPr/>
            <p:nvPr/>
          </p:nvSpPr>
          <p:spPr>
            <a:xfrm flipH="1">
              <a:off x="2039674" y="5511402"/>
              <a:ext cx="872777" cy="9426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36" name="直接箭头连接符 135"/>
            <p:cNvCxnSpPr>
              <a:stCxn id="137" idx="0"/>
              <a:endCxn id="111" idx="2"/>
            </p:cNvCxnSpPr>
            <p:nvPr/>
          </p:nvCxnSpPr>
          <p:spPr>
            <a:xfrm rot="16200000" flipV="1">
              <a:off x="6270931" y="5326331"/>
              <a:ext cx="352399" cy="2032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矩形 136"/>
            <p:cNvSpPr/>
            <p:nvPr/>
          </p:nvSpPr>
          <p:spPr>
            <a:xfrm flipH="1">
              <a:off x="6011758" y="5503546"/>
              <a:ext cx="872777" cy="9426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38" name="矩形 137"/>
            <p:cNvSpPr/>
            <p:nvPr/>
          </p:nvSpPr>
          <p:spPr>
            <a:xfrm flipH="1">
              <a:off x="3203125" y="4563774"/>
              <a:ext cx="1935953" cy="471655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保持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39" name="圆角矩形 138"/>
            <p:cNvSpPr/>
            <p:nvPr/>
          </p:nvSpPr>
          <p:spPr>
            <a:xfrm flipH="1">
              <a:off x="5560306" y="3976371"/>
              <a:ext cx="1772403" cy="353274"/>
            </a:xfrm>
            <a:prstGeom prst="round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300"/>
                </a:lnSpc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长时程序性记忆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40" name="圆角矩形 139"/>
            <p:cNvSpPr/>
            <p:nvPr/>
          </p:nvSpPr>
          <p:spPr>
            <a:xfrm flipH="1">
              <a:off x="3791046" y="1489162"/>
              <a:ext cx="1293312" cy="320511"/>
            </a:xfrm>
            <a:prstGeom prst="round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外回路</a:t>
              </a:r>
            </a:p>
          </p:txBody>
        </p:sp>
        <p:sp>
          <p:nvSpPr>
            <p:cNvPr id="141" name="矩形 140"/>
            <p:cNvSpPr/>
            <p:nvPr/>
          </p:nvSpPr>
          <p:spPr>
            <a:xfrm flipH="1">
              <a:off x="2584689" y="5149024"/>
              <a:ext cx="633576" cy="33772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提取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42" name="圆角矩形 141"/>
            <p:cNvSpPr/>
            <p:nvPr/>
          </p:nvSpPr>
          <p:spPr>
            <a:xfrm flipH="1">
              <a:off x="4068501" y="3868176"/>
              <a:ext cx="1077463" cy="484250"/>
            </a:xfrm>
            <a:prstGeom prst="roundRect">
              <a:avLst/>
            </a:prstGeom>
            <a:solidFill>
              <a:srgbClr val="F8EDE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情境</a:t>
              </a:r>
              <a:r>
                <a:rPr lang="en-US" altLang="zh-CN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-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目标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预期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43" name="矩形 142"/>
            <p:cNvSpPr/>
            <p:nvPr/>
          </p:nvSpPr>
          <p:spPr>
            <a:xfrm flipH="1">
              <a:off x="5615937" y="4713774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44" name="肘形连接符 143"/>
            <p:cNvCxnSpPr>
              <a:stCxn id="143" idx="0"/>
              <a:endCxn id="142" idx="2"/>
            </p:cNvCxnSpPr>
            <p:nvPr/>
          </p:nvCxnSpPr>
          <p:spPr>
            <a:xfrm rot="16200000" flipV="1">
              <a:off x="4988888" y="3970770"/>
              <a:ext cx="361348" cy="1124659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肘形连接符 144"/>
            <p:cNvCxnSpPr>
              <a:stCxn id="142" idx="0"/>
              <a:endCxn id="112" idx="2"/>
            </p:cNvCxnSpPr>
            <p:nvPr/>
          </p:nvCxnSpPr>
          <p:spPr>
            <a:xfrm rot="5400000" flipH="1" flipV="1">
              <a:off x="4436365" y="3696505"/>
              <a:ext cx="342539" cy="805"/>
            </a:xfrm>
            <a:prstGeom prst="bentConnector3">
              <a:avLst>
                <a:gd name="adj1" fmla="val 50000"/>
              </a:avLst>
            </a:prstGeom>
            <a:ln w="31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接箭头连接符 145"/>
            <p:cNvCxnSpPr>
              <a:stCxn id="118" idx="1"/>
              <a:endCxn id="117" idx="3"/>
            </p:cNvCxnSpPr>
            <p:nvPr/>
          </p:nvCxnSpPr>
          <p:spPr>
            <a:xfrm flipV="1">
              <a:off x="6362753" y="4845378"/>
              <a:ext cx="199172" cy="1971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7" name="矩形 146"/>
            <p:cNvSpPr/>
            <p:nvPr/>
          </p:nvSpPr>
          <p:spPr>
            <a:xfrm flipH="1">
              <a:off x="6753344" y="3730407"/>
              <a:ext cx="915000" cy="171386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记忆巩固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48" name="矩形 147"/>
            <p:cNvSpPr/>
            <p:nvPr/>
          </p:nvSpPr>
          <p:spPr>
            <a:xfrm flipH="1">
              <a:off x="6322822" y="1481255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49" name="矩形 148"/>
            <p:cNvSpPr/>
            <p:nvPr/>
          </p:nvSpPr>
          <p:spPr>
            <a:xfrm flipH="1">
              <a:off x="2146409" y="1487740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50" name="矩形 149"/>
            <p:cNvSpPr/>
            <p:nvPr/>
          </p:nvSpPr>
          <p:spPr>
            <a:xfrm flipH="1">
              <a:off x="6966047" y="5608672"/>
              <a:ext cx="687058" cy="279516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记忆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巩固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51" name="流程图: 手动操作 150"/>
            <p:cNvSpPr/>
            <p:nvPr/>
          </p:nvSpPr>
          <p:spPr>
            <a:xfrm>
              <a:off x="2013653" y="2618087"/>
              <a:ext cx="914400" cy="184826"/>
            </a:xfrm>
            <a:prstGeom prst="flowChartManualOperation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2" name="矩形 151"/>
            <p:cNvSpPr/>
            <p:nvPr/>
          </p:nvSpPr>
          <p:spPr>
            <a:xfrm flipH="1">
              <a:off x="2149648" y="2626532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53" name="矩形 152"/>
            <p:cNvSpPr/>
            <p:nvPr/>
          </p:nvSpPr>
          <p:spPr>
            <a:xfrm flipH="1">
              <a:off x="2593888" y="2623284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54" name="形状 153"/>
            <p:cNvCxnSpPr>
              <a:stCxn id="159" idx="3"/>
              <a:endCxn id="153" idx="0"/>
            </p:cNvCxnSpPr>
            <p:nvPr/>
          </p:nvCxnSpPr>
          <p:spPr>
            <a:xfrm rot="10800000" flipV="1">
              <a:off x="2709842" y="2509980"/>
              <a:ext cx="3211074" cy="113303"/>
            </a:xfrm>
            <a:prstGeom prst="bentConnector2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肘形连接符 154"/>
            <p:cNvCxnSpPr>
              <a:stCxn id="160" idx="2"/>
              <a:endCxn id="152" idx="0"/>
            </p:cNvCxnSpPr>
            <p:nvPr/>
          </p:nvCxnSpPr>
          <p:spPr>
            <a:xfrm rot="16200000" flipH="1">
              <a:off x="2058306" y="2419236"/>
              <a:ext cx="414572" cy="19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肘形连接符 155"/>
            <p:cNvCxnSpPr>
              <a:stCxn id="159" idx="0"/>
              <a:endCxn id="99" idx="2"/>
            </p:cNvCxnSpPr>
            <p:nvPr/>
          </p:nvCxnSpPr>
          <p:spPr>
            <a:xfrm rot="5400000" flipH="1" flipV="1">
              <a:off x="6327667" y="2232251"/>
              <a:ext cx="219902" cy="4227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形状 156"/>
            <p:cNvCxnSpPr>
              <a:stCxn id="112" idx="0"/>
              <a:endCxn id="151" idx="3"/>
            </p:cNvCxnSpPr>
            <p:nvPr/>
          </p:nvCxnSpPr>
          <p:spPr>
            <a:xfrm rot="16200000" flipV="1">
              <a:off x="3522430" y="2024684"/>
              <a:ext cx="399791" cy="1771424"/>
            </a:xfrm>
            <a:prstGeom prst="bentConnector2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8" name="圆角矩形 157"/>
            <p:cNvSpPr/>
            <p:nvPr/>
          </p:nvSpPr>
          <p:spPr>
            <a:xfrm flipH="1">
              <a:off x="3787805" y="2118217"/>
              <a:ext cx="1293312" cy="320511"/>
            </a:xfrm>
            <a:prstGeom prst="round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内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回路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59" name="矩形 158"/>
            <p:cNvSpPr/>
            <p:nvPr/>
          </p:nvSpPr>
          <p:spPr>
            <a:xfrm flipH="1">
              <a:off x="5920916" y="2344315"/>
              <a:ext cx="1029179" cy="3313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运动控制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60" name="矩形 159"/>
            <p:cNvSpPr/>
            <p:nvPr/>
          </p:nvSpPr>
          <p:spPr>
            <a:xfrm flipH="1">
              <a:off x="1750994" y="1880628"/>
              <a:ext cx="1029179" cy="3313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感觉器官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61" name="圆角矩形 160"/>
            <p:cNvSpPr/>
            <p:nvPr/>
          </p:nvSpPr>
          <p:spPr>
            <a:xfrm>
              <a:off x="3216273" y="3863020"/>
              <a:ext cx="576064" cy="48638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</a:rPr>
                <a:t>信念</a:t>
              </a:r>
              <a:endParaRPr lang="en-US" altLang="zh-CN" sz="12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</a:rPr>
                <a:t>情感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62" name="形状 161"/>
            <p:cNvCxnSpPr>
              <a:stCxn id="161" idx="0"/>
              <a:endCxn id="112" idx="3"/>
            </p:cNvCxnSpPr>
            <p:nvPr/>
          </p:nvCxnSpPr>
          <p:spPr>
            <a:xfrm rot="5400000" flipH="1" flipV="1">
              <a:off x="3506793" y="3315476"/>
              <a:ext cx="545056" cy="550033"/>
            </a:xfrm>
            <a:prstGeom prst="bentConnector2">
              <a:avLst/>
            </a:prstGeom>
            <a:ln>
              <a:solidFill>
                <a:schemeClr val="tx1"/>
              </a:solidFill>
              <a:prstDash val="sys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曲线连接符 85"/>
            <p:cNvCxnSpPr>
              <a:stCxn id="111" idx="1"/>
              <a:endCxn id="166" idx="1"/>
            </p:cNvCxnSpPr>
            <p:nvPr/>
          </p:nvCxnSpPr>
          <p:spPr>
            <a:xfrm flipH="1" flipV="1">
              <a:off x="7323211" y="4216285"/>
              <a:ext cx="214790" cy="718054"/>
            </a:xfrm>
            <a:prstGeom prst="bentConnector3">
              <a:avLst>
                <a:gd name="adj1" fmla="val -49668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曲线连接符 86"/>
            <p:cNvCxnSpPr>
              <a:stCxn id="97" idx="1"/>
              <a:endCxn id="165" idx="1"/>
            </p:cNvCxnSpPr>
            <p:nvPr/>
          </p:nvCxnSpPr>
          <p:spPr>
            <a:xfrm>
              <a:off x="7313471" y="3318422"/>
              <a:ext cx="32444" cy="784375"/>
            </a:xfrm>
            <a:prstGeom prst="bentConnector3">
              <a:avLst>
                <a:gd name="adj1" fmla="val 953905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5" name="矩形 164"/>
            <p:cNvSpPr/>
            <p:nvPr/>
          </p:nvSpPr>
          <p:spPr>
            <a:xfrm flipH="1">
              <a:off x="7114007" y="4063627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66" name="矩形 165"/>
            <p:cNvSpPr/>
            <p:nvPr/>
          </p:nvSpPr>
          <p:spPr>
            <a:xfrm flipH="1">
              <a:off x="7091303" y="4177115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67" name="直接箭头连接符 166"/>
            <p:cNvCxnSpPr>
              <a:stCxn id="142" idx="3"/>
              <a:endCxn id="161" idx="3"/>
            </p:cNvCxnSpPr>
            <p:nvPr/>
          </p:nvCxnSpPr>
          <p:spPr>
            <a:xfrm rot="10800000">
              <a:off x="3792337" y="4106213"/>
              <a:ext cx="276164" cy="4089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问题解决：数数，从</a:t>
            </a:r>
            <a:r>
              <a:rPr lang="en-US" altLang="zh-CN" dirty="0" smtClean="0"/>
              <a:t>2</a:t>
            </a:r>
            <a:r>
              <a:rPr lang="zh-CN" altLang="en-US" dirty="0" smtClean="0"/>
              <a:t>数到</a:t>
            </a:r>
            <a:r>
              <a:rPr lang="en-US" altLang="zh-CN" dirty="0" smtClean="0"/>
              <a:t>4</a:t>
            </a:r>
            <a:endParaRPr lang="zh-CN" altLang="en-US" dirty="0"/>
          </a:p>
        </p:txBody>
      </p:sp>
      <p:sp>
        <p:nvSpPr>
          <p:cNvPr id="89" name="矩形 88"/>
          <p:cNvSpPr/>
          <p:nvPr/>
        </p:nvSpPr>
        <p:spPr>
          <a:xfrm>
            <a:off x="3764672" y="412851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900" dirty="0" smtClean="0">
                <a:solidFill>
                  <a:schemeClr val="tx1"/>
                </a:solidFill>
              </a:rPr>
              <a:t>数数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4628768" y="412851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00" dirty="0">
                <a:solidFill>
                  <a:schemeClr val="tx1"/>
                </a:solidFill>
              </a:rPr>
              <a:t>4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91" name="矩形 90"/>
          <p:cNvSpPr/>
          <p:nvPr/>
        </p:nvSpPr>
        <p:spPr>
          <a:xfrm>
            <a:off x="4196720" y="412851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tlCol="0" anchor="ctr"/>
          <a:lstStyle/>
          <a:p>
            <a:pPr algn="ctr"/>
            <a:r>
              <a:rPr lang="zh-CN" altLang="en-US" sz="800" dirty="0" smtClean="0">
                <a:solidFill>
                  <a:schemeClr val="tx1"/>
                </a:solidFill>
              </a:rPr>
              <a:t>始点</a:t>
            </a:r>
            <a:r>
              <a:rPr lang="en-US" altLang="zh-CN" sz="800" dirty="0" smtClean="0">
                <a:solidFill>
                  <a:schemeClr val="tx1"/>
                </a:solidFill>
              </a:rPr>
              <a:t>2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92" name="矩形 91"/>
          <p:cNvSpPr/>
          <p:nvPr/>
        </p:nvSpPr>
        <p:spPr>
          <a:xfrm>
            <a:off x="3332624" y="412851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900" dirty="0" smtClean="0">
                <a:solidFill>
                  <a:schemeClr val="tx1"/>
                </a:solidFill>
              </a:rPr>
              <a:t>当前</a:t>
            </a:r>
            <a:r>
              <a:rPr lang="en-US" altLang="zh-CN" sz="900" dirty="0" smtClean="0">
                <a:solidFill>
                  <a:schemeClr val="tx1"/>
                </a:solidFill>
              </a:rPr>
              <a:t>3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102" name="矩形 101"/>
          <p:cNvSpPr/>
          <p:nvPr/>
        </p:nvSpPr>
        <p:spPr>
          <a:xfrm>
            <a:off x="2270760" y="5638800"/>
            <a:ext cx="548640" cy="228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800" dirty="0" smtClean="0"/>
              <a:t>下一个</a:t>
            </a:r>
            <a:endParaRPr lang="zh-CN" altLang="en-US" sz="800" dirty="0"/>
          </a:p>
        </p:txBody>
      </p:sp>
      <p:sp>
        <p:nvSpPr>
          <p:cNvPr id="103" name="椭圆 102"/>
          <p:cNvSpPr/>
          <p:nvPr/>
        </p:nvSpPr>
        <p:spPr>
          <a:xfrm>
            <a:off x="3491880" y="5882992"/>
            <a:ext cx="432048" cy="28803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104" name="椭圆 103"/>
          <p:cNvSpPr/>
          <p:nvPr/>
        </p:nvSpPr>
        <p:spPr>
          <a:xfrm>
            <a:off x="4139952" y="5882992"/>
            <a:ext cx="432048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3</a:t>
            </a:r>
            <a:endParaRPr lang="zh-CN" altLang="en-US" dirty="0"/>
          </a:p>
        </p:txBody>
      </p:sp>
      <p:cxnSp>
        <p:nvCxnSpPr>
          <p:cNvPr id="105" name="肘形连接符 104"/>
          <p:cNvCxnSpPr>
            <a:stCxn id="103" idx="6"/>
            <a:endCxn id="104" idx="2"/>
          </p:cNvCxnSpPr>
          <p:nvPr/>
        </p:nvCxnSpPr>
        <p:spPr>
          <a:xfrm>
            <a:off x="3923928" y="6027008"/>
            <a:ext cx="216024" cy="1588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矩形 106"/>
          <p:cNvSpPr/>
          <p:nvPr/>
        </p:nvSpPr>
        <p:spPr>
          <a:xfrm>
            <a:off x="3814584" y="435139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tlCol="0" anchor="ctr"/>
          <a:lstStyle/>
          <a:p>
            <a:pPr algn="ctr"/>
            <a:r>
              <a:rPr lang="zh-CN" altLang="en-US" sz="800" dirty="0" smtClean="0">
                <a:solidFill>
                  <a:schemeClr val="tx1"/>
                </a:solidFill>
              </a:rPr>
              <a:t>下一个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cxnSp>
        <p:nvCxnSpPr>
          <p:cNvPr id="95" name="肘形连接符 94"/>
          <p:cNvCxnSpPr>
            <a:stCxn id="107" idx="0"/>
            <a:endCxn id="62" idx="2"/>
          </p:cNvCxnSpPr>
          <p:nvPr/>
        </p:nvCxnSpPr>
        <p:spPr>
          <a:xfrm rot="5400000" flipH="1" flipV="1">
            <a:off x="4424176" y="2281728"/>
            <a:ext cx="1676097" cy="2463232"/>
          </a:xfrm>
          <a:prstGeom prst="bentConnector3">
            <a:avLst>
              <a:gd name="adj1" fmla="val 39089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形状 99"/>
          <p:cNvCxnSpPr>
            <a:stCxn id="62" idx="3"/>
            <a:endCxn id="102" idx="0"/>
          </p:cNvCxnSpPr>
          <p:nvPr/>
        </p:nvCxnSpPr>
        <p:spPr>
          <a:xfrm rot="10800000" flipV="1">
            <a:off x="2545081" y="2509628"/>
            <a:ext cx="3434171" cy="3129171"/>
          </a:xfrm>
          <a:prstGeom prst="bentConnector2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椭圆 100"/>
          <p:cNvSpPr/>
          <p:nvPr/>
        </p:nvSpPr>
        <p:spPr>
          <a:xfrm>
            <a:off x="4780032" y="5898232"/>
            <a:ext cx="432048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4</a:t>
            </a:r>
            <a:endParaRPr lang="zh-CN" altLang="en-US" dirty="0"/>
          </a:p>
        </p:txBody>
      </p:sp>
      <p:cxnSp>
        <p:nvCxnSpPr>
          <p:cNvPr id="106" name="肘形连接符 105"/>
          <p:cNvCxnSpPr>
            <a:endCxn id="101" idx="2"/>
          </p:cNvCxnSpPr>
          <p:nvPr/>
        </p:nvCxnSpPr>
        <p:spPr>
          <a:xfrm>
            <a:off x="4564008" y="6042248"/>
            <a:ext cx="216024" cy="1588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nimBg="1"/>
      <p:bldP spid="10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82"/>
          <p:cNvGrpSpPr/>
          <p:nvPr/>
        </p:nvGrpSpPr>
        <p:grpSpPr>
          <a:xfrm>
            <a:off x="1489983" y="1222024"/>
            <a:ext cx="6178361" cy="5248860"/>
            <a:chOff x="1489983" y="1124744"/>
            <a:chExt cx="6178361" cy="5248860"/>
          </a:xfrm>
        </p:grpSpPr>
        <p:sp>
          <p:nvSpPr>
            <p:cNvPr id="97" name="梯形 96"/>
            <p:cNvSpPr/>
            <p:nvPr/>
          </p:nvSpPr>
          <p:spPr>
            <a:xfrm flipH="1">
              <a:off x="5513538" y="3116802"/>
              <a:ext cx="1850338" cy="403239"/>
            </a:xfrm>
            <a:prstGeom prst="trapezoid">
              <a:avLst/>
            </a:prstGeom>
            <a:solidFill>
              <a:srgbClr val="F8EDEC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99" name="圆角矩形 98"/>
            <p:cNvSpPr/>
            <p:nvPr/>
          </p:nvSpPr>
          <p:spPr>
            <a:xfrm flipH="1">
              <a:off x="2033108" y="5500503"/>
              <a:ext cx="4863831" cy="873101"/>
            </a:xfrm>
            <a:prstGeom prst="round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zh-CN" altLang="en-US" sz="20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长时陈述性记忆</a:t>
              </a:r>
              <a:endParaRPr lang="zh-CN" altLang="en-US" sz="20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00" name="矩形 99"/>
            <p:cNvSpPr/>
            <p:nvPr/>
          </p:nvSpPr>
          <p:spPr>
            <a:xfrm flipH="1">
              <a:off x="5924158" y="1793081"/>
              <a:ext cx="1031149" cy="3313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运动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02" name="肘形连接符 43"/>
            <p:cNvCxnSpPr>
              <a:stCxn id="100" idx="0"/>
              <a:endCxn id="147" idx="2"/>
            </p:cNvCxnSpPr>
            <p:nvPr/>
          </p:nvCxnSpPr>
          <p:spPr>
            <a:xfrm rot="16200000" flipV="1">
              <a:off x="6322511" y="1675860"/>
              <a:ext cx="233486" cy="956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圆角矩形 107"/>
            <p:cNvSpPr/>
            <p:nvPr/>
          </p:nvSpPr>
          <p:spPr>
            <a:xfrm flipH="1">
              <a:off x="1489983" y="1124744"/>
              <a:ext cx="5846324" cy="434239"/>
            </a:xfrm>
            <a:prstGeom prst="roundRect">
              <a:avLst/>
            </a:prstGeom>
            <a:solidFill>
              <a:srgbClr val="FDFDFD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lnSpc>
                  <a:spcPts val="1700"/>
                </a:lnSpc>
                <a:defRPr/>
              </a:pPr>
              <a:r>
                <a:rPr lang="zh-CN" altLang="en-US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下面我们来数数。从</a:t>
              </a:r>
              <a:r>
                <a:rPr lang="en-US" altLang="zh-CN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2</a:t>
              </a:r>
              <a:r>
                <a:rPr lang="zh-CN" altLang="en-US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数到</a:t>
              </a:r>
              <a:r>
                <a:rPr lang="en-US" altLang="zh-CN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4</a:t>
              </a:r>
              <a:r>
                <a:rPr lang="zh-CN" altLang="en-US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。</a:t>
              </a:r>
              <a:r>
                <a:rPr lang="zh-CN" altLang="en-US" sz="1400" dirty="0" smtClean="0">
                  <a:solidFill>
                    <a:srgbClr val="FF0000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开始！</a:t>
              </a:r>
              <a:endParaRPr lang="en-US" altLang="zh-CN" sz="1400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09" name="形状 17"/>
            <p:cNvCxnSpPr>
              <a:stCxn id="148" idx="2"/>
              <a:endCxn id="159" idx="0"/>
            </p:cNvCxnSpPr>
            <p:nvPr/>
          </p:nvCxnSpPr>
          <p:spPr>
            <a:xfrm rot="16200000" flipH="1">
              <a:off x="2106699" y="1721744"/>
              <a:ext cx="314548" cy="3220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圆角矩形 109"/>
            <p:cNvSpPr/>
            <p:nvPr/>
          </p:nvSpPr>
          <p:spPr>
            <a:xfrm flipH="1">
              <a:off x="5354228" y="4717531"/>
              <a:ext cx="2183773" cy="433616"/>
            </a:xfrm>
            <a:prstGeom prst="roundRect">
              <a:avLst/>
            </a:prstGeom>
            <a:solidFill>
              <a:srgbClr val="F8EDE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11" name="矩形 110"/>
            <p:cNvSpPr/>
            <p:nvPr/>
          </p:nvSpPr>
          <p:spPr>
            <a:xfrm flipH="1">
              <a:off x="4054338" y="3110291"/>
              <a:ext cx="1107399" cy="415346"/>
            </a:xfrm>
            <a:prstGeom prst="rect">
              <a:avLst/>
            </a:prstGeom>
            <a:solidFill>
              <a:srgbClr val="F8EDE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300"/>
                </a:lnSpc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控制与决策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12" name="矩形 111"/>
            <p:cNvSpPr/>
            <p:nvPr/>
          </p:nvSpPr>
          <p:spPr>
            <a:xfrm flipH="1">
              <a:off x="1699543" y="3379925"/>
              <a:ext cx="1531704" cy="43566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内部对象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13" name="直接箭头连接符 19"/>
            <p:cNvCxnSpPr>
              <a:stCxn id="110" idx="0"/>
              <a:endCxn id="138" idx="2"/>
            </p:cNvCxnSpPr>
            <p:nvPr/>
          </p:nvCxnSpPr>
          <p:spPr>
            <a:xfrm rot="5400000" flipH="1" flipV="1">
              <a:off x="6252367" y="4523392"/>
              <a:ext cx="387886" cy="39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接箭头连接符 113"/>
            <p:cNvCxnSpPr>
              <a:stCxn id="150" idx="2"/>
              <a:endCxn id="112" idx="0"/>
            </p:cNvCxnSpPr>
            <p:nvPr/>
          </p:nvCxnSpPr>
          <p:spPr>
            <a:xfrm rot="5400000">
              <a:off x="2179618" y="3088690"/>
              <a:ext cx="577012" cy="545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接箭头连接符 114"/>
            <p:cNvCxnSpPr>
              <a:stCxn id="97" idx="0"/>
              <a:endCxn id="158" idx="2"/>
            </p:cNvCxnSpPr>
            <p:nvPr/>
          </p:nvCxnSpPr>
          <p:spPr>
            <a:xfrm rot="16200000" flipV="1">
              <a:off x="6216529" y="2894624"/>
              <a:ext cx="441155" cy="3202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矩形 115"/>
            <p:cNvSpPr/>
            <p:nvPr/>
          </p:nvSpPr>
          <p:spPr>
            <a:xfrm flipH="1">
              <a:off x="6561925" y="4743237"/>
              <a:ext cx="879763" cy="20428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视觉对象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17" name="矩形 116"/>
            <p:cNvSpPr/>
            <p:nvPr/>
          </p:nvSpPr>
          <p:spPr>
            <a:xfrm flipH="1">
              <a:off x="5482990" y="4745208"/>
              <a:ext cx="879763" cy="20428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言语对象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18" name="矩形 117"/>
            <p:cNvSpPr/>
            <p:nvPr/>
          </p:nvSpPr>
          <p:spPr>
            <a:xfrm flipH="1">
              <a:off x="6660999" y="3175464"/>
              <a:ext cx="214865" cy="7912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19" name="矩形 118"/>
            <p:cNvSpPr/>
            <p:nvPr/>
          </p:nvSpPr>
          <p:spPr>
            <a:xfrm flipH="1">
              <a:off x="6321372" y="3177437"/>
              <a:ext cx="214865" cy="79128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20" name="矩形 119"/>
            <p:cNvSpPr/>
            <p:nvPr/>
          </p:nvSpPr>
          <p:spPr>
            <a:xfrm flipH="1">
              <a:off x="5961960" y="3179412"/>
              <a:ext cx="214865" cy="7912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21" name="菱形 120"/>
            <p:cNvSpPr/>
            <p:nvPr/>
          </p:nvSpPr>
          <p:spPr>
            <a:xfrm flipH="1">
              <a:off x="1751017" y="4674218"/>
              <a:ext cx="1448768" cy="521064"/>
            </a:xfrm>
            <a:prstGeom prst="diamond">
              <a:avLst/>
            </a:prstGeom>
            <a:solidFill>
              <a:srgbClr val="FFFFC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000"/>
                </a:lnSpc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新对象？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22" name="直接箭头连接符 121"/>
            <p:cNvCxnSpPr>
              <a:stCxn id="112" idx="2"/>
              <a:endCxn id="121" idx="0"/>
            </p:cNvCxnSpPr>
            <p:nvPr/>
          </p:nvCxnSpPr>
          <p:spPr>
            <a:xfrm rot="16200000" flipH="1">
              <a:off x="2041086" y="4239903"/>
              <a:ext cx="858624" cy="10006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接箭头连接符 122"/>
            <p:cNvCxnSpPr>
              <a:stCxn id="121" idx="1"/>
              <a:endCxn id="110" idx="3"/>
            </p:cNvCxnSpPr>
            <p:nvPr/>
          </p:nvCxnSpPr>
          <p:spPr>
            <a:xfrm flipV="1">
              <a:off x="3199785" y="4934339"/>
              <a:ext cx="2154443" cy="41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矩形 123"/>
            <p:cNvSpPr/>
            <p:nvPr/>
          </p:nvSpPr>
          <p:spPr>
            <a:xfrm flipH="1">
              <a:off x="2900426" y="4626164"/>
              <a:ext cx="712228" cy="35527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Y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25" name="矩形 124"/>
            <p:cNvSpPr/>
            <p:nvPr/>
          </p:nvSpPr>
          <p:spPr>
            <a:xfrm flipH="1">
              <a:off x="1958695" y="5207016"/>
              <a:ext cx="435003" cy="29124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altLang="zh-CN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N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26" name="矩形 125"/>
            <p:cNvSpPr/>
            <p:nvPr/>
          </p:nvSpPr>
          <p:spPr>
            <a:xfrm flipH="1">
              <a:off x="5885243" y="4931219"/>
              <a:ext cx="1157036" cy="210854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活动对象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27" name="矩形 126"/>
            <p:cNvSpPr/>
            <p:nvPr/>
          </p:nvSpPr>
          <p:spPr>
            <a:xfrm flipH="1">
              <a:off x="5878932" y="3323234"/>
              <a:ext cx="1125036" cy="18815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活动动作集合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28" name="肘形连接符 127"/>
            <p:cNvCxnSpPr>
              <a:stCxn id="110" idx="1"/>
              <a:endCxn id="99" idx="1"/>
            </p:cNvCxnSpPr>
            <p:nvPr/>
          </p:nvCxnSpPr>
          <p:spPr>
            <a:xfrm flipH="1">
              <a:off x="6896939" y="4934339"/>
              <a:ext cx="641062" cy="1002715"/>
            </a:xfrm>
            <a:prstGeom prst="bentConnector3">
              <a:avLst>
                <a:gd name="adj1" fmla="val -18208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肘形连接符 128"/>
            <p:cNvCxnSpPr>
              <a:stCxn id="99" idx="3"/>
              <a:endCxn id="121" idx="3"/>
            </p:cNvCxnSpPr>
            <p:nvPr/>
          </p:nvCxnSpPr>
          <p:spPr>
            <a:xfrm rot="10800000">
              <a:off x="1751018" y="4934750"/>
              <a:ext cx="282091" cy="1002304"/>
            </a:xfrm>
            <a:prstGeom prst="bentConnector3">
              <a:avLst>
                <a:gd name="adj1" fmla="val 154026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矩形 129"/>
            <p:cNvSpPr/>
            <p:nvPr/>
          </p:nvSpPr>
          <p:spPr>
            <a:xfrm flipH="1">
              <a:off x="5665793" y="5194744"/>
              <a:ext cx="1037806" cy="301757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激活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31" name="直接箭头连接符 130"/>
            <p:cNvCxnSpPr>
              <a:stCxn id="97" idx="3"/>
              <a:endCxn id="111" idx="1"/>
            </p:cNvCxnSpPr>
            <p:nvPr/>
          </p:nvCxnSpPr>
          <p:spPr>
            <a:xfrm rot="10800000">
              <a:off x="5161737" y="3317964"/>
              <a:ext cx="402206" cy="458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接箭头连接符 131"/>
            <p:cNvCxnSpPr>
              <a:stCxn id="138" idx="0"/>
              <a:endCxn id="97" idx="2"/>
            </p:cNvCxnSpPr>
            <p:nvPr/>
          </p:nvCxnSpPr>
          <p:spPr>
            <a:xfrm rot="16200000" flipV="1">
              <a:off x="6214442" y="3744306"/>
              <a:ext cx="456330" cy="780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接箭头连接符 132"/>
            <p:cNvCxnSpPr>
              <a:stCxn id="134" idx="0"/>
              <a:endCxn id="121" idx="2"/>
            </p:cNvCxnSpPr>
            <p:nvPr/>
          </p:nvCxnSpPr>
          <p:spPr>
            <a:xfrm rot="16200000" flipV="1">
              <a:off x="2317672" y="5353011"/>
              <a:ext cx="316120" cy="66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矩形 133"/>
            <p:cNvSpPr/>
            <p:nvPr/>
          </p:nvSpPr>
          <p:spPr>
            <a:xfrm flipH="1">
              <a:off x="2039674" y="5511402"/>
              <a:ext cx="872777" cy="9426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35" name="直接箭头连接符 134"/>
            <p:cNvCxnSpPr>
              <a:stCxn id="136" idx="0"/>
              <a:endCxn id="110" idx="2"/>
            </p:cNvCxnSpPr>
            <p:nvPr/>
          </p:nvCxnSpPr>
          <p:spPr>
            <a:xfrm rot="16200000" flipV="1">
              <a:off x="6270931" y="5326331"/>
              <a:ext cx="352399" cy="2032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矩形 135"/>
            <p:cNvSpPr/>
            <p:nvPr/>
          </p:nvSpPr>
          <p:spPr>
            <a:xfrm flipH="1">
              <a:off x="6011758" y="5503546"/>
              <a:ext cx="872777" cy="9426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37" name="矩形 136"/>
            <p:cNvSpPr/>
            <p:nvPr/>
          </p:nvSpPr>
          <p:spPr>
            <a:xfrm flipH="1">
              <a:off x="3203125" y="4563774"/>
              <a:ext cx="1935953" cy="471655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保持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38" name="圆角矩形 137"/>
            <p:cNvSpPr/>
            <p:nvPr/>
          </p:nvSpPr>
          <p:spPr>
            <a:xfrm flipH="1">
              <a:off x="5560306" y="3976371"/>
              <a:ext cx="1772403" cy="353274"/>
            </a:xfrm>
            <a:prstGeom prst="round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300"/>
                </a:lnSpc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长时程序性记忆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39" name="圆角矩形 138"/>
            <p:cNvSpPr/>
            <p:nvPr/>
          </p:nvSpPr>
          <p:spPr>
            <a:xfrm flipH="1">
              <a:off x="3791046" y="1489162"/>
              <a:ext cx="1293312" cy="320511"/>
            </a:xfrm>
            <a:prstGeom prst="round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外回路</a:t>
              </a:r>
            </a:p>
          </p:txBody>
        </p:sp>
        <p:sp>
          <p:nvSpPr>
            <p:cNvPr id="140" name="矩形 139"/>
            <p:cNvSpPr/>
            <p:nvPr/>
          </p:nvSpPr>
          <p:spPr>
            <a:xfrm flipH="1">
              <a:off x="2584689" y="5149024"/>
              <a:ext cx="633576" cy="33772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提取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41" name="圆角矩形 140"/>
            <p:cNvSpPr/>
            <p:nvPr/>
          </p:nvSpPr>
          <p:spPr>
            <a:xfrm flipH="1">
              <a:off x="4068501" y="3868176"/>
              <a:ext cx="1077463" cy="484250"/>
            </a:xfrm>
            <a:prstGeom prst="roundRect">
              <a:avLst/>
            </a:prstGeom>
            <a:solidFill>
              <a:srgbClr val="F8EDE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情境</a:t>
              </a:r>
              <a:r>
                <a:rPr lang="en-US" altLang="zh-CN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-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目标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预期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42" name="矩形 141"/>
            <p:cNvSpPr/>
            <p:nvPr/>
          </p:nvSpPr>
          <p:spPr>
            <a:xfrm flipH="1">
              <a:off x="5615937" y="4713774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43" name="肘形连接符 142"/>
            <p:cNvCxnSpPr>
              <a:stCxn id="142" idx="0"/>
              <a:endCxn id="141" idx="2"/>
            </p:cNvCxnSpPr>
            <p:nvPr/>
          </p:nvCxnSpPr>
          <p:spPr>
            <a:xfrm rot="16200000" flipV="1">
              <a:off x="4988888" y="3970770"/>
              <a:ext cx="361348" cy="1124659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肘形连接符 143"/>
            <p:cNvCxnSpPr>
              <a:stCxn id="141" idx="0"/>
              <a:endCxn id="111" idx="2"/>
            </p:cNvCxnSpPr>
            <p:nvPr/>
          </p:nvCxnSpPr>
          <p:spPr>
            <a:xfrm rot="5400000" flipH="1" flipV="1">
              <a:off x="4436365" y="3696505"/>
              <a:ext cx="342539" cy="805"/>
            </a:xfrm>
            <a:prstGeom prst="bentConnector3">
              <a:avLst>
                <a:gd name="adj1" fmla="val 50000"/>
              </a:avLst>
            </a:prstGeom>
            <a:ln w="31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接箭头连接符 144"/>
            <p:cNvCxnSpPr>
              <a:stCxn id="117" idx="1"/>
              <a:endCxn id="116" idx="3"/>
            </p:cNvCxnSpPr>
            <p:nvPr/>
          </p:nvCxnSpPr>
          <p:spPr>
            <a:xfrm flipV="1">
              <a:off x="6362753" y="4845378"/>
              <a:ext cx="199172" cy="1971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矩形 145"/>
            <p:cNvSpPr/>
            <p:nvPr/>
          </p:nvSpPr>
          <p:spPr>
            <a:xfrm flipH="1">
              <a:off x="6753344" y="3730407"/>
              <a:ext cx="915000" cy="171386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记忆巩固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47" name="矩形 146"/>
            <p:cNvSpPr/>
            <p:nvPr/>
          </p:nvSpPr>
          <p:spPr>
            <a:xfrm flipH="1">
              <a:off x="6322822" y="1481255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48" name="矩形 147"/>
            <p:cNvSpPr/>
            <p:nvPr/>
          </p:nvSpPr>
          <p:spPr>
            <a:xfrm flipH="1">
              <a:off x="2146409" y="1487740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49" name="矩形 148"/>
            <p:cNvSpPr/>
            <p:nvPr/>
          </p:nvSpPr>
          <p:spPr>
            <a:xfrm flipH="1">
              <a:off x="6966047" y="5608672"/>
              <a:ext cx="687058" cy="279516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记忆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巩固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50" name="流程图: 手动操作 149"/>
            <p:cNvSpPr/>
            <p:nvPr/>
          </p:nvSpPr>
          <p:spPr>
            <a:xfrm>
              <a:off x="2013653" y="2618087"/>
              <a:ext cx="914400" cy="184826"/>
            </a:xfrm>
            <a:prstGeom prst="flowChartManualOperation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1" name="矩形 150"/>
            <p:cNvSpPr/>
            <p:nvPr/>
          </p:nvSpPr>
          <p:spPr>
            <a:xfrm flipH="1">
              <a:off x="2149648" y="2626532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52" name="矩形 151"/>
            <p:cNvSpPr/>
            <p:nvPr/>
          </p:nvSpPr>
          <p:spPr>
            <a:xfrm flipH="1">
              <a:off x="2593888" y="2623284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53" name="形状 152"/>
            <p:cNvCxnSpPr>
              <a:stCxn id="158" idx="3"/>
              <a:endCxn id="152" idx="0"/>
            </p:cNvCxnSpPr>
            <p:nvPr/>
          </p:nvCxnSpPr>
          <p:spPr>
            <a:xfrm rot="10800000" flipV="1">
              <a:off x="2709842" y="2509980"/>
              <a:ext cx="3211074" cy="113303"/>
            </a:xfrm>
            <a:prstGeom prst="bentConnector2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肘形连接符 153"/>
            <p:cNvCxnSpPr>
              <a:stCxn id="159" idx="2"/>
              <a:endCxn id="151" idx="0"/>
            </p:cNvCxnSpPr>
            <p:nvPr/>
          </p:nvCxnSpPr>
          <p:spPr>
            <a:xfrm rot="16200000" flipH="1">
              <a:off x="2058306" y="2419236"/>
              <a:ext cx="414572" cy="19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肘形连接符 154"/>
            <p:cNvCxnSpPr>
              <a:stCxn id="158" idx="0"/>
              <a:endCxn id="100" idx="2"/>
            </p:cNvCxnSpPr>
            <p:nvPr/>
          </p:nvCxnSpPr>
          <p:spPr>
            <a:xfrm rot="5400000" flipH="1" flipV="1">
              <a:off x="6327667" y="2232251"/>
              <a:ext cx="219902" cy="4227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形状 155"/>
            <p:cNvCxnSpPr>
              <a:stCxn id="111" idx="0"/>
              <a:endCxn id="150" idx="3"/>
            </p:cNvCxnSpPr>
            <p:nvPr/>
          </p:nvCxnSpPr>
          <p:spPr>
            <a:xfrm rot="16200000" flipV="1">
              <a:off x="3522430" y="2024684"/>
              <a:ext cx="399791" cy="1771424"/>
            </a:xfrm>
            <a:prstGeom prst="bentConnector2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圆角矩形 156"/>
            <p:cNvSpPr/>
            <p:nvPr/>
          </p:nvSpPr>
          <p:spPr>
            <a:xfrm flipH="1">
              <a:off x="3787805" y="2118217"/>
              <a:ext cx="1293312" cy="320511"/>
            </a:xfrm>
            <a:prstGeom prst="round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内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回路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58" name="矩形 157"/>
            <p:cNvSpPr/>
            <p:nvPr/>
          </p:nvSpPr>
          <p:spPr>
            <a:xfrm flipH="1">
              <a:off x="5920916" y="2344315"/>
              <a:ext cx="1029179" cy="3313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运动控制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59" name="矩形 158"/>
            <p:cNvSpPr/>
            <p:nvPr/>
          </p:nvSpPr>
          <p:spPr>
            <a:xfrm flipH="1">
              <a:off x="1750994" y="1880628"/>
              <a:ext cx="1029179" cy="3313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感觉器官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60" name="圆角矩形 159"/>
            <p:cNvSpPr/>
            <p:nvPr/>
          </p:nvSpPr>
          <p:spPr>
            <a:xfrm>
              <a:off x="3216273" y="3863020"/>
              <a:ext cx="576064" cy="48638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</a:rPr>
                <a:t>信念</a:t>
              </a:r>
              <a:endParaRPr lang="en-US" altLang="zh-CN" sz="12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</a:rPr>
                <a:t>情感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61" name="形状 160"/>
            <p:cNvCxnSpPr>
              <a:stCxn id="160" idx="0"/>
              <a:endCxn id="111" idx="3"/>
            </p:cNvCxnSpPr>
            <p:nvPr/>
          </p:nvCxnSpPr>
          <p:spPr>
            <a:xfrm rot="5400000" flipH="1" flipV="1">
              <a:off x="3506793" y="3315476"/>
              <a:ext cx="545056" cy="550033"/>
            </a:xfrm>
            <a:prstGeom prst="bentConnector2">
              <a:avLst/>
            </a:prstGeom>
            <a:ln>
              <a:solidFill>
                <a:schemeClr val="tx1"/>
              </a:solidFill>
              <a:prstDash val="sys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曲线连接符 85"/>
            <p:cNvCxnSpPr>
              <a:stCxn id="110" idx="1"/>
              <a:endCxn id="165" idx="1"/>
            </p:cNvCxnSpPr>
            <p:nvPr/>
          </p:nvCxnSpPr>
          <p:spPr>
            <a:xfrm flipH="1" flipV="1">
              <a:off x="7323211" y="4216285"/>
              <a:ext cx="214790" cy="718054"/>
            </a:xfrm>
            <a:prstGeom prst="bentConnector3">
              <a:avLst>
                <a:gd name="adj1" fmla="val -49668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曲线连接符 86"/>
            <p:cNvCxnSpPr>
              <a:stCxn id="97" idx="1"/>
              <a:endCxn id="164" idx="1"/>
            </p:cNvCxnSpPr>
            <p:nvPr/>
          </p:nvCxnSpPr>
          <p:spPr>
            <a:xfrm>
              <a:off x="7313471" y="3318422"/>
              <a:ext cx="32444" cy="784375"/>
            </a:xfrm>
            <a:prstGeom prst="bentConnector3">
              <a:avLst>
                <a:gd name="adj1" fmla="val 953905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" name="矩形 163"/>
            <p:cNvSpPr/>
            <p:nvPr/>
          </p:nvSpPr>
          <p:spPr>
            <a:xfrm flipH="1">
              <a:off x="7114007" y="4063627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65" name="矩形 164"/>
            <p:cNvSpPr/>
            <p:nvPr/>
          </p:nvSpPr>
          <p:spPr>
            <a:xfrm flipH="1">
              <a:off x="7091303" y="4177115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66" name="直接箭头连接符 165"/>
            <p:cNvCxnSpPr>
              <a:stCxn id="141" idx="3"/>
              <a:endCxn id="160" idx="3"/>
            </p:cNvCxnSpPr>
            <p:nvPr/>
          </p:nvCxnSpPr>
          <p:spPr>
            <a:xfrm rot="10800000">
              <a:off x="3792337" y="4106213"/>
              <a:ext cx="276164" cy="4089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问题解决：数数，从</a:t>
            </a:r>
            <a:r>
              <a:rPr lang="en-US" altLang="zh-CN" dirty="0" smtClean="0"/>
              <a:t>2</a:t>
            </a:r>
            <a:r>
              <a:rPr lang="zh-CN" altLang="en-US" dirty="0" smtClean="0"/>
              <a:t>数到</a:t>
            </a:r>
            <a:r>
              <a:rPr lang="en-US" altLang="zh-CN" dirty="0" smtClean="0"/>
              <a:t>4</a:t>
            </a:r>
            <a:endParaRPr lang="zh-CN" altLang="en-US" dirty="0"/>
          </a:p>
        </p:txBody>
      </p:sp>
      <p:sp>
        <p:nvSpPr>
          <p:cNvPr id="89" name="矩形 88"/>
          <p:cNvSpPr/>
          <p:nvPr/>
        </p:nvSpPr>
        <p:spPr>
          <a:xfrm>
            <a:off x="3764672" y="412851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900" dirty="0" smtClean="0">
                <a:solidFill>
                  <a:schemeClr val="tx1"/>
                </a:solidFill>
              </a:rPr>
              <a:t>数数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4628768" y="412851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00" dirty="0">
                <a:solidFill>
                  <a:schemeClr val="tx1"/>
                </a:solidFill>
              </a:rPr>
              <a:t>4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91" name="矩形 90"/>
          <p:cNvSpPr/>
          <p:nvPr/>
        </p:nvSpPr>
        <p:spPr>
          <a:xfrm>
            <a:off x="4196720" y="412851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tlCol="0" anchor="ctr"/>
          <a:lstStyle/>
          <a:p>
            <a:pPr algn="ctr"/>
            <a:r>
              <a:rPr lang="zh-CN" altLang="en-US" sz="800" dirty="0" smtClean="0">
                <a:solidFill>
                  <a:schemeClr val="tx1"/>
                </a:solidFill>
              </a:rPr>
              <a:t>始点</a:t>
            </a:r>
            <a:r>
              <a:rPr lang="en-US" altLang="zh-CN" sz="800" dirty="0" smtClean="0">
                <a:solidFill>
                  <a:schemeClr val="tx1"/>
                </a:solidFill>
              </a:rPr>
              <a:t>2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92" name="矩形 91"/>
          <p:cNvSpPr/>
          <p:nvPr/>
        </p:nvSpPr>
        <p:spPr>
          <a:xfrm>
            <a:off x="3332624" y="412851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900" dirty="0" smtClean="0">
                <a:solidFill>
                  <a:schemeClr val="tx1"/>
                </a:solidFill>
              </a:rPr>
              <a:t>当前</a:t>
            </a:r>
            <a:r>
              <a:rPr lang="en-US" altLang="zh-CN" sz="900" dirty="0" smtClean="0">
                <a:solidFill>
                  <a:schemeClr val="tx1"/>
                </a:solidFill>
              </a:rPr>
              <a:t>4</a:t>
            </a:r>
            <a:r>
              <a:rPr lang="en-US" altLang="zh-CN" sz="900" dirty="0" smtClean="0">
                <a:solidFill>
                  <a:schemeClr val="tx1"/>
                </a:solidFill>
                <a:sym typeface="Symbol"/>
              </a:rPr>
              <a:t>4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103" name="椭圆 102"/>
          <p:cNvSpPr/>
          <p:nvPr/>
        </p:nvSpPr>
        <p:spPr>
          <a:xfrm>
            <a:off x="3491880" y="5882992"/>
            <a:ext cx="432048" cy="28803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104" name="椭圆 103"/>
          <p:cNvSpPr/>
          <p:nvPr/>
        </p:nvSpPr>
        <p:spPr>
          <a:xfrm>
            <a:off x="4139952" y="5882992"/>
            <a:ext cx="432048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3</a:t>
            </a:r>
            <a:endParaRPr lang="zh-CN" altLang="en-US" dirty="0"/>
          </a:p>
        </p:txBody>
      </p:sp>
      <p:cxnSp>
        <p:nvCxnSpPr>
          <p:cNvPr id="105" name="肘形连接符 104"/>
          <p:cNvCxnSpPr>
            <a:stCxn id="103" idx="6"/>
            <a:endCxn id="104" idx="2"/>
          </p:cNvCxnSpPr>
          <p:nvPr/>
        </p:nvCxnSpPr>
        <p:spPr>
          <a:xfrm>
            <a:off x="3923928" y="6027008"/>
            <a:ext cx="216024" cy="1588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矩形 106"/>
          <p:cNvSpPr/>
          <p:nvPr/>
        </p:nvSpPr>
        <p:spPr>
          <a:xfrm>
            <a:off x="3814584" y="435139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tlCol="0" anchor="ctr"/>
          <a:lstStyle/>
          <a:p>
            <a:pPr algn="ctr"/>
            <a:r>
              <a:rPr lang="zh-CN" altLang="en-US" sz="800" dirty="0" smtClean="0">
                <a:solidFill>
                  <a:schemeClr val="tx1"/>
                </a:solidFill>
              </a:rPr>
              <a:t>下一个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cxnSp>
        <p:nvCxnSpPr>
          <p:cNvPr id="95" name="肘形连接符 94"/>
          <p:cNvCxnSpPr>
            <a:stCxn id="92" idx="0"/>
            <a:endCxn id="98" idx="2"/>
          </p:cNvCxnSpPr>
          <p:nvPr/>
        </p:nvCxnSpPr>
        <p:spPr>
          <a:xfrm rot="5400000" flipH="1" flipV="1">
            <a:off x="3791626" y="1424686"/>
            <a:ext cx="2460848" cy="2946804"/>
          </a:xfrm>
          <a:prstGeom prst="bentConnector3">
            <a:avLst>
              <a:gd name="adj1" fmla="val 14700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椭圆 100"/>
          <p:cNvSpPr/>
          <p:nvPr/>
        </p:nvSpPr>
        <p:spPr>
          <a:xfrm>
            <a:off x="4780032" y="5898232"/>
            <a:ext cx="432048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4</a:t>
            </a:r>
            <a:endParaRPr lang="zh-CN" altLang="en-US" dirty="0"/>
          </a:p>
        </p:txBody>
      </p:sp>
      <p:cxnSp>
        <p:nvCxnSpPr>
          <p:cNvPr id="106" name="肘形连接符 105"/>
          <p:cNvCxnSpPr>
            <a:endCxn id="101" idx="2"/>
          </p:cNvCxnSpPr>
          <p:nvPr/>
        </p:nvCxnSpPr>
        <p:spPr>
          <a:xfrm>
            <a:off x="4564008" y="6042248"/>
            <a:ext cx="216024" cy="1588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八角星 97"/>
          <p:cNvSpPr/>
          <p:nvPr/>
        </p:nvSpPr>
        <p:spPr>
          <a:xfrm>
            <a:off x="5955392" y="1019592"/>
            <a:ext cx="1080120" cy="648072"/>
          </a:xfrm>
          <a:prstGeom prst="star8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latin typeface="黑体" pitchFamily="2" charset="-122"/>
                <a:ea typeface="黑体" pitchFamily="2" charset="-122"/>
              </a:rPr>
              <a:t>说出</a:t>
            </a:r>
            <a:r>
              <a:rPr lang="en-US" altLang="zh-CN" sz="1400" dirty="0" smtClean="0">
                <a:latin typeface="黑体" pitchFamily="2" charset="-122"/>
                <a:ea typeface="黑体" pitchFamily="2" charset="-122"/>
              </a:rPr>
              <a:t>4</a:t>
            </a:r>
            <a:endParaRPr lang="zh-CN" altLang="en-US" sz="1400" dirty="0"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82"/>
          <p:cNvGrpSpPr/>
          <p:nvPr/>
        </p:nvGrpSpPr>
        <p:grpSpPr>
          <a:xfrm>
            <a:off x="1489983" y="1222024"/>
            <a:ext cx="6178361" cy="5248860"/>
            <a:chOff x="1489983" y="1124744"/>
            <a:chExt cx="6178361" cy="5248860"/>
          </a:xfrm>
        </p:grpSpPr>
        <p:sp>
          <p:nvSpPr>
            <p:cNvPr id="99" name="梯形 98"/>
            <p:cNvSpPr/>
            <p:nvPr/>
          </p:nvSpPr>
          <p:spPr>
            <a:xfrm flipH="1">
              <a:off x="5513538" y="3116802"/>
              <a:ext cx="1850338" cy="403239"/>
            </a:xfrm>
            <a:prstGeom prst="trapezoid">
              <a:avLst/>
            </a:prstGeom>
            <a:solidFill>
              <a:srgbClr val="F8EDEC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08" name="圆角矩形 107"/>
            <p:cNvSpPr/>
            <p:nvPr/>
          </p:nvSpPr>
          <p:spPr>
            <a:xfrm flipH="1">
              <a:off x="2033108" y="5500503"/>
              <a:ext cx="4863831" cy="873101"/>
            </a:xfrm>
            <a:prstGeom prst="round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zh-CN" altLang="en-US" sz="20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长时陈述性记忆</a:t>
              </a:r>
              <a:endParaRPr lang="zh-CN" altLang="en-US" sz="20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09" name="矩形 108"/>
            <p:cNvSpPr/>
            <p:nvPr/>
          </p:nvSpPr>
          <p:spPr>
            <a:xfrm flipH="1">
              <a:off x="5924158" y="1793081"/>
              <a:ext cx="1031149" cy="3313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运动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10" name="肘形连接符 43"/>
            <p:cNvCxnSpPr>
              <a:stCxn id="109" idx="0"/>
              <a:endCxn id="150" idx="2"/>
            </p:cNvCxnSpPr>
            <p:nvPr/>
          </p:nvCxnSpPr>
          <p:spPr>
            <a:xfrm rot="16200000" flipV="1">
              <a:off x="6322511" y="1675860"/>
              <a:ext cx="233486" cy="956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圆角矩形 110"/>
            <p:cNvSpPr/>
            <p:nvPr/>
          </p:nvSpPr>
          <p:spPr>
            <a:xfrm flipH="1">
              <a:off x="1489983" y="1124744"/>
              <a:ext cx="5846324" cy="434239"/>
            </a:xfrm>
            <a:prstGeom prst="roundRect">
              <a:avLst/>
            </a:prstGeom>
            <a:solidFill>
              <a:srgbClr val="FDFDFD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lnSpc>
                  <a:spcPts val="1700"/>
                </a:lnSpc>
                <a:defRPr/>
              </a:pPr>
              <a:r>
                <a:rPr lang="zh-CN" altLang="en-US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下面我们来数数。从</a:t>
              </a:r>
              <a:r>
                <a:rPr lang="en-US" altLang="zh-CN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2</a:t>
              </a:r>
              <a:r>
                <a:rPr lang="zh-CN" altLang="en-US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数到</a:t>
              </a:r>
              <a:r>
                <a:rPr lang="en-US" altLang="zh-CN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4</a:t>
              </a:r>
              <a:r>
                <a:rPr lang="zh-CN" altLang="en-US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。</a:t>
              </a:r>
              <a:r>
                <a:rPr lang="zh-CN" altLang="en-US" sz="1400" dirty="0" smtClean="0">
                  <a:solidFill>
                    <a:srgbClr val="FF0000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开始！</a:t>
              </a:r>
              <a:endParaRPr lang="en-US" altLang="zh-CN" sz="1400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12" name="形状 17"/>
            <p:cNvCxnSpPr>
              <a:stCxn id="151" idx="2"/>
              <a:endCxn id="162" idx="0"/>
            </p:cNvCxnSpPr>
            <p:nvPr/>
          </p:nvCxnSpPr>
          <p:spPr>
            <a:xfrm rot="16200000" flipH="1">
              <a:off x="2106699" y="1721744"/>
              <a:ext cx="314548" cy="3220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圆角矩形 112"/>
            <p:cNvSpPr/>
            <p:nvPr/>
          </p:nvSpPr>
          <p:spPr>
            <a:xfrm flipH="1">
              <a:off x="5354228" y="4717531"/>
              <a:ext cx="2183773" cy="433616"/>
            </a:xfrm>
            <a:prstGeom prst="roundRect">
              <a:avLst/>
            </a:prstGeom>
            <a:solidFill>
              <a:srgbClr val="F8EDE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14" name="矩形 113"/>
            <p:cNvSpPr/>
            <p:nvPr/>
          </p:nvSpPr>
          <p:spPr>
            <a:xfrm flipH="1">
              <a:off x="4054338" y="3110291"/>
              <a:ext cx="1107399" cy="415346"/>
            </a:xfrm>
            <a:prstGeom prst="rect">
              <a:avLst/>
            </a:prstGeom>
            <a:solidFill>
              <a:srgbClr val="F8EDE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300"/>
                </a:lnSpc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控制与决策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15" name="矩形 114"/>
            <p:cNvSpPr/>
            <p:nvPr/>
          </p:nvSpPr>
          <p:spPr>
            <a:xfrm flipH="1">
              <a:off x="1699543" y="3379925"/>
              <a:ext cx="1531704" cy="43566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内部对象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16" name="直接箭头连接符 19"/>
            <p:cNvCxnSpPr>
              <a:stCxn id="113" idx="0"/>
              <a:endCxn id="141" idx="2"/>
            </p:cNvCxnSpPr>
            <p:nvPr/>
          </p:nvCxnSpPr>
          <p:spPr>
            <a:xfrm rot="5400000" flipH="1" flipV="1">
              <a:off x="6252367" y="4523392"/>
              <a:ext cx="387886" cy="39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接箭头连接符 116"/>
            <p:cNvCxnSpPr>
              <a:stCxn id="153" idx="2"/>
              <a:endCxn id="115" idx="0"/>
            </p:cNvCxnSpPr>
            <p:nvPr/>
          </p:nvCxnSpPr>
          <p:spPr>
            <a:xfrm rot="5400000">
              <a:off x="2179618" y="3088690"/>
              <a:ext cx="577012" cy="545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接箭头连接符 117"/>
            <p:cNvCxnSpPr>
              <a:stCxn id="99" idx="0"/>
              <a:endCxn id="161" idx="2"/>
            </p:cNvCxnSpPr>
            <p:nvPr/>
          </p:nvCxnSpPr>
          <p:spPr>
            <a:xfrm rot="16200000" flipV="1">
              <a:off x="6216529" y="2894624"/>
              <a:ext cx="441155" cy="3202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矩形 118"/>
            <p:cNvSpPr/>
            <p:nvPr/>
          </p:nvSpPr>
          <p:spPr>
            <a:xfrm flipH="1">
              <a:off x="6561925" y="4743237"/>
              <a:ext cx="879763" cy="20428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视觉对象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20" name="矩形 119"/>
            <p:cNvSpPr/>
            <p:nvPr/>
          </p:nvSpPr>
          <p:spPr>
            <a:xfrm flipH="1">
              <a:off x="5482990" y="4745208"/>
              <a:ext cx="879763" cy="20428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言语对象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21" name="矩形 120"/>
            <p:cNvSpPr/>
            <p:nvPr/>
          </p:nvSpPr>
          <p:spPr>
            <a:xfrm flipH="1">
              <a:off x="6660999" y="3175464"/>
              <a:ext cx="214865" cy="7912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22" name="矩形 121"/>
            <p:cNvSpPr/>
            <p:nvPr/>
          </p:nvSpPr>
          <p:spPr>
            <a:xfrm flipH="1">
              <a:off x="6321372" y="3177437"/>
              <a:ext cx="214865" cy="79128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23" name="矩形 122"/>
            <p:cNvSpPr/>
            <p:nvPr/>
          </p:nvSpPr>
          <p:spPr>
            <a:xfrm flipH="1">
              <a:off x="5961960" y="3179412"/>
              <a:ext cx="214865" cy="7912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24" name="菱形 123"/>
            <p:cNvSpPr/>
            <p:nvPr/>
          </p:nvSpPr>
          <p:spPr>
            <a:xfrm flipH="1">
              <a:off x="1751017" y="4674218"/>
              <a:ext cx="1448768" cy="521064"/>
            </a:xfrm>
            <a:prstGeom prst="diamond">
              <a:avLst/>
            </a:prstGeom>
            <a:solidFill>
              <a:srgbClr val="FFFFC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000"/>
                </a:lnSpc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新对象？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25" name="直接箭头连接符 124"/>
            <p:cNvCxnSpPr>
              <a:stCxn id="115" idx="2"/>
              <a:endCxn id="124" idx="0"/>
            </p:cNvCxnSpPr>
            <p:nvPr/>
          </p:nvCxnSpPr>
          <p:spPr>
            <a:xfrm rot="16200000" flipH="1">
              <a:off x="2041086" y="4239903"/>
              <a:ext cx="858624" cy="10006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接箭头连接符 125"/>
            <p:cNvCxnSpPr>
              <a:stCxn id="124" idx="1"/>
              <a:endCxn id="113" idx="3"/>
            </p:cNvCxnSpPr>
            <p:nvPr/>
          </p:nvCxnSpPr>
          <p:spPr>
            <a:xfrm flipV="1">
              <a:off x="3199785" y="4934339"/>
              <a:ext cx="2154443" cy="41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矩形 126"/>
            <p:cNvSpPr/>
            <p:nvPr/>
          </p:nvSpPr>
          <p:spPr>
            <a:xfrm flipH="1">
              <a:off x="2900426" y="4626164"/>
              <a:ext cx="712228" cy="35527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Y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28" name="矩形 127"/>
            <p:cNvSpPr/>
            <p:nvPr/>
          </p:nvSpPr>
          <p:spPr>
            <a:xfrm flipH="1">
              <a:off x="1958695" y="5207016"/>
              <a:ext cx="435003" cy="29124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altLang="zh-CN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N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29" name="矩形 128"/>
            <p:cNvSpPr/>
            <p:nvPr/>
          </p:nvSpPr>
          <p:spPr>
            <a:xfrm flipH="1">
              <a:off x="5885243" y="4931219"/>
              <a:ext cx="1157036" cy="210854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活动对象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30" name="矩形 129"/>
            <p:cNvSpPr/>
            <p:nvPr/>
          </p:nvSpPr>
          <p:spPr>
            <a:xfrm flipH="1">
              <a:off x="5878932" y="3323234"/>
              <a:ext cx="1125036" cy="18815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活动动作集合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31" name="肘形连接符 130"/>
            <p:cNvCxnSpPr>
              <a:stCxn id="113" idx="1"/>
              <a:endCxn id="108" idx="1"/>
            </p:cNvCxnSpPr>
            <p:nvPr/>
          </p:nvCxnSpPr>
          <p:spPr>
            <a:xfrm flipH="1">
              <a:off x="6896939" y="4934339"/>
              <a:ext cx="641062" cy="1002715"/>
            </a:xfrm>
            <a:prstGeom prst="bentConnector3">
              <a:avLst>
                <a:gd name="adj1" fmla="val -18208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肘形连接符 131"/>
            <p:cNvCxnSpPr>
              <a:stCxn id="108" idx="3"/>
              <a:endCxn id="124" idx="3"/>
            </p:cNvCxnSpPr>
            <p:nvPr/>
          </p:nvCxnSpPr>
          <p:spPr>
            <a:xfrm rot="10800000">
              <a:off x="1751018" y="4934750"/>
              <a:ext cx="282091" cy="1002304"/>
            </a:xfrm>
            <a:prstGeom prst="bentConnector3">
              <a:avLst>
                <a:gd name="adj1" fmla="val 154026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矩形 132"/>
            <p:cNvSpPr/>
            <p:nvPr/>
          </p:nvSpPr>
          <p:spPr>
            <a:xfrm flipH="1">
              <a:off x="5665793" y="5194744"/>
              <a:ext cx="1037806" cy="301757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激活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34" name="直接箭头连接符 133"/>
            <p:cNvCxnSpPr>
              <a:stCxn id="99" idx="3"/>
              <a:endCxn id="114" idx="1"/>
            </p:cNvCxnSpPr>
            <p:nvPr/>
          </p:nvCxnSpPr>
          <p:spPr>
            <a:xfrm rot="10800000">
              <a:off x="5161737" y="3317964"/>
              <a:ext cx="402206" cy="458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接箭头连接符 134"/>
            <p:cNvCxnSpPr>
              <a:stCxn id="141" idx="0"/>
              <a:endCxn id="99" idx="2"/>
            </p:cNvCxnSpPr>
            <p:nvPr/>
          </p:nvCxnSpPr>
          <p:spPr>
            <a:xfrm rot="16200000" flipV="1">
              <a:off x="6214442" y="3744306"/>
              <a:ext cx="456330" cy="780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接箭头连接符 135"/>
            <p:cNvCxnSpPr>
              <a:stCxn id="137" idx="0"/>
              <a:endCxn id="124" idx="2"/>
            </p:cNvCxnSpPr>
            <p:nvPr/>
          </p:nvCxnSpPr>
          <p:spPr>
            <a:xfrm rot="16200000" flipV="1">
              <a:off x="2317672" y="5353011"/>
              <a:ext cx="316120" cy="66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矩形 136"/>
            <p:cNvSpPr/>
            <p:nvPr/>
          </p:nvSpPr>
          <p:spPr>
            <a:xfrm flipH="1">
              <a:off x="2039674" y="5511402"/>
              <a:ext cx="872777" cy="9426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38" name="直接箭头连接符 137"/>
            <p:cNvCxnSpPr>
              <a:stCxn id="139" idx="0"/>
              <a:endCxn id="113" idx="2"/>
            </p:cNvCxnSpPr>
            <p:nvPr/>
          </p:nvCxnSpPr>
          <p:spPr>
            <a:xfrm rot="16200000" flipV="1">
              <a:off x="6270931" y="5326331"/>
              <a:ext cx="352399" cy="2032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矩形 138"/>
            <p:cNvSpPr/>
            <p:nvPr/>
          </p:nvSpPr>
          <p:spPr>
            <a:xfrm flipH="1">
              <a:off x="6011758" y="5503546"/>
              <a:ext cx="872777" cy="9426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40" name="矩形 139"/>
            <p:cNvSpPr/>
            <p:nvPr/>
          </p:nvSpPr>
          <p:spPr>
            <a:xfrm flipH="1">
              <a:off x="3203125" y="4563774"/>
              <a:ext cx="1935953" cy="471655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保持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41" name="圆角矩形 140"/>
            <p:cNvSpPr/>
            <p:nvPr/>
          </p:nvSpPr>
          <p:spPr>
            <a:xfrm flipH="1">
              <a:off x="5560306" y="3976371"/>
              <a:ext cx="1772403" cy="353274"/>
            </a:xfrm>
            <a:prstGeom prst="round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300"/>
                </a:lnSpc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长时程序性记忆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42" name="圆角矩形 141"/>
            <p:cNvSpPr/>
            <p:nvPr/>
          </p:nvSpPr>
          <p:spPr>
            <a:xfrm flipH="1">
              <a:off x="3791046" y="1489162"/>
              <a:ext cx="1293312" cy="320511"/>
            </a:xfrm>
            <a:prstGeom prst="round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外回路</a:t>
              </a:r>
            </a:p>
          </p:txBody>
        </p:sp>
        <p:sp>
          <p:nvSpPr>
            <p:cNvPr id="143" name="矩形 142"/>
            <p:cNvSpPr/>
            <p:nvPr/>
          </p:nvSpPr>
          <p:spPr>
            <a:xfrm flipH="1">
              <a:off x="2584689" y="5149024"/>
              <a:ext cx="633576" cy="33772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提取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44" name="圆角矩形 143"/>
            <p:cNvSpPr/>
            <p:nvPr/>
          </p:nvSpPr>
          <p:spPr>
            <a:xfrm flipH="1">
              <a:off x="4068501" y="3868176"/>
              <a:ext cx="1077463" cy="484250"/>
            </a:xfrm>
            <a:prstGeom prst="roundRect">
              <a:avLst/>
            </a:prstGeom>
            <a:solidFill>
              <a:srgbClr val="F8EDE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情境</a:t>
              </a:r>
              <a:r>
                <a:rPr lang="en-US" altLang="zh-CN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-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目标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预期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45" name="矩形 144"/>
            <p:cNvSpPr/>
            <p:nvPr/>
          </p:nvSpPr>
          <p:spPr>
            <a:xfrm flipH="1">
              <a:off x="5615937" y="4713774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46" name="肘形连接符 145"/>
            <p:cNvCxnSpPr>
              <a:stCxn id="145" idx="0"/>
              <a:endCxn id="144" idx="2"/>
            </p:cNvCxnSpPr>
            <p:nvPr/>
          </p:nvCxnSpPr>
          <p:spPr>
            <a:xfrm rot="16200000" flipV="1">
              <a:off x="4988888" y="3970770"/>
              <a:ext cx="361348" cy="1124659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肘形连接符 146"/>
            <p:cNvCxnSpPr>
              <a:stCxn id="144" idx="0"/>
              <a:endCxn id="114" idx="2"/>
            </p:cNvCxnSpPr>
            <p:nvPr/>
          </p:nvCxnSpPr>
          <p:spPr>
            <a:xfrm rot="5400000" flipH="1" flipV="1">
              <a:off x="4436365" y="3696505"/>
              <a:ext cx="342539" cy="805"/>
            </a:xfrm>
            <a:prstGeom prst="bentConnector3">
              <a:avLst>
                <a:gd name="adj1" fmla="val 50000"/>
              </a:avLst>
            </a:prstGeom>
            <a:ln w="31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接箭头连接符 147"/>
            <p:cNvCxnSpPr>
              <a:stCxn id="120" idx="1"/>
              <a:endCxn id="119" idx="3"/>
            </p:cNvCxnSpPr>
            <p:nvPr/>
          </p:nvCxnSpPr>
          <p:spPr>
            <a:xfrm flipV="1">
              <a:off x="6362753" y="4845378"/>
              <a:ext cx="199172" cy="1971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9" name="矩形 148"/>
            <p:cNvSpPr/>
            <p:nvPr/>
          </p:nvSpPr>
          <p:spPr>
            <a:xfrm flipH="1">
              <a:off x="6753344" y="3730407"/>
              <a:ext cx="915000" cy="171386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记忆巩固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50" name="矩形 149"/>
            <p:cNvSpPr/>
            <p:nvPr/>
          </p:nvSpPr>
          <p:spPr>
            <a:xfrm flipH="1">
              <a:off x="6322822" y="1481255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51" name="矩形 150"/>
            <p:cNvSpPr/>
            <p:nvPr/>
          </p:nvSpPr>
          <p:spPr>
            <a:xfrm flipH="1">
              <a:off x="2146409" y="1487740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52" name="矩形 151"/>
            <p:cNvSpPr/>
            <p:nvPr/>
          </p:nvSpPr>
          <p:spPr>
            <a:xfrm flipH="1">
              <a:off x="6966047" y="5608672"/>
              <a:ext cx="687058" cy="279516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记忆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巩固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53" name="流程图: 手动操作 152"/>
            <p:cNvSpPr/>
            <p:nvPr/>
          </p:nvSpPr>
          <p:spPr>
            <a:xfrm>
              <a:off x="2013653" y="2618087"/>
              <a:ext cx="914400" cy="184826"/>
            </a:xfrm>
            <a:prstGeom prst="flowChartManualOperation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4" name="矩形 153"/>
            <p:cNvSpPr/>
            <p:nvPr/>
          </p:nvSpPr>
          <p:spPr>
            <a:xfrm flipH="1">
              <a:off x="2149648" y="2626532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55" name="矩形 154"/>
            <p:cNvSpPr/>
            <p:nvPr/>
          </p:nvSpPr>
          <p:spPr>
            <a:xfrm flipH="1">
              <a:off x="2593888" y="2623284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56" name="形状 155"/>
            <p:cNvCxnSpPr>
              <a:stCxn id="161" idx="3"/>
              <a:endCxn id="155" idx="0"/>
            </p:cNvCxnSpPr>
            <p:nvPr/>
          </p:nvCxnSpPr>
          <p:spPr>
            <a:xfrm rot="10800000" flipV="1">
              <a:off x="2709842" y="2509980"/>
              <a:ext cx="3211074" cy="113303"/>
            </a:xfrm>
            <a:prstGeom prst="bentConnector2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肘形连接符 156"/>
            <p:cNvCxnSpPr>
              <a:stCxn id="162" idx="2"/>
              <a:endCxn id="154" idx="0"/>
            </p:cNvCxnSpPr>
            <p:nvPr/>
          </p:nvCxnSpPr>
          <p:spPr>
            <a:xfrm rot="16200000" flipH="1">
              <a:off x="2058306" y="2419236"/>
              <a:ext cx="414572" cy="19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肘形连接符 157"/>
            <p:cNvCxnSpPr>
              <a:stCxn id="161" idx="0"/>
              <a:endCxn id="109" idx="2"/>
            </p:cNvCxnSpPr>
            <p:nvPr/>
          </p:nvCxnSpPr>
          <p:spPr>
            <a:xfrm rot="5400000" flipH="1" flipV="1">
              <a:off x="6327667" y="2232251"/>
              <a:ext cx="219902" cy="4227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形状 158"/>
            <p:cNvCxnSpPr>
              <a:stCxn id="114" idx="0"/>
              <a:endCxn id="153" idx="3"/>
            </p:cNvCxnSpPr>
            <p:nvPr/>
          </p:nvCxnSpPr>
          <p:spPr>
            <a:xfrm rot="16200000" flipV="1">
              <a:off x="3522430" y="2024684"/>
              <a:ext cx="399791" cy="1771424"/>
            </a:xfrm>
            <a:prstGeom prst="bentConnector2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0" name="圆角矩形 159"/>
            <p:cNvSpPr/>
            <p:nvPr/>
          </p:nvSpPr>
          <p:spPr>
            <a:xfrm flipH="1">
              <a:off x="3787805" y="2118217"/>
              <a:ext cx="1293312" cy="320511"/>
            </a:xfrm>
            <a:prstGeom prst="round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内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回路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61" name="矩形 160"/>
            <p:cNvSpPr/>
            <p:nvPr/>
          </p:nvSpPr>
          <p:spPr>
            <a:xfrm flipH="1">
              <a:off x="5920916" y="2344315"/>
              <a:ext cx="1029179" cy="3313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运动控制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62" name="矩形 161"/>
            <p:cNvSpPr/>
            <p:nvPr/>
          </p:nvSpPr>
          <p:spPr>
            <a:xfrm flipH="1">
              <a:off x="1750994" y="1880628"/>
              <a:ext cx="1029179" cy="3313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感觉器官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63" name="圆角矩形 162"/>
            <p:cNvSpPr/>
            <p:nvPr/>
          </p:nvSpPr>
          <p:spPr>
            <a:xfrm>
              <a:off x="3216273" y="3863020"/>
              <a:ext cx="576064" cy="48638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</a:rPr>
                <a:t>信念</a:t>
              </a:r>
              <a:endParaRPr lang="en-US" altLang="zh-CN" sz="12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</a:rPr>
                <a:t>情感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64" name="形状 163"/>
            <p:cNvCxnSpPr>
              <a:stCxn id="163" idx="0"/>
              <a:endCxn id="114" idx="3"/>
            </p:cNvCxnSpPr>
            <p:nvPr/>
          </p:nvCxnSpPr>
          <p:spPr>
            <a:xfrm rot="5400000" flipH="1" flipV="1">
              <a:off x="3506793" y="3315476"/>
              <a:ext cx="545056" cy="550033"/>
            </a:xfrm>
            <a:prstGeom prst="bentConnector2">
              <a:avLst/>
            </a:prstGeom>
            <a:ln>
              <a:solidFill>
                <a:schemeClr val="tx1"/>
              </a:solidFill>
              <a:prstDash val="sys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曲线连接符 85"/>
            <p:cNvCxnSpPr>
              <a:stCxn id="113" idx="1"/>
              <a:endCxn id="168" idx="1"/>
            </p:cNvCxnSpPr>
            <p:nvPr/>
          </p:nvCxnSpPr>
          <p:spPr>
            <a:xfrm flipH="1" flipV="1">
              <a:off x="7323211" y="4216285"/>
              <a:ext cx="214790" cy="718054"/>
            </a:xfrm>
            <a:prstGeom prst="bentConnector3">
              <a:avLst>
                <a:gd name="adj1" fmla="val -49668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曲线连接符 86"/>
            <p:cNvCxnSpPr>
              <a:stCxn id="99" idx="1"/>
              <a:endCxn id="167" idx="1"/>
            </p:cNvCxnSpPr>
            <p:nvPr/>
          </p:nvCxnSpPr>
          <p:spPr>
            <a:xfrm>
              <a:off x="7313471" y="3318422"/>
              <a:ext cx="32444" cy="784375"/>
            </a:xfrm>
            <a:prstGeom prst="bentConnector3">
              <a:avLst>
                <a:gd name="adj1" fmla="val 953905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矩形 166"/>
            <p:cNvSpPr/>
            <p:nvPr/>
          </p:nvSpPr>
          <p:spPr>
            <a:xfrm flipH="1">
              <a:off x="7114007" y="4063627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68" name="矩形 167"/>
            <p:cNvSpPr/>
            <p:nvPr/>
          </p:nvSpPr>
          <p:spPr>
            <a:xfrm flipH="1">
              <a:off x="7091303" y="4177115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69" name="直接箭头连接符 168"/>
            <p:cNvCxnSpPr>
              <a:stCxn id="144" idx="3"/>
              <a:endCxn id="163" idx="3"/>
            </p:cNvCxnSpPr>
            <p:nvPr/>
          </p:nvCxnSpPr>
          <p:spPr>
            <a:xfrm rot="10800000">
              <a:off x="3792337" y="4106213"/>
              <a:ext cx="276164" cy="4089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问题解决：数数，从</a:t>
            </a:r>
            <a:r>
              <a:rPr lang="en-US" altLang="zh-CN" dirty="0" smtClean="0"/>
              <a:t>2</a:t>
            </a:r>
            <a:r>
              <a:rPr lang="zh-CN" altLang="en-US" dirty="0" smtClean="0"/>
              <a:t>数到</a:t>
            </a:r>
            <a:r>
              <a:rPr lang="en-US" altLang="zh-CN" dirty="0" smtClean="0"/>
              <a:t>4</a:t>
            </a:r>
            <a:endParaRPr lang="zh-CN" altLang="en-US" dirty="0"/>
          </a:p>
        </p:txBody>
      </p:sp>
      <p:sp>
        <p:nvSpPr>
          <p:cNvPr id="89" name="矩形 88"/>
          <p:cNvSpPr/>
          <p:nvPr/>
        </p:nvSpPr>
        <p:spPr>
          <a:xfrm>
            <a:off x="3764672" y="412851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900" dirty="0" smtClean="0">
                <a:solidFill>
                  <a:schemeClr val="tx1"/>
                </a:solidFill>
              </a:rPr>
              <a:t>数数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4628768" y="412851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00" dirty="0">
                <a:solidFill>
                  <a:schemeClr val="tx1"/>
                </a:solidFill>
              </a:rPr>
              <a:t>4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91" name="矩形 90"/>
          <p:cNvSpPr/>
          <p:nvPr/>
        </p:nvSpPr>
        <p:spPr>
          <a:xfrm>
            <a:off x="4196720" y="412851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tlCol="0" anchor="ctr"/>
          <a:lstStyle/>
          <a:p>
            <a:pPr algn="ctr"/>
            <a:r>
              <a:rPr lang="zh-CN" altLang="en-US" sz="800" dirty="0" smtClean="0">
                <a:solidFill>
                  <a:schemeClr val="tx1"/>
                </a:solidFill>
              </a:rPr>
              <a:t>始点</a:t>
            </a:r>
            <a:r>
              <a:rPr lang="en-US" altLang="zh-CN" sz="800" dirty="0" smtClean="0">
                <a:solidFill>
                  <a:schemeClr val="tx1"/>
                </a:solidFill>
              </a:rPr>
              <a:t>2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92" name="矩形 91"/>
          <p:cNvSpPr/>
          <p:nvPr/>
        </p:nvSpPr>
        <p:spPr>
          <a:xfrm>
            <a:off x="3332624" y="412851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900" dirty="0" smtClean="0">
                <a:solidFill>
                  <a:schemeClr val="tx1"/>
                </a:solidFill>
              </a:rPr>
              <a:t>当前</a:t>
            </a:r>
            <a:r>
              <a:rPr lang="en-US" altLang="zh-CN" sz="900" dirty="0" smtClean="0">
                <a:solidFill>
                  <a:schemeClr val="tx1"/>
                </a:solidFill>
              </a:rPr>
              <a:t>4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102" name="矩形 101"/>
          <p:cNvSpPr/>
          <p:nvPr/>
        </p:nvSpPr>
        <p:spPr>
          <a:xfrm>
            <a:off x="2270760" y="5638800"/>
            <a:ext cx="548640" cy="228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800" dirty="0" smtClean="0"/>
              <a:t>下一个</a:t>
            </a:r>
            <a:endParaRPr lang="zh-CN" altLang="en-US" sz="800" dirty="0"/>
          </a:p>
        </p:txBody>
      </p:sp>
      <p:sp>
        <p:nvSpPr>
          <p:cNvPr id="103" name="椭圆 102"/>
          <p:cNvSpPr/>
          <p:nvPr/>
        </p:nvSpPr>
        <p:spPr>
          <a:xfrm>
            <a:off x="3491880" y="5882992"/>
            <a:ext cx="432048" cy="28803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104" name="椭圆 103"/>
          <p:cNvSpPr/>
          <p:nvPr/>
        </p:nvSpPr>
        <p:spPr>
          <a:xfrm>
            <a:off x="4139952" y="5882992"/>
            <a:ext cx="432048" cy="28803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3</a:t>
            </a:r>
            <a:endParaRPr lang="zh-CN" altLang="en-US" dirty="0"/>
          </a:p>
        </p:txBody>
      </p:sp>
      <p:cxnSp>
        <p:nvCxnSpPr>
          <p:cNvPr id="105" name="肘形连接符 104"/>
          <p:cNvCxnSpPr>
            <a:stCxn id="103" idx="6"/>
            <a:endCxn id="104" idx="2"/>
          </p:cNvCxnSpPr>
          <p:nvPr/>
        </p:nvCxnSpPr>
        <p:spPr>
          <a:xfrm>
            <a:off x="3923928" y="6027008"/>
            <a:ext cx="216024" cy="1588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矩形 106"/>
          <p:cNvSpPr/>
          <p:nvPr/>
        </p:nvSpPr>
        <p:spPr>
          <a:xfrm>
            <a:off x="3814584" y="435139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tlCol="0" anchor="ctr"/>
          <a:lstStyle/>
          <a:p>
            <a:pPr algn="ctr"/>
            <a:r>
              <a:rPr lang="zh-CN" altLang="en-US" sz="800" dirty="0" smtClean="0">
                <a:solidFill>
                  <a:schemeClr val="tx1"/>
                </a:solidFill>
              </a:rPr>
              <a:t>下一个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cxnSp>
        <p:nvCxnSpPr>
          <p:cNvPr id="95" name="肘形连接符 94"/>
          <p:cNvCxnSpPr>
            <a:stCxn id="107" idx="0"/>
            <a:endCxn id="62" idx="2"/>
          </p:cNvCxnSpPr>
          <p:nvPr/>
        </p:nvCxnSpPr>
        <p:spPr>
          <a:xfrm rot="5400000" flipH="1" flipV="1">
            <a:off x="4424176" y="2281728"/>
            <a:ext cx="1676097" cy="2463232"/>
          </a:xfrm>
          <a:prstGeom prst="bentConnector3">
            <a:avLst>
              <a:gd name="adj1" fmla="val 39089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形状 99"/>
          <p:cNvCxnSpPr>
            <a:stCxn id="62" idx="3"/>
            <a:endCxn id="102" idx="0"/>
          </p:cNvCxnSpPr>
          <p:nvPr/>
        </p:nvCxnSpPr>
        <p:spPr>
          <a:xfrm rot="10800000" flipV="1">
            <a:off x="2545081" y="2509628"/>
            <a:ext cx="3434171" cy="3129171"/>
          </a:xfrm>
          <a:prstGeom prst="bentConnector2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椭圆 100"/>
          <p:cNvSpPr/>
          <p:nvPr/>
        </p:nvSpPr>
        <p:spPr>
          <a:xfrm>
            <a:off x="4780032" y="5898232"/>
            <a:ext cx="432048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4</a:t>
            </a:r>
            <a:endParaRPr lang="zh-CN" altLang="en-US" dirty="0"/>
          </a:p>
        </p:txBody>
      </p:sp>
      <p:cxnSp>
        <p:nvCxnSpPr>
          <p:cNvPr id="106" name="肘形连接符 105"/>
          <p:cNvCxnSpPr>
            <a:endCxn id="101" idx="2"/>
          </p:cNvCxnSpPr>
          <p:nvPr/>
        </p:nvCxnSpPr>
        <p:spPr>
          <a:xfrm>
            <a:off x="4564008" y="6042248"/>
            <a:ext cx="216024" cy="1588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椭圆 95"/>
          <p:cNvSpPr/>
          <p:nvPr/>
        </p:nvSpPr>
        <p:spPr>
          <a:xfrm>
            <a:off x="5481072" y="5913472"/>
            <a:ext cx="432048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5</a:t>
            </a:r>
            <a:endParaRPr lang="zh-CN" altLang="en-US" dirty="0"/>
          </a:p>
        </p:txBody>
      </p:sp>
      <p:cxnSp>
        <p:nvCxnSpPr>
          <p:cNvPr id="97" name="肘形连接符 96"/>
          <p:cNvCxnSpPr>
            <a:endCxn id="96" idx="2"/>
          </p:cNvCxnSpPr>
          <p:nvPr/>
        </p:nvCxnSpPr>
        <p:spPr>
          <a:xfrm>
            <a:off x="5265048" y="6057488"/>
            <a:ext cx="216024" cy="1588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nimBg="1"/>
      <p:bldP spid="9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82"/>
          <p:cNvGrpSpPr/>
          <p:nvPr/>
        </p:nvGrpSpPr>
        <p:grpSpPr>
          <a:xfrm>
            <a:off x="1489983" y="1222024"/>
            <a:ext cx="6178361" cy="5248860"/>
            <a:chOff x="1489983" y="1124744"/>
            <a:chExt cx="6178361" cy="5248860"/>
          </a:xfrm>
        </p:grpSpPr>
        <p:sp>
          <p:nvSpPr>
            <p:cNvPr id="97" name="梯形 96"/>
            <p:cNvSpPr/>
            <p:nvPr/>
          </p:nvSpPr>
          <p:spPr>
            <a:xfrm flipH="1">
              <a:off x="5513538" y="3116802"/>
              <a:ext cx="1850338" cy="403239"/>
            </a:xfrm>
            <a:prstGeom prst="trapezoid">
              <a:avLst/>
            </a:prstGeom>
            <a:solidFill>
              <a:srgbClr val="F8EDEC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99" name="圆角矩形 98"/>
            <p:cNvSpPr/>
            <p:nvPr/>
          </p:nvSpPr>
          <p:spPr>
            <a:xfrm flipH="1">
              <a:off x="2033108" y="5500503"/>
              <a:ext cx="4863831" cy="873101"/>
            </a:xfrm>
            <a:prstGeom prst="round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zh-CN" altLang="en-US" sz="20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长时陈述性记忆</a:t>
              </a:r>
              <a:endParaRPr lang="zh-CN" altLang="en-US" sz="20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00" name="矩形 99"/>
            <p:cNvSpPr/>
            <p:nvPr/>
          </p:nvSpPr>
          <p:spPr>
            <a:xfrm flipH="1">
              <a:off x="5924158" y="1793081"/>
              <a:ext cx="1031149" cy="3313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运动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02" name="肘形连接符 43"/>
            <p:cNvCxnSpPr>
              <a:stCxn id="100" idx="0"/>
              <a:endCxn id="147" idx="2"/>
            </p:cNvCxnSpPr>
            <p:nvPr/>
          </p:nvCxnSpPr>
          <p:spPr>
            <a:xfrm rot="16200000" flipV="1">
              <a:off x="6322511" y="1675860"/>
              <a:ext cx="233486" cy="956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圆角矩形 107"/>
            <p:cNvSpPr/>
            <p:nvPr/>
          </p:nvSpPr>
          <p:spPr>
            <a:xfrm flipH="1">
              <a:off x="1489983" y="1124744"/>
              <a:ext cx="5846324" cy="434239"/>
            </a:xfrm>
            <a:prstGeom prst="roundRect">
              <a:avLst/>
            </a:prstGeom>
            <a:solidFill>
              <a:srgbClr val="FDFDFD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lnSpc>
                  <a:spcPts val="1700"/>
                </a:lnSpc>
                <a:defRPr/>
              </a:pPr>
              <a:r>
                <a:rPr lang="zh-CN" altLang="en-US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下面我们来数数。从</a:t>
              </a:r>
              <a:r>
                <a:rPr lang="en-US" altLang="zh-CN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2</a:t>
              </a:r>
              <a:r>
                <a:rPr lang="zh-CN" altLang="en-US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数到</a:t>
              </a:r>
              <a:r>
                <a:rPr lang="en-US" altLang="zh-CN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4</a:t>
              </a:r>
              <a:r>
                <a:rPr lang="zh-CN" altLang="en-US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。</a:t>
              </a:r>
              <a:r>
                <a:rPr lang="zh-CN" altLang="en-US" sz="1400" dirty="0" smtClean="0">
                  <a:solidFill>
                    <a:srgbClr val="FF0000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开始！</a:t>
              </a:r>
              <a:endParaRPr lang="en-US" altLang="zh-CN" sz="1400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09" name="形状 17"/>
            <p:cNvCxnSpPr>
              <a:stCxn id="148" idx="2"/>
              <a:endCxn id="159" idx="0"/>
            </p:cNvCxnSpPr>
            <p:nvPr/>
          </p:nvCxnSpPr>
          <p:spPr>
            <a:xfrm rot="16200000" flipH="1">
              <a:off x="2106699" y="1721744"/>
              <a:ext cx="314548" cy="3220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圆角矩形 109"/>
            <p:cNvSpPr/>
            <p:nvPr/>
          </p:nvSpPr>
          <p:spPr>
            <a:xfrm flipH="1">
              <a:off x="5354228" y="4717531"/>
              <a:ext cx="2183773" cy="433616"/>
            </a:xfrm>
            <a:prstGeom prst="roundRect">
              <a:avLst/>
            </a:prstGeom>
            <a:solidFill>
              <a:srgbClr val="F8EDE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11" name="矩形 110"/>
            <p:cNvSpPr/>
            <p:nvPr/>
          </p:nvSpPr>
          <p:spPr>
            <a:xfrm flipH="1">
              <a:off x="4054338" y="3110291"/>
              <a:ext cx="1107399" cy="415346"/>
            </a:xfrm>
            <a:prstGeom prst="rect">
              <a:avLst/>
            </a:prstGeom>
            <a:solidFill>
              <a:srgbClr val="F8EDE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300"/>
                </a:lnSpc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控制与决策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12" name="矩形 111"/>
            <p:cNvSpPr/>
            <p:nvPr/>
          </p:nvSpPr>
          <p:spPr>
            <a:xfrm flipH="1">
              <a:off x="1699543" y="3379925"/>
              <a:ext cx="1531704" cy="43566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内部对象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13" name="直接箭头连接符 19"/>
            <p:cNvCxnSpPr>
              <a:stCxn id="110" idx="0"/>
              <a:endCxn id="138" idx="2"/>
            </p:cNvCxnSpPr>
            <p:nvPr/>
          </p:nvCxnSpPr>
          <p:spPr>
            <a:xfrm rot="5400000" flipH="1" flipV="1">
              <a:off x="6252367" y="4523392"/>
              <a:ext cx="387886" cy="39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接箭头连接符 113"/>
            <p:cNvCxnSpPr>
              <a:stCxn id="150" idx="2"/>
              <a:endCxn id="112" idx="0"/>
            </p:cNvCxnSpPr>
            <p:nvPr/>
          </p:nvCxnSpPr>
          <p:spPr>
            <a:xfrm rot="5400000">
              <a:off x="2179618" y="3088690"/>
              <a:ext cx="577012" cy="545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接箭头连接符 114"/>
            <p:cNvCxnSpPr>
              <a:stCxn id="97" idx="0"/>
              <a:endCxn id="158" idx="2"/>
            </p:cNvCxnSpPr>
            <p:nvPr/>
          </p:nvCxnSpPr>
          <p:spPr>
            <a:xfrm rot="16200000" flipV="1">
              <a:off x="6216529" y="2894624"/>
              <a:ext cx="441155" cy="3202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矩形 115"/>
            <p:cNvSpPr/>
            <p:nvPr/>
          </p:nvSpPr>
          <p:spPr>
            <a:xfrm flipH="1">
              <a:off x="6561925" y="4743237"/>
              <a:ext cx="879763" cy="20428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视觉对象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17" name="矩形 116"/>
            <p:cNvSpPr/>
            <p:nvPr/>
          </p:nvSpPr>
          <p:spPr>
            <a:xfrm flipH="1">
              <a:off x="5482990" y="4745208"/>
              <a:ext cx="879763" cy="20428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言语对象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18" name="矩形 117"/>
            <p:cNvSpPr/>
            <p:nvPr/>
          </p:nvSpPr>
          <p:spPr>
            <a:xfrm flipH="1">
              <a:off x="6660999" y="3175464"/>
              <a:ext cx="214865" cy="7912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19" name="矩形 118"/>
            <p:cNvSpPr/>
            <p:nvPr/>
          </p:nvSpPr>
          <p:spPr>
            <a:xfrm flipH="1">
              <a:off x="6321372" y="3177437"/>
              <a:ext cx="214865" cy="79128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20" name="矩形 119"/>
            <p:cNvSpPr/>
            <p:nvPr/>
          </p:nvSpPr>
          <p:spPr>
            <a:xfrm flipH="1">
              <a:off x="5961960" y="3179412"/>
              <a:ext cx="214865" cy="7912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21" name="菱形 120"/>
            <p:cNvSpPr/>
            <p:nvPr/>
          </p:nvSpPr>
          <p:spPr>
            <a:xfrm flipH="1">
              <a:off x="1751017" y="4674218"/>
              <a:ext cx="1448768" cy="521064"/>
            </a:xfrm>
            <a:prstGeom prst="diamond">
              <a:avLst/>
            </a:prstGeom>
            <a:solidFill>
              <a:srgbClr val="FFFFC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000"/>
                </a:lnSpc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新对象？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22" name="直接箭头连接符 121"/>
            <p:cNvCxnSpPr>
              <a:stCxn id="112" idx="2"/>
              <a:endCxn id="121" idx="0"/>
            </p:cNvCxnSpPr>
            <p:nvPr/>
          </p:nvCxnSpPr>
          <p:spPr>
            <a:xfrm rot="16200000" flipH="1">
              <a:off x="2041086" y="4239903"/>
              <a:ext cx="858624" cy="10006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接箭头连接符 122"/>
            <p:cNvCxnSpPr>
              <a:stCxn id="121" idx="1"/>
              <a:endCxn id="110" idx="3"/>
            </p:cNvCxnSpPr>
            <p:nvPr/>
          </p:nvCxnSpPr>
          <p:spPr>
            <a:xfrm flipV="1">
              <a:off x="3199785" y="4934339"/>
              <a:ext cx="2154443" cy="41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矩形 123"/>
            <p:cNvSpPr/>
            <p:nvPr/>
          </p:nvSpPr>
          <p:spPr>
            <a:xfrm flipH="1">
              <a:off x="2900426" y="4626164"/>
              <a:ext cx="712228" cy="35527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Y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25" name="矩形 124"/>
            <p:cNvSpPr/>
            <p:nvPr/>
          </p:nvSpPr>
          <p:spPr>
            <a:xfrm flipH="1">
              <a:off x="1958695" y="5207016"/>
              <a:ext cx="435003" cy="29124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altLang="zh-CN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N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26" name="矩形 125"/>
            <p:cNvSpPr/>
            <p:nvPr/>
          </p:nvSpPr>
          <p:spPr>
            <a:xfrm flipH="1">
              <a:off x="5885243" y="4931219"/>
              <a:ext cx="1157036" cy="210854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活动对象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27" name="矩形 126"/>
            <p:cNvSpPr/>
            <p:nvPr/>
          </p:nvSpPr>
          <p:spPr>
            <a:xfrm flipH="1">
              <a:off x="5878932" y="3323234"/>
              <a:ext cx="1125036" cy="18815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活动动作集合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28" name="肘形连接符 127"/>
            <p:cNvCxnSpPr>
              <a:stCxn id="110" idx="1"/>
              <a:endCxn id="99" idx="1"/>
            </p:cNvCxnSpPr>
            <p:nvPr/>
          </p:nvCxnSpPr>
          <p:spPr>
            <a:xfrm flipH="1">
              <a:off x="6896939" y="4934339"/>
              <a:ext cx="641062" cy="1002715"/>
            </a:xfrm>
            <a:prstGeom prst="bentConnector3">
              <a:avLst>
                <a:gd name="adj1" fmla="val -18208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肘形连接符 128"/>
            <p:cNvCxnSpPr>
              <a:stCxn id="99" idx="3"/>
              <a:endCxn id="121" idx="3"/>
            </p:cNvCxnSpPr>
            <p:nvPr/>
          </p:nvCxnSpPr>
          <p:spPr>
            <a:xfrm rot="10800000">
              <a:off x="1751018" y="4934750"/>
              <a:ext cx="282091" cy="1002304"/>
            </a:xfrm>
            <a:prstGeom prst="bentConnector3">
              <a:avLst>
                <a:gd name="adj1" fmla="val 154026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矩形 129"/>
            <p:cNvSpPr/>
            <p:nvPr/>
          </p:nvSpPr>
          <p:spPr>
            <a:xfrm flipH="1">
              <a:off x="5665793" y="5194744"/>
              <a:ext cx="1037806" cy="301757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激活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31" name="直接箭头连接符 130"/>
            <p:cNvCxnSpPr>
              <a:stCxn id="97" idx="3"/>
              <a:endCxn id="111" idx="1"/>
            </p:cNvCxnSpPr>
            <p:nvPr/>
          </p:nvCxnSpPr>
          <p:spPr>
            <a:xfrm rot="10800000">
              <a:off x="5161737" y="3317964"/>
              <a:ext cx="402206" cy="458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接箭头连接符 131"/>
            <p:cNvCxnSpPr>
              <a:stCxn id="138" idx="0"/>
              <a:endCxn id="97" idx="2"/>
            </p:cNvCxnSpPr>
            <p:nvPr/>
          </p:nvCxnSpPr>
          <p:spPr>
            <a:xfrm rot="16200000" flipV="1">
              <a:off x="6214442" y="3744306"/>
              <a:ext cx="456330" cy="780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接箭头连接符 132"/>
            <p:cNvCxnSpPr>
              <a:stCxn id="134" idx="0"/>
              <a:endCxn id="121" idx="2"/>
            </p:cNvCxnSpPr>
            <p:nvPr/>
          </p:nvCxnSpPr>
          <p:spPr>
            <a:xfrm rot="16200000" flipV="1">
              <a:off x="2317672" y="5353011"/>
              <a:ext cx="316120" cy="66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矩形 133"/>
            <p:cNvSpPr/>
            <p:nvPr/>
          </p:nvSpPr>
          <p:spPr>
            <a:xfrm flipH="1">
              <a:off x="2039674" y="5511402"/>
              <a:ext cx="872777" cy="9426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35" name="直接箭头连接符 134"/>
            <p:cNvCxnSpPr>
              <a:stCxn id="136" idx="0"/>
              <a:endCxn id="110" idx="2"/>
            </p:cNvCxnSpPr>
            <p:nvPr/>
          </p:nvCxnSpPr>
          <p:spPr>
            <a:xfrm rot="16200000" flipV="1">
              <a:off x="6270931" y="5326331"/>
              <a:ext cx="352399" cy="2032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矩形 135"/>
            <p:cNvSpPr/>
            <p:nvPr/>
          </p:nvSpPr>
          <p:spPr>
            <a:xfrm flipH="1">
              <a:off x="6011758" y="5503546"/>
              <a:ext cx="872777" cy="9426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37" name="矩形 136"/>
            <p:cNvSpPr/>
            <p:nvPr/>
          </p:nvSpPr>
          <p:spPr>
            <a:xfrm flipH="1">
              <a:off x="3203125" y="4563774"/>
              <a:ext cx="1935953" cy="471655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保持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38" name="圆角矩形 137"/>
            <p:cNvSpPr/>
            <p:nvPr/>
          </p:nvSpPr>
          <p:spPr>
            <a:xfrm flipH="1">
              <a:off x="5560306" y="3976371"/>
              <a:ext cx="1772403" cy="353274"/>
            </a:xfrm>
            <a:prstGeom prst="round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300"/>
                </a:lnSpc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长时程序性记忆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39" name="圆角矩形 138"/>
            <p:cNvSpPr/>
            <p:nvPr/>
          </p:nvSpPr>
          <p:spPr>
            <a:xfrm flipH="1">
              <a:off x="3791046" y="1489162"/>
              <a:ext cx="1293312" cy="320511"/>
            </a:xfrm>
            <a:prstGeom prst="round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外回路</a:t>
              </a:r>
            </a:p>
          </p:txBody>
        </p:sp>
        <p:sp>
          <p:nvSpPr>
            <p:cNvPr id="140" name="矩形 139"/>
            <p:cNvSpPr/>
            <p:nvPr/>
          </p:nvSpPr>
          <p:spPr>
            <a:xfrm flipH="1">
              <a:off x="2584689" y="5149024"/>
              <a:ext cx="633576" cy="33772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提取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41" name="圆角矩形 140"/>
            <p:cNvSpPr/>
            <p:nvPr/>
          </p:nvSpPr>
          <p:spPr>
            <a:xfrm flipH="1">
              <a:off x="4068501" y="3868176"/>
              <a:ext cx="1077463" cy="484250"/>
            </a:xfrm>
            <a:prstGeom prst="roundRect">
              <a:avLst/>
            </a:prstGeom>
            <a:solidFill>
              <a:srgbClr val="F8EDE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情境</a:t>
              </a:r>
              <a:r>
                <a:rPr lang="en-US" altLang="zh-CN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-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目标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预期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42" name="矩形 141"/>
            <p:cNvSpPr/>
            <p:nvPr/>
          </p:nvSpPr>
          <p:spPr>
            <a:xfrm flipH="1">
              <a:off x="5615937" y="4713774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43" name="肘形连接符 142"/>
            <p:cNvCxnSpPr>
              <a:stCxn id="142" idx="0"/>
              <a:endCxn id="141" idx="2"/>
            </p:cNvCxnSpPr>
            <p:nvPr/>
          </p:nvCxnSpPr>
          <p:spPr>
            <a:xfrm rot="16200000" flipV="1">
              <a:off x="4988888" y="3970770"/>
              <a:ext cx="361348" cy="1124659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肘形连接符 143"/>
            <p:cNvCxnSpPr>
              <a:stCxn id="141" idx="0"/>
              <a:endCxn id="111" idx="2"/>
            </p:cNvCxnSpPr>
            <p:nvPr/>
          </p:nvCxnSpPr>
          <p:spPr>
            <a:xfrm rot="5400000" flipH="1" flipV="1">
              <a:off x="4436365" y="3696505"/>
              <a:ext cx="342539" cy="805"/>
            </a:xfrm>
            <a:prstGeom prst="bentConnector3">
              <a:avLst>
                <a:gd name="adj1" fmla="val 50000"/>
              </a:avLst>
            </a:prstGeom>
            <a:ln w="31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接箭头连接符 144"/>
            <p:cNvCxnSpPr>
              <a:stCxn id="117" idx="1"/>
              <a:endCxn id="116" idx="3"/>
            </p:cNvCxnSpPr>
            <p:nvPr/>
          </p:nvCxnSpPr>
          <p:spPr>
            <a:xfrm flipV="1">
              <a:off x="6362753" y="4845378"/>
              <a:ext cx="199172" cy="1971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矩形 145"/>
            <p:cNvSpPr/>
            <p:nvPr/>
          </p:nvSpPr>
          <p:spPr>
            <a:xfrm flipH="1">
              <a:off x="6753344" y="3730407"/>
              <a:ext cx="915000" cy="171386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记忆巩固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47" name="矩形 146"/>
            <p:cNvSpPr/>
            <p:nvPr/>
          </p:nvSpPr>
          <p:spPr>
            <a:xfrm flipH="1">
              <a:off x="6322822" y="1481255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48" name="矩形 147"/>
            <p:cNvSpPr/>
            <p:nvPr/>
          </p:nvSpPr>
          <p:spPr>
            <a:xfrm flipH="1">
              <a:off x="2146409" y="1487740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49" name="矩形 148"/>
            <p:cNvSpPr/>
            <p:nvPr/>
          </p:nvSpPr>
          <p:spPr>
            <a:xfrm flipH="1">
              <a:off x="6966047" y="5608672"/>
              <a:ext cx="687058" cy="279516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记忆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巩固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50" name="流程图: 手动操作 149"/>
            <p:cNvSpPr/>
            <p:nvPr/>
          </p:nvSpPr>
          <p:spPr>
            <a:xfrm>
              <a:off x="2013653" y="2618087"/>
              <a:ext cx="914400" cy="184826"/>
            </a:xfrm>
            <a:prstGeom prst="flowChartManualOperation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1" name="矩形 150"/>
            <p:cNvSpPr/>
            <p:nvPr/>
          </p:nvSpPr>
          <p:spPr>
            <a:xfrm flipH="1">
              <a:off x="2149648" y="2626532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52" name="矩形 151"/>
            <p:cNvSpPr/>
            <p:nvPr/>
          </p:nvSpPr>
          <p:spPr>
            <a:xfrm flipH="1">
              <a:off x="2593888" y="2623284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53" name="形状 152"/>
            <p:cNvCxnSpPr>
              <a:stCxn id="158" idx="3"/>
              <a:endCxn id="152" idx="0"/>
            </p:cNvCxnSpPr>
            <p:nvPr/>
          </p:nvCxnSpPr>
          <p:spPr>
            <a:xfrm rot="10800000" flipV="1">
              <a:off x="2709842" y="2509980"/>
              <a:ext cx="3211074" cy="113303"/>
            </a:xfrm>
            <a:prstGeom prst="bentConnector2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肘形连接符 153"/>
            <p:cNvCxnSpPr>
              <a:stCxn id="159" idx="2"/>
              <a:endCxn id="151" idx="0"/>
            </p:cNvCxnSpPr>
            <p:nvPr/>
          </p:nvCxnSpPr>
          <p:spPr>
            <a:xfrm rot="16200000" flipH="1">
              <a:off x="2058306" y="2419236"/>
              <a:ext cx="414572" cy="19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肘形连接符 154"/>
            <p:cNvCxnSpPr>
              <a:stCxn id="158" idx="0"/>
              <a:endCxn id="100" idx="2"/>
            </p:cNvCxnSpPr>
            <p:nvPr/>
          </p:nvCxnSpPr>
          <p:spPr>
            <a:xfrm rot="5400000" flipH="1" flipV="1">
              <a:off x="6327667" y="2232251"/>
              <a:ext cx="219902" cy="4227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形状 155"/>
            <p:cNvCxnSpPr>
              <a:stCxn id="111" idx="0"/>
              <a:endCxn id="150" idx="3"/>
            </p:cNvCxnSpPr>
            <p:nvPr/>
          </p:nvCxnSpPr>
          <p:spPr>
            <a:xfrm rot="16200000" flipV="1">
              <a:off x="3522430" y="2024684"/>
              <a:ext cx="399791" cy="1771424"/>
            </a:xfrm>
            <a:prstGeom prst="bentConnector2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圆角矩形 156"/>
            <p:cNvSpPr/>
            <p:nvPr/>
          </p:nvSpPr>
          <p:spPr>
            <a:xfrm flipH="1">
              <a:off x="3787805" y="2118217"/>
              <a:ext cx="1293312" cy="320511"/>
            </a:xfrm>
            <a:prstGeom prst="round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内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回路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58" name="矩形 157"/>
            <p:cNvSpPr/>
            <p:nvPr/>
          </p:nvSpPr>
          <p:spPr>
            <a:xfrm flipH="1">
              <a:off x="5920916" y="2344315"/>
              <a:ext cx="1029179" cy="3313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运动控制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59" name="矩形 158"/>
            <p:cNvSpPr/>
            <p:nvPr/>
          </p:nvSpPr>
          <p:spPr>
            <a:xfrm flipH="1">
              <a:off x="1750994" y="1880628"/>
              <a:ext cx="1029179" cy="3313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感觉器官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60" name="圆角矩形 159"/>
            <p:cNvSpPr/>
            <p:nvPr/>
          </p:nvSpPr>
          <p:spPr>
            <a:xfrm>
              <a:off x="3216273" y="3863020"/>
              <a:ext cx="576064" cy="48638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</a:rPr>
                <a:t>信念</a:t>
              </a:r>
              <a:endParaRPr lang="en-US" altLang="zh-CN" sz="12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</a:rPr>
                <a:t>情感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61" name="形状 160"/>
            <p:cNvCxnSpPr>
              <a:stCxn id="160" idx="0"/>
              <a:endCxn id="111" idx="3"/>
            </p:cNvCxnSpPr>
            <p:nvPr/>
          </p:nvCxnSpPr>
          <p:spPr>
            <a:xfrm rot="5400000" flipH="1" flipV="1">
              <a:off x="3506793" y="3315476"/>
              <a:ext cx="545056" cy="550033"/>
            </a:xfrm>
            <a:prstGeom prst="bentConnector2">
              <a:avLst/>
            </a:prstGeom>
            <a:ln>
              <a:solidFill>
                <a:schemeClr val="tx1"/>
              </a:solidFill>
              <a:prstDash val="sys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曲线连接符 85"/>
            <p:cNvCxnSpPr>
              <a:stCxn id="110" idx="1"/>
              <a:endCxn id="165" idx="1"/>
            </p:cNvCxnSpPr>
            <p:nvPr/>
          </p:nvCxnSpPr>
          <p:spPr>
            <a:xfrm flipH="1" flipV="1">
              <a:off x="7323211" y="4216285"/>
              <a:ext cx="214790" cy="718054"/>
            </a:xfrm>
            <a:prstGeom prst="bentConnector3">
              <a:avLst>
                <a:gd name="adj1" fmla="val -49668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曲线连接符 86"/>
            <p:cNvCxnSpPr>
              <a:stCxn id="97" idx="1"/>
              <a:endCxn id="164" idx="1"/>
            </p:cNvCxnSpPr>
            <p:nvPr/>
          </p:nvCxnSpPr>
          <p:spPr>
            <a:xfrm>
              <a:off x="7313471" y="3318422"/>
              <a:ext cx="32444" cy="784375"/>
            </a:xfrm>
            <a:prstGeom prst="bentConnector3">
              <a:avLst>
                <a:gd name="adj1" fmla="val 953905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" name="矩形 163"/>
            <p:cNvSpPr/>
            <p:nvPr/>
          </p:nvSpPr>
          <p:spPr>
            <a:xfrm flipH="1">
              <a:off x="7114007" y="4063627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65" name="矩形 164"/>
            <p:cNvSpPr/>
            <p:nvPr/>
          </p:nvSpPr>
          <p:spPr>
            <a:xfrm flipH="1">
              <a:off x="7091303" y="4177115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66" name="直接箭头连接符 165"/>
            <p:cNvCxnSpPr>
              <a:stCxn id="141" idx="3"/>
              <a:endCxn id="160" idx="3"/>
            </p:cNvCxnSpPr>
            <p:nvPr/>
          </p:nvCxnSpPr>
          <p:spPr>
            <a:xfrm rot="10800000">
              <a:off x="3792337" y="4106213"/>
              <a:ext cx="276164" cy="4089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问题解决：数数，从</a:t>
            </a:r>
            <a:r>
              <a:rPr lang="en-US" altLang="zh-CN" dirty="0" smtClean="0"/>
              <a:t>2</a:t>
            </a:r>
            <a:r>
              <a:rPr lang="zh-CN" altLang="en-US" dirty="0" smtClean="0"/>
              <a:t>数到</a:t>
            </a:r>
            <a:r>
              <a:rPr lang="en-US" altLang="zh-CN" dirty="0" smtClean="0"/>
              <a:t>4</a:t>
            </a:r>
            <a:endParaRPr lang="zh-CN" altLang="en-US" dirty="0"/>
          </a:p>
        </p:txBody>
      </p:sp>
      <p:sp>
        <p:nvSpPr>
          <p:cNvPr id="89" name="矩形 88"/>
          <p:cNvSpPr/>
          <p:nvPr/>
        </p:nvSpPr>
        <p:spPr>
          <a:xfrm>
            <a:off x="3764672" y="412851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900" dirty="0" smtClean="0">
                <a:solidFill>
                  <a:schemeClr val="tx1"/>
                </a:solidFill>
              </a:rPr>
              <a:t>数数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4628768" y="412851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00" dirty="0">
                <a:solidFill>
                  <a:schemeClr val="tx1"/>
                </a:solidFill>
              </a:rPr>
              <a:t>4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91" name="矩形 90"/>
          <p:cNvSpPr/>
          <p:nvPr/>
        </p:nvSpPr>
        <p:spPr>
          <a:xfrm>
            <a:off x="4196720" y="412851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tlCol="0" anchor="ctr"/>
          <a:lstStyle/>
          <a:p>
            <a:pPr algn="ctr"/>
            <a:r>
              <a:rPr lang="zh-CN" altLang="en-US" sz="800" dirty="0" smtClean="0">
                <a:solidFill>
                  <a:schemeClr val="tx1"/>
                </a:solidFill>
              </a:rPr>
              <a:t>始点</a:t>
            </a:r>
            <a:r>
              <a:rPr lang="en-US" altLang="zh-CN" sz="800" dirty="0" smtClean="0">
                <a:solidFill>
                  <a:schemeClr val="tx1"/>
                </a:solidFill>
              </a:rPr>
              <a:t>2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92" name="矩形 91"/>
          <p:cNvSpPr/>
          <p:nvPr/>
        </p:nvSpPr>
        <p:spPr>
          <a:xfrm>
            <a:off x="3332624" y="412851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900" dirty="0" smtClean="0">
                <a:solidFill>
                  <a:schemeClr val="tx1"/>
                </a:solidFill>
              </a:rPr>
              <a:t>当前</a:t>
            </a:r>
            <a:r>
              <a:rPr lang="en-US" altLang="zh-CN" sz="900" dirty="0" smtClean="0">
                <a:solidFill>
                  <a:schemeClr val="tx1"/>
                </a:solidFill>
              </a:rPr>
              <a:t>5&gt;4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103" name="椭圆 102"/>
          <p:cNvSpPr/>
          <p:nvPr/>
        </p:nvSpPr>
        <p:spPr>
          <a:xfrm>
            <a:off x="3491880" y="5882992"/>
            <a:ext cx="432048" cy="28803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104" name="椭圆 103"/>
          <p:cNvSpPr/>
          <p:nvPr/>
        </p:nvSpPr>
        <p:spPr>
          <a:xfrm>
            <a:off x="4139952" y="5882992"/>
            <a:ext cx="432048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3</a:t>
            </a:r>
            <a:endParaRPr lang="zh-CN" altLang="en-US" dirty="0"/>
          </a:p>
        </p:txBody>
      </p:sp>
      <p:cxnSp>
        <p:nvCxnSpPr>
          <p:cNvPr id="105" name="肘形连接符 104"/>
          <p:cNvCxnSpPr>
            <a:stCxn id="103" idx="6"/>
            <a:endCxn id="104" idx="2"/>
          </p:cNvCxnSpPr>
          <p:nvPr/>
        </p:nvCxnSpPr>
        <p:spPr>
          <a:xfrm>
            <a:off x="3923928" y="6027008"/>
            <a:ext cx="216024" cy="1588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矩形 106"/>
          <p:cNvSpPr/>
          <p:nvPr/>
        </p:nvSpPr>
        <p:spPr>
          <a:xfrm>
            <a:off x="3814584" y="435139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tlCol="0" anchor="ctr"/>
          <a:lstStyle/>
          <a:p>
            <a:pPr algn="ctr"/>
            <a:r>
              <a:rPr lang="zh-CN" altLang="en-US" sz="800" dirty="0" smtClean="0">
                <a:solidFill>
                  <a:schemeClr val="tx1"/>
                </a:solidFill>
              </a:rPr>
              <a:t>下一个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cxnSp>
        <p:nvCxnSpPr>
          <p:cNvPr id="95" name="肘形连接符 94"/>
          <p:cNvCxnSpPr>
            <a:stCxn id="92" idx="0"/>
            <a:endCxn id="98" idx="2"/>
          </p:cNvCxnSpPr>
          <p:nvPr/>
        </p:nvCxnSpPr>
        <p:spPr>
          <a:xfrm rot="5400000" flipH="1" flipV="1">
            <a:off x="3791626" y="1424686"/>
            <a:ext cx="2460848" cy="2946804"/>
          </a:xfrm>
          <a:prstGeom prst="bentConnector3">
            <a:avLst>
              <a:gd name="adj1" fmla="val 14700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椭圆 100"/>
          <p:cNvSpPr/>
          <p:nvPr/>
        </p:nvSpPr>
        <p:spPr>
          <a:xfrm>
            <a:off x="4780032" y="5898232"/>
            <a:ext cx="432048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4</a:t>
            </a:r>
            <a:endParaRPr lang="zh-CN" altLang="en-US" dirty="0"/>
          </a:p>
        </p:txBody>
      </p:sp>
      <p:cxnSp>
        <p:nvCxnSpPr>
          <p:cNvPr id="106" name="肘形连接符 105"/>
          <p:cNvCxnSpPr>
            <a:endCxn id="101" idx="2"/>
          </p:cNvCxnSpPr>
          <p:nvPr/>
        </p:nvCxnSpPr>
        <p:spPr>
          <a:xfrm>
            <a:off x="4564008" y="6042248"/>
            <a:ext cx="216024" cy="1588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八角星 97"/>
          <p:cNvSpPr/>
          <p:nvPr/>
        </p:nvSpPr>
        <p:spPr>
          <a:xfrm>
            <a:off x="5955392" y="1019592"/>
            <a:ext cx="1080120" cy="648072"/>
          </a:xfrm>
          <a:prstGeom prst="star8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latin typeface="黑体" pitchFamily="2" charset="-122"/>
                <a:ea typeface="黑体" pitchFamily="2" charset="-122"/>
              </a:rPr>
              <a:t>结束</a:t>
            </a:r>
            <a:endParaRPr lang="zh-CN" altLang="en-US" sz="1400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67" name="椭圆 166"/>
          <p:cNvSpPr/>
          <p:nvPr/>
        </p:nvSpPr>
        <p:spPr>
          <a:xfrm>
            <a:off x="5481072" y="5913472"/>
            <a:ext cx="432048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5</a:t>
            </a:r>
            <a:endParaRPr lang="zh-CN" altLang="en-US" dirty="0"/>
          </a:p>
        </p:txBody>
      </p:sp>
      <p:cxnSp>
        <p:nvCxnSpPr>
          <p:cNvPr id="168" name="肘形连接符 167"/>
          <p:cNvCxnSpPr>
            <a:endCxn id="167" idx="2"/>
          </p:cNvCxnSpPr>
          <p:nvPr/>
        </p:nvCxnSpPr>
        <p:spPr>
          <a:xfrm>
            <a:off x="5265048" y="6057488"/>
            <a:ext cx="216024" cy="1588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82"/>
          <p:cNvGrpSpPr/>
          <p:nvPr/>
        </p:nvGrpSpPr>
        <p:grpSpPr>
          <a:xfrm>
            <a:off x="1489983" y="1222024"/>
            <a:ext cx="6178361" cy="5248860"/>
            <a:chOff x="1489983" y="1124744"/>
            <a:chExt cx="6178361" cy="5248860"/>
          </a:xfrm>
        </p:grpSpPr>
        <p:sp>
          <p:nvSpPr>
            <p:cNvPr id="102" name="梯形 101"/>
            <p:cNvSpPr/>
            <p:nvPr/>
          </p:nvSpPr>
          <p:spPr>
            <a:xfrm flipH="1">
              <a:off x="5513538" y="3116802"/>
              <a:ext cx="1850338" cy="403239"/>
            </a:xfrm>
            <a:prstGeom prst="trapezoid">
              <a:avLst/>
            </a:prstGeom>
            <a:solidFill>
              <a:srgbClr val="F8EDEC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08" name="圆角矩形 107"/>
            <p:cNvSpPr/>
            <p:nvPr/>
          </p:nvSpPr>
          <p:spPr>
            <a:xfrm flipH="1">
              <a:off x="2033108" y="5500503"/>
              <a:ext cx="4863831" cy="873101"/>
            </a:xfrm>
            <a:prstGeom prst="round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zh-CN" altLang="en-US" sz="20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长时陈述性记忆</a:t>
              </a:r>
              <a:endParaRPr lang="zh-CN" altLang="en-US" sz="20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09" name="矩形 108"/>
            <p:cNvSpPr/>
            <p:nvPr/>
          </p:nvSpPr>
          <p:spPr>
            <a:xfrm flipH="1">
              <a:off x="5924158" y="1793081"/>
              <a:ext cx="1031149" cy="3313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运动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10" name="肘形连接符 43"/>
            <p:cNvCxnSpPr>
              <a:stCxn id="109" idx="0"/>
              <a:endCxn id="152" idx="2"/>
            </p:cNvCxnSpPr>
            <p:nvPr/>
          </p:nvCxnSpPr>
          <p:spPr>
            <a:xfrm rot="16200000" flipV="1">
              <a:off x="6322511" y="1675860"/>
              <a:ext cx="233486" cy="956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圆角矩形 111"/>
            <p:cNvSpPr/>
            <p:nvPr/>
          </p:nvSpPr>
          <p:spPr>
            <a:xfrm flipH="1">
              <a:off x="1489983" y="1124744"/>
              <a:ext cx="5846324" cy="434239"/>
            </a:xfrm>
            <a:prstGeom prst="roundRect">
              <a:avLst/>
            </a:prstGeom>
            <a:solidFill>
              <a:srgbClr val="FDFDFD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lnSpc>
                  <a:spcPts val="1700"/>
                </a:lnSpc>
                <a:defRPr/>
              </a:pPr>
              <a:r>
                <a:rPr lang="zh-CN" altLang="en-US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下面我们来数数。从</a:t>
              </a:r>
              <a:r>
                <a:rPr lang="en-US" altLang="zh-CN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2</a:t>
              </a:r>
              <a:r>
                <a:rPr lang="zh-CN" altLang="en-US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数到</a:t>
              </a:r>
              <a:r>
                <a:rPr lang="en-US" altLang="zh-CN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4</a:t>
              </a:r>
              <a:r>
                <a:rPr lang="zh-CN" altLang="en-US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。</a:t>
              </a:r>
              <a:r>
                <a:rPr lang="zh-CN" altLang="en-US" sz="1400" dirty="0" smtClean="0">
                  <a:solidFill>
                    <a:srgbClr val="FF0000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开始！</a:t>
              </a:r>
              <a:endParaRPr lang="en-US" altLang="zh-CN" sz="1400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14" name="形状 17"/>
            <p:cNvCxnSpPr>
              <a:stCxn id="153" idx="2"/>
              <a:endCxn id="164" idx="0"/>
            </p:cNvCxnSpPr>
            <p:nvPr/>
          </p:nvCxnSpPr>
          <p:spPr>
            <a:xfrm rot="16200000" flipH="1">
              <a:off x="2106699" y="1721744"/>
              <a:ext cx="314548" cy="3220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圆角矩形 114"/>
            <p:cNvSpPr/>
            <p:nvPr/>
          </p:nvSpPr>
          <p:spPr>
            <a:xfrm flipH="1">
              <a:off x="5354228" y="4717531"/>
              <a:ext cx="2183773" cy="433616"/>
            </a:xfrm>
            <a:prstGeom prst="roundRect">
              <a:avLst/>
            </a:prstGeom>
            <a:solidFill>
              <a:srgbClr val="F8EDE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16" name="矩形 115"/>
            <p:cNvSpPr/>
            <p:nvPr/>
          </p:nvSpPr>
          <p:spPr>
            <a:xfrm flipH="1">
              <a:off x="4054338" y="3110291"/>
              <a:ext cx="1107399" cy="415346"/>
            </a:xfrm>
            <a:prstGeom prst="rect">
              <a:avLst/>
            </a:prstGeom>
            <a:solidFill>
              <a:srgbClr val="F8EDE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300"/>
                </a:lnSpc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控制与决策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17" name="矩形 116"/>
            <p:cNvSpPr/>
            <p:nvPr/>
          </p:nvSpPr>
          <p:spPr>
            <a:xfrm flipH="1">
              <a:off x="1699543" y="3379925"/>
              <a:ext cx="1531704" cy="43566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内部对象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18" name="直接箭头连接符 19"/>
            <p:cNvCxnSpPr>
              <a:stCxn id="115" idx="0"/>
              <a:endCxn id="143" idx="2"/>
            </p:cNvCxnSpPr>
            <p:nvPr/>
          </p:nvCxnSpPr>
          <p:spPr>
            <a:xfrm rot="5400000" flipH="1" flipV="1">
              <a:off x="6252367" y="4523392"/>
              <a:ext cx="387886" cy="39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接箭头连接符 118"/>
            <p:cNvCxnSpPr>
              <a:stCxn id="155" idx="2"/>
              <a:endCxn id="117" idx="0"/>
            </p:cNvCxnSpPr>
            <p:nvPr/>
          </p:nvCxnSpPr>
          <p:spPr>
            <a:xfrm rot="5400000">
              <a:off x="2179618" y="3088690"/>
              <a:ext cx="577012" cy="545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接箭头连接符 119"/>
            <p:cNvCxnSpPr>
              <a:stCxn id="102" idx="0"/>
              <a:endCxn id="163" idx="2"/>
            </p:cNvCxnSpPr>
            <p:nvPr/>
          </p:nvCxnSpPr>
          <p:spPr>
            <a:xfrm rot="16200000" flipV="1">
              <a:off x="6216529" y="2894624"/>
              <a:ext cx="441155" cy="3202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矩形 120"/>
            <p:cNvSpPr/>
            <p:nvPr/>
          </p:nvSpPr>
          <p:spPr>
            <a:xfrm flipH="1">
              <a:off x="6561925" y="4743237"/>
              <a:ext cx="879763" cy="20428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视觉对象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22" name="矩形 121"/>
            <p:cNvSpPr/>
            <p:nvPr/>
          </p:nvSpPr>
          <p:spPr>
            <a:xfrm flipH="1">
              <a:off x="5482990" y="4745208"/>
              <a:ext cx="879763" cy="20428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言语对象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23" name="矩形 122"/>
            <p:cNvSpPr/>
            <p:nvPr/>
          </p:nvSpPr>
          <p:spPr>
            <a:xfrm flipH="1">
              <a:off x="6660999" y="3175464"/>
              <a:ext cx="214865" cy="7912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24" name="矩形 123"/>
            <p:cNvSpPr/>
            <p:nvPr/>
          </p:nvSpPr>
          <p:spPr>
            <a:xfrm flipH="1">
              <a:off x="6321372" y="3177437"/>
              <a:ext cx="214865" cy="79128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25" name="矩形 124"/>
            <p:cNvSpPr/>
            <p:nvPr/>
          </p:nvSpPr>
          <p:spPr>
            <a:xfrm flipH="1">
              <a:off x="5961960" y="3179412"/>
              <a:ext cx="214865" cy="7912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26" name="菱形 125"/>
            <p:cNvSpPr/>
            <p:nvPr/>
          </p:nvSpPr>
          <p:spPr>
            <a:xfrm flipH="1">
              <a:off x="1751017" y="4674218"/>
              <a:ext cx="1448768" cy="521064"/>
            </a:xfrm>
            <a:prstGeom prst="diamond">
              <a:avLst/>
            </a:prstGeom>
            <a:solidFill>
              <a:srgbClr val="FFFFC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000"/>
                </a:lnSpc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新对象？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27" name="直接箭头连接符 126"/>
            <p:cNvCxnSpPr>
              <a:stCxn id="117" idx="2"/>
              <a:endCxn id="126" idx="0"/>
            </p:cNvCxnSpPr>
            <p:nvPr/>
          </p:nvCxnSpPr>
          <p:spPr>
            <a:xfrm rot="16200000" flipH="1">
              <a:off x="2041086" y="4239903"/>
              <a:ext cx="858624" cy="10006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接箭头连接符 127"/>
            <p:cNvCxnSpPr>
              <a:stCxn id="126" idx="1"/>
              <a:endCxn id="115" idx="3"/>
            </p:cNvCxnSpPr>
            <p:nvPr/>
          </p:nvCxnSpPr>
          <p:spPr>
            <a:xfrm flipV="1">
              <a:off x="3199785" y="4934339"/>
              <a:ext cx="2154443" cy="41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矩形 128"/>
            <p:cNvSpPr/>
            <p:nvPr/>
          </p:nvSpPr>
          <p:spPr>
            <a:xfrm flipH="1">
              <a:off x="2900426" y="4626164"/>
              <a:ext cx="712228" cy="35527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Y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30" name="矩形 129"/>
            <p:cNvSpPr/>
            <p:nvPr/>
          </p:nvSpPr>
          <p:spPr>
            <a:xfrm flipH="1">
              <a:off x="1958695" y="5207016"/>
              <a:ext cx="435003" cy="29124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altLang="zh-CN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N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31" name="矩形 130"/>
            <p:cNvSpPr/>
            <p:nvPr/>
          </p:nvSpPr>
          <p:spPr>
            <a:xfrm flipH="1">
              <a:off x="5885243" y="4931219"/>
              <a:ext cx="1157036" cy="210854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活动对象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32" name="矩形 131"/>
            <p:cNvSpPr/>
            <p:nvPr/>
          </p:nvSpPr>
          <p:spPr>
            <a:xfrm flipH="1">
              <a:off x="5878932" y="3323234"/>
              <a:ext cx="1125036" cy="18815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活动动作集合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33" name="肘形连接符 132"/>
            <p:cNvCxnSpPr>
              <a:stCxn id="115" idx="1"/>
              <a:endCxn id="108" idx="1"/>
            </p:cNvCxnSpPr>
            <p:nvPr/>
          </p:nvCxnSpPr>
          <p:spPr>
            <a:xfrm flipH="1">
              <a:off x="6896939" y="4934339"/>
              <a:ext cx="641062" cy="1002715"/>
            </a:xfrm>
            <a:prstGeom prst="bentConnector3">
              <a:avLst>
                <a:gd name="adj1" fmla="val -18208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肘形连接符 133"/>
            <p:cNvCxnSpPr>
              <a:stCxn id="108" idx="3"/>
              <a:endCxn id="126" idx="3"/>
            </p:cNvCxnSpPr>
            <p:nvPr/>
          </p:nvCxnSpPr>
          <p:spPr>
            <a:xfrm rot="10800000">
              <a:off x="1751018" y="4934750"/>
              <a:ext cx="282091" cy="1002304"/>
            </a:xfrm>
            <a:prstGeom prst="bentConnector3">
              <a:avLst>
                <a:gd name="adj1" fmla="val 154026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矩形 134"/>
            <p:cNvSpPr/>
            <p:nvPr/>
          </p:nvSpPr>
          <p:spPr>
            <a:xfrm flipH="1">
              <a:off x="5665793" y="5194744"/>
              <a:ext cx="1037806" cy="301757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激活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36" name="直接箭头连接符 135"/>
            <p:cNvCxnSpPr>
              <a:stCxn id="102" idx="3"/>
              <a:endCxn id="116" idx="1"/>
            </p:cNvCxnSpPr>
            <p:nvPr/>
          </p:nvCxnSpPr>
          <p:spPr>
            <a:xfrm rot="10800000">
              <a:off x="5161737" y="3317964"/>
              <a:ext cx="402206" cy="458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直接箭头连接符 136"/>
            <p:cNvCxnSpPr>
              <a:stCxn id="143" idx="0"/>
              <a:endCxn id="102" idx="2"/>
            </p:cNvCxnSpPr>
            <p:nvPr/>
          </p:nvCxnSpPr>
          <p:spPr>
            <a:xfrm rot="16200000" flipV="1">
              <a:off x="6214442" y="3744306"/>
              <a:ext cx="456330" cy="780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接箭头连接符 137"/>
            <p:cNvCxnSpPr>
              <a:stCxn id="139" idx="0"/>
              <a:endCxn id="126" idx="2"/>
            </p:cNvCxnSpPr>
            <p:nvPr/>
          </p:nvCxnSpPr>
          <p:spPr>
            <a:xfrm rot="16200000" flipV="1">
              <a:off x="2317672" y="5353011"/>
              <a:ext cx="316120" cy="66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矩形 138"/>
            <p:cNvSpPr/>
            <p:nvPr/>
          </p:nvSpPr>
          <p:spPr>
            <a:xfrm flipH="1">
              <a:off x="2039674" y="5511402"/>
              <a:ext cx="872777" cy="9426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40" name="直接箭头连接符 139"/>
            <p:cNvCxnSpPr>
              <a:stCxn id="141" idx="0"/>
              <a:endCxn id="115" idx="2"/>
            </p:cNvCxnSpPr>
            <p:nvPr/>
          </p:nvCxnSpPr>
          <p:spPr>
            <a:xfrm rot="16200000" flipV="1">
              <a:off x="6270931" y="5326331"/>
              <a:ext cx="352399" cy="2032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矩形 140"/>
            <p:cNvSpPr/>
            <p:nvPr/>
          </p:nvSpPr>
          <p:spPr>
            <a:xfrm flipH="1">
              <a:off x="6011758" y="5503546"/>
              <a:ext cx="872777" cy="9426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42" name="矩形 141"/>
            <p:cNvSpPr/>
            <p:nvPr/>
          </p:nvSpPr>
          <p:spPr>
            <a:xfrm flipH="1">
              <a:off x="3203125" y="4563774"/>
              <a:ext cx="1935953" cy="471655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保持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43" name="圆角矩形 142"/>
            <p:cNvSpPr/>
            <p:nvPr/>
          </p:nvSpPr>
          <p:spPr>
            <a:xfrm flipH="1">
              <a:off x="5560306" y="3976371"/>
              <a:ext cx="1772403" cy="353274"/>
            </a:xfrm>
            <a:prstGeom prst="round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300"/>
                </a:lnSpc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长时程序性记忆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44" name="圆角矩形 143"/>
            <p:cNvSpPr/>
            <p:nvPr/>
          </p:nvSpPr>
          <p:spPr>
            <a:xfrm flipH="1">
              <a:off x="3791046" y="1489162"/>
              <a:ext cx="1293312" cy="320511"/>
            </a:xfrm>
            <a:prstGeom prst="round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外回路</a:t>
              </a:r>
            </a:p>
          </p:txBody>
        </p:sp>
        <p:sp>
          <p:nvSpPr>
            <p:cNvPr id="145" name="矩形 144"/>
            <p:cNvSpPr/>
            <p:nvPr/>
          </p:nvSpPr>
          <p:spPr>
            <a:xfrm flipH="1">
              <a:off x="2584689" y="5149024"/>
              <a:ext cx="633576" cy="33772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提取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46" name="圆角矩形 145"/>
            <p:cNvSpPr/>
            <p:nvPr/>
          </p:nvSpPr>
          <p:spPr>
            <a:xfrm flipH="1">
              <a:off x="4068501" y="3868176"/>
              <a:ext cx="1077463" cy="484250"/>
            </a:xfrm>
            <a:prstGeom prst="roundRect">
              <a:avLst/>
            </a:prstGeom>
            <a:solidFill>
              <a:srgbClr val="F8EDE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情境</a:t>
              </a:r>
              <a:r>
                <a:rPr lang="en-US" altLang="zh-CN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-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目标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预期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47" name="矩形 146"/>
            <p:cNvSpPr/>
            <p:nvPr/>
          </p:nvSpPr>
          <p:spPr>
            <a:xfrm flipH="1">
              <a:off x="5615937" y="4713774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48" name="肘形连接符 147"/>
            <p:cNvCxnSpPr>
              <a:stCxn id="147" idx="0"/>
              <a:endCxn id="146" idx="2"/>
            </p:cNvCxnSpPr>
            <p:nvPr/>
          </p:nvCxnSpPr>
          <p:spPr>
            <a:xfrm rot="16200000" flipV="1">
              <a:off x="4988888" y="3970770"/>
              <a:ext cx="361348" cy="1124659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肘形连接符 148"/>
            <p:cNvCxnSpPr>
              <a:stCxn id="146" idx="0"/>
              <a:endCxn id="116" idx="2"/>
            </p:cNvCxnSpPr>
            <p:nvPr/>
          </p:nvCxnSpPr>
          <p:spPr>
            <a:xfrm rot="5400000" flipH="1" flipV="1">
              <a:off x="4436365" y="3696505"/>
              <a:ext cx="342539" cy="805"/>
            </a:xfrm>
            <a:prstGeom prst="bentConnector3">
              <a:avLst>
                <a:gd name="adj1" fmla="val 50000"/>
              </a:avLst>
            </a:prstGeom>
            <a:ln w="31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接箭头连接符 149"/>
            <p:cNvCxnSpPr>
              <a:stCxn id="122" idx="1"/>
              <a:endCxn id="121" idx="3"/>
            </p:cNvCxnSpPr>
            <p:nvPr/>
          </p:nvCxnSpPr>
          <p:spPr>
            <a:xfrm flipV="1">
              <a:off x="6362753" y="4845378"/>
              <a:ext cx="199172" cy="1971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1" name="矩形 150"/>
            <p:cNvSpPr/>
            <p:nvPr/>
          </p:nvSpPr>
          <p:spPr>
            <a:xfrm flipH="1">
              <a:off x="6753344" y="3730407"/>
              <a:ext cx="915000" cy="171386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记忆巩固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52" name="矩形 151"/>
            <p:cNvSpPr/>
            <p:nvPr/>
          </p:nvSpPr>
          <p:spPr>
            <a:xfrm flipH="1">
              <a:off x="6322822" y="1481255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53" name="矩形 152"/>
            <p:cNvSpPr/>
            <p:nvPr/>
          </p:nvSpPr>
          <p:spPr>
            <a:xfrm flipH="1">
              <a:off x="2146409" y="1487740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54" name="矩形 153"/>
            <p:cNvSpPr/>
            <p:nvPr/>
          </p:nvSpPr>
          <p:spPr>
            <a:xfrm flipH="1">
              <a:off x="6966047" y="5608672"/>
              <a:ext cx="687058" cy="279516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记忆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巩固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55" name="流程图: 手动操作 154"/>
            <p:cNvSpPr/>
            <p:nvPr/>
          </p:nvSpPr>
          <p:spPr>
            <a:xfrm>
              <a:off x="2013653" y="2618087"/>
              <a:ext cx="914400" cy="184826"/>
            </a:xfrm>
            <a:prstGeom prst="flowChartManualOperation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6" name="矩形 155"/>
            <p:cNvSpPr/>
            <p:nvPr/>
          </p:nvSpPr>
          <p:spPr>
            <a:xfrm flipH="1">
              <a:off x="2149648" y="2626532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57" name="矩形 156"/>
            <p:cNvSpPr/>
            <p:nvPr/>
          </p:nvSpPr>
          <p:spPr>
            <a:xfrm flipH="1">
              <a:off x="2593888" y="2623284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58" name="形状 157"/>
            <p:cNvCxnSpPr>
              <a:stCxn id="163" idx="3"/>
              <a:endCxn id="157" idx="0"/>
            </p:cNvCxnSpPr>
            <p:nvPr/>
          </p:nvCxnSpPr>
          <p:spPr>
            <a:xfrm rot="10800000" flipV="1">
              <a:off x="2709842" y="2509980"/>
              <a:ext cx="3211074" cy="113303"/>
            </a:xfrm>
            <a:prstGeom prst="bentConnector2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肘形连接符 158"/>
            <p:cNvCxnSpPr>
              <a:stCxn id="164" idx="2"/>
              <a:endCxn id="156" idx="0"/>
            </p:cNvCxnSpPr>
            <p:nvPr/>
          </p:nvCxnSpPr>
          <p:spPr>
            <a:xfrm rot="16200000" flipH="1">
              <a:off x="2058306" y="2419236"/>
              <a:ext cx="414572" cy="19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肘形连接符 159"/>
            <p:cNvCxnSpPr>
              <a:stCxn id="163" idx="0"/>
              <a:endCxn id="109" idx="2"/>
            </p:cNvCxnSpPr>
            <p:nvPr/>
          </p:nvCxnSpPr>
          <p:spPr>
            <a:xfrm rot="5400000" flipH="1" flipV="1">
              <a:off x="6327667" y="2232251"/>
              <a:ext cx="219902" cy="4227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形状 160"/>
            <p:cNvCxnSpPr>
              <a:stCxn id="116" idx="0"/>
              <a:endCxn id="155" idx="3"/>
            </p:cNvCxnSpPr>
            <p:nvPr/>
          </p:nvCxnSpPr>
          <p:spPr>
            <a:xfrm rot="16200000" flipV="1">
              <a:off x="3522430" y="2024684"/>
              <a:ext cx="399791" cy="1771424"/>
            </a:xfrm>
            <a:prstGeom prst="bentConnector2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圆角矩形 161"/>
            <p:cNvSpPr/>
            <p:nvPr/>
          </p:nvSpPr>
          <p:spPr>
            <a:xfrm flipH="1">
              <a:off x="3787805" y="2118217"/>
              <a:ext cx="1293312" cy="320511"/>
            </a:xfrm>
            <a:prstGeom prst="round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内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回路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63" name="矩形 162"/>
            <p:cNvSpPr/>
            <p:nvPr/>
          </p:nvSpPr>
          <p:spPr>
            <a:xfrm flipH="1">
              <a:off x="5920916" y="2344315"/>
              <a:ext cx="1029179" cy="3313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运动控制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64" name="矩形 163"/>
            <p:cNvSpPr/>
            <p:nvPr/>
          </p:nvSpPr>
          <p:spPr>
            <a:xfrm flipH="1">
              <a:off x="1750994" y="1880628"/>
              <a:ext cx="1029179" cy="3313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感觉器官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65" name="圆角矩形 164"/>
            <p:cNvSpPr/>
            <p:nvPr/>
          </p:nvSpPr>
          <p:spPr>
            <a:xfrm>
              <a:off x="3216273" y="3863020"/>
              <a:ext cx="576064" cy="48638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</a:rPr>
                <a:t>信念</a:t>
              </a:r>
              <a:endParaRPr lang="en-US" altLang="zh-CN" sz="12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</a:rPr>
                <a:t>情感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66" name="形状 165"/>
            <p:cNvCxnSpPr>
              <a:stCxn id="165" idx="0"/>
              <a:endCxn id="116" idx="3"/>
            </p:cNvCxnSpPr>
            <p:nvPr/>
          </p:nvCxnSpPr>
          <p:spPr>
            <a:xfrm rot="5400000" flipH="1" flipV="1">
              <a:off x="3506793" y="3315476"/>
              <a:ext cx="545056" cy="550033"/>
            </a:xfrm>
            <a:prstGeom prst="bentConnector2">
              <a:avLst/>
            </a:prstGeom>
            <a:ln>
              <a:solidFill>
                <a:schemeClr val="tx1"/>
              </a:solidFill>
              <a:prstDash val="sys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曲线连接符 85"/>
            <p:cNvCxnSpPr>
              <a:stCxn id="115" idx="1"/>
              <a:endCxn id="170" idx="1"/>
            </p:cNvCxnSpPr>
            <p:nvPr/>
          </p:nvCxnSpPr>
          <p:spPr>
            <a:xfrm flipH="1" flipV="1">
              <a:off x="7323211" y="4216285"/>
              <a:ext cx="214790" cy="718054"/>
            </a:xfrm>
            <a:prstGeom prst="bentConnector3">
              <a:avLst>
                <a:gd name="adj1" fmla="val -49668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曲线连接符 86"/>
            <p:cNvCxnSpPr>
              <a:stCxn id="102" idx="1"/>
              <a:endCxn id="169" idx="1"/>
            </p:cNvCxnSpPr>
            <p:nvPr/>
          </p:nvCxnSpPr>
          <p:spPr>
            <a:xfrm>
              <a:off x="7313471" y="3318422"/>
              <a:ext cx="32444" cy="784375"/>
            </a:xfrm>
            <a:prstGeom prst="bentConnector3">
              <a:avLst>
                <a:gd name="adj1" fmla="val 953905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9" name="矩形 168"/>
            <p:cNvSpPr/>
            <p:nvPr/>
          </p:nvSpPr>
          <p:spPr>
            <a:xfrm flipH="1">
              <a:off x="7114007" y="4063627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70" name="矩形 169"/>
            <p:cNvSpPr/>
            <p:nvPr/>
          </p:nvSpPr>
          <p:spPr>
            <a:xfrm flipH="1">
              <a:off x="7091303" y="4177115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71" name="直接箭头连接符 170"/>
            <p:cNvCxnSpPr>
              <a:stCxn id="146" idx="3"/>
              <a:endCxn id="165" idx="3"/>
            </p:cNvCxnSpPr>
            <p:nvPr/>
          </p:nvCxnSpPr>
          <p:spPr>
            <a:xfrm rot="10800000">
              <a:off x="3792337" y="4106213"/>
              <a:ext cx="276164" cy="4089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数数问题中的知识和能力</a:t>
            </a:r>
            <a:endParaRPr lang="zh-CN" altLang="en-US" dirty="0"/>
          </a:p>
        </p:txBody>
      </p:sp>
      <p:cxnSp>
        <p:nvCxnSpPr>
          <p:cNvPr id="95" name="肘形连接符 94"/>
          <p:cNvCxnSpPr>
            <a:endCxn id="98" idx="2"/>
          </p:cNvCxnSpPr>
          <p:nvPr/>
        </p:nvCxnSpPr>
        <p:spPr>
          <a:xfrm rot="5400000" flipH="1" flipV="1">
            <a:off x="3791626" y="1424686"/>
            <a:ext cx="2460848" cy="2946804"/>
          </a:xfrm>
          <a:prstGeom prst="bentConnector3">
            <a:avLst>
              <a:gd name="adj1" fmla="val 14700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八角星 97"/>
          <p:cNvSpPr/>
          <p:nvPr/>
        </p:nvSpPr>
        <p:spPr>
          <a:xfrm>
            <a:off x="5955392" y="1019592"/>
            <a:ext cx="1080120" cy="648072"/>
          </a:xfrm>
          <a:prstGeom prst="star8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latin typeface="黑体" pitchFamily="2" charset="-122"/>
                <a:ea typeface="黑体" pitchFamily="2" charset="-122"/>
              </a:rPr>
              <a:t>结束</a:t>
            </a:r>
            <a:endParaRPr lang="zh-CN" altLang="en-US" sz="1400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11" name="矩形标注 110"/>
          <p:cNvSpPr/>
          <p:nvPr/>
        </p:nvSpPr>
        <p:spPr>
          <a:xfrm>
            <a:off x="6833062" y="5885411"/>
            <a:ext cx="2011680" cy="714895"/>
          </a:xfrm>
          <a:prstGeom prst="wedgeRectCallout">
            <a:avLst>
              <a:gd name="adj1" fmla="val -62155"/>
              <a:gd name="adj2" fmla="val -56105"/>
            </a:avLst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/>
              <a:t>陈述性知识</a:t>
            </a:r>
            <a:endParaRPr lang="zh-CN" altLang="en-US" sz="2400" dirty="0"/>
          </a:p>
        </p:txBody>
      </p:sp>
      <p:sp>
        <p:nvSpPr>
          <p:cNvPr id="113" name="矩形标注 112"/>
          <p:cNvSpPr/>
          <p:nvPr/>
        </p:nvSpPr>
        <p:spPr>
          <a:xfrm>
            <a:off x="7808425" y="3179619"/>
            <a:ext cx="1080655" cy="1277388"/>
          </a:xfrm>
          <a:prstGeom prst="wedgeRectCallout">
            <a:avLst>
              <a:gd name="adj1" fmla="val -109848"/>
              <a:gd name="adj2" fmla="val 40207"/>
            </a:avLst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/>
              <a:t>程序性知识</a:t>
            </a:r>
            <a:endParaRPr lang="zh-CN" altLang="en-US" sz="2400" dirty="0"/>
          </a:p>
        </p:txBody>
      </p:sp>
      <p:sp>
        <p:nvSpPr>
          <p:cNvPr id="172" name="矩形 171"/>
          <p:cNvSpPr/>
          <p:nvPr/>
        </p:nvSpPr>
        <p:spPr>
          <a:xfrm>
            <a:off x="3764672" y="412851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900" dirty="0" smtClean="0">
                <a:solidFill>
                  <a:schemeClr val="tx1"/>
                </a:solidFill>
              </a:rPr>
              <a:t>数数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173" name="矩形 172"/>
          <p:cNvSpPr/>
          <p:nvPr/>
        </p:nvSpPr>
        <p:spPr>
          <a:xfrm>
            <a:off x="4628768" y="412851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00" dirty="0">
                <a:solidFill>
                  <a:schemeClr val="tx1"/>
                </a:solidFill>
              </a:rPr>
              <a:t>4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174" name="矩形 173"/>
          <p:cNvSpPr/>
          <p:nvPr/>
        </p:nvSpPr>
        <p:spPr>
          <a:xfrm>
            <a:off x="4196720" y="412851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tlCol="0" anchor="ctr"/>
          <a:lstStyle/>
          <a:p>
            <a:pPr algn="ctr"/>
            <a:r>
              <a:rPr lang="zh-CN" altLang="en-US" sz="800" dirty="0" smtClean="0">
                <a:solidFill>
                  <a:schemeClr val="tx1"/>
                </a:solidFill>
              </a:rPr>
              <a:t>始点</a:t>
            </a:r>
            <a:r>
              <a:rPr lang="en-US" altLang="zh-CN" sz="800" dirty="0" smtClean="0">
                <a:solidFill>
                  <a:schemeClr val="tx1"/>
                </a:solidFill>
              </a:rPr>
              <a:t>2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175" name="矩形 174"/>
          <p:cNvSpPr/>
          <p:nvPr/>
        </p:nvSpPr>
        <p:spPr>
          <a:xfrm>
            <a:off x="3332624" y="412851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900" dirty="0" smtClean="0">
                <a:solidFill>
                  <a:schemeClr val="tx1"/>
                </a:solidFill>
              </a:rPr>
              <a:t>当前</a:t>
            </a:r>
            <a:r>
              <a:rPr lang="en-US" altLang="zh-CN" sz="900" dirty="0" smtClean="0">
                <a:solidFill>
                  <a:schemeClr val="tx1"/>
                </a:solidFill>
              </a:rPr>
              <a:t>5&gt;4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176" name="椭圆 175"/>
          <p:cNvSpPr/>
          <p:nvPr/>
        </p:nvSpPr>
        <p:spPr>
          <a:xfrm>
            <a:off x="3491880" y="5882992"/>
            <a:ext cx="432048" cy="28803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177" name="椭圆 176"/>
          <p:cNvSpPr/>
          <p:nvPr/>
        </p:nvSpPr>
        <p:spPr>
          <a:xfrm>
            <a:off x="4139952" y="5882992"/>
            <a:ext cx="432048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3</a:t>
            </a:r>
            <a:endParaRPr lang="zh-CN" altLang="en-US" dirty="0"/>
          </a:p>
        </p:txBody>
      </p:sp>
      <p:cxnSp>
        <p:nvCxnSpPr>
          <p:cNvPr id="178" name="肘形连接符 177"/>
          <p:cNvCxnSpPr>
            <a:stCxn id="176" idx="6"/>
            <a:endCxn id="177" idx="2"/>
          </p:cNvCxnSpPr>
          <p:nvPr/>
        </p:nvCxnSpPr>
        <p:spPr>
          <a:xfrm>
            <a:off x="3923928" y="6027008"/>
            <a:ext cx="216024" cy="1588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矩形 178"/>
          <p:cNvSpPr/>
          <p:nvPr/>
        </p:nvSpPr>
        <p:spPr>
          <a:xfrm>
            <a:off x="3814584" y="435139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tlCol="0" anchor="ctr"/>
          <a:lstStyle/>
          <a:p>
            <a:pPr algn="ctr"/>
            <a:r>
              <a:rPr lang="zh-CN" altLang="en-US" sz="800" dirty="0" smtClean="0">
                <a:solidFill>
                  <a:schemeClr val="tx1"/>
                </a:solidFill>
              </a:rPr>
              <a:t>下一个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180" name="椭圆 179"/>
          <p:cNvSpPr/>
          <p:nvPr/>
        </p:nvSpPr>
        <p:spPr>
          <a:xfrm>
            <a:off x="4780032" y="5898232"/>
            <a:ext cx="432048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4</a:t>
            </a:r>
            <a:endParaRPr lang="zh-CN" altLang="en-US" dirty="0"/>
          </a:p>
        </p:txBody>
      </p:sp>
      <p:cxnSp>
        <p:nvCxnSpPr>
          <p:cNvPr id="181" name="肘形连接符 180"/>
          <p:cNvCxnSpPr>
            <a:endCxn id="180" idx="2"/>
          </p:cNvCxnSpPr>
          <p:nvPr/>
        </p:nvCxnSpPr>
        <p:spPr>
          <a:xfrm>
            <a:off x="4564008" y="6042248"/>
            <a:ext cx="216024" cy="1588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椭圆 181"/>
          <p:cNvSpPr/>
          <p:nvPr/>
        </p:nvSpPr>
        <p:spPr>
          <a:xfrm>
            <a:off x="5481072" y="5913472"/>
            <a:ext cx="432048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5</a:t>
            </a:r>
            <a:endParaRPr lang="zh-CN" altLang="en-US" dirty="0"/>
          </a:p>
        </p:txBody>
      </p:sp>
      <p:cxnSp>
        <p:nvCxnSpPr>
          <p:cNvPr id="183" name="肘形连接符 182"/>
          <p:cNvCxnSpPr>
            <a:endCxn id="182" idx="2"/>
          </p:cNvCxnSpPr>
          <p:nvPr/>
        </p:nvCxnSpPr>
        <p:spPr>
          <a:xfrm>
            <a:off x="5265048" y="6057488"/>
            <a:ext cx="216024" cy="1588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圆角矩形 99"/>
          <p:cNvSpPr/>
          <p:nvPr/>
        </p:nvSpPr>
        <p:spPr>
          <a:xfrm>
            <a:off x="2888166" y="2575932"/>
            <a:ext cx="2743200" cy="2252546"/>
          </a:xfrm>
          <a:prstGeom prst="roundRect">
            <a:avLst/>
          </a:prstGeom>
          <a:solidFill>
            <a:srgbClr val="8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正确数数的</a:t>
            </a:r>
            <a:endParaRPr lang="en-US" altLang="zh-CN" sz="2400" dirty="0" smtClean="0">
              <a:latin typeface="华文中宋" pitchFamily="2" charset="-122"/>
              <a:ea typeface="华文中宋" pitchFamily="2" charset="-122"/>
            </a:endParaRPr>
          </a:p>
          <a:p>
            <a:pPr algn="ctr"/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一系列步骤和操作</a:t>
            </a:r>
            <a:endParaRPr lang="en-US" altLang="zh-CN" sz="2400" dirty="0" smtClean="0">
              <a:latin typeface="华文中宋" pitchFamily="2" charset="-122"/>
              <a:ea typeface="华文中宋" pitchFamily="2" charset="-122"/>
            </a:endParaRPr>
          </a:p>
          <a:p>
            <a:pPr algn="ctr"/>
            <a:r>
              <a:rPr lang="en-US" altLang="zh-CN" sz="2400" dirty="0" smtClean="0">
                <a:latin typeface="华文中宋" pitchFamily="2" charset="-122"/>
                <a:ea typeface="华文中宋" pitchFamily="2" charset="-122"/>
              </a:rPr>
              <a:t>---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数数能力</a:t>
            </a:r>
            <a:endParaRPr lang="zh-CN" altLang="en-US" sz="2400" dirty="0">
              <a:latin typeface="华文中宋" pitchFamily="2" charset="-122"/>
              <a:ea typeface="华文中宋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1" grpId="0" animBg="1"/>
      <p:bldP spid="113" grpId="0" animBg="1"/>
      <p:bldP spid="10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57200" y="141637"/>
            <a:ext cx="8229600" cy="2480437"/>
          </a:xfrm>
          <a:ln>
            <a:solidFill>
              <a:schemeClr val="bg2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algn="l"/>
            <a:r>
              <a:rPr lang="en-US" altLang="zh-CN" sz="2400" dirty="0" smtClean="0"/>
              <a:t> (b ISA count-order first 1 second 2)</a:t>
            </a:r>
            <a:r>
              <a:rPr lang="zh-CN" altLang="en-US" sz="2400" dirty="0" smtClean="0"/>
              <a:t/>
            </a:r>
            <a:br>
              <a:rPr lang="zh-CN" altLang="en-US" sz="2400" dirty="0" smtClean="0"/>
            </a:br>
            <a:r>
              <a:rPr lang="zh-CN" altLang="en-US" sz="2400" dirty="0" smtClean="0"/>
              <a:t> </a:t>
            </a:r>
            <a:r>
              <a:rPr lang="en-US" altLang="zh-CN" sz="2400" dirty="0" smtClean="0"/>
              <a:t>(c ISA count-order first 2 second 3)</a:t>
            </a:r>
            <a:r>
              <a:rPr lang="zh-CN" altLang="en-US" sz="2400" dirty="0" smtClean="0"/>
              <a:t/>
            </a:r>
            <a:br>
              <a:rPr lang="zh-CN" altLang="en-US" sz="2400" dirty="0" smtClean="0"/>
            </a:br>
            <a:r>
              <a:rPr lang="zh-CN" altLang="en-US" sz="2400" dirty="0" smtClean="0"/>
              <a:t> </a:t>
            </a:r>
            <a:r>
              <a:rPr lang="en-US" altLang="zh-CN" sz="2400" dirty="0" smtClean="0"/>
              <a:t>(d ISA count-order first 3 second 4)</a:t>
            </a:r>
            <a:r>
              <a:rPr lang="zh-CN" altLang="en-US" sz="2400" dirty="0" smtClean="0"/>
              <a:t/>
            </a:r>
            <a:br>
              <a:rPr lang="zh-CN" altLang="en-US" sz="2400" dirty="0" smtClean="0"/>
            </a:br>
            <a:r>
              <a:rPr lang="zh-CN" altLang="en-US" sz="2400" dirty="0" smtClean="0"/>
              <a:t> </a:t>
            </a:r>
            <a:r>
              <a:rPr lang="en-US" altLang="zh-CN" sz="2400" dirty="0" smtClean="0"/>
              <a:t>(e ISA count-order first 4 second 5)</a:t>
            </a:r>
            <a:r>
              <a:rPr lang="zh-CN" altLang="en-US" sz="2400" dirty="0" smtClean="0"/>
              <a:t/>
            </a:r>
            <a:br>
              <a:rPr lang="zh-CN" altLang="en-US" sz="2400" dirty="0" smtClean="0"/>
            </a:br>
            <a:r>
              <a:rPr lang="zh-CN" altLang="en-US" sz="2400" dirty="0" smtClean="0"/>
              <a:t> </a:t>
            </a:r>
            <a:r>
              <a:rPr lang="en-US" altLang="zh-CN" sz="2400" dirty="0" smtClean="0"/>
              <a:t>(f ISA count-order first 5 second 6)</a:t>
            </a:r>
            <a:r>
              <a:rPr lang="zh-CN" altLang="en-US" sz="2400" dirty="0" smtClean="0"/>
              <a:t/>
            </a:r>
            <a:br>
              <a:rPr lang="zh-CN" altLang="en-US" sz="2400" dirty="0" smtClean="0"/>
            </a:br>
            <a:r>
              <a:rPr lang="zh-CN" altLang="en-US" sz="2400" dirty="0" smtClean="0"/>
              <a:t> </a:t>
            </a:r>
            <a:r>
              <a:rPr lang="en-US" altLang="zh-CN" sz="2400" dirty="0" smtClean="0"/>
              <a:t>(first-goal ISA count-from start 2 end 4)</a:t>
            </a:r>
            <a:endParaRPr lang="zh-CN" altLang="en-US" sz="2400" dirty="0"/>
          </a:p>
        </p:txBody>
      </p:sp>
      <p:sp>
        <p:nvSpPr>
          <p:cNvPr id="5" name="内容占位符 2"/>
          <p:cNvSpPr>
            <a:spLocks noGrp="1"/>
          </p:cNvSpPr>
          <p:nvPr>
            <p:ph sz="half" idx="1"/>
          </p:nvPr>
        </p:nvSpPr>
        <p:spPr>
          <a:xfrm>
            <a:off x="486888" y="2780928"/>
            <a:ext cx="3004462" cy="3957452"/>
          </a:xfrm>
          <a:ln>
            <a:solidFill>
              <a:schemeClr val="bg2">
                <a:lumMod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altLang="zh-CN" sz="1800" dirty="0" smtClean="0">
                <a:latin typeface="Times New Roman" pitchFamily="18" charset="0"/>
                <a:cs typeface="Times New Roman" pitchFamily="18" charset="0"/>
              </a:rPr>
              <a:t>(p start</a:t>
            </a:r>
            <a:endParaRPr lang="zh-CN" alt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en-US" sz="1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800" dirty="0" smtClean="0">
                <a:latin typeface="Times New Roman" pitchFamily="18" charset="0"/>
                <a:cs typeface="Times New Roman" pitchFamily="18" charset="0"/>
              </a:rPr>
              <a:t>=goal&gt;</a:t>
            </a:r>
            <a:endParaRPr lang="zh-CN" alt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en-US" sz="1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zh-CN" sz="1800" dirty="0" smtClean="0">
                <a:latin typeface="Times New Roman" pitchFamily="18" charset="0"/>
                <a:cs typeface="Times New Roman" pitchFamily="18" charset="0"/>
              </a:rPr>
              <a:t>ISA         count-from</a:t>
            </a:r>
            <a:endParaRPr lang="zh-CN" alt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en-US" sz="1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zh-CN" sz="1800" dirty="0" smtClean="0">
                <a:latin typeface="Times New Roman" pitchFamily="18" charset="0"/>
                <a:cs typeface="Times New Roman" pitchFamily="18" charset="0"/>
              </a:rPr>
              <a:t>start       =num1</a:t>
            </a:r>
            <a:endParaRPr lang="zh-CN" alt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en-US" sz="1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zh-CN" sz="1800" dirty="0" smtClean="0">
                <a:latin typeface="Times New Roman" pitchFamily="18" charset="0"/>
                <a:cs typeface="Times New Roman" pitchFamily="18" charset="0"/>
              </a:rPr>
              <a:t>count       nil</a:t>
            </a:r>
            <a:endParaRPr lang="zh-CN" alt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dirty="0" smtClean="0">
                <a:latin typeface="Times New Roman" pitchFamily="18" charset="0"/>
                <a:cs typeface="Times New Roman" pitchFamily="18" charset="0"/>
              </a:rPr>
              <a:t>==&gt;</a:t>
            </a:r>
            <a:endParaRPr lang="zh-CN" alt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en-US" sz="1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800" dirty="0" smtClean="0">
                <a:latin typeface="Times New Roman" pitchFamily="18" charset="0"/>
                <a:cs typeface="Times New Roman" pitchFamily="18" charset="0"/>
              </a:rPr>
              <a:t>=goal&gt;</a:t>
            </a:r>
            <a:endParaRPr lang="zh-CN" alt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en-US" sz="1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zh-CN" sz="1800" dirty="0" smtClean="0">
                <a:latin typeface="Times New Roman" pitchFamily="18" charset="0"/>
                <a:cs typeface="Times New Roman" pitchFamily="18" charset="0"/>
              </a:rPr>
              <a:t>count       =num1</a:t>
            </a:r>
            <a:endParaRPr lang="zh-CN" alt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en-US" sz="1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800" dirty="0" smtClean="0">
                <a:latin typeface="Times New Roman" pitchFamily="18" charset="0"/>
                <a:cs typeface="Times New Roman" pitchFamily="18" charset="0"/>
              </a:rPr>
              <a:t>+retrieval&gt;</a:t>
            </a:r>
            <a:endParaRPr lang="zh-CN" alt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en-US" sz="1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zh-CN" sz="1800" dirty="0" smtClean="0">
                <a:latin typeface="Times New Roman" pitchFamily="18" charset="0"/>
                <a:cs typeface="Times New Roman" pitchFamily="18" charset="0"/>
              </a:rPr>
              <a:t>ISA         count-order</a:t>
            </a:r>
            <a:endParaRPr lang="zh-CN" alt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en-US" sz="1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zh-CN" sz="1800" dirty="0" smtClean="0">
                <a:latin typeface="Times New Roman" pitchFamily="18" charset="0"/>
                <a:cs typeface="Times New Roman" pitchFamily="18" charset="0"/>
              </a:rPr>
              <a:t>first       =num1</a:t>
            </a:r>
            <a:endParaRPr lang="zh-CN" alt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1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zh-CN" alt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CN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内容占位符 3"/>
          <p:cNvSpPr txBox="1">
            <a:spLocks/>
          </p:cNvSpPr>
          <p:nvPr/>
        </p:nvSpPr>
        <p:spPr>
          <a:xfrm>
            <a:off x="3543838" y="2780928"/>
            <a:ext cx="2548203" cy="3957452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 fontScale="4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CN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(P increment</a:t>
            </a:r>
            <a:endParaRPr kumimoji="0" lang="zh-CN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en-US" altLang="zh-CN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=goal&gt;</a:t>
            </a:r>
            <a:endParaRPr kumimoji="0" lang="zh-CN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  <a:r>
              <a:rPr kumimoji="0" lang="en-US" altLang="zh-CN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ISA         count-from</a:t>
            </a:r>
            <a:endParaRPr kumimoji="0" lang="zh-CN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  <a:r>
              <a:rPr kumimoji="0" lang="en-US" altLang="zh-CN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count       =num1</a:t>
            </a:r>
            <a:endParaRPr kumimoji="0" lang="zh-CN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en-US" altLang="zh-CN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end         =num1</a:t>
            </a:r>
            <a:endParaRPr kumimoji="0" lang="zh-CN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en-US" altLang="zh-CN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=retrieval&gt;</a:t>
            </a:r>
            <a:endParaRPr kumimoji="0" lang="zh-CN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  <a:r>
              <a:rPr kumimoji="0" lang="en-US" altLang="zh-CN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ISA         count-order</a:t>
            </a:r>
            <a:endParaRPr kumimoji="0" lang="zh-CN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  <a:r>
              <a:rPr kumimoji="0" lang="en-US" altLang="zh-CN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       =num1</a:t>
            </a:r>
            <a:endParaRPr kumimoji="0" lang="zh-CN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  <a:r>
              <a:rPr kumimoji="0" lang="en-US" altLang="zh-CN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     =num2</a:t>
            </a:r>
            <a:endParaRPr kumimoji="0" lang="zh-CN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CN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==&gt;</a:t>
            </a:r>
            <a:endParaRPr kumimoji="0" lang="zh-CN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en-US" altLang="zh-CN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=goal&gt;</a:t>
            </a:r>
            <a:endParaRPr kumimoji="0" lang="zh-CN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  <a:r>
              <a:rPr kumimoji="0" lang="en-US" altLang="zh-CN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count       =num2</a:t>
            </a:r>
            <a:endParaRPr kumimoji="0" lang="zh-CN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en-US" altLang="zh-CN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+retrieval&gt;</a:t>
            </a:r>
            <a:endParaRPr kumimoji="0" lang="zh-CN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  <a:r>
              <a:rPr kumimoji="0" lang="en-US" altLang="zh-CN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ISA         count-order</a:t>
            </a:r>
            <a:endParaRPr kumimoji="0" lang="zh-CN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  <a:r>
              <a:rPr kumimoji="0" lang="en-US" altLang="zh-CN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       =num2</a:t>
            </a:r>
            <a:endParaRPr kumimoji="0" lang="zh-CN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en-US" altLang="zh-CN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!output!       (=num1)</a:t>
            </a:r>
            <a:endParaRPr kumimoji="0" lang="zh-CN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CN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内容占位符 3"/>
          <p:cNvSpPr txBox="1">
            <a:spLocks/>
          </p:cNvSpPr>
          <p:nvPr/>
        </p:nvSpPr>
        <p:spPr>
          <a:xfrm>
            <a:off x="6308809" y="2790824"/>
            <a:ext cx="2548203" cy="3957452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r>
              <a:rPr lang="en-US" altLang="zh-CN" sz="2000" dirty="0" smtClean="0"/>
              <a:t>(P stop</a:t>
            </a:r>
            <a:endParaRPr lang="zh-CN" altLang="en-US" sz="2000" dirty="0" smtClean="0"/>
          </a:p>
          <a:p>
            <a:r>
              <a:rPr lang="zh-CN" altLang="en-US" sz="2000" dirty="0" smtClean="0"/>
              <a:t>   </a:t>
            </a:r>
            <a:r>
              <a:rPr lang="en-US" altLang="zh-CN" sz="2000" dirty="0" smtClean="0"/>
              <a:t>=goal&gt;</a:t>
            </a:r>
            <a:endParaRPr lang="zh-CN" altLang="en-US" sz="2000" dirty="0" smtClean="0"/>
          </a:p>
          <a:p>
            <a:r>
              <a:rPr lang="zh-CN" altLang="en-US" sz="2000" dirty="0" smtClean="0"/>
              <a:t>      </a:t>
            </a:r>
            <a:r>
              <a:rPr lang="en-US" altLang="zh-CN" sz="2000" dirty="0" smtClean="0"/>
              <a:t>ISA         count-from</a:t>
            </a:r>
            <a:endParaRPr lang="zh-CN" altLang="en-US" sz="2000" dirty="0" smtClean="0"/>
          </a:p>
          <a:p>
            <a:r>
              <a:rPr lang="zh-CN" altLang="en-US" sz="2000" dirty="0" smtClean="0"/>
              <a:t>      </a:t>
            </a:r>
            <a:r>
              <a:rPr lang="en-US" altLang="zh-CN" sz="2000" dirty="0" smtClean="0"/>
              <a:t>count       =num</a:t>
            </a:r>
            <a:endParaRPr lang="zh-CN" altLang="en-US" sz="2000" dirty="0" smtClean="0"/>
          </a:p>
          <a:p>
            <a:r>
              <a:rPr lang="zh-CN" altLang="en-US" sz="2000" dirty="0" smtClean="0"/>
              <a:t>      </a:t>
            </a:r>
            <a:r>
              <a:rPr lang="en-US" altLang="zh-CN" sz="2000" dirty="0" smtClean="0"/>
              <a:t>end         =num</a:t>
            </a:r>
            <a:endParaRPr lang="zh-CN" altLang="en-US" sz="2000" dirty="0" smtClean="0"/>
          </a:p>
          <a:p>
            <a:r>
              <a:rPr lang="zh-CN" altLang="en-US" sz="2000" dirty="0" smtClean="0"/>
              <a:t> </a:t>
            </a:r>
            <a:r>
              <a:rPr lang="en-US" altLang="zh-CN" sz="2000" dirty="0" smtClean="0"/>
              <a:t>==&gt;</a:t>
            </a:r>
            <a:endParaRPr lang="zh-CN" altLang="en-US" sz="2000" dirty="0" smtClean="0"/>
          </a:p>
          <a:p>
            <a:r>
              <a:rPr lang="zh-CN" altLang="en-US" sz="2000" dirty="0" smtClean="0"/>
              <a:t>   </a:t>
            </a:r>
            <a:r>
              <a:rPr lang="en-US" altLang="zh-CN" sz="2000" dirty="0" smtClean="0"/>
              <a:t>-goal&gt;</a:t>
            </a:r>
            <a:endParaRPr lang="zh-CN" altLang="en-US" sz="2000" dirty="0" smtClean="0"/>
          </a:p>
          <a:p>
            <a:r>
              <a:rPr lang="zh-CN" altLang="en-US" sz="2000" dirty="0" smtClean="0"/>
              <a:t>   </a:t>
            </a:r>
            <a:r>
              <a:rPr lang="en-US" altLang="zh-CN" sz="2000" dirty="0" smtClean="0"/>
              <a:t>!output!       (=num)</a:t>
            </a:r>
            <a:endParaRPr lang="zh-CN" altLang="en-US" sz="2000" dirty="0" smtClean="0"/>
          </a:p>
          <a:p>
            <a:endParaRPr lang="zh-CN" altLang="en-US" sz="2000" dirty="0" smtClean="0"/>
          </a:p>
          <a:p>
            <a:r>
              <a:rPr lang="en-US" altLang="zh-CN" sz="2000" dirty="0" smtClean="0"/>
              <a:t>)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909946" y="2845251"/>
            <a:ext cx="1510145" cy="45324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latin typeface="黑体" pitchFamily="2" charset="-122"/>
                <a:ea typeface="黑体" pitchFamily="2" charset="-122"/>
              </a:rPr>
              <a:t>目标设定</a:t>
            </a:r>
            <a:endParaRPr lang="zh-CN" altLang="en-US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325588" y="1219198"/>
            <a:ext cx="1949732" cy="74676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latin typeface="黑体" pitchFamily="2" charset="-122"/>
                <a:ea typeface="黑体" pitchFamily="2" charset="-122"/>
              </a:rPr>
              <a:t>所需 陈述性知识</a:t>
            </a:r>
            <a:endParaRPr lang="zh-CN" altLang="en-US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066803" y="2795771"/>
            <a:ext cx="1037113" cy="45324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latin typeface="黑体" pitchFamily="2" charset="-122"/>
                <a:ea typeface="黑体" pitchFamily="2" charset="-122"/>
              </a:rPr>
              <a:t>继续</a:t>
            </a:r>
            <a:endParaRPr lang="zh-CN" altLang="en-US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358741" y="2783896"/>
            <a:ext cx="1510145" cy="45324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latin typeface="黑体" pitchFamily="2" charset="-122"/>
                <a:ea typeface="黑体" pitchFamily="2" charset="-122"/>
              </a:rPr>
              <a:t>数完，结束</a:t>
            </a:r>
            <a:endParaRPr lang="zh-CN" altLang="en-US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037308" y="3444238"/>
            <a:ext cx="1949732" cy="74676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latin typeface="黑体" pitchFamily="2" charset="-122"/>
                <a:ea typeface="黑体" pitchFamily="2" charset="-122"/>
              </a:rPr>
              <a:t>所需 程序性知识</a:t>
            </a:r>
            <a:endParaRPr lang="zh-CN" altLang="en-US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917668" y="3413758"/>
            <a:ext cx="1949732" cy="74676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latin typeface="黑体" pitchFamily="2" charset="-122"/>
                <a:ea typeface="黑体" pitchFamily="2" charset="-122"/>
              </a:rPr>
              <a:t>所需 程序性知识</a:t>
            </a:r>
            <a:endParaRPr lang="zh-CN" altLang="en-US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569428" y="3413758"/>
            <a:ext cx="1949732" cy="74676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latin typeface="黑体" pitchFamily="2" charset="-122"/>
                <a:ea typeface="黑体" pitchFamily="2" charset="-122"/>
              </a:rPr>
              <a:t>所需 程序性知识</a:t>
            </a:r>
            <a:endParaRPr lang="zh-CN" altLang="en-US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5" name="圆角矩形 14"/>
          <p:cNvSpPr/>
          <p:nvPr/>
        </p:nvSpPr>
        <p:spPr>
          <a:xfrm>
            <a:off x="1979712" y="4312920"/>
            <a:ext cx="5274528" cy="1447800"/>
          </a:xfrm>
          <a:prstGeom prst="round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dirty="0" smtClean="0"/>
              <a:t>数数的认知过程：特有能力</a:t>
            </a:r>
            <a:endParaRPr lang="en-US" altLang="zh-CN" sz="3200" dirty="0" smtClean="0"/>
          </a:p>
          <a:p>
            <a:pPr algn="ctr"/>
            <a:r>
              <a:rPr lang="zh-CN" altLang="en-US" sz="3200" dirty="0" smtClean="0">
                <a:solidFill>
                  <a:srgbClr val="FFC000"/>
                </a:solidFill>
              </a:rPr>
              <a:t>作为教学目标</a:t>
            </a:r>
            <a:endParaRPr lang="en-US" altLang="zh-CN" sz="3200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陈述性记忆：数字</a:t>
            </a:r>
            <a:r>
              <a:rPr lang="en-US" altLang="zh-CN" dirty="0" smtClean="0"/>
              <a:t>0-9</a:t>
            </a:r>
            <a:r>
              <a:rPr lang="zh-CN" altLang="en-US" dirty="0" smtClean="0"/>
              <a:t>的联结主义模型</a:t>
            </a:r>
            <a:endParaRPr lang="zh-CN" altLang="en-US" dirty="0"/>
          </a:p>
        </p:txBody>
      </p:sp>
      <p:sp>
        <p:nvSpPr>
          <p:cNvPr id="4" name="椭圆 3"/>
          <p:cNvSpPr/>
          <p:nvPr/>
        </p:nvSpPr>
        <p:spPr>
          <a:xfrm>
            <a:off x="3707904" y="3824104"/>
            <a:ext cx="1835927" cy="932451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4046239" y="2628864"/>
            <a:ext cx="1116004" cy="950878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4228177" y="2895855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4226795" y="3199206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4390815" y="2803205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4397710" y="2954134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4396333" y="3122991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4394954" y="3273916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4228176" y="3048274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4557601" y="2894359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4556220" y="3197710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4720240" y="2801709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4727135" y="2952637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4725757" y="3121495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4724379" y="3272420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4557600" y="3046778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4880136" y="2894359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4878755" y="3197710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4880135" y="3046778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5256564" y="2796560"/>
            <a:ext cx="899612" cy="4266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下一个</a:t>
            </a:r>
            <a:endParaRPr lang="en-US" altLang="zh-CN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(pool)</a:t>
            </a:r>
            <a:endParaRPr lang="zh-CN" alt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5575523" y="3752096"/>
            <a:ext cx="1022229" cy="679301"/>
          </a:xfrm>
          <a:prstGeom prst="rect">
            <a:avLst/>
          </a:prstGeom>
          <a:noFill/>
          <a:ln>
            <a:noFill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数字概念</a:t>
            </a:r>
            <a:endParaRPr lang="en-US" altLang="zh-CN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(pool)</a:t>
            </a:r>
            <a:endParaRPr lang="zh-CN" alt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2553655" y="6185074"/>
            <a:ext cx="1058444" cy="2317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听觉</a:t>
            </a:r>
            <a:r>
              <a:rPr lang="en-US" altLang="zh-CN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(pool)</a:t>
            </a:r>
          </a:p>
        </p:txBody>
      </p:sp>
      <p:sp>
        <p:nvSpPr>
          <p:cNvPr id="26" name="矩形 25"/>
          <p:cNvSpPr/>
          <p:nvPr/>
        </p:nvSpPr>
        <p:spPr>
          <a:xfrm>
            <a:off x="3862968" y="6140936"/>
            <a:ext cx="1656184" cy="313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发声</a:t>
            </a:r>
            <a:r>
              <a:rPr lang="en-US" altLang="zh-CN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(pool)</a:t>
            </a:r>
            <a:endParaRPr lang="zh-CN" alt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椭圆 26"/>
          <p:cNvSpPr/>
          <p:nvPr/>
        </p:nvSpPr>
        <p:spPr>
          <a:xfrm>
            <a:off x="5796842" y="5318368"/>
            <a:ext cx="986673" cy="766423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椭圆 27"/>
          <p:cNvSpPr/>
          <p:nvPr/>
        </p:nvSpPr>
        <p:spPr>
          <a:xfrm>
            <a:off x="6546696" y="56735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椭圆 28"/>
          <p:cNvSpPr/>
          <p:nvPr/>
        </p:nvSpPr>
        <p:spPr>
          <a:xfrm>
            <a:off x="6330672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6114648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椭圆 30"/>
          <p:cNvSpPr/>
          <p:nvPr/>
        </p:nvSpPr>
        <p:spPr>
          <a:xfrm>
            <a:off x="5898624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5740163" y="6207386"/>
            <a:ext cx="1151333" cy="2317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视觉</a:t>
            </a:r>
            <a:r>
              <a:rPr lang="en-US" altLang="zh-CN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(pool)</a:t>
            </a:r>
            <a:endParaRPr lang="zh-CN" alt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椭圆 32"/>
          <p:cNvSpPr/>
          <p:nvPr/>
        </p:nvSpPr>
        <p:spPr>
          <a:xfrm>
            <a:off x="3897640" y="418414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0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5117584" y="418414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4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4731256" y="418414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6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6" name="椭圆 35"/>
          <p:cNvSpPr/>
          <p:nvPr/>
        </p:nvSpPr>
        <p:spPr>
          <a:xfrm>
            <a:off x="4314448" y="418414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7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7" name="椭圆 36"/>
          <p:cNvSpPr/>
          <p:nvPr/>
        </p:nvSpPr>
        <p:spPr>
          <a:xfrm>
            <a:off x="6424776" y="55211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椭圆 37"/>
          <p:cNvSpPr/>
          <p:nvPr/>
        </p:nvSpPr>
        <p:spPr>
          <a:xfrm>
            <a:off x="6208752" y="55260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椭圆 38"/>
          <p:cNvSpPr/>
          <p:nvPr/>
        </p:nvSpPr>
        <p:spPr>
          <a:xfrm>
            <a:off x="5992728" y="55260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椭圆 39"/>
          <p:cNvSpPr/>
          <p:nvPr/>
        </p:nvSpPr>
        <p:spPr>
          <a:xfrm>
            <a:off x="6455256" y="58259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椭圆 40"/>
          <p:cNvSpPr/>
          <p:nvPr/>
        </p:nvSpPr>
        <p:spPr>
          <a:xfrm>
            <a:off x="6239232" y="58308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椭圆 41"/>
          <p:cNvSpPr/>
          <p:nvPr/>
        </p:nvSpPr>
        <p:spPr>
          <a:xfrm>
            <a:off x="6023208" y="58308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椭圆 42"/>
          <p:cNvSpPr/>
          <p:nvPr/>
        </p:nvSpPr>
        <p:spPr>
          <a:xfrm>
            <a:off x="4080520" y="395554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1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4" name="椭圆 43"/>
          <p:cNvSpPr/>
          <p:nvPr/>
        </p:nvSpPr>
        <p:spPr>
          <a:xfrm>
            <a:off x="4914136" y="395554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3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5" name="椭圆 44"/>
          <p:cNvSpPr/>
          <p:nvPr/>
        </p:nvSpPr>
        <p:spPr>
          <a:xfrm>
            <a:off x="4497328" y="395554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2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6" name="椭圆 45"/>
          <p:cNvSpPr/>
          <p:nvPr/>
        </p:nvSpPr>
        <p:spPr>
          <a:xfrm>
            <a:off x="4111000" y="439750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9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7" name="椭圆 46"/>
          <p:cNvSpPr/>
          <p:nvPr/>
        </p:nvSpPr>
        <p:spPr>
          <a:xfrm>
            <a:off x="4944616" y="439750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5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8" name="椭圆 47"/>
          <p:cNvSpPr/>
          <p:nvPr/>
        </p:nvSpPr>
        <p:spPr>
          <a:xfrm>
            <a:off x="4527808" y="439750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8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9" name="椭圆 48"/>
          <p:cNvSpPr/>
          <p:nvPr/>
        </p:nvSpPr>
        <p:spPr>
          <a:xfrm>
            <a:off x="4150922" y="5318368"/>
            <a:ext cx="986673" cy="766423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椭圆 49"/>
          <p:cNvSpPr/>
          <p:nvPr/>
        </p:nvSpPr>
        <p:spPr>
          <a:xfrm>
            <a:off x="4900776" y="56735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椭圆 50"/>
          <p:cNvSpPr/>
          <p:nvPr/>
        </p:nvSpPr>
        <p:spPr>
          <a:xfrm>
            <a:off x="4684752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椭圆 51"/>
          <p:cNvSpPr/>
          <p:nvPr/>
        </p:nvSpPr>
        <p:spPr>
          <a:xfrm>
            <a:off x="4468728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椭圆 52"/>
          <p:cNvSpPr/>
          <p:nvPr/>
        </p:nvSpPr>
        <p:spPr>
          <a:xfrm>
            <a:off x="4252704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椭圆 53"/>
          <p:cNvSpPr/>
          <p:nvPr/>
        </p:nvSpPr>
        <p:spPr>
          <a:xfrm>
            <a:off x="4778856" y="55211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椭圆 54"/>
          <p:cNvSpPr/>
          <p:nvPr/>
        </p:nvSpPr>
        <p:spPr>
          <a:xfrm>
            <a:off x="4562832" y="55260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椭圆 55"/>
          <p:cNvSpPr/>
          <p:nvPr/>
        </p:nvSpPr>
        <p:spPr>
          <a:xfrm>
            <a:off x="4346808" y="55260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椭圆 56"/>
          <p:cNvSpPr/>
          <p:nvPr/>
        </p:nvSpPr>
        <p:spPr>
          <a:xfrm>
            <a:off x="4809336" y="58259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椭圆 57"/>
          <p:cNvSpPr/>
          <p:nvPr/>
        </p:nvSpPr>
        <p:spPr>
          <a:xfrm>
            <a:off x="4593312" y="58308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椭圆 58"/>
          <p:cNvSpPr/>
          <p:nvPr/>
        </p:nvSpPr>
        <p:spPr>
          <a:xfrm>
            <a:off x="4377288" y="58308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椭圆 59"/>
          <p:cNvSpPr/>
          <p:nvPr/>
        </p:nvSpPr>
        <p:spPr>
          <a:xfrm>
            <a:off x="2581202" y="5318368"/>
            <a:ext cx="986673" cy="766423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椭圆 60"/>
          <p:cNvSpPr/>
          <p:nvPr/>
        </p:nvSpPr>
        <p:spPr>
          <a:xfrm>
            <a:off x="3331056" y="56735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椭圆 61"/>
          <p:cNvSpPr/>
          <p:nvPr/>
        </p:nvSpPr>
        <p:spPr>
          <a:xfrm>
            <a:off x="3115032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椭圆 62"/>
          <p:cNvSpPr/>
          <p:nvPr/>
        </p:nvSpPr>
        <p:spPr>
          <a:xfrm>
            <a:off x="2899008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椭圆 63"/>
          <p:cNvSpPr/>
          <p:nvPr/>
        </p:nvSpPr>
        <p:spPr>
          <a:xfrm>
            <a:off x="2682984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椭圆 64"/>
          <p:cNvSpPr/>
          <p:nvPr/>
        </p:nvSpPr>
        <p:spPr>
          <a:xfrm>
            <a:off x="3209136" y="55211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椭圆 65"/>
          <p:cNvSpPr/>
          <p:nvPr/>
        </p:nvSpPr>
        <p:spPr>
          <a:xfrm>
            <a:off x="2993112" y="55260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椭圆 66"/>
          <p:cNvSpPr/>
          <p:nvPr/>
        </p:nvSpPr>
        <p:spPr>
          <a:xfrm>
            <a:off x="2777088" y="55260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椭圆 67"/>
          <p:cNvSpPr/>
          <p:nvPr/>
        </p:nvSpPr>
        <p:spPr>
          <a:xfrm>
            <a:off x="3239616" y="58259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椭圆 68"/>
          <p:cNvSpPr/>
          <p:nvPr/>
        </p:nvSpPr>
        <p:spPr>
          <a:xfrm>
            <a:off x="3023592" y="58308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椭圆 69"/>
          <p:cNvSpPr/>
          <p:nvPr/>
        </p:nvSpPr>
        <p:spPr>
          <a:xfrm>
            <a:off x="2807568" y="58308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组合 70"/>
          <p:cNvGrpSpPr/>
          <p:nvPr/>
        </p:nvGrpSpPr>
        <p:grpSpPr>
          <a:xfrm>
            <a:off x="4188532" y="3336422"/>
            <a:ext cx="833616" cy="727134"/>
            <a:chOff x="4188532" y="3336422"/>
            <a:chExt cx="833616" cy="727134"/>
          </a:xfrm>
        </p:grpSpPr>
        <p:cxnSp>
          <p:nvCxnSpPr>
            <p:cNvPr id="72" name="形状 71"/>
            <p:cNvCxnSpPr>
              <a:stCxn id="43" idx="0"/>
              <a:endCxn id="11" idx="2"/>
            </p:cNvCxnSpPr>
            <p:nvPr/>
          </p:nvCxnSpPr>
          <p:spPr>
            <a:xfrm rot="5400000" flipH="1" flipV="1">
              <a:off x="3982930" y="3543520"/>
              <a:ext cx="617626" cy="206422"/>
            </a:xfrm>
            <a:prstGeom prst="curvedConnector2">
              <a:avLst/>
            </a:prstGeom>
            <a:ln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曲线连接符 216"/>
            <p:cNvCxnSpPr>
              <a:stCxn id="11" idx="6"/>
              <a:endCxn id="45" idx="7"/>
            </p:cNvCxnSpPr>
            <p:nvPr/>
          </p:nvCxnSpPr>
          <p:spPr>
            <a:xfrm>
              <a:off x="4533268" y="3337918"/>
              <a:ext cx="148448" cy="649262"/>
            </a:xfrm>
            <a:prstGeom prst="curvedConnector2">
              <a:avLst/>
            </a:prstGeom>
            <a:ln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形状 73"/>
            <p:cNvCxnSpPr>
              <a:stCxn id="45" idx="6"/>
              <a:endCxn id="18" idx="3"/>
            </p:cNvCxnSpPr>
            <p:nvPr/>
          </p:nvCxnSpPr>
          <p:spPr>
            <a:xfrm flipV="1">
              <a:off x="4713352" y="3381677"/>
              <a:ext cx="31283" cy="681879"/>
            </a:xfrm>
            <a:prstGeom prst="curvedConnector2">
              <a:avLst/>
            </a:prstGeom>
            <a:ln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曲线连接符 221"/>
            <p:cNvCxnSpPr>
              <a:stCxn id="18" idx="6"/>
              <a:endCxn id="44" idx="0"/>
            </p:cNvCxnSpPr>
            <p:nvPr/>
          </p:nvCxnSpPr>
          <p:spPr>
            <a:xfrm>
              <a:off x="4862693" y="3336422"/>
              <a:ext cx="159455" cy="619122"/>
            </a:xfrm>
            <a:prstGeom prst="curvedConnector2">
              <a:avLst/>
            </a:prstGeom>
            <a:ln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组合 75"/>
          <p:cNvGrpSpPr/>
          <p:nvPr/>
        </p:nvGrpSpPr>
        <p:grpSpPr>
          <a:xfrm>
            <a:off x="2794997" y="4171567"/>
            <a:ext cx="3690922" cy="1369549"/>
            <a:chOff x="2794997" y="4171567"/>
            <a:chExt cx="3690922" cy="1369549"/>
          </a:xfrm>
        </p:grpSpPr>
        <p:cxnSp>
          <p:nvCxnSpPr>
            <p:cNvPr id="77" name="曲线连接符 76"/>
            <p:cNvCxnSpPr>
              <a:stCxn id="43" idx="4"/>
              <a:endCxn id="67" idx="1"/>
            </p:cNvCxnSpPr>
            <p:nvPr/>
          </p:nvCxnSpPr>
          <p:spPr>
            <a:xfrm rot="5400000">
              <a:off x="2806990" y="4159574"/>
              <a:ext cx="1369549" cy="1393536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曲线连接符 77"/>
            <p:cNvCxnSpPr>
              <a:stCxn id="43" idx="4"/>
              <a:endCxn id="56" idx="7"/>
            </p:cNvCxnSpPr>
            <p:nvPr/>
          </p:nvCxnSpPr>
          <p:spPr>
            <a:xfrm rot="16200000" flipH="1">
              <a:off x="3635084" y="4725015"/>
              <a:ext cx="1369549" cy="262653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曲线连接符 78"/>
            <p:cNvCxnSpPr>
              <a:stCxn id="43" idx="4"/>
              <a:endCxn id="39" idx="7"/>
            </p:cNvCxnSpPr>
            <p:nvPr/>
          </p:nvCxnSpPr>
          <p:spPr>
            <a:xfrm rot="16200000" flipH="1">
              <a:off x="4458044" y="3902055"/>
              <a:ext cx="1369549" cy="1908573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曲线连接符 79"/>
            <p:cNvCxnSpPr>
              <a:stCxn id="45" idx="4"/>
              <a:endCxn id="66" idx="1"/>
            </p:cNvCxnSpPr>
            <p:nvPr/>
          </p:nvCxnSpPr>
          <p:spPr>
            <a:xfrm rot="5400000">
              <a:off x="3123406" y="4059182"/>
              <a:ext cx="1369549" cy="1594320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曲线连接符 80"/>
            <p:cNvCxnSpPr>
              <a:stCxn id="45" idx="4"/>
              <a:endCxn id="55" idx="0"/>
            </p:cNvCxnSpPr>
            <p:nvPr/>
          </p:nvCxnSpPr>
          <p:spPr>
            <a:xfrm rot="16200000" flipH="1">
              <a:off x="3937437" y="4839470"/>
              <a:ext cx="1354440" cy="18635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曲线连接符 81"/>
            <p:cNvCxnSpPr>
              <a:stCxn id="45" idx="4"/>
              <a:endCxn id="38" idx="7"/>
            </p:cNvCxnSpPr>
            <p:nvPr/>
          </p:nvCxnSpPr>
          <p:spPr>
            <a:xfrm rot="16200000" flipH="1">
              <a:off x="4774460" y="4002447"/>
              <a:ext cx="1369549" cy="1707789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曲线连接符 82"/>
            <p:cNvCxnSpPr>
              <a:stCxn id="44" idx="4"/>
              <a:endCxn id="65" idx="0"/>
            </p:cNvCxnSpPr>
            <p:nvPr/>
          </p:nvCxnSpPr>
          <p:spPr>
            <a:xfrm rot="5400000">
              <a:off x="3471433" y="3970415"/>
              <a:ext cx="1349563" cy="1751869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曲线连接符 83"/>
            <p:cNvCxnSpPr>
              <a:stCxn id="44" idx="4"/>
              <a:endCxn id="54" idx="0"/>
            </p:cNvCxnSpPr>
            <p:nvPr/>
          </p:nvCxnSpPr>
          <p:spPr>
            <a:xfrm rot="5400000">
              <a:off x="4256293" y="4755275"/>
              <a:ext cx="1349563" cy="182149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曲线连接符 84"/>
            <p:cNvCxnSpPr>
              <a:stCxn id="44" idx="4"/>
              <a:endCxn id="37" idx="0"/>
            </p:cNvCxnSpPr>
            <p:nvPr/>
          </p:nvCxnSpPr>
          <p:spPr>
            <a:xfrm rot="16200000" flipH="1">
              <a:off x="5079252" y="4114463"/>
              <a:ext cx="1349563" cy="1463771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0" name="形状 103"/>
          <p:cNvCxnSpPr>
            <a:stCxn id="44" idx="7"/>
            <a:endCxn id="21" idx="5"/>
          </p:cNvCxnSpPr>
          <p:nvPr/>
        </p:nvCxnSpPr>
        <p:spPr>
          <a:xfrm rot="16200000" flipV="1">
            <a:off x="4707563" y="3596218"/>
            <a:ext cx="680213" cy="101711"/>
          </a:xfrm>
          <a:prstGeom prst="curvedConnector3">
            <a:avLst>
              <a:gd name="adj1" fmla="val 50000"/>
            </a:avLst>
          </a:pr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形状 90"/>
          <p:cNvCxnSpPr>
            <a:stCxn id="21" idx="6"/>
            <a:endCxn id="34" idx="0"/>
          </p:cNvCxnSpPr>
          <p:nvPr/>
        </p:nvCxnSpPr>
        <p:spPr>
          <a:xfrm>
            <a:off x="5017069" y="3261712"/>
            <a:ext cx="208527" cy="922432"/>
          </a:xfrm>
          <a:prstGeom prst="curvedConnector2">
            <a:avLst/>
          </a:pr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形状 113"/>
          <p:cNvCxnSpPr>
            <a:stCxn id="34" idx="4"/>
            <a:endCxn id="50" idx="7"/>
          </p:cNvCxnSpPr>
          <p:nvPr/>
        </p:nvCxnSpPr>
        <p:spPr>
          <a:xfrm rot="5400000">
            <a:off x="4471139" y="4934183"/>
            <a:ext cx="1288472" cy="220443"/>
          </a:xfrm>
          <a:prstGeom prst="curvedConnector3">
            <a:avLst>
              <a:gd name="adj1" fmla="val 50000"/>
            </a:avLst>
          </a:pr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形状 113"/>
          <p:cNvCxnSpPr>
            <a:stCxn id="34" idx="4"/>
            <a:endCxn id="61" idx="7"/>
          </p:cNvCxnSpPr>
          <p:nvPr/>
        </p:nvCxnSpPr>
        <p:spPr>
          <a:xfrm rot="5400000">
            <a:off x="3686279" y="4149323"/>
            <a:ext cx="1288472" cy="1790163"/>
          </a:xfrm>
          <a:prstGeom prst="curvedConnector3">
            <a:avLst>
              <a:gd name="adj1" fmla="val 50000"/>
            </a:avLst>
          </a:pr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形状 113"/>
          <p:cNvCxnSpPr>
            <a:stCxn id="34" idx="6"/>
            <a:endCxn id="28" idx="0"/>
          </p:cNvCxnSpPr>
          <p:nvPr/>
        </p:nvCxnSpPr>
        <p:spPr>
          <a:xfrm>
            <a:off x="5333608" y="4292156"/>
            <a:ext cx="1274231" cy="1381375"/>
          </a:xfrm>
          <a:prstGeom prst="curvedConnector2">
            <a:avLst/>
          </a:pr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3707904" y="3824104"/>
            <a:ext cx="1835927" cy="932451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4046239" y="2628864"/>
            <a:ext cx="1116004" cy="950878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4228177" y="2895855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4226795" y="3199206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4390815" y="2803205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4397710" y="2954134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4396333" y="3122991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4394954" y="3273916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4228176" y="3048274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4557601" y="2894359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4556220" y="3197710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4720240" y="2801709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4727135" y="2952637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4725757" y="3121495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4724379" y="3272420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4557600" y="3046778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4880136" y="2894359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4878755" y="3197710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4880135" y="3046778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5256564" y="2796560"/>
            <a:ext cx="899612" cy="4266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下一个</a:t>
            </a:r>
            <a:endParaRPr lang="en-US" altLang="zh-CN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(pool)</a:t>
            </a:r>
            <a:endParaRPr lang="zh-CN" alt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5575523" y="3752096"/>
            <a:ext cx="1022229" cy="679301"/>
          </a:xfrm>
          <a:prstGeom prst="rect">
            <a:avLst/>
          </a:prstGeom>
          <a:noFill/>
          <a:ln>
            <a:noFill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数字概念</a:t>
            </a:r>
            <a:endParaRPr lang="en-US" altLang="zh-CN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(pool)</a:t>
            </a:r>
            <a:endParaRPr lang="zh-CN" alt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2553655" y="6185074"/>
            <a:ext cx="1058444" cy="2317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听觉</a:t>
            </a:r>
            <a:r>
              <a:rPr lang="en-US" altLang="zh-CN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(pool)</a:t>
            </a:r>
          </a:p>
        </p:txBody>
      </p:sp>
      <p:sp>
        <p:nvSpPr>
          <p:cNvPr id="26" name="矩形 25"/>
          <p:cNvSpPr/>
          <p:nvPr/>
        </p:nvSpPr>
        <p:spPr>
          <a:xfrm>
            <a:off x="3862968" y="6140936"/>
            <a:ext cx="1656184" cy="313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发声</a:t>
            </a:r>
            <a:r>
              <a:rPr lang="en-US" altLang="zh-CN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(pool)</a:t>
            </a:r>
            <a:endParaRPr lang="zh-CN" alt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椭圆 26"/>
          <p:cNvSpPr/>
          <p:nvPr/>
        </p:nvSpPr>
        <p:spPr>
          <a:xfrm>
            <a:off x="5796842" y="5318368"/>
            <a:ext cx="986673" cy="766423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椭圆 27"/>
          <p:cNvSpPr/>
          <p:nvPr/>
        </p:nvSpPr>
        <p:spPr>
          <a:xfrm>
            <a:off x="6546696" y="56735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椭圆 28"/>
          <p:cNvSpPr/>
          <p:nvPr/>
        </p:nvSpPr>
        <p:spPr>
          <a:xfrm>
            <a:off x="6330672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6114648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椭圆 30"/>
          <p:cNvSpPr/>
          <p:nvPr/>
        </p:nvSpPr>
        <p:spPr>
          <a:xfrm>
            <a:off x="5898624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5740163" y="6207386"/>
            <a:ext cx="1151333" cy="2317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视觉</a:t>
            </a:r>
            <a:r>
              <a:rPr lang="en-US" altLang="zh-CN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(pool)</a:t>
            </a:r>
            <a:endParaRPr lang="zh-CN" alt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椭圆 32"/>
          <p:cNvSpPr/>
          <p:nvPr/>
        </p:nvSpPr>
        <p:spPr>
          <a:xfrm>
            <a:off x="3897640" y="418414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0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5117584" y="418414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4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4731256" y="418414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6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6" name="椭圆 35"/>
          <p:cNvSpPr/>
          <p:nvPr/>
        </p:nvSpPr>
        <p:spPr>
          <a:xfrm>
            <a:off x="4314448" y="418414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7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7" name="椭圆 36"/>
          <p:cNvSpPr/>
          <p:nvPr/>
        </p:nvSpPr>
        <p:spPr>
          <a:xfrm>
            <a:off x="6424776" y="55211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椭圆 37"/>
          <p:cNvSpPr/>
          <p:nvPr/>
        </p:nvSpPr>
        <p:spPr>
          <a:xfrm>
            <a:off x="6208752" y="55260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椭圆 38"/>
          <p:cNvSpPr/>
          <p:nvPr/>
        </p:nvSpPr>
        <p:spPr>
          <a:xfrm>
            <a:off x="5992728" y="55260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椭圆 39"/>
          <p:cNvSpPr/>
          <p:nvPr/>
        </p:nvSpPr>
        <p:spPr>
          <a:xfrm>
            <a:off x="6455256" y="58259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椭圆 40"/>
          <p:cNvSpPr/>
          <p:nvPr/>
        </p:nvSpPr>
        <p:spPr>
          <a:xfrm>
            <a:off x="6239232" y="58308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椭圆 41"/>
          <p:cNvSpPr/>
          <p:nvPr/>
        </p:nvSpPr>
        <p:spPr>
          <a:xfrm>
            <a:off x="6023208" y="58308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椭圆 42"/>
          <p:cNvSpPr/>
          <p:nvPr/>
        </p:nvSpPr>
        <p:spPr>
          <a:xfrm>
            <a:off x="4080520" y="395554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1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4" name="椭圆 43"/>
          <p:cNvSpPr/>
          <p:nvPr/>
        </p:nvSpPr>
        <p:spPr>
          <a:xfrm>
            <a:off x="4914136" y="395554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3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5" name="椭圆 44"/>
          <p:cNvSpPr/>
          <p:nvPr/>
        </p:nvSpPr>
        <p:spPr>
          <a:xfrm>
            <a:off x="4497328" y="395554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2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6" name="椭圆 45"/>
          <p:cNvSpPr/>
          <p:nvPr/>
        </p:nvSpPr>
        <p:spPr>
          <a:xfrm>
            <a:off x="4111000" y="439750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9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7" name="椭圆 46"/>
          <p:cNvSpPr/>
          <p:nvPr/>
        </p:nvSpPr>
        <p:spPr>
          <a:xfrm>
            <a:off x="4944616" y="439750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5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8" name="椭圆 47"/>
          <p:cNvSpPr/>
          <p:nvPr/>
        </p:nvSpPr>
        <p:spPr>
          <a:xfrm>
            <a:off x="4527808" y="439750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8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9" name="椭圆 48"/>
          <p:cNvSpPr/>
          <p:nvPr/>
        </p:nvSpPr>
        <p:spPr>
          <a:xfrm>
            <a:off x="4150922" y="5318368"/>
            <a:ext cx="986673" cy="766423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椭圆 49"/>
          <p:cNvSpPr/>
          <p:nvPr/>
        </p:nvSpPr>
        <p:spPr>
          <a:xfrm>
            <a:off x="4900776" y="56735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椭圆 50"/>
          <p:cNvSpPr/>
          <p:nvPr/>
        </p:nvSpPr>
        <p:spPr>
          <a:xfrm>
            <a:off x="4684752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椭圆 51"/>
          <p:cNvSpPr/>
          <p:nvPr/>
        </p:nvSpPr>
        <p:spPr>
          <a:xfrm>
            <a:off x="4468728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椭圆 52"/>
          <p:cNvSpPr/>
          <p:nvPr/>
        </p:nvSpPr>
        <p:spPr>
          <a:xfrm>
            <a:off x="4252704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椭圆 53"/>
          <p:cNvSpPr/>
          <p:nvPr/>
        </p:nvSpPr>
        <p:spPr>
          <a:xfrm>
            <a:off x="4778856" y="55211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椭圆 54"/>
          <p:cNvSpPr/>
          <p:nvPr/>
        </p:nvSpPr>
        <p:spPr>
          <a:xfrm>
            <a:off x="4562832" y="55260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椭圆 55"/>
          <p:cNvSpPr/>
          <p:nvPr/>
        </p:nvSpPr>
        <p:spPr>
          <a:xfrm>
            <a:off x="4346808" y="55260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椭圆 56"/>
          <p:cNvSpPr/>
          <p:nvPr/>
        </p:nvSpPr>
        <p:spPr>
          <a:xfrm>
            <a:off x="4809336" y="58259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椭圆 57"/>
          <p:cNvSpPr/>
          <p:nvPr/>
        </p:nvSpPr>
        <p:spPr>
          <a:xfrm>
            <a:off x="4593312" y="58308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椭圆 58"/>
          <p:cNvSpPr/>
          <p:nvPr/>
        </p:nvSpPr>
        <p:spPr>
          <a:xfrm>
            <a:off x="4377288" y="58308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椭圆 59"/>
          <p:cNvSpPr/>
          <p:nvPr/>
        </p:nvSpPr>
        <p:spPr>
          <a:xfrm>
            <a:off x="2581202" y="5318368"/>
            <a:ext cx="986673" cy="766423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椭圆 60"/>
          <p:cNvSpPr/>
          <p:nvPr/>
        </p:nvSpPr>
        <p:spPr>
          <a:xfrm>
            <a:off x="3331056" y="56735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椭圆 61"/>
          <p:cNvSpPr/>
          <p:nvPr/>
        </p:nvSpPr>
        <p:spPr>
          <a:xfrm>
            <a:off x="3115032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椭圆 62"/>
          <p:cNvSpPr/>
          <p:nvPr/>
        </p:nvSpPr>
        <p:spPr>
          <a:xfrm>
            <a:off x="2899008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椭圆 63"/>
          <p:cNvSpPr/>
          <p:nvPr/>
        </p:nvSpPr>
        <p:spPr>
          <a:xfrm>
            <a:off x="2682984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椭圆 64"/>
          <p:cNvSpPr/>
          <p:nvPr/>
        </p:nvSpPr>
        <p:spPr>
          <a:xfrm>
            <a:off x="3209136" y="55211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椭圆 65"/>
          <p:cNvSpPr/>
          <p:nvPr/>
        </p:nvSpPr>
        <p:spPr>
          <a:xfrm>
            <a:off x="2993112" y="55260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椭圆 66"/>
          <p:cNvSpPr/>
          <p:nvPr/>
        </p:nvSpPr>
        <p:spPr>
          <a:xfrm>
            <a:off x="2777088" y="55260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椭圆 67"/>
          <p:cNvSpPr/>
          <p:nvPr/>
        </p:nvSpPr>
        <p:spPr>
          <a:xfrm>
            <a:off x="3239616" y="58259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椭圆 68"/>
          <p:cNvSpPr/>
          <p:nvPr/>
        </p:nvSpPr>
        <p:spPr>
          <a:xfrm>
            <a:off x="3023592" y="58308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椭圆 69"/>
          <p:cNvSpPr/>
          <p:nvPr/>
        </p:nvSpPr>
        <p:spPr>
          <a:xfrm>
            <a:off x="2807568" y="58308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组合 70"/>
          <p:cNvGrpSpPr/>
          <p:nvPr/>
        </p:nvGrpSpPr>
        <p:grpSpPr>
          <a:xfrm>
            <a:off x="4188532" y="3336422"/>
            <a:ext cx="833616" cy="727134"/>
            <a:chOff x="4188532" y="3336422"/>
            <a:chExt cx="833616" cy="727134"/>
          </a:xfrm>
        </p:grpSpPr>
        <p:cxnSp>
          <p:nvCxnSpPr>
            <p:cNvPr id="72" name="形状 71"/>
            <p:cNvCxnSpPr>
              <a:stCxn id="43" idx="0"/>
              <a:endCxn id="11" idx="2"/>
            </p:cNvCxnSpPr>
            <p:nvPr/>
          </p:nvCxnSpPr>
          <p:spPr>
            <a:xfrm rot="5400000" flipH="1" flipV="1">
              <a:off x="3982930" y="3543520"/>
              <a:ext cx="617626" cy="206422"/>
            </a:xfrm>
            <a:prstGeom prst="curvedConnector2">
              <a:avLst/>
            </a:prstGeom>
            <a:ln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曲线连接符 216"/>
            <p:cNvCxnSpPr>
              <a:stCxn id="11" idx="6"/>
              <a:endCxn id="45" idx="7"/>
            </p:cNvCxnSpPr>
            <p:nvPr/>
          </p:nvCxnSpPr>
          <p:spPr>
            <a:xfrm>
              <a:off x="4533268" y="3337918"/>
              <a:ext cx="148448" cy="649262"/>
            </a:xfrm>
            <a:prstGeom prst="curvedConnector2">
              <a:avLst/>
            </a:prstGeom>
            <a:ln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形状 73"/>
            <p:cNvCxnSpPr>
              <a:stCxn id="45" idx="6"/>
              <a:endCxn id="18" idx="3"/>
            </p:cNvCxnSpPr>
            <p:nvPr/>
          </p:nvCxnSpPr>
          <p:spPr>
            <a:xfrm flipV="1">
              <a:off x="4713352" y="3381677"/>
              <a:ext cx="31283" cy="681879"/>
            </a:xfrm>
            <a:prstGeom prst="curvedConnector2">
              <a:avLst/>
            </a:prstGeom>
            <a:ln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曲线连接符 221"/>
            <p:cNvCxnSpPr>
              <a:stCxn id="18" idx="6"/>
              <a:endCxn id="44" idx="0"/>
            </p:cNvCxnSpPr>
            <p:nvPr/>
          </p:nvCxnSpPr>
          <p:spPr>
            <a:xfrm>
              <a:off x="4862693" y="3336422"/>
              <a:ext cx="159455" cy="619122"/>
            </a:xfrm>
            <a:prstGeom prst="curvedConnector2">
              <a:avLst/>
            </a:prstGeom>
            <a:ln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组合 75"/>
          <p:cNvGrpSpPr/>
          <p:nvPr/>
        </p:nvGrpSpPr>
        <p:grpSpPr>
          <a:xfrm>
            <a:off x="2794997" y="4171567"/>
            <a:ext cx="3690922" cy="1369549"/>
            <a:chOff x="2794997" y="4171567"/>
            <a:chExt cx="3690922" cy="1369549"/>
          </a:xfrm>
        </p:grpSpPr>
        <p:cxnSp>
          <p:nvCxnSpPr>
            <p:cNvPr id="77" name="曲线连接符 76"/>
            <p:cNvCxnSpPr>
              <a:stCxn id="43" idx="4"/>
              <a:endCxn id="67" idx="1"/>
            </p:cNvCxnSpPr>
            <p:nvPr/>
          </p:nvCxnSpPr>
          <p:spPr>
            <a:xfrm rot="5400000">
              <a:off x="2806990" y="4159574"/>
              <a:ext cx="1369549" cy="1393536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曲线连接符 77"/>
            <p:cNvCxnSpPr>
              <a:stCxn id="43" idx="4"/>
              <a:endCxn id="56" idx="7"/>
            </p:cNvCxnSpPr>
            <p:nvPr/>
          </p:nvCxnSpPr>
          <p:spPr>
            <a:xfrm rot="16200000" flipH="1">
              <a:off x="3635084" y="4725015"/>
              <a:ext cx="1369549" cy="262653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曲线连接符 78"/>
            <p:cNvCxnSpPr>
              <a:stCxn id="43" idx="4"/>
              <a:endCxn id="39" idx="7"/>
            </p:cNvCxnSpPr>
            <p:nvPr/>
          </p:nvCxnSpPr>
          <p:spPr>
            <a:xfrm rot="16200000" flipH="1">
              <a:off x="4458044" y="3902055"/>
              <a:ext cx="1369549" cy="1908573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曲线连接符 79"/>
            <p:cNvCxnSpPr>
              <a:stCxn id="45" idx="4"/>
              <a:endCxn id="66" idx="1"/>
            </p:cNvCxnSpPr>
            <p:nvPr/>
          </p:nvCxnSpPr>
          <p:spPr>
            <a:xfrm rot="5400000">
              <a:off x="3123406" y="4059182"/>
              <a:ext cx="1369549" cy="1594320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曲线连接符 80"/>
            <p:cNvCxnSpPr>
              <a:stCxn id="45" idx="4"/>
              <a:endCxn id="55" idx="0"/>
            </p:cNvCxnSpPr>
            <p:nvPr/>
          </p:nvCxnSpPr>
          <p:spPr>
            <a:xfrm rot="16200000" flipH="1">
              <a:off x="3937437" y="4839470"/>
              <a:ext cx="1354440" cy="18635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曲线连接符 81"/>
            <p:cNvCxnSpPr>
              <a:stCxn id="45" idx="4"/>
              <a:endCxn id="38" idx="7"/>
            </p:cNvCxnSpPr>
            <p:nvPr/>
          </p:nvCxnSpPr>
          <p:spPr>
            <a:xfrm rot="16200000" flipH="1">
              <a:off x="4774460" y="4002447"/>
              <a:ext cx="1369549" cy="1707789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曲线连接符 82"/>
            <p:cNvCxnSpPr>
              <a:stCxn id="44" idx="4"/>
              <a:endCxn id="65" idx="0"/>
            </p:cNvCxnSpPr>
            <p:nvPr/>
          </p:nvCxnSpPr>
          <p:spPr>
            <a:xfrm rot="5400000">
              <a:off x="3471433" y="3970415"/>
              <a:ext cx="1349563" cy="1751869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曲线连接符 83"/>
            <p:cNvCxnSpPr>
              <a:stCxn id="44" idx="4"/>
              <a:endCxn id="54" idx="0"/>
            </p:cNvCxnSpPr>
            <p:nvPr/>
          </p:nvCxnSpPr>
          <p:spPr>
            <a:xfrm rot="5400000">
              <a:off x="4256293" y="4755275"/>
              <a:ext cx="1349563" cy="182149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曲线连接符 84"/>
            <p:cNvCxnSpPr>
              <a:stCxn id="44" idx="4"/>
              <a:endCxn id="37" idx="0"/>
            </p:cNvCxnSpPr>
            <p:nvPr/>
          </p:nvCxnSpPr>
          <p:spPr>
            <a:xfrm rot="16200000" flipH="1">
              <a:off x="5079252" y="4114463"/>
              <a:ext cx="1349563" cy="1463771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圆角矩形 85"/>
          <p:cNvSpPr/>
          <p:nvPr/>
        </p:nvSpPr>
        <p:spPr>
          <a:xfrm>
            <a:off x="3398520" y="335280"/>
            <a:ext cx="1036320" cy="487680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数数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87" name="矩形 86"/>
          <p:cNvSpPr/>
          <p:nvPr/>
        </p:nvSpPr>
        <p:spPr>
          <a:xfrm>
            <a:off x="5349240" y="335280"/>
            <a:ext cx="1021080" cy="4724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情境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88" name="矩形 87"/>
          <p:cNvSpPr/>
          <p:nvPr/>
        </p:nvSpPr>
        <p:spPr>
          <a:xfrm>
            <a:off x="2956560" y="1173480"/>
            <a:ext cx="1021080" cy="4724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始点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5196840" y="1173480"/>
            <a:ext cx="1021080" cy="4724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目标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90" name="直接箭头连接符 89"/>
          <p:cNvCxnSpPr>
            <a:stCxn id="87" idx="1"/>
            <a:endCxn id="86" idx="3"/>
          </p:cNvCxnSpPr>
          <p:nvPr/>
        </p:nvCxnSpPr>
        <p:spPr>
          <a:xfrm rot="10800000" flipV="1">
            <a:off x="4434840" y="571500"/>
            <a:ext cx="914400" cy="76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矩形 90"/>
          <p:cNvSpPr/>
          <p:nvPr/>
        </p:nvSpPr>
        <p:spPr>
          <a:xfrm>
            <a:off x="4069080" y="1173480"/>
            <a:ext cx="1021080" cy="4724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操作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92" name="曲线连接符 91"/>
          <p:cNvCxnSpPr>
            <a:stCxn id="86" idx="2"/>
            <a:endCxn id="88" idx="0"/>
          </p:cNvCxnSpPr>
          <p:nvPr/>
        </p:nvCxnSpPr>
        <p:spPr>
          <a:xfrm rot="5400000">
            <a:off x="3516630" y="773430"/>
            <a:ext cx="350520" cy="449580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曲线连接符 92"/>
          <p:cNvCxnSpPr>
            <a:stCxn id="86" idx="2"/>
            <a:endCxn id="89" idx="0"/>
          </p:cNvCxnSpPr>
          <p:nvPr/>
        </p:nvCxnSpPr>
        <p:spPr>
          <a:xfrm rot="16200000" flipH="1">
            <a:off x="4636770" y="102870"/>
            <a:ext cx="350520" cy="1790700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曲线连接符 93"/>
          <p:cNvCxnSpPr>
            <a:stCxn id="86" idx="2"/>
            <a:endCxn id="91" idx="0"/>
          </p:cNvCxnSpPr>
          <p:nvPr/>
        </p:nvCxnSpPr>
        <p:spPr>
          <a:xfrm rot="16200000" flipH="1">
            <a:off x="4072890" y="666750"/>
            <a:ext cx="350520" cy="662940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接箭头连接符 94"/>
          <p:cNvCxnSpPr>
            <a:stCxn id="91" idx="2"/>
            <a:endCxn id="98" idx="0"/>
          </p:cNvCxnSpPr>
          <p:nvPr/>
        </p:nvCxnSpPr>
        <p:spPr>
          <a:xfrm rot="16200000" flipH="1">
            <a:off x="4484370" y="1741170"/>
            <a:ext cx="198120" cy="7620"/>
          </a:xfrm>
          <a:prstGeom prst="straightConnector1">
            <a:avLst/>
          </a:prstGeom>
          <a:ln w="3175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曲线连接符 95"/>
          <p:cNvCxnSpPr>
            <a:stCxn id="97" idx="2"/>
            <a:endCxn id="66" idx="0"/>
          </p:cNvCxnSpPr>
          <p:nvPr/>
        </p:nvCxnSpPr>
        <p:spPr>
          <a:xfrm rot="16200000" flipH="1">
            <a:off x="1892133" y="4363886"/>
            <a:ext cx="1746488" cy="577755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圆角矩形 96"/>
          <p:cNvSpPr/>
          <p:nvPr/>
        </p:nvSpPr>
        <p:spPr>
          <a:xfrm>
            <a:off x="2118360" y="3398520"/>
            <a:ext cx="716280" cy="381000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2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98" name="圆角矩形 97"/>
          <p:cNvSpPr/>
          <p:nvPr/>
        </p:nvSpPr>
        <p:spPr>
          <a:xfrm>
            <a:off x="4069080" y="1844040"/>
            <a:ext cx="1036320" cy="381000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下一个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99" name="圆角矩形 98"/>
          <p:cNvSpPr/>
          <p:nvPr/>
        </p:nvSpPr>
        <p:spPr>
          <a:xfrm>
            <a:off x="6690360" y="3383280"/>
            <a:ext cx="746760" cy="381000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4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00" name="曲线连接符 99"/>
          <p:cNvCxnSpPr>
            <a:stCxn id="88" idx="2"/>
            <a:endCxn id="97" idx="0"/>
          </p:cNvCxnSpPr>
          <p:nvPr/>
        </p:nvCxnSpPr>
        <p:spPr>
          <a:xfrm rot="5400000">
            <a:off x="2095500" y="2026920"/>
            <a:ext cx="1752600" cy="990600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曲线连接符 100"/>
          <p:cNvCxnSpPr>
            <a:stCxn id="89" idx="2"/>
            <a:endCxn id="99" idx="0"/>
          </p:cNvCxnSpPr>
          <p:nvPr/>
        </p:nvCxnSpPr>
        <p:spPr>
          <a:xfrm rot="16200000" flipH="1">
            <a:off x="5516880" y="1836420"/>
            <a:ext cx="1737360" cy="1356360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曲线连接符 101"/>
          <p:cNvCxnSpPr>
            <a:stCxn id="99" idx="2"/>
            <a:endCxn id="61" idx="0"/>
          </p:cNvCxnSpPr>
          <p:nvPr/>
        </p:nvCxnSpPr>
        <p:spPr>
          <a:xfrm rot="5400000">
            <a:off x="4273345" y="2883135"/>
            <a:ext cx="1909251" cy="3671541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曲线连接符 102"/>
          <p:cNvCxnSpPr>
            <a:stCxn id="98" idx="2"/>
            <a:endCxn id="5" idx="0"/>
          </p:cNvCxnSpPr>
          <p:nvPr/>
        </p:nvCxnSpPr>
        <p:spPr>
          <a:xfrm rot="16200000" flipH="1">
            <a:off x="4393828" y="2418451"/>
            <a:ext cx="403824" cy="17001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圆角矩形 103"/>
          <p:cNvSpPr/>
          <p:nvPr/>
        </p:nvSpPr>
        <p:spPr>
          <a:xfrm>
            <a:off x="6522720" y="320040"/>
            <a:ext cx="2164080" cy="487680"/>
          </a:xfrm>
          <a:prstGeom prst="round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任务：从</a:t>
            </a:r>
            <a:r>
              <a:rPr lang="en-US" altLang="zh-CN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2</a:t>
            </a:r>
            <a:r>
              <a:rPr lang="zh-CN" altLang="en-US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数到</a:t>
            </a:r>
            <a:r>
              <a:rPr lang="en-US" altLang="zh-CN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4</a:t>
            </a:r>
            <a:endParaRPr lang="zh-CN" altLang="en-US" dirty="0">
              <a:solidFill>
                <a:schemeClr val="tx1"/>
              </a:solidFill>
              <a:latin typeface="黑体" pitchFamily="2" charset="-122"/>
              <a:ea typeface="黑体" pitchFamily="2" charset="-122"/>
            </a:endParaRPr>
          </a:p>
        </p:txBody>
      </p:sp>
      <p:cxnSp>
        <p:nvCxnSpPr>
          <p:cNvPr id="105" name="形状 103"/>
          <p:cNvCxnSpPr>
            <a:stCxn id="44" idx="7"/>
            <a:endCxn id="21" idx="5"/>
          </p:cNvCxnSpPr>
          <p:nvPr/>
        </p:nvCxnSpPr>
        <p:spPr>
          <a:xfrm rot="16200000" flipV="1">
            <a:off x="4707563" y="3596218"/>
            <a:ext cx="680213" cy="101711"/>
          </a:xfrm>
          <a:prstGeom prst="curvedConnector3">
            <a:avLst>
              <a:gd name="adj1" fmla="val 50000"/>
            </a:avLst>
          </a:pr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形状 105"/>
          <p:cNvCxnSpPr>
            <a:stCxn id="21" idx="6"/>
            <a:endCxn id="34" idx="0"/>
          </p:cNvCxnSpPr>
          <p:nvPr/>
        </p:nvCxnSpPr>
        <p:spPr>
          <a:xfrm>
            <a:off x="5017069" y="3261712"/>
            <a:ext cx="208527" cy="922432"/>
          </a:xfrm>
          <a:prstGeom prst="curvedConnector2">
            <a:avLst/>
          </a:pr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形状 113"/>
          <p:cNvCxnSpPr>
            <a:stCxn id="34" idx="4"/>
            <a:endCxn id="50" idx="7"/>
          </p:cNvCxnSpPr>
          <p:nvPr/>
        </p:nvCxnSpPr>
        <p:spPr>
          <a:xfrm rot="5400000">
            <a:off x="4471139" y="4934183"/>
            <a:ext cx="1288472" cy="220443"/>
          </a:xfrm>
          <a:prstGeom prst="curvedConnector3">
            <a:avLst>
              <a:gd name="adj1" fmla="val 50000"/>
            </a:avLst>
          </a:pr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形状 113"/>
          <p:cNvCxnSpPr>
            <a:stCxn id="34" idx="4"/>
            <a:endCxn id="61" idx="7"/>
          </p:cNvCxnSpPr>
          <p:nvPr/>
        </p:nvCxnSpPr>
        <p:spPr>
          <a:xfrm rot="5400000">
            <a:off x="3686279" y="4149323"/>
            <a:ext cx="1288472" cy="1790163"/>
          </a:xfrm>
          <a:prstGeom prst="curvedConnector3">
            <a:avLst>
              <a:gd name="adj1" fmla="val 50000"/>
            </a:avLst>
          </a:pr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形状 113"/>
          <p:cNvCxnSpPr>
            <a:stCxn id="34" idx="6"/>
            <a:endCxn id="28" idx="0"/>
          </p:cNvCxnSpPr>
          <p:nvPr/>
        </p:nvCxnSpPr>
        <p:spPr>
          <a:xfrm>
            <a:off x="5333608" y="4292156"/>
            <a:ext cx="1274231" cy="1381375"/>
          </a:xfrm>
          <a:prstGeom prst="curvedConnector2">
            <a:avLst/>
          </a:pr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87" grpId="0" animBg="1"/>
      <p:bldP spid="88" grpId="0" animBg="1"/>
      <p:bldP spid="89" grpId="0" animBg="1"/>
      <p:bldP spid="91" grpId="0" animBg="1"/>
      <p:bldP spid="97" grpId="0" animBg="1"/>
      <p:bldP spid="98" grpId="0" animBg="1"/>
      <p:bldP spid="99" grpId="0" animBg="1"/>
      <p:bldP spid="10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椭圆 113"/>
          <p:cNvSpPr/>
          <p:nvPr/>
        </p:nvSpPr>
        <p:spPr>
          <a:xfrm>
            <a:off x="4042525" y="2636301"/>
            <a:ext cx="1116004" cy="950878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3707904" y="3824104"/>
            <a:ext cx="1835927" cy="932451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4228177" y="2895855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4226795" y="3199206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4390815" y="2803205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4397710" y="2954134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4396333" y="3122991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4394954" y="3273916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4228176" y="3048274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4557601" y="2894359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4556220" y="3197710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4720240" y="2801709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4727135" y="2952637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4725757" y="3121495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4724379" y="3272420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4557600" y="3046778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4880136" y="2894359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4878755" y="3197710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4880135" y="3046778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5256564" y="2796560"/>
            <a:ext cx="899612" cy="4266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下一个</a:t>
            </a:r>
            <a:endParaRPr lang="en-US" altLang="zh-CN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(pool)</a:t>
            </a:r>
            <a:endParaRPr lang="zh-CN" alt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5575523" y="3752096"/>
            <a:ext cx="1022229" cy="679301"/>
          </a:xfrm>
          <a:prstGeom prst="rect">
            <a:avLst/>
          </a:prstGeom>
          <a:noFill/>
          <a:ln>
            <a:noFill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数字概念</a:t>
            </a:r>
            <a:endParaRPr lang="en-US" altLang="zh-CN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(pool)</a:t>
            </a:r>
            <a:endParaRPr lang="zh-CN" alt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2553655" y="6185074"/>
            <a:ext cx="1058444" cy="2317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听觉</a:t>
            </a:r>
            <a:r>
              <a:rPr lang="en-US" altLang="zh-CN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(pool)</a:t>
            </a:r>
          </a:p>
        </p:txBody>
      </p:sp>
      <p:sp>
        <p:nvSpPr>
          <p:cNvPr id="26" name="矩形 25"/>
          <p:cNvSpPr/>
          <p:nvPr/>
        </p:nvSpPr>
        <p:spPr>
          <a:xfrm>
            <a:off x="3862968" y="6140936"/>
            <a:ext cx="1656184" cy="313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发声</a:t>
            </a:r>
            <a:r>
              <a:rPr lang="en-US" altLang="zh-CN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(pool)</a:t>
            </a:r>
            <a:endParaRPr lang="zh-CN" alt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椭圆 26"/>
          <p:cNvSpPr/>
          <p:nvPr/>
        </p:nvSpPr>
        <p:spPr>
          <a:xfrm>
            <a:off x="5796842" y="5318368"/>
            <a:ext cx="986673" cy="766423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椭圆 27"/>
          <p:cNvSpPr/>
          <p:nvPr/>
        </p:nvSpPr>
        <p:spPr>
          <a:xfrm>
            <a:off x="6546696" y="56735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椭圆 28"/>
          <p:cNvSpPr/>
          <p:nvPr/>
        </p:nvSpPr>
        <p:spPr>
          <a:xfrm>
            <a:off x="6330672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6114648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椭圆 30"/>
          <p:cNvSpPr/>
          <p:nvPr/>
        </p:nvSpPr>
        <p:spPr>
          <a:xfrm>
            <a:off x="5898624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5740163" y="6207386"/>
            <a:ext cx="1151333" cy="2317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视觉</a:t>
            </a:r>
            <a:r>
              <a:rPr lang="en-US" altLang="zh-CN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(pool)</a:t>
            </a:r>
            <a:endParaRPr lang="zh-CN" alt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椭圆 32"/>
          <p:cNvSpPr/>
          <p:nvPr/>
        </p:nvSpPr>
        <p:spPr>
          <a:xfrm>
            <a:off x="3897640" y="418414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0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5117584" y="418414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4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4731256" y="418414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6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6" name="椭圆 35"/>
          <p:cNvSpPr/>
          <p:nvPr/>
        </p:nvSpPr>
        <p:spPr>
          <a:xfrm>
            <a:off x="4314448" y="418414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7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7" name="椭圆 36"/>
          <p:cNvSpPr/>
          <p:nvPr/>
        </p:nvSpPr>
        <p:spPr>
          <a:xfrm>
            <a:off x="6424776" y="55211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椭圆 37"/>
          <p:cNvSpPr/>
          <p:nvPr/>
        </p:nvSpPr>
        <p:spPr>
          <a:xfrm>
            <a:off x="6208752" y="55260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椭圆 38"/>
          <p:cNvSpPr/>
          <p:nvPr/>
        </p:nvSpPr>
        <p:spPr>
          <a:xfrm>
            <a:off x="5992728" y="55260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椭圆 39"/>
          <p:cNvSpPr/>
          <p:nvPr/>
        </p:nvSpPr>
        <p:spPr>
          <a:xfrm>
            <a:off x="6455256" y="58259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椭圆 40"/>
          <p:cNvSpPr/>
          <p:nvPr/>
        </p:nvSpPr>
        <p:spPr>
          <a:xfrm>
            <a:off x="6239232" y="58308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椭圆 41"/>
          <p:cNvSpPr/>
          <p:nvPr/>
        </p:nvSpPr>
        <p:spPr>
          <a:xfrm>
            <a:off x="6023208" y="58308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椭圆 42"/>
          <p:cNvSpPr/>
          <p:nvPr/>
        </p:nvSpPr>
        <p:spPr>
          <a:xfrm>
            <a:off x="4080520" y="395554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1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4" name="椭圆 43"/>
          <p:cNvSpPr/>
          <p:nvPr/>
        </p:nvSpPr>
        <p:spPr>
          <a:xfrm>
            <a:off x="4914136" y="395554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3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5" name="椭圆 44"/>
          <p:cNvSpPr/>
          <p:nvPr/>
        </p:nvSpPr>
        <p:spPr>
          <a:xfrm>
            <a:off x="4497328" y="395554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2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6" name="椭圆 45"/>
          <p:cNvSpPr/>
          <p:nvPr/>
        </p:nvSpPr>
        <p:spPr>
          <a:xfrm>
            <a:off x="4111000" y="439750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9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7" name="椭圆 46"/>
          <p:cNvSpPr/>
          <p:nvPr/>
        </p:nvSpPr>
        <p:spPr>
          <a:xfrm>
            <a:off x="4944616" y="439750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5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8" name="椭圆 47"/>
          <p:cNvSpPr/>
          <p:nvPr/>
        </p:nvSpPr>
        <p:spPr>
          <a:xfrm>
            <a:off x="4527808" y="439750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8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9" name="椭圆 48"/>
          <p:cNvSpPr/>
          <p:nvPr/>
        </p:nvSpPr>
        <p:spPr>
          <a:xfrm>
            <a:off x="4150922" y="5318368"/>
            <a:ext cx="986673" cy="766423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椭圆 49"/>
          <p:cNvSpPr/>
          <p:nvPr/>
        </p:nvSpPr>
        <p:spPr>
          <a:xfrm>
            <a:off x="4900776" y="56735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椭圆 50"/>
          <p:cNvSpPr/>
          <p:nvPr/>
        </p:nvSpPr>
        <p:spPr>
          <a:xfrm>
            <a:off x="4684752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椭圆 51"/>
          <p:cNvSpPr/>
          <p:nvPr/>
        </p:nvSpPr>
        <p:spPr>
          <a:xfrm>
            <a:off x="4468728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椭圆 52"/>
          <p:cNvSpPr/>
          <p:nvPr/>
        </p:nvSpPr>
        <p:spPr>
          <a:xfrm>
            <a:off x="4252704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椭圆 53"/>
          <p:cNvSpPr/>
          <p:nvPr/>
        </p:nvSpPr>
        <p:spPr>
          <a:xfrm>
            <a:off x="4778856" y="55211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椭圆 54"/>
          <p:cNvSpPr/>
          <p:nvPr/>
        </p:nvSpPr>
        <p:spPr>
          <a:xfrm>
            <a:off x="4562832" y="55260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椭圆 55"/>
          <p:cNvSpPr/>
          <p:nvPr/>
        </p:nvSpPr>
        <p:spPr>
          <a:xfrm>
            <a:off x="4346808" y="55260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椭圆 56"/>
          <p:cNvSpPr/>
          <p:nvPr/>
        </p:nvSpPr>
        <p:spPr>
          <a:xfrm>
            <a:off x="4809336" y="58259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椭圆 57"/>
          <p:cNvSpPr/>
          <p:nvPr/>
        </p:nvSpPr>
        <p:spPr>
          <a:xfrm>
            <a:off x="4593312" y="58308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椭圆 58"/>
          <p:cNvSpPr/>
          <p:nvPr/>
        </p:nvSpPr>
        <p:spPr>
          <a:xfrm>
            <a:off x="4377288" y="58308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椭圆 59"/>
          <p:cNvSpPr/>
          <p:nvPr/>
        </p:nvSpPr>
        <p:spPr>
          <a:xfrm>
            <a:off x="2581202" y="5318368"/>
            <a:ext cx="986673" cy="766423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椭圆 60"/>
          <p:cNvSpPr/>
          <p:nvPr/>
        </p:nvSpPr>
        <p:spPr>
          <a:xfrm>
            <a:off x="3331056" y="56735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椭圆 61"/>
          <p:cNvSpPr/>
          <p:nvPr/>
        </p:nvSpPr>
        <p:spPr>
          <a:xfrm>
            <a:off x="3115032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椭圆 62"/>
          <p:cNvSpPr/>
          <p:nvPr/>
        </p:nvSpPr>
        <p:spPr>
          <a:xfrm>
            <a:off x="2899008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椭圆 63"/>
          <p:cNvSpPr/>
          <p:nvPr/>
        </p:nvSpPr>
        <p:spPr>
          <a:xfrm>
            <a:off x="2682984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椭圆 64"/>
          <p:cNvSpPr/>
          <p:nvPr/>
        </p:nvSpPr>
        <p:spPr>
          <a:xfrm>
            <a:off x="3209136" y="55211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椭圆 65"/>
          <p:cNvSpPr/>
          <p:nvPr/>
        </p:nvSpPr>
        <p:spPr>
          <a:xfrm>
            <a:off x="2993112" y="55260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椭圆 66"/>
          <p:cNvSpPr/>
          <p:nvPr/>
        </p:nvSpPr>
        <p:spPr>
          <a:xfrm>
            <a:off x="2777088" y="55260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椭圆 67"/>
          <p:cNvSpPr/>
          <p:nvPr/>
        </p:nvSpPr>
        <p:spPr>
          <a:xfrm>
            <a:off x="3239616" y="58259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椭圆 68"/>
          <p:cNvSpPr/>
          <p:nvPr/>
        </p:nvSpPr>
        <p:spPr>
          <a:xfrm>
            <a:off x="3023592" y="58308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椭圆 69"/>
          <p:cNvSpPr/>
          <p:nvPr/>
        </p:nvSpPr>
        <p:spPr>
          <a:xfrm>
            <a:off x="2807568" y="58308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组合 70"/>
          <p:cNvGrpSpPr/>
          <p:nvPr/>
        </p:nvGrpSpPr>
        <p:grpSpPr>
          <a:xfrm>
            <a:off x="4188532" y="3336422"/>
            <a:ext cx="833616" cy="727134"/>
            <a:chOff x="4188532" y="3336422"/>
            <a:chExt cx="833616" cy="727134"/>
          </a:xfrm>
        </p:grpSpPr>
        <p:cxnSp>
          <p:nvCxnSpPr>
            <p:cNvPr id="72" name="形状 71"/>
            <p:cNvCxnSpPr>
              <a:stCxn id="43" idx="0"/>
              <a:endCxn id="11" idx="2"/>
            </p:cNvCxnSpPr>
            <p:nvPr/>
          </p:nvCxnSpPr>
          <p:spPr>
            <a:xfrm rot="5400000" flipH="1" flipV="1">
              <a:off x="3982930" y="3543520"/>
              <a:ext cx="617626" cy="206422"/>
            </a:xfrm>
            <a:prstGeom prst="curvedConnector2">
              <a:avLst/>
            </a:prstGeom>
            <a:ln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曲线连接符 216"/>
            <p:cNvCxnSpPr>
              <a:stCxn id="11" idx="6"/>
              <a:endCxn id="45" idx="7"/>
            </p:cNvCxnSpPr>
            <p:nvPr/>
          </p:nvCxnSpPr>
          <p:spPr>
            <a:xfrm>
              <a:off x="4533268" y="3337918"/>
              <a:ext cx="148448" cy="649262"/>
            </a:xfrm>
            <a:prstGeom prst="curvedConnector2">
              <a:avLst/>
            </a:prstGeom>
            <a:ln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形状 73"/>
            <p:cNvCxnSpPr>
              <a:stCxn id="45" idx="6"/>
              <a:endCxn id="18" idx="3"/>
            </p:cNvCxnSpPr>
            <p:nvPr/>
          </p:nvCxnSpPr>
          <p:spPr>
            <a:xfrm flipV="1">
              <a:off x="4713352" y="3381677"/>
              <a:ext cx="31283" cy="681879"/>
            </a:xfrm>
            <a:prstGeom prst="curvedConnector2">
              <a:avLst/>
            </a:prstGeom>
            <a:ln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曲线连接符 221"/>
            <p:cNvCxnSpPr>
              <a:stCxn id="18" idx="6"/>
              <a:endCxn id="44" idx="0"/>
            </p:cNvCxnSpPr>
            <p:nvPr/>
          </p:nvCxnSpPr>
          <p:spPr>
            <a:xfrm>
              <a:off x="4862693" y="3336422"/>
              <a:ext cx="159455" cy="619122"/>
            </a:xfrm>
            <a:prstGeom prst="curvedConnector2">
              <a:avLst/>
            </a:prstGeom>
            <a:ln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组合 75"/>
          <p:cNvGrpSpPr/>
          <p:nvPr/>
        </p:nvGrpSpPr>
        <p:grpSpPr>
          <a:xfrm>
            <a:off x="2794997" y="4171567"/>
            <a:ext cx="3690922" cy="1369549"/>
            <a:chOff x="2794997" y="4171567"/>
            <a:chExt cx="3690922" cy="1369549"/>
          </a:xfrm>
        </p:grpSpPr>
        <p:cxnSp>
          <p:nvCxnSpPr>
            <p:cNvPr id="77" name="曲线连接符 76"/>
            <p:cNvCxnSpPr>
              <a:stCxn id="43" idx="4"/>
              <a:endCxn id="67" idx="1"/>
            </p:cNvCxnSpPr>
            <p:nvPr/>
          </p:nvCxnSpPr>
          <p:spPr>
            <a:xfrm rot="5400000">
              <a:off x="2806990" y="4159574"/>
              <a:ext cx="1369549" cy="1393536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曲线连接符 77"/>
            <p:cNvCxnSpPr>
              <a:stCxn id="43" idx="4"/>
              <a:endCxn id="56" idx="7"/>
            </p:cNvCxnSpPr>
            <p:nvPr/>
          </p:nvCxnSpPr>
          <p:spPr>
            <a:xfrm rot="16200000" flipH="1">
              <a:off x="3635084" y="4725015"/>
              <a:ext cx="1369549" cy="262653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曲线连接符 78"/>
            <p:cNvCxnSpPr>
              <a:stCxn id="43" idx="4"/>
              <a:endCxn id="39" idx="7"/>
            </p:cNvCxnSpPr>
            <p:nvPr/>
          </p:nvCxnSpPr>
          <p:spPr>
            <a:xfrm rot="16200000" flipH="1">
              <a:off x="4458044" y="3902055"/>
              <a:ext cx="1369549" cy="1908573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曲线连接符 79"/>
            <p:cNvCxnSpPr>
              <a:stCxn id="45" idx="4"/>
              <a:endCxn id="66" idx="1"/>
            </p:cNvCxnSpPr>
            <p:nvPr/>
          </p:nvCxnSpPr>
          <p:spPr>
            <a:xfrm rot="5400000">
              <a:off x="3123406" y="4059182"/>
              <a:ext cx="1369549" cy="1594320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曲线连接符 80"/>
            <p:cNvCxnSpPr>
              <a:stCxn id="45" idx="4"/>
              <a:endCxn id="55" idx="0"/>
            </p:cNvCxnSpPr>
            <p:nvPr/>
          </p:nvCxnSpPr>
          <p:spPr>
            <a:xfrm rot="16200000" flipH="1">
              <a:off x="3937437" y="4839470"/>
              <a:ext cx="1354440" cy="18635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曲线连接符 81"/>
            <p:cNvCxnSpPr>
              <a:stCxn id="45" idx="4"/>
              <a:endCxn id="38" idx="7"/>
            </p:cNvCxnSpPr>
            <p:nvPr/>
          </p:nvCxnSpPr>
          <p:spPr>
            <a:xfrm rot="16200000" flipH="1">
              <a:off x="4774460" y="4002447"/>
              <a:ext cx="1369549" cy="1707789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曲线连接符 82"/>
            <p:cNvCxnSpPr>
              <a:stCxn id="44" idx="4"/>
              <a:endCxn id="65" idx="0"/>
            </p:cNvCxnSpPr>
            <p:nvPr/>
          </p:nvCxnSpPr>
          <p:spPr>
            <a:xfrm rot="5400000">
              <a:off x="3471433" y="3970415"/>
              <a:ext cx="1349563" cy="1751869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曲线连接符 83"/>
            <p:cNvCxnSpPr>
              <a:stCxn id="44" idx="4"/>
              <a:endCxn id="54" idx="0"/>
            </p:cNvCxnSpPr>
            <p:nvPr/>
          </p:nvCxnSpPr>
          <p:spPr>
            <a:xfrm rot="5400000">
              <a:off x="4256293" y="4755275"/>
              <a:ext cx="1349563" cy="182149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曲线连接符 84"/>
            <p:cNvCxnSpPr>
              <a:stCxn id="44" idx="4"/>
              <a:endCxn id="37" idx="0"/>
            </p:cNvCxnSpPr>
            <p:nvPr/>
          </p:nvCxnSpPr>
          <p:spPr>
            <a:xfrm rot="16200000" flipH="1">
              <a:off x="5079252" y="4114463"/>
              <a:ext cx="1349563" cy="1463771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圆角矩形 85"/>
          <p:cNvSpPr/>
          <p:nvPr/>
        </p:nvSpPr>
        <p:spPr>
          <a:xfrm>
            <a:off x="3398520" y="335280"/>
            <a:ext cx="1036320" cy="487680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数数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87" name="矩形 86"/>
          <p:cNvSpPr/>
          <p:nvPr/>
        </p:nvSpPr>
        <p:spPr>
          <a:xfrm>
            <a:off x="5349240" y="335280"/>
            <a:ext cx="1021080" cy="4724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情境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88" name="矩形 87"/>
          <p:cNvSpPr/>
          <p:nvPr/>
        </p:nvSpPr>
        <p:spPr>
          <a:xfrm>
            <a:off x="2956560" y="1173480"/>
            <a:ext cx="1021080" cy="4724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始点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5196840" y="1173480"/>
            <a:ext cx="1021080" cy="4724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目标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90" name="直接箭头连接符 89"/>
          <p:cNvCxnSpPr>
            <a:stCxn id="87" idx="1"/>
            <a:endCxn id="86" idx="3"/>
          </p:cNvCxnSpPr>
          <p:nvPr/>
        </p:nvCxnSpPr>
        <p:spPr>
          <a:xfrm rot="10800000" flipV="1">
            <a:off x="4434840" y="571500"/>
            <a:ext cx="914400" cy="76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矩形 90"/>
          <p:cNvSpPr/>
          <p:nvPr/>
        </p:nvSpPr>
        <p:spPr>
          <a:xfrm>
            <a:off x="4069080" y="1173480"/>
            <a:ext cx="1021080" cy="4724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操作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92" name="曲线连接符 91"/>
          <p:cNvCxnSpPr>
            <a:stCxn id="86" idx="2"/>
            <a:endCxn id="88" idx="0"/>
          </p:cNvCxnSpPr>
          <p:nvPr/>
        </p:nvCxnSpPr>
        <p:spPr>
          <a:xfrm rot="5400000">
            <a:off x="3516630" y="773430"/>
            <a:ext cx="350520" cy="449580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曲线连接符 92"/>
          <p:cNvCxnSpPr>
            <a:stCxn id="86" idx="2"/>
            <a:endCxn id="89" idx="0"/>
          </p:cNvCxnSpPr>
          <p:nvPr/>
        </p:nvCxnSpPr>
        <p:spPr>
          <a:xfrm rot="16200000" flipH="1">
            <a:off x="4636770" y="102870"/>
            <a:ext cx="350520" cy="1790700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曲线连接符 93"/>
          <p:cNvCxnSpPr>
            <a:stCxn id="86" idx="2"/>
            <a:endCxn id="91" idx="0"/>
          </p:cNvCxnSpPr>
          <p:nvPr/>
        </p:nvCxnSpPr>
        <p:spPr>
          <a:xfrm rot="16200000" flipH="1">
            <a:off x="4072890" y="666750"/>
            <a:ext cx="350520" cy="662940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接箭头连接符 94"/>
          <p:cNvCxnSpPr>
            <a:stCxn id="91" idx="2"/>
            <a:endCxn id="98" idx="0"/>
          </p:cNvCxnSpPr>
          <p:nvPr/>
        </p:nvCxnSpPr>
        <p:spPr>
          <a:xfrm rot="16200000" flipH="1">
            <a:off x="4484370" y="1741170"/>
            <a:ext cx="198120" cy="7620"/>
          </a:xfrm>
          <a:prstGeom prst="straightConnector1">
            <a:avLst/>
          </a:prstGeom>
          <a:ln w="3175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曲线连接符 95"/>
          <p:cNvCxnSpPr>
            <a:stCxn id="97" idx="2"/>
            <a:endCxn id="66" idx="0"/>
          </p:cNvCxnSpPr>
          <p:nvPr/>
        </p:nvCxnSpPr>
        <p:spPr>
          <a:xfrm rot="16200000" flipH="1">
            <a:off x="1892133" y="4363886"/>
            <a:ext cx="1746488" cy="577755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圆角矩形 96"/>
          <p:cNvSpPr/>
          <p:nvPr/>
        </p:nvSpPr>
        <p:spPr>
          <a:xfrm>
            <a:off x="2118360" y="3398520"/>
            <a:ext cx="716280" cy="381000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2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98" name="圆角矩形 97"/>
          <p:cNvSpPr/>
          <p:nvPr/>
        </p:nvSpPr>
        <p:spPr>
          <a:xfrm>
            <a:off x="4069080" y="1844040"/>
            <a:ext cx="1036320" cy="381000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下一个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99" name="圆角矩形 98"/>
          <p:cNvSpPr/>
          <p:nvPr/>
        </p:nvSpPr>
        <p:spPr>
          <a:xfrm>
            <a:off x="6690360" y="3383280"/>
            <a:ext cx="746760" cy="381000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4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00" name="曲线连接符 99"/>
          <p:cNvCxnSpPr>
            <a:stCxn id="88" idx="2"/>
            <a:endCxn id="97" idx="0"/>
          </p:cNvCxnSpPr>
          <p:nvPr/>
        </p:nvCxnSpPr>
        <p:spPr>
          <a:xfrm rot="5400000">
            <a:off x="2095500" y="2026920"/>
            <a:ext cx="1752600" cy="990600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曲线连接符 100"/>
          <p:cNvCxnSpPr>
            <a:stCxn id="89" idx="2"/>
            <a:endCxn id="99" idx="0"/>
          </p:cNvCxnSpPr>
          <p:nvPr/>
        </p:nvCxnSpPr>
        <p:spPr>
          <a:xfrm rot="16200000" flipH="1">
            <a:off x="5516880" y="1836420"/>
            <a:ext cx="1737360" cy="1356360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曲线连接符 101"/>
          <p:cNvCxnSpPr>
            <a:stCxn id="99" idx="2"/>
            <a:endCxn id="61" idx="0"/>
          </p:cNvCxnSpPr>
          <p:nvPr/>
        </p:nvCxnSpPr>
        <p:spPr>
          <a:xfrm rot="5400000">
            <a:off x="4273345" y="2883135"/>
            <a:ext cx="1909251" cy="3671541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曲线连接符 102"/>
          <p:cNvCxnSpPr>
            <a:stCxn id="98" idx="2"/>
          </p:cNvCxnSpPr>
          <p:nvPr/>
        </p:nvCxnSpPr>
        <p:spPr>
          <a:xfrm rot="16200000" flipH="1">
            <a:off x="4393828" y="2418451"/>
            <a:ext cx="403824" cy="17001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圆角矩形 103"/>
          <p:cNvSpPr/>
          <p:nvPr/>
        </p:nvSpPr>
        <p:spPr>
          <a:xfrm>
            <a:off x="6522720" y="320040"/>
            <a:ext cx="2164080" cy="487680"/>
          </a:xfrm>
          <a:prstGeom prst="round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开始</a:t>
            </a:r>
            <a:r>
              <a:rPr lang="en-US" altLang="zh-CN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!</a:t>
            </a:r>
            <a:endParaRPr lang="zh-CN" altLang="en-US" dirty="0">
              <a:solidFill>
                <a:schemeClr val="tx1"/>
              </a:solidFill>
              <a:latin typeface="黑体" pitchFamily="2" charset="-122"/>
              <a:ea typeface="黑体" pitchFamily="2" charset="-122"/>
            </a:endParaRPr>
          </a:p>
        </p:txBody>
      </p:sp>
      <p:cxnSp>
        <p:nvCxnSpPr>
          <p:cNvPr id="105" name="形状 103"/>
          <p:cNvCxnSpPr>
            <a:stCxn id="44" idx="7"/>
            <a:endCxn id="21" idx="5"/>
          </p:cNvCxnSpPr>
          <p:nvPr/>
        </p:nvCxnSpPr>
        <p:spPr>
          <a:xfrm rot="16200000" flipV="1">
            <a:off x="4707563" y="3596218"/>
            <a:ext cx="680213" cy="101711"/>
          </a:xfrm>
          <a:prstGeom prst="curvedConnector3">
            <a:avLst>
              <a:gd name="adj1" fmla="val 50000"/>
            </a:avLst>
          </a:pr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形状 105"/>
          <p:cNvCxnSpPr>
            <a:stCxn id="21" idx="6"/>
            <a:endCxn id="34" idx="0"/>
          </p:cNvCxnSpPr>
          <p:nvPr/>
        </p:nvCxnSpPr>
        <p:spPr>
          <a:xfrm>
            <a:off x="5017069" y="3261712"/>
            <a:ext cx="208527" cy="922432"/>
          </a:xfrm>
          <a:prstGeom prst="curvedConnector2">
            <a:avLst/>
          </a:pr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形状 113"/>
          <p:cNvCxnSpPr>
            <a:stCxn id="34" idx="4"/>
            <a:endCxn id="50" idx="7"/>
          </p:cNvCxnSpPr>
          <p:nvPr/>
        </p:nvCxnSpPr>
        <p:spPr>
          <a:xfrm rot="5400000">
            <a:off x="4471139" y="4934183"/>
            <a:ext cx="1288472" cy="220443"/>
          </a:xfrm>
          <a:prstGeom prst="curvedConnector3">
            <a:avLst>
              <a:gd name="adj1" fmla="val 50000"/>
            </a:avLst>
          </a:pr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形状 113"/>
          <p:cNvCxnSpPr>
            <a:stCxn id="34" idx="4"/>
            <a:endCxn id="61" idx="7"/>
          </p:cNvCxnSpPr>
          <p:nvPr/>
        </p:nvCxnSpPr>
        <p:spPr>
          <a:xfrm rot="5400000">
            <a:off x="3686279" y="4149323"/>
            <a:ext cx="1288472" cy="1790163"/>
          </a:xfrm>
          <a:prstGeom prst="curvedConnector3">
            <a:avLst>
              <a:gd name="adj1" fmla="val 50000"/>
            </a:avLst>
          </a:pr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形状 113"/>
          <p:cNvCxnSpPr>
            <a:stCxn id="34" idx="6"/>
            <a:endCxn id="28" idx="0"/>
          </p:cNvCxnSpPr>
          <p:nvPr/>
        </p:nvCxnSpPr>
        <p:spPr>
          <a:xfrm>
            <a:off x="5333608" y="4292156"/>
            <a:ext cx="1274231" cy="1381375"/>
          </a:xfrm>
          <a:prstGeom prst="curvedConnector2">
            <a:avLst/>
          </a:pr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椭圆 109"/>
          <p:cNvSpPr/>
          <p:nvPr/>
        </p:nvSpPr>
        <p:spPr>
          <a:xfrm>
            <a:off x="4502526" y="3956540"/>
            <a:ext cx="216024" cy="216024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2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11" name="椭圆 110"/>
          <p:cNvSpPr/>
          <p:nvPr/>
        </p:nvSpPr>
        <p:spPr>
          <a:xfrm>
            <a:off x="3000318" y="5531855"/>
            <a:ext cx="122285" cy="103173"/>
          </a:xfrm>
          <a:prstGeom prst="ellipse">
            <a:avLst/>
          </a:prstGeom>
          <a:solidFill>
            <a:srgbClr val="FFC000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椭圆 111"/>
          <p:cNvSpPr/>
          <p:nvPr/>
        </p:nvSpPr>
        <p:spPr>
          <a:xfrm>
            <a:off x="4570038" y="5541583"/>
            <a:ext cx="122285" cy="103173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椭圆 112"/>
          <p:cNvSpPr/>
          <p:nvPr/>
        </p:nvSpPr>
        <p:spPr>
          <a:xfrm>
            <a:off x="6206230" y="5531855"/>
            <a:ext cx="122285" cy="103173"/>
          </a:xfrm>
          <a:prstGeom prst="ellipse">
            <a:avLst/>
          </a:prstGeom>
          <a:solidFill>
            <a:srgbClr val="FFC000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 animBg="1"/>
      <p:bldP spid="111" grpId="0" animBg="1"/>
      <p:bldP spid="112" grpId="0" animBg="1"/>
      <p:bldP spid="1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关于思维模型和思维理论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思维理论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关于思维的命题，关于思维的判断和描述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解释性的，难以操作</a:t>
            </a:r>
            <a:endParaRPr lang="en-US" altLang="zh-CN" dirty="0" smtClean="0"/>
          </a:p>
          <a:p>
            <a:r>
              <a:rPr lang="zh-CN" altLang="en-US" dirty="0" smtClean="0"/>
              <a:t>思维模型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思维过程的表示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内涵性的，可以模拟和操作</a:t>
            </a:r>
            <a:endParaRPr lang="en-US" altLang="zh-CN" dirty="0" smtClean="0"/>
          </a:p>
          <a:p>
            <a:r>
              <a:rPr lang="en-US" altLang="zh-CN" dirty="0" smtClean="0"/>
              <a:t>GPS</a:t>
            </a:r>
            <a:r>
              <a:rPr lang="zh-CN" altLang="en-US" dirty="0" smtClean="0"/>
              <a:t>模型：功能性描述，抽象，与结构无关</a:t>
            </a:r>
            <a:endParaRPr lang="en-US" altLang="zh-CN" dirty="0" smtClean="0"/>
          </a:p>
          <a:p>
            <a:r>
              <a:rPr lang="en-US" altLang="zh-CN" dirty="0" smtClean="0"/>
              <a:t>ACT-R</a:t>
            </a:r>
            <a:r>
              <a:rPr lang="zh-CN" altLang="en-US" dirty="0" smtClean="0"/>
              <a:t>：思维模块化，对知识的操作，但程序模型缺乏可视化，难以设计程序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椭圆 113"/>
          <p:cNvSpPr/>
          <p:nvPr/>
        </p:nvSpPr>
        <p:spPr>
          <a:xfrm>
            <a:off x="4042525" y="2636301"/>
            <a:ext cx="1116004" cy="950878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3707904" y="3824104"/>
            <a:ext cx="1835927" cy="932451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4046239" y="2628864"/>
            <a:ext cx="1116004" cy="950878"/>
          </a:xfrm>
          <a:prstGeom prst="ellipse">
            <a:avLst/>
          </a:prstGeom>
          <a:solidFill>
            <a:srgbClr val="FFC000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4228177" y="2895855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4226795" y="3199206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4390815" y="2803205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4397710" y="2954134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4396333" y="3122991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4394954" y="3273916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4228176" y="3048274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4557601" y="2894359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4556220" y="3197710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4720240" y="2801709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4727135" y="2952637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4725757" y="3121495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4724379" y="3272420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4557600" y="3046778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4880136" y="2894359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4878755" y="3197710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4880135" y="3046778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5256564" y="2796560"/>
            <a:ext cx="899612" cy="4266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下一个</a:t>
            </a:r>
            <a:endParaRPr lang="en-US" altLang="zh-CN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(pool)</a:t>
            </a:r>
            <a:endParaRPr lang="zh-CN" alt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5575523" y="3752096"/>
            <a:ext cx="1022229" cy="679301"/>
          </a:xfrm>
          <a:prstGeom prst="rect">
            <a:avLst/>
          </a:prstGeom>
          <a:noFill/>
          <a:ln>
            <a:noFill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数字概念</a:t>
            </a:r>
            <a:endParaRPr lang="en-US" altLang="zh-CN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(pool)</a:t>
            </a:r>
            <a:endParaRPr lang="zh-CN" alt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2553655" y="6185074"/>
            <a:ext cx="1058444" cy="2317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听觉</a:t>
            </a:r>
            <a:r>
              <a:rPr lang="en-US" altLang="zh-CN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(pool)</a:t>
            </a:r>
          </a:p>
        </p:txBody>
      </p:sp>
      <p:sp>
        <p:nvSpPr>
          <p:cNvPr id="26" name="矩形 25"/>
          <p:cNvSpPr/>
          <p:nvPr/>
        </p:nvSpPr>
        <p:spPr>
          <a:xfrm>
            <a:off x="3862968" y="6140936"/>
            <a:ext cx="1656184" cy="313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发声</a:t>
            </a:r>
            <a:r>
              <a:rPr lang="en-US" altLang="zh-CN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(pool)</a:t>
            </a:r>
            <a:endParaRPr lang="zh-CN" alt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椭圆 26"/>
          <p:cNvSpPr/>
          <p:nvPr/>
        </p:nvSpPr>
        <p:spPr>
          <a:xfrm>
            <a:off x="5796842" y="5318368"/>
            <a:ext cx="986673" cy="766423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椭圆 27"/>
          <p:cNvSpPr/>
          <p:nvPr/>
        </p:nvSpPr>
        <p:spPr>
          <a:xfrm>
            <a:off x="6546696" y="56735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椭圆 28"/>
          <p:cNvSpPr/>
          <p:nvPr/>
        </p:nvSpPr>
        <p:spPr>
          <a:xfrm>
            <a:off x="6330672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6114648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椭圆 30"/>
          <p:cNvSpPr/>
          <p:nvPr/>
        </p:nvSpPr>
        <p:spPr>
          <a:xfrm>
            <a:off x="5898624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5740163" y="6207386"/>
            <a:ext cx="1151333" cy="2317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视觉</a:t>
            </a:r>
            <a:r>
              <a:rPr lang="en-US" altLang="zh-CN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(pool)</a:t>
            </a:r>
            <a:endParaRPr lang="zh-CN" alt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椭圆 32"/>
          <p:cNvSpPr/>
          <p:nvPr/>
        </p:nvSpPr>
        <p:spPr>
          <a:xfrm>
            <a:off x="3897640" y="418414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0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5117584" y="418414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4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4731256" y="418414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6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6" name="椭圆 35"/>
          <p:cNvSpPr/>
          <p:nvPr/>
        </p:nvSpPr>
        <p:spPr>
          <a:xfrm>
            <a:off x="4314448" y="418414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7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7" name="椭圆 36"/>
          <p:cNvSpPr/>
          <p:nvPr/>
        </p:nvSpPr>
        <p:spPr>
          <a:xfrm>
            <a:off x="6424776" y="55211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椭圆 37"/>
          <p:cNvSpPr/>
          <p:nvPr/>
        </p:nvSpPr>
        <p:spPr>
          <a:xfrm>
            <a:off x="6208752" y="55260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椭圆 38"/>
          <p:cNvSpPr/>
          <p:nvPr/>
        </p:nvSpPr>
        <p:spPr>
          <a:xfrm>
            <a:off x="5992728" y="55260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椭圆 39"/>
          <p:cNvSpPr/>
          <p:nvPr/>
        </p:nvSpPr>
        <p:spPr>
          <a:xfrm>
            <a:off x="6455256" y="58259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椭圆 40"/>
          <p:cNvSpPr/>
          <p:nvPr/>
        </p:nvSpPr>
        <p:spPr>
          <a:xfrm>
            <a:off x="6239232" y="58308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椭圆 41"/>
          <p:cNvSpPr/>
          <p:nvPr/>
        </p:nvSpPr>
        <p:spPr>
          <a:xfrm>
            <a:off x="6023208" y="58308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椭圆 42"/>
          <p:cNvSpPr/>
          <p:nvPr/>
        </p:nvSpPr>
        <p:spPr>
          <a:xfrm>
            <a:off x="4080520" y="395554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1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4" name="椭圆 43"/>
          <p:cNvSpPr/>
          <p:nvPr/>
        </p:nvSpPr>
        <p:spPr>
          <a:xfrm>
            <a:off x="4914136" y="395554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3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5" name="椭圆 44"/>
          <p:cNvSpPr/>
          <p:nvPr/>
        </p:nvSpPr>
        <p:spPr>
          <a:xfrm>
            <a:off x="4497328" y="395554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2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6" name="椭圆 45"/>
          <p:cNvSpPr/>
          <p:nvPr/>
        </p:nvSpPr>
        <p:spPr>
          <a:xfrm>
            <a:off x="4111000" y="439750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9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7" name="椭圆 46"/>
          <p:cNvSpPr/>
          <p:nvPr/>
        </p:nvSpPr>
        <p:spPr>
          <a:xfrm>
            <a:off x="4944616" y="439750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5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8" name="椭圆 47"/>
          <p:cNvSpPr/>
          <p:nvPr/>
        </p:nvSpPr>
        <p:spPr>
          <a:xfrm>
            <a:off x="4527808" y="439750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8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9" name="椭圆 48"/>
          <p:cNvSpPr/>
          <p:nvPr/>
        </p:nvSpPr>
        <p:spPr>
          <a:xfrm>
            <a:off x="4150922" y="5318368"/>
            <a:ext cx="986673" cy="766423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椭圆 49"/>
          <p:cNvSpPr/>
          <p:nvPr/>
        </p:nvSpPr>
        <p:spPr>
          <a:xfrm>
            <a:off x="4900776" y="56735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椭圆 50"/>
          <p:cNvSpPr/>
          <p:nvPr/>
        </p:nvSpPr>
        <p:spPr>
          <a:xfrm>
            <a:off x="4684752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椭圆 51"/>
          <p:cNvSpPr/>
          <p:nvPr/>
        </p:nvSpPr>
        <p:spPr>
          <a:xfrm>
            <a:off x="4468728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椭圆 52"/>
          <p:cNvSpPr/>
          <p:nvPr/>
        </p:nvSpPr>
        <p:spPr>
          <a:xfrm>
            <a:off x="4252704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椭圆 53"/>
          <p:cNvSpPr/>
          <p:nvPr/>
        </p:nvSpPr>
        <p:spPr>
          <a:xfrm>
            <a:off x="4778856" y="55211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椭圆 54"/>
          <p:cNvSpPr/>
          <p:nvPr/>
        </p:nvSpPr>
        <p:spPr>
          <a:xfrm>
            <a:off x="4562832" y="55260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椭圆 55"/>
          <p:cNvSpPr/>
          <p:nvPr/>
        </p:nvSpPr>
        <p:spPr>
          <a:xfrm>
            <a:off x="4346808" y="55260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椭圆 56"/>
          <p:cNvSpPr/>
          <p:nvPr/>
        </p:nvSpPr>
        <p:spPr>
          <a:xfrm>
            <a:off x="4809336" y="58259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椭圆 57"/>
          <p:cNvSpPr/>
          <p:nvPr/>
        </p:nvSpPr>
        <p:spPr>
          <a:xfrm>
            <a:off x="4593312" y="58308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椭圆 58"/>
          <p:cNvSpPr/>
          <p:nvPr/>
        </p:nvSpPr>
        <p:spPr>
          <a:xfrm>
            <a:off x="4377288" y="58308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椭圆 59"/>
          <p:cNvSpPr/>
          <p:nvPr/>
        </p:nvSpPr>
        <p:spPr>
          <a:xfrm>
            <a:off x="2581202" y="5318368"/>
            <a:ext cx="986673" cy="766423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椭圆 60"/>
          <p:cNvSpPr/>
          <p:nvPr/>
        </p:nvSpPr>
        <p:spPr>
          <a:xfrm>
            <a:off x="3331056" y="56735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椭圆 61"/>
          <p:cNvSpPr/>
          <p:nvPr/>
        </p:nvSpPr>
        <p:spPr>
          <a:xfrm>
            <a:off x="3115032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椭圆 62"/>
          <p:cNvSpPr/>
          <p:nvPr/>
        </p:nvSpPr>
        <p:spPr>
          <a:xfrm>
            <a:off x="2899008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椭圆 63"/>
          <p:cNvSpPr/>
          <p:nvPr/>
        </p:nvSpPr>
        <p:spPr>
          <a:xfrm>
            <a:off x="2682984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椭圆 64"/>
          <p:cNvSpPr/>
          <p:nvPr/>
        </p:nvSpPr>
        <p:spPr>
          <a:xfrm>
            <a:off x="3209136" y="55211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椭圆 65"/>
          <p:cNvSpPr/>
          <p:nvPr/>
        </p:nvSpPr>
        <p:spPr>
          <a:xfrm>
            <a:off x="2993112" y="55260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椭圆 66"/>
          <p:cNvSpPr/>
          <p:nvPr/>
        </p:nvSpPr>
        <p:spPr>
          <a:xfrm>
            <a:off x="2777088" y="55260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椭圆 67"/>
          <p:cNvSpPr/>
          <p:nvPr/>
        </p:nvSpPr>
        <p:spPr>
          <a:xfrm>
            <a:off x="3239616" y="58259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椭圆 68"/>
          <p:cNvSpPr/>
          <p:nvPr/>
        </p:nvSpPr>
        <p:spPr>
          <a:xfrm>
            <a:off x="3023592" y="58308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椭圆 69"/>
          <p:cNvSpPr/>
          <p:nvPr/>
        </p:nvSpPr>
        <p:spPr>
          <a:xfrm>
            <a:off x="2807568" y="58308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组合 70"/>
          <p:cNvGrpSpPr/>
          <p:nvPr/>
        </p:nvGrpSpPr>
        <p:grpSpPr>
          <a:xfrm>
            <a:off x="4188532" y="3336422"/>
            <a:ext cx="833616" cy="727134"/>
            <a:chOff x="4188532" y="3336422"/>
            <a:chExt cx="833616" cy="727134"/>
          </a:xfrm>
        </p:grpSpPr>
        <p:cxnSp>
          <p:nvCxnSpPr>
            <p:cNvPr id="72" name="形状 71"/>
            <p:cNvCxnSpPr>
              <a:stCxn id="43" idx="0"/>
              <a:endCxn id="11" idx="2"/>
            </p:cNvCxnSpPr>
            <p:nvPr/>
          </p:nvCxnSpPr>
          <p:spPr>
            <a:xfrm rot="5400000" flipH="1" flipV="1">
              <a:off x="3982930" y="3543520"/>
              <a:ext cx="617626" cy="206422"/>
            </a:xfrm>
            <a:prstGeom prst="curvedConnector2">
              <a:avLst/>
            </a:prstGeom>
            <a:ln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曲线连接符 216"/>
            <p:cNvCxnSpPr>
              <a:stCxn id="11" idx="6"/>
              <a:endCxn id="45" idx="7"/>
            </p:cNvCxnSpPr>
            <p:nvPr/>
          </p:nvCxnSpPr>
          <p:spPr>
            <a:xfrm>
              <a:off x="4533268" y="3337918"/>
              <a:ext cx="148448" cy="649262"/>
            </a:xfrm>
            <a:prstGeom prst="curvedConnector2">
              <a:avLst/>
            </a:prstGeom>
            <a:ln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形状 73"/>
            <p:cNvCxnSpPr>
              <a:stCxn id="45" idx="6"/>
              <a:endCxn id="18" idx="3"/>
            </p:cNvCxnSpPr>
            <p:nvPr/>
          </p:nvCxnSpPr>
          <p:spPr>
            <a:xfrm flipV="1">
              <a:off x="4713352" y="3381677"/>
              <a:ext cx="31283" cy="681879"/>
            </a:xfrm>
            <a:prstGeom prst="curvedConnector2">
              <a:avLst/>
            </a:prstGeom>
            <a:ln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曲线连接符 221"/>
            <p:cNvCxnSpPr>
              <a:stCxn id="18" idx="6"/>
              <a:endCxn id="44" idx="0"/>
            </p:cNvCxnSpPr>
            <p:nvPr/>
          </p:nvCxnSpPr>
          <p:spPr>
            <a:xfrm>
              <a:off x="4862693" y="3336422"/>
              <a:ext cx="159455" cy="619122"/>
            </a:xfrm>
            <a:prstGeom prst="curvedConnector2">
              <a:avLst/>
            </a:prstGeom>
            <a:ln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组合 75"/>
          <p:cNvGrpSpPr/>
          <p:nvPr/>
        </p:nvGrpSpPr>
        <p:grpSpPr>
          <a:xfrm>
            <a:off x="2794997" y="4171567"/>
            <a:ext cx="3690922" cy="1369549"/>
            <a:chOff x="2794997" y="4171567"/>
            <a:chExt cx="3690922" cy="1369549"/>
          </a:xfrm>
        </p:grpSpPr>
        <p:cxnSp>
          <p:nvCxnSpPr>
            <p:cNvPr id="77" name="曲线连接符 76"/>
            <p:cNvCxnSpPr>
              <a:stCxn id="43" idx="4"/>
              <a:endCxn id="67" idx="1"/>
            </p:cNvCxnSpPr>
            <p:nvPr/>
          </p:nvCxnSpPr>
          <p:spPr>
            <a:xfrm rot="5400000">
              <a:off x="2806990" y="4159574"/>
              <a:ext cx="1369549" cy="1393536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曲线连接符 77"/>
            <p:cNvCxnSpPr>
              <a:stCxn id="43" idx="4"/>
              <a:endCxn id="56" idx="7"/>
            </p:cNvCxnSpPr>
            <p:nvPr/>
          </p:nvCxnSpPr>
          <p:spPr>
            <a:xfrm rot="16200000" flipH="1">
              <a:off x="3635084" y="4725015"/>
              <a:ext cx="1369549" cy="262653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曲线连接符 78"/>
            <p:cNvCxnSpPr>
              <a:stCxn id="43" idx="4"/>
              <a:endCxn id="39" idx="7"/>
            </p:cNvCxnSpPr>
            <p:nvPr/>
          </p:nvCxnSpPr>
          <p:spPr>
            <a:xfrm rot="16200000" flipH="1">
              <a:off x="4458044" y="3902055"/>
              <a:ext cx="1369549" cy="1908573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曲线连接符 79"/>
            <p:cNvCxnSpPr>
              <a:stCxn id="45" idx="4"/>
              <a:endCxn id="66" idx="1"/>
            </p:cNvCxnSpPr>
            <p:nvPr/>
          </p:nvCxnSpPr>
          <p:spPr>
            <a:xfrm rot="5400000">
              <a:off x="3123406" y="4059182"/>
              <a:ext cx="1369549" cy="1594320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曲线连接符 80"/>
            <p:cNvCxnSpPr>
              <a:stCxn id="45" idx="4"/>
              <a:endCxn id="55" idx="0"/>
            </p:cNvCxnSpPr>
            <p:nvPr/>
          </p:nvCxnSpPr>
          <p:spPr>
            <a:xfrm rot="16200000" flipH="1">
              <a:off x="3937437" y="4839470"/>
              <a:ext cx="1354440" cy="18635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曲线连接符 81"/>
            <p:cNvCxnSpPr>
              <a:stCxn id="45" idx="4"/>
              <a:endCxn id="38" idx="7"/>
            </p:cNvCxnSpPr>
            <p:nvPr/>
          </p:nvCxnSpPr>
          <p:spPr>
            <a:xfrm rot="16200000" flipH="1">
              <a:off x="4774460" y="4002447"/>
              <a:ext cx="1369549" cy="1707789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曲线连接符 82"/>
            <p:cNvCxnSpPr>
              <a:stCxn id="44" idx="4"/>
              <a:endCxn id="65" idx="0"/>
            </p:cNvCxnSpPr>
            <p:nvPr/>
          </p:nvCxnSpPr>
          <p:spPr>
            <a:xfrm rot="5400000">
              <a:off x="3471433" y="3970415"/>
              <a:ext cx="1349563" cy="1751869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曲线连接符 83"/>
            <p:cNvCxnSpPr>
              <a:stCxn id="44" idx="4"/>
              <a:endCxn id="54" idx="0"/>
            </p:cNvCxnSpPr>
            <p:nvPr/>
          </p:nvCxnSpPr>
          <p:spPr>
            <a:xfrm rot="5400000">
              <a:off x="4256293" y="4755275"/>
              <a:ext cx="1349563" cy="182149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曲线连接符 84"/>
            <p:cNvCxnSpPr>
              <a:stCxn id="44" idx="4"/>
              <a:endCxn id="37" idx="0"/>
            </p:cNvCxnSpPr>
            <p:nvPr/>
          </p:nvCxnSpPr>
          <p:spPr>
            <a:xfrm rot="16200000" flipH="1">
              <a:off x="5079252" y="4114463"/>
              <a:ext cx="1349563" cy="1463771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圆角矩形 85"/>
          <p:cNvSpPr/>
          <p:nvPr/>
        </p:nvSpPr>
        <p:spPr>
          <a:xfrm>
            <a:off x="3398520" y="335280"/>
            <a:ext cx="1036320" cy="487680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数数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87" name="矩形 86"/>
          <p:cNvSpPr/>
          <p:nvPr/>
        </p:nvSpPr>
        <p:spPr>
          <a:xfrm>
            <a:off x="5349240" y="335280"/>
            <a:ext cx="1021080" cy="4724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情境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88" name="矩形 87"/>
          <p:cNvSpPr/>
          <p:nvPr/>
        </p:nvSpPr>
        <p:spPr>
          <a:xfrm>
            <a:off x="2956560" y="1173480"/>
            <a:ext cx="1021080" cy="4724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始点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5196840" y="1173480"/>
            <a:ext cx="1021080" cy="4724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目标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90" name="直接箭头连接符 89"/>
          <p:cNvCxnSpPr>
            <a:stCxn id="87" idx="1"/>
            <a:endCxn id="86" idx="3"/>
          </p:cNvCxnSpPr>
          <p:nvPr/>
        </p:nvCxnSpPr>
        <p:spPr>
          <a:xfrm rot="10800000" flipV="1">
            <a:off x="4434840" y="571500"/>
            <a:ext cx="914400" cy="76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矩形 90"/>
          <p:cNvSpPr/>
          <p:nvPr/>
        </p:nvSpPr>
        <p:spPr>
          <a:xfrm>
            <a:off x="4069080" y="1173480"/>
            <a:ext cx="1021080" cy="4724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操作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92" name="曲线连接符 91"/>
          <p:cNvCxnSpPr>
            <a:stCxn id="86" idx="2"/>
            <a:endCxn id="88" idx="0"/>
          </p:cNvCxnSpPr>
          <p:nvPr/>
        </p:nvCxnSpPr>
        <p:spPr>
          <a:xfrm rot="5400000">
            <a:off x="3516630" y="773430"/>
            <a:ext cx="350520" cy="449580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曲线连接符 92"/>
          <p:cNvCxnSpPr>
            <a:stCxn id="86" idx="2"/>
            <a:endCxn id="89" idx="0"/>
          </p:cNvCxnSpPr>
          <p:nvPr/>
        </p:nvCxnSpPr>
        <p:spPr>
          <a:xfrm rot="16200000" flipH="1">
            <a:off x="4636770" y="102870"/>
            <a:ext cx="350520" cy="1790700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曲线连接符 93"/>
          <p:cNvCxnSpPr>
            <a:stCxn id="86" idx="2"/>
            <a:endCxn id="91" idx="0"/>
          </p:cNvCxnSpPr>
          <p:nvPr/>
        </p:nvCxnSpPr>
        <p:spPr>
          <a:xfrm rot="16200000" flipH="1">
            <a:off x="4072890" y="666750"/>
            <a:ext cx="350520" cy="662940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接箭头连接符 94"/>
          <p:cNvCxnSpPr>
            <a:stCxn id="91" idx="2"/>
            <a:endCxn id="98" idx="0"/>
          </p:cNvCxnSpPr>
          <p:nvPr/>
        </p:nvCxnSpPr>
        <p:spPr>
          <a:xfrm rot="16200000" flipH="1">
            <a:off x="4484370" y="1741170"/>
            <a:ext cx="198120" cy="7620"/>
          </a:xfrm>
          <a:prstGeom prst="straightConnector1">
            <a:avLst/>
          </a:prstGeom>
          <a:ln w="3175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曲线连接符 95"/>
          <p:cNvCxnSpPr>
            <a:stCxn id="97" idx="2"/>
            <a:endCxn id="66" idx="0"/>
          </p:cNvCxnSpPr>
          <p:nvPr/>
        </p:nvCxnSpPr>
        <p:spPr>
          <a:xfrm rot="16200000" flipH="1">
            <a:off x="1892133" y="4363886"/>
            <a:ext cx="1746488" cy="577755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圆角矩形 96"/>
          <p:cNvSpPr/>
          <p:nvPr/>
        </p:nvSpPr>
        <p:spPr>
          <a:xfrm>
            <a:off x="2118360" y="3398520"/>
            <a:ext cx="716280" cy="381000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2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98" name="圆角矩形 97"/>
          <p:cNvSpPr/>
          <p:nvPr/>
        </p:nvSpPr>
        <p:spPr>
          <a:xfrm>
            <a:off x="4069080" y="1844040"/>
            <a:ext cx="1036320" cy="381000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下一个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99" name="圆角矩形 98"/>
          <p:cNvSpPr/>
          <p:nvPr/>
        </p:nvSpPr>
        <p:spPr>
          <a:xfrm>
            <a:off x="6690360" y="3383280"/>
            <a:ext cx="746760" cy="381000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4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00" name="曲线连接符 99"/>
          <p:cNvCxnSpPr>
            <a:stCxn id="88" idx="2"/>
            <a:endCxn id="97" idx="0"/>
          </p:cNvCxnSpPr>
          <p:nvPr/>
        </p:nvCxnSpPr>
        <p:spPr>
          <a:xfrm rot="5400000">
            <a:off x="2095500" y="2026920"/>
            <a:ext cx="1752600" cy="990600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曲线连接符 100"/>
          <p:cNvCxnSpPr>
            <a:stCxn id="89" idx="2"/>
            <a:endCxn id="99" idx="0"/>
          </p:cNvCxnSpPr>
          <p:nvPr/>
        </p:nvCxnSpPr>
        <p:spPr>
          <a:xfrm rot="16200000" flipH="1">
            <a:off x="5516880" y="1836420"/>
            <a:ext cx="1737360" cy="1356360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曲线连接符 101"/>
          <p:cNvCxnSpPr>
            <a:stCxn id="99" idx="2"/>
            <a:endCxn id="61" idx="0"/>
          </p:cNvCxnSpPr>
          <p:nvPr/>
        </p:nvCxnSpPr>
        <p:spPr>
          <a:xfrm rot="5400000">
            <a:off x="4273345" y="2883135"/>
            <a:ext cx="1909251" cy="3671541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曲线连接符 102"/>
          <p:cNvCxnSpPr>
            <a:stCxn id="98" idx="2"/>
            <a:endCxn id="5" idx="0"/>
          </p:cNvCxnSpPr>
          <p:nvPr/>
        </p:nvCxnSpPr>
        <p:spPr>
          <a:xfrm rot="16200000" flipH="1">
            <a:off x="4393828" y="2418451"/>
            <a:ext cx="403824" cy="17001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圆角矩形 103"/>
          <p:cNvSpPr/>
          <p:nvPr/>
        </p:nvSpPr>
        <p:spPr>
          <a:xfrm>
            <a:off x="6522720" y="320040"/>
            <a:ext cx="2164080" cy="487680"/>
          </a:xfrm>
          <a:prstGeom prst="round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开始</a:t>
            </a:r>
            <a:r>
              <a:rPr lang="en-US" altLang="zh-CN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!</a:t>
            </a:r>
            <a:endParaRPr lang="zh-CN" altLang="en-US" dirty="0">
              <a:solidFill>
                <a:schemeClr val="tx1"/>
              </a:solidFill>
              <a:latin typeface="黑体" pitchFamily="2" charset="-122"/>
              <a:ea typeface="黑体" pitchFamily="2" charset="-122"/>
            </a:endParaRPr>
          </a:p>
        </p:txBody>
      </p:sp>
      <p:cxnSp>
        <p:nvCxnSpPr>
          <p:cNvPr id="105" name="形状 103"/>
          <p:cNvCxnSpPr>
            <a:stCxn id="44" idx="7"/>
            <a:endCxn id="21" idx="5"/>
          </p:cNvCxnSpPr>
          <p:nvPr/>
        </p:nvCxnSpPr>
        <p:spPr>
          <a:xfrm rot="16200000" flipV="1">
            <a:off x="4707563" y="3596218"/>
            <a:ext cx="680213" cy="101711"/>
          </a:xfrm>
          <a:prstGeom prst="curvedConnector3">
            <a:avLst>
              <a:gd name="adj1" fmla="val 50000"/>
            </a:avLst>
          </a:pr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形状 105"/>
          <p:cNvCxnSpPr>
            <a:stCxn id="21" idx="6"/>
            <a:endCxn id="34" idx="0"/>
          </p:cNvCxnSpPr>
          <p:nvPr/>
        </p:nvCxnSpPr>
        <p:spPr>
          <a:xfrm>
            <a:off x="5017069" y="3261712"/>
            <a:ext cx="208527" cy="922432"/>
          </a:xfrm>
          <a:prstGeom prst="curvedConnector2">
            <a:avLst/>
          </a:pr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形状 113"/>
          <p:cNvCxnSpPr>
            <a:stCxn id="34" idx="4"/>
            <a:endCxn id="50" idx="7"/>
          </p:cNvCxnSpPr>
          <p:nvPr/>
        </p:nvCxnSpPr>
        <p:spPr>
          <a:xfrm rot="5400000">
            <a:off x="4471139" y="4934183"/>
            <a:ext cx="1288472" cy="220443"/>
          </a:xfrm>
          <a:prstGeom prst="curvedConnector3">
            <a:avLst>
              <a:gd name="adj1" fmla="val 50000"/>
            </a:avLst>
          </a:pr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形状 113"/>
          <p:cNvCxnSpPr>
            <a:stCxn id="34" idx="4"/>
            <a:endCxn id="61" idx="7"/>
          </p:cNvCxnSpPr>
          <p:nvPr/>
        </p:nvCxnSpPr>
        <p:spPr>
          <a:xfrm rot="5400000">
            <a:off x="3686279" y="4149323"/>
            <a:ext cx="1288472" cy="1790163"/>
          </a:xfrm>
          <a:prstGeom prst="curvedConnector3">
            <a:avLst>
              <a:gd name="adj1" fmla="val 50000"/>
            </a:avLst>
          </a:pr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形状 113"/>
          <p:cNvCxnSpPr>
            <a:stCxn id="34" idx="6"/>
            <a:endCxn id="28" idx="0"/>
          </p:cNvCxnSpPr>
          <p:nvPr/>
        </p:nvCxnSpPr>
        <p:spPr>
          <a:xfrm>
            <a:off x="5333608" y="4292156"/>
            <a:ext cx="1274231" cy="1381375"/>
          </a:xfrm>
          <a:prstGeom prst="curvedConnector2">
            <a:avLst/>
          </a:pr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椭圆 109"/>
          <p:cNvSpPr/>
          <p:nvPr/>
        </p:nvSpPr>
        <p:spPr>
          <a:xfrm>
            <a:off x="4502526" y="3956540"/>
            <a:ext cx="216024" cy="216024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2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11" name="椭圆 110"/>
          <p:cNvSpPr/>
          <p:nvPr/>
        </p:nvSpPr>
        <p:spPr>
          <a:xfrm>
            <a:off x="3000318" y="5531855"/>
            <a:ext cx="122285" cy="103173"/>
          </a:xfrm>
          <a:prstGeom prst="ellipse">
            <a:avLst/>
          </a:prstGeom>
          <a:solidFill>
            <a:srgbClr val="FFC000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椭圆 111"/>
          <p:cNvSpPr/>
          <p:nvPr/>
        </p:nvSpPr>
        <p:spPr>
          <a:xfrm>
            <a:off x="4570038" y="5541583"/>
            <a:ext cx="122285" cy="103173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椭圆 112"/>
          <p:cNvSpPr/>
          <p:nvPr/>
        </p:nvSpPr>
        <p:spPr>
          <a:xfrm>
            <a:off x="6206230" y="5531855"/>
            <a:ext cx="122285" cy="103173"/>
          </a:xfrm>
          <a:prstGeom prst="ellipse">
            <a:avLst/>
          </a:prstGeom>
          <a:solidFill>
            <a:srgbClr val="FFC000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" name="圆角矩形 116"/>
          <p:cNvSpPr/>
          <p:nvPr/>
        </p:nvSpPr>
        <p:spPr>
          <a:xfrm>
            <a:off x="4065366" y="1851477"/>
            <a:ext cx="1036320" cy="381000"/>
          </a:xfrm>
          <a:prstGeom prst="round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下一个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15" name="椭圆 114"/>
          <p:cNvSpPr/>
          <p:nvPr/>
        </p:nvSpPr>
        <p:spPr>
          <a:xfrm>
            <a:off x="4731816" y="3257555"/>
            <a:ext cx="138314" cy="128003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椭圆 115"/>
          <p:cNvSpPr/>
          <p:nvPr/>
        </p:nvSpPr>
        <p:spPr>
          <a:xfrm>
            <a:off x="4910422" y="3951830"/>
            <a:ext cx="216024" cy="216024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3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7" grpId="0" animBg="1"/>
      <p:bldP spid="115" grpId="0" animBg="1"/>
      <p:bldP spid="11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椭圆 113"/>
          <p:cNvSpPr/>
          <p:nvPr/>
        </p:nvSpPr>
        <p:spPr>
          <a:xfrm>
            <a:off x="4042525" y="2636301"/>
            <a:ext cx="1116004" cy="950878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3707904" y="3824104"/>
            <a:ext cx="1835927" cy="932451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4046239" y="2628864"/>
            <a:ext cx="1116004" cy="950878"/>
          </a:xfrm>
          <a:prstGeom prst="ellipse">
            <a:avLst/>
          </a:prstGeom>
          <a:solidFill>
            <a:srgbClr val="FFC000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4228177" y="2895855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4226795" y="3199206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4390815" y="2803205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4397710" y="2954134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4396333" y="3122991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4394954" y="3273916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4228176" y="3048274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4557601" y="2894359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4556220" y="3197710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4720240" y="2801709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4727135" y="2952637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4725757" y="3121495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4724379" y="3272420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4557600" y="3046778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4880136" y="2894359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4878755" y="3197710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4880135" y="3046778"/>
            <a:ext cx="138314" cy="12800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5256564" y="2796560"/>
            <a:ext cx="899612" cy="4266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下一个</a:t>
            </a:r>
            <a:endParaRPr lang="en-US" altLang="zh-CN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(pool)</a:t>
            </a:r>
            <a:endParaRPr lang="zh-CN" alt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5575523" y="3752096"/>
            <a:ext cx="1022229" cy="679301"/>
          </a:xfrm>
          <a:prstGeom prst="rect">
            <a:avLst/>
          </a:prstGeom>
          <a:noFill/>
          <a:ln>
            <a:noFill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数字概念</a:t>
            </a:r>
            <a:endParaRPr lang="en-US" altLang="zh-CN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(pool)</a:t>
            </a:r>
            <a:endParaRPr lang="zh-CN" alt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2553655" y="6185074"/>
            <a:ext cx="1058444" cy="2317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听觉</a:t>
            </a:r>
            <a:r>
              <a:rPr lang="en-US" altLang="zh-CN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(pool)</a:t>
            </a:r>
          </a:p>
        </p:txBody>
      </p:sp>
      <p:sp>
        <p:nvSpPr>
          <p:cNvPr id="26" name="矩形 25"/>
          <p:cNvSpPr/>
          <p:nvPr/>
        </p:nvSpPr>
        <p:spPr>
          <a:xfrm>
            <a:off x="3862968" y="6140936"/>
            <a:ext cx="1656184" cy="313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发声</a:t>
            </a:r>
            <a:r>
              <a:rPr lang="en-US" altLang="zh-CN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(pool)</a:t>
            </a:r>
            <a:endParaRPr lang="zh-CN" alt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椭圆 26"/>
          <p:cNvSpPr/>
          <p:nvPr/>
        </p:nvSpPr>
        <p:spPr>
          <a:xfrm>
            <a:off x="5796842" y="5318368"/>
            <a:ext cx="986673" cy="766423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椭圆 27"/>
          <p:cNvSpPr/>
          <p:nvPr/>
        </p:nvSpPr>
        <p:spPr>
          <a:xfrm>
            <a:off x="6546696" y="56735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椭圆 28"/>
          <p:cNvSpPr/>
          <p:nvPr/>
        </p:nvSpPr>
        <p:spPr>
          <a:xfrm>
            <a:off x="6330672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6114648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椭圆 30"/>
          <p:cNvSpPr/>
          <p:nvPr/>
        </p:nvSpPr>
        <p:spPr>
          <a:xfrm>
            <a:off x="5898624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5740163" y="6207386"/>
            <a:ext cx="1151333" cy="2317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视觉</a:t>
            </a:r>
            <a:r>
              <a:rPr lang="en-US" altLang="zh-CN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(pool)</a:t>
            </a:r>
            <a:endParaRPr lang="zh-CN" alt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椭圆 32"/>
          <p:cNvSpPr/>
          <p:nvPr/>
        </p:nvSpPr>
        <p:spPr>
          <a:xfrm>
            <a:off x="3897640" y="418414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0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5117584" y="418414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4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4731256" y="418414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6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6" name="椭圆 35"/>
          <p:cNvSpPr/>
          <p:nvPr/>
        </p:nvSpPr>
        <p:spPr>
          <a:xfrm>
            <a:off x="4314448" y="418414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7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7" name="椭圆 36"/>
          <p:cNvSpPr/>
          <p:nvPr/>
        </p:nvSpPr>
        <p:spPr>
          <a:xfrm>
            <a:off x="6424776" y="55211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椭圆 37"/>
          <p:cNvSpPr/>
          <p:nvPr/>
        </p:nvSpPr>
        <p:spPr>
          <a:xfrm>
            <a:off x="6208752" y="5526008"/>
            <a:ext cx="122285" cy="10317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椭圆 38"/>
          <p:cNvSpPr/>
          <p:nvPr/>
        </p:nvSpPr>
        <p:spPr>
          <a:xfrm>
            <a:off x="5992728" y="55260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椭圆 39"/>
          <p:cNvSpPr/>
          <p:nvPr/>
        </p:nvSpPr>
        <p:spPr>
          <a:xfrm>
            <a:off x="6455256" y="58259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椭圆 40"/>
          <p:cNvSpPr/>
          <p:nvPr/>
        </p:nvSpPr>
        <p:spPr>
          <a:xfrm>
            <a:off x="6239232" y="58308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椭圆 41"/>
          <p:cNvSpPr/>
          <p:nvPr/>
        </p:nvSpPr>
        <p:spPr>
          <a:xfrm>
            <a:off x="6023208" y="58308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椭圆 42"/>
          <p:cNvSpPr/>
          <p:nvPr/>
        </p:nvSpPr>
        <p:spPr>
          <a:xfrm>
            <a:off x="4080520" y="395554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1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4" name="椭圆 43"/>
          <p:cNvSpPr/>
          <p:nvPr/>
        </p:nvSpPr>
        <p:spPr>
          <a:xfrm>
            <a:off x="4914136" y="395554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3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5" name="椭圆 44"/>
          <p:cNvSpPr/>
          <p:nvPr/>
        </p:nvSpPr>
        <p:spPr>
          <a:xfrm>
            <a:off x="4497328" y="395554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2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6" name="椭圆 45"/>
          <p:cNvSpPr/>
          <p:nvPr/>
        </p:nvSpPr>
        <p:spPr>
          <a:xfrm>
            <a:off x="4111000" y="439750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9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7" name="椭圆 46"/>
          <p:cNvSpPr/>
          <p:nvPr/>
        </p:nvSpPr>
        <p:spPr>
          <a:xfrm>
            <a:off x="4944616" y="439750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5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8" name="椭圆 47"/>
          <p:cNvSpPr/>
          <p:nvPr/>
        </p:nvSpPr>
        <p:spPr>
          <a:xfrm>
            <a:off x="4527808" y="4397504"/>
            <a:ext cx="216024" cy="216024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8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9" name="椭圆 48"/>
          <p:cNvSpPr/>
          <p:nvPr/>
        </p:nvSpPr>
        <p:spPr>
          <a:xfrm>
            <a:off x="4150922" y="5318368"/>
            <a:ext cx="986673" cy="766423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椭圆 49"/>
          <p:cNvSpPr/>
          <p:nvPr/>
        </p:nvSpPr>
        <p:spPr>
          <a:xfrm>
            <a:off x="4900776" y="56735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椭圆 50"/>
          <p:cNvSpPr/>
          <p:nvPr/>
        </p:nvSpPr>
        <p:spPr>
          <a:xfrm>
            <a:off x="4684752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椭圆 51"/>
          <p:cNvSpPr/>
          <p:nvPr/>
        </p:nvSpPr>
        <p:spPr>
          <a:xfrm>
            <a:off x="4468728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椭圆 52"/>
          <p:cNvSpPr/>
          <p:nvPr/>
        </p:nvSpPr>
        <p:spPr>
          <a:xfrm>
            <a:off x="4252704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椭圆 53"/>
          <p:cNvSpPr/>
          <p:nvPr/>
        </p:nvSpPr>
        <p:spPr>
          <a:xfrm>
            <a:off x="4778856" y="55211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椭圆 54"/>
          <p:cNvSpPr/>
          <p:nvPr/>
        </p:nvSpPr>
        <p:spPr>
          <a:xfrm>
            <a:off x="4562832" y="5526008"/>
            <a:ext cx="122285" cy="10317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椭圆 55"/>
          <p:cNvSpPr/>
          <p:nvPr/>
        </p:nvSpPr>
        <p:spPr>
          <a:xfrm>
            <a:off x="4346808" y="55260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椭圆 56"/>
          <p:cNvSpPr/>
          <p:nvPr/>
        </p:nvSpPr>
        <p:spPr>
          <a:xfrm>
            <a:off x="4809336" y="58259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椭圆 57"/>
          <p:cNvSpPr/>
          <p:nvPr/>
        </p:nvSpPr>
        <p:spPr>
          <a:xfrm>
            <a:off x="4593312" y="58308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椭圆 58"/>
          <p:cNvSpPr/>
          <p:nvPr/>
        </p:nvSpPr>
        <p:spPr>
          <a:xfrm>
            <a:off x="4377288" y="58308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椭圆 59"/>
          <p:cNvSpPr/>
          <p:nvPr/>
        </p:nvSpPr>
        <p:spPr>
          <a:xfrm>
            <a:off x="2581202" y="5318368"/>
            <a:ext cx="986673" cy="766423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椭圆 60"/>
          <p:cNvSpPr/>
          <p:nvPr/>
        </p:nvSpPr>
        <p:spPr>
          <a:xfrm>
            <a:off x="3331056" y="56735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椭圆 61"/>
          <p:cNvSpPr/>
          <p:nvPr/>
        </p:nvSpPr>
        <p:spPr>
          <a:xfrm>
            <a:off x="3115032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椭圆 62"/>
          <p:cNvSpPr/>
          <p:nvPr/>
        </p:nvSpPr>
        <p:spPr>
          <a:xfrm>
            <a:off x="2899008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椭圆 63"/>
          <p:cNvSpPr/>
          <p:nvPr/>
        </p:nvSpPr>
        <p:spPr>
          <a:xfrm>
            <a:off x="2682984" y="56784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椭圆 64"/>
          <p:cNvSpPr/>
          <p:nvPr/>
        </p:nvSpPr>
        <p:spPr>
          <a:xfrm>
            <a:off x="3209136" y="55211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椭圆 65"/>
          <p:cNvSpPr/>
          <p:nvPr/>
        </p:nvSpPr>
        <p:spPr>
          <a:xfrm>
            <a:off x="2993112" y="55260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椭圆 66"/>
          <p:cNvSpPr/>
          <p:nvPr/>
        </p:nvSpPr>
        <p:spPr>
          <a:xfrm>
            <a:off x="2777088" y="55260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椭圆 67"/>
          <p:cNvSpPr/>
          <p:nvPr/>
        </p:nvSpPr>
        <p:spPr>
          <a:xfrm>
            <a:off x="3239616" y="5825931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椭圆 68"/>
          <p:cNvSpPr/>
          <p:nvPr/>
        </p:nvSpPr>
        <p:spPr>
          <a:xfrm>
            <a:off x="3023592" y="58308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椭圆 69"/>
          <p:cNvSpPr/>
          <p:nvPr/>
        </p:nvSpPr>
        <p:spPr>
          <a:xfrm>
            <a:off x="2807568" y="5830808"/>
            <a:ext cx="122285" cy="103173"/>
          </a:xfrm>
          <a:prstGeom prst="ellipse">
            <a:avLst/>
          </a:prstGeom>
          <a:noFill/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组合 70"/>
          <p:cNvGrpSpPr/>
          <p:nvPr/>
        </p:nvGrpSpPr>
        <p:grpSpPr>
          <a:xfrm>
            <a:off x="4188532" y="3336422"/>
            <a:ext cx="833616" cy="727134"/>
            <a:chOff x="4188532" y="3336422"/>
            <a:chExt cx="833616" cy="727134"/>
          </a:xfrm>
        </p:grpSpPr>
        <p:cxnSp>
          <p:nvCxnSpPr>
            <p:cNvPr id="72" name="形状 71"/>
            <p:cNvCxnSpPr>
              <a:stCxn id="43" idx="0"/>
              <a:endCxn id="11" idx="2"/>
            </p:cNvCxnSpPr>
            <p:nvPr/>
          </p:nvCxnSpPr>
          <p:spPr>
            <a:xfrm rot="5400000" flipH="1" flipV="1">
              <a:off x="3982930" y="3543520"/>
              <a:ext cx="617626" cy="206422"/>
            </a:xfrm>
            <a:prstGeom prst="curvedConnector2">
              <a:avLst/>
            </a:prstGeom>
            <a:ln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曲线连接符 216"/>
            <p:cNvCxnSpPr>
              <a:stCxn id="11" idx="6"/>
              <a:endCxn id="45" idx="7"/>
            </p:cNvCxnSpPr>
            <p:nvPr/>
          </p:nvCxnSpPr>
          <p:spPr>
            <a:xfrm>
              <a:off x="4533268" y="3337918"/>
              <a:ext cx="148448" cy="649262"/>
            </a:xfrm>
            <a:prstGeom prst="curvedConnector2">
              <a:avLst/>
            </a:prstGeom>
            <a:ln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形状 73"/>
            <p:cNvCxnSpPr>
              <a:stCxn id="45" idx="6"/>
              <a:endCxn id="18" idx="3"/>
            </p:cNvCxnSpPr>
            <p:nvPr/>
          </p:nvCxnSpPr>
          <p:spPr>
            <a:xfrm flipV="1">
              <a:off x="4713352" y="3381677"/>
              <a:ext cx="31283" cy="681879"/>
            </a:xfrm>
            <a:prstGeom prst="curvedConnector2">
              <a:avLst/>
            </a:prstGeom>
            <a:ln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曲线连接符 221"/>
            <p:cNvCxnSpPr>
              <a:stCxn id="18" idx="6"/>
              <a:endCxn id="44" idx="0"/>
            </p:cNvCxnSpPr>
            <p:nvPr/>
          </p:nvCxnSpPr>
          <p:spPr>
            <a:xfrm>
              <a:off x="4862693" y="3336422"/>
              <a:ext cx="159455" cy="619122"/>
            </a:xfrm>
            <a:prstGeom prst="curvedConnector2">
              <a:avLst/>
            </a:prstGeom>
            <a:ln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组合 75"/>
          <p:cNvGrpSpPr/>
          <p:nvPr/>
        </p:nvGrpSpPr>
        <p:grpSpPr>
          <a:xfrm>
            <a:off x="2794997" y="4171567"/>
            <a:ext cx="3690922" cy="1369549"/>
            <a:chOff x="2794997" y="4171567"/>
            <a:chExt cx="3690922" cy="1369549"/>
          </a:xfrm>
        </p:grpSpPr>
        <p:cxnSp>
          <p:nvCxnSpPr>
            <p:cNvPr id="77" name="曲线连接符 76"/>
            <p:cNvCxnSpPr>
              <a:stCxn id="43" idx="4"/>
              <a:endCxn id="67" idx="1"/>
            </p:cNvCxnSpPr>
            <p:nvPr/>
          </p:nvCxnSpPr>
          <p:spPr>
            <a:xfrm rot="5400000">
              <a:off x="2806990" y="4159574"/>
              <a:ext cx="1369549" cy="1393536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曲线连接符 77"/>
            <p:cNvCxnSpPr>
              <a:stCxn id="43" idx="4"/>
              <a:endCxn id="56" idx="7"/>
            </p:cNvCxnSpPr>
            <p:nvPr/>
          </p:nvCxnSpPr>
          <p:spPr>
            <a:xfrm rot="16200000" flipH="1">
              <a:off x="3635084" y="4725015"/>
              <a:ext cx="1369549" cy="262653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曲线连接符 78"/>
            <p:cNvCxnSpPr>
              <a:stCxn id="43" idx="4"/>
              <a:endCxn id="39" idx="7"/>
            </p:cNvCxnSpPr>
            <p:nvPr/>
          </p:nvCxnSpPr>
          <p:spPr>
            <a:xfrm rot="16200000" flipH="1">
              <a:off x="4458044" y="3902055"/>
              <a:ext cx="1369549" cy="1908573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曲线连接符 79"/>
            <p:cNvCxnSpPr>
              <a:stCxn id="45" idx="4"/>
              <a:endCxn id="66" idx="1"/>
            </p:cNvCxnSpPr>
            <p:nvPr/>
          </p:nvCxnSpPr>
          <p:spPr>
            <a:xfrm rot="5400000">
              <a:off x="3123406" y="4059182"/>
              <a:ext cx="1369549" cy="1594320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曲线连接符 80"/>
            <p:cNvCxnSpPr>
              <a:stCxn id="45" idx="4"/>
              <a:endCxn id="55" idx="0"/>
            </p:cNvCxnSpPr>
            <p:nvPr/>
          </p:nvCxnSpPr>
          <p:spPr>
            <a:xfrm rot="16200000" flipH="1">
              <a:off x="3937437" y="4839470"/>
              <a:ext cx="1354440" cy="18635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曲线连接符 81"/>
            <p:cNvCxnSpPr>
              <a:stCxn id="45" idx="4"/>
              <a:endCxn id="38" idx="7"/>
            </p:cNvCxnSpPr>
            <p:nvPr/>
          </p:nvCxnSpPr>
          <p:spPr>
            <a:xfrm rot="16200000" flipH="1">
              <a:off x="4774460" y="4002447"/>
              <a:ext cx="1369549" cy="1707789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曲线连接符 82"/>
            <p:cNvCxnSpPr>
              <a:stCxn id="44" idx="4"/>
              <a:endCxn id="65" idx="0"/>
            </p:cNvCxnSpPr>
            <p:nvPr/>
          </p:nvCxnSpPr>
          <p:spPr>
            <a:xfrm rot="5400000">
              <a:off x="3471433" y="3970415"/>
              <a:ext cx="1349563" cy="1751869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曲线连接符 83"/>
            <p:cNvCxnSpPr>
              <a:stCxn id="44" idx="4"/>
              <a:endCxn id="54" idx="0"/>
            </p:cNvCxnSpPr>
            <p:nvPr/>
          </p:nvCxnSpPr>
          <p:spPr>
            <a:xfrm rot="5400000">
              <a:off x="4256293" y="4755275"/>
              <a:ext cx="1349563" cy="182149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曲线连接符 84"/>
            <p:cNvCxnSpPr>
              <a:stCxn id="44" idx="4"/>
              <a:endCxn id="37" idx="0"/>
            </p:cNvCxnSpPr>
            <p:nvPr/>
          </p:nvCxnSpPr>
          <p:spPr>
            <a:xfrm rot="16200000" flipH="1">
              <a:off x="5079252" y="4114463"/>
              <a:ext cx="1349563" cy="1463771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圆角矩形 85"/>
          <p:cNvSpPr/>
          <p:nvPr/>
        </p:nvSpPr>
        <p:spPr>
          <a:xfrm>
            <a:off x="3398520" y="335280"/>
            <a:ext cx="1036320" cy="487680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数数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87" name="矩形 86"/>
          <p:cNvSpPr/>
          <p:nvPr/>
        </p:nvSpPr>
        <p:spPr>
          <a:xfrm>
            <a:off x="5349240" y="335280"/>
            <a:ext cx="1021080" cy="4724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情境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88" name="矩形 87"/>
          <p:cNvSpPr/>
          <p:nvPr/>
        </p:nvSpPr>
        <p:spPr>
          <a:xfrm>
            <a:off x="2956560" y="1173480"/>
            <a:ext cx="1021080" cy="4724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始点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5196840" y="1173480"/>
            <a:ext cx="1021080" cy="4724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目标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90" name="直接箭头连接符 89"/>
          <p:cNvCxnSpPr>
            <a:stCxn id="87" idx="1"/>
            <a:endCxn id="86" idx="3"/>
          </p:cNvCxnSpPr>
          <p:nvPr/>
        </p:nvCxnSpPr>
        <p:spPr>
          <a:xfrm rot="10800000" flipV="1">
            <a:off x="4434840" y="571500"/>
            <a:ext cx="914400" cy="76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矩形 90"/>
          <p:cNvSpPr/>
          <p:nvPr/>
        </p:nvSpPr>
        <p:spPr>
          <a:xfrm>
            <a:off x="4069080" y="1173480"/>
            <a:ext cx="1021080" cy="4724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操作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92" name="曲线连接符 91"/>
          <p:cNvCxnSpPr>
            <a:stCxn id="86" idx="2"/>
            <a:endCxn id="88" idx="0"/>
          </p:cNvCxnSpPr>
          <p:nvPr/>
        </p:nvCxnSpPr>
        <p:spPr>
          <a:xfrm rot="5400000">
            <a:off x="3516630" y="773430"/>
            <a:ext cx="350520" cy="449580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曲线连接符 92"/>
          <p:cNvCxnSpPr>
            <a:stCxn id="86" idx="2"/>
            <a:endCxn id="89" idx="0"/>
          </p:cNvCxnSpPr>
          <p:nvPr/>
        </p:nvCxnSpPr>
        <p:spPr>
          <a:xfrm rot="16200000" flipH="1">
            <a:off x="4636770" y="102870"/>
            <a:ext cx="350520" cy="1790700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曲线连接符 93"/>
          <p:cNvCxnSpPr>
            <a:stCxn id="86" idx="2"/>
            <a:endCxn id="91" idx="0"/>
          </p:cNvCxnSpPr>
          <p:nvPr/>
        </p:nvCxnSpPr>
        <p:spPr>
          <a:xfrm rot="16200000" flipH="1">
            <a:off x="4072890" y="666750"/>
            <a:ext cx="350520" cy="662940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接箭头连接符 94"/>
          <p:cNvCxnSpPr>
            <a:stCxn id="91" idx="2"/>
            <a:endCxn id="98" idx="0"/>
          </p:cNvCxnSpPr>
          <p:nvPr/>
        </p:nvCxnSpPr>
        <p:spPr>
          <a:xfrm rot="16200000" flipH="1">
            <a:off x="4484370" y="1741170"/>
            <a:ext cx="198120" cy="7620"/>
          </a:xfrm>
          <a:prstGeom prst="straightConnector1">
            <a:avLst/>
          </a:prstGeom>
          <a:ln w="3175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曲线连接符 95"/>
          <p:cNvCxnSpPr>
            <a:stCxn id="97" idx="2"/>
            <a:endCxn id="66" idx="0"/>
          </p:cNvCxnSpPr>
          <p:nvPr/>
        </p:nvCxnSpPr>
        <p:spPr>
          <a:xfrm rot="16200000" flipH="1">
            <a:off x="1892133" y="4363886"/>
            <a:ext cx="1746488" cy="577755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圆角矩形 96"/>
          <p:cNvSpPr/>
          <p:nvPr/>
        </p:nvSpPr>
        <p:spPr>
          <a:xfrm>
            <a:off x="2118360" y="3398520"/>
            <a:ext cx="716280" cy="381000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2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98" name="圆角矩形 97"/>
          <p:cNvSpPr/>
          <p:nvPr/>
        </p:nvSpPr>
        <p:spPr>
          <a:xfrm>
            <a:off x="4069080" y="1844040"/>
            <a:ext cx="1036320" cy="381000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下一个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99" name="圆角矩形 98"/>
          <p:cNvSpPr/>
          <p:nvPr/>
        </p:nvSpPr>
        <p:spPr>
          <a:xfrm>
            <a:off x="6690360" y="3383280"/>
            <a:ext cx="746760" cy="381000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4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00" name="曲线连接符 99"/>
          <p:cNvCxnSpPr>
            <a:stCxn id="88" idx="2"/>
            <a:endCxn id="97" idx="0"/>
          </p:cNvCxnSpPr>
          <p:nvPr/>
        </p:nvCxnSpPr>
        <p:spPr>
          <a:xfrm rot="5400000">
            <a:off x="2095500" y="2026920"/>
            <a:ext cx="1752600" cy="990600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曲线连接符 100"/>
          <p:cNvCxnSpPr>
            <a:stCxn id="89" idx="2"/>
            <a:endCxn id="99" idx="0"/>
          </p:cNvCxnSpPr>
          <p:nvPr/>
        </p:nvCxnSpPr>
        <p:spPr>
          <a:xfrm rot="16200000" flipH="1">
            <a:off x="5516880" y="1836420"/>
            <a:ext cx="1737360" cy="1356360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曲线连接符 101"/>
          <p:cNvCxnSpPr>
            <a:stCxn id="99" idx="2"/>
            <a:endCxn id="61" idx="0"/>
          </p:cNvCxnSpPr>
          <p:nvPr/>
        </p:nvCxnSpPr>
        <p:spPr>
          <a:xfrm rot="5400000">
            <a:off x="4273345" y="2883135"/>
            <a:ext cx="1909251" cy="3671541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曲线连接符 102"/>
          <p:cNvCxnSpPr>
            <a:stCxn id="98" idx="2"/>
            <a:endCxn id="5" idx="0"/>
          </p:cNvCxnSpPr>
          <p:nvPr/>
        </p:nvCxnSpPr>
        <p:spPr>
          <a:xfrm rot="16200000" flipH="1">
            <a:off x="4393828" y="2418451"/>
            <a:ext cx="403824" cy="17001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圆角矩形 103"/>
          <p:cNvSpPr/>
          <p:nvPr/>
        </p:nvSpPr>
        <p:spPr>
          <a:xfrm>
            <a:off x="6522720" y="320040"/>
            <a:ext cx="2164080" cy="487680"/>
          </a:xfrm>
          <a:prstGeom prst="round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开始</a:t>
            </a:r>
            <a:r>
              <a:rPr lang="en-US" altLang="zh-CN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!</a:t>
            </a:r>
            <a:endParaRPr lang="zh-CN" altLang="en-US" dirty="0">
              <a:solidFill>
                <a:schemeClr val="tx1"/>
              </a:solidFill>
              <a:latin typeface="黑体" pitchFamily="2" charset="-122"/>
              <a:ea typeface="黑体" pitchFamily="2" charset="-122"/>
            </a:endParaRPr>
          </a:p>
        </p:txBody>
      </p:sp>
      <p:cxnSp>
        <p:nvCxnSpPr>
          <p:cNvPr id="105" name="形状 103"/>
          <p:cNvCxnSpPr>
            <a:stCxn id="44" idx="7"/>
            <a:endCxn id="21" idx="5"/>
          </p:cNvCxnSpPr>
          <p:nvPr/>
        </p:nvCxnSpPr>
        <p:spPr>
          <a:xfrm rot="16200000" flipV="1">
            <a:off x="4707563" y="3596218"/>
            <a:ext cx="680213" cy="101711"/>
          </a:xfrm>
          <a:prstGeom prst="curvedConnector3">
            <a:avLst>
              <a:gd name="adj1" fmla="val 50000"/>
            </a:avLst>
          </a:pr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形状 105"/>
          <p:cNvCxnSpPr>
            <a:stCxn id="21" idx="6"/>
            <a:endCxn id="34" idx="0"/>
          </p:cNvCxnSpPr>
          <p:nvPr/>
        </p:nvCxnSpPr>
        <p:spPr>
          <a:xfrm>
            <a:off x="5017069" y="3261712"/>
            <a:ext cx="208527" cy="922432"/>
          </a:xfrm>
          <a:prstGeom prst="curvedConnector2">
            <a:avLst/>
          </a:pr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形状 113"/>
          <p:cNvCxnSpPr>
            <a:stCxn id="34" idx="4"/>
            <a:endCxn id="50" idx="7"/>
          </p:cNvCxnSpPr>
          <p:nvPr/>
        </p:nvCxnSpPr>
        <p:spPr>
          <a:xfrm rot="5400000">
            <a:off x="4471139" y="4934183"/>
            <a:ext cx="1288472" cy="220443"/>
          </a:xfrm>
          <a:prstGeom prst="curvedConnector3">
            <a:avLst>
              <a:gd name="adj1" fmla="val 50000"/>
            </a:avLst>
          </a:pr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形状 113"/>
          <p:cNvCxnSpPr>
            <a:stCxn id="34" idx="4"/>
            <a:endCxn id="61" idx="7"/>
          </p:cNvCxnSpPr>
          <p:nvPr/>
        </p:nvCxnSpPr>
        <p:spPr>
          <a:xfrm rot="5400000">
            <a:off x="3686279" y="4149323"/>
            <a:ext cx="1288472" cy="1790163"/>
          </a:xfrm>
          <a:prstGeom prst="curvedConnector3">
            <a:avLst>
              <a:gd name="adj1" fmla="val 50000"/>
            </a:avLst>
          </a:pr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形状 113"/>
          <p:cNvCxnSpPr>
            <a:stCxn id="34" idx="6"/>
            <a:endCxn id="28" idx="0"/>
          </p:cNvCxnSpPr>
          <p:nvPr/>
        </p:nvCxnSpPr>
        <p:spPr>
          <a:xfrm>
            <a:off x="5333608" y="4292156"/>
            <a:ext cx="1274231" cy="1381375"/>
          </a:xfrm>
          <a:prstGeom prst="curvedConnector2">
            <a:avLst/>
          </a:pr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椭圆 109"/>
          <p:cNvSpPr/>
          <p:nvPr/>
        </p:nvSpPr>
        <p:spPr>
          <a:xfrm>
            <a:off x="4502526" y="3956540"/>
            <a:ext cx="216024" cy="21602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2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11" name="椭圆 110"/>
          <p:cNvSpPr/>
          <p:nvPr/>
        </p:nvSpPr>
        <p:spPr>
          <a:xfrm>
            <a:off x="3000318" y="5531855"/>
            <a:ext cx="122285" cy="10317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椭圆 111"/>
          <p:cNvSpPr/>
          <p:nvPr/>
        </p:nvSpPr>
        <p:spPr>
          <a:xfrm>
            <a:off x="4570038" y="5541583"/>
            <a:ext cx="122285" cy="10317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椭圆 112"/>
          <p:cNvSpPr/>
          <p:nvPr/>
        </p:nvSpPr>
        <p:spPr>
          <a:xfrm>
            <a:off x="6206230" y="5531855"/>
            <a:ext cx="122285" cy="10317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" name="圆角矩形 116"/>
          <p:cNvSpPr/>
          <p:nvPr/>
        </p:nvSpPr>
        <p:spPr>
          <a:xfrm>
            <a:off x="4065366" y="1851477"/>
            <a:ext cx="1036320" cy="381000"/>
          </a:xfrm>
          <a:prstGeom prst="round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下一个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15" name="椭圆 114"/>
          <p:cNvSpPr/>
          <p:nvPr/>
        </p:nvSpPr>
        <p:spPr>
          <a:xfrm>
            <a:off x="4731816" y="3257555"/>
            <a:ext cx="138314" cy="128003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椭圆 115"/>
          <p:cNvSpPr/>
          <p:nvPr/>
        </p:nvSpPr>
        <p:spPr>
          <a:xfrm>
            <a:off x="4910422" y="3951830"/>
            <a:ext cx="216024" cy="216024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3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18" name="椭圆 117"/>
          <p:cNvSpPr/>
          <p:nvPr/>
        </p:nvSpPr>
        <p:spPr>
          <a:xfrm>
            <a:off x="6432213" y="5528568"/>
            <a:ext cx="122285" cy="103173"/>
          </a:xfrm>
          <a:prstGeom prst="ellipse">
            <a:avLst/>
          </a:prstGeom>
          <a:solidFill>
            <a:srgbClr val="FFC000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椭圆 118"/>
          <p:cNvSpPr/>
          <p:nvPr/>
        </p:nvSpPr>
        <p:spPr>
          <a:xfrm>
            <a:off x="4786293" y="5528568"/>
            <a:ext cx="122285" cy="103173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椭圆 119"/>
          <p:cNvSpPr/>
          <p:nvPr/>
        </p:nvSpPr>
        <p:spPr>
          <a:xfrm>
            <a:off x="3216573" y="5528568"/>
            <a:ext cx="122285" cy="103173"/>
          </a:xfrm>
          <a:prstGeom prst="ellipse">
            <a:avLst/>
          </a:prstGeom>
          <a:solidFill>
            <a:srgbClr val="FFC000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" name="右箭头 120"/>
          <p:cNvSpPr/>
          <p:nvPr/>
        </p:nvSpPr>
        <p:spPr>
          <a:xfrm>
            <a:off x="408562" y="5272391"/>
            <a:ext cx="1527242" cy="1060315"/>
          </a:xfrm>
          <a:prstGeom prst="rightArrow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感觉运动记忆</a:t>
            </a:r>
            <a:endParaRPr lang="zh-CN" altLang="en-US" dirty="0">
              <a:solidFill>
                <a:schemeClr val="tx1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22" name="右箭头 121"/>
          <p:cNvSpPr/>
          <p:nvPr/>
        </p:nvSpPr>
        <p:spPr>
          <a:xfrm>
            <a:off x="327498" y="3323616"/>
            <a:ext cx="1527242" cy="1060315"/>
          </a:xfrm>
          <a:prstGeom prst="rightArrow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联结记忆</a:t>
            </a:r>
            <a:endParaRPr lang="zh-CN" altLang="en-US" dirty="0">
              <a:solidFill>
                <a:schemeClr val="tx1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23" name="右箭头 122"/>
          <p:cNvSpPr/>
          <p:nvPr/>
        </p:nvSpPr>
        <p:spPr>
          <a:xfrm>
            <a:off x="324255" y="616084"/>
            <a:ext cx="1527242" cy="1060315"/>
          </a:xfrm>
          <a:prstGeom prst="rightArrow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执行控制</a:t>
            </a:r>
            <a:endParaRPr lang="zh-CN" altLang="en-US" dirty="0">
              <a:solidFill>
                <a:schemeClr val="tx1"/>
              </a:solidFill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>
            <a:normAutofit/>
          </a:bodyPr>
          <a:lstStyle/>
          <a:p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一个例子：教授一个概念</a:t>
            </a:r>
            <a:r>
              <a:rPr lang="en-US" altLang="zh-CN" sz="2400" dirty="0" smtClean="0">
                <a:latin typeface="华文中宋" pitchFamily="2" charset="-122"/>
                <a:ea typeface="华文中宋" pitchFamily="2" charset="-122"/>
              </a:rPr>
              <a:t>---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“命题”</a:t>
            </a:r>
            <a:endParaRPr lang="zh-CN" altLang="en-US" sz="2700" dirty="0">
              <a:solidFill>
                <a:srgbClr val="0000FF"/>
              </a:solidFill>
            </a:endParaRPr>
          </a:p>
        </p:txBody>
      </p:sp>
      <p:grpSp>
        <p:nvGrpSpPr>
          <p:cNvPr id="3" name="组合 18"/>
          <p:cNvGrpSpPr/>
          <p:nvPr/>
        </p:nvGrpSpPr>
        <p:grpSpPr>
          <a:xfrm>
            <a:off x="2339752" y="2624728"/>
            <a:ext cx="4392488" cy="3384376"/>
            <a:chOff x="820895" y="1726820"/>
            <a:chExt cx="3120965" cy="4392129"/>
          </a:xfrm>
        </p:grpSpPr>
        <p:sp>
          <p:nvSpPr>
            <p:cNvPr id="4" name="矩形 3"/>
            <p:cNvSpPr/>
            <p:nvPr/>
          </p:nvSpPr>
          <p:spPr>
            <a:xfrm>
              <a:off x="820895" y="2078659"/>
              <a:ext cx="3120965" cy="404029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r>
                <a:rPr lang="zh-CN" altLang="en-US" sz="20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教师：</a:t>
              </a:r>
              <a:r>
                <a:rPr lang="zh-CN" altLang="en-US" sz="2000" dirty="0" smtClean="0">
                  <a:solidFill>
                    <a:srgbClr val="0000FF"/>
                  </a:solidFill>
                  <a:latin typeface="华文中宋" pitchFamily="2" charset="-122"/>
                  <a:ea typeface="华文中宋" pitchFamily="2" charset="-122"/>
                </a:rPr>
                <a:t>下面我们讲一个新概念</a:t>
              </a:r>
              <a:r>
                <a:rPr lang="en-US" altLang="zh-CN" sz="2000" dirty="0" smtClean="0">
                  <a:solidFill>
                    <a:srgbClr val="0000FF"/>
                  </a:solidFill>
                  <a:latin typeface="华文中宋" pitchFamily="2" charset="-122"/>
                  <a:ea typeface="华文中宋" pitchFamily="2" charset="-122"/>
                </a:rPr>
                <a:t>-</a:t>
              </a:r>
              <a:r>
                <a:rPr lang="zh-CN" altLang="en-US" sz="2000" dirty="0" smtClean="0">
                  <a:solidFill>
                    <a:srgbClr val="0000FF"/>
                  </a:solidFill>
                  <a:latin typeface="华文中宋" pitchFamily="2" charset="-122"/>
                  <a:ea typeface="华文中宋" pitchFamily="2" charset="-122"/>
                </a:rPr>
                <a:t>命题。 </a:t>
              </a:r>
            </a:p>
            <a:p>
              <a:pPr>
                <a:lnSpc>
                  <a:spcPct val="150000"/>
                </a:lnSpc>
              </a:pPr>
              <a:r>
                <a:rPr lang="zh-CN" altLang="en-US" sz="20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教师：</a:t>
              </a:r>
              <a:r>
                <a:rPr lang="zh-CN" altLang="en-US" sz="2000" dirty="0" smtClean="0">
                  <a:solidFill>
                    <a:srgbClr val="0000FF"/>
                  </a:solidFill>
                  <a:latin typeface="华文中宋" pitchFamily="2" charset="-122"/>
                  <a:ea typeface="华文中宋" pitchFamily="2" charset="-122"/>
                </a:rPr>
                <a:t>称能判断真假的陈述句为命题</a:t>
              </a:r>
              <a:r>
                <a:rPr lang="zh-CN" altLang="en-US" sz="20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。</a:t>
              </a:r>
              <a:endParaRPr lang="en-US" altLang="zh-CN" sz="20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20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 教师：</a:t>
              </a:r>
              <a:r>
                <a:rPr lang="zh-CN" altLang="en-US" sz="2000" dirty="0" smtClean="0">
                  <a:solidFill>
                    <a:srgbClr val="0000FF"/>
                  </a:solidFill>
                  <a:latin typeface="华文中宋" pitchFamily="2" charset="-122"/>
                  <a:ea typeface="华文中宋" pitchFamily="2" charset="-122"/>
                </a:rPr>
                <a:t>命题能判断真假么？ </a:t>
              </a:r>
              <a:endParaRPr lang="en-US" altLang="zh-CN" sz="2000" dirty="0" smtClean="0">
                <a:solidFill>
                  <a:srgbClr val="0000FF"/>
                </a:solidFill>
                <a:latin typeface="华文中宋" pitchFamily="2" charset="-122"/>
                <a:ea typeface="华文中宋" pitchFamily="2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20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学生：</a:t>
              </a:r>
              <a:r>
                <a:rPr lang="zh-CN" altLang="en-US" sz="2000" dirty="0" smtClean="0">
                  <a:solidFill>
                    <a:srgbClr val="0000FF"/>
                  </a:solidFill>
                  <a:latin typeface="华文中宋" pitchFamily="2" charset="-122"/>
                  <a:ea typeface="华文中宋" pitchFamily="2" charset="-122"/>
                </a:rPr>
                <a:t>能。</a:t>
              </a:r>
              <a:r>
                <a:rPr lang="zh-CN" altLang="en-US" sz="20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 </a:t>
              </a:r>
            </a:p>
            <a:p>
              <a:pPr>
                <a:lnSpc>
                  <a:spcPct val="150000"/>
                </a:lnSpc>
              </a:pPr>
              <a:r>
                <a:rPr lang="zh-CN" altLang="en-US" sz="20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教师：</a:t>
              </a:r>
              <a:r>
                <a:rPr lang="zh-CN" altLang="en-US" sz="2000" dirty="0" smtClean="0">
                  <a:solidFill>
                    <a:srgbClr val="0000FF"/>
                  </a:solidFill>
                  <a:latin typeface="华文中宋" pitchFamily="2" charset="-122"/>
                  <a:ea typeface="华文中宋" pitchFamily="2" charset="-122"/>
                </a:rPr>
                <a:t>回答正确。 </a:t>
              </a:r>
            </a:p>
          </p:txBody>
        </p:sp>
        <p:sp>
          <p:nvSpPr>
            <p:cNvPr id="11" name="矩形 10"/>
            <p:cNvSpPr/>
            <p:nvPr/>
          </p:nvSpPr>
          <p:spPr>
            <a:xfrm>
              <a:off x="1451418" y="1726820"/>
              <a:ext cx="1914378" cy="19001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课堂交互序列</a:t>
              </a:r>
              <a:endParaRPr lang="zh-CN" altLang="en-US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</p:grpSp>
      <p:sp>
        <p:nvSpPr>
          <p:cNvPr id="21" name="矩形 20"/>
          <p:cNvSpPr/>
          <p:nvPr/>
        </p:nvSpPr>
        <p:spPr>
          <a:xfrm>
            <a:off x="2411760" y="3344808"/>
            <a:ext cx="4248472" cy="411266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188720" y="1475601"/>
            <a:ext cx="66446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 smtClean="0">
                <a:latin typeface="华文中宋" pitchFamily="2" charset="-122"/>
                <a:ea typeface="华文中宋" pitchFamily="2" charset="-122"/>
              </a:rPr>
              <a:t/>
            </a:r>
            <a:br>
              <a:rPr lang="en-US" altLang="zh-CN" sz="2800" dirty="0" smtClean="0">
                <a:latin typeface="华文中宋" pitchFamily="2" charset="-122"/>
                <a:ea typeface="华文中宋" pitchFamily="2" charset="-122"/>
              </a:rPr>
            </a:br>
            <a:r>
              <a:rPr lang="zh-CN" altLang="en-US" sz="2800" dirty="0" smtClean="0">
                <a:solidFill>
                  <a:srgbClr val="0000FF"/>
                </a:solidFill>
                <a:latin typeface="华文中宋" pitchFamily="2" charset="-122"/>
                <a:ea typeface="华文中宋" pitchFamily="2" charset="-122"/>
              </a:rPr>
              <a:t>教学目标：理解命题</a:t>
            </a:r>
            <a:endParaRPr lang="zh-CN" altLang="en-US" sz="2800" dirty="0">
              <a:latin typeface="华文中宋" pitchFamily="2" charset="-122"/>
              <a:ea typeface="华文中宋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预期设定</a:t>
            </a:r>
            <a:endParaRPr lang="zh-CN" altLang="en-US" dirty="0"/>
          </a:p>
        </p:txBody>
      </p:sp>
      <p:grpSp>
        <p:nvGrpSpPr>
          <p:cNvPr id="3" name="组合 82"/>
          <p:cNvGrpSpPr/>
          <p:nvPr/>
        </p:nvGrpSpPr>
        <p:grpSpPr>
          <a:xfrm>
            <a:off x="1489983" y="1124744"/>
            <a:ext cx="6178361" cy="5248860"/>
            <a:chOff x="1489983" y="1124744"/>
            <a:chExt cx="6178361" cy="5248860"/>
          </a:xfrm>
        </p:grpSpPr>
        <p:sp>
          <p:nvSpPr>
            <p:cNvPr id="5" name="梯形 4"/>
            <p:cNvSpPr/>
            <p:nvPr/>
          </p:nvSpPr>
          <p:spPr>
            <a:xfrm flipH="1">
              <a:off x="5513538" y="3116802"/>
              <a:ext cx="1850338" cy="403239"/>
            </a:xfrm>
            <a:prstGeom prst="trapezoid">
              <a:avLst/>
            </a:prstGeom>
            <a:solidFill>
              <a:srgbClr val="F8EDEC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6" name="圆角矩形 5"/>
            <p:cNvSpPr/>
            <p:nvPr/>
          </p:nvSpPr>
          <p:spPr>
            <a:xfrm flipH="1">
              <a:off x="2033108" y="5500503"/>
              <a:ext cx="4863831" cy="873101"/>
            </a:xfrm>
            <a:prstGeom prst="round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zh-CN" altLang="en-US" sz="20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长时陈述性记忆</a:t>
              </a:r>
              <a:endParaRPr lang="zh-CN" altLang="en-US" sz="20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 flipH="1">
              <a:off x="5924158" y="1793081"/>
              <a:ext cx="1031149" cy="3313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运动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8" name="肘形连接符 43"/>
            <p:cNvCxnSpPr>
              <a:stCxn id="7" idx="0"/>
              <a:endCxn id="49" idx="2"/>
            </p:cNvCxnSpPr>
            <p:nvPr/>
          </p:nvCxnSpPr>
          <p:spPr>
            <a:xfrm rot="16200000" flipV="1">
              <a:off x="6322511" y="1675860"/>
              <a:ext cx="233486" cy="956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圆角矩形 8"/>
            <p:cNvSpPr/>
            <p:nvPr/>
          </p:nvSpPr>
          <p:spPr>
            <a:xfrm flipH="1">
              <a:off x="1489983" y="1124744"/>
              <a:ext cx="5846324" cy="434239"/>
            </a:xfrm>
            <a:prstGeom prst="roundRect">
              <a:avLst/>
            </a:prstGeom>
            <a:solidFill>
              <a:srgbClr val="FDFDFD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lnSpc>
                  <a:spcPts val="1700"/>
                </a:lnSpc>
                <a:defRPr/>
              </a:pPr>
              <a:r>
                <a:rPr lang="zh-CN" altLang="en-US" sz="1400" dirty="0" smtClean="0">
                  <a:solidFill>
                    <a:srgbClr val="FF0000"/>
                  </a:solidFill>
                </a:rPr>
                <a:t>下面我们讲一个新概念</a:t>
              </a:r>
              <a:r>
                <a:rPr lang="en-US" altLang="zh-CN" sz="1400" dirty="0" smtClean="0">
                  <a:solidFill>
                    <a:srgbClr val="FF0000"/>
                  </a:solidFill>
                </a:rPr>
                <a:t>-</a:t>
              </a:r>
              <a:r>
                <a:rPr lang="zh-CN" altLang="en-US" sz="1400" dirty="0" smtClean="0">
                  <a:solidFill>
                    <a:srgbClr val="FF0000"/>
                  </a:solidFill>
                </a:rPr>
                <a:t>命题。</a:t>
              </a:r>
              <a:endParaRPr lang="en-US" altLang="zh-CN" sz="1400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0" name="形状 17"/>
            <p:cNvCxnSpPr>
              <a:stCxn id="50" idx="2"/>
              <a:endCxn id="61" idx="0"/>
            </p:cNvCxnSpPr>
            <p:nvPr/>
          </p:nvCxnSpPr>
          <p:spPr>
            <a:xfrm rot="16200000" flipH="1">
              <a:off x="2106699" y="1721744"/>
              <a:ext cx="314548" cy="3220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圆角矩形 10"/>
            <p:cNvSpPr/>
            <p:nvPr/>
          </p:nvSpPr>
          <p:spPr>
            <a:xfrm flipH="1">
              <a:off x="5354228" y="4717531"/>
              <a:ext cx="2183773" cy="433616"/>
            </a:xfrm>
            <a:prstGeom prst="roundRect">
              <a:avLst/>
            </a:prstGeom>
            <a:solidFill>
              <a:srgbClr val="F8EDE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 flipH="1">
              <a:off x="4054338" y="3110291"/>
              <a:ext cx="1107399" cy="415346"/>
            </a:xfrm>
            <a:prstGeom prst="rect">
              <a:avLst/>
            </a:prstGeom>
            <a:solidFill>
              <a:srgbClr val="F8EDE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300"/>
                </a:lnSpc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控制与决策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 flipH="1">
              <a:off x="1699543" y="3379925"/>
              <a:ext cx="1531704" cy="43566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神经编码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4" name="直接箭头连接符 19"/>
            <p:cNvCxnSpPr>
              <a:stCxn id="11" idx="0"/>
              <a:endCxn id="40" idx="2"/>
            </p:cNvCxnSpPr>
            <p:nvPr/>
          </p:nvCxnSpPr>
          <p:spPr>
            <a:xfrm rot="5400000" flipH="1" flipV="1">
              <a:off x="6252367" y="4523392"/>
              <a:ext cx="387886" cy="39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箭头连接符 14"/>
            <p:cNvCxnSpPr>
              <a:stCxn id="52" idx="2"/>
              <a:endCxn id="13" idx="0"/>
            </p:cNvCxnSpPr>
            <p:nvPr/>
          </p:nvCxnSpPr>
          <p:spPr>
            <a:xfrm rot="5400000">
              <a:off x="2179618" y="3088690"/>
              <a:ext cx="577012" cy="545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箭头连接符 15"/>
            <p:cNvCxnSpPr>
              <a:stCxn id="5" idx="0"/>
              <a:endCxn id="60" idx="2"/>
            </p:cNvCxnSpPr>
            <p:nvPr/>
          </p:nvCxnSpPr>
          <p:spPr>
            <a:xfrm rot="16200000" flipV="1">
              <a:off x="6216529" y="2894624"/>
              <a:ext cx="441155" cy="3202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矩形 17"/>
            <p:cNvSpPr/>
            <p:nvPr/>
          </p:nvSpPr>
          <p:spPr>
            <a:xfrm flipH="1">
              <a:off x="6561925" y="4743237"/>
              <a:ext cx="879763" cy="20428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视觉对象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 flipH="1">
              <a:off x="5482990" y="4745208"/>
              <a:ext cx="879763" cy="20428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言语对象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 flipH="1">
              <a:off x="6660999" y="3175464"/>
              <a:ext cx="214865" cy="7912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 flipH="1">
              <a:off x="6321372" y="3177437"/>
              <a:ext cx="214865" cy="79128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 flipH="1">
              <a:off x="5961960" y="3179412"/>
              <a:ext cx="214865" cy="7912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23" name="菱形 22"/>
            <p:cNvSpPr/>
            <p:nvPr/>
          </p:nvSpPr>
          <p:spPr>
            <a:xfrm flipH="1">
              <a:off x="1751017" y="4674218"/>
              <a:ext cx="1448768" cy="521064"/>
            </a:xfrm>
            <a:prstGeom prst="diamond">
              <a:avLst/>
            </a:prstGeom>
            <a:solidFill>
              <a:srgbClr val="FFFFC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000"/>
                </a:lnSpc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新对象？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24" name="直接箭头连接符 23"/>
            <p:cNvCxnSpPr>
              <a:stCxn id="13" idx="2"/>
              <a:endCxn id="23" idx="0"/>
            </p:cNvCxnSpPr>
            <p:nvPr/>
          </p:nvCxnSpPr>
          <p:spPr>
            <a:xfrm rot="16200000" flipH="1">
              <a:off x="2041086" y="4239903"/>
              <a:ext cx="858624" cy="10006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箭头连接符 24"/>
            <p:cNvCxnSpPr>
              <a:stCxn id="23" idx="1"/>
              <a:endCxn id="11" idx="3"/>
            </p:cNvCxnSpPr>
            <p:nvPr/>
          </p:nvCxnSpPr>
          <p:spPr>
            <a:xfrm flipV="1">
              <a:off x="3199785" y="4934339"/>
              <a:ext cx="2154443" cy="41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矩形 25"/>
            <p:cNvSpPr/>
            <p:nvPr/>
          </p:nvSpPr>
          <p:spPr>
            <a:xfrm flipH="1">
              <a:off x="2900426" y="4626164"/>
              <a:ext cx="712228" cy="35527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Y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 flipH="1">
              <a:off x="1958695" y="5207016"/>
              <a:ext cx="435003" cy="29124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altLang="zh-CN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N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 flipH="1">
              <a:off x="5885243" y="4931219"/>
              <a:ext cx="1157036" cy="210854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活动对象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 flipH="1">
              <a:off x="5878932" y="3323234"/>
              <a:ext cx="1125036" cy="18815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活动动作集合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30" name="肘形连接符 29"/>
            <p:cNvCxnSpPr>
              <a:stCxn id="11" idx="1"/>
              <a:endCxn id="6" idx="1"/>
            </p:cNvCxnSpPr>
            <p:nvPr/>
          </p:nvCxnSpPr>
          <p:spPr>
            <a:xfrm flipH="1">
              <a:off x="6896939" y="4934339"/>
              <a:ext cx="641062" cy="1002715"/>
            </a:xfrm>
            <a:prstGeom prst="bentConnector3">
              <a:avLst>
                <a:gd name="adj1" fmla="val -18208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肘形连接符 30"/>
            <p:cNvCxnSpPr>
              <a:stCxn id="6" idx="3"/>
              <a:endCxn id="23" idx="3"/>
            </p:cNvCxnSpPr>
            <p:nvPr/>
          </p:nvCxnSpPr>
          <p:spPr>
            <a:xfrm rot="10800000">
              <a:off x="1751018" y="4934750"/>
              <a:ext cx="282091" cy="1002304"/>
            </a:xfrm>
            <a:prstGeom prst="bentConnector3">
              <a:avLst>
                <a:gd name="adj1" fmla="val 154026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矩形 31"/>
            <p:cNvSpPr/>
            <p:nvPr/>
          </p:nvSpPr>
          <p:spPr>
            <a:xfrm flipH="1">
              <a:off x="5665793" y="5194744"/>
              <a:ext cx="1037806" cy="301757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激活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33" name="直接箭头连接符 32"/>
            <p:cNvCxnSpPr>
              <a:stCxn id="5" idx="3"/>
              <a:endCxn id="12" idx="1"/>
            </p:cNvCxnSpPr>
            <p:nvPr/>
          </p:nvCxnSpPr>
          <p:spPr>
            <a:xfrm rot="10800000">
              <a:off x="5161737" y="3317964"/>
              <a:ext cx="402206" cy="458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箭头连接符 33"/>
            <p:cNvCxnSpPr>
              <a:stCxn id="40" idx="0"/>
              <a:endCxn id="5" idx="2"/>
            </p:cNvCxnSpPr>
            <p:nvPr/>
          </p:nvCxnSpPr>
          <p:spPr>
            <a:xfrm rot="16200000" flipV="1">
              <a:off x="6214442" y="3744306"/>
              <a:ext cx="456330" cy="780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箭头连接符 34"/>
            <p:cNvCxnSpPr>
              <a:stCxn id="36" idx="0"/>
              <a:endCxn id="23" idx="2"/>
            </p:cNvCxnSpPr>
            <p:nvPr/>
          </p:nvCxnSpPr>
          <p:spPr>
            <a:xfrm rot="16200000" flipV="1">
              <a:off x="2317672" y="5353011"/>
              <a:ext cx="316120" cy="66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矩形 35"/>
            <p:cNvSpPr/>
            <p:nvPr/>
          </p:nvSpPr>
          <p:spPr>
            <a:xfrm flipH="1">
              <a:off x="2039674" y="5511402"/>
              <a:ext cx="872777" cy="9426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37" name="直接箭头连接符 36"/>
            <p:cNvCxnSpPr>
              <a:stCxn id="38" idx="0"/>
              <a:endCxn id="11" idx="2"/>
            </p:cNvCxnSpPr>
            <p:nvPr/>
          </p:nvCxnSpPr>
          <p:spPr>
            <a:xfrm rot="16200000" flipV="1">
              <a:off x="6270931" y="5326331"/>
              <a:ext cx="352399" cy="2032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矩形 37"/>
            <p:cNvSpPr/>
            <p:nvPr/>
          </p:nvSpPr>
          <p:spPr>
            <a:xfrm flipH="1">
              <a:off x="6011758" y="5503546"/>
              <a:ext cx="872777" cy="9426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39" name="矩形 38"/>
            <p:cNvSpPr/>
            <p:nvPr/>
          </p:nvSpPr>
          <p:spPr>
            <a:xfrm flipH="1">
              <a:off x="3203125" y="4563774"/>
              <a:ext cx="1935953" cy="471655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保持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40" name="圆角矩形 39"/>
            <p:cNvSpPr/>
            <p:nvPr/>
          </p:nvSpPr>
          <p:spPr>
            <a:xfrm flipH="1">
              <a:off x="5560306" y="3976371"/>
              <a:ext cx="1772403" cy="353274"/>
            </a:xfrm>
            <a:prstGeom prst="round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300"/>
                </a:lnSpc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长时程序性记忆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41" name="圆角矩形 40"/>
            <p:cNvSpPr/>
            <p:nvPr/>
          </p:nvSpPr>
          <p:spPr>
            <a:xfrm flipH="1">
              <a:off x="3791046" y="1489162"/>
              <a:ext cx="1293312" cy="320511"/>
            </a:xfrm>
            <a:prstGeom prst="round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外回路</a:t>
              </a:r>
            </a:p>
          </p:txBody>
        </p:sp>
        <p:sp>
          <p:nvSpPr>
            <p:cNvPr id="42" name="矩形 41"/>
            <p:cNvSpPr/>
            <p:nvPr/>
          </p:nvSpPr>
          <p:spPr>
            <a:xfrm flipH="1">
              <a:off x="2584689" y="5149024"/>
              <a:ext cx="633576" cy="33772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提取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43" name="圆角矩形 42"/>
            <p:cNvSpPr/>
            <p:nvPr/>
          </p:nvSpPr>
          <p:spPr>
            <a:xfrm flipH="1">
              <a:off x="4068501" y="3868176"/>
              <a:ext cx="1077463" cy="484250"/>
            </a:xfrm>
            <a:prstGeom prst="roundRect">
              <a:avLst/>
            </a:prstGeom>
            <a:solidFill>
              <a:srgbClr val="F8EDE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情境</a:t>
              </a:r>
              <a:r>
                <a:rPr lang="en-US" altLang="zh-CN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-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目标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预期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44" name="矩形 43"/>
            <p:cNvSpPr/>
            <p:nvPr/>
          </p:nvSpPr>
          <p:spPr>
            <a:xfrm flipH="1">
              <a:off x="5615937" y="4713774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45" name="肘形连接符 44"/>
            <p:cNvCxnSpPr>
              <a:stCxn id="44" idx="0"/>
              <a:endCxn id="43" idx="2"/>
            </p:cNvCxnSpPr>
            <p:nvPr/>
          </p:nvCxnSpPr>
          <p:spPr>
            <a:xfrm rot="16200000" flipV="1">
              <a:off x="4988888" y="3970770"/>
              <a:ext cx="361348" cy="1124659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肘形连接符 45"/>
            <p:cNvCxnSpPr>
              <a:stCxn id="43" idx="0"/>
              <a:endCxn id="12" idx="2"/>
            </p:cNvCxnSpPr>
            <p:nvPr/>
          </p:nvCxnSpPr>
          <p:spPr>
            <a:xfrm rot="5400000" flipH="1" flipV="1">
              <a:off x="4436365" y="3696505"/>
              <a:ext cx="342539" cy="805"/>
            </a:xfrm>
            <a:prstGeom prst="bentConnector3">
              <a:avLst>
                <a:gd name="adj1" fmla="val 50000"/>
              </a:avLst>
            </a:prstGeom>
            <a:ln w="31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接箭头连接符 46"/>
            <p:cNvCxnSpPr>
              <a:stCxn id="19" idx="1"/>
              <a:endCxn id="18" idx="3"/>
            </p:cNvCxnSpPr>
            <p:nvPr/>
          </p:nvCxnSpPr>
          <p:spPr>
            <a:xfrm flipV="1">
              <a:off x="6362753" y="4845378"/>
              <a:ext cx="199172" cy="1971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矩形 47"/>
            <p:cNvSpPr/>
            <p:nvPr/>
          </p:nvSpPr>
          <p:spPr>
            <a:xfrm flipH="1">
              <a:off x="6753344" y="3730407"/>
              <a:ext cx="915000" cy="171386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记忆巩固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 flipH="1">
              <a:off x="6322822" y="1481255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50" name="矩形 49"/>
            <p:cNvSpPr/>
            <p:nvPr/>
          </p:nvSpPr>
          <p:spPr>
            <a:xfrm flipH="1">
              <a:off x="2146409" y="1487740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51" name="矩形 50"/>
            <p:cNvSpPr/>
            <p:nvPr/>
          </p:nvSpPr>
          <p:spPr>
            <a:xfrm flipH="1">
              <a:off x="6966047" y="5608672"/>
              <a:ext cx="687058" cy="279516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记忆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巩固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52" name="流程图: 手动操作 51"/>
            <p:cNvSpPr/>
            <p:nvPr/>
          </p:nvSpPr>
          <p:spPr>
            <a:xfrm>
              <a:off x="2013653" y="2618087"/>
              <a:ext cx="914400" cy="184826"/>
            </a:xfrm>
            <a:prstGeom prst="flowChartManualOperation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矩形 52"/>
            <p:cNvSpPr/>
            <p:nvPr/>
          </p:nvSpPr>
          <p:spPr>
            <a:xfrm flipH="1">
              <a:off x="2149648" y="2626532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54" name="矩形 53"/>
            <p:cNvSpPr/>
            <p:nvPr/>
          </p:nvSpPr>
          <p:spPr>
            <a:xfrm flipH="1">
              <a:off x="2593888" y="2623284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55" name="形状 54"/>
            <p:cNvCxnSpPr>
              <a:stCxn id="60" idx="3"/>
              <a:endCxn id="54" idx="0"/>
            </p:cNvCxnSpPr>
            <p:nvPr/>
          </p:nvCxnSpPr>
          <p:spPr>
            <a:xfrm rot="10800000" flipV="1">
              <a:off x="2709842" y="2509980"/>
              <a:ext cx="3211074" cy="113303"/>
            </a:xfrm>
            <a:prstGeom prst="bentConnector2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肘形连接符 55"/>
            <p:cNvCxnSpPr>
              <a:stCxn id="61" idx="2"/>
              <a:endCxn id="53" idx="0"/>
            </p:cNvCxnSpPr>
            <p:nvPr/>
          </p:nvCxnSpPr>
          <p:spPr>
            <a:xfrm rot="16200000" flipH="1">
              <a:off x="2058306" y="2419236"/>
              <a:ext cx="414572" cy="19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肘形连接符 56"/>
            <p:cNvCxnSpPr>
              <a:stCxn id="60" idx="0"/>
              <a:endCxn id="7" idx="2"/>
            </p:cNvCxnSpPr>
            <p:nvPr/>
          </p:nvCxnSpPr>
          <p:spPr>
            <a:xfrm rot="5400000" flipH="1" flipV="1">
              <a:off x="6327667" y="2232251"/>
              <a:ext cx="219902" cy="4227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形状 57"/>
            <p:cNvCxnSpPr>
              <a:stCxn id="12" idx="0"/>
              <a:endCxn id="52" idx="3"/>
            </p:cNvCxnSpPr>
            <p:nvPr/>
          </p:nvCxnSpPr>
          <p:spPr>
            <a:xfrm rot="16200000" flipV="1">
              <a:off x="3522430" y="2024684"/>
              <a:ext cx="399791" cy="1771424"/>
            </a:xfrm>
            <a:prstGeom prst="bentConnector2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圆角矩形 58"/>
            <p:cNvSpPr/>
            <p:nvPr/>
          </p:nvSpPr>
          <p:spPr>
            <a:xfrm flipH="1">
              <a:off x="3787805" y="2118217"/>
              <a:ext cx="1293312" cy="320511"/>
            </a:xfrm>
            <a:prstGeom prst="round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内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回路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60" name="矩形 59"/>
            <p:cNvSpPr/>
            <p:nvPr/>
          </p:nvSpPr>
          <p:spPr>
            <a:xfrm flipH="1">
              <a:off x="5920916" y="2344315"/>
              <a:ext cx="1029179" cy="3313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运动控制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61" name="矩形 60"/>
            <p:cNvSpPr/>
            <p:nvPr/>
          </p:nvSpPr>
          <p:spPr>
            <a:xfrm flipH="1">
              <a:off x="1750994" y="1880628"/>
              <a:ext cx="1029179" cy="3313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感觉器官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62" name="圆角矩形 61"/>
            <p:cNvSpPr/>
            <p:nvPr/>
          </p:nvSpPr>
          <p:spPr>
            <a:xfrm>
              <a:off x="3216273" y="3863020"/>
              <a:ext cx="576064" cy="48638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</a:rPr>
                <a:t>信念</a:t>
              </a:r>
              <a:endParaRPr lang="en-US" altLang="zh-CN" sz="12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</a:rPr>
                <a:t>情感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63" name="形状 62"/>
            <p:cNvCxnSpPr>
              <a:stCxn id="62" idx="0"/>
              <a:endCxn id="12" idx="3"/>
            </p:cNvCxnSpPr>
            <p:nvPr/>
          </p:nvCxnSpPr>
          <p:spPr>
            <a:xfrm rot="5400000" flipH="1" flipV="1">
              <a:off x="3506793" y="3315476"/>
              <a:ext cx="545056" cy="550033"/>
            </a:xfrm>
            <a:prstGeom prst="bentConnector2">
              <a:avLst/>
            </a:prstGeom>
            <a:ln>
              <a:solidFill>
                <a:schemeClr val="tx1"/>
              </a:solidFill>
              <a:prstDash val="sys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曲线连接符 85"/>
            <p:cNvCxnSpPr>
              <a:stCxn id="11" idx="1"/>
              <a:endCxn id="74" idx="1"/>
            </p:cNvCxnSpPr>
            <p:nvPr/>
          </p:nvCxnSpPr>
          <p:spPr>
            <a:xfrm flipH="1" flipV="1">
              <a:off x="7323211" y="4216285"/>
              <a:ext cx="214790" cy="718054"/>
            </a:xfrm>
            <a:prstGeom prst="bentConnector3">
              <a:avLst>
                <a:gd name="adj1" fmla="val -49668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曲线连接符 86"/>
            <p:cNvCxnSpPr>
              <a:stCxn id="5" idx="1"/>
              <a:endCxn id="73" idx="1"/>
            </p:cNvCxnSpPr>
            <p:nvPr/>
          </p:nvCxnSpPr>
          <p:spPr>
            <a:xfrm>
              <a:off x="7313471" y="3318422"/>
              <a:ext cx="32444" cy="784375"/>
            </a:xfrm>
            <a:prstGeom prst="bentConnector3">
              <a:avLst>
                <a:gd name="adj1" fmla="val 953905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矩形 72"/>
            <p:cNvSpPr/>
            <p:nvPr/>
          </p:nvSpPr>
          <p:spPr>
            <a:xfrm flipH="1">
              <a:off x="7114007" y="4063627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74" name="矩形 73"/>
            <p:cNvSpPr/>
            <p:nvPr/>
          </p:nvSpPr>
          <p:spPr>
            <a:xfrm flipH="1">
              <a:off x="7091303" y="4177115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81" name="直接箭头连接符 80"/>
            <p:cNvCxnSpPr>
              <a:stCxn id="43" idx="3"/>
              <a:endCxn id="62" idx="3"/>
            </p:cNvCxnSpPr>
            <p:nvPr/>
          </p:nvCxnSpPr>
          <p:spPr>
            <a:xfrm rot="10800000">
              <a:off x="3792337" y="4106213"/>
              <a:ext cx="276164" cy="4089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6" name="肘形连接符 85"/>
          <p:cNvCxnSpPr>
            <a:stCxn id="50" idx="2"/>
            <a:endCxn id="23" idx="0"/>
          </p:cNvCxnSpPr>
          <p:nvPr/>
        </p:nvCxnSpPr>
        <p:spPr>
          <a:xfrm rot="16200000" flipH="1">
            <a:off x="814813" y="3013630"/>
            <a:ext cx="3108138" cy="213038"/>
          </a:xfrm>
          <a:prstGeom prst="bentConnector3">
            <a:avLst>
              <a:gd name="adj1" fmla="val 50000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肘形连接符 87"/>
          <p:cNvCxnSpPr>
            <a:stCxn id="23" idx="2"/>
            <a:endCxn id="28" idx="2"/>
          </p:cNvCxnSpPr>
          <p:nvPr/>
        </p:nvCxnSpPr>
        <p:spPr>
          <a:xfrm rot="5400000" flipH="1" flipV="1">
            <a:off x="4442976" y="3174498"/>
            <a:ext cx="53209" cy="3988360"/>
          </a:xfrm>
          <a:prstGeom prst="bentConnector3">
            <a:avLst>
              <a:gd name="adj1" fmla="val -1205054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矩形 89"/>
          <p:cNvSpPr/>
          <p:nvPr/>
        </p:nvSpPr>
        <p:spPr>
          <a:xfrm>
            <a:off x="5220072" y="4797152"/>
            <a:ext cx="2376264" cy="2880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下面我们讲一个新概念</a:t>
            </a:r>
            <a:r>
              <a:rPr lang="en-US" altLang="zh-CN" sz="1200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-</a:t>
            </a:r>
            <a:r>
              <a:rPr lang="zh-CN" altLang="en-US" sz="1200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命题。 </a:t>
            </a:r>
            <a:endParaRPr lang="zh-CN" altLang="en-US" sz="1200" dirty="0">
              <a:solidFill>
                <a:schemeClr val="tx1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91" name="矩形 90"/>
          <p:cNvSpPr/>
          <p:nvPr/>
        </p:nvSpPr>
        <p:spPr>
          <a:xfrm>
            <a:off x="3347864" y="3933056"/>
            <a:ext cx="2160240" cy="2880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预期：概念（命题）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75" name="肘形连接符 74"/>
          <p:cNvCxnSpPr/>
          <p:nvPr/>
        </p:nvCxnSpPr>
        <p:spPr>
          <a:xfrm>
            <a:off x="3199785" y="4923599"/>
            <a:ext cx="2020287" cy="6418"/>
          </a:xfrm>
          <a:prstGeom prst="bentConnector3">
            <a:avLst>
              <a:gd name="adj1" fmla="val 50000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肘形连接符 77"/>
          <p:cNvCxnSpPr>
            <a:stCxn id="21" idx="0"/>
            <a:endCxn id="23" idx="0"/>
          </p:cNvCxnSpPr>
          <p:nvPr/>
        </p:nvCxnSpPr>
        <p:spPr>
          <a:xfrm rot="16200000" flipH="1" flipV="1">
            <a:off x="3703712" y="1949125"/>
            <a:ext cx="1496781" cy="3953403"/>
          </a:xfrm>
          <a:prstGeom prst="bentConnector3">
            <a:avLst>
              <a:gd name="adj1" fmla="val -40603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接连接符 79"/>
          <p:cNvCxnSpPr/>
          <p:nvPr/>
        </p:nvCxnSpPr>
        <p:spPr>
          <a:xfrm>
            <a:off x="1672683" y="1460810"/>
            <a:ext cx="216333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矩形标注 81"/>
          <p:cNvSpPr/>
          <p:nvPr/>
        </p:nvSpPr>
        <p:spPr>
          <a:xfrm>
            <a:off x="5943596" y="4360126"/>
            <a:ext cx="2988526" cy="379141"/>
          </a:xfrm>
          <a:prstGeom prst="wedge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句子模式：下面我们讲一个。。。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93" name="肘形连接符 92"/>
          <p:cNvCxnSpPr>
            <a:stCxn id="90" idx="0"/>
            <a:endCxn id="91" idx="2"/>
          </p:cNvCxnSpPr>
          <p:nvPr/>
        </p:nvCxnSpPr>
        <p:spPr>
          <a:xfrm rot="16200000" flipV="1">
            <a:off x="5130062" y="3519010"/>
            <a:ext cx="576064" cy="1980220"/>
          </a:xfrm>
          <a:prstGeom prst="bentConnector3">
            <a:avLst>
              <a:gd name="adj1" fmla="val 50000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91" grpId="0" animBg="1"/>
      <p:bldP spid="8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理解命题</a:t>
            </a:r>
            <a:endParaRPr lang="zh-CN" altLang="en-US" dirty="0"/>
          </a:p>
        </p:txBody>
      </p:sp>
      <p:grpSp>
        <p:nvGrpSpPr>
          <p:cNvPr id="3" name="组合 82"/>
          <p:cNvGrpSpPr/>
          <p:nvPr/>
        </p:nvGrpSpPr>
        <p:grpSpPr>
          <a:xfrm>
            <a:off x="1489983" y="1124744"/>
            <a:ext cx="6178361" cy="5248860"/>
            <a:chOff x="1489983" y="1124744"/>
            <a:chExt cx="6178361" cy="5248860"/>
          </a:xfrm>
        </p:grpSpPr>
        <p:sp>
          <p:nvSpPr>
            <p:cNvPr id="5" name="梯形 4"/>
            <p:cNvSpPr/>
            <p:nvPr/>
          </p:nvSpPr>
          <p:spPr>
            <a:xfrm flipH="1">
              <a:off x="5513538" y="3116802"/>
              <a:ext cx="1850338" cy="403239"/>
            </a:xfrm>
            <a:prstGeom prst="trapezoid">
              <a:avLst/>
            </a:prstGeom>
            <a:solidFill>
              <a:srgbClr val="F8EDEC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6" name="圆角矩形 5"/>
            <p:cNvSpPr/>
            <p:nvPr/>
          </p:nvSpPr>
          <p:spPr>
            <a:xfrm flipH="1">
              <a:off x="2033108" y="5500503"/>
              <a:ext cx="4863831" cy="873101"/>
            </a:xfrm>
            <a:prstGeom prst="round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zh-CN" altLang="en-US" sz="20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长时陈述性记忆</a:t>
              </a:r>
              <a:endParaRPr lang="zh-CN" altLang="en-US" sz="20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 flipH="1">
              <a:off x="5924158" y="1793081"/>
              <a:ext cx="1031149" cy="3313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运动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8" name="肘形连接符 43"/>
            <p:cNvCxnSpPr>
              <a:stCxn id="7" idx="0"/>
              <a:endCxn id="49" idx="2"/>
            </p:cNvCxnSpPr>
            <p:nvPr/>
          </p:nvCxnSpPr>
          <p:spPr>
            <a:xfrm rot="16200000" flipV="1">
              <a:off x="6322511" y="1675860"/>
              <a:ext cx="233486" cy="956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圆角矩形 8"/>
            <p:cNvSpPr/>
            <p:nvPr/>
          </p:nvSpPr>
          <p:spPr>
            <a:xfrm flipH="1">
              <a:off x="1489983" y="1124744"/>
              <a:ext cx="5846324" cy="434239"/>
            </a:xfrm>
            <a:prstGeom prst="roundRect">
              <a:avLst/>
            </a:prstGeom>
            <a:solidFill>
              <a:srgbClr val="FDFDFD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lnSpc>
                  <a:spcPts val="1700"/>
                </a:lnSpc>
                <a:defRPr/>
              </a:pPr>
              <a:r>
                <a:rPr lang="zh-CN" altLang="en-US" sz="1400" dirty="0" smtClean="0">
                  <a:solidFill>
                    <a:srgbClr val="FF0000"/>
                  </a:solidFill>
                </a:rPr>
                <a:t>称能判断真假的陈述句为命题。</a:t>
              </a:r>
              <a:endParaRPr lang="en-US" altLang="zh-CN" sz="1400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0" name="形状 17"/>
            <p:cNvCxnSpPr>
              <a:stCxn id="50" idx="2"/>
              <a:endCxn id="61" idx="0"/>
            </p:cNvCxnSpPr>
            <p:nvPr/>
          </p:nvCxnSpPr>
          <p:spPr>
            <a:xfrm rot="16200000" flipH="1">
              <a:off x="2106699" y="1721744"/>
              <a:ext cx="314548" cy="3220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圆角矩形 10"/>
            <p:cNvSpPr/>
            <p:nvPr/>
          </p:nvSpPr>
          <p:spPr>
            <a:xfrm flipH="1">
              <a:off x="5354228" y="4717531"/>
              <a:ext cx="2183773" cy="433616"/>
            </a:xfrm>
            <a:prstGeom prst="roundRect">
              <a:avLst/>
            </a:prstGeom>
            <a:solidFill>
              <a:srgbClr val="F8EDE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 flipH="1">
              <a:off x="4054338" y="3110291"/>
              <a:ext cx="1107399" cy="415346"/>
            </a:xfrm>
            <a:prstGeom prst="rect">
              <a:avLst/>
            </a:prstGeom>
            <a:solidFill>
              <a:srgbClr val="F8EDE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300"/>
                </a:lnSpc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控制与决策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 flipH="1">
              <a:off x="1699543" y="3379925"/>
              <a:ext cx="1531704" cy="43566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神经编码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4" name="直接箭头连接符 19"/>
            <p:cNvCxnSpPr>
              <a:stCxn id="11" idx="0"/>
              <a:endCxn id="40" idx="2"/>
            </p:cNvCxnSpPr>
            <p:nvPr/>
          </p:nvCxnSpPr>
          <p:spPr>
            <a:xfrm rot="5400000" flipH="1" flipV="1">
              <a:off x="6252367" y="4523392"/>
              <a:ext cx="387886" cy="39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箭头连接符 14"/>
            <p:cNvCxnSpPr>
              <a:stCxn id="52" idx="2"/>
              <a:endCxn id="13" idx="0"/>
            </p:cNvCxnSpPr>
            <p:nvPr/>
          </p:nvCxnSpPr>
          <p:spPr>
            <a:xfrm rot="5400000">
              <a:off x="2179618" y="3088690"/>
              <a:ext cx="577012" cy="545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箭头连接符 15"/>
            <p:cNvCxnSpPr>
              <a:stCxn id="5" idx="0"/>
              <a:endCxn id="60" idx="2"/>
            </p:cNvCxnSpPr>
            <p:nvPr/>
          </p:nvCxnSpPr>
          <p:spPr>
            <a:xfrm rot="16200000" flipV="1">
              <a:off x="6216529" y="2894624"/>
              <a:ext cx="441155" cy="3202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矩形 17"/>
            <p:cNvSpPr/>
            <p:nvPr/>
          </p:nvSpPr>
          <p:spPr>
            <a:xfrm flipH="1">
              <a:off x="6561925" y="4743237"/>
              <a:ext cx="879763" cy="20428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视觉对象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 flipH="1">
              <a:off x="5482990" y="4745208"/>
              <a:ext cx="879763" cy="20428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言语对象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 flipH="1">
              <a:off x="6660999" y="3175464"/>
              <a:ext cx="214865" cy="7912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 flipH="1">
              <a:off x="6321372" y="3177437"/>
              <a:ext cx="214865" cy="79128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 flipH="1">
              <a:off x="5961960" y="3179412"/>
              <a:ext cx="214865" cy="7912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23" name="菱形 22"/>
            <p:cNvSpPr/>
            <p:nvPr/>
          </p:nvSpPr>
          <p:spPr>
            <a:xfrm flipH="1">
              <a:off x="1751017" y="4674218"/>
              <a:ext cx="1448768" cy="521064"/>
            </a:xfrm>
            <a:prstGeom prst="diamond">
              <a:avLst/>
            </a:prstGeom>
            <a:solidFill>
              <a:srgbClr val="FFFFC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000"/>
                </a:lnSpc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新对象？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24" name="直接箭头连接符 23"/>
            <p:cNvCxnSpPr>
              <a:stCxn id="13" idx="2"/>
              <a:endCxn id="23" idx="0"/>
            </p:cNvCxnSpPr>
            <p:nvPr/>
          </p:nvCxnSpPr>
          <p:spPr>
            <a:xfrm rot="16200000" flipH="1">
              <a:off x="2041086" y="4239903"/>
              <a:ext cx="858624" cy="10006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箭头连接符 24"/>
            <p:cNvCxnSpPr>
              <a:stCxn id="23" idx="1"/>
              <a:endCxn id="11" idx="3"/>
            </p:cNvCxnSpPr>
            <p:nvPr/>
          </p:nvCxnSpPr>
          <p:spPr>
            <a:xfrm flipV="1">
              <a:off x="3199785" y="4934339"/>
              <a:ext cx="2154443" cy="41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矩形 25"/>
            <p:cNvSpPr/>
            <p:nvPr/>
          </p:nvSpPr>
          <p:spPr>
            <a:xfrm flipH="1">
              <a:off x="2900426" y="4626164"/>
              <a:ext cx="712228" cy="35527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Y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 flipH="1">
              <a:off x="1958695" y="5207016"/>
              <a:ext cx="435003" cy="29124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altLang="zh-CN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N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 flipH="1">
              <a:off x="5885243" y="4931219"/>
              <a:ext cx="1157036" cy="210854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活动对象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 flipH="1">
              <a:off x="5878932" y="3323234"/>
              <a:ext cx="1125036" cy="18815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活动动作集合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30" name="肘形连接符 29"/>
            <p:cNvCxnSpPr>
              <a:stCxn id="11" idx="1"/>
              <a:endCxn id="6" idx="1"/>
            </p:cNvCxnSpPr>
            <p:nvPr/>
          </p:nvCxnSpPr>
          <p:spPr>
            <a:xfrm flipH="1">
              <a:off x="6896939" y="4934339"/>
              <a:ext cx="641062" cy="1002715"/>
            </a:xfrm>
            <a:prstGeom prst="bentConnector3">
              <a:avLst>
                <a:gd name="adj1" fmla="val -18208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肘形连接符 30"/>
            <p:cNvCxnSpPr>
              <a:stCxn id="6" idx="3"/>
              <a:endCxn id="23" idx="3"/>
            </p:cNvCxnSpPr>
            <p:nvPr/>
          </p:nvCxnSpPr>
          <p:spPr>
            <a:xfrm rot="10800000">
              <a:off x="1751018" y="4934750"/>
              <a:ext cx="282091" cy="1002304"/>
            </a:xfrm>
            <a:prstGeom prst="bentConnector3">
              <a:avLst>
                <a:gd name="adj1" fmla="val 154026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矩形 31"/>
            <p:cNvSpPr/>
            <p:nvPr/>
          </p:nvSpPr>
          <p:spPr>
            <a:xfrm flipH="1">
              <a:off x="5665793" y="5194744"/>
              <a:ext cx="1037806" cy="301757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激活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33" name="直接箭头连接符 32"/>
            <p:cNvCxnSpPr>
              <a:stCxn id="5" idx="3"/>
              <a:endCxn id="12" idx="1"/>
            </p:cNvCxnSpPr>
            <p:nvPr/>
          </p:nvCxnSpPr>
          <p:spPr>
            <a:xfrm rot="10800000">
              <a:off x="5161737" y="3317964"/>
              <a:ext cx="402206" cy="458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箭头连接符 33"/>
            <p:cNvCxnSpPr>
              <a:stCxn id="40" idx="0"/>
              <a:endCxn id="5" idx="2"/>
            </p:cNvCxnSpPr>
            <p:nvPr/>
          </p:nvCxnSpPr>
          <p:spPr>
            <a:xfrm rot="16200000" flipV="1">
              <a:off x="6214442" y="3744306"/>
              <a:ext cx="456330" cy="780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箭头连接符 34"/>
            <p:cNvCxnSpPr>
              <a:stCxn id="36" idx="0"/>
              <a:endCxn id="23" idx="2"/>
            </p:cNvCxnSpPr>
            <p:nvPr/>
          </p:nvCxnSpPr>
          <p:spPr>
            <a:xfrm rot="16200000" flipV="1">
              <a:off x="2317672" y="5353011"/>
              <a:ext cx="316120" cy="66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矩形 35"/>
            <p:cNvSpPr/>
            <p:nvPr/>
          </p:nvSpPr>
          <p:spPr>
            <a:xfrm flipH="1">
              <a:off x="2039674" y="5511402"/>
              <a:ext cx="872777" cy="9426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37" name="直接箭头连接符 36"/>
            <p:cNvCxnSpPr>
              <a:stCxn id="38" idx="0"/>
              <a:endCxn id="11" idx="2"/>
            </p:cNvCxnSpPr>
            <p:nvPr/>
          </p:nvCxnSpPr>
          <p:spPr>
            <a:xfrm rot="16200000" flipV="1">
              <a:off x="6270931" y="5326331"/>
              <a:ext cx="352399" cy="2032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矩形 37"/>
            <p:cNvSpPr/>
            <p:nvPr/>
          </p:nvSpPr>
          <p:spPr>
            <a:xfrm flipH="1">
              <a:off x="6011758" y="5503546"/>
              <a:ext cx="872777" cy="9426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39" name="矩形 38"/>
            <p:cNvSpPr/>
            <p:nvPr/>
          </p:nvSpPr>
          <p:spPr>
            <a:xfrm flipH="1">
              <a:off x="3203125" y="4563774"/>
              <a:ext cx="1935953" cy="471655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保持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40" name="圆角矩形 39"/>
            <p:cNvSpPr/>
            <p:nvPr/>
          </p:nvSpPr>
          <p:spPr>
            <a:xfrm flipH="1">
              <a:off x="5560306" y="3976371"/>
              <a:ext cx="1772403" cy="353274"/>
            </a:xfrm>
            <a:prstGeom prst="round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300"/>
                </a:lnSpc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长时程序性记忆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41" name="圆角矩形 40"/>
            <p:cNvSpPr/>
            <p:nvPr/>
          </p:nvSpPr>
          <p:spPr>
            <a:xfrm flipH="1">
              <a:off x="3791046" y="1489162"/>
              <a:ext cx="1293312" cy="320511"/>
            </a:xfrm>
            <a:prstGeom prst="round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外回路</a:t>
              </a:r>
            </a:p>
          </p:txBody>
        </p:sp>
        <p:sp>
          <p:nvSpPr>
            <p:cNvPr id="42" name="矩形 41"/>
            <p:cNvSpPr/>
            <p:nvPr/>
          </p:nvSpPr>
          <p:spPr>
            <a:xfrm flipH="1">
              <a:off x="2584689" y="5149024"/>
              <a:ext cx="633576" cy="33772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提取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43" name="圆角矩形 42"/>
            <p:cNvSpPr/>
            <p:nvPr/>
          </p:nvSpPr>
          <p:spPr>
            <a:xfrm flipH="1">
              <a:off x="4068501" y="3868176"/>
              <a:ext cx="1077463" cy="484250"/>
            </a:xfrm>
            <a:prstGeom prst="roundRect">
              <a:avLst/>
            </a:prstGeom>
            <a:solidFill>
              <a:srgbClr val="F8EDE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情境</a:t>
              </a:r>
              <a:r>
                <a:rPr lang="en-US" altLang="zh-CN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-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目标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预期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44" name="矩形 43"/>
            <p:cNvSpPr/>
            <p:nvPr/>
          </p:nvSpPr>
          <p:spPr>
            <a:xfrm flipH="1">
              <a:off x="5615937" y="4713774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45" name="肘形连接符 44"/>
            <p:cNvCxnSpPr>
              <a:stCxn id="44" idx="0"/>
              <a:endCxn id="43" idx="2"/>
            </p:cNvCxnSpPr>
            <p:nvPr/>
          </p:nvCxnSpPr>
          <p:spPr>
            <a:xfrm rot="16200000" flipV="1">
              <a:off x="4988888" y="3970770"/>
              <a:ext cx="361348" cy="1124659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肘形连接符 45"/>
            <p:cNvCxnSpPr>
              <a:stCxn id="43" idx="0"/>
              <a:endCxn id="12" idx="2"/>
            </p:cNvCxnSpPr>
            <p:nvPr/>
          </p:nvCxnSpPr>
          <p:spPr>
            <a:xfrm rot="5400000" flipH="1" flipV="1">
              <a:off x="4436365" y="3696505"/>
              <a:ext cx="342539" cy="805"/>
            </a:xfrm>
            <a:prstGeom prst="bentConnector3">
              <a:avLst>
                <a:gd name="adj1" fmla="val 50000"/>
              </a:avLst>
            </a:prstGeom>
            <a:ln w="31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接箭头连接符 46"/>
            <p:cNvCxnSpPr>
              <a:stCxn id="19" idx="1"/>
              <a:endCxn id="18" idx="3"/>
            </p:cNvCxnSpPr>
            <p:nvPr/>
          </p:nvCxnSpPr>
          <p:spPr>
            <a:xfrm flipV="1">
              <a:off x="6362753" y="4845378"/>
              <a:ext cx="199172" cy="1971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矩形 47"/>
            <p:cNvSpPr/>
            <p:nvPr/>
          </p:nvSpPr>
          <p:spPr>
            <a:xfrm flipH="1">
              <a:off x="6753344" y="3730407"/>
              <a:ext cx="915000" cy="171386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记忆巩固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 flipH="1">
              <a:off x="6322822" y="1481255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50" name="矩形 49"/>
            <p:cNvSpPr/>
            <p:nvPr/>
          </p:nvSpPr>
          <p:spPr>
            <a:xfrm flipH="1">
              <a:off x="2146409" y="1487740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51" name="矩形 50"/>
            <p:cNvSpPr/>
            <p:nvPr/>
          </p:nvSpPr>
          <p:spPr>
            <a:xfrm flipH="1">
              <a:off x="6966047" y="5608672"/>
              <a:ext cx="687058" cy="279516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记忆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巩固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52" name="流程图: 手动操作 51"/>
            <p:cNvSpPr/>
            <p:nvPr/>
          </p:nvSpPr>
          <p:spPr>
            <a:xfrm>
              <a:off x="2013653" y="2618087"/>
              <a:ext cx="914400" cy="184826"/>
            </a:xfrm>
            <a:prstGeom prst="flowChartManualOperation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矩形 52"/>
            <p:cNvSpPr/>
            <p:nvPr/>
          </p:nvSpPr>
          <p:spPr>
            <a:xfrm flipH="1">
              <a:off x="2149648" y="2626532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54" name="矩形 53"/>
            <p:cNvSpPr/>
            <p:nvPr/>
          </p:nvSpPr>
          <p:spPr>
            <a:xfrm flipH="1">
              <a:off x="2593888" y="2623284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55" name="形状 54"/>
            <p:cNvCxnSpPr>
              <a:stCxn id="60" idx="3"/>
              <a:endCxn id="54" idx="0"/>
            </p:cNvCxnSpPr>
            <p:nvPr/>
          </p:nvCxnSpPr>
          <p:spPr>
            <a:xfrm rot="10800000" flipV="1">
              <a:off x="2709842" y="2509980"/>
              <a:ext cx="3211074" cy="113303"/>
            </a:xfrm>
            <a:prstGeom prst="bentConnector2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肘形连接符 55"/>
            <p:cNvCxnSpPr>
              <a:stCxn id="61" idx="2"/>
              <a:endCxn id="53" idx="0"/>
            </p:cNvCxnSpPr>
            <p:nvPr/>
          </p:nvCxnSpPr>
          <p:spPr>
            <a:xfrm rot="16200000" flipH="1">
              <a:off x="2058306" y="2419236"/>
              <a:ext cx="414572" cy="19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肘形连接符 56"/>
            <p:cNvCxnSpPr>
              <a:stCxn id="60" idx="0"/>
              <a:endCxn id="7" idx="2"/>
            </p:cNvCxnSpPr>
            <p:nvPr/>
          </p:nvCxnSpPr>
          <p:spPr>
            <a:xfrm rot="5400000" flipH="1" flipV="1">
              <a:off x="6327667" y="2232251"/>
              <a:ext cx="219902" cy="4227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形状 57"/>
            <p:cNvCxnSpPr>
              <a:stCxn id="12" idx="0"/>
              <a:endCxn id="52" idx="3"/>
            </p:cNvCxnSpPr>
            <p:nvPr/>
          </p:nvCxnSpPr>
          <p:spPr>
            <a:xfrm rot="16200000" flipV="1">
              <a:off x="3522430" y="2024684"/>
              <a:ext cx="399791" cy="1771424"/>
            </a:xfrm>
            <a:prstGeom prst="bentConnector2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圆角矩形 58"/>
            <p:cNvSpPr/>
            <p:nvPr/>
          </p:nvSpPr>
          <p:spPr>
            <a:xfrm flipH="1">
              <a:off x="3787805" y="2118217"/>
              <a:ext cx="1293312" cy="320511"/>
            </a:xfrm>
            <a:prstGeom prst="round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内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回路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60" name="矩形 59"/>
            <p:cNvSpPr/>
            <p:nvPr/>
          </p:nvSpPr>
          <p:spPr>
            <a:xfrm flipH="1">
              <a:off x="5920916" y="2344315"/>
              <a:ext cx="1029179" cy="3313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运动控制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61" name="矩形 60"/>
            <p:cNvSpPr/>
            <p:nvPr/>
          </p:nvSpPr>
          <p:spPr>
            <a:xfrm flipH="1">
              <a:off x="1750994" y="1880628"/>
              <a:ext cx="1029179" cy="3313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感觉器官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62" name="圆角矩形 61"/>
            <p:cNvSpPr/>
            <p:nvPr/>
          </p:nvSpPr>
          <p:spPr>
            <a:xfrm>
              <a:off x="3216273" y="3863020"/>
              <a:ext cx="576064" cy="48638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</a:rPr>
                <a:t>信念</a:t>
              </a:r>
              <a:endParaRPr lang="en-US" altLang="zh-CN" sz="12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</a:rPr>
                <a:t>情感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63" name="形状 62"/>
            <p:cNvCxnSpPr>
              <a:stCxn id="62" idx="0"/>
              <a:endCxn id="12" idx="3"/>
            </p:cNvCxnSpPr>
            <p:nvPr/>
          </p:nvCxnSpPr>
          <p:spPr>
            <a:xfrm rot="5400000" flipH="1" flipV="1">
              <a:off x="3506793" y="3315476"/>
              <a:ext cx="545056" cy="550033"/>
            </a:xfrm>
            <a:prstGeom prst="bentConnector2">
              <a:avLst/>
            </a:prstGeom>
            <a:ln>
              <a:solidFill>
                <a:schemeClr val="tx1"/>
              </a:solidFill>
              <a:prstDash val="sys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曲线连接符 85"/>
            <p:cNvCxnSpPr>
              <a:stCxn id="11" idx="1"/>
              <a:endCxn id="74" idx="1"/>
            </p:cNvCxnSpPr>
            <p:nvPr/>
          </p:nvCxnSpPr>
          <p:spPr>
            <a:xfrm flipH="1" flipV="1">
              <a:off x="7323211" y="4216285"/>
              <a:ext cx="214790" cy="718054"/>
            </a:xfrm>
            <a:prstGeom prst="bentConnector3">
              <a:avLst>
                <a:gd name="adj1" fmla="val -49668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曲线连接符 86"/>
            <p:cNvCxnSpPr>
              <a:stCxn id="5" idx="1"/>
              <a:endCxn id="73" idx="1"/>
            </p:cNvCxnSpPr>
            <p:nvPr/>
          </p:nvCxnSpPr>
          <p:spPr>
            <a:xfrm>
              <a:off x="7313471" y="3318422"/>
              <a:ext cx="32444" cy="784375"/>
            </a:xfrm>
            <a:prstGeom prst="bentConnector3">
              <a:avLst>
                <a:gd name="adj1" fmla="val 953905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矩形 72"/>
            <p:cNvSpPr/>
            <p:nvPr/>
          </p:nvSpPr>
          <p:spPr>
            <a:xfrm flipH="1">
              <a:off x="7114007" y="4063627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74" name="矩形 73"/>
            <p:cNvSpPr/>
            <p:nvPr/>
          </p:nvSpPr>
          <p:spPr>
            <a:xfrm flipH="1">
              <a:off x="7091303" y="4177115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81" name="直接箭头连接符 80"/>
            <p:cNvCxnSpPr>
              <a:stCxn id="43" idx="3"/>
              <a:endCxn id="62" idx="3"/>
            </p:cNvCxnSpPr>
            <p:nvPr/>
          </p:nvCxnSpPr>
          <p:spPr>
            <a:xfrm rot="10800000">
              <a:off x="3792337" y="4106213"/>
              <a:ext cx="276164" cy="4089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6" name="肘形连接符 85"/>
          <p:cNvCxnSpPr>
            <a:stCxn id="50" idx="2"/>
            <a:endCxn id="23" idx="0"/>
          </p:cNvCxnSpPr>
          <p:nvPr/>
        </p:nvCxnSpPr>
        <p:spPr>
          <a:xfrm rot="16200000" flipH="1">
            <a:off x="814813" y="3013630"/>
            <a:ext cx="3108138" cy="213038"/>
          </a:xfrm>
          <a:prstGeom prst="bentConnector3">
            <a:avLst>
              <a:gd name="adj1" fmla="val 50000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肘形连接符 87"/>
          <p:cNvCxnSpPr>
            <a:stCxn id="23" idx="2"/>
            <a:endCxn id="28" idx="2"/>
          </p:cNvCxnSpPr>
          <p:nvPr/>
        </p:nvCxnSpPr>
        <p:spPr>
          <a:xfrm rot="5400000" flipH="1" flipV="1">
            <a:off x="4442976" y="3174498"/>
            <a:ext cx="53209" cy="3988360"/>
          </a:xfrm>
          <a:prstGeom prst="bentConnector3">
            <a:avLst>
              <a:gd name="adj1" fmla="val -1205054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矩形 89"/>
          <p:cNvSpPr/>
          <p:nvPr/>
        </p:nvSpPr>
        <p:spPr>
          <a:xfrm>
            <a:off x="5220072" y="4797152"/>
            <a:ext cx="2376264" cy="2880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</a:rPr>
              <a:t>称能判断真假的陈述句为命题</a:t>
            </a:r>
            <a:r>
              <a:rPr lang="zh-CN" altLang="en-US" sz="1200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。 </a:t>
            </a:r>
            <a:endParaRPr lang="zh-CN" altLang="en-US" sz="1200" dirty="0">
              <a:solidFill>
                <a:schemeClr val="tx1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91" name="矩形 90"/>
          <p:cNvSpPr/>
          <p:nvPr/>
        </p:nvSpPr>
        <p:spPr>
          <a:xfrm>
            <a:off x="3347864" y="3933056"/>
            <a:ext cx="2160240" cy="2880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预期：概念（命题）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93" name="肘形连接符 92"/>
          <p:cNvCxnSpPr>
            <a:stCxn id="90" idx="0"/>
            <a:endCxn id="91" idx="2"/>
          </p:cNvCxnSpPr>
          <p:nvPr/>
        </p:nvCxnSpPr>
        <p:spPr>
          <a:xfrm rot="16200000" flipV="1">
            <a:off x="5130062" y="3519010"/>
            <a:ext cx="576064" cy="1980220"/>
          </a:xfrm>
          <a:prstGeom prst="bentConnector3">
            <a:avLst>
              <a:gd name="adj1" fmla="val 50000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矩形 93"/>
          <p:cNvSpPr/>
          <p:nvPr/>
        </p:nvSpPr>
        <p:spPr>
          <a:xfrm>
            <a:off x="5364088" y="3212976"/>
            <a:ext cx="2160240" cy="2880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识别概念定义模式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96" name="形状 95"/>
          <p:cNvCxnSpPr>
            <a:stCxn id="5" idx="0"/>
            <a:endCxn id="90" idx="1"/>
          </p:cNvCxnSpPr>
          <p:nvPr/>
        </p:nvCxnSpPr>
        <p:spPr>
          <a:xfrm rot="16200000" flipH="1" flipV="1">
            <a:off x="4917207" y="3419667"/>
            <a:ext cx="1824366" cy="1218635"/>
          </a:xfrm>
          <a:prstGeom prst="bentConnector4">
            <a:avLst>
              <a:gd name="adj1" fmla="val -29645"/>
              <a:gd name="adj2" fmla="val 298111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矩形 98"/>
          <p:cNvSpPr/>
          <p:nvPr/>
        </p:nvSpPr>
        <p:spPr>
          <a:xfrm>
            <a:off x="5300464" y="4581128"/>
            <a:ext cx="2439888" cy="36004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模式</a:t>
            </a:r>
            <a:r>
              <a:rPr lang="en-US" altLang="zh-CN" sz="1200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:  </a:t>
            </a:r>
            <a:r>
              <a:rPr lang="zh-CN" altLang="en-US" sz="1200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称。。。为。。。</a:t>
            </a:r>
            <a:endParaRPr lang="en-US" altLang="zh-CN" sz="1200" dirty="0" smtClean="0">
              <a:solidFill>
                <a:schemeClr val="tx1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00" name="矩形 99"/>
          <p:cNvSpPr/>
          <p:nvPr/>
        </p:nvSpPr>
        <p:spPr>
          <a:xfrm>
            <a:off x="5372472" y="4365104"/>
            <a:ext cx="3090592" cy="36004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命题</a:t>
            </a:r>
            <a:r>
              <a:rPr lang="en-US" altLang="zh-CN" sz="1400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-</a:t>
            </a:r>
            <a:r>
              <a:rPr lang="zh-CN" altLang="en-US" sz="1400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是</a:t>
            </a:r>
            <a:r>
              <a:rPr lang="en-US" altLang="zh-CN" sz="1400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-</a:t>
            </a:r>
            <a:r>
              <a:rPr lang="zh-CN" altLang="en-US" sz="1400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陈述句；命题</a:t>
            </a:r>
            <a:r>
              <a:rPr lang="en-US" altLang="zh-CN" sz="1400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-</a:t>
            </a:r>
            <a:r>
              <a:rPr lang="zh-CN" altLang="en-US" sz="1400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能</a:t>
            </a:r>
            <a:r>
              <a:rPr lang="en-US" altLang="zh-CN" sz="1400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-</a:t>
            </a:r>
            <a:r>
              <a:rPr lang="zh-CN" altLang="en-US" sz="1400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判断真假。 </a:t>
            </a:r>
            <a:endParaRPr lang="zh-CN" altLang="en-US" sz="1400" dirty="0">
              <a:solidFill>
                <a:schemeClr val="bg1"/>
              </a:solidFill>
              <a:latin typeface="黑体" pitchFamily="2" charset="-122"/>
              <a:ea typeface="黑体" pitchFamily="2" charset="-122"/>
            </a:endParaRPr>
          </a:p>
        </p:txBody>
      </p:sp>
      <p:cxnSp>
        <p:nvCxnSpPr>
          <p:cNvPr id="101" name="形状 100"/>
          <p:cNvCxnSpPr>
            <a:stCxn id="102" idx="0"/>
            <a:endCxn id="100" idx="1"/>
          </p:cNvCxnSpPr>
          <p:nvPr/>
        </p:nvCxnSpPr>
        <p:spPr>
          <a:xfrm rot="16200000" flipH="1" flipV="1">
            <a:off x="5278270" y="3235170"/>
            <a:ext cx="1404156" cy="1215752"/>
          </a:xfrm>
          <a:prstGeom prst="bentConnector4">
            <a:avLst>
              <a:gd name="adj1" fmla="val -16280"/>
              <a:gd name="adj2" fmla="val 303634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矩形 101"/>
          <p:cNvSpPr/>
          <p:nvPr/>
        </p:nvSpPr>
        <p:spPr>
          <a:xfrm>
            <a:off x="5508104" y="3140968"/>
            <a:ext cx="2160240" cy="2880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复述记忆</a:t>
            </a:r>
            <a:endParaRPr lang="zh-CN" altLang="en-US" sz="1400" dirty="0">
              <a:solidFill>
                <a:schemeClr val="bg1"/>
              </a:solidFill>
              <a:latin typeface="黑体" pitchFamily="2" charset="-122"/>
              <a:ea typeface="黑体" pitchFamily="2" charset="-122"/>
            </a:endParaRPr>
          </a:p>
        </p:txBody>
      </p:sp>
      <p:cxnSp>
        <p:nvCxnSpPr>
          <p:cNvPr id="106" name="肘形连接符 105"/>
          <p:cNvCxnSpPr/>
          <p:nvPr/>
        </p:nvCxnSpPr>
        <p:spPr>
          <a:xfrm>
            <a:off x="3199785" y="5001656"/>
            <a:ext cx="2020287" cy="6418"/>
          </a:xfrm>
          <a:prstGeom prst="bentConnector3">
            <a:avLst>
              <a:gd name="adj1" fmla="val 50000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94" grpId="0" animBg="1"/>
      <p:bldP spid="99" grpId="0" animBg="1"/>
      <p:bldP spid="100" grpId="0" animBg="1"/>
      <p:bldP spid="10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椭圆 34"/>
          <p:cNvSpPr/>
          <p:nvPr/>
        </p:nvSpPr>
        <p:spPr>
          <a:xfrm>
            <a:off x="2350851" y="2380035"/>
            <a:ext cx="1614792" cy="158560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椭圆 33"/>
          <p:cNvSpPr/>
          <p:nvPr/>
        </p:nvSpPr>
        <p:spPr>
          <a:xfrm>
            <a:off x="4893012" y="2363818"/>
            <a:ext cx="1614792" cy="158560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3754875" y="4202350"/>
            <a:ext cx="1332689" cy="797668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solidFill>
                  <a:schemeClr val="tx1"/>
                </a:solidFill>
              </a:rPr>
              <a:t>命题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5" name="椭圆 4"/>
          <p:cNvSpPr/>
          <p:nvPr/>
        </p:nvSpPr>
        <p:spPr>
          <a:xfrm>
            <a:off x="6154365" y="4208837"/>
            <a:ext cx="1332689" cy="797668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solidFill>
                  <a:schemeClr val="tx1"/>
                </a:solidFill>
              </a:rPr>
              <a:t>陈述句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7" name="直接箭头连接符 6"/>
          <p:cNvCxnSpPr>
            <a:stCxn id="8" idx="5"/>
            <a:endCxn id="5" idx="1"/>
          </p:cNvCxnSpPr>
          <p:nvPr/>
        </p:nvCxnSpPr>
        <p:spPr>
          <a:xfrm rot="16200000" flipH="1">
            <a:off x="5521280" y="3497399"/>
            <a:ext cx="964891" cy="6916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椭圆 7"/>
          <p:cNvSpPr/>
          <p:nvPr/>
        </p:nvSpPr>
        <p:spPr>
          <a:xfrm>
            <a:off x="5466947" y="3161488"/>
            <a:ext cx="223737" cy="23346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箭头连接符 9"/>
          <p:cNvCxnSpPr>
            <a:stCxn id="4" idx="7"/>
            <a:endCxn id="8" idx="3"/>
          </p:cNvCxnSpPr>
          <p:nvPr/>
        </p:nvCxnSpPr>
        <p:spPr>
          <a:xfrm rot="5400000" flipH="1" flipV="1">
            <a:off x="4716852" y="3536306"/>
            <a:ext cx="958404" cy="6073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>
            <a:stCxn id="4" idx="6"/>
            <a:endCxn id="5" idx="2"/>
          </p:cNvCxnSpPr>
          <p:nvPr/>
        </p:nvCxnSpPr>
        <p:spPr>
          <a:xfrm>
            <a:off x="5087564" y="4601184"/>
            <a:ext cx="1066801" cy="64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椭圆 20"/>
          <p:cNvSpPr/>
          <p:nvPr/>
        </p:nvSpPr>
        <p:spPr>
          <a:xfrm>
            <a:off x="1238654" y="4195864"/>
            <a:ext cx="1332689" cy="797668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solidFill>
                  <a:schemeClr val="tx1"/>
                </a:solidFill>
              </a:rPr>
              <a:t>判断真假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22" name="直接箭头连接符 21"/>
          <p:cNvCxnSpPr>
            <a:stCxn id="23" idx="3"/>
            <a:endCxn id="21" idx="7"/>
          </p:cNvCxnSpPr>
          <p:nvPr/>
        </p:nvCxnSpPr>
        <p:spPr>
          <a:xfrm rot="5400000">
            <a:off x="2237937" y="3573596"/>
            <a:ext cx="877323" cy="6008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椭圆 22"/>
          <p:cNvSpPr/>
          <p:nvPr/>
        </p:nvSpPr>
        <p:spPr>
          <a:xfrm>
            <a:off x="2944254" y="3236083"/>
            <a:ext cx="223737" cy="23346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4" name="直接箭头连接符 23"/>
          <p:cNvCxnSpPr>
            <a:stCxn id="4" idx="1"/>
            <a:endCxn id="23" idx="5"/>
          </p:cNvCxnSpPr>
          <p:nvPr/>
        </p:nvCxnSpPr>
        <p:spPr>
          <a:xfrm rot="16200000" flipV="1">
            <a:off x="3100730" y="3469853"/>
            <a:ext cx="883809" cy="814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>
            <a:stCxn id="4" idx="2"/>
            <a:endCxn id="21" idx="6"/>
          </p:cNvCxnSpPr>
          <p:nvPr/>
        </p:nvCxnSpPr>
        <p:spPr>
          <a:xfrm rot="10800000">
            <a:off x="2571343" y="4594698"/>
            <a:ext cx="1183532" cy="64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椭圆 35"/>
          <p:cNvSpPr/>
          <p:nvPr/>
        </p:nvSpPr>
        <p:spPr>
          <a:xfrm>
            <a:off x="5453971" y="2662112"/>
            <a:ext cx="223737" cy="23346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/>
          <p:cNvSpPr/>
          <p:nvPr/>
        </p:nvSpPr>
        <p:spPr>
          <a:xfrm>
            <a:off x="2931278" y="2736707"/>
            <a:ext cx="223737" cy="23346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椭圆 37"/>
          <p:cNvSpPr/>
          <p:nvPr/>
        </p:nvSpPr>
        <p:spPr>
          <a:xfrm>
            <a:off x="5771747" y="2892336"/>
            <a:ext cx="223737" cy="23346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椭圆 38"/>
          <p:cNvSpPr/>
          <p:nvPr/>
        </p:nvSpPr>
        <p:spPr>
          <a:xfrm>
            <a:off x="3249054" y="2966931"/>
            <a:ext cx="223737" cy="23346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矩形 39"/>
          <p:cNvSpPr/>
          <p:nvPr/>
        </p:nvSpPr>
        <p:spPr>
          <a:xfrm>
            <a:off x="5194571" y="1449416"/>
            <a:ext cx="1001949" cy="3696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是一种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42" name="直接箭头连接符 41"/>
          <p:cNvCxnSpPr>
            <a:stCxn id="40" idx="2"/>
            <a:endCxn id="34" idx="0"/>
          </p:cNvCxnSpPr>
          <p:nvPr/>
        </p:nvCxnSpPr>
        <p:spPr>
          <a:xfrm rot="16200000" flipH="1">
            <a:off x="5425602" y="2089011"/>
            <a:ext cx="544751" cy="48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矩形 43"/>
          <p:cNvSpPr/>
          <p:nvPr/>
        </p:nvSpPr>
        <p:spPr>
          <a:xfrm>
            <a:off x="2662124" y="1475361"/>
            <a:ext cx="1001949" cy="3696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能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45" name="直接箭头连接符 44"/>
          <p:cNvCxnSpPr>
            <a:stCxn id="44" idx="2"/>
            <a:endCxn id="35" idx="0"/>
          </p:cNvCxnSpPr>
          <p:nvPr/>
        </p:nvCxnSpPr>
        <p:spPr>
          <a:xfrm rot="5400000">
            <a:off x="2893162" y="2110097"/>
            <a:ext cx="535023" cy="48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学习结果产生了么？</a:t>
            </a:r>
            <a:endParaRPr lang="zh-CN" altLang="en-US" dirty="0"/>
          </a:p>
        </p:txBody>
      </p:sp>
      <p:grpSp>
        <p:nvGrpSpPr>
          <p:cNvPr id="3" name="组合 82"/>
          <p:cNvGrpSpPr/>
          <p:nvPr/>
        </p:nvGrpSpPr>
        <p:grpSpPr>
          <a:xfrm>
            <a:off x="1489983" y="1124744"/>
            <a:ext cx="6178361" cy="5248860"/>
            <a:chOff x="1489983" y="1124744"/>
            <a:chExt cx="6178361" cy="5248860"/>
          </a:xfrm>
        </p:grpSpPr>
        <p:sp>
          <p:nvSpPr>
            <p:cNvPr id="5" name="梯形 4"/>
            <p:cNvSpPr/>
            <p:nvPr/>
          </p:nvSpPr>
          <p:spPr>
            <a:xfrm flipH="1">
              <a:off x="5513538" y="3116802"/>
              <a:ext cx="1850338" cy="403239"/>
            </a:xfrm>
            <a:prstGeom prst="trapezoid">
              <a:avLst/>
            </a:prstGeom>
            <a:solidFill>
              <a:srgbClr val="F8EDEC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6" name="圆角矩形 5"/>
            <p:cNvSpPr/>
            <p:nvPr/>
          </p:nvSpPr>
          <p:spPr>
            <a:xfrm flipH="1">
              <a:off x="2033108" y="5500503"/>
              <a:ext cx="4863831" cy="873101"/>
            </a:xfrm>
            <a:prstGeom prst="round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zh-CN" altLang="en-US" sz="20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长时陈述性记忆</a:t>
              </a:r>
              <a:endParaRPr lang="zh-CN" altLang="en-US" sz="20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 flipH="1">
              <a:off x="5924158" y="1793081"/>
              <a:ext cx="1031149" cy="3313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运动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8" name="肘形连接符 43"/>
            <p:cNvCxnSpPr>
              <a:stCxn id="7" idx="0"/>
              <a:endCxn id="49" idx="2"/>
            </p:cNvCxnSpPr>
            <p:nvPr/>
          </p:nvCxnSpPr>
          <p:spPr>
            <a:xfrm rot="16200000" flipV="1">
              <a:off x="6322511" y="1675860"/>
              <a:ext cx="233486" cy="956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圆角矩形 8"/>
            <p:cNvSpPr/>
            <p:nvPr/>
          </p:nvSpPr>
          <p:spPr>
            <a:xfrm flipH="1">
              <a:off x="1489983" y="1124744"/>
              <a:ext cx="5846324" cy="434239"/>
            </a:xfrm>
            <a:prstGeom prst="roundRect">
              <a:avLst/>
            </a:prstGeom>
            <a:solidFill>
              <a:srgbClr val="FDFDFD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lnSpc>
                  <a:spcPts val="1700"/>
                </a:lnSpc>
                <a:defRPr/>
              </a:pPr>
              <a:r>
                <a:rPr lang="zh-CN" altLang="en-US" sz="1400" dirty="0" smtClean="0">
                  <a:solidFill>
                    <a:srgbClr val="FF0000"/>
                  </a:solidFill>
                </a:rPr>
                <a:t>称能判断真假的陈述句为命题。</a:t>
              </a:r>
              <a:endParaRPr lang="en-US" altLang="zh-CN" sz="1400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0" name="形状 17"/>
            <p:cNvCxnSpPr>
              <a:stCxn id="50" idx="2"/>
              <a:endCxn id="61" idx="0"/>
            </p:cNvCxnSpPr>
            <p:nvPr/>
          </p:nvCxnSpPr>
          <p:spPr>
            <a:xfrm rot="16200000" flipH="1">
              <a:off x="2106699" y="1721744"/>
              <a:ext cx="314548" cy="3220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圆角矩形 10"/>
            <p:cNvSpPr/>
            <p:nvPr/>
          </p:nvSpPr>
          <p:spPr>
            <a:xfrm flipH="1">
              <a:off x="5354228" y="4717531"/>
              <a:ext cx="2183773" cy="433616"/>
            </a:xfrm>
            <a:prstGeom prst="roundRect">
              <a:avLst/>
            </a:prstGeom>
            <a:solidFill>
              <a:srgbClr val="F8EDE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 flipH="1">
              <a:off x="4054338" y="3110291"/>
              <a:ext cx="1107399" cy="415346"/>
            </a:xfrm>
            <a:prstGeom prst="rect">
              <a:avLst/>
            </a:prstGeom>
            <a:solidFill>
              <a:srgbClr val="F8EDE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300"/>
                </a:lnSpc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控制与决策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 flipH="1">
              <a:off x="1699543" y="3379925"/>
              <a:ext cx="1531704" cy="43566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神经编码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4" name="直接箭头连接符 19"/>
            <p:cNvCxnSpPr>
              <a:stCxn id="11" idx="0"/>
              <a:endCxn id="40" idx="2"/>
            </p:cNvCxnSpPr>
            <p:nvPr/>
          </p:nvCxnSpPr>
          <p:spPr>
            <a:xfrm rot="5400000" flipH="1" flipV="1">
              <a:off x="6252367" y="4523392"/>
              <a:ext cx="387886" cy="39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箭头连接符 14"/>
            <p:cNvCxnSpPr>
              <a:stCxn id="52" idx="2"/>
              <a:endCxn id="13" idx="0"/>
            </p:cNvCxnSpPr>
            <p:nvPr/>
          </p:nvCxnSpPr>
          <p:spPr>
            <a:xfrm rot="5400000">
              <a:off x="2179618" y="3088690"/>
              <a:ext cx="577012" cy="545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箭头连接符 15"/>
            <p:cNvCxnSpPr>
              <a:stCxn id="5" idx="0"/>
              <a:endCxn id="60" idx="2"/>
            </p:cNvCxnSpPr>
            <p:nvPr/>
          </p:nvCxnSpPr>
          <p:spPr>
            <a:xfrm rot="16200000" flipV="1">
              <a:off x="6216529" y="2894624"/>
              <a:ext cx="441155" cy="3202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矩形 17"/>
            <p:cNvSpPr/>
            <p:nvPr/>
          </p:nvSpPr>
          <p:spPr>
            <a:xfrm flipH="1">
              <a:off x="6561925" y="4743237"/>
              <a:ext cx="879763" cy="20428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视觉对象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 flipH="1">
              <a:off x="5482990" y="4745208"/>
              <a:ext cx="879763" cy="20428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言语对象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 flipH="1">
              <a:off x="6660999" y="3175464"/>
              <a:ext cx="214865" cy="7912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 flipH="1">
              <a:off x="6321372" y="3177437"/>
              <a:ext cx="214865" cy="79128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 flipH="1">
              <a:off x="5961960" y="3179412"/>
              <a:ext cx="214865" cy="7912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23" name="菱形 22"/>
            <p:cNvSpPr/>
            <p:nvPr/>
          </p:nvSpPr>
          <p:spPr>
            <a:xfrm flipH="1">
              <a:off x="1751017" y="4674218"/>
              <a:ext cx="1448768" cy="521064"/>
            </a:xfrm>
            <a:prstGeom prst="diamond">
              <a:avLst/>
            </a:prstGeom>
            <a:solidFill>
              <a:srgbClr val="FFFFC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000"/>
                </a:lnSpc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新对象？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24" name="直接箭头连接符 23"/>
            <p:cNvCxnSpPr>
              <a:stCxn id="13" idx="2"/>
              <a:endCxn id="23" idx="0"/>
            </p:cNvCxnSpPr>
            <p:nvPr/>
          </p:nvCxnSpPr>
          <p:spPr>
            <a:xfrm rot="16200000" flipH="1">
              <a:off x="2041086" y="4239903"/>
              <a:ext cx="858624" cy="10006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箭头连接符 24"/>
            <p:cNvCxnSpPr>
              <a:stCxn id="23" idx="1"/>
              <a:endCxn id="11" idx="3"/>
            </p:cNvCxnSpPr>
            <p:nvPr/>
          </p:nvCxnSpPr>
          <p:spPr>
            <a:xfrm flipV="1">
              <a:off x="3199785" y="4934339"/>
              <a:ext cx="2154443" cy="41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矩形 25"/>
            <p:cNvSpPr/>
            <p:nvPr/>
          </p:nvSpPr>
          <p:spPr>
            <a:xfrm flipH="1">
              <a:off x="2900426" y="4626164"/>
              <a:ext cx="712228" cy="35527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Y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 flipH="1">
              <a:off x="1958695" y="5207016"/>
              <a:ext cx="435003" cy="29124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altLang="zh-CN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N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 flipH="1">
              <a:off x="5885243" y="4931219"/>
              <a:ext cx="1157036" cy="210854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活动对象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 flipH="1">
              <a:off x="5878932" y="3323234"/>
              <a:ext cx="1125036" cy="18815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活动动作集合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30" name="肘形连接符 29"/>
            <p:cNvCxnSpPr>
              <a:stCxn id="11" idx="1"/>
              <a:endCxn id="6" idx="1"/>
            </p:cNvCxnSpPr>
            <p:nvPr/>
          </p:nvCxnSpPr>
          <p:spPr>
            <a:xfrm flipH="1">
              <a:off x="6896939" y="4934339"/>
              <a:ext cx="641062" cy="1002715"/>
            </a:xfrm>
            <a:prstGeom prst="bentConnector3">
              <a:avLst>
                <a:gd name="adj1" fmla="val -18208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肘形连接符 30"/>
            <p:cNvCxnSpPr>
              <a:stCxn id="6" idx="3"/>
              <a:endCxn id="23" idx="3"/>
            </p:cNvCxnSpPr>
            <p:nvPr/>
          </p:nvCxnSpPr>
          <p:spPr>
            <a:xfrm rot="10800000">
              <a:off x="1751018" y="4934750"/>
              <a:ext cx="282091" cy="1002304"/>
            </a:xfrm>
            <a:prstGeom prst="bentConnector3">
              <a:avLst>
                <a:gd name="adj1" fmla="val 154026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矩形 31"/>
            <p:cNvSpPr/>
            <p:nvPr/>
          </p:nvSpPr>
          <p:spPr>
            <a:xfrm flipH="1">
              <a:off x="5665793" y="5194744"/>
              <a:ext cx="1037806" cy="301757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激活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33" name="直接箭头连接符 32"/>
            <p:cNvCxnSpPr>
              <a:stCxn id="5" idx="3"/>
              <a:endCxn id="12" idx="1"/>
            </p:cNvCxnSpPr>
            <p:nvPr/>
          </p:nvCxnSpPr>
          <p:spPr>
            <a:xfrm rot="10800000">
              <a:off x="5161737" y="3317964"/>
              <a:ext cx="402206" cy="458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箭头连接符 33"/>
            <p:cNvCxnSpPr>
              <a:stCxn id="40" idx="0"/>
              <a:endCxn id="5" idx="2"/>
            </p:cNvCxnSpPr>
            <p:nvPr/>
          </p:nvCxnSpPr>
          <p:spPr>
            <a:xfrm rot="16200000" flipV="1">
              <a:off x="6214442" y="3744306"/>
              <a:ext cx="456330" cy="780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箭头连接符 34"/>
            <p:cNvCxnSpPr>
              <a:stCxn id="36" idx="0"/>
              <a:endCxn id="23" idx="2"/>
            </p:cNvCxnSpPr>
            <p:nvPr/>
          </p:nvCxnSpPr>
          <p:spPr>
            <a:xfrm rot="16200000" flipV="1">
              <a:off x="2317672" y="5353011"/>
              <a:ext cx="316120" cy="66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矩形 35"/>
            <p:cNvSpPr/>
            <p:nvPr/>
          </p:nvSpPr>
          <p:spPr>
            <a:xfrm flipH="1">
              <a:off x="2039674" y="5511402"/>
              <a:ext cx="872777" cy="9426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37" name="直接箭头连接符 36"/>
            <p:cNvCxnSpPr>
              <a:stCxn id="38" idx="0"/>
              <a:endCxn id="11" idx="2"/>
            </p:cNvCxnSpPr>
            <p:nvPr/>
          </p:nvCxnSpPr>
          <p:spPr>
            <a:xfrm rot="16200000" flipV="1">
              <a:off x="6270931" y="5326331"/>
              <a:ext cx="352399" cy="2032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矩形 37"/>
            <p:cNvSpPr/>
            <p:nvPr/>
          </p:nvSpPr>
          <p:spPr>
            <a:xfrm flipH="1">
              <a:off x="6011758" y="5503546"/>
              <a:ext cx="872777" cy="9426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39" name="矩形 38"/>
            <p:cNvSpPr/>
            <p:nvPr/>
          </p:nvSpPr>
          <p:spPr>
            <a:xfrm flipH="1">
              <a:off x="3203125" y="4563774"/>
              <a:ext cx="1935953" cy="471655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保持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40" name="圆角矩形 39"/>
            <p:cNvSpPr/>
            <p:nvPr/>
          </p:nvSpPr>
          <p:spPr>
            <a:xfrm flipH="1">
              <a:off x="5560306" y="3976371"/>
              <a:ext cx="1772403" cy="353274"/>
            </a:xfrm>
            <a:prstGeom prst="round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300"/>
                </a:lnSpc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长时程序性记忆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41" name="圆角矩形 40"/>
            <p:cNvSpPr/>
            <p:nvPr/>
          </p:nvSpPr>
          <p:spPr>
            <a:xfrm flipH="1">
              <a:off x="3791046" y="1489162"/>
              <a:ext cx="1293312" cy="320511"/>
            </a:xfrm>
            <a:prstGeom prst="round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外回路</a:t>
              </a:r>
            </a:p>
          </p:txBody>
        </p:sp>
        <p:sp>
          <p:nvSpPr>
            <p:cNvPr id="42" name="矩形 41"/>
            <p:cNvSpPr/>
            <p:nvPr/>
          </p:nvSpPr>
          <p:spPr>
            <a:xfrm flipH="1">
              <a:off x="2584689" y="5149024"/>
              <a:ext cx="633576" cy="33772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提取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43" name="圆角矩形 42"/>
            <p:cNvSpPr/>
            <p:nvPr/>
          </p:nvSpPr>
          <p:spPr>
            <a:xfrm flipH="1">
              <a:off x="4068501" y="3868176"/>
              <a:ext cx="1077463" cy="484250"/>
            </a:xfrm>
            <a:prstGeom prst="roundRect">
              <a:avLst/>
            </a:prstGeom>
            <a:solidFill>
              <a:srgbClr val="F8EDE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情境</a:t>
              </a:r>
              <a:r>
                <a:rPr lang="en-US" altLang="zh-CN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-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目标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预期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44" name="矩形 43"/>
            <p:cNvSpPr/>
            <p:nvPr/>
          </p:nvSpPr>
          <p:spPr>
            <a:xfrm flipH="1">
              <a:off x="5615937" y="4713774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45" name="肘形连接符 44"/>
            <p:cNvCxnSpPr>
              <a:stCxn id="44" idx="0"/>
              <a:endCxn id="43" idx="2"/>
            </p:cNvCxnSpPr>
            <p:nvPr/>
          </p:nvCxnSpPr>
          <p:spPr>
            <a:xfrm rot="16200000" flipV="1">
              <a:off x="4988888" y="3970770"/>
              <a:ext cx="361348" cy="1124659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肘形连接符 45"/>
            <p:cNvCxnSpPr>
              <a:stCxn id="43" idx="0"/>
              <a:endCxn id="12" idx="2"/>
            </p:cNvCxnSpPr>
            <p:nvPr/>
          </p:nvCxnSpPr>
          <p:spPr>
            <a:xfrm rot="5400000" flipH="1" flipV="1">
              <a:off x="4436365" y="3696505"/>
              <a:ext cx="342539" cy="805"/>
            </a:xfrm>
            <a:prstGeom prst="bentConnector3">
              <a:avLst>
                <a:gd name="adj1" fmla="val 50000"/>
              </a:avLst>
            </a:prstGeom>
            <a:ln w="31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接箭头连接符 46"/>
            <p:cNvCxnSpPr>
              <a:stCxn id="19" idx="1"/>
              <a:endCxn id="18" idx="3"/>
            </p:cNvCxnSpPr>
            <p:nvPr/>
          </p:nvCxnSpPr>
          <p:spPr>
            <a:xfrm flipV="1">
              <a:off x="6362753" y="4845378"/>
              <a:ext cx="199172" cy="1971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矩形 47"/>
            <p:cNvSpPr/>
            <p:nvPr/>
          </p:nvSpPr>
          <p:spPr>
            <a:xfrm flipH="1">
              <a:off x="6753344" y="3730407"/>
              <a:ext cx="915000" cy="171386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记忆巩固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 flipH="1">
              <a:off x="6322822" y="1481255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50" name="矩形 49"/>
            <p:cNvSpPr/>
            <p:nvPr/>
          </p:nvSpPr>
          <p:spPr>
            <a:xfrm flipH="1">
              <a:off x="2146409" y="1487740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51" name="矩形 50"/>
            <p:cNvSpPr/>
            <p:nvPr/>
          </p:nvSpPr>
          <p:spPr>
            <a:xfrm flipH="1">
              <a:off x="6966047" y="5608672"/>
              <a:ext cx="687058" cy="279516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记忆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巩固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52" name="流程图: 手动操作 51"/>
            <p:cNvSpPr/>
            <p:nvPr/>
          </p:nvSpPr>
          <p:spPr>
            <a:xfrm>
              <a:off x="2013653" y="2618087"/>
              <a:ext cx="914400" cy="184826"/>
            </a:xfrm>
            <a:prstGeom prst="flowChartManualOperation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矩形 52"/>
            <p:cNvSpPr/>
            <p:nvPr/>
          </p:nvSpPr>
          <p:spPr>
            <a:xfrm flipH="1">
              <a:off x="2149648" y="2626532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54" name="矩形 53"/>
            <p:cNvSpPr/>
            <p:nvPr/>
          </p:nvSpPr>
          <p:spPr>
            <a:xfrm flipH="1">
              <a:off x="2593888" y="2623284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55" name="形状 54"/>
            <p:cNvCxnSpPr>
              <a:stCxn id="60" idx="3"/>
              <a:endCxn id="54" idx="0"/>
            </p:cNvCxnSpPr>
            <p:nvPr/>
          </p:nvCxnSpPr>
          <p:spPr>
            <a:xfrm rot="10800000" flipV="1">
              <a:off x="2709842" y="2509980"/>
              <a:ext cx="3211074" cy="113303"/>
            </a:xfrm>
            <a:prstGeom prst="bentConnector2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肘形连接符 55"/>
            <p:cNvCxnSpPr>
              <a:stCxn id="61" idx="2"/>
              <a:endCxn id="53" idx="0"/>
            </p:cNvCxnSpPr>
            <p:nvPr/>
          </p:nvCxnSpPr>
          <p:spPr>
            <a:xfrm rot="16200000" flipH="1">
              <a:off x="2058306" y="2419236"/>
              <a:ext cx="414572" cy="19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肘形连接符 56"/>
            <p:cNvCxnSpPr>
              <a:stCxn id="60" idx="0"/>
              <a:endCxn id="7" idx="2"/>
            </p:cNvCxnSpPr>
            <p:nvPr/>
          </p:nvCxnSpPr>
          <p:spPr>
            <a:xfrm rot="5400000" flipH="1" flipV="1">
              <a:off x="6327667" y="2232251"/>
              <a:ext cx="219902" cy="4227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形状 57"/>
            <p:cNvCxnSpPr>
              <a:stCxn id="12" idx="0"/>
              <a:endCxn id="52" idx="3"/>
            </p:cNvCxnSpPr>
            <p:nvPr/>
          </p:nvCxnSpPr>
          <p:spPr>
            <a:xfrm rot="16200000" flipV="1">
              <a:off x="3522430" y="2024684"/>
              <a:ext cx="399791" cy="1771424"/>
            </a:xfrm>
            <a:prstGeom prst="bentConnector2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圆角矩形 58"/>
            <p:cNvSpPr/>
            <p:nvPr/>
          </p:nvSpPr>
          <p:spPr>
            <a:xfrm flipH="1">
              <a:off x="3787805" y="2118217"/>
              <a:ext cx="1293312" cy="320511"/>
            </a:xfrm>
            <a:prstGeom prst="round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内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回路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60" name="矩形 59"/>
            <p:cNvSpPr/>
            <p:nvPr/>
          </p:nvSpPr>
          <p:spPr>
            <a:xfrm flipH="1">
              <a:off x="5920916" y="2344315"/>
              <a:ext cx="1029179" cy="3313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运动控制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61" name="矩形 60"/>
            <p:cNvSpPr/>
            <p:nvPr/>
          </p:nvSpPr>
          <p:spPr>
            <a:xfrm flipH="1">
              <a:off x="1750994" y="1880628"/>
              <a:ext cx="1029179" cy="3313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感觉器官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62" name="圆角矩形 61"/>
            <p:cNvSpPr/>
            <p:nvPr/>
          </p:nvSpPr>
          <p:spPr>
            <a:xfrm>
              <a:off x="3216273" y="3863020"/>
              <a:ext cx="576064" cy="48638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</a:rPr>
                <a:t>信念</a:t>
              </a:r>
              <a:endParaRPr lang="en-US" altLang="zh-CN" sz="12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</a:rPr>
                <a:t>情感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63" name="形状 62"/>
            <p:cNvCxnSpPr>
              <a:stCxn id="62" idx="0"/>
              <a:endCxn id="12" idx="3"/>
            </p:cNvCxnSpPr>
            <p:nvPr/>
          </p:nvCxnSpPr>
          <p:spPr>
            <a:xfrm rot="5400000" flipH="1" flipV="1">
              <a:off x="3506793" y="3315476"/>
              <a:ext cx="545056" cy="550033"/>
            </a:xfrm>
            <a:prstGeom prst="bentConnector2">
              <a:avLst/>
            </a:prstGeom>
            <a:ln>
              <a:solidFill>
                <a:schemeClr val="tx1"/>
              </a:solidFill>
              <a:prstDash val="sys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曲线连接符 85"/>
            <p:cNvCxnSpPr>
              <a:stCxn id="11" idx="1"/>
              <a:endCxn id="74" idx="1"/>
            </p:cNvCxnSpPr>
            <p:nvPr/>
          </p:nvCxnSpPr>
          <p:spPr>
            <a:xfrm flipH="1" flipV="1">
              <a:off x="7323211" y="4216285"/>
              <a:ext cx="214790" cy="718054"/>
            </a:xfrm>
            <a:prstGeom prst="bentConnector3">
              <a:avLst>
                <a:gd name="adj1" fmla="val -49668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曲线连接符 86"/>
            <p:cNvCxnSpPr>
              <a:stCxn id="5" idx="1"/>
              <a:endCxn id="73" idx="1"/>
            </p:cNvCxnSpPr>
            <p:nvPr/>
          </p:nvCxnSpPr>
          <p:spPr>
            <a:xfrm>
              <a:off x="7313471" y="3318422"/>
              <a:ext cx="32444" cy="784375"/>
            </a:xfrm>
            <a:prstGeom prst="bentConnector3">
              <a:avLst>
                <a:gd name="adj1" fmla="val 953905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矩形 72"/>
            <p:cNvSpPr/>
            <p:nvPr/>
          </p:nvSpPr>
          <p:spPr>
            <a:xfrm flipH="1">
              <a:off x="7114007" y="4063627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74" name="矩形 73"/>
            <p:cNvSpPr/>
            <p:nvPr/>
          </p:nvSpPr>
          <p:spPr>
            <a:xfrm flipH="1">
              <a:off x="7091303" y="4177115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81" name="直接箭头连接符 80"/>
            <p:cNvCxnSpPr>
              <a:stCxn id="43" idx="3"/>
              <a:endCxn id="62" idx="3"/>
            </p:cNvCxnSpPr>
            <p:nvPr/>
          </p:nvCxnSpPr>
          <p:spPr>
            <a:xfrm rot="10800000">
              <a:off x="3792337" y="4106213"/>
              <a:ext cx="276164" cy="4089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6" name="肘形连接符 85"/>
          <p:cNvCxnSpPr>
            <a:stCxn id="50" idx="2"/>
            <a:endCxn id="100" idx="1"/>
          </p:cNvCxnSpPr>
          <p:nvPr/>
        </p:nvCxnSpPr>
        <p:spPr>
          <a:xfrm rot="16200000" flipH="1">
            <a:off x="2035671" y="1792771"/>
            <a:ext cx="3339084" cy="2885701"/>
          </a:xfrm>
          <a:prstGeom prst="bentConnector2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肘形连接符 87"/>
          <p:cNvCxnSpPr>
            <a:stCxn id="23" idx="2"/>
            <a:endCxn id="28" idx="2"/>
          </p:cNvCxnSpPr>
          <p:nvPr/>
        </p:nvCxnSpPr>
        <p:spPr>
          <a:xfrm rot="5400000" flipH="1" flipV="1">
            <a:off x="4442976" y="3174498"/>
            <a:ext cx="53209" cy="3988360"/>
          </a:xfrm>
          <a:prstGeom prst="bentConnector3">
            <a:avLst>
              <a:gd name="adj1" fmla="val -1205054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矩形 99"/>
          <p:cNvSpPr/>
          <p:nvPr/>
        </p:nvSpPr>
        <p:spPr>
          <a:xfrm>
            <a:off x="5148064" y="4725144"/>
            <a:ext cx="2727920" cy="36004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命题是陈述句；命题能判断真假。 </a:t>
            </a:r>
            <a:endParaRPr lang="zh-CN" altLang="en-US" sz="1400" dirty="0">
              <a:solidFill>
                <a:schemeClr val="bg1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78" name="矩形标注 77"/>
          <p:cNvSpPr/>
          <p:nvPr/>
        </p:nvSpPr>
        <p:spPr>
          <a:xfrm>
            <a:off x="7740352" y="3933056"/>
            <a:ext cx="864096" cy="720080"/>
          </a:xfrm>
          <a:prstGeom prst="wedgeRectCallout">
            <a:avLst>
              <a:gd name="adj1" fmla="val -41481"/>
              <a:gd name="adj2" fmla="val 76050"/>
            </a:avLst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临时记忆</a:t>
            </a:r>
            <a:endParaRPr lang="zh-CN" altLang="en-US" dirty="0"/>
          </a:p>
        </p:txBody>
      </p:sp>
      <p:sp>
        <p:nvSpPr>
          <p:cNvPr id="80" name="矩形 79"/>
          <p:cNvSpPr/>
          <p:nvPr/>
        </p:nvSpPr>
        <p:spPr>
          <a:xfrm>
            <a:off x="2843808" y="4581128"/>
            <a:ext cx="1800200" cy="288032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 smtClean="0">
                <a:latin typeface="黑体" pitchFamily="2" charset="-122"/>
                <a:ea typeface="黑体" pitchFamily="2" charset="-122"/>
              </a:rPr>
              <a:t>新的名词</a:t>
            </a:r>
            <a:r>
              <a:rPr lang="en-US" altLang="zh-CN" sz="1600" dirty="0" smtClean="0">
                <a:latin typeface="黑体" pitchFamily="2" charset="-122"/>
                <a:ea typeface="黑体" pitchFamily="2" charset="-122"/>
              </a:rPr>
              <a:t>-</a:t>
            </a:r>
            <a:r>
              <a:rPr lang="zh-CN" altLang="en-US" sz="1600" dirty="0" smtClean="0">
                <a:latin typeface="黑体" pitchFamily="2" charset="-122"/>
                <a:ea typeface="黑体" pitchFamily="2" charset="-122"/>
              </a:rPr>
              <a:t>命题</a:t>
            </a:r>
            <a:endParaRPr lang="zh-CN" altLang="en-US" sz="1600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82" name="矩形 81"/>
          <p:cNvSpPr/>
          <p:nvPr/>
        </p:nvSpPr>
        <p:spPr>
          <a:xfrm>
            <a:off x="3203848" y="5517232"/>
            <a:ext cx="3024336" cy="288032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 smtClean="0">
                <a:latin typeface="黑体" pitchFamily="2" charset="-122"/>
                <a:ea typeface="黑体" pitchFamily="2" charset="-122"/>
              </a:rPr>
              <a:t>原有概念：陈述句，判断真假</a:t>
            </a:r>
            <a:endParaRPr lang="zh-CN" altLang="en-US" sz="1600" dirty="0">
              <a:latin typeface="黑体" pitchFamily="2" charset="-122"/>
              <a:ea typeface="黑体" pitchFamily="2" charset="-122"/>
            </a:endParaRPr>
          </a:p>
        </p:txBody>
      </p:sp>
      <p:cxnSp>
        <p:nvCxnSpPr>
          <p:cNvPr id="84" name="肘形连接符 83"/>
          <p:cNvCxnSpPr>
            <a:stCxn id="100" idx="3"/>
            <a:endCxn id="6" idx="1"/>
          </p:cNvCxnSpPr>
          <p:nvPr/>
        </p:nvCxnSpPr>
        <p:spPr>
          <a:xfrm flipH="1">
            <a:off x="6896939" y="4905164"/>
            <a:ext cx="979045" cy="1031890"/>
          </a:xfrm>
          <a:prstGeom prst="bentConnector3">
            <a:avLst>
              <a:gd name="adj1" fmla="val -23349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矩形标注 86"/>
          <p:cNvSpPr/>
          <p:nvPr/>
        </p:nvSpPr>
        <p:spPr>
          <a:xfrm>
            <a:off x="5796136" y="6093296"/>
            <a:ext cx="2520280" cy="692696"/>
          </a:xfrm>
          <a:prstGeom prst="wedgeRectCallout">
            <a:avLst>
              <a:gd name="adj1" fmla="val 20316"/>
              <a:gd name="adj2" fmla="val -75858"/>
            </a:avLst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发生在：休息或睡觉时</a:t>
            </a:r>
            <a:endParaRPr lang="en-US" altLang="zh-CN" dirty="0" smtClean="0"/>
          </a:p>
          <a:p>
            <a:pPr algn="ctr"/>
            <a:r>
              <a:rPr lang="zh-CN" altLang="en-US" dirty="0" smtClean="0"/>
              <a:t>部分存储</a:t>
            </a:r>
            <a:endParaRPr lang="zh-CN" altLang="en-US" dirty="0"/>
          </a:p>
        </p:txBody>
      </p:sp>
      <p:sp>
        <p:nvSpPr>
          <p:cNvPr id="89" name="矩形标注 88"/>
          <p:cNvSpPr/>
          <p:nvPr/>
        </p:nvSpPr>
        <p:spPr>
          <a:xfrm>
            <a:off x="251520" y="5661248"/>
            <a:ext cx="2520280" cy="692696"/>
          </a:xfrm>
          <a:prstGeom prst="wedgeRectCallout">
            <a:avLst>
              <a:gd name="adj1" fmla="val 42439"/>
              <a:gd name="adj2" fmla="val -100005"/>
            </a:avLst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可靠结果：需要测试提取，再学习。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0" grpId="0" animBg="1"/>
      <p:bldP spid="78" grpId="0" animBg="1"/>
      <p:bldP spid="80" grpId="0" animBg="1"/>
      <p:bldP spid="82" grpId="0" animBg="1"/>
      <p:bldP spid="87" grpId="0" animBg="1"/>
      <p:bldP spid="8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08158" y="933218"/>
            <a:ext cx="6597688" cy="5471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睡眠中学习</a:t>
            </a:r>
            <a:endParaRPr lang="zh-CN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" y="1205344"/>
            <a:ext cx="8001000" cy="406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/>
          <p:nvPr/>
        </p:nvSpPr>
        <p:spPr>
          <a:xfrm>
            <a:off x="3522363" y="5396358"/>
            <a:ext cx="1717137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</a:rPr>
              <a:t>slow-wave sleep</a:t>
            </a:r>
          </a:p>
          <a:p>
            <a:r>
              <a:rPr lang="zh-CN" altLang="en-US" dirty="0" smtClean="0">
                <a:solidFill>
                  <a:schemeClr val="bg1"/>
                </a:solidFill>
              </a:rPr>
              <a:t>慢波睡眠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5544505" y="5384985"/>
            <a:ext cx="2122697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</a:rPr>
              <a:t>rapid eye movement</a:t>
            </a:r>
          </a:p>
          <a:p>
            <a:r>
              <a:rPr lang="zh-CN" altLang="en-US" dirty="0" smtClean="0">
                <a:solidFill>
                  <a:schemeClr val="bg1"/>
                </a:solidFill>
              </a:rPr>
              <a:t>快速眼动睡眠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7" name="矩形标注 6"/>
          <p:cNvSpPr/>
          <p:nvPr/>
        </p:nvSpPr>
        <p:spPr>
          <a:xfrm>
            <a:off x="624840" y="3230880"/>
            <a:ext cx="609600" cy="1950720"/>
          </a:xfrm>
          <a:prstGeom prst="wedgeRectCallout">
            <a:avLst>
              <a:gd name="adj1" fmla="val -13141"/>
              <a:gd name="adj2" fmla="val -63281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认知过程</a:t>
            </a:r>
            <a:endParaRPr lang="zh-CN" altLang="en-US" sz="2400" dirty="0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8" name="圆角右箭头 7"/>
          <p:cNvSpPr/>
          <p:nvPr/>
        </p:nvSpPr>
        <p:spPr>
          <a:xfrm rot="5400000">
            <a:off x="1257300" y="3162300"/>
            <a:ext cx="944880" cy="807720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493520" y="5394960"/>
            <a:ext cx="1661160" cy="67056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latin typeface="华文中宋" pitchFamily="2" charset="-122"/>
                <a:ea typeface="华文中宋" pitchFamily="2" charset="-122"/>
              </a:rPr>
              <a:t>工作记忆</a:t>
            </a:r>
            <a:endParaRPr lang="zh-CN" altLang="en-US" dirty="0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2" name="上箭头 11"/>
          <p:cNvSpPr/>
          <p:nvPr/>
        </p:nvSpPr>
        <p:spPr>
          <a:xfrm>
            <a:off x="3794760" y="3459480"/>
            <a:ext cx="411480" cy="65532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上箭头 12"/>
          <p:cNvSpPr/>
          <p:nvPr/>
        </p:nvSpPr>
        <p:spPr>
          <a:xfrm>
            <a:off x="6035040" y="3444240"/>
            <a:ext cx="411480" cy="65532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0" grpId="0" animBg="1"/>
      <p:bldP spid="12" grpId="0" animBg="1"/>
      <p:bldP spid="1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命题是一种陈述句；命题能判断真假。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9883" y="972360"/>
            <a:ext cx="6190867" cy="5681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CAUT:</a:t>
            </a:r>
            <a:r>
              <a:rPr lang="zh-CN" altLang="en-US" dirty="0" smtClean="0"/>
              <a:t>支持思维的认知模型</a:t>
            </a:r>
            <a:endParaRPr lang="zh-CN" altLang="en-US" dirty="0"/>
          </a:p>
        </p:txBody>
      </p:sp>
      <p:grpSp>
        <p:nvGrpSpPr>
          <p:cNvPr id="3" name="组合 70"/>
          <p:cNvGrpSpPr/>
          <p:nvPr/>
        </p:nvGrpSpPr>
        <p:grpSpPr>
          <a:xfrm>
            <a:off x="1380678" y="1208192"/>
            <a:ext cx="6331244" cy="5116408"/>
            <a:chOff x="1380678" y="1208192"/>
            <a:chExt cx="6331244" cy="5116408"/>
          </a:xfrm>
        </p:grpSpPr>
        <p:cxnSp>
          <p:nvCxnSpPr>
            <p:cNvPr id="5" name="肘形连接符 4"/>
            <p:cNvCxnSpPr>
              <a:stCxn id="70" idx="1"/>
              <a:endCxn id="8" idx="1"/>
            </p:cNvCxnSpPr>
            <p:nvPr/>
          </p:nvCxnSpPr>
          <p:spPr>
            <a:xfrm flipH="1">
              <a:off x="6711433" y="5183029"/>
              <a:ext cx="481393" cy="862687"/>
            </a:xfrm>
            <a:prstGeom prst="bentConnector3">
              <a:avLst>
                <a:gd name="adj1" fmla="val -47487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曲线连接符 85"/>
            <p:cNvCxnSpPr>
              <a:stCxn id="69" idx="1"/>
              <a:endCxn id="63" idx="1"/>
            </p:cNvCxnSpPr>
            <p:nvPr/>
          </p:nvCxnSpPr>
          <p:spPr>
            <a:xfrm flipH="1" flipV="1">
              <a:off x="7137706" y="4330213"/>
              <a:ext cx="58368" cy="739328"/>
            </a:xfrm>
            <a:prstGeom prst="bentConnector3">
              <a:avLst>
                <a:gd name="adj1" fmla="val -391653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梯形 6"/>
            <p:cNvSpPr/>
            <p:nvPr/>
          </p:nvSpPr>
          <p:spPr>
            <a:xfrm flipH="1">
              <a:off x="5328033" y="3322170"/>
              <a:ext cx="1850338" cy="403239"/>
            </a:xfrm>
            <a:prstGeom prst="trapezoid">
              <a:avLst/>
            </a:prstGeom>
            <a:solidFill>
              <a:schemeClr val="accent6">
                <a:lumMod val="20000"/>
                <a:lumOff val="8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8" name="圆角矩形 7"/>
            <p:cNvSpPr/>
            <p:nvPr/>
          </p:nvSpPr>
          <p:spPr>
            <a:xfrm flipH="1">
              <a:off x="1847602" y="5766831"/>
              <a:ext cx="4863831" cy="557769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长时陈述性记忆</a:t>
              </a:r>
            </a:p>
          </p:txBody>
        </p:sp>
        <p:sp>
          <p:nvSpPr>
            <p:cNvPr id="9" name="矩形 8"/>
            <p:cNvSpPr/>
            <p:nvPr/>
          </p:nvSpPr>
          <p:spPr>
            <a:xfrm flipH="1">
              <a:off x="5738653" y="1952729"/>
              <a:ext cx="1031149" cy="33133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效应器</a:t>
              </a:r>
              <a:endParaRPr lang="en-US" altLang="zh-CN" sz="1200" dirty="0" smtClean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0" name="肘形连接符 43"/>
            <p:cNvCxnSpPr>
              <a:stCxn id="9" idx="0"/>
              <a:endCxn id="47" idx="2"/>
            </p:cNvCxnSpPr>
            <p:nvPr/>
          </p:nvCxnSpPr>
          <p:spPr>
            <a:xfrm rot="16200000" flipV="1">
              <a:off x="6098906" y="1797408"/>
              <a:ext cx="309686" cy="956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圆角矩形 10"/>
            <p:cNvSpPr/>
            <p:nvPr/>
          </p:nvSpPr>
          <p:spPr>
            <a:xfrm flipH="1">
              <a:off x="1380678" y="1208192"/>
              <a:ext cx="5846324" cy="4342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ts val="1700"/>
                </a:lnSpc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环境（包括其他人）</a:t>
              </a:r>
              <a:endParaRPr lang="en-US" altLang="zh-CN" sz="1200" dirty="0" smtClean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2" name="形状 17"/>
            <p:cNvCxnSpPr>
              <a:stCxn id="48" idx="2"/>
              <a:endCxn id="58" idx="0"/>
            </p:cNvCxnSpPr>
            <p:nvPr/>
          </p:nvCxnSpPr>
          <p:spPr>
            <a:xfrm rot="16200000" flipH="1">
              <a:off x="1928814" y="1797572"/>
              <a:ext cx="299308" cy="3220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圆角矩形 12"/>
            <p:cNvSpPr/>
            <p:nvPr/>
          </p:nvSpPr>
          <p:spPr>
            <a:xfrm flipH="1">
              <a:off x="5168723" y="4892419"/>
              <a:ext cx="2183773" cy="433616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 flipH="1">
              <a:off x="4051713" y="3315659"/>
              <a:ext cx="1107399" cy="41534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300"/>
                </a:lnSpc>
              </a:pPr>
              <a:r>
                <a:rPr lang="zh-CN" altLang="en-US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决策控制</a:t>
              </a:r>
              <a:endParaRPr lang="zh-CN" altLang="en-US" sz="1200" dirty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5" name="直接箭头连接符 19"/>
            <p:cNvCxnSpPr>
              <a:stCxn id="13" idx="0"/>
              <a:endCxn id="38" idx="2"/>
            </p:cNvCxnSpPr>
            <p:nvPr/>
          </p:nvCxnSpPr>
          <p:spPr>
            <a:xfrm rot="5400000" flipH="1" flipV="1">
              <a:off x="6036382" y="4667800"/>
              <a:ext cx="448846" cy="393"/>
            </a:xfrm>
            <a:prstGeom prst="straightConnector1">
              <a:avLst/>
            </a:prstGeom>
            <a:ln w="31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箭头连接符 15"/>
            <p:cNvCxnSpPr>
              <a:stCxn id="49" idx="2"/>
              <a:endCxn id="64" idx="0"/>
            </p:cNvCxnSpPr>
            <p:nvPr/>
          </p:nvCxnSpPr>
          <p:spPr>
            <a:xfrm rot="16200000" flipH="1">
              <a:off x="2015125" y="3417609"/>
              <a:ext cx="529208" cy="3350"/>
            </a:xfrm>
            <a:prstGeom prst="straightConnector1">
              <a:avLst/>
            </a:prstGeom>
            <a:ln w="31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箭头连接符 16"/>
            <p:cNvCxnSpPr>
              <a:stCxn id="7" idx="0"/>
              <a:endCxn id="57" idx="2"/>
            </p:cNvCxnSpPr>
            <p:nvPr/>
          </p:nvCxnSpPr>
          <p:spPr>
            <a:xfrm rot="16200000" flipV="1">
              <a:off x="6076416" y="3145383"/>
              <a:ext cx="350371" cy="3203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矩形 17"/>
            <p:cNvSpPr/>
            <p:nvPr/>
          </p:nvSpPr>
          <p:spPr>
            <a:xfrm flipH="1">
              <a:off x="6376420" y="4918125"/>
              <a:ext cx="879763" cy="20428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Visual-O</a:t>
              </a:r>
              <a:endParaRPr lang="zh-CN" altLang="en-US" sz="1200" dirty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 flipH="1">
              <a:off x="5297485" y="4920096"/>
              <a:ext cx="879763" cy="20428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Verbal-O</a:t>
              </a:r>
              <a:endParaRPr lang="zh-CN" altLang="en-US" sz="1200" dirty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 flipH="1">
              <a:off x="6475494" y="3380832"/>
              <a:ext cx="214865" cy="7912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 flipH="1">
              <a:off x="6135867" y="3382805"/>
              <a:ext cx="214865" cy="79128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 flipH="1">
              <a:off x="5776455" y="3384780"/>
              <a:ext cx="214865" cy="7912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23" name="菱形 22"/>
            <p:cNvSpPr/>
            <p:nvPr/>
          </p:nvSpPr>
          <p:spPr>
            <a:xfrm flipH="1">
              <a:off x="1565512" y="4849106"/>
              <a:ext cx="1448768" cy="521064"/>
            </a:xfrm>
            <a:prstGeom prst="diamond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000"/>
                </a:lnSpc>
              </a:pPr>
              <a:r>
                <a:rPr lang="zh-CN" altLang="en-US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新对象？</a:t>
              </a:r>
              <a:endParaRPr lang="zh-CN" altLang="en-US" sz="1200" dirty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24" name="直接箭头连接符 23"/>
            <p:cNvCxnSpPr>
              <a:stCxn id="23" idx="1"/>
              <a:endCxn id="13" idx="3"/>
            </p:cNvCxnSpPr>
            <p:nvPr/>
          </p:nvCxnSpPr>
          <p:spPr>
            <a:xfrm flipV="1">
              <a:off x="3014280" y="5109227"/>
              <a:ext cx="2154443" cy="411"/>
            </a:xfrm>
            <a:prstGeom prst="straightConnector1">
              <a:avLst/>
            </a:prstGeom>
            <a:ln w="31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矩形 24"/>
            <p:cNvSpPr/>
            <p:nvPr/>
          </p:nvSpPr>
          <p:spPr>
            <a:xfrm flipH="1">
              <a:off x="2714921" y="4801052"/>
              <a:ext cx="712228" cy="35527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Y</a:t>
              </a:r>
              <a:endParaRPr lang="zh-CN" altLang="en-US" sz="1200" dirty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 flipH="1">
              <a:off x="1849390" y="5427624"/>
              <a:ext cx="435003" cy="29124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N</a:t>
              </a:r>
              <a:endParaRPr lang="zh-CN" altLang="en-US" sz="1200" dirty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 flipH="1">
              <a:off x="5699738" y="5106107"/>
              <a:ext cx="1157036" cy="210854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活动对象</a:t>
              </a:r>
              <a:endParaRPr lang="zh-CN" altLang="en-US" sz="1200" dirty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 flipH="1">
              <a:off x="5586746" y="3528602"/>
              <a:ext cx="1332213" cy="20519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活动动作</a:t>
              </a:r>
              <a:endParaRPr lang="zh-CN" altLang="en-US" sz="1200" dirty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29" name="肘形连接符 28"/>
            <p:cNvCxnSpPr>
              <a:stCxn id="8" idx="3"/>
              <a:endCxn id="23" idx="3"/>
            </p:cNvCxnSpPr>
            <p:nvPr/>
          </p:nvCxnSpPr>
          <p:spPr>
            <a:xfrm rot="10800000">
              <a:off x="1565512" y="5109638"/>
              <a:ext cx="282090" cy="936078"/>
            </a:xfrm>
            <a:prstGeom prst="bentConnector3">
              <a:avLst>
                <a:gd name="adj1" fmla="val 181038"/>
              </a:avLst>
            </a:prstGeom>
            <a:ln w="31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矩形 29"/>
            <p:cNvSpPr/>
            <p:nvPr/>
          </p:nvSpPr>
          <p:spPr>
            <a:xfrm flipH="1">
              <a:off x="5312648" y="5400112"/>
              <a:ext cx="1037806" cy="301757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激活</a:t>
              </a:r>
              <a:endParaRPr lang="zh-CN" altLang="en-US" sz="1200" dirty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31" name="直接箭头连接符 30"/>
            <p:cNvCxnSpPr>
              <a:stCxn id="7" idx="3"/>
              <a:endCxn id="14" idx="1"/>
            </p:cNvCxnSpPr>
            <p:nvPr/>
          </p:nvCxnSpPr>
          <p:spPr>
            <a:xfrm rot="10800000">
              <a:off x="5159112" y="3523332"/>
              <a:ext cx="219326" cy="458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箭头连接符 31"/>
            <p:cNvCxnSpPr>
              <a:stCxn id="38" idx="0"/>
              <a:endCxn id="7" idx="2"/>
            </p:cNvCxnSpPr>
            <p:nvPr/>
          </p:nvCxnSpPr>
          <p:spPr>
            <a:xfrm rot="16200000" flipV="1">
              <a:off x="6074657" y="3903954"/>
              <a:ext cx="364890" cy="7800"/>
            </a:xfrm>
            <a:prstGeom prst="straightConnector1">
              <a:avLst/>
            </a:prstGeom>
            <a:ln w="31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箭头连接符 32"/>
            <p:cNvCxnSpPr>
              <a:stCxn id="34" idx="0"/>
              <a:endCxn id="23" idx="2"/>
            </p:cNvCxnSpPr>
            <p:nvPr/>
          </p:nvCxnSpPr>
          <p:spPr>
            <a:xfrm rot="16200000" flipV="1">
              <a:off x="2086447" y="5573619"/>
              <a:ext cx="407560" cy="661"/>
            </a:xfrm>
            <a:prstGeom prst="straightConnector1">
              <a:avLst/>
            </a:prstGeom>
            <a:ln w="31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矩形 33"/>
            <p:cNvSpPr/>
            <p:nvPr/>
          </p:nvSpPr>
          <p:spPr>
            <a:xfrm flipH="1">
              <a:off x="1854169" y="5777730"/>
              <a:ext cx="872777" cy="9426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35" name="直接箭头连接符 34"/>
            <p:cNvCxnSpPr>
              <a:stCxn id="36" idx="0"/>
              <a:endCxn id="13" idx="2"/>
            </p:cNvCxnSpPr>
            <p:nvPr/>
          </p:nvCxnSpPr>
          <p:spPr>
            <a:xfrm rot="16200000" flipV="1">
              <a:off x="6039706" y="5546939"/>
              <a:ext cx="443839" cy="2032"/>
            </a:xfrm>
            <a:prstGeom prst="straightConnector1">
              <a:avLst/>
            </a:prstGeom>
            <a:ln w="31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矩形 35"/>
            <p:cNvSpPr/>
            <p:nvPr/>
          </p:nvSpPr>
          <p:spPr>
            <a:xfrm flipH="1">
              <a:off x="5826253" y="5769874"/>
              <a:ext cx="872777" cy="9426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 flipH="1">
              <a:off x="3017620" y="4738662"/>
              <a:ext cx="1935953" cy="471655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保持</a:t>
              </a:r>
              <a:endParaRPr lang="zh-CN" altLang="en-US" sz="1200" dirty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38" name="圆角矩形 37"/>
            <p:cNvSpPr/>
            <p:nvPr/>
          </p:nvSpPr>
          <p:spPr>
            <a:xfrm flipH="1">
              <a:off x="5374801" y="4090299"/>
              <a:ext cx="1772403" cy="353274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300"/>
                </a:lnSpc>
              </a:pPr>
              <a:r>
                <a:rPr lang="zh-CN" altLang="en-US" sz="16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长时程序性记忆</a:t>
              </a:r>
              <a:endParaRPr lang="zh-CN" altLang="en-US" sz="1600" dirty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39" name="圆角矩形 38"/>
            <p:cNvSpPr/>
            <p:nvPr/>
          </p:nvSpPr>
          <p:spPr>
            <a:xfrm flipH="1">
              <a:off x="3605541" y="1603090"/>
              <a:ext cx="1293312" cy="320511"/>
            </a:xfrm>
            <a:prstGeom prst="round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外循环</a:t>
              </a:r>
              <a:endParaRPr lang="zh-CN" altLang="en-US" sz="1200" dirty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40" name="矩形 39"/>
            <p:cNvSpPr/>
            <p:nvPr/>
          </p:nvSpPr>
          <p:spPr>
            <a:xfrm flipH="1">
              <a:off x="2216304" y="5430592"/>
              <a:ext cx="927646" cy="3124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提取</a:t>
              </a:r>
              <a:endParaRPr lang="zh-CN" altLang="en-US" sz="1200" dirty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41" name="圆角矩形 40"/>
            <p:cNvSpPr/>
            <p:nvPr/>
          </p:nvSpPr>
          <p:spPr>
            <a:xfrm flipH="1">
              <a:off x="4065876" y="3982104"/>
              <a:ext cx="1077463" cy="484250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情境</a:t>
              </a:r>
              <a:r>
                <a:rPr lang="en-US" altLang="zh-CN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-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目标</a:t>
              </a:r>
              <a:endParaRPr lang="en-US" altLang="zh-CN" sz="1200" dirty="0" smtClean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-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预期</a:t>
              </a:r>
              <a:endParaRPr lang="en-US" altLang="zh-CN" sz="1200" dirty="0" smtClean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42" name="矩形 41"/>
            <p:cNvSpPr/>
            <p:nvPr/>
          </p:nvSpPr>
          <p:spPr>
            <a:xfrm flipH="1">
              <a:off x="5430432" y="4888662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43" name="肘形连接符 42"/>
            <p:cNvCxnSpPr>
              <a:stCxn id="42" idx="0"/>
              <a:endCxn id="41" idx="2"/>
            </p:cNvCxnSpPr>
            <p:nvPr/>
          </p:nvCxnSpPr>
          <p:spPr>
            <a:xfrm rot="16200000" flipV="1">
              <a:off x="4864343" y="4206618"/>
              <a:ext cx="422308" cy="941779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肘形连接符 43"/>
            <p:cNvCxnSpPr>
              <a:stCxn id="41" idx="0"/>
              <a:endCxn id="14" idx="2"/>
            </p:cNvCxnSpPr>
            <p:nvPr/>
          </p:nvCxnSpPr>
          <p:spPr>
            <a:xfrm rot="5400000" flipH="1" flipV="1">
              <a:off x="4479460" y="3856153"/>
              <a:ext cx="251099" cy="805"/>
            </a:xfrm>
            <a:prstGeom prst="bentConnector3">
              <a:avLst>
                <a:gd name="adj1" fmla="val 50000"/>
              </a:avLst>
            </a:prstGeom>
            <a:ln w="31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接箭头连接符 44"/>
            <p:cNvCxnSpPr>
              <a:stCxn id="19" idx="1"/>
              <a:endCxn id="18" idx="3"/>
            </p:cNvCxnSpPr>
            <p:nvPr/>
          </p:nvCxnSpPr>
          <p:spPr>
            <a:xfrm flipV="1">
              <a:off x="6177248" y="5020266"/>
              <a:ext cx="199172" cy="1971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矩形 45"/>
            <p:cNvSpPr/>
            <p:nvPr/>
          </p:nvSpPr>
          <p:spPr>
            <a:xfrm rot="5400000" flipH="1">
              <a:off x="6819088" y="4048328"/>
              <a:ext cx="1402079" cy="381001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9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巩固</a:t>
              </a:r>
              <a:endParaRPr lang="zh-CN" altLang="en-US" sz="900" dirty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47" name="矩形 46"/>
            <p:cNvSpPr/>
            <p:nvPr/>
          </p:nvSpPr>
          <p:spPr>
            <a:xfrm flipH="1">
              <a:off x="6137317" y="1564703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48" name="矩形 47"/>
            <p:cNvSpPr/>
            <p:nvPr/>
          </p:nvSpPr>
          <p:spPr>
            <a:xfrm flipH="1">
              <a:off x="1960904" y="1571188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49" name="流程图: 手动操作 48"/>
            <p:cNvSpPr/>
            <p:nvPr/>
          </p:nvSpPr>
          <p:spPr>
            <a:xfrm>
              <a:off x="1722120" y="2895600"/>
              <a:ext cx="1111868" cy="259080"/>
            </a:xfrm>
            <a:prstGeom prst="flowChartManualOperation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传输控制</a:t>
              </a:r>
              <a:endParaRPr lang="zh-CN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矩形 49"/>
            <p:cNvSpPr/>
            <p:nvPr/>
          </p:nvSpPr>
          <p:spPr>
            <a:xfrm flipH="1">
              <a:off x="1964143" y="2892860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51" name="矩形 50"/>
            <p:cNvSpPr/>
            <p:nvPr/>
          </p:nvSpPr>
          <p:spPr>
            <a:xfrm flipH="1">
              <a:off x="2408383" y="2889612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52" name="形状 51"/>
            <p:cNvCxnSpPr>
              <a:stCxn id="57" idx="3"/>
              <a:endCxn id="51" idx="0"/>
            </p:cNvCxnSpPr>
            <p:nvPr/>
          </p:nvCxnSpPr>
          <p:spPr>
            <a:xfrm rot="10800000" flipV="1">
              <a:off x="2524338" y="2775980"/>
              <a:ext cx="3211073" cy="113631"/>
            </a:xfrm>
            <a:prstGeom prst="bentConnector2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肘形连接符 52"/>
            <p:cNvCxnSpPr>
              <a:stCxn id="58" idx="2"/>
              <a:endCxn id="50" idx="0"/>
            </p:cNvCxnSpPr>
            <p:nvPr/>
          </p:nvCxnSpPr>
          <p:spPr>
            <a:xfrm rot="16200000" flipH="1">
              <a:off x="1773741" y="2586504"/>
              <a:ext cx="612692" cy="19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肘形连接符 53"/>
            <p:cNvCxnSpPr>
              <a:stCxn id="57" idx="0"/>
              <a:endCxn id="9" idx="2"/>
            </p:cNvCxnSpPr>
            <p:nvPr/>
          </p:nvCxnSpPr>
          <p:spPr>
            <a:xfrm rot="5400000" flipH="1" flipV="1">
              <a:off x="6104063" y="2429998"/>
              <a:ext cx="296101" cy="4228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形状 54"/>
            <p:cNvCxnSpPr>
              <a:stCxn id="14" idx="0"/>
              <a:endCxn id="49" idx="3"/>
            </p:cNvCxnSpPr>
            <p:nvPr/>
          </p:nvCxnSpPr>
          <p:spPr>
            <a:xfrm rot="16200000" flipV="1">
              <a:off x="3518848" y="2229094"/>
              <a:ext cx="290519" cy="1882611"/>
            </a:xfrm>
            <a:prstGeom prst="bentConnector2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圆角矩形 55"/>
            <p:cNvSpPr/>
            <p:nvPr/>
          </p:nvSpPr>
          <p:spPr>
            <a:xfrm flipH="1">
              <a:off x="3602300" y="2460745"/>
              <a:ext cx="1293312" cy="320511"/>
            </a:xfrm>
            <a:prstGeom prst="round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内循环</a:t>
              </a:r>
              <a:endParaRPr lang="zh-CN" altLang="en-US" sz="1200" dirty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57" name="矩形 56"/>
            <p:cNvSpPr/>
            <p:nvPr/>
          </p:nvSpPr>
          <p:spPr>
            <a:xfrm flipH="1">
              <a:off x="5735410" y="2580162"/>
              <a:ext cx="1029179" cy="39163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控制器</a:t>
              </a:r>
              <a:endParaRPr lang="en-US" altLang="zh-CN" sz="1200" dirty="0" smtClean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58" name="矩形 57"/>
            <p:cNvSpPr/>
            <p:nvPr/>
          </p:nvSpPr>
          <p:spPr>
            <a:xfrm flipH="1">
              <a:off x="1565489" y="1948836"/>
              <a:ext cx="1029179" cy="33133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感受器</a:t>
              </a:r>
              <a:endParaRPr lang="en-US" altLang="zh-CN" sz="1200" dirty="0" smtClean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59" name="圆角矩形 58"/>
            <p:cNvSpPr/>
            <p:nvPr/>
          </p:nvSpPr>
          <p:spPr>
            <a:xfrm>
              <a:off x="3176032" y="3976948"/>
              <a:ext cx="644160" cy="486384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CN" altLang="en-US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信念</a:t>
              </a:r>
              <a:endParaRPr lang="en-US" altLang="zh-CN" sz="1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  <a:p>
              <a:pPr algn="ctr"/>
              <a:r>
                <a:rPr lang="zh-CN" altLang="en-US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情感</a:t>
              </a:r>
              <a:endParaRPr lang="en-US" altLang="zh-CN" sz="1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60" name="形状 59"/>
            <p:cNvCxnSpPr>
              <a:stCxn id="59" idx="0"/>
              <a:endCxn id="14" idx="3"/>
            </p:cNvCxnSpPr>
            <p:nvPr/>
          </p:nvCxnSpPr>
          <p:spPr>
            <a:xfrm rot="5400000" flipH="1" flipV="1">
              <a:off x="3548104" y="3473340"/>
              <a:ext cx="453616" cy="553601"/>
            </a:xfrm>
            <a:prstGeom prst="bentConnector2">
              <a:avLst/>
            </a:prstGeom>
            <a:ln>
              <a:solidFill>
                <a:schemeClr val="tx1"/>
              </a:solidFill>
              <a:prstDash val="sys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曲线连接符 86"/>
            <p:cNvCxnSpPr>
              <a:stCxn id="7" idx="1"/>
              <a:endCxn id="62" idx="1"/>
            </p:cNvCxnSpPr>
            <p:nvPr/>
          </p:nvCxnSpPr>
          <p:spPr>
            <a:xfrm>
              <a:off x="7127966" y="3523790"/>
              <a:ext cx="12988" cy="692935"/>
            </a:xfrm>
            <a:prstGeom prst="bentConnector3">
              <a:avLst>
                <a:gd name="adj1" fmla="val 2148175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矩形 61"/>
            <p:cNvSpPr/>
            <p:nvPr/>
          </p:nvSpPr>
          <p:spPr>
            <a:xfrm flipH="1">
              <a:off x="6909046" y="4177555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63" name="矩形 62"/>
            <p:cNvSpPr/>
            <p:nvPr/>
          </p:nvSpPr>
          <p:spPr>
            <a:xfrm flipH="1">
              <a:off x="6905798" y="4291043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64" name="矩形 63"/>
            <p:cNvSpPr/>
            <p:nvPr/>
          </p:nvSpPr>
          <p:spPr>
            <a:xfrm flipH="1">
              <a:off x="1515552" y="3683888"/>
              <a:ext cx="1531704" cy="43566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内部对象</a:t>
              </a:r>
              <a:endParaRPr lang="en-US" altLang="zh-CN" sz="1200" dirty="0" smtClean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65" name="直接箭头连接符 64"/>
            <p:cNvCxnSpPr>
              <a:stCxn id="64" idx="2"/>
              <a:endCxn id="23" idx="0"/>
            </p:cNvCxnSpPr>
            <p:nvPr/>
          </p:nvCxnSpPr>
          <p:spPr>
            <a:xfrm rot="16200000" flipH="1">
              <a:off x="1920876" y="4480085"/>
              <a:ext cx="729549" cy="8492"/>
            </a:xfrm>
            <a:prstGeom prst="straightConnector1">
              <a:avLst/>
            </a:prstGeom>
            <a:ln w="31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矩形 65"/>
            <p:cNvSpPr/>
            <p:nvPr/>
          </p:nvSpPr>
          <p:spPr>
            <a:xfrm rot="5400000" flipH="1">
              <a:off x="6976592" y="5420332"/>
              <a:ext cx="1089660" cy="381001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9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巩固</a:t>
              </a:r>
              <a:endParaRPr lang="zh-CN" altLang="en-US" sz="900" dirty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67" name="直接箭头连接符 66"/>
            <p:cNvCxnSpPr>
              <a:stCxn id="41" idx="3"/>
              <a:endCxn id="59" idx="3"/>
            </p:cNvCxnSpPr>
            <p:nvPr/>
          </p:nvCxnSpPr>
          <p:spPr>
            <a:xfrm rot="10800000">
              <a:off x="3820192" y="4220141"/>
              <a:ext cx="245684" cy="4089"/>
            </a:xfrm>
            <a:prstGeom prst="straightConnector1">
              <a:avLst/>
            </a:prstGeom>
            <a:ln w="6350">
              <a:solidFill>
                <a:schemeClr val="tx1"/>
              </a:solidFill>
              <a:prstDash val="sys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接箭头连接符 67"/>
            <p:cNvCxnSpPr>
              <a:stCxn id="9" idx="3"/>
              <a:endCxn id="58" idx="1"/>
            </p:cNvCxnSpPr>
            <p:nvPr/>
          </p:nvCxnSpPr>
          <p:spPr>
            <a:xfrm rot="10800000">
              <a:off x="2594669" y="2114503"/>
              <a:ext cx="3143985" cy="3893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矩形 68"/>
            <p:cNvSpPr/>
            <p:nvPr/>
          </p:nvSpPr>
          <p:spPr>
            <a:xfrm flipH="1">
              <a:off x="6964166" y="5030371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70" name="矩形 69"/>
            <p:cNvSpPr/>
            <p:nvPr/>
          </p:nvSpPr>
          <p:spPr>
            <a:xfrm flipH="1">
              <a:off x="6960918" y="5143859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</p:grpSp>
      <p:sp>
        <p:nvSpPr>
          <p:cNvPr id="79" name="圆角矩形 78"/>
          <p:cNvSpPr/>
          <p:nvPr/>
        </p:nvSpPr>
        <p:spPr>
          <a:xfrm flipH="1">
            <a:off x="3108960" y="2220330"/>
            <a:ext cx="2397543" cy="461909"/>
          </a:xfrm>
          <a:prstGeom prst="roundRect">
            <a:avLst/>
          </a:prstGeom>
          <a:solidFill>
            <a:srgbClr val="C0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solidFill>
                  <a:schemeClr val="bg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rPr>
              <a:t>内回路：思维活动</a:t>
            </a:r>
            <a:endParaRPr lang="zh-CN" altLang="en-US" sz="2000" dirty="0">
              <a:solidFill>
                <a:schemeClr val="bg1"/>
              </a:solidFill>
              <a:latin typeface="华文中宋" pitchFamily="2" charset="-122"/>
              <a:ea typeface="华文中宋" pitchFamily="2" charset="-122"/>
              <a:cs typeface="Times New Roman" pitchFamily="18" charset="0"/>
            </a:endParaRPr>
          </a:p>
        </p:txBody>
      </p:sp>
      <p:cxnSp>
        <p:nvCxnSpPr>
          <p:cNvPr id="80" name="肘形连接符 79"/>
          <p:cNvCxnSpPr/>
          <p:nvPr/>
        </p:nvCxnSpPr>
        <p:spPr>
          <a:xfrm rot="16200000" flipH="1">
            <a:off x="855644" y="3224374"/>
            <a:ext cx="3271234" cy="84950"/>
          </a:xfrm>
          <a:prstGeom prst="bentConnector3">
            <a:avLst>
              <a:gd name="adj1" fmla="val 50000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接箭头连接符 80"/>
          <p:cNvCxnSpPr/>
          <p:nvPr/>
        </p:nvCxnSpPr>
        <p:spPr>
          <a:xfrm>
            <a:off x="3246120" y="5135880"/>
            <a:ext cx="2105483" cy="205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接箭头连接符 81"/>
          <p:cNvCxnSpPr/>
          <p:nvPr/>
        </p:nvCxnSpPr>
        <p:spPr>
          <a:xfrm rot="16200000" flipV="1">
            <a:off x="5952388" y="4170942"/>
            <a:ext cx="947059" cy="466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形状 82"/>
          <p:cNvCxnSpPr>
            <a:stCxn id="21" idx="0"/>
            <a:endCxn id="51" idx="0"/>
          </p:cNvCxnSpPr>
          <p:nvPr/>
        </p:nvCxnSpPr>
        <p:spPr>
          <a:xfrm rot="16200000" flipV="1">
            <a:off x="4137222" y="1276728"/>
            <a:ext cx="493193" cy="3718962"/>
          </a:xfrm>
          <a:prstGeom prst="bentConnector3">
            <a:avLst>
              <a:gd name="adj1" fmla="val 146351"/>
            </a:avLst>
          </a:prstGeom>
          <a:ln w="571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肘形连接符 83"/>
          <p:cNvCxnSpPr/>
          <p:nvPr/>
        </p:nvCxnSpPr>
        <p:spPr>
          <a:xfrm rot="5400000" flipH="1" flipV="1">
            <a:off x="4068550" y="2189160"/>
            <a:ext cx="2916771" cy="1787950"/>
          </a:xfrm>
          <a:prstGeom prst="bentConnector3">
            <a:avLst>
              <a:gd name="adj1" fmla="val 50000"/>
            </a:avLst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肘形连接符 84"/>
          <p:cNvCxnSpPr/>
          <p:nvPr/>
        </p:nvCxnSpPr>
        <p:spPr>
          <a:xfrm rot="5400000" flipH="1" flipV="1">
            <a:off x="4486071" y="3103770"/>
            <a:ext cx="53209" cy="3988360"/>
          </a:xfrm>
          <a:prstGeom prst="bentConnector3">
            <a:avLst>
              <a:gd name="adj1" fmla="val -2062216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接连接符 85"/>
          <p:cNvCxnSpPr/>
          <p:nvPr/>
        </p:nvCxnSpPr>
        <p:spPr>
          <a:xfrm>
            <a:off x="-76200" y="1799104"/>
            <a:ext cx="9144000" cy="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圆角矩形 86"/>
          <p:cNvSpPr/>
          <p:nvPr/>
        </p:nvSpPr>
        <p:spPr>
          <a:xfrm>
            <a:off x="381001" y="1906943"/>
            <a:ext cx="705582" cy="485737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人</a:t>
            </a:r>
            <a:endParaRPr lang="zh-CN" altLang="en-US" dirty="0">
              <a:solidFill>
                <a:schemeClr val="tx1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88" name="圆角矩形 87"/>
          <p:cNvSpPr/>
          <p:nvPr/>
        </p:nvSpPr>
        <p:spPr>
          <a:xfrm>
            <a:off x="343831" y="811521"/>
            <a:ext cx="773148" cy="914400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外部环境</a:t>
            </a:r>
            <a:endParaRPr lang="zh-CN" altLang="en-US" dirty="0">
              <a:solidFill>
                <a:schemeClr val="tx1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89" name="下箭头 88"/>
          <p:cNvSpPr/>
          <p:nvPr/>
        </p:nvSpPr>
        <p:spPr>
          <a:xfrm>
            <a:off x="1192287" y="881003"/>
            <a:ext cx="856034" cy="1011676"/>
          </a:xfrm>
          <a:prstGeom prst="downArrow">
            <a:avLst/>
          </a:prstGeom>
          <a:solidFill>
            <a:srgbClr val="0000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latin typeface="黑体" pitchFamily="2" charset="-122"/>
                <a:ea typeface="黑体" pitchFamily="2" charset="-122"/>
              </a:rPr>
              <a:t>问题</a:t>
            </a:r>
            <a:endParaRPr lang="zh-CN" altLang="en-US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90" name="上箭头 89"/>
          <p:cNvSpPr/>
          <p:nvPr/>
        </p:nvSpPr>
        <p:spPr>
          <a:xfrm>
            <a:off x="6595353" y="896242"/>
            <a:ext cx="865762" cy="943583"/>
          </a:xfrm>
          <a:prstGeom prst="upArrow">
            <a:avLst/>
          </a:prstGeom>
          <a:solidFill>
            <a:srgbClr val="0000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latin typeface="黑体" pitchFamily="2" charset="-122"/>
                <a:ea typeface="黑体" pitchFamily="2" charset="-122"/>
              </a:rPr>
              <a:t>回答</a:t>
            </a:r>
            <a:endParaRPr lang="zh-CN" altLang="en-US" dirty="0">
              <a:latin typeface="黑体" pitchFamily="2" charset="-122"/>
              <a:ea typeface="黑体" pitchFamily="2" charset="-122"/>
            </a:endParaRPr>
          </a:p>
        </p:txBody>
      </p:sp>
      <p:cxnSp>
        <p:nvCxnSpPr>
          <p:cNvPr id="91" name="肘形连接符 90"/>
          <p:cNvCxnSpPr/>
          <p:nvPr/>
        </p:nvCxnSpPr>
        <p:spPr>
          <a:xfrm rot="16200000" flipV="1">
            <a:off x="5100563" y="4237118"/>
            <a:ext cx="285148" cy="1124659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矩形标注 91"/>
          <p:cNvSpPr/>
          <p:nvPr/>
        </p:nvSpPr>
        <p:spPr>
          <a:xfrm>
            <a:off x="223024" y="5501640"/>
            <a:ext cx="1712456" cy="787648"/>
          </a:xfrm>
          <a:prstGeom prst="wedgeRectCallout">
            <a:avLst>
              <a:gd name="adj1" fmla="val 65902"/>
              <a:gd name="adj2" fmla="val 245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/>
              <a:t>原有知识</a:t>
            </a:r>
            <a:endParaRPr lang="en-US" altLang="zh-CN" sz="2400" dirty="0" smtClean="0"/>
          </a:p>
          <a:p>
            <a:pPr algn="ctr"/>
            <a:r>
              <a:rPr lang="zh-CN" altLang="en-US" sz="2400" dirty="0" smtClean="0"/>
              <a:t>“是什么？</a:t>
            </a:r>
            <a:endParaRPr lang="zh-CN" altLang="en-US" sz="2400" dirty="0"/>
          </a:p>
        </p:txBody>
      </p:sp>
      <p:sp>
        <p:nvSpPr>
          <p:cNvPr id="93" name="矩形标注 92"/>
          <p:cNvSpPr/>
          <p:nvPr/>
        </p:nvSpPr>
        <p:spPr>
          <a:xfrm>
            <a:off x="43488" y="3198872"/>
            <a:ext cx="1493520" cy="762000"/>
          </a:xfrm>
          <a:prstGeom prst="wedgeRectCallout">
            <a:avLst>
              <a:gd name="adj1" fmla="val 64881"/>
              <a:gd name="adj2" fmla="val 365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/>
              <a:t>内部对象</a:t>
            </a:r>
            <a:endParaRPr lang="zh-CN" altLang="en-US" sz="2400" dirty="0"/>
          </a:p>
        </p:txBody>
      </p:sp>
      <p:sp>
        <p:nvSpPr>
          <p:cNvPr id="94" name="矩形标注 93"/>
          <p:cNvSpPr/>
          <p:nvPr/>
        </p:nvSpPr>
        <p:spPr>
          <a:xfrm>
            <a:off x="7528560" y="4703048"/>
            <a:ext cx="1493520" cy="762000"/>
          </a:xfrm>
          <a:prstGeom prst="wedgeRectCallout">
            <a:avLst>
              <a:gd name="adj1" fmla="val -68792"/>
              <a:gd name="adj2" fmla="val -115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/>
              <a:t>工作区</a:t>
            </a:r>
            <a:r>
              <a:rPr lang="en-US" altLang="zh-CN" sz="2000" dirty="0" smtClean="0"/>
              <a:t>1</a:t>
            </a:r>
          </a:p>
          <a:p>
            <a:pPr algn="ctr"/>
            <a:r>
              <a:rPr lang="zh-CN" altLang="en-US" sz="2000" dirty="0" smtClean="0"/>
              <a:t>激活的对象</a:t>
            </a:r>
            <a:endParaRPr lang="zh-CN" altLang="en-US" sz="2000" dirty="0"/>
          </a:p>
        </p:txBody>
      </p:sp>
      <p:sp>
        <p:nvSpPr>
          <p:cNvPr id="95" name="矩形标注 94"/>
          <p:cNvSpPr/>
          <p:nvPr/>
        </p:nvSpPr>
        <p:spPr>
          <a:xfrm>
            <a:off x="7452320" y="2636912"/>
            <a:ext cx="1493520" cy="762000"/>
          </a:xfrm>
          <a:prstGeom prst="wedgeRectCallout">
            <a:avLst>
              <a:gd name="adj1" fmla="val -73894"/>
              <a:gd name="adj2" fmla="val 385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/>
              <a:t>工作区</a:t>
            </a:r>
            <a:r>
              <a:rPr lang="en-US" altLang="zh-CN" sz="2000" dirty="0" smtClean="0"/>
              <a:t>2</a:t>
            </a:r>
          </a:p>
          <a:p>
            <a:pPr algn="ctr"/>
            <a:r>
              <a:rPr lang="zh-CN" altLang="en-US" sz="2000" dirty="0" smtClean="0"/>
              <a:t>激活的动作</a:t>
            </a:r>
            <a:endParaRPr lang="zh-CN" altLang="en-US" sz="2000" dirty="0"/>
          </a:p>
        </p:txBody>
      </p:sp>
      <p:sp>
        <p:nvSpPr>
          <p:cNvPr id="96" name="矩形标注 95"/>
          <p:cNvSpPr/>
          <p:nvPr/>
        </p:nvSpPr>
        <p:spPr>
          <a:xfrm>
            <a:off x="3105904" y="3573016"/>
            <a:ext cx="2042160" cy="563880"/>
          </a:xfrm>
          <a:prstGeom prst="wedgeRectCallout">
            <a:avLst>
              <a:gd name="adj1" fmla="val 29472"/>
              <a:gd name="adj2" fmla="val 74716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/>
              <a:t>情境</a:t>
            </a:r>
            <a:r>
              <a:rPr lang="en-US" altLang="zh-CN" sz="2000" dirty="0" smtClean="0"/>
              <a:t>,</a:t>
            </a:r>
            <a:r>
              <a:rPr lang="zh-CN" altLang="en-US" sz="2000" dirty="0" smtClean="0"/>
              <a:t>目标</a:t>
            </a:r>
            <a:r>
              <a:rPr lang="en-US" altLang="zh-CN" sz="2000" dirty="0" smtClean="0"/>
              <a:t>,</a:t>
            </a:r>
            <a:r>
              <a:rPr lang="zh-CN" altLang="en-US" sz="2000" dirty="0" smtClean="0"/>
              <a:t>预期</a:t>
            </a:r>
            <a:endParaRPr lang="zh-CN" altLang="en-US" sz="2000" dirty="0"/>
          </a:p>
        </p:txBody>
      </p:sp>
      <p:sp>
        <p:nvSpPr>
          <p:cNvPr id="97" name="圆角矩形 96"/>
          <p:cNvSpPr/>
          <p:nvPr/>
        </p:nvSpPr>
        <p:spPr>
          <a:xfrm flipH="1">
            <a:off x="3773181" y="1196752"/>
            <a:ext cx="1293312" cy="320511"/>
          </a:xfrm>
          <a:prstGeom prst="roundRect">
            <a:avLst/>
          </a:prstGeom>
          <a:solidFill>
            <a:srgbClr val="C0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rPr>
              <a:t>外回路</a:t>
            </a:r>
          </a:p>
        </p:txBody>
      </p:sp>
      <p:sp>
        <p:nvSpPr>
          <p:cNvPr id="98" name="矩形标注 97"/>
          <p:cNvSpPr/>
          <p:nvPr/>
        </p:nvSpPr>
        <p:spPr>
          <a:xfrm>
            <a:off x="7342331" y="3624518"/>
            <a:ext cx="1712456" cy="787648"/>
          </a:xfrm>
          <a:prstGeom prst="wedgeRectCallout">
            <a:avLst>
              <a:gd name="adj1" fmla="val -70846"/>
              <a:gd name="adj2" fmla="val 18837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/>
              <a:t>原有知识</a:t>
            </a:r>
            <a:endParaRPr lang="en-US" altLang="zh-CN" sz="2400" dirty="0" smtClean="0"/>
          </a:p>
          <a:p>
            <a:pPr algn="ctr"/>
            <a:r>
              <a:rPr lang="zh-CN" altLang="en-US" sz="2400" dirty="0" smtClean="0"/>
              <a:t>“如何做”</a:t>
            </a:r>
            <a:endParaRPr lang="zh-CN" altLang="en-US" sz="2400" dirty="0"/>
          </a:p>
        </p:txBody>
      </p:sp>
      <p:sp>
        <p:nvSpPr>
          <p:cNvPr id="99" name="矩形标注 98"/>
          <p:cNvSpPr/>
          <p:nvPr/>
        </p:nvSpPr>
        <p:spPr>
          <a:xfrm>
            <a:off x="3243064" y="3725416"/>
            <a:ext cx="2042160" cy="563880"/>
          </a:xfrm>
          <a:prstGeom prst="wedgeRectCallout">
            <a:avLst>
              <a:gd name="adj1" fmla="val 29472"/>
              <a:gd name="adj2" fmla="val 74716"/>
            </a:avLst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/>
              <a:t>情境</a:t>
            </a:r>
            <a:r>
              <a:rPr lang="en-US" altLang="zh-CN" sz="2000" dirty="0" smtClean="0"/>
              <a:t>,</a:t>
            </a:r>
            <a:r>
              <a:rPr lang="zh-CN" altLang="en-US" sz="2000" dirty="0" smtClean="0"/>
              <a:t>目标</a:t>
            </a:r>
            <a:r>
              <a:rPr lang="en-US" altLang="zh-CN" sz="2000" dirty="0" smtClean="0"/>
              <a:t>,</a:t>
            </a:r>
            <a:r>
              <a:rPr lang="zh-CN" altLang="en-US" sz="2000" dirty="0" smtClean="0"/>
              <a:t>预期</a:t>
            </a:r>
            <a:endParaRPr lang="zh-CN" altLang="en-US" sz="2000" dirty="0"/>
          </a:p>
        </p:txBody>
      </p:sp>
      <p:sp>
        <p:nvSpPr>
          <p:cNvPr id="100" name="矩形标注 99"/>
          <p:cNvSpPr/>
          <p:nvPr/>
        </p:nvSpPr>
        <p:spPr>
          <a:xfrm>
            <a:off x="45720" y="1491992"/>
            <a:ext cx="1493520" cy="762000"/>
          </a:xfrm>
          <a:prstGeom prst="wedgeRectCallout">
            <a:avLst>
              <a:gd name="adj1" fmla="val 64881"/>
              <a:gd name="adj2" fmla="val 365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/>
              <a:t>感觉器官</a:t>
            </a:r>
            <a:endParaRPr lang="zh-CN" altLang="en-US" sz="2400" dirty="0"/>
          </a:p>
        </p:txBody>
      </p:sp>
      <p:sp>
        <p:nvSpPr>
          <p:cNvPr id="101" name="矩形标注 100"/>
          <p:cNvSpPr/>
          <p:nvPr/>
        </p:nvSpPr>
        <p:spPr>
          <a:xfrm>
            <a:off x="7073552" y="1478672"/>
            <a:ext cx="1493520" cy="762000"/>
          </a:xfrm>
          <a:prstGeom prst="wedgeRectCallout">
            <a:avLst>
              <a:gd name="adj1" fmla="val -73894"/>
              <a:gd name="adj2" fmla="val 385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/>
              <a:t>运动器官</a:t>
            </a:r>
            <a:endParaRPr lang="zh-CN" altLang="en-US" sz="2000" dirty="0"/>
          </a:p>
        </p:txBody>
      </p:sp>
      <p:sp>
        <p:nvSpPr>
          <p:cNvPr id="102" name="矩形标注 101"/>
          <p:cNvSpPr/>
          <p:nvPr/>
        </p:nvSpPr>
        <p:spPr>
          <a:xfrm>
            <a:off x="43488" y="2360672"/>
            <a:ext cx="1493520" cy="762000"/>
          </a:xfrm>
          <a:prstGeom prst="wedgeRectCallout">
            <a:avLst>
              <a:gd name="adj1" fmla="val 74065"/>
              <a:gd name="adj2" fmla="val 285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/>
              <a:t>丘脑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89" grpId="0" animBg="1"/>
      <p:bldP spid="90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CAUT:</a:t>
            </a:r>
            <a:r>
              <a:rPr lang="zh-CN" altLang="en-US" dirty="0" smtClean="0"/>
              <a:t>支持思维的认知模型</a:t>
            </a:r>
            <a:endParaRPr lang="zh-CN" altLang="en-US" dirty="0"/>
          </a:p>
        </p:txBody>
      </p:sp>
      <p:grpSp>
        <p:nvGrpSpPr>
          <p:cNvPr id="3" name="组合 70"/>
          <p:cNvGrpSpPr/>
          <p:nvPr/>
        </p:nvGrpSpPr>
        <p:grpSpPr>
          <a:xfrm>
            <a:off x="1380678" y="1208192"/>
            <a:ext cx="6331244" cy="5116408"/>
            <a:chOff x="1380678" y="1208192"/>
            <a:chExt cx="6331244" cy="5116408"/>
          </a:xfrm>
        </p:grpSpPr>
        <p:cxnSp>
          <p:nvCxnSpPr>
            <p:cNvPr id="5" name="肘形连接符 4"/>
            <p:cNvCxnSpPr>
              <a:stCxn id="70" idx="1"/>
              <a:endCxn id="8" idx="1"/>
            </p:cNvCxnSpPr>
            <p:nvPr/>
          </p:nvCxnSpPr>
          <p:spPr>
            <a:xfrm flipH="1">
              <a:off x="6711433" y="5183029"/>
              <a:ext cx="481393" cy="862687"/>
            </a:xfrm>
            <a:prstGeom prst="bentConnector3">
              <a:avLst>
                <a:gd name="adj1" fmla="val -47487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曲线连接符 85"/>
            <p:cNvCxnSpPr>
              <a:stCxn id="69" idx="1"/>
              <a:endCxn id="63" idx="1"/>
            </p:cNvCxnSpPr>
            <p:nvPr/>
          </p:nvCxnSpPr>
          <p:spPr>
            <a:xfrm flipH="1" flipV="1">
              <a:off x="7137706" y="4330213"/>
              <a:ext cx="58368" cy="739328"/>
            </a:xfrm>
            <a:prstGeom prst="bentConnector3">
              <a:avLst>
                <a:gd name="adj1" fmla="val -391653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梯形 6"/>
            <p:cNvSpPr/>
            <p:nvPr/>
          </p:nvSpPr>
          <p:spPr>
            <a:xfrm flipH="1">
              <a:off x="5328033" y="3322170"/>
              <a:ext cx="1850338" cy="403239"/>
            </a:xfrm>
            <a:prstGeom prst="trapezoid">
              <a:avLst/>
            </a:prstGeom>
            <a:solidFill>
              <a:schemeClr val="accent6">
                <a:lumMod val="20000"/>
                <a:lumOff val="8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8" name="圆角矩形 7"/>
            <p:cNvSpPr/>
            <p:nvPr/>
          </p:nvSpPr>
          <p:spPr>
            <a:xfrm flipH="1">
              <a:off x="1847602" y="5766831"/>
              <a:ext cx="4863831" cy="557769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长时陈述性记忆</a:t>
              </a:r>
            </a:p>
          </p:txBody>
        </p:sp>
        <p:sp>
          <p:nvSpPr>
            <p:cNvPr id="9" name="矩形 8"/>
            <p:cNvSpPr/>
            <p:nvPr/>
          </p:nvSpPr>
          <p:spPr>
            <a:xfrm flipH="1">
              <a:off x="5738653" y="1952729"/>
              <a:ext cx="1031149" cy="33133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效应器</a:t>
              </a:r>
              <a:endParaRPr lang="en-US" altLang="zh-CN" sz="1200" dirty="0" smtClean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0" name="肘形连接符 43"/>
            <p:cNvCxnSpPr>
              <a:stCxn id="9" idx="0"/>
              <a:endCxn id="47" idx="2"/>
            </p:cNvCxnSpPr>
            <p:nvPr/>
          </p:nvCxnSpPr>
          <p:spPr>
            <a:xfrm rot="16200000" flipV="1">
              <a:off x="6098906" y="1797408"/>
              <a:ext cx="309686" cy="956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圆角矩形 10"/>
            <p:cNvSpPr/>
            <p:nvPr/>
          </p:nvSpPr>
          <p:spPr>
            <a:xfrm flipH="1">
              <a:off x="1380678" y="1208192"/>
              <a:ext cx="5846324" cy="4342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ts val="1700"/>
                </a:lnSpc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环境（包括其他人）</a:t>
              </a:r>
              <a:endParaRPr lang="en-US" altLang="zh-CN" sz="1200" dirty="0" smtClean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2" name="形状 17"/>
            <p:cNvCxnSpPr>
              <a:stCxn id="48" idx="2"/>
              <a:endCxn id="58" idx="0"/>
            </p:cNvCxnSpPr>
            <p:nvPr/>
          </p:nvCxnSpPr>
          <p:spPr>
            <a:xfrm rot="16200000" flipH="1">
              <a:off x="1928814" y="1797572"/>
              <a:ext cx="299308" cy="3220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圆角矩形 12"/>
            <p:cNvSpPr/>
            <p:nvPr/>
          </p:nvSpPr>
          <p:spPr>
            <a:xfrm flipH="1">
              <a:off x="5168723" y="4892419"/>
              <a:ext cx="2183773" cy="433616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 flipH="1">
              <a:off x="4051713" y="3315659"/>
              <a:ext cx="1107399" cy="41534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300"/>
                </a:lnSpc>
              </a:pPr>
              <a:r>
                <a:rPr lang="zh-CN" altLang="en-US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决策控制</a:t>
              </a:r>
              <a:endParaRPr lang="zh-CN" altLang="en-US" sz="1200" dirty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5" name="直接箭头连接符 19"/>
            <p:cNvCxnSpPr>
              <a:stCxn id="13" idx="0"/>
              <a:endCxn id="38" idx="2"/>
            </p:cNvCxnSpPr>
            <p:nvPr/>
          </p:nvCxnSpPr>
          <p:spPr>
            <a:xfrm rot="5400000" flipH="1" flipV="1">
              <a:off x="6036382" y="4667800"/>
              <a:ext cx="448846" cy="393"/>
            </a:xfrm>
            <a:prstGeom prst="straightConnector1">
              <a:avLst/>
            </a:prstGeom>
            <a:ln w="31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箭头连接符 15"/>
            <p:cNvCxnSpPr>
              <a:stCxn id="49" idx="2"/>
              <a:endCxn id="64" idx="0"/>
            </p:cNvCxnSpPr>
            <p:nvPr/>
          </p:nvCxnSpPr>
          <p:spPr>
            <a:xfrm rot="16200000" flipH="1">
              <a:off x="2015125" y="3417609"/>
              <a:ext cx="529208" cy="3350"/>
            </a:xfrm>
            <a:prstGeom prst="straightConnector1">
              <a:avLst/>
            </a:prstGeom>
            <a:ln w="31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箭头连接符 16"/>
            <p:cNvCxnSpPr>
              <a:stCxn id="7" idx="0"/>
              <a:endCxn id="57" idx="2"/>
            </p:cNvCxnSpPr>
            <p:nvPr/>
          </p:nvCxnSpPr>
          <p:spPr>
            <a:xfrm rot="16200000" flipV="1">
              <a:off x="6076416" y="3145383"/>
              <a:ext cx="350371" cy="3203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矩形 17"/>
            <p:cNvSpPr/>
            <p:nvPr/>
          </p:nvSpPr>
          <p:spPr>
            <a:xfrm flipH="1">
              <a:off x="6376420" y="4918125"/>
              <a:ext cx="879763" cy="20428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Visual-O</a:t>
              </a:r>
              <a:endParaRPr lang="zh-CN" altLang="en-US" sz="1200" dirty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 flipH="1">
              <a:off x="5297485" y="4920096"/>
              <a:ext cx="879763" cy="20428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Verbal-O</a:t>
              </a:r>
              <a:endParaRPr lang="zh-CN" altLang="en-US" sz="1200" dirty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 flipH="1">
              <a:off x="6475494" y="3380832"/>
              <a:ext cx="214865" cy="7912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 flipH="1">
              <a:off x="6135867" y="3382805"/>
              <a:ext cx="214865" cy="79128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 flipH="1">
              <a:off x="5776455" y="3384780"/>
              <a:ext cx="214865" cy="7912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23" name="菱形 22"/>
            <p:cNvSpPr/>
            <p:nvPr/>
          </p:nvSpPr>
          <p:spPr>
            <a:xfrm flipH="1">
              <a:off x="1565512" y="4849106"/>
              <a:ext cx="1448768" cy="521064"/>
            </a:xfrm>
            <a:prstGeom prst="diamond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000"/>
                </a:lnSpc>
              </a:pPr>
              <a:r>
                <a:rPr lang="zh-CN" altLang="en-US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新对象？</a:t>
              </a:r>
              <a:endParaRPr lang="zh-CN" altLang="en-US" sz="1200" dirty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24" name="直接箭头连接符 23"/>
            <p:cNvCxnSpPr>
              <a:stCxn id="23" idx="1"/>
              <a:endCxn id="13" idx="3"/>
            </p:cNvCxnSpPr>
            <p:nvPr/>
          </p:nvCxnSpPr>
          <p:spPr>
            <a:xfrm flipV="1">
              <a:off x="3014280" y="5109227"/>
              <a:ext cx="2154443" cy="411"/>
            </a:xfrm>
            <a:prstGeom prst="straightConnector1">
              <a:avLst/>
            </a:prstGeom>
            <a:ln w="31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矩形 24"/>
            <p:cNvSpPr/>
            <p:nvPr/>
          </p:nvSpPr>
          <p:spPr>
            <a:xfrm flipH="1">
              <a:off x="2714921" y="4801052"/>
              <a:ext cx="712228" cy="35527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Y</a:t>
              </a:r>
              <a:endParaRPr lang="zh-CN" altLang="en-US" sz="1200" dirty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 flipH="1">
              <a:off x="1849390" y="5427624"/>
              <a:ext cx="435003" cy="29124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N</a:t>
              </a:r>
              <a:endParaRPr lang="zh-CN" altLang="en-US" sz="1200" dirty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 flipH="1">
              <a:off x="5699738" y="5106107"/>
              <a:ext cx="1157036" cy="210854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活动对象</a:t>
              </a:r>
              <a:endParaRPr lang="zh-CN" altLang="en-US" sz="1200" dirty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 flipH="1">
              <a:off x="5586746" y="3528602"/>
              <a:ext cx="1332213" cy="20519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活动动作</a:t>
              </a:r>
              <a:endParaRPr lang="zh-CN" altLang="en-US" sz="1200" dirty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29" name="肘形连接符 28"/>
            <p:cNvCxnSpPr>
              <a:stCxn id="8" idx="3"/>
              <a:endCxn id="23" idx="3"/>
            </p:cNvCxnSpPr>
            <p:nvPr/>
          </p:nvCxnSpPr>
          <p:spPr>
            <a:xfrm rot="10800000">
              <a:off x="1565512" y="5109638"/>
              <a:ext cx="282090" cy="936078"/>
            </a:xfrm>
            <a:prstGeom prst="bentConnector3">
              <a:avLst>
                <a:gd name="adj1" fmla="val 181038"/>
              </a:avLst>
            </a:prstGeom>
            <a:ln w="31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矩形 29"/>
            <p:cNvSpPr/>
            <p:nvPr/>
          </p:nvSpPr>
          <p:spPr>
            <a:xfrm flipH="1">
              <a:off x="5312648" y="5400112"/>
              <a:ext cx="1037806" cy="301757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激活</a:t>
              </a:r>
              <a:endParaRPr lang="zh-CN" altLang="en-US" sz="1200" dirty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31" name="直接箭头连接符 30"/>
            <p:cNvCxnSpPr>
              <a:stCxn id="7" idx="3"/>
              <a:endCxn id="14" idx="1"/>
            </p:cNvCxnSpPr>
            <p:nvPr/>
          </p:nvCxnSpPr>
          <p:spPr>
            <a:xfrm rot="10800000">
              <a:off x="5159112" y="3523332"/>
              <a:ext cx="219326" cy="458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箭头连接符 31"/>
            <p:cNvCxnSpPr>
              <a:stCxn id="38" idx="0"/>
              <a:endCxn id="7" idx="2"/>
            </p:cNvCxnSpPr>
            <p:nvPr/>
          </p:nvCxnSpPr>
          <p:spPr>
            <a:xfrm rot="16200000" flipV="1">
              <a:off x="6074657" y="3903954"/>
              <a:ext cx="364890" cy="7800"/>
            </a:xfrm>
            <a:prstGeom prst="straightConnector1">
              <a:avLst/>
            </a:prstGeom>
            <a:ln w="31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箭头连接符 32"/>
            <p:cNvCxnSpPr>
              <a:stCxn id="34" idx="0"/>
              <a:endCxn id="23" idx="2"/>
            </p:cNvCxnSpPr>
            <p:nvPr/>
          </p:nvCxnSpPr>
          <p:spPr>
            <a:xfrm rot="16200000" flipV="1">
              <a:off x="2086447" y="5573619"/>
              <a:ext cx="407560" cy="661"/>
            </a:xfrm>
            <a:prstGeom prst="straightConnector1">
              <a:avLst/>
            </a:prstGeom>
            <a:ln w="31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矩形 33"/>
            <p:cNvSpPr/>
            <p:nvPr/>
          </p:nvSpPr>
          <p:spPr>
            <a:xfrm flipH="1">
              <a:off x="1854169" y="5777730"/>
              <a:ext cx="872777" cy="9426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35" name="直接箭头连接符 34"/>
            <p:cNvCxnSpPr>
              <a:stCxn id="36" idx="0"/>
              <a:endCxn id="13" idx="2"/>
            </p:cNvCxnSpPr>
            <p:nvPr/>
          </p:nvCxnSpPr>
          <p:spPr>
            <a:xfrm rot="16200000" flipV="1">
              <a:off x="6039706" y="5546939"/>
              <a:ext cx="443839" cy="2032"/>
            </a:xfrm>
            <a:prstGeom prst="straightConnector1">
              <a:avLst/>
            </a:prstGeom>
            <a:ln w="31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矩形 35"/>
            <p:cNvSpPr/>
            <p:nvPr/>
          </p:nvSpPr>
          <p:spPr>
            <a:xfrm flipH="1">
              <a:off x="5826253" y="5769874"/>
              <a:ext cx="872777" cy="9426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 flipH="1">
              <a:off x="3017620" y="4738662"/>
              <a:ext cx="1935953" cy="471655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保持</a:t>
              </a:r>
              <a:endParaRPr lang="zh-CN" altLang="en-US" sz="1200" dirty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38" name="圆角矩形 37"/>
            <p:cNvSpPr/>
            <p:nvPr/>
          </p:nvSpPr>
          <p:spPr>
            <a:xfrm flipH="1">
              <a:off x="5374801" y="4090299"/>
              <a:ext cx="1772403" cy="353274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300"/>
                </a:lnSpc>
              </a:pPr>
              <a:r>
                <a:rPr lang="zh-CN" altLang="en-US" sz="16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长时程序性记忆</a:t>
              </a:r>
              <a:endParaRPr lang="zh-CN" altLang="en-US" sz="1600" dirty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39" name="圆角矩形 38"/>
            <p:cNvSpPr/>
            <p:nvPr/>
          </p:nvSpPr>
          <p:spPr>
            <a:xfrm flipH="1">
              <a:off x="3605541" y="1603090"/>
              <a:ext cx="1293312" cy="320511"/>
            </a:xfrm>
            <a:prstGeom prst="round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外循环</a:t>
              </a:r>
              <a:endParaRPr lang="zh-CN" altLang="en-US" sz="1200" dirty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40" name="矩形 39"/>
            <p:cNvSpPr/>
            <p:nvPr/>
          </p:nvSpPr>
          <p:spPr>
            <a:xfrm flipH="1">
              <a:off x="2216304" y="5430592"/>
              <a:ext cx="927646" cy="3124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提取</a:t>
              </a:r>
              <a:endParaRPr lang="zh-CN" altLang="en-US" sz="1200" dirty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41" name="圆角矩形 40"/>
            <p:cNvSpPr/>
            <p:nvPr/>
          </p:nvSpPr>
          <p:spPr>
            <a:xfrm flipH="1">
              <a:off x="4065876" y="3982104"/>
              <a:ext cx="1077463" cy="484250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情境</a:t>
              </a:r>
              <a:r>
                <a:rPr lang="en-US" altLang="zh-CN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-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目标</a:t>
              </a:r>
              <a:endParaRPr lang="en-US" altLang="zh-CN" sz="1200" dirty="0" smtClean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-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预期</a:t>
              </a:r>
              <a:endParaRPr lang="en-US" altLang="zh-CN" sz="1200" dirty="0" smtClean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42" name="矩形 41"/>
            <p:cNvSpPr/>
            <p:nvPr/>
          </p:nvSpPr>
          <p:spPr>
            <a:xfrm flipH="1">
              <a:off x="5430432" y="4888662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43" name="肘形连接符 42"/>
            <p:cNvCxnSpPr>
              <a:stCxn id="42" idx="0"/>
              <a:endCxn id="41" idx="2"/>
            </p:cNvCxnSpPr>
            <p:nvPr/>
          </p:nvCxnSpPr>
          <p:spPr>
            <a:xfrm rot="16200000" flipV="1">
              <a:off x="4864343" y="4206618"/>
              <a:ext cx="422308" cy="941779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肘形连接符 43"/>
            <p:cNvCxnSpPr>
              <a:stCxn id="41" idx="0"/>
              <a:endCxn id="14" idx="2"/>
            </p:cNvCxnSpPr>
            <p:nvPr/>
          </p:nvCxnSpPr>
          <p:spPr>
            <a:xfrm rot="5400000" flipH="1" flipV="1">
              <a:off x="4479460" y="3856153"/>
              <a:ext cx="251099" cy="805"/>
            </a:xfrm>
            <a:prstGeom prst="bentConnector3">
              <a:avLst>
                <a:gd name="adj1" fmla="val 50000"/>
              </a:avLst>
            </a:prstGeom>
            <a:ln w="31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接箭头连接符 44"/>
            <p:cNvCxnSpPr>
              <a:stCxn id="19" idx="1"/>
              <a:endCxn id="18" idx="3"/>
            </p:cNvCxnSpPr>
            <p:nvPr/>
          </p:nvCxnSpPr>
          <p:spPr>
            <a:xfrm flipV="1">
              <a:off x="6177248" y="5020266"/>
              <a:ext cx="199172" cy="1971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矩形 45"/>
            <p:cNvSpPr/>
            <p:nvPr/>
          </p:nvSpPr>
          <p:spPr>
            <a:xfrm rot="5400000" flipH="1">
              <a:off x="6819088" y="4048328"/>
              <a:ext cx="1402079" cy="381001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9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巩固</a:t>
              </a:r>
              <a:endParaRPr lang="zh-CN" altLang="en-US" sz="900" dirty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47" name="矩形 46"/>
            <p:cNvSpPr/>
            <p:nvPr/>
          </p:nvSpPr>
          <p:spPr>
            <a:xfrm flipH="1">
              <a:off x="6137317" y="1564703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48" name="矩形 47"/>
            <p:cNvSpPr/>
            <p:nvPr/>
          </p:nvSpPr>
          <p:spPr>
            <a:xfrm flipH="1">
              <a:off x="1960904" y="1571188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49" name="流程图: 手动操作 48"/>
            <p:cNvSpPr/>
            <p:nvPr/>
          </p:nvSpPr>
          <p:spPr>
            <a:xfrm>
              <a:off x="1722120" y="2895600"/>
              <a:ext cx="1111868" cy="259080"/>
            </a:xfrm>
            <a:prstGeom prst="flowChartManualOperation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传输控制</a:t>
              </a:r>
              <a:endParaRPr lang="zh-CN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矩形 49"/>
            <p:cNvSpPr/>
            <p:nvPr/>
          </p:nvSpPr>
          <p:spPr>
            <a:xfrm flipH="1">
              <a:off x="1964143" y="2892860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51" name="矩形 50"/>
            <p:cNvSpPr/>
            <p:nvPr/>
          </p:nvSpPr>
          <p:spPr>
            <a:xfrm flipH="1">
              <a:off x="2408383" y="2889612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52" name="形状 51"/>
            <p:cNvCxnSpPr>
              <a:stCxn id="57" idx="3"/>
              <a:endCxn id="51" idx="0"/>
            </p:cNvCxnSpPr>
            <p:nvPr/>
          </p:nvCxnSpPr>
          <p:spPr>
            <a:xfrm rot="10800000" flipV="1">
              <a:off x="2524338" y="2775980"/>
              <a:ext cx="3211073" cy="113631"/>
            </a:xfrm>
            <a:prstGeom prst="bentConnector2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肘形连接符 52"/>
            <p:cNvCxnSpPr>
              <a:stCxn id="58" idx="2"/>
              <a:endCxn id="50" idx="0"/>
            </p:cNvCxnSpPr>
            <p:nvPr/>
          </p:nvCxnSpPr>
          <p:spPr>
            <a:xfrm rot="16200000" flipH="1">
              <a:off x="1773741" y="2586504"/>
              <a:ext cx="612692" cy="19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肘形连接符 53"/>
            <p:cNvCxnSpPr>
              <a:stCxn id="57" idx="0"/>
              <a:endCxn id="9" idx="2"/>
            </p:cNvCxnSpPr>
            <p:nvPr/>
          </p:nvCxnSpPr>
          <p:spPr>
            <a:xfrm rot="5400000" flipH="1" flipV="1">
              <a:off x="6104063" y="2429998"/>
              <a:ext cx="296101" cy="4228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形状 54"/>
            <p:cNvCxnSpPr>
              <a:stCxn id="14" idx="0"/>
              <a:endCxn id="49" idx="3"/>
            </p:cNvCxnSpPr>
            <p:nvPr/>
          </p:nvCxnSpPr>
          <p:spPr>
            <a:xfrm rot="16200000" flipV="1">
              <a:off x="3518848" y="2229094"/>
              <a:ext cx="290519" cy="1882611"/>
            </a:xfrm>
            <a:prstGeom prst="bentConnector2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圆角矩形 55"/>
            <p:cNvSpPr/>
            <p:nvPr/>
          </p:nvSpPr>
          <p:spPr>
            <a:xfrm flipH="1">
              <a:off x="3602300" y="2460745"/>
              <a:ext cx="1293312" cy="320511"/>
            </a:xfrm>
            <a:prstGeom prst="round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内循环</a:t>
              </a:r>
              <a:endParaRPr lang="zh-CN" altLang="en-US" sz="1200" dirty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57" name="矩形 56"/>
            <p:cNvSpPr/>
            <p:nvPr/>
          </p:nvSpPr>
          <p:spPr>
            <a:xfrm flipH="1">
              <a:off x="5735410" y="2580162"/>
              <a:ext cx="1029179" cy="39163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控制器</a:t>
              </a:r>
              <a:endParaRPr lang="en-US" altLang="zh-CN" sz="1200" dirty="0" smtClean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58" name="矩形 57"/>
            <p:cNvSpPr/>
            <p:nvPr/>
          </p:nvSpPr>
          <p:spPr>
            <a:xfrm flipH="1">
              <a:off x="1565489" y="1948836"/>
              <a:ext cx="1029179" cy="33133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感受器</a:t>
              </a:r>
              <a:endParaRPr lang="en-US" altLang="zh-CN" sz="1200" dirty="0" smtClean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59" name="圆角矩形 58"/>
            <p:cNvSpPr/>
            <p:nvPr/>
          </p:nvSpPr>
          <p:spPr>
            <a:xfrm>
              <a:off x="3176032" y="3976948"/>
              <a:ext cx="644160" cy="486384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CN" altLang="en-US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信念</a:t>
              </a:r>
              <a:endParaRPr lang="en-US" altLang="zh-CN" sz="1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  <a:p>
              <a:pPr algn="ctr"/>
              <a:r>
                <a:rPr lang="zh-CN" altLang="en-US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情感</a:t>
              </a:r>
              <a:endParaRPr lang="en-US" altLang="zh-CN" sz="1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60" name="形状 59"/>
            <p:cNvCxnSpPr>
              <a:stCxn id="59" idx="0"/>
              <a:endCxn id="14" idx="3"/>
            </p:cNvCxnSpPr>
            <p:nvPr/>
          </p:nvCxnSpPr>
          <p:spPr>
            <a:xfrm rot="5400000" flipH="1" flipV="1">
              <a:off x="3548104" y="3473340"/>
              <a:ext cx="453616" cy="553601"/>
            </a:xfrm>
            <a:prstGeom prst="bentConnector2">
              <a:avLst/>
            </a:prstGeom>
            <a:ln>
              <a:solidFill>
                <a:schemeClr val="tx1"/>
              </a:solidFill>
              <a:prstDash val="sys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曲线连接符 86"/>
            <p:cNvCxnSpPr>
              <a:stCxn id="7" idx="1"/>
              <a:endCxn id="62" idx="1"/>
            </p:cNvCxnSpPr>
            <p:nvPr/>
          </p:nvCxnSpPr>
          <p:spPr>
            <a:xfrm>
              <a:off x="7127966" y="3523790"/>
              <a:ext cx="12988" cy="692935"/>
            </a:xfrm>
            <a:prstGeom prst="bentConnector3">
              <a:avLst>
                <a:gd name="adj1" fmla="val 2148175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矩形 61"/>
            <p:cNvSpPr/>
            <p:nvPr/>
          </p:nvSpPr>
          <p:spPr>
            <a:xfrm flipH="1">
              <a:off x="6909046" y="4177555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63" name="矩形 62"/>
            <p:cNvSpPr/>
            <p:nvPr/>
          </p:nvSpPr>
          <p:spPr>
            <a:xfrm flipH="1">
              <a:off x="6905798" y="4291043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64" name="矩形 63"/>
            <p:cNvSpPr/>
            <p:nvPr/>
          </p:nvSpPr>
          <p:spPr>
            <a:xfrm flipH="1">
              <a:off x="1515552" y="3683888"/>
              <a:ext cx="1531704" cy="43566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内部对象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65" name="直接箭头连接符 64"/>
            <p:cNvCxnSpPr>
              <a:stCxn id="64" idx="2"/>
              <a:endCxn id="23" idx="0"/>
            </p:cNvCxnSpPr>
            <p:nvPr/>
          </p:nvCxnSpPr>
          <p:spPr>
            <a:xfrm rot="16200000" flipH="1">
              <a:off x="1920876" y="4480085"/>
              <a:ext cx="729549" cy="8492"/>
            </a:xfrm>
            <a:prstGeom prst="straightConnector1">
              <a:avLst/>
            </a:prstGeom>
            <a:ln w="31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矩形 65"/>
            <p:cNvSpPr/>
            <p:nvPr/>
          </p:nvSpPr>
          <p:spPr>
            <a:xfrm rot="5400000" flipH="1">
              <a:off x="6976592" y="5420332"/>
              <a:ext cx="1089660" cy="381001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900" dirty="0" smtClean="0">
                  <a:solidFill>
                    <a:schemeClr val="tx1"/>
                  </a:solidFill>
                  <a:latin typeface="Times New Roman" pitchFamily="18" charset="0"/>
                  <a:ea typeface="华文中宋" pitchFamily="2" charset="-122"/>
                  <a:cs typeface="Times New Roman" pitchFamily="18" charset="0"/>
                </a:rPr>
                <a:t>巩固</a:t>
              </a:r>
              <a:endParaRPr lang="zh-CN" altLang="en-US" sz="900" dirty="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67" name="直接箭头连接符 66"/>
            <p:cNvCxnSpPr>
              <a:stCxn id="41" idx="3"/>
              <a:endCxn id="59" idx="3"/>
            </p:cNvCxnSpPr>
            <p:nvPr/>
          </p:nvCxnSpPr>
          <p:spPr>
            <a:xfrm rot="10800000">
              <a:off x="3820192" y="4220141"/>
              <a:ext cx="245684" cy="4089"/>
            </a:xfrm>
            <a:prstGeom prst="straightConnector1">
              <a:avLst/>
            </a:prstGeom>
            <a:ln w="6350">
              <a:solidFill>
                <a:schemeClr val="tx1"/>
              </a:solidFill>
              <a:prstDash val="sys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接箭头连接符 67"/>
            <p:cNvCxnSpPr>
              <a:stCxn id="9" idx="3"/>
              <a:endCxn id="58" idx="1"/>
            </p:cNvCxnSpPr>
            <p:nvPr/>
          </p:nvCxnSpPr>
          <p:spPr>
            <a:xfrm rot="10800000">
              <a:off x="2594669" y="2114503"/>
              <a:ext cx="3143985" cy="3893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矩形 68"/>
            <p:cNvSpPr/>
            <p:nvPr/>
          </p:nvSpPr>
          <p:spPr>
            <a:xfrm flipH="1">
              <a:off x="6964166" y="5030371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70" name="矩形 69"/>
            <p:cNvSpPr/>
            <p:nvPr/>
          </p:nvSpPr>
          <p:spPr>
            <a:xfrm flipH="1">
              <a:off x="6960918" y="5143859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Times New Roman" pitchFamily="18" charset="0"/>
                <a:ea typeface="华文中宋" pitchFamily="2" charset="-122"/>
                <a:cs typeface="Times New Roman" pitchFamily="18" charset="0"/>
              </a:endParaRPr>
            </a:p>
          </p:txBody>
        </p:sp>
      </p:grpSp>
      <p:sp>
        <p:nvSpPr>
          <p:cNvPr id="71" name="矩形标注 70"/>
          <p:cNvSpPr/>
          <p:nvPr/>
        </p:nvSpPr>
        <p:spPr>
          <a:xfrm>
            <a:off x="304800" y="2301240"/>
            <a:ext cx="1158240" cy="609600"/>
          </a:xfrm>
          <a:prstGeom prst="wedgeRectCallout">
            <a:avLst>
              <a:gd name="adj1" fmla="val 84367"/>
              <a:gd name="adj2" fmla="val 57805"/>
            </a:avLst>
          </a:prstGeom>
          <a:solidFill>
            <a:srgbClr val="FFC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丘脑</a:t>
            </a:r>
            <a:endParaRPr lang="zh-CN" altLang="en-US" sz="2000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72" name="矩形标注 71"/>
          <p:cNvSpPr/>
          <p:nvPr/>
        </p:nvSpPr>
        <p:spPr>
          <a:xfrm>
            <a:off x="272374" y="3360606"/>
            <a:ext cx="1288053" cy="609600"/>
          </a:xfrm>
          <a:prstGeom prst="wedgeRectCallout">
            <a:avLst>
              <a:gd name="adj1" fmla="val 94957"/>
              <a:gd name="adj2" fmla="val 45000"/>
            </a:avLst>
          </a:prstGeom>
          <a:solidFill>
            <a:srgbClr val="FFC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初级皮层</a:t>
            </a:r>
            <a:endParaRPr lang="zh-CN" altLang="en-US" sz="2000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73" name="矩形标注 72"/>
          <p:cNvSpPr/>
          <p:nvPr/>
        </p:nvSpPr>
        <p:spPr>
          <a:xfrm>
            <a:off x="302940" y="4967869"/>
            <a:ext cx="1313987" cy="609600"/>
          </a:xfrm>
          <a:prstGeom prst="wedgeRectCallout">
            <a:avLst>
              <a:gd name="adj1" fmla="val 119267"/>
              <a:gd name="adj2" fmla="val 107195"/>
            </a:avLst>
          </a:prstGeom>
          <a:solidFill>
            <a:srgbClr val="FFC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联结皮层</a:t>
            </a:r>
            <a:endParaRPr lang="zh-CN" altLang="en-US" sz="2000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74" name="矩形标注 73"/>
          <p:cNvSpPr/>
          <p:nvPr/>
        </p:nvSpPr>
        <p:spPr>
          <a:xfrm>
            <a:off x="7360920" y="2743200"/>
            <a:ext cx="1158240" cy="609600"/>
          </a:xfrm>
          <a:prstGeom prst="wedgeRectCallout">
            <a:avLst>
              <a:gd name="adj1" fmla="val -61621"/>
              <a:gd name="adj2" fmla="val 72500"/>
            </a:avLst>
          </a:prstGeom>
          <a:solidFill>
            <a:srgbClr val="FFC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前运动区</a:t>
            </a:r>
            <a:endParaRPr lang="zh-CN" altLang="en-US" sz="2000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75" name="矩形标注 74"/>
          <p:cNvSpPr/>
          <p:nvPr/>
        </p:nvSpPr>
        <p:spPr>
          <a:xfrm>
            <a:off x="7492875" y="4915086"/>
            <a:ext cx="1158240" cy="609600"/>
          </a:xfrm>
          <a:prstGeom prst="wedgeRectCallout">
            <a:avLst>
              <a:gd name="adj1" fmla="val -76095"/>
              <a:gd name="adj2" fmla="val -17500"/>
            </a:avLst>
          </a:prstGeom>
          <a:solidFill>
            <a:srgbClr val="FFC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海马</a:t>
            </a:r>
            <a:endParaRPr lang="zh-CN" altLang="en-US" sz="2000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76" name="矩形标注 75"/>
          <p:cNvSpPr/>
          <p:nvPr/>
        </p:nvSpPr>
        <p:spPr>
          <a:xfrm>
            <a:off x="7509603" y="3994738"/>
            <a:ext cx="1158240" cy="609600"/>
          </a:xfrm>
          <a:prstGeom prst="wedgeRectCallout">
            <a:avLst>
              <a:gd name="adj1" fmla="val -82674"/>
              <a:gd name="adj2" fmla="val 2500"/>
            </a:avLst>
          </a:prstGeom>
          <a:solidFill>
            <a:srgbClr val="FFC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基底核</a:t>
            </a:r>
            <a:endParaRPr lang="en-US" altLang="zh-CN" sz="2000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 algn="ctr"/>
            <a:r>
              <a:rPr lang="zh-CN" altLang="en-US" sz="20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丘脑</a:t>
            </a:r>
            <a:endParaRPr lang="zh-CN" altLang="en-US" sz="2000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77" name="矩形标注 76"/>
          <p:cNvSpPr/>
          <p:nvPr/>
        </p:nvSpPr>
        <p:spPr>
          <a:xfrm>
            <a:off x="6966167" y="1900911"/>
            <a:ext cx="1158240" cy="609600"/>
          </a:xfrm>
          <a:prstGeom prst="wedgeRectCallout">
            <a:avLst>
              <a:gd name="adj1" fmla="val -65569"/>
              <a:gd name="adj2" fmla="val 72500"/>
            </a:avLst>
          </a:prstGeom>
          <a:solidFill>
            <a:srgbClr val="FFC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运动区</a:t>
            </a:r>
            <a:endParaRPr lang="zh-CN" altLang="en-US" sz="2000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78" name="矩形标注 77"/>
          <p:cNvSpPr/>
          <p:nvPr/>
        </p:nvSpPr>
        <p:spPr>
          <a:xfrm>
            <a:off x="3611880" y="3489960"/>
            <a:ext cx="1158240" cy="609600"/>
          </a:xfrm>
          <a:prstGeom prst="wedgeRectCallout">
            <a:avLst>
              <a:gd name="adj1" fmla="val 26537"/>
              <a:gd name="adj2" fmla="val 67500"/>
            </a:avLst>
          </a:prstGeom>
          <a:solidFill>
            <a:srgbClr val="FFC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前额</a:t>
            </a:r>
            <a:endParaRPr lang="zh-CN" altLang="en-US" sz="2000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zh-CN" altLang="en-US" sz="2400" dirty="0" smtClean="0"/>
              <a:t>数数认知过程的设计</a:t>
            </a:r>
            <a:endParaRPr lang="zh-CN" altLang="en-US" sz="2400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226" name="圆角矩形 225"/>
          <p:cNvSpPr/>
          <p:nvPr/>
        </p:nvSpPr>
        <p:spPr>
          <a:xfrm flipH="1">
            <a:off x="1835696" y="908720"/>
            <a:ext cx="4854102" cy="43423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700"/>
              </a:lnSpc>
              <a:defRPr/>
            </a:pPr>
            <a:r>
              <a:rPr lang="zh-CN" altLang="en-US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rPr>
              <a:t>下面我们来数数。从</a:t>
            </a:r>
            <a:r>
              <a:rPr lang="en-US" altLang="zh-CN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rPr>
              <a:t>2</a:t>
            </a:r>
            <a:r>
              <a:rPr lang="zh-CN" altLang="en-US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rPr>
              <a:t>数到</a:t>
            </a:r>
            <a:r>
              <a:rPr lang="en-US" altLang="zh-CN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rPr>
              <a:t>4</a:t>
            </a:r>
            <a:r>
              <a:rPr lang="zh-CN" altLang="en-US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rPr>
              <a:t>。开始！</a:t>
            </a:r>
            <a:endParaRPr lang="en-US" altLang="zh-CN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  <a:cs typeface="Times New Roman" pitchFamily="18" charset="0"/>
            </a:endParaRPr>
          </a:p>
        </p:txBody>
      </p:sp>
      <p:sp>
        <p:nvSpPr>
          <p:cNvPr id="227" name="矩形 226"/>
          <p:cNvSpPr/>
          <p:nvPr/>
        </p:nvSpPr>
        <p:spPr>
          <a:xfrm>
            <a:off x="2195736" y="1700808"/>
            <a:ext cx="1944216" cy="432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了解任务情境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28" name="矩形 227"/>
          <p:cNvSpPr/>
          <p:nvPr/>
        </p:nvSpPr>
        <p:spPr>
          <a:xfrm>
            <a:off x="2915816" y="1268760"/>
            <a:ext cx="504056" cy="720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29" name="矩形 228"/>
          <p:cNvSpPr/>
          <p:nvPr/>
        </p:nvSpPr>
        <p:spPr>
          <a:xfrm>
            <a:off x="2195736" y="2348880"/>
            <a:ext cx="1944216" cy="9361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心理准备：下面要做的事情</a:t>
            </a:r>
            <a:r>
              <a:rPr lang="en-US" altLang="zh-CN" dirty="0" smtClean="0">
                <a:solidFill>
                  <a:schemeClr val="tx1"/>
                </a:solidFill>
              </a:rPr>
              <a:t>-</a:t>
            </a:r>
            <a:r>
              <a:rPr lang="zh-CN" altLang="en-US" dirty="0" smtClean="0">
                <a:solidFill>
                  <a:schemeClr val="tx1"/>
                </a:solidFill>
              </a:rPr>
              <a:t>数数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algn="ctr"/>
            <a:r>
              <a:rPr lang="zh-CN" altLang="en-US" dirty="0">
                <a:solidFill>
                  <a:schemeClr val="tx1"/>
                </a:solidFill>
              </a:rPr>
              <a:t>始</a:t>
            </a:r>
            <a:r>
              <a:rPr lang="zh-CN" altLang="en-US" dirty="0" smtClean="0">
                <a:solidFill>
                  <a:schemeClr val="tx1"/>
                </a:solidFill>
              </a:rPr>
              <a:t>点，终点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30" name="矩形 229"/>
          <p:cNvSpPr/>
          <p:nvPr/>
        </p:nvSpPr>
        <p:spPr>
          <a:xfrm>
            <a:off x="3491880" y="3429000"/>
            <a:ext cx="19442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从该句子分析出：始点</a:t>
            </a:r>
            <a:r>
              <a:rPr lang="en-US" altLang="zh-CN" dirty="0" smtClean="0">
                <a:solidFill>
                  <a:schemeClr val="tx1"/>
                </a:solidFill>
              </a:rPr>
              <a:t>=2</a:t>
            </a:r>
            <a:r>
              <a:rPr lang="zh-CN" altLang="en-US" dirty="0" smtClean="0">
                <a:solidFill>
                  <a:schemeClr val="tx1"/>
                </a:solidFill>
              </a:rPr>
              <a:t>；终点</a:t>
            </a:r>
            <a:r>
              <a:rPr lang="en-US" altLang="zh-CN" dirty="0" smtClean="0">
                <a:solidFill>
                  <a:schemeClr val="tx1"/>
                </a:solidFill>
              </a:rPr>
              <a:t>=4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32" name="矩形 231"/>
          <p:cNvSpPr/>
          <p:nvPr/>
        </p:nvSpPr>
        <p:spPr>
          <a:xfrm>
            <a:off x="3491880" y="4221088"/>
            <a:ext cx="1944216" cy="432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开始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34" name="矩形 233"/>
          <p:cNvSpPr/>
          <p:nvPr/>
        </p:nvSpPr>
        <p:spPr>
          <a:xfrm>
            <a:off x="3491880" y="4797152"/>
            <a:ext cx="1944216" cy="432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数</a:t>
            </a:r>
            <a:r>
              <a:rPr lang="en-US" altLang="zh-CN" dirty="0" smtClean="0">
                <a:solidFill>
                  <a:schemeClr val="tx1"/>
                </a:solidFill>
              </a:rPr>
              <a:t>2</a:t>
            </a:r>
            <a:r>
              <a:rPr lang="zh-CN" altLang="en-US" dirty="0" smtClean="0">
                <a:solidFill>
                  <a:schemeClr val="tx1"/>
                </a:solidFill>
              </a:rPr>
              <a:t>，</a:t>
            </a:r>
            <a:r>
              <a:rPr lang="zh-CN" altLang="en-US" dirty="0" smtClean="0">
                <a:solidFill>
                  <a:schemeClr val="tx1"/>
                </a:solidFill>
                <a:sym typeface="Symbol"/>
              </a:rPr>
              <a:t></a:t>
            </a:r>
            <a:r>
              <a:rPr lang="en-US" altLang="zh-CN" dirty="0" smtClean="0">
                <a:solidFill>
                  <a:schemeClr val="tx1"/>
                </a:solidFill>
                <a:sym typeface="Symbol"/>
              </a:rPr>
              <a:t>4</a:t>
            </a:r>
            <a:r>
              <a:rPr lang="zh-CN" altLang="en-US" dirty="0" smtClean="0">
                <a:solidFill>
                  <a:schemeClr val="tx1"/>
                </a:solidFill>
                <a:sym typeface="Symbol"/>
              </a:rPr>
              <a:t>，</a:t>
            </a:r>
            <a:r>
              <a:rPr lang="zh-CN" altLang="en-US" dirty="0">
                <a:solidFill>
                  <a:schemeClr val="tx1"/>
                </a:solidFill>
                <a:sym typeface="Symbol"/>
              </a:rPr>
              <a:t>下一个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58" name="矩形 357"/>
          <p:cNvSpPr/>
          <p:nvPr/>
        </p:nvSpPr>
        <p:spPr>
          <a:xfrm>
            <a:off x="3491880" y="5445224"/>
            <a:ext cx="1944216" cy="432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数</a:t>
            </a:r>
            <a:r>
              <a:rPr lang="en-US" altLang="zh-CN" dirty="0">
                <a:solidFill>
                  <a:schemeClr val="tx1"/>
                </a:solidFill>
              </a:rPr>
              <a:t>3</a:t>
            </a:r>
            <a:r>
              <a:rPr lang="zh-CN" altLang="en-US" dirty="0" smtClean="0">
                <a:solidFill>
                  <a:schemeClr val="tx1"/>
                </a:solidFill>
              </a:rPr>
              <a:t>，</a:t>
            </a:r>
            <a:r>
              <a:rPr lang="zh-CN" altLang="en-US" dirty="0" smtClean="0">
                <a:solidFill>
                  <a:schemeClr val="tx1"/>
                </a:solidFill>
                <a:sym typeface="Symbol"/>
              </a:rPr>
              <a:t></a:t>
            </a:r>
            <a:r>
              <a:rPr lang="en-US" altLang="zh-CN" dirty="0" smtClean="0">
                <a:solidFill>
                  <a:schemeClr val="tx1"/>
                </a:solidFill>
                <a:sym typeface="Symbol"/>
              </a:rPr>
              <a:t>4</a:t>
            </a:r>
            <a:r>
              <a:rPr lang="zh-CN" altLang="en-US" dirty="0" smtClean="0">
                <a:solidFill>
                  <a:schemeClr val="tx1"/>
                </a:solidFill>
                <a:sym typeface="Symbol"/>
              </a:rPr>
              <a:t>，</a:t>
            </a:r>
            <a:r>
              <a:rPr lang="zh-CN" altLang="en-US" dirty="0">
                <a:solidFill>
                  <a:schemeClr val="tx1"/>
                </a:solidFill>
                <a:sym typeface="Symbol"/>
              </a:rPr>
              <a:t>下一个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60" name="矩形 359"/>
          <p:cNvSpPr/>
          <p:nvPr/>
        </p:nvSpPr>
        <p:spPr>
          <a:xfrm>
            <a:off x="3491880" y="6021288"/>
            <a:ext cx="1944216" cy="432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数</a:t>
            </a:r>
            <a:r>
              <a:rPr lang="en-US" altLang="zh-CN" dirty="0">
                <a:solidFill>
                  <a:schemeClr val="tx1"/>
                </a:solidFill>
              </a:rPr>
              <a:t>4</a:t>
            </a:r>
            <a:r>
              <a:rPr lang="zh-CN" altLang="en-US" dirty="0" smtClean="0">
                <a:solidFill>
                  <a:schemeClr val="tx1"/>
                </a:solidFill>
              </a:rPr>
              <a:t>，</a:t>
            </a:r>
            <a:r>
              <a:rPr lang="en-US" altLang="zh-CN" dirty="0">
                <a:solidFill>
                  <a:schemeClr val="tx1"/>
                </a:solidFill>
                <a:sym typeface="Symbol"/>
              </a:rPr>
              <a:t>=</a:t>
            </a:r>
            <a:r>
              <a:rPr lang="en-US" altLang="zh-CN" dirty="0" smtClean="0">
                <a:solidFill>
                  <a:schemeClr val="tx1"/>
                </a:solidFill>
                <a:sym typeface="Symbol"/>
              </a:rPr>
              <a:t>4</a:t>
            </a:r>
            <a:r>
              <a:rPr lang="zh-CN" altLang="en-US" dirty="0" smtClean="0">
                <a:solidFill>
                  <a:schemeClr val="tx1"/>
                </a:solidFill>
                <a:sym typeface="Symbol"/>
              </a:rPr>
              <a:t>，结束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61" name="矩形 360"/>
          <p:cNvSpPr/>
          <p:nvPr/>
        </p:nvSpPr>
        <p:spPr>
          <a:xfrm>
            <a:off x="4427984" y="1268760"/>
            <a:ext cx="504056" cy="720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2" name="矩形 361"/>
          <p:cNvSpPr/>
          <p:nvPr/>
        </p:nvSpPr>
        <p:spPr>
          <a:xfrm>
            <a:off x="5436096" y="1268760"/>
            <a:ext cx="504056" cy="720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64" name="肘形连接符 363"/>
          <p:cNvCxnSpPr>
            <a:stCxn id="228" idx="2"/>
            <a:endCxn id="227" idx="0"/>
          </p:cNvCxnSpPr>
          <p:nvPr/>
        </p:nvCxnSpPr>
        <p:spPr>
          <a:xfrm rot="5400000">
            <a:off x="2987824" y="1520788"/>
            <a:ext cx="36004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肘形连接符 365"/>
          <p:cNvCxnSpPr>
            <a:stCxn id="227" idx="2"/>
            <a:endCxn id="229" idx="0"/>
          </p:cNvCxnSpPr>
          <p:nvPr/>
        </p:nvCxnSpPr>
        <p:spPr>
          <a:xfrm rot="5400000">
            <a:off x="3059832" y="2240868"/>
            <a:ext cx="216024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形状 369"/>
          <p:cNvCxnSpPr>
            <a:stCxn id="229" idx="2"/>
            <a:endCxn id="230" idx="1"/>
          </p:cNvCxnSpPr>
          <p:nvPr/>
        </p:nvCxnSpPr>
        <p:spPr>
          <a:xfrm rot="16200000" flipH="1">
            <a:off x="3113838" y="3338990"/>
            <a:ext cx="432048" cy="32403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肘形连接符 371"/>
          <p:cNvCxnSpPr>
            <a:stCxn id="361" idx="2"/>
            <a:endCxn id="230" idx="0"/>
          </p:cNvCxnSpPr>
          <p:nvPr/>
        </p:nvCxnSpPr>
        <p:spPr>
          <a:xfrm rot="5400000">
            <a:off x="3527884" y="2276872"/>
            <a:ext cx="2088232" cy="21602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肘形连接符 373"/>
          <p:cNvCxnSpPr>
            <a:stCxn id="230" idx="2"/>
            <a:endCxn id="232" idx="0"/>
          </p:cNvCxnSpPr>
          <p:nvPr/>
        </p:nvCxnSpPr>
        <p:spPr>
          <a:xfrm rot="5400000">
            <a:off x="4355976" y="4113076"/>
            <a:ext cx="216024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肘形连接符 375"/>
          <p:cNvCxnSpPr>
            <a:stCxn id="232" idx="2"/>
            <a:endCxn id="234" idx="0"/>
          </p:cNvCxnSpPr>
          <p:nvPr/>
        </p:nvCxnSpPr>
        <p:spPr>
          <a:xfrm rot="5400000">
            <a:off x="4391980" y="4725144"/>
            <a:ext cx="144016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肘形连接符 377"/>
          <p:cNvCxnSpPr>
            <a:stCxn id="234" idx="2"/>
            <a:endCxn id="358" idx="0"/>
          </p:cNvCxnSpPr>
          <p:nvPr/>
        </p:nvCxnSpPr>
        <p:spPr>
          <a:xfrm rot="5400000">
            <a:off x="4355976" y="5337212"/>
            <a:ext cx="216024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肘形连接符 379"/>
          <p:cNvCxnSpPr>
            <a:stCxn id="358" idx="2"/>
            <a:endCxn id="360" idx="0"/>
          </p:cNvCxnSpPr>
          <p:nvPr/>
        </p:nvCxnSpPr>
        <p:spPr>
          <a:xfrm rot="5400000">
            <a:off x="4391980" y="5949280"/>
            <a:ext cx="144016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形状 383"/>
          <p:cNvCxnSpPr>
            <a:stCxn id="362" idx="2"/>
            <a:endCxn id="232" idx="3"/>
          </p:cNvCxnSpPr>
          <p:nvPr/>
        </p:nvCxnSpPr>
        <p:spPr>
          <a:xfrm rot="5400000">
            <a:off x="4013938" y="2762926"/>
            <a:ext cx="3096344" cy="25202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>
            <a:off x="646776" y="1538868"/>
            <a:ext cx="7772400" cy="1588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624469" y="959005"/>
            <a:ext cx="735980" cy="3679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rgbClr val="0000FF"/>
                </a:solidFill>
              </a:rPr>
              <a:t>教师</a:t>
            </a:r>
            <a:endParaRPr lang="zh-CN" altLang="en-US" dirty="0">
              <a:solidFill>
                <a:srgbClr val="0000FF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620755" y="1780478"/>
            <a:ext cx="735980" cy="3679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rgbClr val="0000FF"/>
                </a:solidFill>
              </a:rPr>
              <a:t>学生</a:t>
            </a:r>
            <a:endParaRPr lang="zh-CN" alt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1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" grpId="0" animBg="1"/>
      <p:bldP spid="229" grpId="0" animBg="1"/>
      <p:bldP spid="230" grpId="0" animBg="1"/>
      <p:bldP spid="232" grpId="0" animBg="1"/>
      <p:bldP spid="234" grpId="0" animBg="1"/>
      <p:bldP spid="358" grpId="0" animBg="1"/>
      <p:bldP spid="360" grpId="0" animBg="1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82"/>
          <p:cNvGrpSpPr/>
          <p:nvPr/>
        </p:nvGrpSpPr>
        <p:grpSpPr>
          <a:xfrm>
            <a:off x="1489983" y="1222024"/>
            <a:ext cx="6178361" cy="5248860"/>
            <a:chOff x="1489983" y="1124744"/>
            <a:chExt cx="6178361" cy="5248860"/>
          </a:xfrm>
        </p:grpSpPr>
        <p:sp>
          <p:nvSpPr>
            <p:cNvPr id="91" name="梯形 90"/>
            <p:cNvSpPr/>
            <p:nvPr/>
          </p:nvSpPr>
          <p:spPr>
            <a:xfrm flipH="1">
              <a:off x="5513538" y="3116802"/>
              <a:ext cx="1850338" cy="403239"/>
            </a:xfrm>
            <a:prstGeom prst="trapezoid">
              <a:avLst/>
            </a:prstGeom>
            <a:solidFill>
              <a:srgbClr val="F8EDEC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92" name="圆角矩形 91"/>
            <p:cNvSpPr/>
            <p:nvPr/>
          </p:nvSpPr>
          <p:spPr>
            <a:xfrm flipH="1">
              <a:off x="2033108" y="5500503"/>
              <a:ext cx="4863831" cy="873101"/>
            </a:xfrm>
            <a:prstGeom prst="round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zh-CN" altLang="en-US" sz="20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长时陈述性记忆</a:t>
              </a:r>
              <a:endParaRPr lang="zh-CN" altLang="en-US" sz="20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93" name="矩形 92"/>
            <p:cNvSpPr/>
            <p:nvPr/>
          </p:nvSpPr>
          <p:spPr>
            <a:xfrm flipH="1">
              <a:off x="5924158" y="1793081"/>
              <a:ext cx="1031149" cy="3313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运动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94" name="肘形连接符 43"/>
            <p:cNvCxnSpPr>
              <a:stCxn id="93" idx="0"/>
              <a:endCxn id="135" idx="2"/>
            </p:cNvCxnSpPr>
            <p:nvPr/>
          </p:nvCxnSpPr>
          <p:spPr>
            <a:xfrm rot="16200000" flipV="1">
              <a:off x="6322511" y="1675860"/>
              <a:ext cx="233486" cy="956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圆角矩形 94"/>
            <p:cNvSpPr/>
            <p:nvPr/>
          </p:nvSpPr>
          <p:spPr>
            <a:xfrm flipH="1">
              <a:off x="1489983" y="1124744"/>
              <a:ext cx="5846324" cy="434239"/>
            </a:xfrm>
            <a:prstGeom prst="roundRect">
              <a:avLst/>
            </a:prstGeom>
            <a:solidFill>
              <a:srgbClr val="FDFDFD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lnSpc>
                  <a:spcPts val="1700"/>
                </a:lnSpc>
                <a:defRPr/>
              </a:pPr>
              <a:r>
                <a:rPr lang="zh-CN" altLang="en-US" sz="1400" dirty="0" smtClean="0">
                  <a:solidFill>
                    <a:srgbClr val="FF0000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下面我们来数数</a:t>
              </a:r>
              <a:r>
                <a:rPr lang="zh-CN" altLang="en-US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。从</a:t>
              </a:r>
              <a:r>
                <a:rPr lang="en-US" altLang="zh-CN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2</a:t>
              </a:r>
              <a:r>
                <a:rPr lang="zh-CN" altLang="en-US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数到</a:t>
              </a:r>
              <a:r>
                <a:rPr lang="en-US" altLang="zh-CN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4</a:t>
              </a:r>
              <a:r>
                <a:rPr lang="zh-CN" altLang="en-US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。开始！</a:t>
              </a:r>
              <a:endParaRPr lang="en-US" altLang="zh-CN" sz="1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96" name="形状 17"/>
            <p:cNvCxnSpPr>
              <a:stCxn id="136" idx="2"/>
              <a:endCxn id="147" idx="0"/>
            </p:cNvCxnSpPr>
            <p:nvPr/>
          </p:nvCxnSpPr>
          <p:spPr>
            <a:xfrm rot="16200000" flipH="1">
              <a:off x="2106699" y="1721744"/>
              <a:ext cx="314548" cy="3220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圆角矩形 96"/>
            <p:cNvSpPr/>
            <p:nvPr/>
          </p:nvSpPr>
          <p:spPr>
            <a:xfrm flipH="1">
              <a:off x="5354228" y="4717531"/>
              <a:ext cx="2183773" cy="433616"/>
            </a:xfrm>
            <a:prstGeom prst="roundRect">
              <a:avLst/>
            </a:prstGeom>
            <a:solidFill>
              <a:srgbClr val="F8EDE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99" name="矩形 98"/>
            <p:cNvSpPr/>
            <p:nvPr/>
          </p:nvSpPr>
          <p:spPr>
            <a:xfrm flipH="1">
              <a:off x="4054338" y="3110291"/>
              <a:ext cx="1107399" cy="415346"/>
            </a:xfrm>
            <a:prstGeom prst="rect">
              <a:avLst/>
            </a:prstGeom>
            <a:solidFill>
              <a:srgbClr val="F8EDE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300"/>
                </a:lnSpc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控制与决策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00" name="矩形 99"/>
            <p:cNvSpPr/>
            <p:nvPr/>
          </p:nvSpPr>
          <p:spPr>
            <a:xfrm flipH="1">
              <a:off x="1699543" y="3379925"/>
              <a:ext cx="1531704" cy="43566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内部对象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01" name="直接箭头连接符 19"/>
            <p:cNvCxnSpPr>
              <a:stCxn id="97" idx="0"/>
              <a:endCxn id="126" idx="2"/>
            </p:cNvCxnSpPr>
            <p:nvPr/>
          </p:nvCxnSpPr>
          <p:spPr>
            <a:xfrm rot="5400000" flipH="1" flipV="1">
              <a:off x="6252367" y="4523392"/>
              <a:ext cx="387886" cy="39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接箭头连接符 101"/>
            <p:cNvCxnSpPr>
              <a:stCxn id="138" idx="2"/>
              <a:endCxn id="100" idx="0"/>
            </p:cNvCxnSpPr>
            <p:nvPr/>
          </p:nvCxnSpPr>
          <p:spPr>
            <a:xfrm rot="5400000">
              <a:off x="2179618" y="3088690"/>
              <a:ext cx="577012" cy="545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接箭头连接符 102"/>
            <p:cNvCxnSpPr>
              <a:stCxn id="91" idx="0"/>
              <a:endCxn id="146" idx="2"/>
            </p:cNvCxnSpPr>
            <p:nvPr/>
          </p:nvCxnSpPr>
          <p:spPr>
            <a:xfrm rot="16200000" flipV="1">
              <a:off x="6216529" y="2894624"/>
              <a:ext cx="441155" cy="3202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矩形 103"/>
            <p:cNvSpPr/>
            <p:nvPr/>
          </p:nvSpPr>
          <p:spPr>
            <a:xfrm flipH="1">
              <a:off x="6561925" y="4743237"/>
              <a:ext cx="879763" cy="20428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视觉对象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05" name="矩形 104"/>
            <p:cNvSpPr/>
            <p:nvPr/>
          </p:nvSpPr>
          <p:spPr>
            <a:xfrm flipH="1">
              <a:off x="5482990" y="4745208"/>
              <a:ext cx="879763" cy="20428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言语对象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06" name="矩形 105"/>
            <p:cNvSpPr/>
            <p:nvPr/>
          </p:nvSpPr>
          <p:spPr>
            <a:xfrm flipH="1">
              <a:off x="6660999" y="3175464"/>
              <a:ext cx="214865" cy="7912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07" name="矩形 106"/>
            <p:cNvSpPr/>
            <p:nvPr/>
          </p:nvSpPr>
          <p:spPr>
            <a:xfrm flipH="1">
              <a:off x="6321372" y="3177437"/>
              <a:ext cx="214865" cy="79128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08" name="矩形 107"/>
            <p:cNvSpPr/>
            <p:nvPr/>
          </p:nvSpPr>
          <p:spPr>
            <a:xfrm flipH="1">
              <a:off x="5961960" y="3179412"/>
              <a:ext cx="214865" cy="7912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09" name="菱形 108"/>
            <p:cNvSpPr/>
            <p:nvPr/>
          </p:nvSpPr>
          <p:spPr>
            <a:xfrm flipH="1">
              <a:off x="1751017" y="4674218"/>
              <a:ext cx="1448768" cy="521064"/>
            </a:xfrm>
            <a:prstGeom prst="diamond">
              <a:avLst/>
            </a:prstGeom>
            <a:solidFill>
              <a:srgbClr val="FFFFC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000"/>
                </a:lnSpc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新对象？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10" name="直接箭头连接符 109"/>
            <p:cNvCxnSpPr>
              <a:stCxn id="100" idx="2"/>
              <a:endCxn id="109" idx="0"/>
            </p:cNvCxnSpPr>
            <p:nvPr/>
          </p:nvCxnSpPr>
          <p:spPr>
            <a:xfrm rot="16200000" flipH="1">
              <a:off x="2041086" y="4239903"/>
              <a:ext cx="858624" cy="10006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接箭头连接符 110"/>
            <p:cNvCxnSpPr>
              <a:stCxn id="109" idx="1"/>
              <a:endCxn id="97" idx="3"/>
            </p:cNvCxnSpPr>
            <p:nvPr/>
          </p:nvCxnSpPr>
          <p:spPr>
            <a:xfrm flipV="1">
              <a:off x="3199785" y="4934339"/>
              <a:ext cx="2154443" cy="41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矩形 111"/>
            <p:cNvSpPr/>
            <p:nvPr/>
          </p:nvSpPr>
          <p:spPr>
            <a:xfrm flipH="1">
              <a:off x="2900426" y="4626164"/>
              <a:ext cx="712228" cy="35527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Y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13" name="矩形 112"/>
            <p:cNvSpPr/>
            <p:nvPr/>
          </p:nvSpPr>
          <p:spPr>
            <a:xfrm flipH="1">
              <a:off x="1958695" y="5207016"/>
              <a:ext cx="435003" cy="29124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altLang="zh-CN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N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14" name="矩形 113"/>
            <p:cNvSpPr/>
            <p:nvPr/>
          </p:nvSpPr>
          <p:spPr>
            <a:xfrm flipH="1">
              <a:off x="5885243" y="4931219"/>
              <a:ext cx="1157036" cy="210854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活动对象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15" name="矩形 114"/>
            <p:cNvSpPr/>
            <p:nvPr/>
          </p:nvSpPr>
          <p:spPr>
            <a:xfrm flipH="1">
              <a:off x="5878932" y="3323234"/>
              <a:ext cx="1125036" cy="18815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活动动作集合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16" name="肘形连接符 115"/>
            <p:cNvCxnSpPr>
              <a:stCxn id="97" idx="1"/>
              <a:endCxn id="92" idx="1"/>
            </p:cNvCxnSpPr>
            <p:nvPr/>
          </p:nvCxnSpPr>
          <p:spPr>
            <a:xfrm flipH="1">
              <a:off x="6896939" y="4934339"/>
              <a:ext cx="641062" cy="1002715"/>
            </a:xfrm>
            <a:prstGeom prst="bentConnector3">
              <a:avLst>
                <a:gd name="adj1" fmla="val -18208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肘形连接符 116"/>
            <p:cNvCxnSpPr>
              <a:stCxn id="92" idx="3"/>
              <a:endCxn id="109" idx="3"/>
            </p:cNvCxnSpPr>
            <p:nvPr/>
          </p:nvCxnSpPr>
          <p:spPr>
            <a:xfrm rot="10800000">
              <a:off x="1751018" y="4934750"/>
              <a:ext cx="282091" cy="1002304"/>
            </a:xfrm>
            <a:prstGeom prst="bentConnector3">
              <a:avLst>
                <a:gd name="adj1" fmla="val 154026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矩形 117"/>
            <p:cNvSpPr/>
            <p:nvPr/>
          </p:nvSpPr>
          <p:spPr>
            <a:xfrm flipH="1">
              <a:off x="5665793" y="5194744"/>
              <a:ext cx="1037806" cy="301757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激活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19" name="直接箭头连接符 118"/>
            <p:cNvCxnSpPr>
              <a:stCxn id="91" idx="3"/>
              <a:endCxn id="99" idx="1"/>
            </p:cNvCxnSpPr>
            <p:nvPr/>
          </p:nvCxnSpPr>
          <p:spPr>
            <a:xfrm rot="10800000">
              <a:off x="5161737" y="3317964"/>
              <a:ext cx="402206" cy="458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接箭头连接符 119"/>
            <p:cNvCxnSpPr>
              <a:stCxn id="126" idx="0"/>
              <a:endCxn id="91" idx="2"/>
            </p:cNvCxnSpPr>
            <p:nvPr/>
          </p:nvCxnSpPr>
          <p:spPr>
            <a:xfrm rot="16200000" flipV="1">
              <a:off x="6214442" y="3744306"/>
              <a:ext cx="456330" cy="780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接箭头连接符 120"/>
            <p:cNvCxnSpPr>
              <a:stCxn id="122" idx="0"/>
              <a:endCxn id="109" idx="2"/>
            </p:cNvCxnSpPr>
            <p:nvPr/>
          </p:nvCxnSpPr>
          <p:spPr>
            <a:xfrm rot="16200000" flipV="1">
              <a:off x="2317672" y="5353011"/>
              <a:ext cx="316120" cy="66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矩形 121"/>
            <p:cNvSpPr/>
            <p:nvPr/>
          </p:nvSpPr>
          <p:spPr>
            <a:xfrm flipH="1">
              <a:off x="2039674" y="5511402"/>
              <a:ext cx="872777" cy="9426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23" name="直接箭头连接符 122"/>
            <p:cNvCxnSpPr>
              <a:stCxn id="124" idx="0"/>
              <a:endCxn id="97" idx="2"/>
            </p:cNvCxnSpPr>
            <p:nvPr/>
          </p:nvCxnSpPr>
          <p:spPr>
            <a:xfrm rot="16200000" flipV="1">
              <a:off x="6270931" y="5326331"/>
              <a:ext cx="352399" cy="2032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矩形 123"/>
            <p:cNvSpPr/>
            <p:nvPr/>
          </p:nvSpPr>
          <p:spPr>
            <a:xfrm flipH="1">
              <a:off x="6011758" y="5503546"/>
              <a:ext cx="872777" cy="9426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25" name="矩形 124"/>
            <p:cNvSpPr/>
            <p:nvPr/>
          </p:nvSpPr>
          <p:spPr>
            <a:xfrm flipH="1">
              <a:off x="3203125" y="4563774"/>
              <a:ext cx="1935953" cy="471655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保持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26" name="圆角矩形 125"/>
            <p:cNvSpPr/>
            <p:nvPr/>
          </p:nvSpPr>
          <p:spPr>
            <a:xfrm flipH="1">
              <a:off x="5560306" y="3976371"/>
              <a:ext cx="1772403" cy="353274"/>
            </a:xfrm>
            <a:prstGeom prst="round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300"/>
                </a:lnSpc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长时程序性记忆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27" name="圆角矩形 126"/>
            <p:cNvSpPr/>
            <p:nvPr/>
          </p:nvSpPr>
          <p:spPr>
            <a:xfrm flipH="1">
              <a:off x="3791046" y="1489162"/>
              <a:ext cx="1293312" cy="320511"/>
            </a:xfrm>
            <a:prstGeom prst="round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外回路</a:t>
              </a:r>
            </a:p>
          </p:txBody>
        </p:sp>
        <p:sp>
          <p:nvSpPr>
            <p:cNvPr id="128" name="矩形 127"/>
            <p:cNvSpPr/>
            <p:nvPr/>
          </p:nvSpPr>
          <p:spPr>
            <a:xfrm flipH="1">
              <a:off x="2584689" y="5149024"/>
              <a:ext cx="633576" cy="33772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提取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29" name="圆角矩形 128"/>
            <p:cNvSpPr/>
            <p:nvPr/>
          </p:nvSpPr>
          <p:spPr>
            <a:xfrm flipH="1">
              <a:off x="4068501" y="3868176"/>
              <a:ext cx="1077463" cy="484250"/>
            </a:xfrm>
            <a:prstGeom prst="roundRect">
              <a:avLst/>
            </a:prstGeom>
            <a:solidFill>
              <a:srgbClr val="F8EDE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情境</a:t>
              </a:r>
              <a:r>
                <a:rPr lang="en-US" altLang="zh-CN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-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目标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预期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30" name="矩形 129"/>
            <p:cNvSpPr/>
            <p:nvPr/>
          </p:nvSpPr>
          <p:spPr>
            <a:xfrm flipH="1">
              <a:off x="5615937" y="4713774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31" name="肘形连接符 130"/>
            <p:cNvCxnSpPr>
              <a:stCxn id="130" idx="0"/>
              <a:endCxn id="129" idx="2"/>
            </p:cNvCxnSpPr>
            <p:nvPr/>
          </p:nvCxnSpPr>
          <p:spPr>
            <a:xfrm rot="16200000" flipV="1">
              <a:off x="4988888" y="3970770"/>
              <a:ext cx="361348" cy="1124659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肘形连接符 131"/>
            <p:cNvCxnSpPr>
              <a:stCxn id="129" idx="0"/>
              <a:endCxn id="99" idx="2"/>
            </p:cNvCxnSpPr>
            <p:nvPr/>
          </p:nvCxnSpPr>
          <p:spPr>
            <a:xfrm rot="5400000" flipH="1" flipV="1">
              <a:off x="4436365" y="3696505"/>
              <a:ext cx="342539" cy="805"/>
            </a:xfrm>
            <a:prstGeom prst="bentConnector3">
              <a:avLst>
                <a:gd name="adj1" fmla="val 50000"/>
              </a:avLst>
            </a:prstGeom>
            <a:ln w="31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接箭头连接符 132"/>
            <p:cNvCxnSpPr>
              <a:stCxn id="105" idx="1"/>
              <a:endCxn id="104" idx="3"/>
            </p:cNvCxnSpPr>
            <p:nvPr/>
          </p:nvCxnSpPr>
          <p:spPr>
            <a:xfrm flipV="1">
              <a:off x="6362753" y="4845378"/>
              <a:ext cx="199172" cy="1971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矩形 133"/>
            <p:cNvSpPr/>
            <p:nvPr/>
          </p:nvSpPr>
          <p:spPr>
            <a:xfrm flipH="1">
              <a:off x="6753344" y="3730407"/>
              <a:ext cx="915000" cy="171386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记忆巩固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35" name="矩形 134"/>
            <p:cNvSpPr/>
            <p:nvPr/>
          </p:nvSpPr>
          <p:spPr>
            <a:xfrm flipH="1">
              <a:off x="6322822" y="1481255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36" name="矩形 135"/>
            <p:cNvSpPr/>
            <p:nvPr/>
          </p:nvSpPr>
          <p:spPr>
            <a:xfrm flipH="1">
              <a:off x="2146409" y="1487740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37" name="矩形 136"/>
            <p:cNvSpPr/>
            <p:nvPr/>
          </p:nvSpPr>
          <p:spPr>
            <a:xfrm flipH="1">
              <a:off x="6966047" y="5608672"/>
              <a:ext cx="687058" cy="279516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记忆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巩固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38" name="流程图: 手动操作 137"/>
            <p:cNvSpPr/>
            <p:nvPr/>
          </p:nvSpPr>
          <p:spPr>
            <a:xfrm>
              <a:off x="2013653" y="2618087"/>
              <a:ext cx="914400" cy="184826"/>
            </a:xfrm>
            <a:prstGeom prst="flowChartManualOperation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9" name="矩形 138"/>
            <p:cNvSpPr/>
            <p:nvPr/>
          </p:nvSpPr>
          <p:spPr>
            <a:xfrm flipH="1">
              <a:off x="2149648" y="2626532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40" name="矩形 139"/>
            <p:cNvSpPr/>
            <p:nvPr/>
          </p:nvSpPr>
          <p:spPr>
            <a:xfrm flipH="1">
              <a:off x="2593888" y="2623284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41" name="形状 140"/>
            <p:cNvCxnSpPr>
              <a:stCxn id="146" idx="3"/>
              <a:endCxn id="140" idx="0"/>
            </p:cNvCxnSpPr>
            <p:nvPr/>
          </p:nvCxnSpPr>
          <p:spPr>
            <a:xfrm rot="10800000" flipV="1">
              <a:off x="2709842" y="2509980"/>
              <a:ext cx="3211074" cy="113303"/>
            </a:xfrm>
            <a:prstGeom prst="bentConnector2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肘形连接符 141"/>
            <p:cNvCxnSpPr>
              <a:stCxn id="147" idx="2"/>
              <a:endCxn id="139" idx="0"/>
            </p:cNvCxnSpPr>
            <p:nvPr/>
          </p:nvCxnSpPr>
          <p:spPr>
            <a:xfrm rot="16200000" flipH="1">
              <a:off x="2058306" y="2419236"/>
              <a:ext cx="414572" cy="19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肘形连接符 142"/>
            <p:cNvCxnSpPr>
              <a:stCxn id="146" idx="0"/>
              <a:endCxn id="93" idx="2"/>
            </p:cNvCxnSpPr>
            <p:nvPr/>
          </p:nvCxnSpPr>
          <p:spPr>
            <a:xfrm rot="5400000" flipH="1" flipV="1">
              <a:off x="6327667" y="2232251"/>
              <a:ext cx="219902" cy="4227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形状 143"/>
            <p:cNvCxnSpPr>
              <a:stCxn id="99" idx="0"/>
              <a:endCxn id="138" idx="3"/>
            </p:cNvCxnSpPr>
            <p:nvPr/>
          </p:nvCxnSpPr>
          <p:spPr>
            <a:xfrm rot="16200000" flipV="1">
              <a:off x="3522430" y="2024684"/>
              <a:ext cx="399791" cy="1771424"/>
            </a:xfrm>
            <a:prstGeom prst="bentConnector2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圆角矩形 144"/>
            <p:cNvSpPr/>
            <p:nvPr/>
          </p:nvSpPr>
          <p:spPr>
            <a:xfrm flipH="1">
              <a:off x="3787805" y="2118217"/>
              <a:ext cx="1293312" cy="320511"/>
            </a:xfrm>
            <a:prstGeom prst="round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内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回路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46" name="矩形 145"/>
            <p:cNvSpPr/>
            <p:nvPr/>
          </p:nvSpPr>
          <p:spPr>
            <a:xfrm flipH="1">
              <a:off x="5920916" y="2344315"/>
              <a:ext cx="1029179" cy="3313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运动控制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47" name="矩形 146"/>
            <p:cNvSpPr/>
            <p:nvPr/>
          </p:nvSpPr>
          <p:spPr>
            <a:xfrm flipH="1">
              <a:off x="1750994" y="1880628"/>
              <a:ext cx="1029179" cy="3313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感觉器官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48" name="圆角矩形 147"/>
            <p:cNvSpPr/>
            <p:nvPr/>
          </p:nvSpPr>
          <p:spPr>
            <a:xfrm>
              <a:off x="3216273" y="3863020"/>
              <a:ext cx="576064" cy="48638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</a:rPr>
                <a:t>信念</a:t>
              </a:r>
              <a:endParaRPr lang="en-US" altLang="zh-CN" sz="12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</a:rPr>
                <a:t>情感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49" name="形状 148"/>
            <p:cNvCxnSpPr>
              <a:stCxn id="148" idx="0"/>
              <a:endCxn id="99" idx="3"/>
            </p:cNvCxnSpPr>
            <p:nvPr/>
          </p:nvCxnSpPr>
          <p:spPr>
            <a:xfrm rot="5400000" flipH="1" flipV="1">
              <a:off x="3506793" y="3315476"/>
              <a:ext cx="545056" cy="550033"/>
            </a:xfrm>
            <a:prstGeom prst="bentConnector2">
              <a:avLst/>
            </a:prstGeom>
            <a:ln>
              <a:solidFill>
                <a:schemeClr val="tx1"/>
              </a:solidFill>
              <a:prstDash val="sys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曲线连接符 85"/>
            <p:cNvCxnSpPr>
              <a:stCxn id="97" idx="1"/>
              <a:endCxn id="153" idx="1"/>
            </p:cNvCxnSpPr>
            <p:nvPr/>
          </p:nvCxnSpPr>
          <p:spPr>
            <a:xfrm flipH="1" flipV="1">
              <a:off x="7323211" y="4216285"/>
              <a:ext cx="214790" cy="718054"/>
            </a:xfrm>
            <a:prstGeom prst="bentConnector3">
              <a:avLst>
                <a:gd name="adj1" fmla="val -49668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曲线连接符 86"/>
            <p:cNvCxnSpPr>
              <a:stCxn id="91" idx="1"/>
              <a:endCxn id="152" idx="1"/>
            </p:cNvCxnSpPr>
            <p:nvPr/>
          </p:nvCxnSpPr>
          <p:spPr>
            <a:xfrm>
              <a:off x="7313471" y="3318422"/>
              <a:ext cx="32444" cy="784375"/>
            </a:xfrm>
            <a:prstGeom prst="bentConnector3">
              <a:avLst>
                <a:gd name="adj1" fmla="val 953905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矩形 151"/>
            <p:cNvSpPr/>
            <p:nvPr/>
          </p:nvSpPr>
          <p:spPr>
            <a:xfrm flipH="1">
              <a:off x="7114007" y="4063627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53" name="矩形 152"/>
            <p:cNvSpPr/>
            <p:nvPr/>
          </p:nvSpPr>
          <p:spPr>
            <a:xfrm flipH="1">
              <a:off x="7091303" y="4177115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54" name="直接箭头连接符 153"/>
            <p:cNvCxnSpPr>
              <a:stCxn id="129" idx="3"/>
              <a:endCxn id="148" idx="3"/>
            </p:cNvCxnSpPr>
            <p:nvPr/>
          </p:nvCxnSpPr>
          <p:spPr>
            <a:xfrm rot="10800000">
              <a:off x="3792337" y="4106213"/>
              <a:ext cx="276164" cy="4089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数数的认知过程</a:t>
            </a:r>
            <a:endParaRPr lang="zh-CN" altLang="en-US" dirty="0"/>
          </a:p>
        </p:txBody>
      </p:sp>
      <p:sp>
        <p:nvSpPr>
          <p:cNvPr id="87" name="矩形 86"/>
          <p:cNvSpPr/>
          <p:nvPr/>
        </p:nvSpPr>
        <p:spPr>
          <a:xfrm flipH="1">
            <a:off x="5388924" y="4948800"/>
            <a:ext cx="1225235" cy="20232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tlCol="0" anchor="ctr"/>
          <a:lstStyle/>
          <a:p>
            <a:pPr algn="ctr"/>
            <a:r>
              <a:rPr lang="zh-CN" altLang="en-US" sz="10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下面我们来数数</a:t>
            </a:r>
            <a:endParaRPr lang="zh-CN" altLang="en-US" sz="1000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</p:txBody>
      </p:sp>
      <p:cxnSp>
        <p:nvCxnSpPr>
          <p:cNvPr id="88" name="形状 87"/>
          <p:cNvCxnSpPr>
            <a:stCxn id="51" idx="2"/>
            <a:endCxn id="87" idx="3"/>
          </p:cNvCxnSpPr>
          <p:nvPr/>
        </p:nvCxnSpPr>
        <p:spPr>
          <a:xfrm rot="16200000" flipH="1">
            <a:off x="2112695" y="1773731"/>
            <a:ext cx="3484232" cy="3068226"/>
          </a:xfrm>
          <a:prstGeom prst="bentConnector2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矩形 88"/>
          <p:cNvSpPr/>
          <p:nvPr/>
        </p:nvSpPr>
        <p:spPr>
          <a:xfrm>
            <a:off x="4023752" y="412851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900" dirty="0" smtClean="0">
                <a:solidFill>
                  <a:schemeClr val="tx1"/>
                </a:solidFill>
              </a:rPr>
              <a:t>数数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cxnSp>
        <p:nvCxnSpPr>
          <p:cNvPr id="98" name="肘形连接符 97"/>
          <p:cNvCxnSpPr>
            <a:stCxn id="130" idx="0"/>
            <a:endCxn id="129" idx="2"/>
          </p:cNvCxnSpPr>
          <p:nvPr/>
        </p:nvCxnSpPr>
        <p:spPr>
          <a:xfrm rot="16200000" flipV="1">
            <a:off x="4988888" y="4068050"/>
            <a:ext cx="361348" cy="1124659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8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82"/>
          <p:cNvGrpSpPr/>
          <p:nvPr/>
        </p:nvGrpSpPr>
        <p:grpSpPr>
          <a:xfrm>
            <a:off x="1489983" y="1222024"/>
            <a:ext cx="6178361" cy="5248860"/>
            <a:chOff x="1489983" y="1124744"/>
            <a:chExt cx="6178361" cy="5248860"/>
          </a:xfrm>
        </p:grpSpPr>
        <p:sp>
          <p:nvSpPr>
            <p:cNvPr id="162" name="梯形 161"/>
            <p:cNvSpPr/>
            <p:nvPr/>
          </p:nvSpPr>
          <p:spPr>
            <a:xfrm flipH="1">
              <a:off x="5513538" y="3116802"/>
              <a:ext cx="1850338" cy="403239"/>
            </a:xfrm>
            <a:prstGeom prst="trapezoid">
              <a:avLst/>
            </a:prstGeom>
            <a:solidFill>
              <a:srgbClr val="F8EDEC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63" name="圆角矩形 162"/>
            <p:cNvSpPr/>
            <p:nvPr/>
          </p:nvSpPr>
          <p:spPr>
            <a:xfrm flipH="1">
              <a:off x="2033108" y="5500503"/>
              <a:ext cx="4863831" cy="873101"/>
            </a:xfrm>
            <a:prstGeom prst="round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zh-CN" altLang="en-US" sz="20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长时陈述性记忆</a:t>
              </a:r>
              <a:endParaRPr lang="zh-CN" altLang="en-US" sz="20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64" name="矩形 163"/>
            <p:cNvSpPr/>
            <p:nvPr/>
          </p:nvSpPr>
          <p:spPr>
            <a:xfrm flipH="1">
              <a:off x="5924158" y="1793081"/>
              <a:ext cx="1031149" cy="3313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运动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65" name="肘形连接符 43"/>
            <p:cNvCxnSpPr>
              <a:stCxn id="164" idx="0"/>
              <a:endCxn id="205" idx="2"/>
            </p:cNvCxnSpPr>
            <p:nvPr/>
          </p:nvCxnSpPr>
          <p:spPr>
            <a:xfrm rot="16200000" flipV="1">
              <a:off x="6322511" y="1675860"/>
              <a:ext cx="233486" cy="956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6" name="圆角矩形 165"/>
            <p:cNvSpPr/>
            <p:nvPr/>
          </p:nvSpPr>
          <p:spPr>
            <a:xfrm flipH="1">
              <a:off x="1489983" y="1124744"/>
              <a:ext cx="5846324" cy="434239"/>
            </a:xfrm>
            <a:prstGeom prst="roundRect">
              <a:avLst/>
            </a:prstGeom>
            <a:solidFill>
              <a:srgbClr val="FDFDFD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lnSpc>
                  <a:spcPts val="1700"/>
                </a:lnSpc>
                <a:defRPr/>
              </a:pPr>
              <a:r>
                <a:rPr lang="zh-CN" altLang="en-US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下面我们来数数。</a:t>
              </a:r>
              <a:r>
                <a:rPr lang="zh-CN" altLang="en-US" sz="1400" dirty="0" smtClean="0">
                  <a:solidFill>
                    <a:srgbClr val="FF0000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从</a:t>
              </a:r>
              <a:r>
                <a:rPr lang="en-US" altLang="zh-CN" sz="1400" dirty="0" smtClean="0">
                  <a:solidFill>
                    <a:srgbClr val="FF0000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2</a:t>
              </a:r>
              <a:r>
                <a:rPr lang="zh-CN" altLang="en-US" sz="1400" dirty="0" smtClean="0">
                  <a:solidFill>
                    <a:srgbClr val="FF0000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数到</a:t>
              </a:r>
              <a:r>
                <a:rPr lang="en-US" altLang="zh-CN" sz="1400" dirty="0" smtClean="0">
                  <a:solidFill>
                    <a:srgbClr val="FF0000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4</a:t>
              </a:r>
              <a:r>
                <a:rPr lang="zh-CN" altLang="en-US" sz="1400" dirty="0" smtClean="0">
                  <a:solidFill>
                    <a:srgbClr val="FF0000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。</a:t>
              </a:r>
              <a:r>
                <a:rPr lang="zh-CN" altLang="en-US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开始！</a:t>
              </a:r>
              <a:endParaRPr lang="en-US" altLang="zh-CN" sz="1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67" name="形状 17"/>
            <p:cNvCxnSpPr>
              <a:stCxn id="206" idx="2"/>
              <a:endCxn id="217" idx="0"/>
            </p:cNvCxnSpPr>
            <p:nvPr/>
          </p:nvCxnSpPr>
          <p:spPr>
            <a:xfrm rot="16200000" flipH="1">
              <a:off x="2106699" y="1721744"/>
              <a:ext cx="314548" cy="3220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8" name="圆角矩形 167"/>
            <p:cNvSpPr/>
            <p:nvPr/>
          </p:nvSpPr>
          <p:spPr>
            <a:xfrm flipH="1">
              <a:off x="5354228" y="4717531"/>
              <a:ext cx="2183773" cy="433616"/>
            </a:xfrm>
            <a:prstGeom prst="roundRect">
              <a:avLst/>
            </a:prstGeom>
            <a:solidFill>
              <a:srgbClr val="F8EDE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69" name="矩形 168"/>
            <p:cNvSpPr/>
            <p:nvPr/>
          </p:nvSpPr>
          <p:spPr>
            <a:xfrm flipH="1">
              <a:off x="4054338" y="3110291"/>
              <a:ext cx="1107399" cy="415346"/>
            </a:xfrm>
            <a:prstGeom prst="rect">
              <a:avLst/>
            </a:prstGeom>
            <a:solidFill>
              <a:srgbClr val="F8EDE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300"/>
                </a:lnSpc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控制与决策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70" name="矩形 169"/>
            <p:cNvSpPr/>
            <p:nvPr/>
          </p:nvSpPr>
          <p:spPr>
            <a:xfrm flipH="1">
              <a:off x="1699543" y="3379925"/>
              <a:ext cx="1531704" cy="43566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内部对象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71" name="直接箭头连接符 19"/>
            <p:cNvCxnSpPr>
              <a:stCxn id="168" idx="0"/>
              <a:endCxn id="196" idx="2"/>
            </p:cNvCxnSpPr>
            <p:nvPr/>
          </p:nvCxnSpPr>
          <p:spPr>
            <a:xfrm rot="5400000" flipH="1" flipV="1">
              <a:off x="6252367" y="4523392"/>
              <a:ext cx="387886" cy="39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接箭头连接符 171"/>
            <p:cNvCxnSpPr>
              <a:stCxn id="208" idx="2"/>
              <a:endCxn id="170" idx="0"/>
            </p:cNvCxnSpPr>
            <p:nvPr/>
          </p:nvCxnSpPr>
          <p:spPr>
            <a:xfrm rot="5400000">
              <a:off x="2179618" y="3088690"/>
              <a:ext cx="577012" cy="545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接箭头连接符 172"/>
            <p:cNvCxnSpPr>
              <a:stCxn id="162" idx="0"/>
              <a:endCxn id="216" idx="2"/>
            </p:cNvCxnSpPr>
            <p:nvPr/>
          </p:nvCxnSpPr>
          <p:spPr>
            <a:xfrm rot="16200000" flipV="1">
              <a:off x="6216529" y="2894624"/>
              <a:ext cx="441155" cy="3202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" name="矩形 173"/>
            <p:cNvSpPr/>
            <p:nvPr/>
          </p:nvSpPr>
          <p:spPr>
            <a:xfrm flipH="1">
              <a:off x="6561925" y="4743237"/>
              <a:ext cx="879763" cy="20428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视觉对象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75" name="矩形 174"/>
            <p:cNvSpPr/>
            <p:nvPr/>
          </p:nvSpPr>
          <p:spPr>
            <a:xfrm flipH="1">
              <a:off x="5482990" y="4745208"/>
              <a:ext cx="879763" cy="20428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言语对象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76" name="矩形 175"/>
            <p:cNvSpPr/>
            <p:nvPr/>
          </p:nvSpPr>
          <p:spPr>
            <a:xfrm flipH="1">
              <a:off x="6660999" y="3175464"/>
              <a:ext cx="214865" cy="7912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77" name="矩形 176"/>
            <p:cNvSpPr/>
            <p:nvPr/>
          </p:nvSpPr>
          <p:spPr>
            <a:xfrm flipH="1">
              <a:off x="6321372" y="3177437"/>
              <a:ext cx="214865" cy="79128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78" name="矩形 177"/>
            <p:cNvSpPr/>
            <p:nvPr/>
          </p:nvSpPr>
          <p:spPr>
            <a:xfrm flipH="1">
              <a:off x="5961960" y="3179412"/>
              <a:ext cx="214865" cy="7912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79" name="菱形 178"/>
            <p:cNvSpPr/>
            <p:nvPr/>
          </p:nvSpPr>
          <p:spPr>
            <a:xfrm flipH="1">
              <a:off x="1751017" y="4674218"/>
              <a:ext cx="1448768" cy="521064"/>
            </a:xfrm>
            <a:prstGeom prst="diamond">
              <a:avLst/>
            </a:prstGeom>
            <a:solidFill>
              <a:srgbClr val="FFFFC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000"/>
                </a:lnSpc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新对象？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80" name="直接箭头连接符 179"/>
            <p:cNvCxnSpPr>
              <a:stCxn id="170" idx="2"/>
              <a:endCxn id="179" idx="0"/>
            </p:cNvCxnSpPr>
            <p:nvPr/>
          </p:nvCxnSpPr>
          <p:spPr>
            <a:xfrm rot="16200000" flipH="1">
              <a:off x="2041086" y="4239903"/>
              <a:ext cx="858624" cy="10006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直接箭头连接符 180"/>
            <p:cNvCxnSpPr>
              <a:stCxn id="179" idx="1"/>
              <a:endCxn id="168" idx="3"/>
            </p:cNvCxnSpPr>
            <p:nvPr/>
          </p:nvCxnSpPr>
          <p:spPr>
            <a:xfrm flipV="1">
              <a:off x="3199785" y="4934339"/>
              <a:ext cx="2154443" cy="41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2" name="矩形 181"/>
            <p:cNvSpPr/>
            <p:nvPr/>
          </p:nvSpPr>
          <p:spPr>
            <a:xfrm flipH="1">
              <a:off x="2900426" y="4626164"/>
              <a:ext cx="712228" cy="35527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Y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83" name="矩形 182"/>
            <p:cNvSpPr/>
            <p:nvPr/>
          </p:nvSpPr>
          <p:spPr>
            <a:xfrm flipH="1">
              <a:off x="1958695" y="5207016"/>
              <a:ext cx="435003" cy="29124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altLang="zh-CN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N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84" name="矩形 183"/>
            <p:cNvSpPr/>
            <p:nvPr/>
          </p:nvSpPr>
          <p:spPr>
            <a:xfrm flipH="1">
              <a:off x="5885243" y="4931219"/>
              <a:ext cx="1157036" cy="210854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活动对象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85" name="矩形 184"/>
            <p:cNvSpPr/>
            <p:nvPr/>
          </p:nvSpPr>
          <p:spPr>
            <a:xfrm flipH="1">
              <a:off x="5878932" y="3323234"/>
              <a:ext cx="1125036" cy="18815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活动动作集合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86" name="肘形连接符 185"/>
            <p:cNvCxnSpPr>
              <a:stCxn id="168" idx="1"/>
              <a:endCxn id="163" idx="1"/>
            </p:cNvCxnSpPr>
            <p:nvPr/>
          </p:nvCxnSpPr>
          <p:spPr>
            <a:xfrm flipH="1">
              <a:off x="6896939" y="4934339"/>
              <a:ext cx="641062" cy="1002715"/>
            </a:xfrm>
            <a:prstGeom prst="bentConnector3">
              <a:avLst>
                <a:gd name="adj1" fmla="val -18208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肘形连接符 186"/>
            <p:cNvCxnSpPr>
              <a:stCxn id="163" idx="3"/>
              <a:endCxn id="179" idx="3"/>
            </p:cNvCxnSpPr>
            <p:nvPr/>
          </p:nvCxnSpPr>
          <p:spPr>
            <a:xfrm rot="10800000">
              <a:off x="1751018" y="4934750"/>
              <a:ext cx="282091" cy="1002304"/>
            </a:xfrm>
            <a:prstGeom prst="bentConnector3">
              <a:avLst>
                <a:gd name="adj1" fmla="val 154026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8" name="矩形 187"/>
            <p:cNvSpPr/>
            <p:nvPr/>
          </p:nvSpPr>
          <p:spPr>
            <a:xfrm flipH="1">
              <a:off x="5665793" y="5194744"/>
              <a:ext cx="1037806" cy="301757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激活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89" name="直接箭头连接符 188"/>
            <p:cNvCxnSpPr>
              <a:stCxn id="162" idx="3"/>
              <a:endCxn id="169" idx="1"/>
            </p:cNvCxnSpPr>
            <p:nvPr/>
          </p:nvCxnSpPr>
          <p:spPr>
            <a:xfrm rot="10800000">
              <a:off x="5161737" y="3317964"/>
              <a:ext cx="402206" cy="458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直接箭头连接符 189"/>
            <p:cNvCxnSpPr>
              <a:stCxn id="196" idx="0"/>
              <a:endCxn id="162" idx="2"/>
            </p:cNvCxnSpPr>
            <p:nvPr/>
          </p:nvCxnSpPr>
          <p:spPr>
            <a:xfrm rot="16200000" flipV="1">
              <a:off x="6214442" y="3744306"/>
              <a:ext cx="456330" cy="780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直接箭头连接符 190"/>
            <p:cNvCxnSpPr>
              <a:stCxn id="192" idx="0"/>
              <a:endCxn id="179" idx="2"/>
            </p:cNvCxnSpPr>
            <p:nvPr/>
          </p:nvCxnSpPr>
          <p:spPr>
            <a:xfrm rot="16200000" flipV="1">
              <a:off x="2317672" y="5353011"/>
              <a:ext cx="316120" cy="66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2" name="矩形 191"/>
            <p:cNvSpPr/>
            <p:nvPr/>
          </p:nvSpPr>
          <p:spPr>
            <a:xfrm flipH="1">
              <a:off x="2039674" y="5511402"/>
              <a:ext cx="872777" cy="9426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93" name="直接箭头连接符 192"/>
            <p:cNvCxnSpPr>
              <a:stCxn id="194" idx="0"/>
              <a:endCxn id="168" idx="2"/>
            </p:cNvCxnSpPr>
            <p:nvPr/>
          </p:nvCxnSpPr>
          <p:spPr>
            <a:xfrm rot="16200000" flipV="1">
              <a:off x="6270931" y="5326331"/>
              <a:ext cx="352399" cy="2032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4" name="矩形 193"/>
            <p:cNvSpPr/>
            <p:nvPr/>
          </p:nvSpPr>
          <p:spPr>
            <a:xfrm flipH="1">
              <a:off x="6011758" y="5503546"/>
              <a:ext cx="872777" cy="9426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95" name="矩形 194"/>
            <p:cNvSpPr/>
            <p:nvPr/>
          </p:nvSpPr>
          <p:spPr>
            <a:xfrm flipH="1">
              <a:off x="3203125" y="4563774"/>
              <a:ext cx="1935953" cy="471655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保持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96" name="圆角矩形 195"/>
            <p:cNvSpPr/>
            <p:nvPr/>
          </p:nvSpPr>
          <p:spPr>
            <a:xfrm flipH="1">
              <a:off x="5560306" y="3976371"/>
              <a:ext cx="1772403" cy="353274"/>
            </a:xfrm>
            <a:prstGeom prst="round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300"/>
                </a:lnSpc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长时程序性记忆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97" name="圆角矩形 196"/>
            <p:cNvSpPr/>
            <p:nvPr/>
          </p:nvSpPr>
          <p:spPr>
            <a:xfrm flipH="1">
              <a:off x="3791046" y="1489162"/>
              <a:ext cx="1293312" cy="320511"/>
            </a:xfrm>
            <a:prstGeom prst="round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外回路</a:t>
              </a:r>
            </a:p>
          </p:txBody>
        </p:sp>
        <p:sp>
          <p:nvSpPr>
            <p:cNvPr id="198" name="矩形 197"/>
            <p:cNvSpPr/>
            <p:nvPr/>
          </p:nvSpPr>
          <p:spPr>
            <a:xfrm flipH="1">
              <a:off x="2584689" y="5149024"/>
              <a:ext cx="633576" cy="33772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提取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99" name="圆角矩形 198"/>
            <p:cNvSpPr/>
            <p:nvPr/>
          </p:nvSpPr>
          <p:spPr>
            <a:xfrm flipH="1">
              <a:off x="4068501" y="3868176"/>
              <a:ext cx="1077463" cy="484250"/>
            </a:xfrm>
            <a:prstGeom prst="roundRect">
              <a:avLst/>
            </a:prstGeom>
            <a:solidFill>
              <a:srgbClr val="F8EDE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情境</a:t>
              </a:r>
              <a:r>
                <a:rPr lang="en-US" altLang="zh-CN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-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目标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预期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200" name="矩形 199"/>
            <p:cNvSpPr/>
            <p:nvPr/>
          </p:nvSpPr>
          <p:spPr>
            <a:xfrm flipH="1">
              <a:off x="5615937" y="4713774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201" name="肘形连接符 200"/>
            <p:cNvCxnSpPr>
              <a:stCxn id="200" idx="0"/>
              <a:endCxn id="199" idx="2"/>
            </p:cNvCxnSpPr>
            <p:nvPr/>
          </p:nvCxnSpPr>
          <p:spPr>
            <a:xfrm rot="16200000" flipV="1">
              <a:off x="4988888" y="3970770"/>
              <a:ext cx="361348" cy="1124659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肘形连接符 201"/>
            <p:cNvCxnSpPr>
              <a:stCxn id="199" idx="0"/>
              <a:endCxn id="169" idx="2"/>
            </p:cNvCxnSpPr>
            <p:nvPr/>
          </p:nvCxnSpPr>
          <p:spPr>
            <a:xfrm rot="5400000" flipH="1" flipV="1">
              <a:off x="4436365" y="3696505"/>
              <a:ext cx="342539" cy="805"/>
            </a:xfrm>
            <a:prstGeom prst="bentConnector3">
              <a:avLst>
                <a:gd name="adj1" fmla="val 50000"/>
              </a:avLst>
            </a:prstGeom>
            <a:ln w="31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直接箭头连接符 202"/>
            <p:cNvCxnSpPr>
              <a:stCxn id="175" idx="1"/>
              <a:endCxn id="174" idx="3"/>
            </p:cNvCxnSpPr>
            <p:nvPr/>
          </p:nvCxnSpPr>
          <p:spPr>
            <a:xfrm flipV="1">
              <a:off x="6362753" y="4845378"/>
              <a:ext cx="199172" cy="1971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4" name="矩形 203"/>
            <p:cNvSpPr/>
            <p:nvPr/>
          </p:nvSpPr>
          <p:spPr>
            <a:xfrm flipH="1">
              <a:off x="6753344" y="3730407"/>
              <a:ext cx="915000" cy="171386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记忆巩固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205" name="矩形 204"/>
            <p:cNvSpPr/>
            <p:nvPr/>
          </p:nvSpPr>
          <p:spPr>
            <a:xfrm flipH="1">
              <a:off x="6322822" y="1481255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206" name="矩形 205"/>
            <p:cNvSpPr/>
            <p:nvPr/>
          </p:nvSpPr>
          <p:spPr>
            <a:xfrm flipH="1">
              <a:off x="2146409" y="1487740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207" name="矩形 206"/>
            <p:cNvSpPr/>
            <p:nvPr/>
          </p:nvSpPr>
          <p:spPr>
            <a:xfrm flipH="1">
              <a:off x="6966047" y="5608672"/>
              <a:ext cx="687058" cy="279516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记忆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巩固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208" name="流程图: 手动操作 207"/>
            <p:cNvSpPr/>
            <p:nvPr/>
          </p:nvSpPr>
          <p:spPr>
            <a:xfrm>
              <a:off x="2013653" y="2618087"/>
              <a:ext cx="914400" cy="184826"/>
            </a:xfrm>
            <a:prstGeom prst="flowChartManualOperation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9" name="矩形 208"/>
            <p:cNvSpPr/>
            <p:nvPr/>
          </p:nvSpPr>
          <p:spPr>
            <a:xfrm flipH="1">
              <a:off x="2149648" y="2626532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210" name="矩形 209"/>
            <p:cNvSpPr/>
            <p:nvPr/>
          </p:nvSpPr>
          <p:spPr>
            <a:xfrm flipH="1">
              <a:off x="2593888" y="2623284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211" name="形状 210"/>
            <p:cNvCxnSpPr>
              <a:stCxn id="216" idx="3"/>
              <a:endCxn id="210" idx="0"/>
            </p:cNvCxnSpPr>
            <p:nvPr/>
          </p:nvCxnSpPr>
          <p:spPr>
            <a:xfrm rot="10800000" flipV="1">
              <a:off x="2709842" y="2509980"/>
              <a:ext cx="3211074" cy="113303"/>
            </a:xfrm>
            <a:prstGeom prst="bentConnector2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肘形连接符 211"/>
            <p:cNvCxnSpPr>
              <a:stCxn id="217" idx="2"/>
              <a:endCxn id="209" idx="0"/>
            </p:cNvCxnSpPr>
            <p:nvPr/>
          </p:nvCxnSpPr>
          <p:spPr>
            <a:xfrm rot="16200000" flipH="1">
              <a:off x="2058306" y="2419236"/>
              <a:ext cx="414572" cy="19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肘形连接符 212"/>
            <p:cNvCxnSpPr>
              <a:stCxn id="216" idx="0"/>
              <a:endCxn id="164" idx="2"/>
            </p:cNvCxnSpPr>
            <p:nvPr/>
          </p:nvCxnSpPr>
          <p:spPr>
            <a:xfrm rot="5400000" flipH="1" flipV="1">
              <a:off x="6327667" y="2232251"/>
              <a:ext cx="219902" cy="4227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形状 213"/>
            <p:cNvCxnSpPr>
              <a:stCxn id="169" idx="0"/>
              <a:endCxn id="208" idx="3"/>
            </p:cNvCxnSpPr>
            <p:nvPr/>
          </p:nvCxnSpPr>
          <p:spPr>
            <a:xfrm rot="16200000" flipV="1">
              <a:off x="3522430" y="2024684"/>
              <a:ext cx="399791" cy="1771424"/>
            </a:xfrm>
            <a:prstGeom prst="bentConnector2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5" name="圆角矩形 214"/>
            <p:cNvSpPr/>
            <p:nvPr/>
          </p:nvSpPr>
          <p:spPr>
            <a:xfrm flipH="1">
              <a:off x="3787805" y="2118217"/>
              <a:ext cx="1293312" cy="320511"/>
            </a:xfrm>
            <a:prstGeom prst="round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内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回路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216" name="矩形 215"/>
            <p:cNvSpPr/>
            <p:nvPr/>
          </p:nvSpPr>
          <p:spPr>
            <a:xfrm flipH="1">
              <a:off x="5920916" y="2344315"/>
              <a:ext cx="1029179" cy="3313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运动控制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217" name="矩形 216"/>
            <p:cNvSpPr/>
            <p:nvPr/>
          </p:nvSpPr>
          <p:spPr>
            <a:xfrm flipH="1">
              <a:off x="1750994" y="1880628"/>
              <a:ext cx="1029179" cy="3313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感觉器官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218" name="圆角矩形 217"/>
            <p:cNvSpPr/>
            <p:nvPr/>
          </p:nvSpPr>
          <p:spPr>
            <a:xfrm>
              <a:off x="3216273" y="3863020"/>
              <a:ext cx="576064" cy="48638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</a:rPr>
                <a:t>信念</a:t>
              </a:r>
              <a:endParaRPr lang="en-US" altLang="zh-CN" sz="12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</a:rPr>
                <a:t>情感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19" name="形状 218"/>
            <p:cNvCxnSpPr>
              <a:stCxn id="218" idx="0"/>
              <a:endCxn id="169" idx="3"/>
            </p:cNvCxnSpPr>
            <p:nvPr/>
          </p:nvCxnSpPr>
          <p:spPr>
            <a:xfrm rot="5400000" flipH="1" flipV="1">
              <a:off x="3506793" y="3315476"/>
              <a:ext cx="545056" cy="550033"/>
            </a:xfrm>
            <a:prstGeom prst="bentConnector2">
              <a:avLst/>
            </a:prstGeom>
            <a:ln>
              <a:solidFill>
                <a:schemeClr val="tx1"/>
              </a:solidFill>
              <a:prstDash val="sys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曲线连接符 85"/>
            <p:cNvCxnSpPr>
              <a:stCxn id="168" idx="1"/>
              <a:endCxn id="223" idx="1"/>
            </p:cNvCxnSpPr>
            <p:nvPr/>
          </p:nvCxnSpPr>
          <p:spPr>
            <a:xfrm flipH="1" flipV="1">
              <a:off x="7323211" y="4216285"/>
              <a:ext cx="214790" cy="718054"/>
            </a:xfrm>
            <a:prstGeom prst="bentConnector3">
              <a:avLst>
                <a:gd name="adj1" fmla="val -49668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曲线连接符 86"/>
            <p:cNvCxnSpPr>
              <a:stCxn id="162" idx="1"/>
              <a:endCxn id="222" idx="1"/>
            </p:cNvCxnSpPr>
            <p:nvPr/>
          </p:nvCxnSpPr>
          <p:spPr>
            <a:xfrm>
              <a:off x="7313471" y="3318422"/>
              <a:ext cx="32444" cy="784375"/>
            </a:xfrm>
            <a:prstGeom prst="bentConnector3">
              <a:avLst>
                <a:gd name="adj1" fmla="val 953905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2" name="矩形 221"/>
            <p:cNvSpPr/>
            <p:nvPr/>
          </p:nvSpPr>
          <p:spPr>
            <a:xfrm flipH="1">
              <a:off x="7114007" y="4063627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223" name="矩形 222"/>
            <p:cNvSpPr/>
            <p:nvPr/>
          </p:nvSpPr>
          <p:spPr>
            <a:xfrm flipH="1">
              <a:off x="7091303" y="4177115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224" name="直接箭头连接符 223"/>
            <p:cNvCxnSpPr>
              <a:stCxn id="199" idx="3"/>
              <a:endCxn id="218" idx="3"/>
            </p:cNvCxnSpPr>
            <p:nvPr/>
          </p:nvCxnSpPr>
          <p:spPr>
            <a:xfrm rot="10800000">
              <a:off x="3792337" y="4106213"/>
              <a:ext cx="276164" cy="4089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数数的认知过程</a:t>
            </a:r>
            <a:endParaRPr lang="zh-CN" altLang="en-US" dirty="0"/>
          </a:p>
        </p:txBody>
      </p:sp>
      <p:sp>
        <p:nvSpPr>
          <p:cNvPr id="87" name="矩形 86"/>
          <p:cNvSpPr/>
          <p:nvPr/>
        </p:nvSpPr>
        <p:spPr>
          <a:xfrm flipH="1">
            <a:off x="5526085" y="4948800"/>
            <a:ext cx="879763" cy="20428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tlCol="0" anchor="ctr"/>
          <a:lstStyle/>
          <a:p>
            <a:pPr algn="ctr"/>
            <a:r>
              <a:rPr lang="zh-CN" altLang="en-US" sz="10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从</a:t>
            </a:r>
            <a:r>
              <a:rPr lang="en-US" altLang="zh-CN" sz="10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2</a:t>
            </a:r>
            <a:r>
              <a:rPr lang="zh-CN" altLang="en-US" sz="10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数到</a:t>
            </a:r>
            <a:r>
              <a:rPr lang="en-US" altLang="zh-CN" sz="10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4</a:t>
            </a:r>
            <a:endParaRPr lang="zh-CN" altLang="en-US" sz="1000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</p:txBody>
      </p:sp>
      <p:cxnSp>
        <p:nvCxnSpPr>
          <p:cNvPr id="88" name="形状 87"/>
          <p:cNvCxnSpPr>
            <a:stCxn id="51" idx="2"/>
            <a:endCxn id="87" idx="3"/>
          </p:cNvCxnSpPr>
          <p:nvPr/>
        </p:nvCxnSpPr>
        <p:spPr>
          <a:xfrm rot="16200000" flipH="1">
            <a:off x="2180785" y="1705640"/>
            <a:ext cx="3485213" cy="3205387"/>
          </a:xfrm>
          <a:prstGeom prst="bentConnector2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矩形 88"/>
          <p:cNvSpPr/>
          <p:nvPr/>
        </p:nvSpPr>
        <p:spPr>
          <a:xfrm>
            <a:off x="3764672" y="412851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900" dirty="0" smtClean="0">
                <a:solidFill>
                  <a:schemeClr val="tx1"/>
                </a:solidFill>
              </a:rPr>
              <a:t>数数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4628768" y="412851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00" dirty="0">
                <a:solidFill>
                  <a:schemeClr val="tx1"/>
                </a:solidFill>
              </a:rPr>
              <a:t>4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91" name="矩形 90"/>
          <p:cNvSpPr/>
          <p:nvPr/>
        </p:nvSpPr>
        <p:spPr>
          <a:xfrm>
            <a:off x="4196720" y="412851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tlCol="0" anchor="ctr"/>
          <a:lstStyle/>
          <a:p>
            <a:pPr algn="ctr"/>
            <a:r>
              <a:rPr lang="zh-CN" altLang="en-US" sz="800" dirty="0" smtClean="0">
                <a:solidFill>
                  <a:schemeClr val="tx1"/>
                </a:solidFill>
              </a:rPr>
              <a:t>始点</a:t>
            </a:r>
            <a:r>
              <a:rPr lang="en-US" altLang="zh-CN" sz="800" dirty="0" smtClean="0">
                <a:solidFill>
                  <a:schemeClr val="tx1"/>
                </a:solidFill>
              </a:rPr>
              <a:t>2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92" name="矩形 91"/>
          <p:cNvSpPr/>
          <p:nvPr/>
        </p:nvSpPr>
        <p:spPr>
          <a:xfrm>
            <a:off x="3332624" y="412851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900" dirty="0" smtClean="0">
                <a:solidFill>
                  <a:schemeClr val="tx1"/>
                </a:solidFill>
              </a:rPr>
              <a:t>当前</a:t>
            </a:r>
            <a:r>
              <a:rPr lang="en-US" altLang="zh-CN" sz="900" dirty="0" smtClean="0">
                <a:solidFill>
                  <a:schemeClr val="tx1"/>
                </a:solidFill>
              </a:rPr>
              <a:t>2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cxnSp>
        <p:nvCxnSpPr>
          <p:cNvPr id="93" name="肘形连接符 92"/>
          <p:cNvCxnSpPr>
            <a:stCxn id="89" idx="0"/>
            <a:endCxn id="62" idx="2"/>
          </p:cNvCxnSpPr>
          <p:nvPr/>
        </p:nvCxnSpPr>
        <p:spPr>
          <a:xfrm rot="5400000" flipH="1" flipV="1">
            <a:off x="4510660" y="2145332"/>
            <a:ext cx="1453217" cy="2513144"/>
          </a:xfrm>
          <a:prstGeom prst="bentConnector3">
            <a:avLst>
              <a:gd name="adj1" fmla="val 32172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肘形连接符 93"/>
          <p:cNvCxnSpPr>
            <a:stCxn id="200" idx="0"/>
            <a:endCxn id="199" idx="2"/>
          </p:cNvCxnSpPr>
          <p:nvPr/>
        </p:nvCxnSpPr>
        <p:spPr>
          <a:xfrm rot="16200000" flipV="1">
            <a:off x="4988888" y="4068050"/>
            <a:ext cx="361348" cy="1124659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矩形 94"/>
          <p:cNvSpPr/>
          <p:nvPr/>
        </p:nvSpPr>
        <p:spPr>
          <a:xfrm>
            <a:off x="3966984" y="439711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tlCol="0" anchor="ctr"/>
          <a:lstStyle/>
          <a:p>
            <a:pPr algn="ctr"/>
            <a:r>
              <a:rPr lang="zh-CN" altLang="en-US" sz="800" dirty="0" smtClean="0">
                <a:solidFill>
                  <a:schemeClr val="tx1"/>
                </a:solidFill>
              </a:rPr>
              <a:t>下一个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cxnSp>
        <p:nvCxnSpPr>
          <p:cNvPr id="102" name="形状 101"/>
          <p:cNvCxnSpPr>
            <a:stCxn id="62" idx="3"/>
            <a:endCxn id="54" idx="1"/>
          </p:cNvCxnSpPr>
          <p:nvPr/>
        </p:nvCxnSpPr>
        <p:spPr>
          <a:xfrm rot="10800000" flipV="1">
            <a:off x="2439891" y="2509628"/>
            <a:ext cx="3539360" cy="155721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90" grpId="0" animBg="1"/>
      <p:bldP spid="91" grpId="0" animBg="1"/>
      <p:bldP spid="92" grpId="0" animBg="1"/>
      <p:bldP spid="9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82"/>
          <p:cNvGrpSpPr/>
          <p:nvPr/>
        </p:nvGrpSpPr>
        <p:grpSpPr>
          <a:xfrm>
            <a:off x="1489983" y="1222024"/>
            <a:ext cx="6178361" cy="5248860"/>
            <a:chOff x="1489983" y="1124744"/>
            <a:chExt cx="6178361" cy="5248860"/>
          </a:xfrm>
        </p:grpSpPr>
        <p:sp>
          <p:nvSpPr>
            <p:cNvPr id="96" name="梯形 95"/>
            <p:cNvSpPr/>
            <p:nvPr/>
          </p:nvSpPr>
          <p:spPr>
            <a:xfrm flipH="1">
              <a:off x="5513538" y="3116802"/>
              <a:ext cx="1850338" cy="403239"/>
            </a:xfrm>
            <a:prstGeom prst="trapezoid">
              <a:avLst/>
            </a:prstGeom>
            <a:solidFill>
              <a:srgbClr val="F8EDEC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97" name="圆角矩形 96"/>
            <p:cNvSpPr/>
            <p:nvPr/>
          </p:nvSpPr>
          <p:spPr>
            <a:xfrm flipH="1">
              <a:off x="2033108" y="5500503"/>
              <a:ext cx="4863831" cy="873101"/>
            </a:xfrm>
            <a:prstGeom prst="round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zh-CN" altLang="en-US" sz="20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长时陈述性记忆</a:t>
              </a:r>
              <a:endParaRPr lang="zh-CN" altLang="en-US" sz="20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99" name="矩形 98"/>
            <p:cNvSpPr/>
            <p:nvPr/>
          </p:nvSpPr>
          <p:spPr>
            <a:xfrm flipH="1">
              <a:off x="5924158" y="1793081"/>
              <a:ext cx="1031149" cy="3313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运动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01" name="肘形连接符 43"/>
            <p:cNvCxnSpPr>
              <a:stCxn id="99" idx="0"/>
              <a:endCxn id="142" idx="2"/>
            </p:cNvCxnSpPr>
            <p:nvPr/>
          </p:nvCxnSpPr>
          <p:spPr>
            <a:xfrm rot="16200000" flipV="1">
              <a:off x="6322511" y="1675860"/>
              <a:ext cx="233486" cy="956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圆角矩形 101"/>
            <p:cNvSpPr/>
            <p:nvPr/>
          </p:nvSpPr>
          <p:spPr>
            <a:xfrm flipH="1">
              <a:off x="1489983" y="1124744"/>
              <a:ext cx="5846324" cy="434239"/>
            </a:xfrm>
            <a:prstGeom prst="roundRect">
              <a:avLst/>
            </a:prstGeom>
            <a:solidFill>
              <a:srgbClr val="FDFDFD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lnSpc>
                  <a:spcPts val="1700"/>
                </a:lnSpc>
                <a:defRPr/>
              </a:pPr>
              <a:r>
                <a:rPr lang="zh-CN" altLang="en-US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下面我们来数数。从</a:t>
              </a:r>
              <a:r>
                <a:rPr lang="en-US" altLang="zh-CN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2</a:t>
              </a:r>
              <a:r>
                <a:rPr lang="zh-CN" altLang="en-US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数到</a:t>
              </a:r>
              <a:r>
                <a:rPr lang="en-US" altLang="zh-CN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4</a:t>
              </a:r>
              <a:r>
                <a:rPr lang="zh-CN" altLang="en-US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。</a:t>
              </a:r>
              <a:r>
                <a:rPr lang="zh-CN" altLang="en-US" sz="1400" dirty="0" smtClean="0">
                  <a:solidFill>
                    <a:srgbClr val="FF0000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开始！</a:t>
              </a:r>
              <a:endParaRPr lang="en-US" altLang="zh-CN" sz="1400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04" name="形状 17"/>
            <p:cNvCxnSpPr>
              <a:stCxn id="143" idx="2"/>
              <a:endCxn id="154" idx="0"/>
            </p:cNvCxnSpPr>
            <p:nvPr/>
          </p:nvCxnSpPr>
          <p:spPr>
            <a:xfrm rot="16200000" flipH="1">
              <a:off x="2106699" y="1721744"/>
              <a:ext cx="314548" cy="3220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圆角矩形 104"/>
            <p:cNvSpPr/>
            <p:nvPr/>
          </p:nvSpPr>
          <p:spPr>
            <a:xfrm flipH="1">
              <a:off x="5354228" y="4717531"/>
              <a:ext cx="2183773" cy="433616"/>
            </a:xfrm>
            <a:prstGeom prst="roundRect">
              <a:avLst/>
            </a:prstGeom>
            <a:solidFill>
              <a:srgbClr val="F8EDE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06" name="矩形 105"/>
            <p:cNvSpPr/>
            <p:nvPr/>
          </p:nvSpPr>
          <p:spPr>
            <a:xfrm flipH="1">
              <a:off x="4054338" y="3110291"/>
              <a:ext cx="1107399" cy="415346"/>
            </a:xfrm>
            <a:prstGeom prst="rect">
              <a:avLst/>
            </a:prstGeom>
            <a:solidFill>
              <a:srgbClr val="F8EDE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300"/>
                </a:lnSpc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控制与决策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07" name="矩形 106"/>
            <p:cNvSpPr/>
            <p:nvPr/>
          </p:nvSpPr>
          <p:spPr>
            <a:xfrm flipH="1">
              <a:off x="1699543" y="3379925"/>
              <a:ext cx="1531704" cy="43566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内部对象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08" name="直接箭头连接符 19"/>
            <p:cNvCxnSpPr>
              <a:stCxn id="105" idx="0"/>
              <a:endCxn id="133" idx="2"/>
            </p:cNvCxnSpPr>
            <p:nvPr/>
          </p:nvCxnSpPr>
          <p:spPr>
            <a:xfrm rot="5400000" flipH="1" flipV="1">
              <a:off x="6252367" y="4523392"/>
              <a:ext cx="387886" cy="39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接箭头连接符 108"/>
            <p:cNvCxnSpPr>
              <a:stCxn id="145" idx="2"/>
              <a:endCxn id="107" idx="0"/>
            </p:cNvCxnSpPr>
            <p:nvPr/>
          </p:nvCxnSpPr>
          <p:spPr>
            <a:xfrm rot="5400000">
              <a:off x="2179618" y="3088690"/>
              <a:ext cx="577012" cy="545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接箭头连接符 109"/>
            <p:cNvCxnSpPr>
              <a:stCxn id="96" idx="0"/>
              <a:endCxn id="153" idx="2"/>
            </p:cNvCxnSpPr>
            <p:nvPr/>
          </p:nvCxnSpPr>
          <p:spPr>
            <a:xfrm rot="16200000" flipV="1">
              <a:off x="6216529" y="2894624"/>
              <a:ext cx="441155" cy="3202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矩形 110"/>
            <p:cNvSpPr/>
            <p:nvPr/>
          </p:nvSpPr>
          <p:spPr>
            <a:xfrm flipH="1">
              <a:off x="6561925" y="4743237"/>
              <a:ext cx="879763" cy="20428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视觉对象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12" name="矩形 111"/>
            <p:cNvSpPr/>
            <p:nvPr/>
          </p:nvSpPr>
          <p:spPr>
            <a:xfrm flipH="1">
              <a:off x="5482990" y="4745208"/>
              <a:ext cx="879763" cy="20428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言语对象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13" name="矩形 112"/>
            <p:cNvSpPr/>
            <p:nvPr/>
          </p:nvSpPr>
          <p:spPr>
            <a:xfrm flipH="1">
              <a:off x="6660999" y="3175464"/>
              <a:ext cx="214865" cy="7912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14" name="矩形 113"/>
            <p:cNvSpPr/>
            <p:nvPr/>
          </p:nvSpPr>
          <p:spPr>
            <a:xfrm flipH="1">
              <a:off x="6321372" y="3177437"/>
              <a:ext cx="214865" cy="79128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15" name="矩形 114"/>
            <p:cNvSpPr/>
            <p:nvPr/>
          </p:nvSpPr>
          <p:spPr>
            <a:xfrm flipH="1">
              <a:off x="5961960" y="3179412"/>
              <a:ext cx="214865" cy="7912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16" name="菱形 115"/>
            <p:cNvSpPr/>
            <p:nvPr/>
          </p:nvSpPr>
          <p:spPr>
            <a:xfrm flipH="1">
              <a:off x="1751017" y="4674218"/>
              <a:ext cx="1448768" cy="521064"/>
            </a:xfrm>
            <a:prstGeom prst="diamond">
              <a:avLst/>
            </a:prstGeom>
            <a:solidFill>
              <a:srgbClr val="FFFFC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000"/>
                </a:lnSpc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新对象？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17" name="直接箭头连接符 116"/>
            <p:cNvCxnSpPr>
              <a:stCxn id="107" idx="2"/>
              <a:endCxn id="116" idx="0"/>
            </p:cNvCxnSpPr>
            <p:nvPr/>
          </p:nvCxnSpPr>
          <p:spPr>
            <a:xfrm rot="16200000" flipH="1">
              <a:off x="2041086" y="4239903"/>
              <a:ext cx="858624" cy="10006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接箭头连接符 117"/>
            <p:cNvCxnSpPr>
              <a:stCxn id="116" idx="1"/>
              <a:endCxn id="105" idx="3"/>
            </p:cNvCxnSpPr>
            <p:nvPr/>
          </p:nvCxnSpPr>
          <p:spPr>
            <a:xfrm flipV="1">
              <a:off x="3199785" y="4934339"/>
              <a:ext cx="2154443" cy="41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矩形 118"/>
            <p:cNvSpPr/>
            <p:nvPr/>
          </p:nvSpPr>
          <p:spPr>
            <a:xfrm flipH="1">
              <a:off x="2900426" y="4626164"/>
              <a:ext cx="712228" cy="35527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Y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20" name="矩形 119"/>
            <p:cNvSpPr/>
            <p:nvPr/>
          </p:nvSpPr>
          <p:spPr>
            <a:xfrm flipH="1">
              <a:off x="1958695" y="5207016"/>
              <a:ext cx="435003" cy="29124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altLang="zh-CN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N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21" name="矩形 120"/>
            <p:cNvSpPr/>
            <p:nvPr/>
          </p:nvSpPr>
          <p:spPr>
            <a:xfrm flipH="1">
              <a:off x="5885243" y="4931219"/>
              <a:ext cx="1157036" cy="210854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活动对象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22" name="矩形 121"/>
            <p:cNvSpPr/>
            <p:nvPr/>
          </p:nvSpPr>
          <p:spPr>
            <a:xfrm flipH="1">
              <a:off x="5878932" y="3323234"/>
              <a:ext cx="1125036" cy="18815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活动动作集合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23" name="肘形连接符 122"/>
            <p:cNvCxnSpPr>
              <a:stCxn id="105" idx="1"/>
              <a:endCxn id="97" idx="1"/>
            </p:cNvCxnSpPr>
            <p:nvPr/>
          </p:nvCxnSpPr>
          <p:spPr>
            <a:xfrm flipH="1">
              <a:off x="6896939" y="4934339"/>
              <a:ext cx="641062" cy="1002715"/>
            </a:xfrm>
            <a:prstGeom prst="bentConnector3">
              <a:avLst>
                <a:gd name="adj1" fmla="val -18208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肘形连接符 123"/>
            <p:cNvCxnSpPr>
              <a:stCxn id="97" idx="3"/>
              <a:endCxn id="116" idx="3"/>
            </p:cNvCxnSpPr>
            <p:nvPr/>
          </p:nvCxnSpPr>
          <p:spPr>
            <a:xfrm rot="10800000">
              <a:off x="1751018" y="4934750"/>
              <a:ext cx="282091" cy="1002304"/>
            </a:xfrm>
            <a:prstGeom prst="bentConnector3">
              <a:avLst>
                <a:gd name="adj1" fmla="val 154026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矩形 124"/>
            <p:cNvSpPr/>
            <p:nvPr/>
          </p:nvSpPr>
          <p:spPr>
            <a:xfrm flipH="1">
              <a:off x="5665793" y="5194744"/>
              <a:ext cx="1037806" cy="301757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激活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26" name="直接箭头连接符 125"/>
            <p:cNvCxnSpPr>
              <a:stCxn id="96" idx="3"/>
              <a:endCxn id="106" idx="1"/>
            </p:cNvCxnSpPr>
            <p:nvPr/>
          </p:nvCxnSpPr>
          <p:spPr>
            <a:xfrm rot="10800000">
              <a:off x="5161737" y="3317964"/>
              <a:ext cx="402206" cy="458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接箭头连接符 126"/>
            <p:cNvCxnSpPr>
              <a:stCxn id="133" idx="0"/>
              <a:endCxn id="96" idx="2"/>
            </p:cNvCxnSpPr>
            <p:nvPr/>
          </p:nvCxnSpPr>
          <p:spPr>
            <a:xfrm rot="16200000" flipV="1">
              <a:off x="6214442" y="3744306"/>
              <a:ext cx="456330" cy="780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接箭头连接符 127"/>
            <p:cNvCxnSpPr>
              <a:stCxn id="129" idx="0"/>
              <a:endCxn id="116" idx="2"/>
            </p:cNvCxnSpPr>
            <p:nvPr/>
          </p:nvCxnSpPr>
          <p:spPr>
            <a:xfrm rot="16200000" flipV="1">
              <a:off x="2317672" y="5353011"/>
              <a:ext cx="316120" cy="66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矩形 128"/>
            <p:cNvSpPr/>
            <p:nvPr/>
          </p:nvSpPr>
          <p:spPr>
            <a:xfrm flipH="1">
              <a:off x="2039674" y="5511402"/>
              <a:ext cx="872777" cy="9426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30" name="直接箭头连接符 129"/>
            <p:cNvCxnSpPr>
              <a:stCxn id="131" idx="0"/>
              <a:endCxn id="105" idx="2"/>
            </p:cNvCxnSpPr>
            <p:nvPr/>
          </p:nvCxnSpPr>
          <p:spPr>
            <a:xfrm rot="16200000" flipV="1">
              <a:off x="6270931" y="5326331"/>
              <a:ext cx="352399" cy="2032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矩形 130"/>
            <p:cNvSpPr/>
            <p:nvPr/>
          </p:nvSpPr>
          <p:spPr>
            <a:xfrm flipH="1">
              <a:off x="6011758" y="5503546"/>
              <a:ext cx="872777" cy="9426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32" name="矩形 131"/>
            <p:cNvSpPr/>
            <p:nvPr/>
          </p:nvSpPr>
          <p:spPr>
            <a:xfrm flipH="1">
              <a:off x="3203125" y="4563774"/>
              <a:ext cx="1935953" cy="471655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保持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33" name="圆角矩形 132"/>
            <p:cNvSpPr/>
            <p:nvPr/>
          </p:nvSpPr>
          <p:spPr>
            <a:xfrm flipH="1">
              <a:off x="5560306" y="3976371"/>
              <a:ext cx="1772403" cy="353274"/>
            </a:xfrm>
            <a:prstGeom prst="round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300"/>
                </a:lnSpc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长时程序性记忆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34" name="圆角矩形 133"/>
            <p:cNvSpPr/>
            <p:nvPr/>
          </p:nvSpPr>
          <p:spPr>
            <a:xfrm flipH="1">
              <a:off x="3791046" y="1489162"/>
              <a:ext cx="1293312" cy="320511"/>
            </a:xfrm>
            <a:prstGeom prst="round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外回路</a:t>
              </a:r>
            </a:p>
          </p:txBody>
        </p:sp>
        <p:sp>
          <p:nvSpPr>
            <p:cNvPr id="135" name="矩形 134"/>
            <p:cNvSpPr/>
            <p:nvPr/>
          </p:nvSpPr>
          <p:spPr>
            <a:xfrm flipH="1">
              <a:off x="2584689" y="5149024"/>
              <a:ext cx="633576" cy="33772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提取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36" name="圆角矩形 135"/>
            <p:cNvSpPr/>
            <p:nvPr/>
          </p:nvSpPr>
          <p:spPr>
            <a:xfrm flipH="1">
              <a:off x="4068501" y="3868176"/>
              <a:ext cx="1077463" cy="484250"/>
            </a:xfrm>
            <a:prstGeom prst="roundRect">
              <a:avLst/>
            </a:prstGeom>
            <a:solidFill>
              <a:srgbClr val="F8EDE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情境</a:t>
              </a:r>
              <a:r>
                <a:rPr lang="en-US" altLang="zh-CN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-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目标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预期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37" name="矩形 136"/>
            <p:cNvSpPr/>
            <p:nvPr/>
          </p:nvSpPr>
          <p:spPr>
            <a:xfrm flipH="1">
              <a:off x="5615937" y="4713774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38" name="肘形连接符 137"/>
            <p:cNvCxnSpPr>
              <a:stCxn id="137" idx="0"/>
              <a:endCxn id="136" idx="2"/>
            </p:cNvCxnSpPr>
            <p:nvPr/>
          </p:nvCxnSpPr>
          <p:spPr>
            <a:xfrm rot="16200000" flipV="1">
              <a:off x="4988888" y="3970770"/>
              <a:ext cx="361348" cy="1124659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肘形连接符 138"/>
            <p:cNvCxnSpPr>
              <a:stCxn id="136" idx="0"/>
              <a:endCxn id="106" idx="2"/>
            </p:cNvCxnSpPr>
            <p:nvPr/>
          </p:nvCxnSpPr>
          <p:spPr>
            <a:xfrm rot="5400000" flipH="1" flipV="1">
              <a:off x="4436365" y="3696505"/>
              <a:ext cx="342539" cy="805"/>
            </a:xfrm>
            <a:prstGeom prst="bentConnector3">
              <a:avLst>
                <a:gd name="adj1" fmla="val 50000"/>
              </a:avLst>
            </a:prstGeom>
            <a:ln w="31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接箭头连接符 139"/>
            <p:cNvCxnSpPr>
              <a:stCxn id="112" idx="1"/>
              <a:endCxn id="111" idx="3"/>
            </p:cNvCxnSpPr>
            <p:nvPr/>
          </p:nvCxnSpPr>
          <p:spPr>
            <a:xfrm flipV="1">
              <a:off x="6362753" y="4845378"/>
              <a:ext cx="199172" cy="1971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矩形 140"/>
            <p:cNvSpPr/>
            <p:nvPr/>
          </p:nvSpPr>
          <p:spPr>
            <a:xfrm flipH="1">
              <a:off x="6753344" y="3730407"/>
              <a:ext cx="915000" cy="171386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记忆巩固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42" name="矩形 141"/>
            <p:cNvSpPr/>
            <p:nvPr/>
          </p:nvSpPr>
          <p:spPr>
            <a:xfrm flipH="1">
              <a:off x="6322822" y="1481255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43" name="矩形 142"/>
            <p:cNvSpPr/>
            <p:nvPr/>
          </p:nvSpPr>
          <p:spPr>
            <a:xfrm flipH="1">
              <a:off x="2146409" y="1487740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44" name="矩形 143"/>
            <p:cNvSpPr/>
            <p:nvPr/>
          </p:nvSpPr>
          <p:spPr>
            <a:xfrm flipH="1">
              <a:off x="6966047" y="5608672"/>
              <a:ext cx="687058" cy="279516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记忆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巩固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45" name="流程图: 手动操作 144"/>
            <p:cNvSpPr/>
            <p:nvPr/>
          </p:nvSpPr>
          <p:spPr>
            <a:xfrm>
              <a:off x="2013653" y="2618087"/>
              <a:ext cx="914400" cy="184826"/>
            </a:xfrm>
            <a:prstGeom prst="flowChartManualOperation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6" name="矩形 145"/>
            <p:cNvSpPr/>
            <p:nvPr/>
          </p:nvSpPr>
          <p:spPr>
            <a:xfrm flipH="1">
              <a:off x="2149648" y="2626532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47" name="矩形 146"/>
            <p:cNvSpPr/>
            <p:nvPr/>
          </p:nvSpPr>
          <p:spPr>
            <a:xfrm flipH="1">
              <a:off x="2593888" y="2623284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48" name="形状 147"/>
            <p:cNvCxnSpPr>
              <a:stCxn id="153" idx="3"/>
              <a:endCxn id="147" idx="0"/>
            </p:cNvCxnSpPr>
            <p:nvPr/>
          </p:nvCxnSpPr>
          <p:spPr>
            <a:xfrm rot="10800000" flipV="1">
              <a:off x="2709842" y="2509980"/>
              <a:ext cx="3211074" cy="113303"/>
            </a:xfrm>
            <a:prstGeom prst="bentConnector2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肘形连接符 148"/>
            <p:cNvCxnSpPr>
              <a:stCxn id="154" idx="2"/>
              <a:endCxn id="146" idx="0"/>
            </p:cNvCxnSpPr>
            <p:nvPr/>
          </p:nvCxnSpPr>
          <p:spPr>
            <a:xfrm rot="16200000" flipH="1">
              <a:off x="2058306" y="2419236"/>
              <a:ext cx="414572" cy="19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肘形连接符 149"/>
            <p:cNvCxnSpPr>
              <a:stCxn id="153" idx="0"/>
              <a:endCxn id="99" idx="2"/>
            </p:cNvCxnSpPr>
            <p:nvPr/>
          </p:nvCxnSpPr>
          <p:spPr>
            <a:xfrm rot="5400000" flipH="1" flipV="1">
              <a:off x="6327667" y="2232251"/>
              <a:ext cx="219902" cy="4227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形状 150"/>
            <p:cNvCxnSpPr>
              <a:stCxn id="106" idx="0"/>
              <a:endCxn id="145" idx="3"/>
            </p:cNvCxnSpPr>
            <p:nvPr/>
          </p:nvCxnSpPr>
          <p:spPr>
            <a:xfrm rot="16200000" flipV="1">
              <a:off x="3522430" y="2024684"/>
              <a:ext cx="399791" cy="1771424"/>
            </a:xfrm>
            <a:prstGeom prst="bentConnector2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圆角矩形 151"/>
            <p:cNvSpPr/>
            <p:nvPr/>
          </p:nvSpPr>
          <p:spPr>
            <a:xfrm flipH="1">
              <a:off x="3787805" y="2118217"/>
              <a:ext cx="1293312" cy="320511"/>
            </a:xfrm>
            <a:prstGeom prst="round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内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回路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53" name="矩形 152"/>
            <p:cNvSpPr/>
            <p:nvPr/>
          </p:nvSpPr>
          <p:spPr>
            <a:xfrm flipH="1">
              <a:off x="5920916" y="2344315"/>
              <a:ext cx="1029179" cy="3313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运动控制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54" name="矩形 153"/>
            <p:cNvSpPr/>
            <p:nvPr/>
          </p:nvSpPr>
          <p:spPr>
            <a:xfrm flipH="1">
              <a:off x="1750994" y="1880628"/>
              <a:ext cx="1029179" cy="3313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感觉器官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55" name="圆角矩形 154"/>
            <p:cNvSpPr/>
            <p:nvPr/>
          </p:nvSpPr>
          <p:spPr>
            <a:xfrm>
              <a:off x="3216273" y="3863020"/>
              <a:ext cx="576064" cy="48638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</a:rPr>
                <a:t>信念</a:t>
              </a:r>
              <a:endParaRPr lang="en-US" altLang="zh-CN" sz="12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</a:rPr>
                <a:t>情感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56" name="形状 155"/>
            <p:cNvCxnSpPr>
              <a:stCxn id="155" idx="0"/>
              <a:endCxn id="106" idx="3"/>
            </p:cNvCxnSpPr>
            <p:nvPr/>
          </p:nvCxnSpPr>
          <p:spPr>
            <a:xfrm rot="5400000" flipH="1" flipV="1">
              <a:off x="3506793" y="3315476"/>
              <a:ext cx="545056" cy="550033"/>
            </a:xfrm>
            <a:prstGeom prst="bentConnector2">
              <a:avLst/>
            </a:prstGeom>
            <a:ln>
              <a:solidFill>
                <a:schemeClr val="tx1"/>
              </a:solidFill>
              <a:prstDash val="sys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曲线连接符 85"/>
            <p:cNvCxnSpPr>
              <a:stCxn id="105" idx="1"/>
              <a:endCxn id="160" idx="1"/>
            </p:cNvCxnSpPr>
            <p:nvPr/>
          </p:nvCxnSpPr>
          <p:spPr>
            <a:xfrm flipH="1" flipV="1">
              <a:off x="7323211" y="4216285"/>
              <a:ext cx="214790" cy="718054"/>
            </a:xfrm>
            <a:prstGeom prst="bentConnector3">
              <a:avLst>
                <a:gd name="adj1" fmla="val -49668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曲线连接符 86"/>
            <p:cNvCxnSpPr>
              <a:stCxn id="96" idx="1"/>
              <a:endCxn id="159" idx="1"/>
            </p:cNvCxnSpPr>
            <p:nvPr/>
          </p:nvCxnSpPr>
          <p:spPr>
            <a:xfrm>
              <a:off x="7313471" y="3318422"/>
              <a:ext cx="32444" cy="784375"/>
            </a:xfrm>
            <a:prstGeom prst="bentConnector3">
              <a:avLst>
                <a:gd name="adj1" fmla="val 953905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9" name="矩形 158"/>
            <p:cNvSpPr/>
            <p:nvPr/>
          </p:nvSpPr>
          <p:spPr>
            <a:xfrm flipH="1">
              <a:off x="7114007" y="4063627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60" name="矩形 159"/>
            <p:cNvSpPr/>
            <p:nvPr/>
          </p:nvSpPr>
          <p:spPr>
            <a:xfrm flipH="1">
              <a:off x="7091303" y="4177115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61" name="直接箭头连接符 160"/>
            <p:cNvCxnSpPr>
              <a:stCxn id="136" idx="3"/>
              <a:endCxn id="155" idx="3"/>
            </p:cNvCxnSpPr>
            <p:nvPr/>
          </p:nvCxnSpPr>
          <p:spPr>
            <a:xfrm rot="10800000">
              <a:off x="3792337" y="4106213"/>
              <a:ext cx="276164" cy="4089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问题解决：数数，从</a:t>
            </a:r>
            <a:r>
              <a:rPr lang="en-US" altLang="zh-CN" dirty="0" smtClean="0"/>
              <a:t>2</a:t>
            </a:r>
            <a:r>
              <a:rPr lang="zh-CN" altLang="en-US" dirty="0" smtClean="0"/>
              <a:t>数到</a:t>
            </a:r>
            <a:r>
              <a:rPr lang="en-US" altLang="zh-CN" dirty="0" smtClean="0"/>
              <a:t>4</a:t>
            </a:r>
            <a:endParaRPr lang="zh-CN" altLang="en-US" dirty="0"/>
          </a:p>
        </p:txBody>
      </p:sp>
      <p:sp>
        <p:nvSpPr>
          <p:cNvPr id="87" name="矩形 86"/>
          <p:cNvSpPr/>
          <p:nvPr/>
        </p:nvSpPr>
        <p:spPr>
          <a:xfrm flipH="1">
            <a:off x="5526085" y="4948800"/>
            <a:ext cx="879763" cy="20428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tlCol="0" anchor="ctr"/>
          <a:lstStyle/>
          <a:p>
            <a:pPr algn="ctr"/>
            <a:r>
              <a:rPr lang="zh-CN" altLang="en-US" sz="10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开始</a:t>
            </a:r>
            <a:endParaRPr lang="zh-CN" altLang="en-US" sz="1000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3764672" y="412851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900" dirty="0" smtClean="0">
                <a:solidFill>
                  <a:schemeClr val="tx1"/>
                </a:solidFill>
              </a:rPr>
              <a:t>数数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4628768" y="412851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00" dirty="0">
                <a:solidFill>
                  <a:schemeClr val="tx1"/>
                </a:solidFill>
              </a:rPr>
              <a:t>4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91" name="矩形 90"/>
          <p:cNvSpPr/>
          <p:nvPr/>
        </p:nvSpPr>
        <p:spPr>
          <a:xfrm>
            <a:off x="4196720" y="412851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tlCol="0" anchor="ctr"/>
          <a:lstStyle/>
          <a:p>
            <a:pPr algn="ctr"/>
            <a:r>
              <a:rPr lang="zh-CN" altLang="en-US" sz="800" dirty="0" smtClean="0">
                <a:solidFill>
                  <a:schemeClr val="tx1"/>
                </a:solidFill>
              </a:rPr>
              <a:t>始点</a:t>
            </a:r>
            <a:r>
              <a:rPr lang="en-US" altLang="zh-CN" sz="800" dirty="0" smtClean="0">
                <a:solidFill>
                  <a:schemeClr val="tx1"/>
                </a:solidFill>
              </a:rPr>
              <a:t>2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92" name="矩形 91"/>
          <p:cNvSpPr/>
          <p:nvPr/>
        </p:nvSpPr>
        <p:spPr>
          <a:xfrm>
            <a:off x="3332624" y="412851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900" dirty="0" smtClean="0">
                <a:solidFill>
                  <a:schemeClr val="tx1"/>
                </a:solidFill>
              </a:rPr>
              <a:t>当前</a:t>
            </a:r>
            <a:r>
              <a:rPr lang="en-US" altLang="zh-CN" sz="900" dirty="0" smtClean="0">
                <a:solidFill>
                  <a:schemeClr val="tx1"/>
                </a:solidFill>
              </a:rPr>
              <a:t>2</a:t>
            </a:r>
            <a:r>
              <a:rPr lang="en-US" altLang="zh-CN" sz="900" dirty="0" smtClean="0">
                <a:solidFill>
                  <a:schemeClr val="tx1"/>
                </a:solidFill>
                <a:sym typeface="Symbol"/>
              </a:rPr>
              <a:t>4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cxnSp>
        <p:nvCxnSpPr>
          <p:cNvPr id="93" name="肘形连接符 92"/>
          <p:cNvCxnSpPr>
            <a:stCxn id="64" idx="0"/>
            <a:endCxn id="50" idx="2"/>
          </p:cNvCxnSpPr>
          <p:nvPr/>
        </p:nvCxnSpPr>
        <p:spPr>
          <a:xfrm rot="5400000" flipH="1" flipV="1">
            <a:off x="3763863" y="1358021"/>
            <a:ext cx="2532025" cy="2934471"/>
          </a:xfrm>
          <a:prstGeom prst="bentConnector3">
            <a:avLst>
              <a:gd name="adj1" fmla="val 12683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肘形连接符 93"/>
          <p:cNvCxnSpPr/>
          <p:nvPr/>
        </p:nvCxnSpPr>
        <p:spPr>
          <a:xfrm rot="16200000" flipV="1">
            <a:off x="5100563" y="4237118"/>
            <a:ext cx="285148" cy="1124659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八角星 97"/>
          <p:cNvSpPr/>
          <p:nvPr/>
        </p:nvSpPr>
        <p:spPr>
          <a:xfrm>
            <a:off x="5955392" y="1019592"/>
            <a:ext cx="1080120" cy="648072"/>
          </a:xfrm>
          <a:prstGeom prst="star8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latin typeface="黑体" pitchFamily="2" charset="-122"/>
                <a:ea typeface="黑体" pitchFamily="2" charset="-122"/>
              </a:rPr>
              <a:t>说出</a:t>
            </a:r>
            <a:r>
              <a:rPr lang="en-US" altLang="zh-CN" sz="1400" dirty="0" smtClean="0">
                <a:latin typeface="黑体" pitchFamily="2" charset="-122"/>
                <a:ea typeface="黑体" pitchFamily="2" charset="-122"/>
              </a:rPr>
              <a:t>2</a:t>
            </a:r>
            <a:endParaRPr lang="zh-CN" altLang="en-US" sz="1400" dirty="0">
              <a:latin typeface="黑体" pitchFamily="2" charset="-122"/>
              <a:ea typeface="黑体" pitchFamily="2" charset="-122"/>
            </a:endParaRPr>
          </a:p>
        </p:txBody>
      </p:sp>
      <p:cxnSp>
        <p:nvCxnSpPr>
          <p:cNvPr id="100" name="形状 99"/>
          <p:cNvCxnSpPr>
            <a:stCxn id="51" idx="2"/>
            <a:endCxn id="29" idx="2"/>
          </p:cNvCxnSpPr>
          <p:nvPr/>
        </p:nvCxnSpPr>
        <p:spPr>
          <a:xfrm rot="16200000" flipH="1">
            <a:off x="2557201" y="1329225"/>
            <a:ext cx="3728393" cy="4201398"/>
          </a:xfrm>
          <a:prstGeom prst="bentConnector3">
            <a:avLst>
              <a:gd name="adj1" fmla="val 117985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矩形 102"/>
          <p:cNvSpPr/>
          <p:nvPr/>
        </p:nvSpPr>
        <p:spPr>
          <a:xfrm>
            <a:off x="3799344" y="435139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tlCol="0" anchor="ctr"/>
          <a:lstStyle/>
          <a:p>
            <a:pPr algn="ctr"/>
            <a:r>
              <a:rPr lang="zh-CN" altLang="en-US" sz="800" dirty="0" smtClean="0">
                <a:solidFill>
                  <a:schemeClr val="tx1"/>
                </a:solidFill>
              </a:rPr>
              <a:t>下一个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9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82"/>
          <p:cNvGrpSpPr/>
          <p:nvPr/>
        </p:nvGrpSpPr>
        <p:grpSpPr>
          <a:xfrm>
            <a:off x="1489983" y="1222024"/>
            <a:ext cx="6178361" cy="5248860"/>
            <a:chOff x="1489983" y="1124744"/>
            <a:chExt cx="6178361" cy="5248860"/>
          </a:xfrm>
        </p:grpSpPr>
        <p:sp>
          <p:nvSpPr>
            <p:cNvPr id="165" name="梯形 164"/>
            <p:cNvSpPr/>
            <p:nvPr/>
          </p:nvSpPr>
          <p:spPr>
            <a:xfrm flipH="1">
              <a:off x="5513538" y="3116802"/>
              <a:ext cx="1850338" cy="403239"/>
            </a:xfrm>
            <a:prstGeom prst="trapezoid">
              <a:avLst/>
            </a:prstGeom>
            <a:solidFill>
              <a:srgbClr val="F8EDEC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66" name="圆角矩形 165"/>
            <p:cNvSpPr/>
            <p:nvPr/>
          </p:nvSpPr>
          <p:spPr>
            <a:xfrm flipH="1">
              <a:off x="2033108" y="5500503"/>
              <a:ext cx="4863831" cy="873101"/>
            </a:xfrm>
            <a:prstGeom prst="round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zh-CN" altLang="en-US" sz="20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长时陈述性记忆</a:t>
              </a:r>
              <a:endParaRPr lang="zh-CN" altLang="en-US" sz="20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67" name="矩形 166"/>
            <p:cNvSpPr/>
            <p:nvPr/>
          </p:nvSpPr>
          <p:spPr>
            <a:xfrm flipH="1">
              <a:off x="5924158" y="1793081"/>
              <a:ext cx="1031149" cy="3313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运动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68" name="肘形连接符 43"/>
            <p:cNvCxnSpPr>
              <a:stCxn id="167" idx="0"/>
              <a:endCxn id="208" idx="2"/>
            </p:cNvCxnSpPr>
            <p:nvPr/>
          </p:nvCxnSpPr>
          <p:spPr>
            <a:xfrm rot="16200000" flipV="1">
              <a:off x="6322511" y="1675860"/>
              <a:ext cx="233486" cy="956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9" name="圆角矩形 168"/>
            <p:cNvSpPr/>
            <p:nvPr/>
          </p:nvSpPr>
          <p:spPr>
            <a:xfrm flipH="1">
              <a:off x="1489983" y="1124744"/>
              <a:ext cx="5846324" cy="434239"/>
            </a:xfrm>
            <a:prstGeom prst="roundRect">
              <a:avLst/>
            </a:prstGeom>
            <a:solidFill>
              <a:srgbClr val="FDFDFD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lnSpc>
                  <a:spcPts val="1700"/>
                </a:lnSpc>
                <a:defRPr/>
              </a:pPr>
              <a:r>
                <a:rPr lang="zh-CN" altLang="en-US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下面我们来数数。从</a:t>
              </a:r>
              <a:r>
                <a:rPr lang="en-US" altLang="zh-CN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2</a:t>
              </a:r>
              <a:r>
                <a:rPr lang="zh-CN" altLang="en-US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数到</a:t>
              </a:r>
              <a:r>
                <a:rPr lang="en-US" altLang="zh-CN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4</a:t>
              </a:r>
              <a:r>
                <a:rPr lang="zh-CN" altLang="en-US" sz="14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。</a:t>
              </a:r>
              <a:r>
                <a:rPr lang="zh-CN" altLang="en-US" sz="1400" dirty="0" smtClean="0">
                  <a:solidFill>
                    <a:srgbClr val="FF0000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开始！</a:t>
              </a:r>
              <a:endParaRPr lang="en-US" altLang="zh-CN" sz="1400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70" name="形状 17"/>
            <p:cNvCxnSpPr>
              <a:stCxn id="209" idx="2"/>
              <a:endCxn id="220" idx="0"/>
            </p:cNvCxnSpPr>
            <p:nvPr/>
          </p:nvCxnSpPr>
          <p:spPr>
            <a:xfrm rot="16200000" flipH="1">
              <a:off x="2106699" y="1721744"/>
              <a:ext cx="314548" cy="3220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圆角矩形 170"/>
            <p:cNvSpPr/>
            <p:nvPr/>
          </p:nvSpPr>
          <p:spPr>
            <a:xfrm flipH="1">
              <a:off x="5354228" y="4717531"/>
              <a:ext cx="2183773" cy="433616"/>
            </a:xfrm>
            <a:prstGeom prst="roundRect">
              <a:avLst/>
            </a:prstGeom>
            <a:solidFill>
              <a:srgbClr val="F8EDE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72" name="矩形 171"/>
            <p:cNvSpPr/>
            <p:nvPr/>
          </p:nvSpPr>
          <p:spPr>
            <a:xfrm flipH="1">
              <a:off x="4054338" y="3110291"/>
              <a:ext cx="1107399" cy="415346"/>
            </a:xfrm>
            <a:prstGeom prst="rect">
              <a:avLst/>
            </a:prstGeom>
            <a:solidFill>
              <a:srgbClr val="F8EDE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300"/>
                </a:lnSpc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控制与决策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73" name="矩形 172"/>
            <p:cNvSpPr/>
            <p:nvPr/>
          </p:nvSpPr>
          <p:spPr>
            <a:xfrm flipH="1">
              <a:off x="1699543" y="3379925"/>
              <a:ext cx="1531704" cy="43566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内部对象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74" name="直接箭头连接符 19"/>
            <p:cNvCxnSpPr>
              <a:stCxn id="171" idx="0"/>
              <a:endCxn id="199" idx="2"/>
            </p:cNvCxnSpPr>
            <p:nvPr/>
          </p:nvCxnSpPr>
          <p:spPr>
            <a:xfrm rot="5400000" flipH="1" flipV="1">
              <a:off x="6252367" y="4523392"/>
              <a:ext cx="387886" cy="39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接箭头连接符 174"/>
            <p:cNvCxnSpPr>
              <a:stCxn id="211" idx="2"/>
              <a:endCxn id="173" idx="0"/>
            </p:cNvCxnSpPr>
            <p:nvPr/>
          </p:nvCxnSpPr>
          <p:spPr>
            <a:xfrm rot="5400000">
              <a:off x="2179618" y="3088690"/>
              <a:ext cx="577012" cy="545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直接箭头连接符 175"/>
            <p:cNvCxnSpPr>
              <a:stCxn id="165" idx="0"/>
              <a:endCxn id="219" idx="2"/>
            </p:cNvCxnSpPr>
            <p:nvPr/>
          </p:nvCxnSpPr>
          <p:spPr>
            <a:xfrm rot="16200000" flipV="1">
              <a:off x="6216529" y="2894624"/>
              <a:ext cx="441155" cy="3202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7" name="矩形 176"/>
            <p:cNvSpPr/>
            <p:nvPr/>
          </p:nvSpPr>
          <p:spPr>
            <a:xfrm flipH="1">
              <a:off x="6561925" y="4743237"/>
              <a:ext cx="879763" cy="20428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视觉对象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78" name="矩形 177"/>
            <p:cNvSpPr/>
            <p:nvPr/>
          </p:nvSpPr>
          <p:spPr>
            <a:xfrm flipH="1">
              <a:off x="5482990" y="4745208"/>
              <a:ext cx="879763" cy="20428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言语对象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79" name="矩形 178"/>
            <p:cNvSpPr/>
            <p:nvPr/>
          </p:nvSpPr>
          <p:spPr>
            <a:xfrm flipH="1">
              <a:off x="6660999" y="3175464"/>
              <a:ext cx="214865" cy="7912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80" name="矩形 179"/>
            <p:cNvSpPr/>
            <p:nvPr/>
          </p:nvSpPr>
          <p:spPr>
            <a:xfrm flipH="1">
              <a:off x="6321372" y="3177437"/>
              <a:ext cx="214865" cy="79128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81" name="矩形 180"/>
            <p:cNvSpPr/>
            <p:nvPr/>
          </p:nvSpPr>
          <p:spPr>
            <a:xfrm flipH="1">
              <a:off x="5961960" y="3179412"/>
              <a:ext cx="214865" cy="7912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82" name="菱形 181"/>
            <p:cNvSpPr/>
            <p:nvPr/>
          </p:nvSpPr>
          <p:spPr>
            <a:xfrm flipH="1">
              <a:off x="1751017" y="4674218"/>
              <a:ext cx="1448768" cy="521064"/>
            </a:xfrm>
            <a:prstGeom prst="diamond">
              <a:avLst/>
            </a:prstGeom>
            <a:solidFill>
              <a:srgbClr val="FFFFC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000"/>
                </a:lnSpc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新对象？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83" name="直接箭头连接符 182"/>
            <p:cNvCxnSpPr>
              <a:stCxn id="173" idx="2"/>
              <a:endCxn id="182" idx="0"/>
            </p:cNvCxnSpPr>
            <p:nvPr/>
          </p:nvCxnSpPr>
          <p:spPr>
            <a:xfrm rot="16200000" flipH="1">
              <a:off x="2041086" y="4239903"/>
              <a:ext cx="858624" cy="10006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直接箭头连接符 183"/>
            <p:cNvCxnSpPr>
              <a:stCxn id="182" idx="1"/>
              <a:endCxn id="171" idx="3"/>
            </p:cNvCxnSpPr>
            <p:nvPr/>
          </p:nvCxnSpPr>
          <p:spPr>
            <a:xfrm flipV="1">
              <a:off x="3199785" y="4934339"/>
              <a:ext cx="2154443" cy="41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5" name="矩形 184"/>
            <p:cNvSpPr/>
            <p:nvPr/>
          </p:nvSpPr>
          <p:spPr>
            <a:xfrm flipH="1">
              <a:off x="2900426" y="4626164"/>
              <a:ext cx="712228" cy="35527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Y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86" name="矩形 185"/>
            <p:cNvSpPr/>
            <p:nvPr/>
          </p:nvSpPr>
          <p:spPr>
            <a:xfrm flipH="1">
              <a:off x="1958695" y="5207016"/>
              <a:ext cx="435003" cy="29124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altLang="zh-CN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rPr>
                <a:t>N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87" name="矩形 186"/>
            <p:cNvSpPr/>
            <p:nvPr/>
          </p:nvSpPr>
          <p:spPr>
            <a:xfrm flipH="1">
              <a:off x="5885243" y="4931219"/>
              <a:ext cx="1157036" cy="210854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活动对象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88" name="矩形 187"/>
            <p:cNvSpPr/>
            <p:nvPr/>
          </p:nvSpPr>
          <p:spPr>
            <a:xfrm flipH="1">
              <a:off x="5878932" y="3323234"/>
              <a:ext cx="1125036" cy="18815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活动动作集合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89" name="肘形连接符 188"/>
            <p:cNvCxnSpPr>
              <a:stCxn id="171" idx="1"/>
              <a:endCxn id="166" idx="1"/>
            </p:cNvCxnSpPr>
            <p:nvPr/>
          </p:nvCxnSpPr>
          <p:spPr>
            <a:xfrm flipH="1">
              <a:off x="6896939" y="4934339"/>
              <a:ext cx="641062" cy="1002715"/>
            </a:xfrm>
            <a:prstGeom prst="bentConnector3">
              <a:avLst>
                <a:gd name="adj1" fmla="val -18208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肘形连接符 189"/>
            <p:cNvCxnSpPr>
              <a:stCxn id="166" idx="3"/>
              <a:endCxn id="182" idx="3"/>
            </p:cNvCxnSpPr>
            <p:nvPr/>
          </p:nvCxnSpPr>
          <p:spPr>
            <a:xfrm rot="10800000">
              <a:off x="1751018" y="4934750"/>
              <a:ext cx="282091" cy="1002304"/>
            </a:xfrm>
            <a:prstGeom prst="bentConnector3">
              <a:avLst>
                <a:gd name="adj1" fmla="val 154026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1" name="矩形 190"/>
            <p:cNvSpPr/>
            <p:nvPr/>
          </p:nvSpPr>
          <p:spPr>
            <a:xfrm flipH="1">
              <a:off x="5665793" y="5194744"/>
              <a:ext cx="1037806" cy="301757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激活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cxnSp>
          <p:nvCxnSpPr>
            <p:cNvPr id="192" name="直接箭头连接符 191"/>
            <p:cNvCxnSpPr>
              <a:stCxn id="165" idx="3"/>
              <a:endCxn id="172" idx="1"/>
            </p:cNvCxnSpPr>
            <p:nvPr/>
          </p:nvCxnSpPr>
          <p:spPr>
            <a:xfrm rot="10800000">
              <a:off x="5161737" y="3317964"/>
              <a:ext cx="402206" cy="458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直接箭头连接符 192"/>
            <p:cNvCxnSpPr>
              <a:stCxn id="199" idx="0"/>
              <a:endCxn id="165" idx="2"/>
            </p:cNvCxnSpPr>
            <p:nvPr/>
          </p:nvCxnSpPr>
          <p:spPr>
            <a:xfrm rot="16200000" flipV="1">
              <a:off x="6214442" y="3744306"/>
              <a:ext cx="456330" cy="780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直接箭头连接符 193"/>
            <p:cNvCxnSpPr>
              <a:stCxn id="195" idx="0"/>
              <a:endCxn id="182" idx="2"/>
            </p:cNvCxnSpPr>
            <p:nvPr/>
          </p:nvCxnSpPr>
          <p:spPr>
            <a:xfrm rot="16200000" flipV="1">
              <a:off x="2317672" y="5353011"/>
              <a:ext cx="316120" cy="66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5" name="矩形 194"/>
            <p:cNvSpPr/>
            <p:nvPr/>
          </p:nvSpPr>
          <p:spPr>
            <a:xfrm flipH="1">
              <a:off x="2039674" y="5511402"/>
              <a:ext cx="872777" cy="9426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196" name="直接箭头连接符 195"/>
            <p:cNvCxnSpPr>
              <a:stCxn id="197" idx="0"/>
              <a:endCxn id="171" idx="2"/>
            </p:cNvCxnSpPr>
            <p:nvPr/>
          </p:nvCxnSpPr>
          <p:spPr>
            <a:xfrm rot="16200000" flipV="1">
              <a:off x="6270931" y="5326331"/>
              <a:ext cx="352399" cy="2032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7" name="矩形 196"/>
            <p:cNvSpPr/>
            <p:nvPr/>
          </p:nvSpPr>
          <p:spPr>
            <a:xfrm flipH="1">
              <a:off x="6011758" y="5503546"/>
              <a:ext cx="872777" cy="9426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98" name="矩形 197"/>
            <p:cNvSpPr/>
            <p:nvPr/>
          </p:nvSpPr>
          <p:spPr>
            <a:xfrm flipH="1">
              <a:off x="3203125" y="4563774"/>
              <a:ext cx="1935953" cy="471655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保持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199" name="圆角矩形 198"/>
            <p:cNvSpPr/>
            <p:nvPr/>
          </p:nvSpPr>
          <p:spPr>
            <a:xfrm flipH="1">
              <a:off x="5560306" y="3976371"/>
              <a:ext cx="1772403" cy="353274"/>
            </a:xfrm>
            <a:prstGeom prst="round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300"/>
                </a:lnSpc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长时程序性记忆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200" name="圆角矩形 199"/>
            <p:cNvSpPr/>
            <p:nvPr/>
          </p:nvSpPr>
          <p:spPr>
            <a:xfrm flipH="1">
              <a:off x="3791046" y="1489162"/>
              <a:ext cx="1293312" cy="320511"/>
            </a:xfrm>
            <a:prstGeom prst="round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外回路</a:t>
              </a:r>
            </a:p>
          </p:txBody>
        </p:sp>
        <p:sp>
          <p:nvSpPr>
            <p:cNvPr id="201" name="矩形 200"/>
            <p:cNvSpPr/>
            <p:nvPr/>
          </p:nvSpPr>
          <p:spPr>
            <a:xfrm flipH="1">
              <a:off x="2584689" y="5149024"/>
              <a:ext cx="633576" cy="33772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提取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202" name="圆角矩形 201"/>
            <p:cNvSpPr/>
            <p:nvPr/>
          </p:nvSpPr>
          <p:spPr>
            <a:xfrm flipH="1">
              <a:off x="4068501" y="3868176"/>
              <a:ext cx="1077463" cy="484250"/>
            </a:xfrm>
            <a:prstGeom prst="roundRect">
              <a:avLst/>
            </a:prstGeom>
            <a:solidFill>
              <a:srgbClr val="F8EDE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情境</a:t>
              </a:r>
              <a:r>
                <a:rPr lang="en-US" altLang="zh-CN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-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目标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预期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203" name="矩形 202"/>
            <p:cNvSpPr/>
            <p:nvPr/>
          </p:nvSpPr>
          <p:spPr>
            <a:xfrm flipH="1">
              <a:off x="5615937" y="4713774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204" name="肘形连接符 203"/>
            <p:cNvCxnSpPr>
              <a:stCxn id="203" idx="0"/>
              <a:endCxn id="202" idx="2"/>
            </p:cNvCxnSpPr>
            <p:nvPr/>
          </p:nvCxnSpPr>
          <p:spPr>
            <a:xfrm rot="16200000" flipV="1">
              <a:off x="4988888" y="3970770"/>
              <a:ext cx="361348" cy="1124659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肘形连接符 204"/>
            <p:cNvCxnSpPr>
              <a:stCxn id="202" idx="0"/>
              <a:endCxn id="172" idx="2"/>
            </p:cNvCxnSpPr>
            <p:nvPr/>
          </p:nvCxnSpPr>
          <p:spPr>
            <a:xfrm rot="5400000" flipH="1" flipV="1">
              <a:off x="4436365" y="3696505"/>
              <a:ext cx="342539" cy="805"/>
            </a:xfrm>
            <a:prstGeom prst="bentConnector3">
              <a:avLst>
                <a:gd name="adj1" fmla="val 50000"/>
              </a:avLst>
            </a:prstGeom>
            <a:ln w="31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直接箭头连接符 205"/>
            <p:cNvCxnSpPr>
              <a:stCxn id="178" idx="1"/>
              <a:endCxn id="177" idx="3"/>
            </p:cNvCxnSpPr>
            <p:nvPr/>
          </p:nvCxnSpPr>
          <p:spPr>
            <a:xfrm flipV="1">
              <a:off x="6362753" y="4845378"/>
              <a:ext cx="199172" cy="1971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" name="矩形 206"/>
            <p:cNvSpPr/>
            <p:nvPr/>
          </p:nvSpPr>
          <p:spPr>
            <a:xfrm flipH="1">
              <a:off x="6753344" y="3730407"/>
              <a:ext cx="915000" cy="171386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记忆巩固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208" name="矩形 207"/>
            <p:cNvSpPr/>
            <p:nvPr/>
          </p:nvSpPr>
          <p:spPr>
            <a:xfrm flipH="1">
              <a:off x="6322822" y="1481255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209" name="矩形 208"/>
            <p:cNvSpPr/>
            <p:nvPr/>
          </p:nvSpPr>
          <p:spPr>
            <a:xfrm flipH="1">
              <a:off x="2146409" y="1487740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210" name="矩形 209"/>
            <p:cNvSpPr/>
            <p:nvPr/>
          </p:nvSpPr>
          <p:spPr>
            <a:xfrm flipH="1">
              <a:off x="6966047" y="5608672"/>
              <a:ext cx="687058" cy="279516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记忆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巩固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211" name="流程图: 手动操作 210"/>
            <p:cNvSpPr/>
            <p:nvPr/>
          </p:nvSpPr>
          <p:spPr>
            <a:xfrm>
              <a:off x="2013653" y="2618087"/>
              <a:ext cx="914400" cy="184826"/>
            </a:xfrm>
            <a:prstGeom prst="flowChartManualOperation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2" name="矩形 211"/>
            <p:cNvSpPr/>
            <p:nvPr/>
          </p:nvSpPr>
          <p:spPr>
            <a:xfrm flipH="1">
              <a:off x="2149648" y="2626532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213" name="矩形 212"/>
            <p:cNvSpPr/>
            <p:nvPr/>
          </p:nvSpPr>
          <p:spPr>
            <a:xfrm flipH="1">
              <a:off x="2593888" y="2623284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214" name="形状 213"/>
            <p:cNvCxnSpPr>
              <a:stCxn id="219" idx="3"/>
              <a:endCxn id="213" idx="0"/>
            </p:cNvCxnSpPr>
            <p:nvPr/>
          </p:nvCxnSpPr>
          <p:spPr>
            <a:xfrm rot="10800000" flipV="1">
              <a:off x="2709842" y="2509980"/>
              <a:ext cx="3211074" cy="113303"/>
            </a:xfrm>
            <a:prstGeom prst="bentConnector2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肘形连接符 214"/>
            <p:cNvCxnSpPr>
              <a:stCxn id="220" idx="2"/>
              <a:endCxn id="212" idx="0"/>
            </p:cNvCxnSpPr>
            <p:nvPr/>
          </p:nvCxnSpPr>
          <p:spPr>
            <a:xfrm rot="16200000" flipH="1">
              <a:off x="2058306" y="2419236"/>
              <a:ext cx="414572" cy="19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肘形连接符 215"/>
            <p:cNvCxnSpPr>
              <a:stCxn id="219" idx="0"/>
              <a:endCxn id="167" idx="2"/>
            </p:cNvCxnSpPr>
            <p:nvPr/>
          </p:nvCxnSpPr>
          <p:spPr>
            <a:xfrm rot="5400000" flipH="1" flipV="1">
              <a:off x="6327667" y="2232251"/>
              <a:ext cx="219902" cy="4227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形状 216"/>
            <p:cNvCxnSpPr>
              <a:stCxn id="172" idx="0"/>
              <a:endCxn id="211" idx="3"/>
            </p:cNvCxnSpPr>
            <p:nvPr/>
          </p:nvCxnSpPr>
          <p:spPr>
            <a:xfrm rot="16200000" flipV="1">
              <a:off x="3522430" y="2024684"/>
              <a:ext cx="399791" cy="1771424"/>
            </a:xfrm>
            <a:prstGeom prst="bentConnector2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8" name="圆角矩形 217"/>
            <p:cNvSpPr/>
            <p:nvPr/>
          </p:nvSpPr>
          <p:spPr>
            <a:xfrm flipH="1">
              <a:off x="3787805" y="2118217"/>
              <a:ext cx="1293312" cy="320511"/>
            </a:xfrm>
            <a:prstGeom prst="round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内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回路</a:t>
              </a:r>
              <a:endParaRPr lang="zh-CN" altLang="en-US" sz="12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219" name="矩形 218"/>
            <p:cNvSpPr/>
            <p:nvPr/>
          </p:nvSpPr>
          <p:spPr>
            <a:xfrm flipH="1">
              <a:off x="5920916" y="2344315"/>
              <a:ext cx="1029179" cy="3313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运动控制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220" name="矩形 219"/>
            <p:cNvSpPr/>
            <p:nvPr/>
          </p:nvSpPr>
          <p:spPr>
            <a:xfrm flipH="1">
              <a:off x="1750994" y="1880628"/>
              <a:ext cx="1029179" cy="3313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200" dirty="0" smtClean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  <a:cs typeface="Times New Roman" pitchFamily="18" charset="0"/>
                </a:rPr>
                <a:t>感觉器官</a:t>
              </a:r>
              <a:endParaRPr lang="en-US" altLang="zh-CN" sz="12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cs typeface="Times New Roman" pitchFamily="18" charset="0"/>
              </a:endParaRPr>
            </a:p>
          </p:txBody>
        </p:sp>
        <p:sp>
          <p:nvSpPr>
            <p:cNvPr id="221" name="圆角矩形 220"/>
            <p:cNvSpPr/>
            <p:nvPr/>
          </p:nvSpPr>
          <p:spPr>
            <a:xfrm>
              <a:off x="3216273" y="3863020"/>
              <a:ext cx="576064" cy="48638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</a:rPr>
                <a:t>信念</a:t>
              </a:r>
              <a:endParaRPr lang="en-US" altLang="zh-CN" sz="12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zh-CN" altLang="en-US" sz="1200" dirty="0" smtClean="0">
                  <a:solidFill>
                    <a:schemeClr val="tx1"/>
                  </a:solidFill>
                </a:rPr>
                <a:t>情感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22" name="形状 221"/>
            <p:cNvCxnSpPr>
              <a:stCxn id="221" idx="0"/>
              <a:endCxn id="172" idx="3"/>
            </p:cNvCxnSpPr>
            <p:nvPr/>
          </p:nvCxnSpPr>
          <p:spPr>
            <a:xfrm rot="5400000" flipH="1" flipV="1">
              <a:off x="3506793" y="3315476"/>
              <a:ext cx="545056" cy="550033"/>
            </a:xfrm>
            <a:prstGeom prst="bentConnector2">
              <a:avLst/>
            </a:prstGeom>
            <a:ln>
              <a:solidFill>
                <a:schemeClr val="tx1"/>
              </a:solidFill>
              <a:prstDash val="sys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曲线连接符 85"/>
            <p:cNvCxnSpPr>
              <a:stCxn id="171" idx="1"/>
              <a:endCxn id="226" idx="1"/>
            </p:cNvCxnSpPr>
            <p:nvPr/>
          </p:nvCxnSpPr>
          <p:spPr>
            <a:xfrm flipH="1" flipV="1">
              <a:off x="7323211" y="4216285"/>
              <a:ext cx="214790" cy="718054"/>
            </a:xfrm>
            <a:prstGeom prst="bentConnector3">
              <a:avLst>
                <a:gd name="adj1" fmla="val -49668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曲线连接符 86"/>
            <p:cNvCxnSpPr>
              <a:stCxn id="165" idx="1"/>
              <a:endCxn id="225" idx="1"/>
            </p:cNvCxnSpPr>
            <p:nvPr/>
          </p:nvCxnSpPr>
          <p:spPr>
            <a:xfrm>
              <a:off x="7313471" y="3318422"/>
              <a:ext cx="32444" cy="784375"/>
            </a:xfrm>
            <a:prstGeom prst="bentConnector3">
              <a:avLst>
                <a:gd name="adj1" fmla="val 953905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5" name="矩形 224"/>
            <p:cNvSpPr/>
            <p:nvPr/>
          </p:nvSpPr>
          <p:spPr>
            <a:xfrm flipH="1">
              <a:off x="7114007" y="4063627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226" name="矩形 225"/>
            <p:cNvSpPr/>
            <p:nvPr/>
          </p:nvSpPr>
          <p:spPr>
            <a:xfrm flipH="1">
              <a:off x="7091303" y="4177115"/>
              <a:ext cx="231908" cy="7834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华文中宋" pitchFamily="2" charset="-122"/>
                <a:ea typeface="华文中宋" pitchFamily="2" charset="-122"/>
              </a:endParaRPr>
            </a:p>
          </p:txBody>
        </p:sp>
        <p:cxnSp>
          <p:nvCxnSpPr>
            <p:cNvPr id="227" name="直接箭头连接符 226"/>
            <p:cNvCxnSpPr>
              <a:stCxn id="202" idx="3"/>
              <a:endCxn id="221" idx="3"/>
            </p:cNvCxnSpPr>
            <p:nvPr/>
          </p:nvCxnSpPr>
          <p:spPr>
            <a:xfrm rot="10800000">
              <a:off x="3792337" y="4106213"/>
              <a:ext cx="276164" cy="4089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问题解决：数数，从</a:t>
            </a:r>
            <a:r>
              <a:rPr lang="en-US" altLang="zh-CN" dirty="0" smtClean="0"/>
              <a:t>2</a:t>
            </a:r>
            <a:r>
              <a:rPr lang="zh-CN" altLang="en-US" dirty="0" smtClean="0"/>
              <a:t>数到</a:t>
            </a:r>
            <a:r>
              <a:rPr lang="en-US" altLang="zh-CN" dirty="0" smtClean="0"/>
              <a:t>4</a:t>
            </a:r>
            <a:endParaRPr lang="zh-CN" altLang="en-US" dirty="0"/>
          </a:p>
        </p:txBody>
      </p:sp>
      <p:sp>
        <p:nvSpPr>
          <p:cNvPr id="89" name="矩形 88"/>
          <p:cNvSpPr/>
          <p:nvPr/>
        </p:nvSpPr>
        <p:spPr>
          <a:xfrm>
            <a:off x="3764672" y="412851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900" dirty="0" smtClean="0">
                <a:solidFill>
                  <a:schemeClr val="tx1"/>
                </a:solidFill>
              </a:rPr>
              <a:t>数数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4628768" y="412851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00" dirty="0">
                <a:solidFill>
                  <a:schemeClr val="tx1"/>
                </a:solidFill>
              </a:rPr>
              <a:t>4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91" name="矩形 90"/>
          <p:cNvSpPr/>
          <p:nvPr/>
        </p:nvSpPr>
        <p:spPr>
          <a:xfrm>
            <a:off x="4196720" y="412851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tlCol="0" anchor="ctr"/>
          <a:lstStyle/>
          <a:p>
            <a:pPr algn="ctr"/>
            <a:r>
              <a:rPr lang="zh-CN" altLang="en-US" sz="800" dirty="0" smtClean="0">
                <a:solidFill>
                  <a:schemeClr val="tx1"/>
                </a:solidFill>
              </a:rPr>
              <a:t>始点</a:t>
            </a:r>
            <a:r>
              <a:rPr lang="en-US" altLang="zh-CN" sz="800" dirty="0" smtClean="0">
                <a:solidFill>
                  <a:schemeClr val="tx1"/>
                </a:solidFill>
              </a:rPr>
              <a:t>2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92" name="矩形 91"/>
          <p:cNvSpPr/>
          <p:nvPr/>
        </p:nvSpPr>
        <p:spPr>
          <a:xfrm>
            <a:off x="3332624" y="412851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900" dirty="0" smtClean="0">
                <a:solidFill>
                  <a:schemeClr val="tx1"/>
                </a:solidFill>
              </a:rPr>
              <a:t>当前</a:t>
            </a:r>
            <a:r>
              <a:rPr lang="en-US" altLang="zh-CN" sz="900" dirty="0" smtClean="0">
                <a:solidFill>
                  <a:schemeClr val="tx1"/>
                </a:solidFill>
              </a:rPr>
              <a:t>2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cxnSp>
        <p:nvCxnSpPr>
          <p:cNvPr id="93" name="肘形连接符 92"/>
          <p:cNvCxnSpPr>
            <a:stCxn id="106" idx="0"/>
            <a:endCxn id="62" idx="2"/>
          </p:cNvCxnSpPr>
          <p:nvPr/>
        </p:nvCxnSpPr>
        <p:spPr>
          <a:xfrm rot="5400000" flipH="1" flipV="1">
            <a:off x="4408936" y="2266488"/>
            <a:ext cx="1676097" cy="2493712"/>
          </a:xfrm>
          <a:prstGeom prst="bentConnector3">
            <a:avLst>
              <a:gd name="adj1" fmla="val 50000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肘形连接符 99"/>
          <p:cNvCxnSpPr>
            <a:stCxn id="62" idx="3"/>
            <a:endCxn id="37" idx="0"/>
          </p:cNvCxnSpPr>
          <p:nvPr/>
        </p:nvCxnSpPr>
        <p:spPr>
          <a:xfrm rot="10800000" flipV="1">
            <a:off x="2534397" y="2509628"/>
            <a:ext cx="3444854" cy="3153821"/>
          </a:xfrm>
          <a:prstGeom prst="bentConnector2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矩形 101"/>
          <p:cNvSpPr/>
          <p:nvPr/>
        </p:nvSpPr>
        <p:spPr>
          <a:xfrm>
            <a:off x="2270760" y="5638800"/>
            <a:ext cx="548640" cy="228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800" dirty="0" smtClean="0"/>
              <a:t>下一个</a:t>
            </a:r>
            <a:endParaRPr lang="zh-CN" altLang="en-US" sz="800" dirty="0"/>
          </a:p>
        </p:txBody>
      </p:sp>
      <p:sp>
        <p:nvSpPr>
          <p:cNvPr id="103" name="椭圆 102"/>
          <p:cNvSpPr/>
          <p:nvPr/>
        </p:nvSpPr>
        <p:spPr>
          <a:xfrm>
            <a:off x="3491880" y="5882992"/>
            <a:ext cx="432048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104" name="椭圆 103"/>
          <p:cNvSpPr/>
          <p:nvPr/>
        </p:nvSpPr>
        <p:spPr>
          <a:xfrm>
            <a:off x="4139952" y="5882992"/>
            <a:ext cx="432048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3</a:t>
            </a:r>
            <a:endParaRPr lang="zh-CN" altLang="en-US" dirty="0"/>
          </a:p>
        </p:txBody>
      </p:sp>
      <p:cxnSp>
        <p:nvCxnSpPr>
          <p:cNvPr id="105" name="肘形连接符 104"/>
          <p:cNvCxnSpPr>
            <a:stCxn id="103" idx="6"/>
            <a:endCxn id="104" idx="2"/>
          </p:cNvCxnSpPr>
          <p:nvPr/>
        </p:nvCxnSpPr>
        <p:spPr>
          <a:xfrm>
            <a:off x="3923928" y="6027008"/>
            <a:ext cx="216024" cy="1588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矩形 105"/>
          <p:cNvSpPr/>
          <p:nvPr/>
        </p:nvSpPr>
        <p:spPr>
          <a:xfrm>
            <a:off x="3784104" y="4351392"/>
            <a:ext cx="432048" cy="21602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tlCol="0" anchor="ctr"/>
          <a:lstStyle/>
          <a:p>
            <a:pPr algn="ctr"/>
            <a:r>
              <a:rPr lang="zh-CN" altLang="en-US" sz="800" dirty="0" smtClean="0">
                <a:solidFill>
                  <a:schemeClr val="tx1"/>
                </a:solidFill>
              </a:rPr>
              <a:t>下一个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nimBg="1"/>
      <p:bldP spid="104" grpId="0" animBg="1"/>
    </p:bldLst>
  </p:timing>
</p:sld>
</file>

<file path=ppt/theme/theme1.xml><?xml version="1.0" encoding="utf-8"?>
<a:theme xmlns:a="http://schemas.openxmlformats.org/drawingml/2006/main" name="CLI-2011-01-课程安排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CLI-2011-01-课程安排</Template>
  <TotalTime>436</TotalTime>
  <Words>1991</Words>
  <Application>Microsoft Office PowerPoint</Application>
  <PresentationFormat>全屏显示(4:3)</PresentationFormat>
  <Paragraphs>791</Paragraphs>
  <Slides>29</Slides>
  <Notes>14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30" baseType="lpstr">
      <vt:lpstr>CLI-2011-01-课程安排</vt:lpstr>
      <vt:lpstr>思维的认知过程（2）-CAUT模型</vt:lpstr>
      <vt:lpstr>关于思维模型和思维理论</vt:lpstr>
      <vt:lpstr>CAUT:支持思维的认知模型</vt:lpstr>
      <vt:lpstr>CAUT:支持思维的认知模型</vt:lpstr>
      <vt:lpstr>数数认知过程的设计</vt:lpstr>
      <vt:lpstr>数数的认知过程</vt:lpstr>
      <vt:lpstr>数数的认知过程</vt:lpstr>
      <vt:lpstr>问题解决：数数，从2数到4</vt:lpstr>
      <vt:lpstr>问题解决：数数，从2数到4</vt:lpstr>
      <vt:lpstr>问题解决：数数，从2数到4</vt:lpstr>
      <vt:lpstr>问题解决：数数，从2数到4</vt:lpstr>
      <vt:lpstr>问题解决：数数，从2数到4</vt:lpstr>
      <vt:lpstr>问题解决：数数，从2数到4</vt:lpstr>
      <vt:lpstr>问题解决：数数，从2数到4</vt:lpstr>
      <vt:lpstr>数数问题中的知识和能力</vt:lpstr>
      <vt:lpstr> (b ISA count-order first 1 second 2)  (c ISA count-order first 2 second 3)  (d ISA count-order first 3 second 4)  (e ISA count-order first 4 second 5)  (f ISA count-order first 5 second 6)  (first-goal ISA count-from start 2 end 4)</vt:lpstr>
      <vt:lpstr>陈述性记忆：数字0-9的联结主义模型</vt:lpstr>
      <vt:lpstr>幻灯片 18</vt:lpstr>
      <vt:lpstr>幻灯片 19</vt:lpstr>
      <vt:lpstr>幻灯片 20</vt:lpstr>
      <vt:lpstr>幻灯片 21</vt:lpstr>
      <vt:lpstr>一个例子：教授一个概念---“命题”</vt:lpstr>
      <vt:lpstr>预期设定</vt:lpstr>
      <vt:lpstr>理解命题</vt:lpstr>
      <vt:lpstr>幻灯片 25</vt:lpstr>
      <vt:lpstr>学习结果产生了么？</vt:lpstr>
      <vt:lpstr>幻灯片 27</vt:lpstr>
      <vt:lpstr>睡眠中学习</vt:lpstr>
      <vt:lpstr>命题是一种陈述句；命题能判断真假。</vt:lpstr>
    </vt:vector>
  </TitlesOfParts>
  <Company>WwW.YlmF.CoM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认知与教育</dc:title>
  <dc:creator>cgz</dc:creator>
  <cp:lastModifiedBy>Administrator</cp:lastModifiedBy>
  <cp:revision>52</cp:revision>
  <dcterms:created xsi:type="dcterms:W3CDTF">2011-05-12T00:01:03Z</dcterms:created>
  <dcterms:modified xsi:type="dcterms:W3CDTF">2011-10-20T14:39:11Z</dcterms:modified>
</cp:coreProperties>
</file>