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1" r:id="rId3"/>
  </p:sldMasterIdLst>
  <p:notesMasterIdLst>
    <p:notesMasterId r:id="rId12"/>
  </p:notesMasterIdLst>
  <p:sldIdLst>
    <p:sldId id="256" r:id="rId4"/>
    <p:sldId id="257" r:id="rId5"/>
    <p:sldId id="258" r:id="rId6"/>
    <p:sldId id="260" r:id="rId7"/>
    <p:sldId id="261" r:id="rId8"/>
    <p:sldId id="262" r:id="rId9"/>
    <p:sldId id="263" r:id="rId10"/>
    <p:sldId id="259" r:id="rId11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6442B-0AE3-44D7-8930-987CA7D5FBFD}" type="datetimeFigureOut">
              <a:rPr lang="zh-CN" altLang="en-US" smtClean="0"/>
              <a:t>2012/10/4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4F329-9329-482A-96C0-9A0E117C66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3209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4F329-9329-482A-96C0-9A0E117C666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9750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4F329-9329-482A-96C0-9A0E117C666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9213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4F329-9329-482A-96C0-9A0E117C666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2392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4F329-9329-482A-96C0-9A0E117C666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2392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4F329-9329-482A-96C0-9A0E117C666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2392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4F329-9329-482A-96C0-9A0E117C666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23920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4F329-9329-482A-96C0-9A0E117C666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23920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14F329-9329-482A-96C0-9A0E117C666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834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343400"/>
            <a:ext cx="7772400" cy="1470025"/>
          </a:xfrm>
        </p:spPr>
        <p:txBody>
          <a:bodyPr/>
          <a:lstStyle>
            <a:lvl1pPr algn="ctr">
              <a:defRPr sz="4000">
                <a:latin typeface="Arial Black" pitchFamily="34" charset="0"/>
              </a:defRPr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867400"/>
            <a:ext cx="6400800" cy="533400"/>
          </a:xfrm>
        </p:spPr>
        <p:txBody>
          <a:bodyPr/>
          <a:lstStyle>
            <a:lvl1pPr marL="0" indent="0" algn="ctr">
              <a:buFontTx/>
              <a:buNone/>
              <a:defRPr sz="2000">
                <a:latin typeface="Arial Black" pitchFamily="34" charset="0"/>
              </a:defRPr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1BFFB-6E41-4726-A430-F7601944AA0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3458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6689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6689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1E660F-D728-47CB-AF2D-305A3D04A29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75964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BA0E0-A210-43F8-A427-1754F704429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83139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E3BFE8-E19B-4B8E-B83F-4BC7E8F2DB9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03798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395F8-6910-430C-961B-EA5F9348EE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056386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9317B-B61D-4DAC-8744-03BEB2FF74E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30219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573CDA-E119-4F55-915F-7B4EF483555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20760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4F31E-1263-4582-A632-5D4BD4E2907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660446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DC626-165A-4863-9708-244671351E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910594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0923DB-1C40-4206-8570-BB993D3397B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3430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EACFE-63A7-491F-9E96-956EBDB354B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860761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321435-ACEB-4C2F-A6D7-206EBE7EE55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145673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AFDA9-93FC-4756-B61D-FCEE6F3DE3A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4095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67500" y="533400"/>
            <a:ext cx="1943100" cy="55927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533400"/>
            <a:ext cx="5676900" cy="55927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ED0DF-9AEC-4FF9-8A20-1DE3CAFF860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29170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343400"/>
            <a:ext cx="7772400" cy="1470025"/>
          </a:xfrm>
        </p:spPr>
        <p:txBody>
          <a:bodyPr/>
          <a:lstStyle>
            <a:lvl1pPr algn="ctr">
              <a:defRPr sz="4000">
                <a:latin typeface="Arial Black" pitchFamily="34" charset="0"/>
              </a:defRPr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867400"/>
            <a:ext cx="6400800" cy="533400"/>
          </a:xfrm>
        </p:spPr>
        <p:txBody>
          <a:bodyPr/>
          <a:lstStyle>
            <a:lvl1pPr marL="0" indent="0" algn="ctr">
              <a:buFontTx/>
              <a:buNone/>
              <a:defRPr sz="2000">
                <a:latin typeface="Arial Black" pitchFamily="34" charset="0"/>
              </a:defRPr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94E749-83B0-4599-BB50-0CCAA3D1DCD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223113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7472A-AFAA-43AC-872F-3D40560D266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143474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644B8-DBA6-458A-B64F-0E4461E185B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555975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E2587-104D-42D6-A9CF-8EF088BC589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68131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087281-4149-4CEB-AA0A-610D5448EF6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19035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B7CC46-BFE5-41B6-9D76-52619F6469E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4349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E41E1-B4C6-46C2-B21A-5A8CAB922B9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84160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1C299-091F-4DFF-A31B-641DA6ECAB3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214397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AC85D-599D-43B7-8B59-464C90B1D7E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575989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A8CEEF-C03F-478B-AF97-E71ED5D9378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386007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6689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6689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7A3F3-BE70-481C-9FDD-547CC13658E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03430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A055CA-CE2D-46CC-8A05-00E8B61C31D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9532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F53B2-717E-4864-B597-AFFAF610E42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107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2EDE5-C0B7-45F4-82DC-BAC58AE7B6A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9221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B9B979-A6FC-41AF-88AD-060B9E93CFC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09311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88A2EB-65C4-4F69-908A-8D55905422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6439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0598BF-A8A1-4B75-AD6C-BCF194197E8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681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6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924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055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0555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055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DFEA1681-534A-4360-B4AC-F7B54ACEB96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533400"/>
            <a:ext cx="777240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600200"/>
            <a:ext cx="7772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055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0555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055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F62D6A8-2EC0-4EBA-A519-F4B8380D52F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96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924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055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zh-TW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0555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zh-TW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055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715581A9-2861-45EF-A96E-4E145B20351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3600" dirty="0" smtClean="0">
                <a:latin typeface="幼圆" pitchFamily="49" charset="-122"/>
                <a:ea typeface="幼圆" pitchFamily="49" charset="-122"/>
              </a:rPr>
              <a:t>低年级英语教学中常见问题与技巧</a:t>
            </a:r>
            <a:endParaRPr lang="zh-CN" altLang="en-US" sz="3600" dirty="0"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24600" y="5681452"/>
            <a:ext cx="17267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400" b="1" dirty="0" smtClean="0">
                <a:latin typeface="幼圆" pitchFamily="49" charset="-122"/>
                <a:ea typeface="幼圆" pitchFamily="49" charset="-122"/>
              </a:rPr>
              <a:t>张媛媛</a:t>
            </a:r>
            <a:endParaRPr lang="en-US" altLang="zh-CN" sz="2400" b="1" dirty="0" smtClean="0">
              <a:latin typeface="幼圆" pitchFamily="49" charset="-122"/>
              <a:ea typeface="幼圆" pitchFamily="49" charset="-122"/>
            </a:endParaRPr>
          </a:p>
          <a:p>
            <a:pPr algn="ctr"/>
            <a:r>
              <a:rPr lang="en-US" altLang="zh-CN" sz="2400" b="1" dirty="0" smtClean="0">
                <a:latin typeface="幼圆" pitchFamily="49" charset="-122"/>
                <a:ea typeface="幼圆" pitchFamily="49" charset="-122"/>
              </a:rPr>
              <a:t>2012.10.04</a:t>
            </a:r>
            <a:endParaRPr lang="zh-CN" altLang="en-US" sz="2400" b="1" dirty="0">
              <a:latin typeface="幼圆" pitchFamily="49" charset="-122"/>
              <a:ea typeface="幼圆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幼圆" pitchFamily="49" charset="-122"/>
                <a:ea typeface="幼圆" pitchFamily="49" charset="-122"/>
              </a:rPr>
              <a:t>低年级英语教学中常见问题</a:t>
            </a:r>
            <a:endParaRPr lang="zh-CN" altLang="en-US" dirty="0"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570037"/>
            <a:ext cx="7924800" cy="4525963"/>
          </a:xfrm>
        </p:spPr>
        <p:txBody>
          <a:bodyPr/>
          <a:lstStyle/>
          <a:p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情境</a:t>
            </a: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创设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师生对话过于机械、单调、呆板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邻座</a:t>
            </a: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两两对话缺少辅助性“支架”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pPr marL="0" indent="0">
              <a:buNone/>
            </a:pP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对</a:t>
            </a: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扩展听读资源的利用偏重句子与对话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400" dirty="0"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对“交际”理解实施不到位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/>
          <a:lstStyle/>
          <a:p>
            <a:r>
              <a:rPr lang="zh-CN" altLang="en-US" dirty="0" smtClean="0">
                <a:latin typeface="幼圆" pitchFamily="49" charset="-122"/>
                <a:ea typeface="幼圆" pitchFamily="49" charset="-122"/>
              </a:rPr>
              <a:t>低年级英语教学中常见问题技巧</a:t>
            </a:r>
            <a:endParaRPr lang="zh-CN" altLang="en-US" dirty="0"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828801"/>
            <a:ext cx="7239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28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/>
              <a:t>一、情境</a:t>
            </a:r>
            <a:r>
              <a:rPr lang="zh-CN" altLang="en-US" dirty="0" smtClean="0"/>
              <a:t>创设</a:t>
            </a:r>
            <a:endParaRPr lang="en-US" altLang="zh-CN" dirty="0"/>
          </a:p>
          <a:p>
            <a:endParaRPr lang="en-US" altLang="zh-CN" dirty="0" smtClean="0"/>
          </a:p>
          <a:p>
            <a:pPr lvl="1"/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结合生活实际；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lvl="1"/>
            <a:endParaRPr lang="en-US" altLang="zh-CN" sz="2400" dirty="0">
              <a:latin typeface="微软雅黑" pitchFamily="34" charset="-122"/>
              <a:ea typeface="微软雅黑" pitchFamily="34" charset="-122"/>
            </a:endParaRPr>
          </a:p>
          <a:p>
            <a:pPr lvl="1"/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发动全体教师教师的智慧；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lvl="1"/>
            <a:endParaRPr lang="en-US" altLang="zh-CN" sz="2400" dirty="0">
              <a:latin typeface="微软雅黑" pitchFamily="34" charset="-122"/>
              <a:ea typeface="微软雅黑" pitchFamily="34" charset="-122"/>
            </a:endParaRPr>
          </a:p>
          <a:p>
            <a:pPr lvl="1"/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举例，并说明如何恰当应用；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lvl="1"/>
            <a:endParaRPr lang="en-US" altLang="zh-CN" sz="2400" dirty="0">
              <a:latin typeface="微软雅黑" pitchFamily="34" charset="-122"/>
              <a:ea typeface="微软雅黑" pitchFamily="34" charset="-122"/>
            </a:endParaRPr>
          </a:p>
          <a:p>
            <a:pPr lvl="1"/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没有统一的，见仁见智，关键看如何恰当应用。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/>
          <a:lstStyle/>
          <a:p>
            <a:r>
              <a:rPr lang="zh-CN" altLang="en-US" dirty="0" smtClean="0">
                <a:latin typeface="幼圆" pitchFamily="49" charset="-122"/>
                <a:ea typeface="幼圆" pitchFamily="49" charset="-122"/>
              </a:rPr>
              <a:t>低年级英语教学中常见问题技巧</a:t>
            </a:r>
            <a:endParaRPr lang="zh-CN" altLang="en-US" dirty="0"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447800"/>
            <a:ext cx="7239000" cy="4844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28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/>
              <a:t>二、师生对话过于机械、单调、</a:t>
            </a:r>
            <a:r>
              <a:rPr lang="zh-CN" altLang="en-US" dirty="0" smtClean="0"/>
              <a:t>呆板</a:t>
            </a:r>
            <a:endParaRPr lang="en-US" altLang="zh-CN" dirty="0"/>
          </a:p>
          <a:p>
            <a:pPr indent="457200">
              <a:lnSpc>
                <a:spcPct val="130000"/>
              </a:lnSpc>
            </a:pPr>
            <a:r>
              <a:rPr lang="zh-CN" altLang="en-US" sz="2400" dirty="0" smtClean="0"/>
              <a:t>要使师生对话内容做到生动、丰富、活泼，并能激发学生的学习兴趣，要抓住的要点：</a:t>
            </a:r>
            <a:endParaRPr lang="en-US" altLang="zh-CN" sz="2400" dirty="0" smtClean="0"/>
          </a:p>
          <a:p>
            <a:pPr indent="457200">
              <a:lnSpc>
                <a:spcPct val="130000"/>
              </a:lnSpc>
            </a:pPr>
            <a:r>
              <a:rPr lang="en-US" altLang="zh-CN" sz="2400" dirty="0" smtClean="0"/>
              <a:t>1</a:t>
            </a:r>
            <a:r>
              <a:rPr lang="zh-CN" altLang="en-US" sz="2400" dirty="0" smtClean="0"/>
              <a:t>、做到“新知与旧知相结合”。即要做到新句型和老单词、新单词和老句型的有机结合；</a:t>
            </a:r>
            <a:endParaRPr lang="en-US" altLang="zh-CN" sz="2400" dirty="0" smtClean="0"/>
          </a:p>
          <a:p>
            <a:pPr indent="457200">
              <a:lnSpc>
                <a:spcPct val="130000"/>
              </a:lnSpc>
            </a:pPr>
            <a:r>
              <a:rPr lang="en-US" altLang="zh-CN" sz="2400" dirty="0" smtClean="0"/>
              <a:t>2</a:t>
            </a:r>
            <a:r>
              <a:rPr lang="zh-CN" altLang="en-US" sz="2400" dirty="0" smtClean="0"/>
              <a:t>、做到“语言与生活相结合”。把当前要教的新知识与学生的实际生活和现实情景密切结合；</a:t>
            </a:r>
            <a:endParaRPr lang="en-US" altLang="zh-CN" sz="2400" dirty="0" smtClean="0"/>
          </a:p>
          <a:p>
            <a:pPr indent="457200">
              <a:lnSpc>
                <a:spcPct val="130000"/>
              </a:lnSpc>
            </a:pPr>
            <a:r>
              <a:rPr lang="en-US" altLang="zh-CN" sz="2400" dirty="0" smtClean="0"/>
              <a:t>3</a:t>
            </a:r>
            <a:r>
              <a:rPr lang="zh-CN" altLang="en-US" sz="2400" dirty="0" smtClean="0"/>
              <a:t>、做到“分层次，有递进”。</a:t>
            </a:r>
            <a:endParaRPr lang="en-US" altLang="zh-CN" sz="2400" dirty="0" smtClean="0"/>
          </a:p>
          <a:p>
            <a:pPr indent="457200">
              <a:lnSpc>
                <a:spcPct val="130000"/>
              </a:lnSpc>
            </a:pPr>
            <a:r>
              <a:rPr lang="zh-CN" altLang="en-US" sz="2400" dirty="0" smtClean="0"/>
              <a:t>将新旧知识系统整理，分出层次，由易到难逐步递进加以实施。</a:t>
            </a:r>
            <a:endParaRPr lang="en-US" altLang="zh-CN" sz="2400" dirty="0" smtClean="0"/>
          </a:p>
        </p:txBody>
      </p:sp>
    </p:spTree>
    <p:extLst>
      <p:ext uri="{BB962C8B-B14F-4D97-AF65-F5344CB8AC3E}">
        <p14:creationId xmlns:p14="http://schemas.microsoft.com/office/powerpoint/2010/main" val="190021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/>
          <a:lstStyle/>
          <a:p>
            <a:r>
              <a:rPr lang="zh-CN" altLang="en-US" dirty="0" smtClean="0">
                <a:latin typeface="幼圆" pitchFamily="49" charset="-122"/>
                <a:ea typeface="幼圆" pitchFamily="49" charset="-122"/>
              </a:rPr>
              <a:t>低年级英语教学中常见问题技巧</a:t>
            </a:r>
            <a:endParaRPr lang="zh-CN" altLang="en-US" dirty="0"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828801"/>
            <a:ext cx="6477000" cy="324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sz="28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/>
              <a:t>三、邻座两两对话缺少辅助性</a:t>
            </a:r>
            <a:r>
              <a:rPr lang="zh-CN" altLang="en-US" dirty="0" smtClean="0"/>
              <a:t>“支架”</a:t>
            </a:r>
            <a:endParaRPr lang="en-US" altLang="zh-CN" dirty="0" smtClean="0"/>
          </a:p>
          <a:p>
            <a:endParaRPr lang="en-US" altLang="zh-CN" b="1" dirty="0" smtClean="0"/>
          </a:p>
          <a:p>
            <a:pPr lvl="1"/>
            <a:r>
              <a:rPr lang="zh-CN" altLang="en-US" sz="2400" b="1" dirty="0" smtClean="0">
                <a:latin typeface="微软雅黑" pitchFamily="34" charset="-122"/>
                <a:ea typeface="微软雅黑" pitchFamily="34" charset="-122"/>
              </a:rPr>
              <a:t>有以下几类支架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：</a:t>
            </a:r>
            <a:endParaRPr lang="en-US" altLang="zh-CN" sz="2400" b="1" dirty="0">
              <a:latin typeface="微软雅黑" pitchFamily="34" charset="-122"/>
              <a:ea typeface="微软雅黑" pitchFamily="34" charset="-122"/>
            </a:endParaRPr>
          </a:p>
          <a:p>
            <a:pPr lvl="2">
              <a:lnSpc>
                <a:spcPct val="130000"/>
              </a:lnSpc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全文提示；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lvl="2">
              <a:lnSpc>
                <a:spcPct val="130000"/>
              </a:lnSpc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要点或线索提示；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lvl="2">
              <a:lnSpc>
                <a:spcPct val="130000"/>
              </a:lnSpc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用图表引发联想；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lvl="2">
              <a:lnSpc>
                <a:spcPct val="130000"/>
              </a:lnSpc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设定生活情境。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0021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/>
          <a:lstStyle/>
          <a:p>
            <a:r>
              <a:rPr lang="zh-CN" altLang="en-US" dirty="0" smtClean="0">
                <a:latin typeface="幼圆" pitchFamily="49" charset="-122"/>
                <a:ea typeface="幼圆" pitchFamily="49" charset="-122"/>
              </a:rPr>
              <a:t>低年级英语教学中常见问题技巧</a:t>
            </a:r>
            <a:endParaRPr lang="zh-CN" altLang="en-US" dirty="0"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600200"/>
            <a:ext cx="7086600" cy="473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四、对</a:t>
            </a:r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扩展听读资源的利用偏重句子与</a:t>
            </a: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对话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400" dirty="0">
              <a:latin typeface="微软雅黑" pitchFamily="34" charset="-122"/>
              <a:ea typeface="微软雅黑" pitchFamily="34" charset="-122"/>
            </a:endParaRPr>
          </a:p>
          <a:p>
            <a:pPr indent="457200">
              <a:lnSpc>
                <a:spcPct val="130000"/>
              </a:lnSpc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保证时间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10-13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分钟；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indent="457200">
              <a:lnSpc>
                <a:spcPct val="130000"/>
              </a:lnSpc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对扩展听读内容加以选择，适合本节课的内容；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indent="457200">
              <a:lnSpc>
                <a:spcPct val="130000"/>
              </a:lnSpc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从思想上提高对“段落篇章材料”听读价值的认识：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1. 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有情节，有趣味性，容易激发学习兴趣，形成较强的学习动机；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2. 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有上下文，有情景，有逻辑关联，容易激发联想和想象，便于形成联想记忆，有助于巩固新知；</a:t>
            </a:r>
            <a:r>
              <a:rPr lang="en-US" altLang="zh-CN" sz="2400" dirty="0" smtClean="0">
                <a:latin typeface="微软雅黑" pitchFamily="34" charset="-122"/>
                <a:ea typeface="微软雅黑" pitchFamily="34" charset="-122"/>
              </a:rPr>
              <a:t>3. </a:t>
            </a: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实际上，段落篇章易学易记，效率高。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0021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/>
          <a:lstStyle/>
          <a:p>
            <a:r>
              <a:rPr lang="zh-CN" altLang="en-US" dirty="0" smtClean="0">
                <a:latin typeface="幼圆" pitchFamily="49" charset="-122"/>
                <a:ea typeface="幼圆" pitchFamily="49" charset="-122"/>
              </a:rPr>
              <a:t>低年级英语教学中常见问题技巧</a:t>
            </a:r>
            <a:endParaRPr lang="zh-CN" altLang="en-US" dirty="0">
              <a:latin typeface="幼圆" pitchFamily="49" charset="-122"/>
              <a:ea typeface="幼圆" pitchFamily="49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600200"/>
            <a:ext cx="7086600" cy="2443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五、对“交际”理解实施不到位</a:t>
            </a:r>
            <a:endParaRPr lang="en-US" altLang="zh-CN" sz="2400" dirty="0">
              <a:latin typeface="微软雅黑" pitchFamily="34" charset="-122"/>
              <a:ea typeface="微软雅黑" pitchFamily="34" charset="-122"/>
            </a:endParaRPr>
          </a:p>
          <a:p>
            <a:pPr indent="457200">
              <a:lnSpc>
                <a:spcPct val="130000"/>
              </a:lnSpc>
            </a:pP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indent="457200">
              <a:lnSpc>
                <a:spcPct val="130000"/>
              </a:lnSpc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充分尊重对话交流的真实性，给学生自由发挥的空间。</a:t>
            </a:r>
            <a:endParaRPr lang="en-US" altLang="zh-CN" sz="2400" dirty="0" smtClean="0">
              <a:latin typeface="微软雅黑" pitchFamily="34" charset="-122"/>
              <a:ea typeface="微软雅黑" pitchFamily="34" charset="-122"/>
            </a:endParaRPr>
          </a:p>
          <a:p>
            <a:pPr indent="457200">
              <a:lnSpc>
                <a:spcPct val="130000"/>
              </a:lnSpc>
            </a:pPr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教师设计好支架，并充分做好引导。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5815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549775"/>
            <a:ext cx="7772400" cy="1470025"/>
          </a:xfrm>
        </p:spPr>
        <p:txBody>
          <a:bodyPr/>
          <a:lstStyle/>
          <a:p>
            <a:r>
              <a:rPr lang="en-US" altLang="zh-CN" dirty="0">
                <a:latin typeface="Gungsuh" pitchFamily="18" charset="-127"/>
                <a:ea typeface="Gungsuh" pitchFamily="18" charset="-127"/>
                <a:cs typeface="Microsoft Himalaya" pitchFamily="2" charset="0"/>
              </a:rPr>
              <a:t>Thank You</a:t>
            </a:r>
            <a:r>
              <a:rPr lang="zh-CN" altLang="en-US" dirty="0">
                <a:latin typeface="Gungsuh" pitchFamily="18" charset="-127"/>
                <a:ea typeface="Gungsuh" pitchFamily="18" charset="-127"/>
                <a:cs typeface="Microsoft Himalaya" pitchFamily="2" charset="0"/>
              </a:rPr>
              <a:t>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BC_Powerbar Rhea">
  <a:themeElements>
    <a:clrScheme name="ABC_Powerbar Rhe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BC_Powerbar Rhea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ABC_Powerbar Rhe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C_Powerbar Rhe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C_Powerbar Rhe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C_Powerbar Rhe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C_Powerbar Rhe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C_Powerbar Rhe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C_Powerbar Rhe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C_Powerbar Rhe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C_Powerbar Rhe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C_Powerbar Rhe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C_Powerbar Rhe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C_Powerbar Rhe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ww.nordridesign.cn">
  <a:themeElements>
    <a:clrScheme name="www.nordridesign.c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www.nordridesign.cn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www.nordridesign.c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nordridesign.c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nordridesign.c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nordridesign.c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nordridesign.c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ww.nordridesign.c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nordridesign.c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nordridesign.c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nordridesign.c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nordridesign.c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nordridesign.c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ww.nordridesign.c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ABC_Powerbar Rhea">
  <a:themeElements>
    <a:clrScheme name="1_ABC_Powerbar Rhe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ABC_Powerbar Rhea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1_ABC_Powerbar Rhe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BC_Powerbar Rhe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BC_Powerbar Rhe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BC_Powerbar Rhe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BC_Powerbar Rhe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ABC_Powerbar Rhe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BC_Powerbar Rhe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BC_Powerbar Rhe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BC_Powerbar Rhe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BC_Powerbar Rhe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BC_Powerbar Rhe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ABC_Powerbar Rhe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416</Words>
  <Application>Microsoft Office PowerPoint</Application>
  <PresentationFormat>全屏显示(4:3)</PresentationFormat>
  <Paragraphs>58</Paragraphs>
  <Slides>8</Slides>
  <Notes>8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8</vt:i4>
      </vt:variant>
    </vt:vector>
  </HeadingPairs>
  <TitlesOfParts>
    <vt:vector size="11" baseType="lpstr">
      <vt:lpstr>ABC_Powerbar Rhea</vt:lpstr>
      <vt:lpstr>www.nordridesign.cn</vt:lpstr>
      <vt:lpstr>1_ABC_Powerbar Rhea</vt:lpstr>
      <vt:lpstr>低年级英语教学中常见问题与技巧</vt:lpstr>
      <vt:lpstr>低年级英语教学中常见问题</vt:lpstr>
      <vt:lpstr>低年级英语教学中常见问题技巧</vt:lpstr>
      <vt:lpstr>低年级英语教学中常见问题技巧</vt:lpstr>
      <vt:lpstr>低年级英语教学中常见问题技巧</vt:lpstr>
      <vt:lpstr>低年级英语教学中常见问题技巧</vt:lpstr>
      <vt:lpstr>低年级英语教学中常见问题技巧</vt:lpstr>
      <vt:lpstr>Thank You！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儿童教育</dc:title>
  <dc:subject>教育 英语</dc:subject>
  <dc:creator>Rhea</dc:creator>
  <cp:keywords>教育 英语 Powerbar Rhea</cp:keywords>
  <dc:description>www.nordridesign.cn</dc:description>
  <cp:lastModifiedBy>zhangyuan</cp:lastModifiedBy>
  <cp:revision>34</cp:revision>
  <cp:lastPrinted>1601-01-01T00:00:00Z</cp:lastPrinted>
  <dcterms:created xsi:type="dcterms:W3CDTF">1601-01-01T00:00:00Z</dcterms:created>
  <dcterms:modified xsi:type="dcterms:W3CDTF">2012-10-04T01:46:48Z</dcterms:modified>
  <cp:category>www.nordridesign.cn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