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54"/>
  </p:notesMasterIdLst>
  <p:sldIdLst>
    <p:sldId id="256" r:id="rId3"/>
    <p:sldId id="294" r:id="rId4"/>
    <p:sldId id="257" r:id="rId5"/>
    <p:sldId id="258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95" r:id="rId20"/>
    <p:sldId id="276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6" r:id="rId32"/>
    <p:sldId id="297" r:id="rId33"/>
    <p:sldId id="299" r:id="rId34"/>
    <p:sldId id="298" r:id="rId35"/>
    <p:sldId id="311" r:id="rId36"/>
    <p:sldId id="312" r:id="rId37"/>
    <p:sldId id="313" r:id="rId38"/>
    <p:sldId id="318" r:id="rId39"/>
    <p:sldId id="317" r:id="rId40"/>
    <p:sldId id="319" r:id="rId41"/>
    <p:sldId id="315" r:id="rId42"/>
    <p:sldId id="300" r:id="rId43"/>
    <p:sldId id="303" r:id="rId44"/>
    <p:sldId id="306" r:id="rId45"/>
    <p:sldId id="307" r:id="rId46"/>
    <p:sldId id="308" r:id="rId47"/>
    <p:sldId id="309" r:id="rId48"/>
    <p:sldId id="304" r:id="rId49"/>
    <p:sldId id="305" r:id="rId50"/>
    <p:sldId id="310" r:id="rId51"/>
    <p:sldId id="301" r:id="rId52"/>
    <p:sldId id="259" r:id="rId5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35" autoAdjust="0"/>
    <p:restoredTop sz="94660"/>
  </p:normalViewPr>
  <p:slideViewPr>
    <p:cSldViewPr>
      <p:cViewPr>
        <p:scale>
          <a:sx n="75" d="100"/>
          <a:sy n="75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B3C89-5393-45FB-B378-EAAD652646BD}" type="datetimeFigureOut">
              <a:rPr lang="zh-CN" altLang="en-US" smtClean="0"/>
              <a:t>2012/6/20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26F9D-F1AD-4507-8534-9959F4A355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788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3405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832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8280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1917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454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872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590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955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46224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我们的学习任务太重了，每天起早贪黑地学还是学不完。高中都是赶进度，给高考复习腾时间，每天好多作业要做。大家都是出于自愿在努力，没必要再规定得那么死，是应该减负，不要再明里暗里地补习了。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北京市昌平一中 赵航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我是个注重培养孩子综合素质、不注重成绩的家长，看起来应该是件好事情，然而，面对现实却一脸无奈。什么时候广大家长能够不再为此伤神？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网友 易名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减负是什么？它不应该是让我们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点放学后，顾不得喝上一口水就背着书包直奔补习班的政策，它应该是让人从心底里拥护的。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北京市翠微中学 杨静怡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表姐在河北读书，晚上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点半放学，回家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点能写完作业就不错了。星期六和星期天上午都补课，下午还有好多作业要做，一个星期根本没有一丁点自由支配的时间。看来，我算幸福的，因为我还有一天的周末。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 杜晋阳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刺耳的闹钟声，睡眼惺忪地洗漱，昏昏欲睡的上学路，铺天盖地的作业，让人头昏眼花的考试，这就是我，一个初三学生几乎全部的生活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减负，是时候了，我真的快受不了了！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 李爽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看着你拖着疲惫的身躯奔波在各个补习班之间，做妈妈的心怎能不痛？可是，大家都补就你不补，难道真的甘心一开始就落人之后吗？你还小，不懂事，妈妈帮你做抉择：一同奔跑，不落人后。辛苦就忍一忍吧，为了将来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 李海艳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有时候，许多老师也是被迫为学生补课，这样的教学效果不可能好，应该赶快找出一个真正的解决办法。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 徐海英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（摘自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半月谈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B82E76-47C9-4853-9857-B0A39145CAE2}" type="slidenum">
              <a:rPr lang="zh-CN" altLang="en-US" smtClean="0"/>
              <a:pPr>
                <a:defRPr/>
              </a:pPr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6083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635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41853-9E04-4902-A477-7A122F7CB1B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51128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5626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6977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37594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8249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49609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3019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95128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06371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386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21789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我们的学习任务太重了，每天起早贪黑地学还是学不完。高中都是赶进度，给高考复习腾时间，每天好多作业要做。大家都是出于自愿在努力，没必要再规定得那么死，是应该减负，不要再明里暗里地补习了。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北京市昌平一中 赵航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我是个注重培养孩子综合素质、不注重成绩的家长，看起来应该是件好事情，然而，面对现实却一脸无奈。什么时候广大家长能够不再为此伤神？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网友 易名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减负是什么？它不应该是让我们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点放学后，顾不得喝上一口水就背着书包直奔补习班的政策，它应该是让人从心底里拥护的。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北京市翠微中学 杨静怡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表姐在河北读书，晚上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点半放学，回家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点能写完作业就不错了。星期六和星期天上午都补课，下午还有好多作业要做，一个星期根本没有一丁点自由支配的时间。看来，我算幸福的，因为我还有一天的周末。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 杜晋阳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刺耳的闹钟声，睡眼惺忪地洗漱，昏昏欲睡的上学路，铺天盖地的作业，让人头昏眼花的考试，这就是我，一个初三学生几乎全部的生活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减负，是时候了，我真的快受不了了！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 李爽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看着你拖着疲惫的身躯奔波在各个补习班之间，做妈妈的心怎能不痛？可是，大家都补就你不补，难道真的甘心一开始就落人之后吗？你还小，不懂事，妈妈帮你做抉择：一同奔跑，不落人后。辛苦就忍一忍吧，为了将来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 李海艳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有时候，许多老师也是被迫为学生补课，这样的教学效果不可能好，应该赶快找出一个真正的解决办法。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　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北京市 徐海英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（摘自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半月谈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B82E76-47C9-4853-9857-B0A39145CAE2}" type="slidenum">
              <a:rPr lang="zh-CN" altLang="en-US" smtClean="0"/>
              <a:pPr>
                <a:defRPr/>
              </a:pPr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6083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11959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08769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5685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3512A1-06A7-4E8F-B765-EFBFADD5065D}" type="slidenum">
              <a:rPr lang="en-US" altLang="zh-CN"/>
              <a:pPr/>
              <a:t>34</a:t>
            </a:fld>
            <a:endParaRPr lang="en-US" altLang="zh-CN"/>
          </a:p>
        </p:txBody>
      </p:sp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A8972-88B4-425D-A7FD-F1EBA70F3527}" type="slidenum">
              <a:rPr lang="en-US" altLang="zh-CN"/>
              <a:pPr/>
              <a:t>35</a:t>
            </a:fld>
            <a:endParaRPr lang="en-US" altLang="zh-CN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A8972-88B4-425D-A7FD-F1EBA70F3527}" type="slidenum">
              <a:rPr lang="en-US" altLang="zh-CN"/>
              <a:pPr/>
              <a:t>36</a:t>
            </a:fld>
            <a:endParaRPr lang="en-US" altLang="zh-CN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A8972-88B4-425D-A7FD-F1EBA70F3527}" type="slidenum">
              <a:rPr lang="en-US" altLang="zh-CN"/>
              <a:pPr/>
              <a:t>37</a:t>
            </a:fld>
            <a:endParaRPr lang="en-US" altLang="zh-CN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A8972-88B4-425D-A7FD-F1EBA70F3527}" type="slidenum">
              <a:rPr lang="en-US" altLang="zh-CN"/>
              <a:pPr/>
              <a:t>38</a:t>
            </a:fld>
            <a:endParaRPr lang="en-US" altLang="zh-CN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我们从这个游戏可以看出，如果人与人之间缺少了沟通将会多么可怕。学困生作为班级的弱势群体，往往对老师有一种畏惧心理，加强与学困生的沟通，营造良好的师生关系会为学困生的转化营造一片良好的心理环境。好，下面我们就进入下一个环节，选定我们讨论的议题：</a:t>
            </a:r>
            <a:endParaRPr lang="zh-CN" altLang="zh-CN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A8972-88B4-425D-A7FD-F1EBA70F3527}" type="slidenum">
              <a:rPr lang="en-US" altLang="zh-CN"/>
              <a:pPr/>
              <a:t>39</a:t>
            </a:fld>
            <a:endParaRPr lang="en-US" altLang="zh-CN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38933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A8972-88B4-425D-A7FD-F1EBA70F3527}" type="slidenum">
              <a:rPr lang="en-US" altLang="zh-CN"/>
              <a:pPr/>
              <a:t>40</a:t>
            </a:fld>
            <a:endParaRPr lang="en-US" altLang="zh-CN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77802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40764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8420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97847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809446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109568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7187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35757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49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1288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97572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50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71166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51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700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476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32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222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26F9D-F1AD-4507-8534-9959F4A355E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504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684889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43361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 descr="C:\Documents and Settings\User\桌面\图片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092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8515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806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422373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8974562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20589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225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596982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193406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1964864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795586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81DF6-8B21-4638-9C00-14A8C83CBEDD}" type="datetimeFigureOut">
              <a:rPr lang="zh-CN" altLang="en-US" smtClean="0"/>
              <a:t>2012/6/20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B1026-F6B7-4523-B9A8-EE6DDCA70D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18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../../&#34701;&#21512;&#29677;&#35762;&#31295;/&#22823;&#33258;&#28982;&#30340;&#35821;&#35328;/index.htm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5" Type="http://schemas.openxmlformats.org/officeDocument/2006/relationships/hyperlink" Target="../../&#34701;&#21512;&#29677;&#35762;&#31295;/&#25918;&#23567;&#40479;&#36164;&#28304;/index.htm" TargetMode="External"/><Relationship Id="rId4" Type="http://schemas.openxmlformats.org/officeDocument/2006/relationships/hyperlink" Target="../../&#34701;&#21512;&#29677;&#35762;&#31295;/31&#34987;&#36214;&#20986;&#23478;&#38376;&#30340;&#23567;&#40635;&#38592;/INDEX.HTM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black">
          <a:xfrm>
            <a:off x="688132" y="1953072"/>
            <a:ext cx="7981875" cy="111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latin typeface="方正汉简简体" pitchFamily="65" charset="-122"/>
                <a:ea typeface="方正汉简简体" pitchFamily="65" charset="-122"/>
                <a:cs typeface="方正汉简简体" pitchFamily="65" charset="-122"/>
              </a:rPr>
              <a:t>历年来小学</a:t>
            </a:r>
            <a:r>
              <a:rPr lang="zh-CN" altLang="en-US" sz="4000" b="1" dirty="0">
                <a:latin typeface="方正汉简简体" pitchFamily="65" charset="-122"/>
                <a:ea typeface="方正汉简简体" pitchFamily="65" charset="-122"/>
                <a:cs typeface="方正汉简简体" pitchFamily="65" charset="-122"/>
              </a:rPr>
              <a:t>语文教学改革全景</a:t>
            </a:r>
            <a:r>
              <a:rPr lang="zh-CN" altLang="en-US" sz="4000" b="1" dirty="0" smtClean="0">
                <a:latin typeface="方正汉简简体" pitchFamily="65" charset="-122"/>
                <a:ea typeface="方正汉简简体" pitchFamily="65" charset="-122"/>
                <a:cs typeface="方正汉简简体" pitchFamily="65" charset="-122"/>
              </a:rPr>
              <a:t>概览</a:t>
            </a:r>
            <a:endParaRPr lang="en-US" altLang="zh-CN" sz="4000" b="1" dirty="0" smtClean="0">
              <a:latin typeface="方正汉简简体" pitchFamily="65" charset="-122"/>
              <a:ea typeface="方正汉简简体" pitchFamily="65" charset="-122"/>
              <a:cs typeface="方正汉简简体" pitchFamily="65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800" b="1" dirty="0" smtClean="0">
                <a:latin typeface="方正姚体" pitchFamily="2" charset="-122"/>
                <a:ea typeface="方正姚体" pitchFamily="2" charset="-122"/>
                <a:cs typeface="方正汉简简体" pitchFamily="65" charset="-122"/>
              </a:rPr>
              <a:t>——</a:t>
            </a:r>
            <a:r>
              <a:rPr lang="zh-CN" altLang="en-US" sz="2800" b="1" dirty="0" smtClean="0">
                <a:latin typeface="方正姚体" pitchFamily="2" charset="-122"/>
                <a:ea typeface="方正姚体" pitchFamily="2" charset="-122"/>
                <a:cs typeface="方正汉简简体" pitchFamily="65" charset="-122"/>
              </a:rPr>
              <a:t>从历史的眼光来看“跨越式”</a:t>
            </a:r>
            <a:endParaRPr lang="zh-CN" altLang="en-US" sz="2800" b="1" dirty="0">
              <a:latin typeface="方正姚体" pitchFamily="2" charset="-122"/>
              <a:ea typeface="方正姚体" pitchFamily="2" charset="-122"/>
              <a:cs typeface="方正汉简简体" pitchFamily="65" charset="-122"/>
            </a:endParaRPr>
          </a:p>
        </p:txBody>
      </p:sp>
      <p:pic>
        <p:nvPicPr>
          <p:cNvPr id="4" name="Picture 2" descr="E:\05 跨越式其它素材\01跨越式宣传材料\跨越式标志\图标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6585"/>
            <a:ext cx="805657" cy="802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black">
          <a:xfrm>
            <a:off x="2009552" y="4509120"/>
            <a:ext cx="51435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zh-CN" altLang="en-US" sz="2400" b="1" dirty="0" smtClean="0">
                <a:solidFill>
                  <a:srgbClr val="111111"/>
                </a:solidFill>
                <a:latin typeface="华文细黑" pitchFamily="2" charset="-122"/>
                <a:ea typeface="华文细黑" pitchFamily="2" charset="-122"/>
              </a:rPr>
              <a:t>主讲人：</a:t>
            </a:r>
            <a:r>
              <a:rPr lang="zh-CN" altLang="en-US" sz="2400" b="1" dirty="0">
                <a:solidFill>
                  <a:srgbClr val="111111"/>
                </a:solidFill>
                <a:latin typeface="华文细黑" pitchFamily="2" charset="-122"/>
                <a:ea typeface="华文细黑" pitchFamily="2" charset="-122"/>
              </a:rPr>
              <a:t>曹培</a:t>
            </a:r>
            <a:r>
              <a:rPr lang="zh-CN" altLang="en-US" sz="2400" b="1" dirty="0" smtClean="0">
                <a:solidFill>
                  <a:srgbClr val="111111"/>
                </a:solidFill>
                <a:latin typeface="华文细黑" pitchFamily="2" charset="-122"/>
                <a:ea typeface="华文细黑" pitchFamily="2" charset="-122"/>
              </a:rPr>
              <a:t>杰 </a:t>
            </a:r>
            <a:r>
              <a:rPr lang="zh-CN" altLang="en-US" b="1" dirty="0" smtClean="0">
                <a:solidFill>
                  <a:srgbClr val="111111"/>
                </a:solidFill>
                <a:latin typeface="华文细黑" pitchFamily="2" charset="-122"/>
                <a:ea typeface="华文细黑" pitchFamily="2" charset="-122"/>
              </a:rPr>
              <a:t>博士</a:t>
            </a:r>
            <a:endParaRPr lang="en-US" altLang="zh-CN" sz="2000" b="1" dirty="0" smtClean="0">
              <a:solidFill>
                <a:srgbClr val="111111"/>
              </a:solidFill>
              <a:latin typeface="华文细黑" pitchFamily="2" charset="-122"/>
              <a:ea typeface="华文细黑" pitchFamily="2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2000" b="1" dirty="0" smtClean="0">
                <a:solidFill>
                  <a:srgbClr val="111111"/>
                </a:solidFill>
                <a:latin typeface="华文细黑" pitchFamily="2" charset="-122"/>
                <a:ea typeface="华文细黑" pitchFamily="2" charset="-122"/>
              </a:rPr>
              <a:t>北京师范大学现代教育技术研究所</a:t>
            </a:r>
          </a:p>
        </p:txBody>
      </p:sp>
      <p:pic>
        <p:nvPicPr>
          <p:cNvPr id="6" name="Picture 3" descr="D:\最近感兴趣\近日事务\数字时代的注意力失焦\素材\图片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51500" y="162471"/>
            <a:ext cx="31146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12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二、历年来小学语文教学改革概况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240557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zh-CN" b="1" dirty="0" smtClean="0"/>
              <a:t>1. </a:t>
            </a:r>
            <a:r>
              <a:rPr lang="zh-CN" altLang="en-US" b="1" dirty="0" smtClean="0"/>
              <a:t>历年来小语教学</a:t>
            </a:r>
            <a:r>
              <a:rPr lang="zh-CN" altLang="zh-CN" b="1" dirty="0" smtClean="0"/>
              <a:t>改革的</a:t>
            </a:r>
            <a:r>
              <a:rPr lang="zh-CN" altLang="en-US" b="1" dirty="0" smtClean="0"/>
              <a:t>阶段</a:t>
            </a:r>
            <a:r>
              <a:rPr lang="zh-CN" altLang="zh-CN" b="1" dirty="0" smtClean="0"/>
              <a:t>特征</a:t>
            </a:r>
            <a:r>
              <a:rPr lang="zh-CN" altLang="zh-CN" dirty="0" smtClean="0"/>
              <a:t> </a:t>
            </a:r>
            <a:endParaRPr lang="en-US" altLang="zh-CN" dirty="0" smtClean="0"/>
          </a:p>
        </p:txBody>
      </p:sp>
      <p:sp>
        <p:nvSpPr>
          <p:cNvPr id="7" name="矩形 6"/>
          <p:cNvSpPr/>
          <p:nvPr/>
        </p:nvSpPr>
        <p:spPr>
          <a:xfrm>
            <a:off x="35496" y="1988840"/>
            <a:ext cx="904277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复苏阶段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(1979-1981)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: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以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重视传授语文知识为基本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特征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由于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十年动乱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”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造成的无数学生知识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饥渴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”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，学校教学的中心均以传授知识为主。教学方法的改革在多方面适应了这一要求。小学低年级以识字教学为重点，实行多种多样的教学方法。阅读教学和作文教学按照教材中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读写例话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”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和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习作例文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”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向学生传授语文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知识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采用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的教学方法大致为：朗读、默读、背诵；编提纲；提问；复述等。这一阶段虽然在教学模式上还有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单纯讲解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”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、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死记硬背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”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的倾向，但语文教学已经开始注意</a:t>
            </a:r>
            <a:r>
              <a:rPr lang="zh-CN" altLang="zh-CN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读写技能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的训练。　</a:t>
            </a:r>
          </a:p>
        </p:txBody>
      </p:sp>
    </p:spTree>
    <p:extLst>
      <p:ext uri="{BB962C8B-B14F-4D97-AF65-F5344CB8AC3E}">
        <p14:creationId xmlns:p14="http://schemas.microsoft.com/office/powerpoint/2010/main" val="5312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12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二、历年来小学语文教学改革概况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240557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zh-CN" b="1" dirty="0"/>
              <a:t>1</a:t>
            </a:r>
            <a:r>
              <a:rPr lang="en-US" altLang="zh-CN" b="1" dirty="0" smtClean="0"/>
              <a:t>. </a:t>
            </a:r>
            <a:r>
              <a:rPr lang="zh-CN" altLang="en-US" b="1" dirty="0" smtClean="0"/>
              <a:t>历年来小语教学</a:t>
            </a:r>
            <a:r>
              <a:rPr lang="zh-CN" altLang="zh-CN" b="1" dirty="0" smtClean="0"/>
              <a:t>改革的</a:t>
            </a:r>
            <a:r>
              <a:rPr lang="zh-CN" altLang="en-US" b="1" dirty="0" smtClean="0"/>
              <a:t>阶段</a:t>
            </a:r>
            <a:r>
              <a:rPr lang="zh-CN" altLang="zh-CN" b="1" dirty="0" smtClean="0"/>
              <a:t>特征</a:t>
            </a:r>
            <a:r>
              <a:rPr lang="zh-CN" altLang="zh-CN" dirty="0" smtClean="0"/>
              <a:t> </a:t>
            </a:r>
            <a:endParaRPr lang="en-US" altLang="zh-CN" dirty="0" smtClean="0"/>
          </a:p>
        </p:txBody>
      </p:sp>
      <p:sp>
        <p:nvSpPr>
          <p:cNvPr id="5" name="矩形 4"/>
          <p:cNvSpPr/>
          <p:nvPr/>
        </p:nvSpPr>
        <p:spPr>
          <a:xfrm>
            <a:off x="35496" y="1988840"/>
            <a:ext cx="904277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发展</a:t>
            </a: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阶段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(1982-1985):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以加强语文“双基”训练为基本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特征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“双基”即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基础知识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和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基本技能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。这一时期的小学语文“双基”教学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在识字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阅读、作文各方面都有较系统的成果。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以识字教学为例，“集中识字教学法”和“随课文分散识字教学法”的改革与实验，在以往经验的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基础上开始了新的探索。“部件识字”、“注音识字，提前读写”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、“韵语识字”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、“听读识字”、“科学分类识字”、“循环识字”等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近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20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种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教学实验的教学法理论初步成熟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zh-CN" altLang="zh-CN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376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468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二、历年来小学语文教学改革概况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240557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zh-CN" b="1" dirty="0"/>
              <a:t>1</a:t>
            </a:r>
            <a:r>
              <a:rPr lang="en-US" altLang="zh-CN" b="1" dirty="0" smtClean="0"/>
              <a:t>. </a:t>
            </a:r>
            <a:r>
              <a:rPr lang="zh-CN" altLang="en-US" b="1" dirty="0" smtClean="0"/>
              <a:t>历年来小语教学</a:t>
            </a:r>
            <a:r>
              <a:rPr lang="zh-CN" altLang="zh-CN" b="1" dirty="0" smtClean="0"/>
              <a:t>改革的</a:t>
            </a:r>
            <a:r>
              <a:rPr lang="zh-CN" altLang="en-US" b="1" dirty="0" smtClean="0"/>
              <a:t>阶段</a:t>
            </a:r>
            <a:r>
              <a:rPr lang="zh-CN" altLang="zh-CN" b="1" dirty="0" smtClean="0"/>
              <a:t>特征</a:t>
            </a:r>
            <a:r>
              <a:rPr lang="zh-CN" altLang="zh-CN" dirty="0" smtClean="0"/>
              <a:t> </a:t>
            </a:r>
            <a:endParaRPr lang="en-US" altLang="zh-CN" dirty="0" smtClean="0"/>
          </a:p>
        </p:txBody>
      </p:sp>
      <p:sp>
        <p:nvSpPr>
          <p:cNvPr id="5" name="矩形 4"/>
          <p:cNvSpPr/>
          <p:nvPr/>
        </p:nvSpPr>
        <p:spPr>
          <a:xfrm>
            <a:off x="35496" y="1988840"/>
            <a:ext cx="90427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深化</a:t>
            </a: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阶段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(1986-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至今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):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以提升语文能力为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基本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特征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这一时期，引人注目的现象是：教学方法的改革促成了多种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小学</a:t>
            </a: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语文教学体系的诞生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ja-JP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较为</a:t>
            </a: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突出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的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有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，</a:t>
            </a: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“集中识字・大量阅读・分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步习作</a:t>
            </a: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”教学体系实验、“注音识字，提前读写”的教学实验、吕敬先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的小学生</a:t>
            </a: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语文能力整体发展实验、李吉林的情境教学实验、丁有宽的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“读写结合”</a:t>
            </a: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教学实验，都自成一套，卓有特色。除此之外，也还有围绕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着农村</a:t>
            </a: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小学作文、小学写字等很多单项教学方法改革实验向着教学体系</a:t>
            </a:r>
            <a:r>
              <a:rPr lang="ja-JP" altLang="en-US" sz="2400" dirty="0" smtClean="0">
                <a:latin typeface="黑体" pitchFamily="2" charset="-122"/>
                <a:ea typeface="黑体" pitchFamily="2" charset="-122"/>
              </a:rPr>
              <a:t>的系列化</a:t>
            </a:r>
            <a:r>
              <a:rPr lang="ja-JP" altLang="en-US" sz="2400" dirty="0">
                <a:latin typeface="黑体" pitchFamily="2" charset="-122"/>
                <a:ea typeface="黑体" pitchFamily="2" charset="-122"/>
              </a:rPr>
              <a:t>探索。　</a:t>
            </a:r>
          </a:p>
        </p:txBody>
      </p:sp>
    </p:spTree>
    <p:extLst>
      <p:ext uri="{BB962C8B-B14F-4D97-AF65-F5344CB8AC3E}">
        <p14:creationId xmlns:p14="http://schemas.microsoft.com/office/powerpoint/2010/main" val="138045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540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二、历年来小学语文教学改革概况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96" y="1412776"/>
            <a:ext cx="9042772" cy="467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总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之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现在的小学语文教学改革越来越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注重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注重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吸收教学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论、心理学已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有成果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，为自身的改革提供充实的理论依据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从历史发展来看，每一阶段的教改都有其关注重点，从最初关注知识到知识、技能并重，再到关注能力，这是一个螺旋发展的过程。未来的教学改革将在关注提升学生语文能力、素质的基础上，深刻认识语文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作为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一种以“</a:t>
            </a:r>
            <a:r>
              <a:rPr lang="zh-CN" altLang="zh-CN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自我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”为中心的个体的精神活动，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它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不仅是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个人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情意表达的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需要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，也是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个体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生活在一定群体中要与他人交流的需要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每个人都是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通过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交流、沟通与更多的人达成共识。因此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学习语文的根本原则就是“以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语言运用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为中心”，通过言语的运用来准确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表达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心中想法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即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“言为心声”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、“文如其人”。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336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三、小学语文识字教学改革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1268760"/>
            <a:ext cx="91085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从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字形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入手的集中识字教学方法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一开始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，实验者采用看图识字、以歌词带字的方式尝试着进行教学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。但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由于歌词中的字数有限，他们就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利用字音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的规律，改用“四声带字”的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方法。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经过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研究发现，形声字占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汉字中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的大多数而依靠分析字形又能够解决记忆字音的问题。那些不是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形声字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的字，可以利用字的基本部件，例如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“肥”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字中的“巴”，与这个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部件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的形声字组合在一起来识认，同样有助于记忆，只要区别其读音就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可以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。字形规律是解决集中识字教学难题的关键。经过反复实践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，他们探索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出了“基本字带字”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的集中识字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法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endParaRPr lang="zh-CN" altLang="zh-CN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616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三、小学语文识字教学改革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-868" y="1268760"/>
            <a:ext cx="910850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集中与分散相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结合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的识字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方法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以汉字规律和语言规律为基础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，根据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不同的汉字、不同的教学任务、不同程度的学生，将集中识字与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分散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识字结合起来。分次集中，每次集中字数不多，等到集中识一些字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后再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读一些课文，在课文里也可再认识少量的字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这种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方法的主要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特点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表现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在：既符合汉字的规律又遵循了语言的规律。生字相对的小集中，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避免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了孤立的识字，使汉字音、形、义便于在学生头脑中形成统一的联系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。识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一些字后马上阅读，巩固了生字，也为所识的字找到了语言环境，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更加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深刻地理解了词义。　</a:t>
            </a:r>
          </a:p>
        </p:txBody>
      </p:sp>
    </p:spTree>
    <p:extLst>
      <p:ext uri="{BB962C8B-B14F-4D97-AF65-F5344CB8AC3E}">
        <p14:creationId xmlns:p14="http://schemas.microsoft.com/office/powerpoint/2010/main" val="355729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三、小学语文识字教学改革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-4564" y="1412776"/>
            <a:ext cx="910850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从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语音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入手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的“注音识字”教学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方法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这种方法的具体做法如下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：儿童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入学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用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7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周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左右的时间教学汉语拼音，培养直呼音节和书写音节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的能力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，使汉语拼音成为提前读写的工具；在儿童不识汉字或识字不多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的情况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下，先阅读拼音课文，再阅读汉字注音课文，进而阅读汉字难字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注音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课文，最后阅读汉字课文，做到提前阅读、大量阅读；让儿童在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掌握汉字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不多的情况下，先利用汉语拼音写话，再用拼音夹汉字的方式作文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，最后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用汉字作文，做到提前作文、大量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作文。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除此之外，还有注重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智能开发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的奇特联想识字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方法、从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语义分类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入手的分类识字教学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方法等等。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600"/>
              </a:spcAft>
            </a:pP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755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三、小学语文识字教学改革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59780" y="1268760"/>
            <a:ext cx="9108504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从以上识字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教学方法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中，可以概括出来的一些共同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规律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①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教学方法的设计应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以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3500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个左右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常用字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为依据。　</a:t>
            </a:r>
          </a:p>
          <a:p>
            <a:pPr indent="723900">
              <a:spcBef>
                <a:spcPts val="600"/>
              </a:spcBef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②常用字的字种选择应遵循高频字、构词能力强、生活中常用、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儿童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口语中常出现的原则。　</a:t>
            </a:r>
          </a:p>
          <a:p>
            <a:pPr indent="723900">
              <a:spcBef>
                <a:spcPts val="600"/>
              </a:spcBef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③教学方法的选择要适应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低年级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以识字为重点的需要。　</a:t>
            </a: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④必须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要符合汉字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构字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和汉语言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发展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的规律。　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578" y="4556453"/>
            <a:ext cx="3456384" cy="220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51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0418" y="1844824"/>
            <a:ext cx="58681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zh-CN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讨论跨越式教学从以上教改中借鉴了哪些</a:t>
            </a:r>
            <a:r>
              <a:rPr lang="zh-CN" alt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方法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？</a:t>
            </a:r>
            <a:endParaRPr lang="en-US" altLang="zh-CN" sz="2400" dirty="0">
              <a:solidFill>
                <a:srgbClr val="111111"/>
              </a:solidFill>
              <a:latin typeface="黑体" pitchFamily="2" charset="-122"/>
              <a:ea typeface="黑体" pitchFamily="2" charset="-122"/>
            </a:endParaRPr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zh-CN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、谈一谈你最经常使用的识字方法？在使用这些识字方法时有哪些需要注意的</a:t>
            </a:r>
            <a:r>
              <a:rPr lang="zh-CN" alt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因素</a:t>
            </a:r>
            <a:r>
              <a:rPr lang="zh-CN" altLang="en-US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及好的</a:t>
            </a:r>
            <a:r>
              <a:rPr lang="zh-CN" alt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经验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？</a:t>
            </a:r>
            <a:endParaRPr lang="en-US" altLang="zh-CN" sz="2400" dirty="0">
              <a:solidFill>
                <a:srgbClr val="111111"/>
              </a:solidFill>
              <a:latin typeface="黑体" pitchFamily="2" charset="-122"/>
              <a:ea typeface="黑体" pitchFamily="2" charset="-122"/>
            </a:endParaRPr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zh-CN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小组</a:t>
            </a:r>
            <a:r>
              <a:rPr lang="zh-CN" alt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汇报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solidFill>
                <a:srgbClr val="11111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50577"/>
            <a:ext cx="2714625" cy="5238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dirty="0" smtClean="0"/>
              <a:t>小组研讨</a:t>
            </a:r>
            <a:endParaRPr lang="zh-CN" altLang="en-US" sz="2800" dirty="0"/>
          </a:p>
        </p:txBody>
      </p:sp>
      <p:pic>
        <p:nvPicPr>
          <p:cNvPr id="5" name="Picture 3" descr="C:\Documents and Settings\User\桌面\index_discuss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563" y="1988840"/>
            <a:ext cx="3032770" cy="308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0418" y="5589240"/>
            <a:ext cx="91135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  <a:spcAft>
                <a:spcPts val="1200"/>
              </a:spcAft>
              <a:defRPr/>
            </a:pPr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小提示：</a:t>
            </a:r>
            <a:r>
              <a:rPr lang="zh-CN" altLang="en-US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请将研讨的精华部分记录在大白纸上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。建议按照从上到下的次序进行记录。</a:t>
            </a:r>
            <a:endParaRPr lang="zh-CN" altLang="en-US" sz="2400" dirty="0">
              <a:solidFill>
                <a:srgbClr val="111111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547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98754727_bbb12f5ce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344161"/>
            <a:ext cx="1547664" cy="151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三、小学语文识字教学改革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240557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zh-CN" b="1" dirty="0" smtClean="0"/>
              <a:t>1. </a:t>
            </a:r>
            <a:r>
              <a:rPr lang="zh-CN" altLang="en-US" b="1" dirty="0" smtClean="0"/>
              <a:t>跨越式在识字教学方面的特点</a:t>
            </a:r>
            <a:endParaRPr lang="en-US" altLang="zh-CN" dirty="0" smtClean="0"/>
          </a:p>
        </p:txBody>
      </p:sp>
      <p:sp>
        <p:nvSpPr>
          <p:cNvPr id="7" name="矩形 6"/>
          <p:cNvSpPr/>
          <p:nvPr/>
        </p:nvSpPr>
        <p:spPr>
          <a:xfrm>
            <a:off x="35496" y="1988840"/>
            <a:ext cx="91085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“跨越式”语文教学，在充分借鉴已有经验的基础上，更加强调：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①通过课堂教学的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高效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化，简化学生作业压力，珍惜、保护学生的学习主动性。因为，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兴趣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才是最好的老师。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　</a:t>
            </a:r>
          </a:p>
          <a:p>
            <a:pPr indent="723900"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②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把识字和生活实际结合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起来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。在说话、写作等真实语言运用情景中学习生字，运用生字。语文教学的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最终目的在于发展儿童的语言能力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，学习语文的目的不在于成为语法家、书法家，而是要使学生达到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能读会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写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，会利用文字表达自己真实的想法。</a:t>
            </a:r>
          </a:p>
        </p:txBody>
      </p:sp>
    </p:spTree>
    <p:extLst>
      <p:ext uri="{BB962C8B-B14F-4D97-AF65-F5344CB8AC3E}">
        <p14:creationId xmlns:p14="http://schemas.microsoft.com/office/powerpoint/2010/main" val="271406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512" y="107921"/>
            <a:ext cx="2664296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1</a:t>
            </a:r>
            <a:r>
              <a:rPr lang="zh-CN" altLang="en-US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、破冰活动</a:t>
            </a:r>
            <a:endParaRPr lang="zh-CN" altLang="en-US" sz="3200" b="0" dirty="0">
              <a:solidFill>
                <a:schemeClr val="bg1"/>
              </a:solidFill>
              <a:latin typeface="黑体" pitchFamily="2" charset="-122"/>
              <a:ea typeface="黑体" pitchFamily="2" charset="-122"/>
              <a:cs typeface="方正汉简简体" pitchFamily="65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6512" y="1340768"/>
            <a:ext cx="91805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组内成员坐成一圈，请某个学员说出自己的名字，然后简单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介绍来自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的</a:t>
            </a:r>
            <a:r>
              <a:rPr lang="zh-CN" altLang="zh-CN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单位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参与跨越式的</a:t>
            </a:r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时间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自己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的</a:t>
            </a:r>
            <a:r>
              <a:rPr lang="zh-CN" altLang="zh-CN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教育信念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字以内，同组内不能重复）。下一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个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成员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必须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重复前一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个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成员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所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说的，然后说出自己的名字、来自的单位和自己的教育信念。第三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个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成员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必须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重复前两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个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成员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的话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，再介绍自己，依此类推。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介绍结束后，共同推选出小组</a:t>
            </a:r>
            <a:r>
              <a:rPr lang="zh-CN" altLang="zh-CN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组长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，在组长的主持下，为本组起一个响亮的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名字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和口号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800" dirty="0" smtClean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由</a:t>
            </a:r>
            <a:r>
              <a:rPr lang="zh-CN" altLang="zh-CN" sz="28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组长向全场介绍本组组名、口号及</a:t>
            </a:r>
            <a:r>
              <a:rPr lang="zh-CN" altLang="zh-CN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组员</a:t>
            </a:r>
            <a:r>
              <a:rPr lang="zh-CN" altLang="en-US" sz="28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，由特邀主持人上台自我介绍。</a:t>
            </a:r>
            <a:endParaRPr lang="zh-CN" altLang="zh-CN" sz="2800" dirty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84169" y="161441"/>
            <a:ext cx="305983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49263" indent="-449263">
              <a:spcBef>
                <a:spcPts val="600"/>
              </a:spcBef>
              <a:spcAft>
                <a:spcPts val="600"/>
              </a:spcAft>
            </a:pPr>
            <a:r>
              <a:rPr lang="zh-CN" altLang="en-US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自由</a:t>
            </a:r>
            <a:r>
              <a:rPr lang="zh-CN" altLang="en-US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分组</a:t>
            </a:r>
            <a:r>
              <a:rPr lang="zh-CN" altLang="en-US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，建议每</a:t>
            </a:r>
            <a:r>
              <a:rPr lang="en-US" altLang="zh-CN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8</a:t>
            </a:r>
            <a:r>
              <a:rPr lang="zh-CN" altLang="en-US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人</a:t>
            </a:r>
            <a:r>
              <a:rPr lang="zh-CN" altLang="en-US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一组。</a:t>
            </a:r>
            <a:endParaRPr lang="en-US" altLang="zh-CN" dirty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43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四、小学语文阅读教学改革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-25524" y="1484784"/>
            <a:ext cx="91085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>
              <a:spcBef>
                <a:spcPts val="600"/>
              </a:spcBef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传统的阅读教学以分析课文为核心，形成了以教师讲解为主的教学模式，学生的阅读能力得不到有效地训练和切实的提高，因此阅读教学改革成了小学语文教学改革中涉及面最广，改革力度最大、实验类型最多的一项内容。其中比较典型的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情境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实验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“情境教学”的核心，就是激发儿童的情绪，有效地调动学生的主观能动性，把阅读教学中的字、词、句、篇知识带入一定的情境之中，并凭借学生进入情境的内心感受和情绪，进行情感与思想教育。“情境教学”的基本特点是形真、情切、意远、蕴理。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629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412776"/>
            <a:ext cx="91085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情境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情境教学的具体做法是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如何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设计情境：主要从教材出发，动用直观的手段和教师的语言描绘，加深儿童的情感体验，并使儿童的形象思维向抽象思维过渡。</a:t>
            </a: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将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学生带入情境的手段：以生活展现情境；以实物演示情境；以图画再现情境；以音乐渲染情境；以表演体会情境；以语言描绘情境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阅读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教学中的情境创设：抓住全篇创设情境，重在激发动机；强化情境，理解关键词、句、段；凭借情境，品尝语感，欣赏课文精华。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65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15404" y="1340767"/>
            <a:ext cx="91085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情境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情境教学的基本经验是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体现了语文学科工具性和人文性的双重特点，不仅关注学生知识与能力的获得，而且关注学生情感与态度的变化。情境教学注重将情、境、语统一起来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，引导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儿童从感受美、体验美的乐趣中感知教材内容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，学习语文。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情境教学具有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形真、情切、意远、理蕴的特点，因而能巧妙地把儿童的认知活动与情感活动结合起来，从而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达到感悟、体验语文“美”的目的。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5" name="内容占位符 3" descr="book3_f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001" y="5124767"/>
            <a:ext cx="1488653" cy="1701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25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412776"/>
            <a:ext cx="91085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zh-CN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读写</a:t>
            </a: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结合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读写结合教学的基本思想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所谓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写结合教学指的是，将阅读、观察、思考、表达贯穿于小学语文阅读教学中，以读为基础，从读学写，写中促读，突出重点，多读多写，把读与写有机地融合在一起。同时取消了作文课，而以大量片断形式的写作训练融入阅读教学中，要求学生边读边写，读写同步。读写的内容、要求均体现在课本之中，课本既是阅读课本，又是写作课本。</a:t>
            </a:r>
          </a:p>
        </p:txBody>
      </p:sp>
    </p:spTree>
    <p:extLst>
      <p:ext uri="{BB962C8B-B14F-4D97-AF65-F5344CB8AC3E}">
        <p14:creationId xmlns:p14="http://schemas.microsoft.com/office/powerpoint/2010/main" val="375652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340768"/>
            <a:ext cx="9108504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zh-CN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读写</a:t>
            </a: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结合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读写结合教学的根据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从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阅读教学的任务看，历来把阅读教学的任务局限于单一的阅读范围内，认为它只是阅读本身的事情，忽视了与它密切相关的写作问题，这种读写分离的教学指导思想，造成了读无助于写，写也没有促进读的局面，这可能就是语文教学水平一时难以有效提高的一个重要原因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所以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，阅读教学的任务应该从更广泛的角度来解释，阅读教学也包含着提高写作水平的任务。而这方面，中国传统语文教学有着很好的经验可以继承。</a:t>
            </a:r>
          </a:p>
        </p:txBody>
      </p:sp>
    </p:spTree>
    <p:extLst>
      <p:ext uri="{BB962C8B-B14F-4D97-AF65-F5344CB8AC3E}">
        <p14:creationId xmlns:p14="http://schemas.microsoft.com/office/powerpoint/2010/main" val="417742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340768"/>
            <a:ext cx="9108504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zh-CN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读写</a:t>
            </a: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结合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读写结合的具体做法是“以课文为榜样，以模仿为手段，以生活经验为内容，以片断训练为形式”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，具体措施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、从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读学解题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作文练审题和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拟题；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、从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读学概括中心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作文练表达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中心；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、从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读学分段、概括段意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作文练写作提纲、　　从读学区分课文主次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作文练详略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得当；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、从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读学捕捉中心段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作文练突出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中心；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、从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读学品评词语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作文练谴词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造句；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、从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读学作者观察事物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作文练观察方法</a:t>
            </a: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　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这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七项措施形成了以仿为主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迁移为主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--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创写为主的阅读教学过程。读写结合教学的评价：读写结合的实现，有效地提高了教学效率，同时也是学用结合的具体体现。</a:t>
            </a:r>
          </a:p>
        </p:txBody>
      </p:sp>
    </p:spTree>
    <p:extLst>
      <p:ext uri="{BB962C8B-B14F-4D97-AF65-F5344CB8AC3E}">
        <p14:creationId xmlns:p14="http://schemas.microsoft.com/office/powerpoint/2010/main" val="377421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628800"/>
            <a:ext cx="910850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zh-CN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快速</a:t>
            </a: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阅读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快速阅读教学的基本思想：阅读教学中进行速读训练的目的是使学生在规定的时间内，尽快地读完更多的文字材料，有效地获取所需要的信息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速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读方法与策略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：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采用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视读方式。即采用默读的方法比朗读的方法速度要快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　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控制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视线运动。即阅读时眼停和眼动应相间出现，尽可能减少眼停次数和时间，减少回视次数，使眼停与注意点同步进行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。扩大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视读广度，并能抓住阅读重点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92695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1484784"/>
            <a:ext cx="910850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“双轨”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“双轨”教学的基本思想：所谓“双轨”教学的基本模式是，把国家规定的语文教学时间一分为二，以五分之四左右的时间用于课堂教学，强化“双基”。课堂教学依纲靠本，完成大纲和教材规定的基本任务，此为第一轨；用五分之一左右的时间开设“自由读写”课，加强学生的语言文字实践活动，扩大学生的思维空间，培养学生的自学能力，克服课堂教学读写量不足、学习内容较窄等问题，起到“补偏救弊”的作用，此为第二轨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；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两</a:t>
            </a: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条轨同时运行，优势互补，课堂教学以“精”取胜，“自由读写”以“博”为佳，得法于课堂教学，受益于“自由读写”，这就是“双轨”教学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40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196752"/>
            <a:ext cx="910850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“双轨”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“双轨”教学改革的指导思想：在迈向新世纪的时候，语文教育界逐渐树立起了一种“大语文教育”的思想，即语文教育的任务不单是学校、课堂所能完成的，学生语文能力的形成离不开社会生活的大环境，社会生活是语文教育最广阔的课堂</a:t>
            </a:r>
            <a:r>
              <a:rPr lang="zh-CN" altLang="zh-CN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5" name="Picture 4" descr="edu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952" y="3726959"/>
            <a:ext cx="3833280" cy="31105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73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四、小学语文阅读教学改革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69156" y="1340768"/>
            <a:ext cx="910850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zh-CN" altLang="zh-CN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“双轨”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教学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实验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具体措施：在课堂教学方面，主要解决“三少”（即读书少、思考少、练笔少）问题，要变“三少”为“三多”（即多读书、多思考、多练笔）。具体措施是：阅读教学“以读为本”，在课堂上用大部分时间指导学生潜心读书；压缩课堂提问时间，提高提问质量；加强重点训练；注意读写结合，强化读写迁移。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/>
            </a:r>
            <a:br>
              <a:rPr lang="en-US" altLang="zh-CN" sz="2400" dirty="0">
                <a:latin typeface="黑体" pitchFamily="2" charset="-122"/>
                <a:ea typeface="黑体" pitchFamily="2" charset="-122"/>
              </a:rPr>
            </a:b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/>
            </a:r>
            <a:br>
              <a:rPr lang="en-US" altLang="zh-CN" sz="2400" dirty="0">
                <a:latin typeface="黑体" pitchFamily="2" charset="-122"/>
                <a:ea typeface="黑体" pitchFamily="2" charset="-122"/>
              </a:rPr>
            </a:br>
            <a:r>
              <a:rPr lang="zh-CN" altLang="zh-CN" sz="2400" dirty="0">
                <a:latin typeface="黑体" pitchFamily="2" charset="-122"/>
                <a:ea typeface="黑体" pitchFamily="2" charset="-122"/>
              </a:rPr>
              <a:t>　　“自由读写”的核心是引发学生的读书兴趣，培养读书习惯，着眼于学生的语文实践活动。为了不使“自由读写”变成“自流”，教师应加强课外指导，向学生推荐优秀读物，指点读书方法，提高读书效果。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201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 noChangeShapeType="1"/>
          </p:cNvSpPr>
          <p:nvPr/>
        </p:nvSpPr>
        <p:spPr bwMode="auto">
          <a:xfrm flipV="1">
            <a:off x="1847850" y="2065338"/>
            <a:ext cx="506413" cy="487362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1704975" y="4624388"/>
            <a:ext cx="649288" cy="41275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354263" y="2065338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354263" y="5037138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2354263" y="3589338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gray">
          <a:xfrm>
            <a:off x="2957513" y="1836738"/>
            <a:ext cx="49657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3330574" y="1866900"/>
            <a:ext cx="4006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小学语文教学中的现存问题</a:t>
            </a:r>
            <a:endParaRPr lang="en-US" altLang="zh-CN" sz="2400" dirty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8" name="AutoShape 24"/>
          <p:cNvSpPr>
            <a:spLocks noChangeArrowheads="1"/>
          </p:cNvSpPr>
          <p:nvPr/>
        </p:nvSpPr>
        <p:spPr bwMode="gray">
          <a:xfrm>
            <a:off x="2954338" y="3328988"/>
            <a:ext cx="49657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3330575" y="3359150"/>
            <a:ext cx="400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小学语文识字教学改革</a:t>
            </a:r>
            <a:endParaRPr lang="en-US" altLang="zh-CN" sz="2400" dirty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gray">
          <a:xfrm>
            <a:off x="2868613" y="1954213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22" name="Oval 28"/>
          <p:cNvSpPr>
            <a:spLocks noChangeArrowheads="1"/>
          </p:cNvSpPr>
          <p:nvPr/>
        </p:nvSpPr>
        <p:spPr bwMode="gray">
          <a:xfrm>
            <a:off x="2881313" y="3475038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26" name="AutoShape 32"/>
          <p:cNvSpPr>
            <a:spLocks noChangeArrowheads="1"/>
          </p:cNvSpPr>
          <p:nvPr/>
        </p:nvSpPr>
        <p:spPr bwMode="gray">
          <a:xfrm>
            <a:off x="2957513" y="4849813"/>
            <a:ext cx="49657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330575" y="4879975"/>
            <a:ext cx="3916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跨越式教学常见问题解析</a:t>
            </a:r>
            <a:endParaRPr lang="en-US" altLang="zh-CN" sz="2400" dirty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8" name="Oval 34"/>
          <p:cNvSpPr>
            <a:spLocks noChangeArrowheads="1"/>
          </p:cNvSpPr>
          <p:nvPr/>
        </p:nvSpPr>
        <p:spPr bwMode="gray">
          <a:xfrm>
            <a:off x="2881313" y="4983163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pic>
        <p:nvPicPr>
          <p:cNvPr id="29" name="Picture 5" descr="C:\Documents and Settings\User\桌面\图片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525" y="2509838"/>
            <a:ext cx="2119313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07541" y="179929"/>
            <a:ext cx="3893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内容框架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 flipV="1">
            <a:off x="2284413" y="2855516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V="1">
            <a:off x="2284413" y="4303316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" name="AutoShape 22"/>
          <p:cNvSpPr>
            <a:spLocks noChangeArrowheads="1"/>
          </p:cNvSpPr>
          <p:nvPr/>
        </p:nvSpPr>
        <p:spPr bwMode="gray">
          <a:xfrm>
            <a:off x="2963863" y="2614216"/>
            <a:ext cx="49657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3336925" y="2644378"/>
            <a:ext cx="400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历年小学语文教学</a:t>
            </a:r>
            <a:r>
              <a:rPr lang="zh-CN" altLang="en-US" sz="24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改革概况</a:t>
            </a:r>
            <a:endParaRPr lang="en-US" altLang="zh-CN" sz="2400" dirty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gray">
          <a:xfrm>
            <a:off x="2887663" y="2747566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31" name="AutoShape 29"/>
          <p:cNvSpPr>
            <a:spLocks noChangeArrowheads="1"/>
          </p:cNvSpPr>
          <p:nvPr/>
        </p:nvSpPr>
        <p:spPr bwMode="gray">
          <a:xfrm>
            <a:off x="2963863" y="4089003"/>
            <a:ext cx="49657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3336925" y="4119166"/>
            <a:ext cx="3916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小学语文阅读教学改革</a:t>
            </a:r>
            <a:endParaRPr lang="en-US" altLang="zh-CN" sz="2400" dirty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3" name="Oval 31"/>
          <p:cNvSpPr>
            <a:spLocks noChangeArrowheads="1"/>
          </p:cNvSpPr>
          <p:nvPr/>
        </p:nvSpPr>
        <p:spPr bwMode="gray">
          <a:xfrm>
            <a:off x="2874963" y="4227116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0418" y="1844824"/>
            <a:ext cx="586814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1800"/>
              </a:spcBef>
              <a:spcAft>
                <a:spcPts val="1800"/>
              </a:spcAft>
              <a:defRPr/>
            </a:pPr>
            <a:r>
              <a:rPr lang="en-US" altLang="zh-CN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讨论跨越式教学从以上教改中借鉴了哪些</a:t>
            </a:r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理念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和</a:t>
            </a:r>
            <a:r>
              <a:rPr lang="zh-CN" alt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方法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？</a:t>
            </a:r>
            <a:endParaRPr lang="en-US" altLang="zh-CN" sz="2400" dirty="0">
              <a:solidFill>
                <a:srgbClr val="111111"/>
              </a:solidFill>
              <a:latin typeface="黑体" pitchFamily="2" charset="-122"/>
              <a:ea typeface="黑体" pitchFamily="2" charset="-122"/>
            </a:endParaRPr>
          </a:p>
          <a:p>
            <a:pPr eaLnBrk="0" hangingPunct="0">
              <a:spcBef>
                <a:spcPts val="1800"/>
              </a:spcBef>
              <a:spcAft>
                <a:spcPts val="1800"/>
              </a:spcAft>
              <a:defRPr/>
            </a:pPr>
            <a:r>
              <a:rPr lang="en-US" altLang="zh-CN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、谈一谈你在阅读教学时有哪些需要注意的</a:t>
            </a:r>
            <a:r>
              <a:rPr lang="zh-CN" alt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因素</a:t>
            </a:r>
            <a:r>
              <a:rPr lang="zh-CN" altLang="en-US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及好的</a:t>
            </a:r>
            <a:r>
              <a:rPr lang="zh-CN" alt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经验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？</a:t>
            </a:r>
            <a:endParaRPr lang="en-US" altLang="zh-CN" sz="2400" dirty="0">
              <a:solidFill>
                <a:srgbClr val="111111"/>
              </a:solidFill>
              <a:latin typeface="黑体" pitchFamily="2" charset="-122"/>
              <a:ea typeface="黑体" pitchFamily="2" charset="-122"/>
            </a:endParaRPr>
          </a:p>
          <a:p>
            <a:pPr eaLnBrk="0" hangingPunct="0">
              <a:spcBef>
                <a:spcPts val="1800"/>
              </a:spcBef>
              <a:spcAft>
                <a:spcPts val="1800"/>
              </a:spcAft>
              <a:defRPr/>
            </a:pPr>
            <a:r>
              <a:rPr lang="en-US" altLang="zh-CN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小组</a:t>
            </a:r>
            <a:r>
              <a:rPr lang="zh-CN" alt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汇报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solidFill>
                <a:srgbClr val="11111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50577"/>
            <a:ext cx="2714625" cy="5238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dirty="0" smtClean="0"/>
              <a:t>小组研讨</a:t>
            </a:r>
            <a:endParaRPr lang="zh-CN" altLang="en-US" sz="2800" dirty="0"/>
          </a:p>
        </p:txBody>
      </p:sp>
      <p:pic>
        <p:nvPicPr>
          <p:cNvPr id="5" name="Picture 3" descr="C:\Documents and Settings\User\桌面\index_discuss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563" y="1988840"/>
            <a:ext cx="3032770" cy="308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0418" y="5589240"/>
            <a:ext cx="91135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  <a:spcAft>
                <a:spcPts val="1200"/>
              </a:spcAft>
              <a:defRPr/>
            </a:pPr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小提示：</a:t>
            </a:r>
            <a:r>
              <a:rPr lang="zh-CN" altLang="en-US" sz="2400" dirty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请将研讨的精华部分记录在大白纸上</a:t>
            </a:r>
            <a:r>
              <a:rPr lang="zh-CN" altLang="en-US" sz="2400" dirty="0" smtClean="0">
                <a:solidFill>
                  <a:srgbClr val="111111"/>
                </a:solidFill>
                <a:latin typeface="黑体" pitchFamily="2" charset="-122"/>
                <a:ea typeface="黑体" pitchFamily="2" charset="-122"/>
              </a:rPr>
              <a:t>。建议按照从上到下的次序进行记录。</a:t>
            </a:r>
            <a:endParaRPr lang="zh-CN" altLang="en-US" sz="2400" dirty="0">
              <a:solidFill>
                <a:srgbClr val="111111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034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四、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小学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语文阅读教学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340768"/>
            <a:ext cx="910850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“跨越式”语文教学，在充分借鉴已有经验的基础上，更加强调：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①对于阅读，学生通过一系列课文的学习，逐渐领悟到一个浅显而常常被忽视的道理：文章是在老师引导下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自己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读懂，而不是被动地听老师讲懂的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。所以跨越式强调每一遍读都有每一遍的目的和效果。在具体操作上：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marL="723900" indent="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利用问题引导学生深层次感悟，强调阅读教学应提“主问题”，即牵一发而动全身的问题，忌碎问碎答造成的阅读碎片化，失去了文本的整体美。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marL="723900" indent="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提供拓展阅读，在自主阅读中自读自悟，提高阅读质量，深化可问题主题。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1200"/>
              </a:spcAft>
            </a:pP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453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四、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小学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语文阅读教学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改革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340768"/>
            <a:ext cx="91085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“跨越式”语文教学，在充分借鉴已有经验的基础上，更加强调：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　</a:t>
            </a: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②在语文教学中，读和写有着天然的联系，读是写的基础，写是读的升华，应注意读、写之间的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结合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。跨越式在不增加课时的前提下，在课堂实际内加入拓展阅读和随堂写作。拓展阅读的目的在于深化课标，同时积累写作的素材，而随堂写作则是让学生学以致用，在写作中提升语文能力。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叶圣陶曾明确指出：“阅读是‘吸收’的事情，从阅读，咱们可以领受人家的经验，接触人家的心情；写作是‘发表’的事情，从写作咱们可以显示自己的经验，吐露自己的心情。”这段话将读与写的实质揭示得很清楚，说明读与写是相通的，读与写结合是语文教学的基本规律之一。</a:t>
            </a:r>
          </a:p>
          <a:p>
            <a:pPr indent="723900">
              <a:spcBef>
                <a:spcPts val="1200"/>
              </a:spcBef>
              <a:spcAft>
                <a:spcPts val="1200"/>
              </a:spcAft>
            </a:pP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073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四、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小学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语文阅读教学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改革</a:t>
            </a:r>
          </a:p>
        </p:txBody>
      </p:sp>
      <p:sp>
        <p:nvSpPr>
          <p:cNvPr id="4" name="矩形 3"/>
          <p:cNvSpPr/>
          <p:nvPr/>
        </p:nvSpPr>
        <p:spPr>
          <a:xfrm>
            <a:off x="39440" y="1556792"/>
            <a:ext cx="910850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除此之外，建议我们语文教学应联系生活实际，创设丰富的课外活动，在实际生活中学习语文，因为语言的产生就是为了生活中人与人之间的沟通和交流。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比如：鼓励学生在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课外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生活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中有意识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地运用学过的语文知识，如看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街头广告牌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，注意发现不规范的汉字和拼音；听广播、看电视时，用心学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主持人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朗读时的声音和表情，等等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引导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学生用自己学过的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本事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”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，开展争当“小能人”活动，即小作家、小记者、小编辑、小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播音员、小主持人、小领诵、小书法家和小故事员。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787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1" name="Text Box 5"/>
          <p:cNvSpPr txBox="1">
            <a:spLocks noChangeArrowheads="1"/>
          </p:cNvSpPr>
          <p:nvPr/>
        </p:nvSpPr>
        <p:spPr bwMode="auto">
          <a:xfrm>
            <a:off x="581163" y="2636912"/>
            <a:ext cx="3877985" cy="83099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5F5F5F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61938" indent="-261938" algn="l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4800" dirty="0" smtClean="0">
                <a:ea typeface="微软雅黑" pitchFamily="34" charset="-122"/>
              </a:rPr>
              <a:t>休息一下</a:t>
            </a:r>
            <a:r>
              <a:rPr lang="en-US" altLang="zh-CN" sz="4800" dirty="0" smtClean="0">
                <a:ea typeface="微软雅黑" pitchFamily="34" charset="-122"/>
              </a:rPr>
              <a:t>……</a:t>
            </a:r>
            <a:endParaRPr lang="zh-CN" altLang="en-US" sz="4800" dirty="0">
              <a:ea typeface="微软雅黑" pitchFamily="34" charset="-122"/>
            </a:endParaRPr>
          </a:p>
        </p:txBody>
      </p:sp>
      <p:pic>
        <p:nvPicPr>
          <p:cNvPr id="23" name="Picture 28" descr="C:\Documents and Settings\User\桌面\2edf06edc15860d8b31cb1c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3"/>
          <a:stretch/>
        </p:blipFill>
        <p:spPr bwMode="auto">
          <a:xfrm>
            <a:off x="4678093" y="1556792"/>
            <a:ext cx="4264350" cy="36182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4" name="TextBox 23"/>
          <p:cNvSpPr txBox="1"/>
          <p:nvPr/>
        </p:nvSpPr>
        <p:spPr>
          <a:xfrm>
            <a:off x="-36512" y="107921"/>
            <a:ext cx="266429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中场休息</a:t>
            </a:r>
            <a:endParaRPr lang="zh-CN" altLang="en-US" sz="3200" b="0" dirty="0">
              <a:solidFill>
                <a:schemeClr val="bg1"/>
              </a:solidFill>
              <a:latin typeface="黑体" pitchFamily="2" charset="-122"/>
              <a:ea typeface="黑体" pitchFamily="2" charset="-122"/>
              <a:cs typeface="方正汉简简体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864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22" name="Rectangle 10"/>
          <p:cNvSpPr>
            <a:spLocks noChangeArrowheads="1"/>
          </p:cNvSpPr>
          <p:nvPr/>
        </p:nvSpPr>
        <p:spPr bwMode="auto">
          <a:xfrm>
            <a:off x="468313" y="6586538"/>
            <a:ext cx="4103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buFontTx/>
              <a:buNone/>
            </a:pP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第  </a:t>
            </a:r>
            <a:fld id="{44CAF573-6DA2-4973-8868-299A2BD816DA}" type="slidenum"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pPr algn="l">
                <a:buFontTx/>
                <a:buNone/>
              </a:pPr>
              <a:t>35</a:t>
            </a:fld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 </a:t>
            </a:r>
            <a:r>
              <a:rPr lang="en-US" altLang="zh-CN" sz="1000">
                <a:solidFill>
                  <a:schemeClr val="bg1"/>
                </a:solidFill>
                <a:latin typeface="微软雅黑" pitchFamily="34" charset="-122"/>
              </a:rPr>
              <a:t>/ 40 </a:t>
            </a: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107921"/>
            <a:ext cx="266429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团队游戏</a:t>
            </a:r>
            <a:endParaRPr lang="zh-CN" altLang="en-US" sz="3200" b="0" dirty="0">
              <a:solidFill>
                <a:schemeClr val="bg1"/>
              </a:solidFill>
              <a:latin typeface="黑体" pitchFamily="2" charset="-122"/>
              <a:ea typeface="黑体" pitchFamily="2" charset="-122"/>
              <a:cs typeface="方正汉简简体" pitchFamily="65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6512" y="2132856"/>
            <a:ext cx="9180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zh-CN" altLang="en-US" sz="9600" b="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隔墙传话</a:t>
            </a:r>
            <a:endParaRPr lang="zh-CN" altLang="en-US" sz="9600" b="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501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22" name="Rectangle 10"/>
          <p:cNvSpPr>
            <a:spLocks noChangeArrowheads="1"/>
          </p:cNvSpPr>
          <p:nvPr/>
        </p:nvSpPr>
        <p:spPr bwMode="auto">
          <a:xfrm>
            <a:off x="468313" y="6586538"/>
            <a:ext cx="4103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buFontTx/>
              <a:buNone/>
            </a:pP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第  </a:t>
            </a:r>
            <a:fld id="{44CAF573-6DA2-4973-8868-299A2BD816DA}" type="slidenum"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pPr algn="l">
                <a:buFontTx/>
                <a:buNone/>
              </a:pPr>
              <a:t>36</a:t>
            </a:fld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 </a:t>
            </a:r>
            <a:r>
              <a:rPr lang="en-US" altLang="zh-CN" sz="1000">
                <a:solidFill>
                  <a:schemeClr val="bg1"/>
                </a:solidFill>
                <a:latin typeface="微软雅黑" pitchFamily="34" charset="-122"/>
              </a:rPr>
              <a:t>/ 40 </a:t>
            </a: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107921"/>
            <a:ext cx="266429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团队游戏</a:t>
            </a:r>
            <a:endParaRPr lang="zh-CN" altLang="en-US" sz="3200" b="0" dirty="0">
              <a:solidFill>
                <a:schemeClr val="bg1"/>
              </a:solidFill>
              <a:latin typeface="黑体" pitchFamily="2" charset="-122"/>
              <a:ea typeface="黑体" pitchFamily="2" charset="-122"/>
              <a:cs typeface="方正汉简简体" pitchFamily="65" charset="-122"/>
            </a:endParaRPr>
          </a:p>
        </p:txBody>
      </p:sp>
      <p:sp>
        <p:nvSpPr>
          <p:cNvPr id="7" name="内容占位符 3"/>
          <p:cNvSpPr txBox="1">
            <a:spLocks/>
          </p:cNvSpPr>
          <p:nvPr/>
        </p:nvSpPr>
        <p:spPr bwMode="gray">
          <a:xfrm>
            <a:off x="474939" y="2204864"/>
            <a:ext cx="8229600" cy="386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lang="zh-CN" altLang="en-US" sz="32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zh-CN" altLang="en-US" sz="7200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昨天晚上</a:t>
            </a:r>
            <a:r>
              <a:rPr lang="zh-CN" altLang="en-US" sz="7200" cap="none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我被蚊子咬了一个大包。</a:t>
            </a:r>
          </a:p>
        </p:txBody>
      </p:sp>
    </p:spTree>
    <p:extLst>
      <p:ext uri="{BB962C8B-B14F-4D97-AF65-F5344CB8AC3E}">
        <p14:creationId xmlns:p14="http://schemas.microsoft.com/office/powerpoint/2010/main" val="84876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22" name="Rectangle 10"/>
          <p:cNvSpPr>
            <a:spLocks noChangeArrowheads="1"/>
          </p:cNvSpPr>
          <p:nvPr/>
        </p:nvSpPr>
        <p:spPr bwMode="auto">
          <a:xfrm>
            <a:off x="468313" y="6586538"/>
            <a:ext cx="4103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buFontTx/>
              <a:buNone/>
            </a:pP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第  </a:t>
            </a:r>
            <a:fld id="{44CAF573-6DA2-4973-8868-299A2BD816DA}" type="slidenum"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pPr algn="l">
                <a:buFontTx/>
                <a:buNone/>
              </a:pPr>
              <a:t>37</a:t>
            </a:fld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 </a:t>
            </a:r>
            <a:r>
              <a:rPr lang="en-US" altLang="zh-CN" sz="1000">
                <a:solidFill>
                  <a:schemeClr val="bg1"/>
                </a:solidFill>
                <a:latin typeface="微软雅黑" pitchFamily="34" charset="-122"/>
              </a:rPr>
              <a:t>/ 40 </a:t>
            </a: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107921"/>
            <a:ext cx="266429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团队游戏</a:t>
            </a:r>
            <a:endParaRPr lang="zh-CN" altLang="en-US" sz="3200" b="0" dirty="0">
              <a:solidFill>
                <a:schemeClr val="bg1"/>
              </a:solidFill>
              <a:latin typeface="黑体" pitchFamily="2" charset="-122"/>
              <a:ea typeface="黑体" pitchFamily="2" charset="-122"/>
              <a:cs typeface="方正汉简简体" pitchFamily="65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6512" y="2132856"/>
            <a:ext cx="9180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zh-CN" altLang="en-US" sz="9600" b="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隔墙传话</a:t>
            </a:r>
            <a:endParaRPr lang="zh-CN" altLang="en-US" sz="9600" b="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077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22" name="Rectangle 10"/>
          <p:cNvSpPr>
            <a:spLocks noChangeArrowheads="1"/>
          </p:cNvSpPr>
          <p:nvPr/>
        </p:nvSpPr>
        <p:spPr bwMode="auto">
          <a:xfrm>
            <a:off x="468313" y="6586538"/>
            <a:ext cx="4103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buFontTx/>
              <a:buNone/>
            </a:pP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第  </a:t>
            </a:r>
            <a:fld id="{44CAF573-6DA2-4973-8868-299A2BD816DA}" type="slidenum"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pPr algn="l">
                <a:buFontTx/>
                <a:buNone/>
              </a:pPr>
              <a:t>38</a:t>
            </a:fld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 </a:t>
            </a:r>
            <a:r>
              <a:rPr lang="en-US" altLang="zh-CN" sz="1000">
                <a:solidFill>
                  <a:schemeClr val="bg1"/>
                </a:solidFill>
                <a:latin typeface="微软雅黑" pitchFamily="34" charset="-122"/>
              </a:rPr>
              <a:t>/ 40 </a:t>
            </a: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107921"/>
            <a:ext cx="266429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团队游戏</a:t>
            </a:r>
            <a:endParaRPr lang="zh-CN" altLang="en-US" sz="3200" b="0" dirty="0">
              <a:solidFill>
                <a:schemeClr val="bg1"/>
              </a:solidFill>
              <a:latin typeface="黑体" pitchFamily="2" charset="-122"/>
              <a:ea typeface="黑体" pitchFamily="2" charset="-122"/>
              <a:cs typeface="方正汉简简体" pitchFamily="65" charset="-122"/>
            </a:endParaRPr>
          </a:p>
        </p:txBody>
      </p:sp>
      <p:sp>
        <p:nvSpPr>
          <p:cNvPr id="7" name="内容占位符 3"/>
          <p:cNvSpPr txBox="1">
            <a:spLocks/>
          </p:cNvSpPr>
          <p:nvPr/>
        </p:nvSpPr>
        <p:spPr bwMode="gray">
          <a:xfrm>
            <a:off x="237469" y="2204864"/>
            <a:ext cx="8669062" cy="386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lang="zh-CN" altLang="en-US" sz="32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zh-CN" altLang="en-US" sz="7200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我背着书包，骑着自行车上学去。</a:t>
            </a:r>
            <a:endParaRPr lang="zh-CN" altLang="en-US" sz="7200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22" name="Rectangle 10"/>
          <p:cNvSpPr>
            <a:spLocks noChangeArrowheads="1"/>
          </p:cNvSpPr>
          <p:nvPr/>
        </p:nvSpPr>
        <p:spPr bwMode="auto">
          <a:xfrm>
            <a:off x="468313" y="6586538"/>
            <a:ext cx="4103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buFontTx/>
              <a:buNone/>
            </a:pP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第  </a:t>
            </a:r>
            <a:fld id="{44CAF573-6DA2-4973-8868-299A2BD816DA}" type="slidenum"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pPr algn="l">
                <a:buFontTx/>
                <a:buNone/>
              </a:pPr>
              <a:t>39</a:t>
            </a:fld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 </a:t>
            </a:r>
            <a:r>
              <a:rPr lang="en-US" altLang="zh-CN" sz="1000">
                <a:solidFill>
                  <a:schemeClr val="bg1"/>
                </a:solidFill>
                <a:latin typeface="微软雅黑" pitchFamily="34" charset="-122"/>
              </a:rPr>
              <a:t>/ 40 </a:t>
            </a: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107921"/>
            <a:ext cx="266429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团队游戏</a:t>
            </a:r>
            <a:endParaRPr lang="zh-CN" altLang="en-US" sz="3200" b="0" dirty="0">
              <a:solidFill>
                <a:schemeClr val="bg1"/>
              </a:solidFill>
              <a:latin typeface="黑体" pitchFamily="2" charset="-122"/>
              <a:ea typeface="黑体" pitchFamily="2" charset="-122"/>
              <a:cs typeface="方正汉简简体" pitchFamily="65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6512" y="2132856"/>
            <a:ext cx="9180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zh-CN" altLang="en-US" sz="9600" b="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隔墙传话</a:t>
            </a:r>
            <a:endParaRPr lang="zh-CN" altLang="en-US" sz="9600" b="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077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一、小学语文教学中的现存问题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实例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：阅读方面</a:t>
            </a:r>
            <a:endParaRPr lang="en-US" altLang="zh-CN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1988741"/>
            <a:ext cx="91440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“你学懂了什么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”</a:t>
            </a:r>
            <a:endParaRPr lang="en-US" altLang="zh-CN" sz="32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教师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话落，学生纷纷举手回答。仁者见仁，智者见智，场面热烈感人。教师或全盘肯定，或蜻蜓点水式评价，不深究，听之任之。仔细品评，我们不难发现，学生对于这一问题的回答是多层次、多角度、多侧面的，可谓竞相纷呈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然而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遗憾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的是，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教师在提问之后常常缺乏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针对学生语言表达加以点拨、引导及在情感体验上体现“拨云见日”的功力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，总是“无疾而终”，给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人以“神龙见首不见尾”之感。更令人遗憾的是，这样的提问单纯地成了教学的形式，而没有成为深入探究的绝佳途径。下一环节的教学几乎又是从“零起点”开始，很少去考虑学生已经获得了哪些信息，造成资源浪费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22" name="Rectangle 10"/>
          <p:cNvSpPr>
            <a:spLocks noChangeArrowheads="1"/>
          </p:cNvSpPr>
          <p:nvPr/>
        </p:nvSpPr>
        <p:spPr bwMode="auto">
          <a:xfrm>
            <a:off x="468313" y="6586538"/>
            <a:ext cx="4103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buFontTx/>
              <a:buNone/>
            </a:pP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第  </a:t>
            </a:r>
            <a:fld id="{44CAF573-6DA2-4973-8868-299A2BD816DA}" type="slidenum"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pPr algn="l">
                <a:buFontTx/>
                <a:buNone/>
              </a:pPr>
              <a:t>40</a:t>
            </a:fld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 </a:t>
            </a:r>
            <a:r>
              <a:rPr lang="en-US" altLang="zh-CN" sz="1000">
                <a:solidFill>
                  <a:schemeClr val="bg1"/>
                </a:solidFill>
                <a:latin typeface="微软雅黑" pitchFamily="34" charset="-122"/>
              </a:rPr>
              <a:t>/ 40 </a:t>
            </a:r>
            <a:r>
              <a:rPr lang="zh-CN" altLang="en-US" sz="1000">
                <a:solidFill>
                  <a:schemeClr val="bg1"/>
                </a:solidFill>
                <a:latin typeface="微软雅黑" pitchFamily="34" charset="-122"/>
              </a:rPr>
              <a:t>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107921"/>
            <a:ext cx="266429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200" b="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方正汉简简体" pitchFamily="65" charset="-122"/>
              </a:rPr>
              <a:t>团队游戏</a:t>
            </a:r>
            <a:endParaRPr lang="zh-CN" altLang="en-US" sz="3200" b="0" dirty="0">
              <a:solidFill>
                <a:schemeClr val="bg1"/>
              </a:solidFill>
              <a:latin typeface="黑体" pitchFamily="2" charset="-122"/>
              <a:ea typeface="黑体" pitchFamily="2" charset="-122"/>
              <a:cs typeface="方正汉简简体" pitchFamily="65" charset="-122"/>
            </a:endParaRPr>
          </a:p>
        </p:txBody>
      </p:sp>
      <p:sp>
        <p:nvSpPr>
          <p:cNvPr id="7" name="内容占位符 3"/>
          <p:cNvSpPr txBox="1">
            <a:spLocks/>
          </p:cNvSpPr>
          <p:nvPr/>
        </p:nvSpPr>
        <p:spPr bwMode="gray">
          <a:xfrm>
            <a:off x="237469" y="2204864"/>
            <a:ext cx="8669062" cy="386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lang="zh-CN" altLang="en-US" sz="32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zh-CN" altLang="en-US" sz="7200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下午游泳的时候，不小心喝了一大口水。</a:t>
            </a:r>
            <a:endParaRPr lang="zh-CN" altLang="en-US" sz="7200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666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57200" y="1600200"/>
            <a:ext cx="6599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zh-CN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课文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教学中：讲不完；不知道怎样设计问题。 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457200" y="2286000"/>
            <a:ext cx="78309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扩展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阅读中：如何处理；一刀切现象；扩读时机单一。 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427038" y="2971800"/>
            <a:ext cx="39837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打写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环节：打写题目的确定</a:t>
            </a: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1" y="3962400"/>
            <a:ext cx="91440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一个课题教师的上课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感受：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２０分钟的课文学习是面面俱到，弄的师生是紧紧张张，走马观花。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１０分钟的拓展阅读是洋洋洒洒，漫无边际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也不知学生收获多少。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１０分钟的打写创作弄的学生连滚带爬，真正完成的寥寥无几。 </a:t>
            </a:r>
          </a:p>
        </p:txBody>
      </p:sp>
    </p:spTree>
    <p:extLst>
      <p:ext uri="{BB962C8B-B14F-4D97-AF65-F5344CB8AC3E}">
        <p14:creationId xmlns:p14="http://schemas.microsoft.com/office/powerpoint/2010/main" val="257780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0" y="1196752"/>
            <a:ext cx="9110186" cy="57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  <a:buFontTx/>
              <a:buNone/>
            </a:pPr>
            <a:r>
              <a:rPr lang="en-US" altLang="zh-CN" sz="2400" dirty="0" smtClean="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sz="2400" dirty="0" smtClean="0">
                <a:latin typeface="SimHei" pitchFamily="2" charset="-122"/>
                <a:ea typeface="SimHei" pitchFamily="2" charset="-122"/>
              </a:rPr>
              <a:t>、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课文教学</a:t>
            </a:r>
            <a:r>
              <a:rPr lang="en-US" altLang="zh-CN" sz="2400" dirty="0">
                <a:latin typeface="Arial"/>
                <a:ea typeface="SimHei" pitchFamily="2" charset="-122"/>
              </a:rPr>
              <a:t>——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精心预设，找准切入点，提高课堂教学实效性</a:t>
            </a:r>
            <a:r>
              <a:rPr lang="zh-CN" altLang="en-US" sz="2400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CN" altLang="en-US" sz="24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11188" y="2681288"/>
            <a:ext cx="5543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800" dirty="0"/>
              <a:t>(</a:t>
            </a:r>
            <a:r>
              <a:rPr lang="zh-CN" altLang="en-US" sz="2800" dirty="0"/>
              <a:t>一</a:t>
            </a:r>
            <a:r>
              <a:rPr lang="en-US" altLang="zh-CN" sz="2800" dirty="0"/>
              <a:t>)</a:t>
            </a:r>
            <a:r>
              <a:rPr lang="zh-CN" altLang="en-US" sz="2800" dirty="0"/>
              <a:t>找准切入点，设计核心问题。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063625" y="3200400"/>
            <a:ext cx="17283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抓</a:t>
            </a:r>
            <a:r>
              <a:rPr lang="zh-CN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题目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827584" y="3819872"/>
            <a:ext cx="565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latin typeface="SimHei" pitchFamily="2" charset="-122"/>
                <a:ea typeface="SimHei" pitchFamily="2" charset="-122"/>
              </a:rPr>
              <a:t>《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放小鸟</a:t>
            </a:r>
            <a:r>
              <a:rPr lang="en-US" altLang="zh-CN" sz="2400" dirty="0">
                <a:latin typeface="SimHei" pitchFamily="2" charset="-122"/>
                <a:ea typeface="SimHei" pitchFamily="2" charset="-122"/>
              </a:rPr>
              <a:t>》 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谁放？怎样放？为什么放？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827584" y="4353272"/>
            <a:ext cx="5346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latin typeface="SimHei" pitchFamily="2" charset="-122"/>
                <a:ea typeface="SimHei" pitchFamily="2" charset="-122"/>
              </a:rPr>
              <a:t>《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画风</a:t>
            </a:r>
            <a:r>
              <a:rPr lang="en-US" altLang="zh-CN" sz="2400" dirty="0">
                <a:latin typeface="SimHei" pitchFamily="2" charset="-122"/>
                <a:ea typeface="SimHei" pitchFamily="2" charset="-122"/>
              </a:rPr>
              <a:t>》 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谁画？怎样画？为什么画？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827584" y="4886672"/>
            <a:ext cx="473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latin typeface="SimHei" pitchFamily="2" charset="-122"/>
                <a:ea typeface="SimHei" pitchFamily="2" charset="-122"/>
              </a:rPr>
              <a:t>《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难忘的泼水节</a:t>
            </a:r>
            <a:r>
              <a:rPr lang="en-US" altLang="zh-CN" sz="2400" dirty="0">
                <a:latin typeface="SimHei" pitchFamily="2" charset="-122"/>
                <a:ea typeface="SimHei" pitchFamily="2" charset="-122"/>
              </a:rPr>
              <a:t>》 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为什么难忘？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827584" y="5420072"/>
            <a:ext cx="6340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latin typeface="SimHei" pitchFamily="2" charset="-122"/>
                <a:ea typeface="SimHei" pitchFamily="2" charset="-122"/>
              </a:rPr>
              <a:t>《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燕子妈妈笑了</a:t>
            </a:r>
            <a:r>
              <a:rPr lang="en-US" altLang="zh-CN" sz="2400" dirty="0">
                <a:latin typeface="SimHei" pitchFamily="2" charset="-122"/>
                <a:ea typeface="SimHei" pitchFamily="2" charset="-122"/>
              </a:rPr>
              <a:t>》“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燕子妈妈为什么笑了？”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467544" y="1988840"/>
            <a:ext cx="6340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吃透教材，把握课标，找准重难点。（前提）</a:t>
            </a:r>
          </a:p>
        </p:txBody>
      </p:sp>
    </p:spTree>
    <p:extLst>
      <p:ext uri="{BB962C8B-B14F-4D97-AF65-F5344CB8AC3E}">
        <p14:creationId xmlns:p14="http://schemas.microsoft.com/office/powerpoint/2010/main" val="118209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9750" y="1331913"/>
            <a:ext cx="5543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800" dirty="0"/>
              <a:t>(</a:t>
            </a:r>
            <a:r>
              <a:rPr lang="zh-CN" altLang="en-US" sz="2800" dirty="0"/>
              <a:t>一</a:t>
            </a:r>
            <a:r>
              <a:rPr lang="en-US" altLang="zh-CN" sz="2800" dirty="0"/>
              <a:t>)</a:t>
            </a:r>
            <a:r>
              <a:rPr lang="zh-CN" altLang="en-US" sz="2800" dirty="0"/>
              <a:t>找准切入点，设计核心问题。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900112" y="1908175"/>
            <a:ext cx="20890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抓重点</a:t>
            </a:r>
            <a:r>
              <a:rPr lang="zh-CN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句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77321" y="2636912"/>
            <a:ext cx="72635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小白兔和小灰兔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 </a:t>
            </a:r>
            <a:endParaRPr lang="en-US" altLang="zh-CN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是我自己种的。只有自己种，才有吃不完的菜。”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295314" y="3624431"/>
            <a:ext cx="603242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我不是最弱小的</a:t>
            </a: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</a:p>
          <a:p>
            <a:pPr algn="l"/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你能保护更弱小的，你是勇敢的孩子。”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95314" y="4638034"/>
            <a:ext cx="890319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三个儿子</a:t>
            </a: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</a:p>
          <a:p>
            <a:pPr algn="l"/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另一个孩子跑到妈妈跟前，接过妈妈手里沉甸甸的水桶，提着走了。”</a:t>
            </a:r>
          </a:p>
        </p:txBody>
      </p:sp>
    </p:spTree>
    <p:extLst>
      <p:ext uri="{BB962C8B-B14F-4D97-AF65-F5344CB8AC3E}">
        <p14:creationId xmlns:p14="http://schemas.microsoft.com/office/powerpoint/2010/main" val="384106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9750" y="1331913"/>
            <a:ext cx="5543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800" dirty="0"/>
              <a:t>(</a:t>
            </a:r>
            <a:r>
              <a:rPr lang="zh-CN" altLang="en-US" sz="2800" dirty="0"/>
              <a:t>一</a:t>
            </a:r>
            <a:r>
              <a:rPr lang="en-US" altLang="zh-CN" sz="2800" dirty="0"/>
              <a:t>)</a:t>
            </a:r>
            <a:r>
              <a:rPr lang="zh-CN" altLang="en-US" sz="2800" dirty="0"/>
              <a:t>找准切入点，设计核心问题。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900112" y="1908175"/>
            <a:ext cx="17283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抓线索</a:t>
            </a:r>
            <a:endParaRPr lang="zh-CN" altLang="en-US" sz="28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76477" y="2550095"/>
            <a:ext cx="77251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小动物上体育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》“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课文写了哪些动物走路的样子？”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76477" y="3215225"/>
            <a:ext cx="81868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吃虫的植物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几种吃虫的植物？他们什么样？怎样吃虫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？</a:t>
            </a:r>
            <a:endParaRPr lang="en-US" altLang="zh-CN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             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能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吃到虫子的原因？ 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6477" y="5542564"/>
            <a:ext cx="92640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大自然的语言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课文介绍了哪几种大自然的语言？你喜欢哪种？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76477" y="6207695"/>
            <a:ext cx="7571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春雨的颜色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谁在争论？他们认为春雨是什么颜色？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07541" y="4203700"/>
            <a:ext cx="57246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动手做做看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抓住伊琳娜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的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心理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变化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。</a:t>
            </a:r>
          </a:p>
        </p:txBody>
      </p:sp>
      <p:grpSp>
        <p:nvGrpSpPr>
          <p:cNvPr id="16" name="Group 24"/>
          <p:cNvGrpSpPr>
            <a:grpSpLocks/>
          </p:cNvGrpSpPr>
          <p:nvPr/>
        </p:nvGrpSpPr>
        <p:grpSpPr bwMode="auto">
          <a:xfrm>
            <a:off x="1004441" y="4635504"/>
            <a:ext cx="4954588" cy="461963"/>
            <a:chOff x="1202" y="2416"/>
            <a:chExt cx="3121" cy="291"/>
          </a:xfrm>
        </p:grpSpPr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1202" y="2416"/>
              <a:ext cx="312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buFontTx/>
                <a:buNone/>
              </a:pPr>
              <a:r>
                <a:rPr lang="zh-CN" alt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黑体" pitchFamily="2" charset="-122"/>
                  <a:ea typeface="黑体" pitchFamily="2" charset="-122"/>
                </a:rPr>
                <a:t>困惑    明白     生气     高兴 </a:t>
              </a: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1726" y="2568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endParaRPr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2497" y="2568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3359" y="2568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22" name="Group 25"/>
          <p:cNvGrpSpPr>
            <a:grpSpLocks/>
          </p:cNvGrpSpPr>
          <p:nvPr/>
        </p:nvGrpSpPr>
        <p:grpSpPr bwMode="auto">
          <a:xfrm>
            <a:off x="1209229" y="4995867"/>
            <a:ext cx="4298875" cy="496888"/>
            <a:chOff x="1331" y="2614"/>
            <a:chExt cx="2290" cy="313"/>
          </a:xfrm>
        </p:grpSpPr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1331" y="2614"/>
              <a:ext cx="19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altLang="zh-CN" sz="2400">
                  <a:solidFill>
                    <a:schemeClr val="tx1">
                      <a:lumMod val="95000"/>
                      <a:lumOff val="5000"/>
                    </a:schemeClr>
                  </a:solidFill>
                  <a:latin typeface="黑体" pitchFamily="2" charset="-122"/>
                  <a:ea typeface="黑体" pitchFamily="2" charset="-122"/>
                </a:rPr>
                <a:t>?</a:t>
              </a:r>
            </a:p>
          </p:txBody>
        </p:sp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2003" y="2636"/>
              <a:ext cx="19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altLang="zh-CN" sz="2400">
                  <a:solidFill>
                    <a:schemeClr val="tx1">
                      <a:lumMod val="95000"/>
                      <a:lumOff val="5000"/>
                    </a:schemeClr>
                  </a:solidFill>
                  <a:latin typeface="黑体" pitchFamily="2" charset="-122"/>
                  <a:ea typeface="黑体" pitchFamily="2" charset="-122"/>
                </a:rPr>
                <a:t>?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2728" y="2614"/>
              <a:ext cx="19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altLang="zh-CN" sz="2400">
                  <a:solidFill>
                    <a:schemeClr val="tx1">
                      <a:lumMod val="95000"/>
                      <a:lumOff val="5000"/>
                    </a:schemeClr>
                  </a:solidFill>
                  <a:latin typeface="黑体" pitchFamily="2" charset="-122"/>
                  <a:ea typeface="黑体" pitchFamily="2" charset="-122"/>
                </a:rPr>
                <a:t>?</a:t>
              </a:r>
            </a:p>
          </p:txBody>
        </p:sp>
        <p:sp>
          <p:nvSpPr>
            <p:cNvPr id="28" name="Text Box 22"/>
            <p:cNvSpPr txBox="1">
              <a:spLocks noChangeArrowheads="1"/>
            </p:cNvSpPr>
            <p:nvPr/>
          </p:nvSpPr>
          <p:spPr bwMode="auto">
            <a:xfrm>
              <a:off x="3424" y="2636"/>
              <a:ext cx="19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FF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altLang="zh-CN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黑体" pitchFamily="2" charset="-122"/>
                  <a:ea typeface="黑体" pitchFamily="2" charset="-122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231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9750" y="1331913"/>
            <a:ext cx="5543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800" dirty="0"/>
              <a:t>(</a:t>
            </a:r>
            <a:r>
              <a:rPr lang="zh-CN" altLang="en-US" sz="2800" dirty="0"/>
              <a:t>一</a:t>
            </a:r>
            <a:r>
              <a:rPr lang="en-US" altLang="zh-CN" sz="2800" dirty="0"/>
              <a:t>)</a:t>
            </a:r>
            <a:r>
              <a:rPr lang="zh-CN" altLang="en-US" sz="2800" dirty="0"/>
              <a:t>找准切入点，设计核心问题。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900112" y="1908175"/>
            <a:ext cx="24497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CN" altLang="en-US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抓课后问题</a:t>
            </a:r>
            <a:endParaRPr lang="zh-CN" altLang="en-US" sz="28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838200" y="2636912"/>
            <a:ext cx="6805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卡罗尔和它的小猫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    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怎样有趣？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838200" y="3944234"/>
            <a:ext cx="21852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新型玻璃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 </a:t>
            </a:r>
          </a:p>
        </p:txBody>
      </p:sp>
      <p:graphicFrame>
        <p:nvGraphicFramePr>
          <p:cNvPr id="2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351243"/>
              </p:ext>
            </p:extLst>
          </p:nvPr>
        </p:nvGraphicFramePr>
        <p:xfrm>
          <a:off x="838200" y="4597896"/>
          <a:ext cx="6719888" cy="1371600"/>
        </p:xfrm>
        <a:graphic>
          <a:graphicData uri="http://schemas.openxmlformats.org/drawingml/2006/table">
            <a:tbl>
              <a:tblPr/>
              <a:tblGrid>
                <a:gridCol w="2239963"/>
                <a:gridCol w="2239962"/>
                <a:gridCol w="2239963"/>
              </a:tblGrid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新型玻璃名称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特点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作用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Text Box 40"/>
          <p:cNvSpPr txBox="1">
            <a:spLocks noChangeArrowheads="1"/>
          </p:cNvSpPr>
          <p:nvPr/>
        </p:nvSpPr>
        <p:spPr bwMode="auto">
          <a:xfrm>
            <a:off x="838200" y="3290573"/>
            <a:ext cx="81868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手捧空花盆的孩子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 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国王为什么要选雄日做继承人呢？ </a:t>
            </a:r>
          </a:p>
        </p:txBody>
      </p:sp>
    </p:spTree>
    <p:extLst>
      <p:ext uri="{BB962C8B-B14F-4D97-AF65-F5344CB8AC3E}">
        <p14:creationId xmlns:p14="http://schemas.microsoft.com/office/powerpoint/2010/main" val="253938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9750" y="1331913"/>
            <a:ext cx="47339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800" dirty="0" smtClean="0"/>
              <a:t>(</a:t>
            </a:r>
            <a:r>
              <a:rPr lang="zh-CN" altLang="en-US" sz="2800" dirty="0" smtClean="0"/>
              <a:t>二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围绕主题，注重思维训练</a:t>
            </a:r>
            <a:endParaRPr lang="zh-CN" altLang="en-US" sz="28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50825" y="2059999"/>
            <a:ext cx="6340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、创设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情境，激发情感，点燃思维的火花。 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50825" y="3718063"/>
            <a:ext cx="57246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、设计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启发性问题，点燃思维的火花。 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20539" y="2708920"/>
            <a:ext cx="7623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账单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 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播放歌曲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母亲</a:t>
            </a: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妈妈为彼得做了什么？不急于回答，欣赏歌曲后再发言。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-27136" y="4950985"/>
            <a:ext cx="14509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放小鸟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 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763688" y="4149080"/>
            <a:ext cx="723629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第一段：想象，全家人可能为受伤的小鸟做些什么？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第二段：如果你是笼中的小鸟，你会想什么？说些什么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？（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体会小鸟的心情，理解放小鸟的原因。） 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最后：小鸟重获自由，你想对小鸟说些什么？（体会爱心）</a:t>
            </a:r>
          </a:p>
        </p:txBody>
      </p:sp>
    </p:spTree>
    <p:extLst>
      <p:ext uri="{BB962C8B-B14F-4D97-AF65-F5344CB8AC3E}">
        <p14:creationId xmlns:p14="http://schemas.microsoft.com/office/powerpoint/2010/main" val="120772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12204" y="1268760"/>
            <a:ext cx="7879080" cy="57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  <a:buFontTx/>
              <a:buNone/>
            </a:pPr>
            <a:r>
              <a:rPr lang="zh-CN" altLang="en-US" sz="2400" dirty="0" smtClean="0">
                <a:latin typeface="SimHei" pitchFamily="2" charset="-122"/>
                <a:ea typeface="SimHei" pitchFamily="2" charset="-122"/>
              </a:rPr>
              <a:t>二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、扩展阅读</a:t>
            </a:r>
            <a:r>
              <a:rPr lang="en-US" altLang="zh-CN" sz="2400" dirty="0">
                <a:latin typeface="Arial"/>
                <a:ea typeface="SimHei" pitchFamily="2" charset="-122"/>
              </a:rPr>
              <a:t>——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选择恰当时机扩展阅读，提高阅读</a:t>
            </a:r>
            <a:r>
              <a:rPr lang="zh-CN" altLang="en-US" sz="2400" dirty="0" smtClean="0">
                <a:latin typeface="SimHei" pitchFamily="2" charset="-122"/>
                <a:ea typeface="SimHei" pitchFamily="2" charset="-122"/>
              </a:rPr>
              <a:t>效率</a:t>
            </a:r>
            <a:endParaRPr lang="zh-CN" altLang="en-US" sz="24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0" y="2390775"/>
            <a:ext cx="4031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、扩展阅读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学习的基石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63650" y="3003550"/>
            <a:ext cx="506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zh-CN" altLang="en-US" sz="2400" b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学前扩读，为理解课文主题做铺垫。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48400" y="297180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我们赢了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62000" y="3505200"/>
            <a:ext cx="4031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、扩展阅读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学习的拐杖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0" y="4648200"/>
            <a:ext cx="4031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、扩展阅读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学习的深化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281113" y="4114800"/>
            <a:ext cx="414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zh-CN" altLang="en-US" sz="2400" b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学中扩读，突破课文重难点。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276350" y="5181600"/>
            <a:ext cx="414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zh-CN" altLang="en-US" sz="2400" b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文后扩读，为深化主题服务。</a:t>
            </a:r>
          </a:p>
        </p:txBody>
      </p:sp>
      <p:sp>
        <p:nvSpPr>
          <p:cNvPr id="11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38800" y="3962400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大自然的语言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</a:p>
        </p:txBody>
      </p:sp>
      <p:sp>
        <p:nvSpPr>
          <p:cNvPr id="1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38800" y="4343400"/>
            <a:ext cx="3570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被赶出家门的小麻雀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86400" y="4876800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放小鸟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</a:p>
        </p:txBody>
      </p:sp>
      <p:sp>
        <p:nvSpPr>
          <p:cNvPr id="1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14975" y="5334000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大自然的语言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》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779016" y="5891211"/>
            <a:ext cx="52629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、偏离主题的资料，做课外阅读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资料</a:t>
            </a:r>
            <a:endParaRPr lang="zh-CN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317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9644" y="1412776"/>
            <a:ext cx="75713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  <a:buFontTx/>
              <a:buNone/>
            </a:pPr>
            <a:r>
              <a:rPr lang="zh-CN" altLang="en-US" sz="2400" dirty="0" smtClean="0">
                <a:latin typeface="SimHei" pitchFamily="2" charset="-122"/>
                <a:ea typeface="SimHei" pitchFamily="2" charset="-122"/>
              </a:rPr>
              <a:t>三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、打写创作</a:t>
            </a:r>
            <a:r>
              <a:rPr lang="en-US" altLang="zh-CN" sz="2400" dirty="0">
                <a:latin typeface="Arial"/>
                <a:ea typeface="SimHei" pitchFamily="2" charset="-122"/>
              </a:rPr>
              <a:t>——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精心设计打写题目，落实教学实效</a:t>
            </a:r>
            <a:r>
              <a:rPr lang="zh-CN" altLang="en-US" sz="2400" dirty="0" smtClean="0">
                <a:latin typeface="SimHei" pitchFamily="2" charset="-122"/>
                <a:ea typeface="SimHei" pitchFamily="2" charset="-122"/>
              </a:rPr>
              <a:t>性</a:t>
            </a:r>
            <a:endParaRPr lang="zh-CN" altLang="en-US" sz="24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842100" y="2837383"/>
            <a:ext cx="12618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、仿写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842100" y="3427933"/>
            <a:ext cx="12618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、续编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842100" y="4018483"/>
            <a:ext cx="12618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、补白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42100" y="4609033"/>
            <a:ext cx="1569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、写感受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42100" y="5199583"/>
            <a:ext cx="12618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……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50850" y="2224088"/>
            <a:ext cx="21852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一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)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写作内容 </a:t>
            </a:r>
          </a:p>
        </p:txBody>
      </p:sp>
    </p:spTree>
    <p:extLst>
      <p:ext uri="{BB962C8B-B14F-4D97-AF65-F5344CB8AC3E}">
        <p14:creationId xmlns:p14="http://schemas.microsoft.com/office/powerpoint/2010/main" val="166317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、跨越式语文教学常见问题解析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9644" y="1412776"/>
            <a:ext cx="75713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  <a:buFontTx/>
              <a:buNone/>
            </a:pPr>
            <a:r>
              <a:rPr lang="zh-CN" altLang="en-US" sz="2400" dirty="0" smtClean="0">
                <a:latin typeface="SimHei" pitchFamily="2" charset="-122"/>
                <a:ea typeface="SimHei" pitchFamily="2" charset="-122"/>
              </a:rPr>
              <a:t>三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、打写创作</a:t>
            </a:r>
            <a:r>
              <a:rPr lang="en-US" altLang="zh-CN" sz="2400" dirty="0">
                <a:latin typeface="Arial"/>
                <a:ea typeface="SimHei" pitchFamily="2" charset="-122"/>
              </a:rPr>
              <a:t>——</a:t>
            </a:r>
            <a:r>
              <a:rPr lang="zh-CN" altLang="en-US" sz="2400" dirty="0">
                <a:latin typeface="SimHei" pitchFamily="2" charset="-122"/>
                <a:ea typeface="SimHei" pitchFamily="2" charset="-122"/>
              </a:rPr>
              <a:t>精心设计打写题目，落实教学实效</a:t>
            </a:r>
            <a:r>
              <a:rPr lang="zh-CN" altLang="en-US" sz="2400" dirty="0" smtClean="0">
                <a:latin typeface="SimHei" pitchFamily="2" charset="-122"/>
                <a:ea typeface="SimHei" pitchFamily="2" charset="-122"/>
              </a:rPr>
              <a:t>性</a:t>
            </a:r>
            <a:endParaRPr lang="zh-CN" altLang="en-US" sz="2400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23632" y="2869951"/>
            <a:ext cx="3416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、当堂消化，不做评改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23632" y="3436689"/>
            <a:ext cx="3416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、写法指导，逐个过关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3632" y="4003427"/>
            <a:ext cx="3416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、小组合作，互相评改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23632" y="4570165"/>
            <a:ext cx="3416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、范文讲评，指导自评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50850" y="2224088"/>
            <a:ext cx="3416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二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)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作品的收集与整理 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55576" y="5157192"/>
            <a:ext cx="3416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None/>
            </a:pP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平时练笔，挑选收藏</a:t>
            </a:r>
          </a:p>
        </p:txBody>
      </p:sp>
    </p:spTree>
    <p:extLst>
      <p:ext uri="{BB962C8B-B14F-4D97-AF65-F5344CB8AC3E}">
        <p14:creationId xmlns:p14="http://schemas.microsoft.com/office/powerpoint/2010/main" val="44858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一、小学语文教学中的现存问题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96752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实例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：阅读方面</a:t>
            </a:r>
            <a:endParaRPr lang="en-US" altLang="zh-CN" dirty="0" smtClean="0"/>
          </a:p>
        </p:txBody>
      </p:sp>
      <p:sp>
        <p:nvSpPr>
          <p:cNvPr id="2" name="矩形 1"/>
          <p:cNvSpPr/>
          <p:nvPr/>
        </p:nvSpPr>
        <p:spPr>
          <a:xfrm>
            <a:off x="0" y="1772717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“请用你自己喜欢的方式读一读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”</a:t>
            </a:r>
            <a:endParaRPr lang="en-US" altLang="zh-CN" sz="32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课堂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上，教师言罢，教室里立刻人声鼎沸，场面极为热闹。但学生喜欢的方式真的只有大声朗读么？这跟教师的导向有很大关系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。教师一般强调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高声朗读，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因为这样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易出效果，也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便于检查。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23900">
              <a:spcBef>
                <a:spcPts val="600"/>
              </a:spcBef>
            </a:pP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但是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，其他的阅读方式学生难道就不需要掌握了么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？并非学生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不喜欢的方式就不再用了，可以随心舍弃了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。比如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默读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《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课标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》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规定：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第一学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段（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～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年级）学习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默读，做到不出声，不指读；第二学段（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～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年级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）初步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学会默读，能对课文中不理解的地方提出疑问；第三学段（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～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年级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）默读要有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一定的速度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，每分钟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不少于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300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字。所以，在教学中教师要时时引导学生学习、运用默读。但在学生自主选择时，往往避难就易。如果一味地用喜欢的方式读，极易让学生产生遇难逃避的不良心理。</a:t>
            </a:r>
          </a:p>
        </p:txBody>
      </p:sp>
    </p:spTree>
    <p:extLst>
      <p:ext uri="{BB962C8B-B14F-4D97-AF65-F5344CB8AC3E}">
        <p14:creationId xmlns:p14="http://schemas.microsoft.com/office/powerpoint/2010/main" val="24740633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68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五、跨越式语文教学常见问题解析</a:t>
            </a:r>
          </a:p>
        </p:txBody>
      </p:sp>
      <p:sp>
        <p:nvSpPr>
          <p:cNvPr id="4" name="矩形 3"/>
          <p:cNvSpPr/>
          <p:nvPr/>
        </p:nvSpPr>
        <p:spPr>
          <a:xfrm>
            <a:off x="39440" y="1556792"/>
            <a:ext cx="91085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总的来说，跨越式课题是在</a:t>
            </a:r>
            <a:r>
              <a:rPr lang="zh-CN" altLang="en-US" sz="2400" dirty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已</a:t>
            </a:r>
            <a:r>
              <a:rPr lang="zh-CN" altLang="en-US" sz="2400" dirty="0" smtClean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有教改经验</a:t>
            </a:r>
            <a:r>
              <a:rPr lang="zh-CN" altLang="en-US" sz="2400" dirty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的基础上吸取精华、弃之糟粕，历经</a:t>
            </a:r>
            <a:r>
              <a:rPr lang="en-US" altLang="zh-CN" sz="2400" dirty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en-US" sz="2400" dirty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的艰苦探索，不仅形成了一整套针对性的、可操作性的教学模式、方法和策略，这就大大降低了老师们接收新理念、消化新理念并运用新理念进行教学的难度</a:t>
            </a:r>
            <a:r>
              <a:rPr lang="zh-CN" altLang="en-US" sz="2400" dirty="0" smtClean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solidFill>
                <a:srgbClr val="1C1C1C"/>
              </a:solidFill>
              <a:latin typeface="黑体" pitchFamily="2" charset="-122"/>
              <a:ea typeface="黑体" pitchFamily="2" charset="-122"/>
            </a:endParaRPr>
          </a:p>
          <a:p>
            <a:pPr indent="363538"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同时</a:t>
            </a:r>
            <a:r>
              <a:rPr lang="zh-CN" altLang="en-US" sz="2400" dirty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，跨越式积累了丰富的优秀教学案例、教师专业发展学习材料、与教材配套的拓展阅读材料</a:t>
            </a:r>
            <a:r>
              <a:rPr lang="en-US" altLang="zh-CN" sz="2400" dirty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……</a:t>
            </a:r>
            <a:r>
              <a:rPr lang="zh-CN" altLang="en-US" sz="2400" dirty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可以说，跨越式在本质上是一个有完整体系的教育</a:t>
            </a:r>
            <a:r>
              <a:rPr lang="zh-CN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解决方案</a:t>
            </a:r>
            <a:r>
              <a:rPr lang="zh-CN" altLang="en-US" sz="2400" dirty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。包括先进的教学理念、完善的教学模式、可操作的教学策略和方法以及配套资源、支持平台等</a:t>
            </a:r>
            <a:r>
              <a:rPr lang="zh-CN" altLang="en-US" sz="2400" dirty="0" smtClean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 smtClean="0">
              <a:solidFill>
                <a:srgbClr val="1C1C1C"/>
              </a:solidFill>
              <a:latin typeface="黑体" pitchFamily="2" charset="-122"/>
              <a:ea typeface="黑体" pitchFamily="2" charset="-122"/>
            </a:endParaRPr>
          </a:p>
          <a:p>
            <a:pPr indent="363538"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跨越式在本质上说，并不是一个新事物，它是在新的体系，处处渗透着最新的语文教学理念和可操作的方法、策略。跨越式并不难，难在坚持，而效果的关键也在于</a:t>
            </a:r>
            <a:r>
              <a:rPr lang="zh-CN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坚持</a:t>
            </a:r>
            <a:r>
              <a:rPr lang="zh-CN" altLang="en-US" sz="2400" dirty="0" smtClean="0">
                <a:solidFill>
                  <a:srgbClr val="1C1C1C"/>
                </a:solidFill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400" dirty="0">
              <a:solidFill>
                <a:srgbClr val="1C1C1C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953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black">
          <a:xfrm>
            <a:off x="2284412" y="2060848"/>
            <a:ext cx="4573587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9CAC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66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CN" altLang="en-US" sz="6000" kern="3000" dirty="0" smtClean="0">
                <a:ea typeface="黑体" pitchFamily="2" charset="-122"/>
              </a:rPr>
              <a:t>感谢聆听！</a:t>
            </a:r>
            <a:endParaRPr lang="zh-CN" altLang="en-US" sz="6000" kern="3000" dirty="0">
              <a:ea typeface="黑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一、小学语文教学中的现存问题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412875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实例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：写作方面</a:t>
            </a:r>
            <a:endParaRPr lang="en-US" altLang="zh-CN" dirty="0" smtClean="0"/>
          </a:p>
        </p:txBody>
      </p:sp>
      <p:sp>
        <p:nvSpPr>
          <p:cNvPr id="5" name="矩形 4"/>
          <p:cNvSpPr/>
          <p:nvPr/>
        </p:nvSpPr>
        <p:spPr>
          <a:xfrm>
            <a:off x="35496" y="2132856"/>
            <a:ext cx="91085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/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1999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年，阿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强不负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众望，考上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了理想的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大学，他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把身边的每个人都当作自己的亲人；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2003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年他毕业后拿到第一个月的工资就为乡亲们修了一条很长的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路，他说“我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要把家乡建造得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更加美好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”。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endParaRPr lang="en-US" altLang="zh-CN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295052" y="3717032"/>
            <a:ext cx="7165380" cy="2951619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华文新魏" pitchFamily="2" charset="-122"/>
                <a:ea typeface="华文新魏" pitchFamily="2" charset="-122"/>
              </a:rPr>
              <a:t>     真是不当家不知道油盐贵！一个月的工资能修一条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很长</a:t>
            </a:r>
            <a:r>
              <a:rPr lang="zh-CN" altLang="en-US" sz="2800" dirty="0" smtClean="0">
                <a:latin typeface="华文新魏" pitchFamily="2" charset="-122"/>
                <a:ea typeface="华文新魏" pitchFamily="2" charset="-122"/>
              </a:rPr>
              <a:t>的路？！要不是工资太高，就是修的“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豆腐渣</a:t>
            </a:r>
            <a:r>
              <a:rPr lang="zh-CN" altLang="en-US" sz="2800" dirty="0" smtClean="0">
                <a:latin typeface="华文新魏" pitchFamily="2" charset="-122"/>
                <a:ea typeface="华文新魏" pitchFamily="2" charset="-122"/>
              </a:rPr>
              <a:t>”工程。</a:t>
            </a:r>
            <a:endParaRPr lang="zh-CN" altLang="en-US" sz="2800" dirty="0">
              <a:latin typeface="华文新魏" pitchFamily="2" charset="-122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03513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一、小学语文教学中的现存问题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412875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实例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：写作方面</a:t>
            </a:r>
            <a:endParaRPr lang="en-US" altLang="zh-CN" dirty="0" smtClean="0"/>
          </a:p>
        </p:txBody>
      </p:sp>
      <p:sp>
        <p:nvSpPr>
          <p:cNvPr id="7" name="矩形 6"/>
          <p:cNvSpPr/>
          <p:nvPr/>
        </p:nvSpPr>
        <p:spPr>
          <a:xfrm>
            <a:off x="35496" y="1988840"/>
            <a:ext cx="90427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/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小舅子疼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我，常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给我买礼物。这时小舅子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掉转话题对我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爸说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“岳父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, 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这个工程让我来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做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……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” 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algn="ctr"/>
            <a:endParaRPr lang="en-US" altLang="zh-CN" sz="2400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algn="ctr"/>
            <a:endParaRPr lang="en-US" altLang="zh-CN" sz="24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indent="714375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我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现在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回想，我国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的素质太差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了，我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不是讲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我国差，这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是有些地方的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弊端，这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也是国民的一个先例。</a:t>
            </a:r>
          </a:p>
          <a:p>
            <a:pPr algn="ctr"/>
            <a:endParaRPr lang="en-US" altLang="zh-CN" sz="2400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algn="ctr"/>
            <a:endParaRPr lang="zh-CN" altLang="en-US" sz="24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indent="714375"/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我是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谁？是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孙子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, 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是儿子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, 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学生？不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, 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我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是人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, 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是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中国人</a:t>
            </a:r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  <a:p>
            <a:pPr indent="714375"/>
            <a:endParaRPr lang="en-US" altLang="zh-CN" sz="2400" dirty="0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96" y="2924944"/>
            <a:ext cx="90427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我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是没看懂</a:t>
            </a:r>
            <a:r>
              <a:rPr lang="en-US" altLang="zh-CN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, 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不知你搞清其中人物关系没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？</a:t>
            </a:r>
            <a:endParaRPr lang="en-US" altLang="zh-CN" sz="3200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indent="714375"/>
            <a:endParaRPr lang="zh-CN" altLang="en-US" sz="2400" dirty="0">
              <a:latin typeface="黑体" pitchFamily="2" charset="-122"/>
              <a:ea typeface="黑体" pitchFamily="2" charset="-122"/>
            </a:endParaRPr>
          </a:p>
          <a:p>
            <a:pPr algn="ctr"/>
            <a:endParaRPr lang="en-US" altLang="zh-CN" sz="3200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algn="ctr">
              <a:spcAft>
                <a:spcPts val="1200"/>
              </a:spcAft>
            </a:pP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您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能明白他或她在说什么吗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？</a:t>
            </a:r>
            <a:endParaRPr lang="en-US" altLang="zh-CN" sz="3200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algn="ctr">
              <a:spcAft>
                <a:spcPts val="1200"/>
              </a:spcAft>
            </a:pPr>
            <a:endParaRPr lang="zh-CN" altLang="en-US" sz="24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algn="ctr">
              <a:spcAft>
                <a:spcPts val="1200"/>
              </a:spcAft>
            </a:pP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能就生命进行追问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的考生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没几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个，</a:t>
            </a:r>
            <a:r>
              <a:rPr lang="zh-CN" altLang="en-US" sz="3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只是这种逻辑是人都看不明白！</a:t>
            </a:r>
            <a:endParaRPr lang="zh-CN" altLang="en-US" sz="32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79409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一、小学语文教学中的现存问题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980728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实例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：两份未能言中的报告</a:t>
            </a:r>
            <a:endParaRPr lang="en-US" altLang="zh-CN" dirty="0" smtClean="0"/>
          </a:p>
        </p:txBody>
      </p:sp>
      <p:sp>
        <p:nvSpPr>
          <p:cNvPr id="2" name="矩形 1"/>
          <p:cNvSpPr/>
          <p:nvPr/>
        </p:nvSpPr>
        <p:spPr>
          <a:xfrm>
            <a:off x="119212" y="1595021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 defTabSz="941388">
              <a:buClr>
                <a:schemeClr val="tx2"/>
              </a:buClr>
            </a:pP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1979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年，我国向世界初开国门，教育界曾派考察团考察美国的中小学教育，而后的一份考察报告列举了所见所闻：美国中小学生纪律差，学生坐站无相，课堂胡提乱问，自由散漫；基础教育的课程内容肤浅，高中等同我国初中，初中只具小学的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知识水平，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小学更像幼儿园。总而言之，美国基础教育非常的糟糕。由此得出结论：再过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20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年，中国的科技文化必将超过美国。与此同时，美国也派考察团到中国来考察，并且也有一份考察报告。报告中对中国中小学教育赞不绝口：孩子学习认真，上课都把手端放在桌面非常安静；学生勤奋好学，起早睡晚，回家还做许多“家庭作业”。美国考察团预测：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20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年后，中国的科技文化进步，必将把美国甩在后面。两份报告，结论一致。令人深思的是，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20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年过去了，这两份结论一致的预测，并未被言中。令人扼腕的是，我们中小学的景况，至今没有变化。 </a:t>
            </a:r>
          </a:p>
          <a:p>
            <a:pPr indent="714375" defTabSz="941388">
              <a:buClr>
                <a:schemeClr val="tx2"/>
              </a:buClr>
              <a:buFont typeface="Wingdings" pitchFamily="2" charset="2"/>
              <a:buNone/>
            </a:pP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转引自韦钰院士（原教育部副部长）的博客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22153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7541" y="179929"/>
            <a:ext cx="625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一、小学语文教学中的现存问题</a:t>
            </a:r>
            <a:endParaRPr lang="zh-CN" altLang="en-US" sz="32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412875"/>
            <a:ext cx="8229600" cy="6762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小结</a:t>
            </a:r>
            <a:endParaRPr lang="en-US" altLang="zh-CN" dirty="0" smtClean="0"/>
          </a:p>
        </p:txBody>
      </p:sp>
      <p:sp>
        <p:nvSpPr>
          <p:cNvPr id="7" name="矩形 6"/>
          <p:cNvSpPr/>
          <p:nvPr/>
        </p:nvSpPr>
        <p:spPr>
          <a:xfrm>
            <a:off x="35496" y="1988840"/>
            <a:ext cx="90427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目前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的小学语文教学存在如下问题：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14375"/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一、教学目标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宽泛化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：目标定位模糊、不清晰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14375"/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二、教学内容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随意化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：想到哪讲到哪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14375"/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三、教学过程</a:t>
            </a:r>
            <a:r>
              <a:rPr lang="zh-CN" altLang="en-US" sz="3200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形式化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：很多训练只是浮光掠影、浅尝辄止，并没有取得实效。</a:t>
            </a:r>
            <a:endParaRPr lang="en-US" altLang="zh-CN" sz="2400" dirty="0">
              <a:latin typeface="黑体" pitchFamily="2" charset="-122"/>
              <a:ea typeface="黑体" pitchFamily="2" charset="-122"/>
            </a:endParaRPr>
          </a:p>
          <a:p>
            <a:pPr indent="714375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总之，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在目前语文新课程的实施进入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“拐点”，也是课改实施的“高原期”，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正视这些异化现象，进行冷静、深刻的反思应是当务之急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。更为重要的是，通过对小学语文教学改革历程的梳理，吸收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借鉴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已有的成功经验，将对于目前的语文教学有深刻的意义。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55609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上海Nordri专业商务幻灯演示设计">
  <a:themeElements>
    <a:clrScheme name="上海Nordri专业商务幻灯演示设计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80808"/>
      </a:hlink>
      <a:folHlink>
        <a:srgbClr val="000000"/>
      </a:folHlink>
    </a:clrScheme>
    <a:fontScheme name="上海Nordri专业商务幻灯演示设计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上海Nordri专业商务幻灯演示设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8F8F8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80808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tma</Template>
  <TotalTime>836</TotalTime>
  <Words>5149</Words>
  <Application>Microsoft Office PowerPoint</Application>
  <PresentationFormat>全屏显示(4:3)</PresentationFormat>
  <Paragraphs>360</Paragraphs>
  <Slides>51</Slides>
  <Notes>51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51</vt:i4>
      </vt:variant>
    </vt:vector>
  </HeadingPairs>
  <TitlesOfParts>
    <vt:vector size="53" baseType="lpstr">
      <vt:lpstr>上海Nordri专业商务幻灯演示设计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NordriDesign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历年小学语文教学改革全景概览</dc:title>
  <dc:creator>曹培杰</dc:creator>
  <cp:lastModifiedBy>zhyy</cp:lastModifiedBy>
  <cp:revision>158</cp:revision>
  <dcterms:created xsi:type="dcterms:W3CDTF">2007-10-21T01:27:31Z</dcterms:created>
  <dcterms:modified xsi:type="dcterms:W3CDTF">2012-06-20T08:16:14Z</dcterms:modified>
</cp:coreProperties>
</file>