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99" r:id="rId4"/>
    <p:sldId id="304" r:id="rId5"/>
    <p:sldId id="300" r:id="rId6"/>
    <p:sldId id="301" r:id="rId7"/>
    <p:sldId id="302" r:id="rId8"/>
    <p:sldId id="303" r:id="rId9"/>
    <p:sldId id="258" r:id="rId10"/>
    <p:sldId id="269" r:id="rId11"/>
    <p:sldId id="275" r:id="rId12"/>
    <p:sldId id="270" r:id="rId13"/>
    <p:sldId id="273" r:id="rId14"/>
    <p:sldId id="298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172EF-DBEB-4149-B37F-09659D956F3F}" type="datetimeFigureOut">
              <a:rPr lang="zh-CN" altLang="en-US" smtClean="0"/>
              <a:pPr/>
              <a:t>2012/5/13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B8476-C631-4651-A390-9519D07CAA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8476-C631-4651-A390-9519D07CAAA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8476-C631-4651-A390-9519D07CAAA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8476-C631-4651-A390-9519D07CAAA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8476-C631-4651-A390-9519D07CAAA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8476-C631-4651-A390-9519D07CAAA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8476-C631-4651-A390-9519D07CAAA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8476-C631-4651-A390-9519D07CAAA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2012/5/13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2012/5/13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2012/5/13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2012/5/13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2012/5/13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2012/5/13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2012/5/13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2012/5/13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2012/5/13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2012/5/13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2012/5/13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2012/5/13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cell.bnu.edu.cn/lc/lc_index.jsp?id=1313&amp;courseId=11299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cell.bnu.edu.cn/lc/lc_index.jsp?id=1312&amp;courseId=112996" TargetMode="External"/><Relationship Id="rId4" Type="http://schemas.openxmlformats.org/officeDocument/2006/relationships/hyperlink" Target="http://lcell.bnu.edu.cn/lc/lc_index.jsp?id=1311&amp;courseId=11299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cell.bnu.edu.cn/do/lcpage?action=view&amp;koId=667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cell.bnu.edu.cn/do/lcpage?action=view&amp;koId=6675" TargetMode="External"/><Relationship Id="rId5" Type="http://schemas.openxmlformats.org/officeDocument/2006/relationships/hyperlink" Target="http://lcell.bnu.edu.cn/do/lcpage?action=view&amp;koId=6674" TargetMode="External"/><Relationship Id="rId4" Type="http://schemas.openxmlformats.org/officeDocument/2006/relationships/hyperlink" Target="http://lcell.bnu.edu.cn/do/lcpage?action=view&amp;koId=667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基于学习元的协同备课</a:t>
            </a:r>
            <a:endParaRPr lang="zh-CN" altLang="en-US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148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hlinkClick r:id="rId3"/>
              </a:rPr>
              <a:t>小学英语优秀教学设计方案集</a:t>
            </a:r>
            <a:r>
              <a:rPr lang="zh-CN" altLang="en-US" b="1" dirty="0" smtClean="0"/>
              <a:t>，</a:t>
            </a:r>
            <a:r>
              <a:rPr lang="en-US" altLang="zh-CN" dirty="0" smtClean="0">
                <a:hlinkClick r:id="rId3"/>
              </a:rPr>
              <a:t>http://lcell.bnu.edu.cn/lc/lc_index.jsp?id=1313&amp;courseId=112997</a:t>
            </a:r>
            <a:endParaRPr lang="zh-CN" altLang="en-US" b="1" dirty="0" smtClean="0"/>
          </a:p>
          <a:p>
            <a:r>
              <a:rPr lang="zh-CN" altLang="en-US" b="1" dirty="0" smtClean="0">
                <a:hlinkClick r:id="rId4"/>
              </a:rPr>
              <a:t>小学语文优秀教学设计方案集</a:t>
            </a:r>
            <a:r>
              <a:rPr lang="zh-CN" altLang="en-US" b="1" dirty="0" smtClean="0"/>
              <a:t>，</a:t>
            </a:r>
            <a:r>
              <a:rPr lang="en-US" altLang="zh-CN" dirty="0" smtClean="0">
                <a:hlinkClick r:id="rId4"/>
              </a:rPr>
              <a:t>http://lcell.bnu.edu.cn/lc/lc_index.jsp?id=1311&amp;courseId=112995</a:t>
            </a:r>
            <a:endParaRPr lang="zh-CN" altLang="en-US" b="1" dirty="0" smtClean="0"/>
          </a:p>
          <a:p>
            <a:r>
              <a:rPr lang="zh-CN" altLang="en-US" b="1" dirty="0" smtClean="0">
                <a:hlinkClick r:id="rId5"/>
              </a:rPr>
              <a:t>小学数学优秀教学设计方案集</a:t>
            </a:r>
            <a:r>
              <a:rPr lang="zh-CN" altLang="en-US" b="1" dirty="0" smtClean="0"/>
              <a:t>，</a:t>
            </a:r>
            <a:r>
              <a:rPr lang="en-US" altLang="zh-CN" dirty="0" smtClean="0">
                <a:hlinkClick r:id="rId5"/>
              </a:rPr>
              <a:t>http://lcell.bnu.edu.cn/lc/lc_index.jsp?id=1312&amp;courseId=112996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先了解</a:t>
            </a:r>
            <a:r>
              <a:rPr lang="zh-CN" altLang="en-US" dirty="0" smtClean="0"/>
              <a:t>可利用的</a:t>
            </a:r>
            <a:r>
              <a:rPr lang="zh-CN" altLang="en-US" dirty="0" smtClean="0"/>
              <a:t>知识群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仔细阅读</a:t>
            </a:r>
            <a:r>
              <a:rPr lang="zh-CN" altLang="en-US" dirty="0" smtClean="0"/>
              <a:t>教学设计</a:t>
            </a:r>
            <a:r>
              <a:rPr lang="zh-CN" altLang="en-US" dirty="0" smtClean="0"/>
              <a:t>方案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8"/>
            <a:ext cx="893892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点击编辑本段，修改有问题的段落，解释为什么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8640960" cy="517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云形标注 5"/>
          <p:cNvSpPr/>
          <p:nvPr/>
        </p:nvSpPr>
        <p:spPr>
          <a:xfrm>
            <a:off x="6228184" y="1340768"/>
            <a:ext cx="1440160" cy="864096"/>
          </a:xfrm>
          <a:prstGeom prst="cloudCallout">
            <a:avLst>
              <a:gd name="adj1" fmla="val -78400"/>
              <a:gd name="adj2" fmla="val 675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点击编辑本段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2"/>
            <a:ext cx="8640960" cy="522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若有理念不明的地方可参考常见</a:t>
            </a:r>
            <a:r>
              <a:rPr lang="zh-CN" altLang="en-US" dirty="0" smtClean="0"/>
              <a:t>问题解答的资料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32" y="1340648"/>
            <a:ext cx="9132168" cy="551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ighway 39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90763"/>
            <a:ext cx="8924925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2388" y="5824538"/>
            <a:ext cx="3871912" cy="896937"/>
            <a:chOff x="37" y="3663"/>
            <a:chExt cx="2706" cy="564"/>
          </a:xfrm>
        </p:grpSpPr>
        <p:sp>
          <p:nvSpPr>
            <p:cNvPr id="97305" name="AutoShape 4"/>
            <p:cNvSpPr>
              <a:spLocks noChangeArrowheads="1"/>
            </p:cNvSpPr>
            <p:nvPr/>
          </p:nvSpPr>
          <p:spPr bwMode="auto">
            <a:xfrm>
              <a:off x="37" y="3669"/>
              <a:ext cx="2706" cy="41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5"/>
              </a:srgbClr>
            </a:solidFill>
            <a:ln w="635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306" name="Text Box 5"/>
            <p:cNvSpPr txBox="1">
              <a:spLocks noChangeArrowheads="1"/>
            </p:cNvSpPr>
            <p:nvPr/>
          </p:nvSpPr>
          <p:spPr bwMode="auto">
            <a:xfrm>
              <a:off x="1222" y="3663"/>
              <a:ext cx="342" cy="28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zh-CN" altLang="en-US" sz="2400" b="0">
                  <a:solidFill>
                    <a:srgbClr val="000099"/>
                  </a:solidFill>
                  <a:latin typeface="Arial Black" pitchFamily="34" charset="0"/>
                </a:rPr>
                <a:t>？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003" y="3940"/>
              <a:ext cx="773" cy="287"/>
              <a:chOff x="667" y="1665"/>
              <a:chExt cx="773" cy="350"/>
            </a:xfrm>
          </p:grpSpPr>
          <p:sp>
            <p:nvSpPr>
              <p:cNvPr id="97308" name="Oval 7"/>
              <p:cNvSpPr>
                <a:spLocks noChangeArrowheads="1"/>
              </p:cNvSpPr>
              <p:nvPr/>
            </p:nvSpPr>
            <p:spPr bwMode="auto">
              <a:xfrm>
                <a:off x="667" y="1680"/>
                <a:ext cx="773" cy="320"/>
              </a:xfrm>
              <a:prstGeom prst="ellipse">
                <a:avLst/>
              </a:prstGeom>
              <a:solidFill>
                <a:srgbClr val="CC0000"/>
              </a:solidFill>
              <a:ln w="63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7309" name="Text Box 8"/>
              <p:cNvSpPr txBox="1">
                <a:spLocks noChangeArrowheads="1"/>
              </p:cNvSpPr>
              <p:nvPr/>
            </p:nvSpPr>
            <p:spPr bwMode="auto">
              <a:xfrm>
                <a:off x="991" y="1665"/>
                <a:ext cx="129" cy="35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endParaRPr lang="zh-CN" altLang="en-US" sz="2400" b="0">
                  <a:solidFill>
                    <a:srgbClr val="FFFF99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641475" y="4887913"/>
            <a:ext cx="3871913" cy="893762"/>
            <a:chOff x="1148" y="3074"/>
            <a:chExt cx="2706" cy="562"/>
          </a:xfrm>
        </p:grpSpPr>
        <p:sp>
          <p:nvSpPr>
            <p:cNvPr id="97301" name="AutoShape 10"/>
            <p:cNvSpPr>
              <a:spLocks noChangeArrowheads="1"/>
            </p:cNvSpPr>
            <p:nvPr/>
          </p:nvSpPr>
          <p:spPr bwMode="auto">
            <a:xfrm>
              <a:off x="1148" y="3078"/>
              <a:ext cx="2706" cy="41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5"/>
              </a:srgbClr>
            </a:solidFill>
            <a:ln w="635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302" name="Text Box 11"/>
            <p:cNvSpPr txBox="1">
              <a:spLocks noChangeArrowheads="1"/>
            </p:cNvSpPr>
            <p:nvPr/>
          </p:nvSpPr>
          <p:spPr bwMode="auto">
            <a:xfrm>
              <a:off x="2331" y="3074"/>
              <a:ext cx="341" cy="28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zh-CN" altLang="en-US" sz="2400" b="0">
                  <a:solidFill>
                    <a:srgbClr val="000099"/>
                  </a:solidFill>
                  <a:latin typeface="Arial Black" pitchFamily="34" charset="0"/>
                </a:rPr>
                <a:t>？</a:t>
              </a:r>
            </a:p>
          </p:txBody>
        </p:sp>
        <p:sp>
          <p:nvSpPr>
            <p:cNvPr id="97303" name="Oval 12"/>
            <p:cNvSpPr>
              <a:spLocks noChangeArrowheads="1"/>
            </p:cNvSpPr>
            <p:nvPr/>
          </p:nvSpPr>
          <p:spPr bwMode="auto">
            <a:xfrm>
              <a:off x="2114" y="3362"/>
              <a:ext cx="773" cy="263"/>
            </a:xfrm>
            <a:prstGeom prst="ellipse">
              <a:avLst/>
            </a:prstGeom>
            <a:solidFill>
              <a:srgbClr val="CC0000"/>
            </a:solidFill>
            <a:ln w="63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304" name="Text Box 13"/>
            <p:cNvSpPr txBox="1">
              <a:spLocks noChangeArrowheads="1"/>
            </p:cNvSpPr>
            <p:nvPr/>
          </p:nvSpPr>
          <p:spPr bwMode="auto">
            <a:xfrm>
              <a:off x="2436" y="3349"/>
              <a:ext cx="129" cy="28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zh-CN" altLang="en-US" sz="2400" b="0">
                <a:solidFill>
                  <a:srgbClr val="FFFF99"/>
                </a:solidFill>
                <a:latin typeface="Arial Black" pitchFamily="34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230563" y="3949700"/>
            <a:ext cx="3871912" cy="893763"/>
            <a:chOff x="2259" y="2484"/>
            <a:chExt cx="2706" cy="562"/>
          </a:xfrm>
        </p:grpSpPr>
        <p:sp>
          <p:nvSpPr>
            <p:cNvPr id="97297" name="AutoShape 15"/>
            <p:cNvSpPr>
              <a:spLocks noChangeArrowheads="1"/>
            </p:cNvSpPr>
            <p:nvPr/>
          </p:nvSpPr>
          <p:spPr bwMode="auto">
            <a:xfrm>
              <a:off x="2259" y="2488"/>
              <a:ext cx="2706" cy="41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5"/>
              </a:srgbClr>
            </a:solidFill>
            <a:ln w="635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298" name="Text Box 16"/>
            <p:cNvSpPr txBox="1">
              <a:spLocks noChangeArrowheads="1"/>
            </p:cNvSpPr>
            <p:nvPr/>
          </p:nvSpPr>
          <p:spPr bwMode="auto">
            <a:xfrm>
              <a:off x="3441" y="2484"/>
              <a:ext cx="341" cy="28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zh-CN" altLang="en-US" sz="2400" b="0">
                  <a:solidFill>
                    <a:srgbClr val="000099"/>
                  </a:solidFill>
                  <a:latin typeface="Arial Black" pitchFamily="34" charset="0"/>
                </a:rPr>
                <a:t>？</a:t>
              </a:r>
            </a:p>
          </p:txBody>
        </p:sp>
        <p:sp>
          <p:nvSpPr>
            <p:cNvPr id="97299" name="Oval 17"/>
            <p:cNvSpPr>
              <a:spLocks noChangeArrowheads="1"/>
            </p:cNvSpPr>
            <p:nvPr/>
          </p:nvSpPr>
          <p:spPr bwMode="auto">
            <a:xfrm>
              <a:off x="3225" y="2772"/>
              <a:ext cx="773" cy="263"/>
            </a:xfrm>
            <a:prstGeom prst="ellipse">
              <a:avLst/>
            </a:prstGeom>
            <a:solidFill>
              <a:srgbClr val="CC0000"/>
            </a:solidFill>
            <a:ln w="63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300" name="Text Box 18"/>
            <p:cNvSpPr txBox="1">
              <a:spLocks noChangeArrowheads="1"/>
            </p:cNvSpPr>
            <p:nvPr/>
          </p:nvSpPr>
          <p:spPr bwMode="auto">
            <a:xfrm>
              <a:off x="3547" y="2759"/>
              <a:ext cx="129" cy="28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zh-CN" altLang="en-US" sz="2400" b="0">
                <a:solidFill>
                  <a:srgbClr val="FFFF99"/>
                </a:solidFill>
                <a:latin typeface="Arial Black" pitchFamily="34" charset="0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5145088" y="2997200"/>
            <a:ext cx="3459162" cy="895350"/>
            <a:chOff x="3497" y="1895"/>
            <a:chExt cx="2706" cy="563"/>
          </a:xfrm>
        </p:grpSpPr>
        <p:sp>
          <p:nvSpPr>
            <p:cNvPr id="97293" name="AutoShape 20"/>
            <p:cNvSpPr>
              <a:spLocks noChangeArrowheads="1"/>
            </p:cNvSpPr>
            <p:nvPr/>
          </p:nvSpPr>
          <p:spPr bwMode="auto">
            <a:xfrm>
              <a:off x="3497" y="1899"/>
              <a:ext cx="2706" cy="411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5"/>
              </a:srgbClr>
            </a:solidFill>
            <a:ln w="635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294" name="Text Box 21"/>
            <p:cNvSpPr txBox="1">
              <a:spLocks noChangeArrowheads="1"/>
            </p:cNvSpPr>
            <p:nvPr/>
          </p:nvSpPr>
          <p:spPr bwMode="auto">
            <a:xfrm>
              <a:off x="4662" y="1895"/>
              <a:ext cx="382" cy="28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zh-CN" altLang="en-US" sz="2400" b="0">
                  <a:solidFill>
                    <a:srgbClr val="000099"/>
                  </a:solidFill>
                  <a:latin typeface="Arial Black" pitchFamily="34" charset="0"/>
                </a:rPr>
                <a:t>？</a:t>
              </a:r>
            </a:p>
          </p:txBody>
        </p:sp>
        <p:sp>
          <p:nvSpPr>
            <p:cNvPr id="97295" name="Oval 22"/>
            <p:cNvSpPr>
              <a:spLocks noChangeArrowheads="1"/>
            </p:cNvSpPr>
            <p:nvPr/>
          </p:nvSpPr>
          <p:spPr bwMode="auto">
            <a:xfrm>
              <a:off x="4463" y="2183"/>
              <a:ext cx="773" cy="263"/>
            </a:xfrm>
            <a:prstGeom prst="ellipse">
              <a:avLst/>
            </a:prstGeom>
            <a:solidFill>
              <a:srgbClr val="CC0000"/>
            </a:solidFill>
            <a:ln w="63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296" name="Text Box 23"/>
            <p:cNvSpPr txBox="1">
              <a:spLocks noChangeArrowheads="1"/>
            </p:cNvSpPr>
            <p:nvPr/>
          </p:nvSpPr>
          <p:spPr bwMode="auto">
            <a:xfrm>
              <a:off x="4784" y="2171"/>
              <a:ext cx="129" cy="28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zh-CN" altLang="en-US" sz="2400" b="0">
                <a:solidFill>
                  <a:srgbClr val="FFFF99"/>
                </a:solidFill>
                <a:latin typeface="Arial Black" pitchFamily="34" charset="0"/>
              </a:endParaRP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6732588" y="2008183"/>
            <a:ext cx="2411412" cy="898531"/>
            <a:chOff x="2881" y="1303"/>
            <a:chExt cx="2706" cy="565"/>
          </a:xfrm>
        </p:grpSpPr>
        <p:sp>
          <p:nvSpPr>
            <p:cNvPr id="97289" name="AutoShape 25"/>
            <p:cNvSpPr>
              <a:spLocks noChangeArrowheads="1"/>
            </p:cNvSpPr>
            <p:nvPr/>
          </p:nvSpPr>
          <p:spPr bwMode="auto">
            <a:xfrm>
              <a:off x="2881" y="1309"/>
              <a:ext cx="2706" cy="411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5"/>
              </a:srgbClr>
            </a:solidFill>
            <a:ln w="635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290" name="Text Box 26"/>
            <p:cNvSpPr txBox="1">
              <a:spLocks noChangeArrowheads="1"/>
            </p:cNvSpPr>
            <p:nvPr/>
          </p:nvSpPr>
          <p:spPr bwMode="auto">
            <a:xfrm>
              <a:off x="3442" y="1303"/>
              <a:ext cx="1589" cy="29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zh-CN" altLang="en-US" sz="2400" b="0" dirty="0" smtClean="0">
                  <a:solidFill>
                    <a:srgbClr val="000099"/>
                  </a:solidFill>
                  <a:latin typeface="Arial Black" pitchFamily="34" charset="0"/>
                </a:rPr>
                <a:t>提高效率</a:t>
              </a:r>
              <a:endParaRPr lang="zh-CN" altLang="en-US" sz="2400" b="0" dirty="0">
                <a:solidFill>
                  <a:srgbClr val="000099"/>
                </a:solidFill>
                <a:latin typeface="Arial Black" pitchFamily="34" charset="0"/>
              </a:endParaRPr>
            </a:p>
          </p:txBody>
        </p:sp>
        <p:sp>
          <p:nvSpPr>
            <p:cNvPr id="97291" name="Oval 27"/>
            <p:cNvSpPr>
              <a:spLocks noChangeArrowheads="1"/>
            </p:cNvSpPr>
            <p:nvPr/>
          </p:nvSpPr>
          <p:spPr bwMode="auto">
            <a:xfrm>
              <a:off x="3847" y="1593"/>
              <a:ext cx="773" cy="263"/>
            </a:xfrm>
            <a:prstGeom prst="ellipse">
              <a:avLst/>
            </a:prstGeom>
            <a:solidFill>
              <a:srgbClr val="CC0000"/>
            </a:solidFill>
            <a:ln w="63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292" name="Text Box 28"/>
            <p:cNvSpPr txBox="1">
              <a:spLocks noChangeArrowheads="1"/>
            </p:cNvSpPr>
            <p:nvPr/>
          </p:nvSpPr>
          <p:spPr bwMode="auto">
            <a:xfrm>
              <a:off x="4170" y="1581"/>
              <a:ext cx="128" cy="28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zh-CN" altLang="en-US" sz="2400" b="0">
                <a:solidFill>
                  <a:srgbClr val="FFFF99"/>
                </a:solidFill>
                <a:latin typeface="Arial Black" pitchFamily="34" charset="0"/>
              </a:endParaRPr>
            </a:p>
          </p:txBody>
        </p:sp>
      </p:grpSp>
      <p:sp>
        <p:nvSpPr>
          <p:cNvPr id="97288" name="Rectangle 29"/>
          <p:cNvSpPr>
            <a:spLocks noChangeArrowheads="1"/>
          </p:cNvSpPr>
          <p:nvPr/>
        </p:nvSpPr>
        <p:spPr bwMode="auto">
          <a:xfrm>
            <a:off x="323528" y="116632"/>
            <a:ext cx="8477250" cy="21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zh-CN" altLang="en-US" sz="3600" b="0" dirty="0" smtClean="0"/>
              <a:t>跨越工作</a:t>
            </a:r>
            <a:r>
              <a:rPr lang="zh-CN" altLang="en-US" sz="3600" b="0" dirty="0" smtClean="0">
                <a:solidFill>
                  <a:srgbClr val="FF0000"/>
                </a:solidFill>
              </a:rPr>
              <a:t>转型</a:t>
            </a:r>
            <a:r>
              <a:rPr lang="zh-CN" altLang="en-US" sz="3600" b="0" dirty="0" smtClean="0"/>
              <a:t>在路上，不要只是否定和抱怨，需要</a:t>
            </a:r>
            <a:r>
              <a:rPr lang="zh-CN" altLang="en-US" sz="3600" b="0" dirty="0" smtClean="0">
                <a:solidFill>
                  <a:srgbClr val="FF0000"/>
                </a:solidFill>
              </a:rPr>
              <a:t>学习</a:t>
            </a:r>
            <a:r>
              <a:rPr lang="zh-CN" altLang="en-US" sz="3600" b="0" dirty="0" smtClean="0"/>
              <a:t>新技术并适应，需要建设性意见，需要大家一起努力！</a:t>
            </a:r>
            <a:endParaRPr lang="zh-CN" altLang="en-US" sz="36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看出</a:t>
            </a:r>
            <a:r>
              <a:rPr lang="zh-CN" altLang="en-US" dirty="0" smtClean="0"/>
              <a:t>问题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这样做合适么？为什么这么设计？我的做法是什么？</a:t>
            </a:r>
            <a:endParaRPr lang="en-US" altLang="zh-CN" dirty="0" smtClean="0"/>
          </a:p>
          <a:p>
            <a:r>
              <a:rPr lang="zh-CN" altLang="en-US" dirty="0" smtClean="0"/>
              <a:t>提出解决</a:t>
            </a:r>
            <a:r>
              <a:rPr lang="zh-CN" altLang="en-US" dirty="0" smtClean="0"/>
              <a:t>方案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对于不合理的地方直接作出修改，并</a:t>
            </a:r>
            <a:r>
              <a:rPr lang="zh-CN" altLang="en-US" dirty="0" smtClean="0"/>
              <a:t>解释</a:t>
            </a:r>
            <a:r>
              <a:rPr lang="zh-CN" altLang="en-US" dirty="0" smtClean="0"/>
              <a:t>为什么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协同备课之备什么？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5364088" y="4077072"/>
            <a:ext cx="2664296" cy="25202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批改教学设计的核心是要解释为什么</a:t>
            </a:r>
            <a:endParaRPr lang="zh-CN" alt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54557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b="1" dirty="0" smtClean="0">
                <a:solidFill>
                  <a:srgbClr val="FF0000"/>
                </a:solidFill>
              </a:rPr>
              <a:t>评论</a:t>
            </a:r>
            <a:r>
              <a:rPr lang="zh-CN" altLang="en-US" dirty="0" smtClean="0"/>
              <a:t>：直接对教学设计方案进行整体评价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b="1" dirty="0" smtClean="0">
                <a:solidFill>
                  <a:srgbClr val="FF0000"/>
                </a:solidFill>
              </a:rPr>
              <a:t>编辑段落</a:t>
            </a:r>
            <a:r>
              <a:rPr lang="zh-CN" altLang="en-US" dirty="0" smtClean="0"/>
              <a:t>：对教学设计中不合理的地方作出修改或建议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学习元支持协同备课的形式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47842"/>
            <a:ext cx="7200800" cy="123714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005064"/>
            <a:ext cx="4791075" cy="2590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600200"/>
            <a:ext cx="8686800" cy="4525963"/>
          </a:xfrm>
        </p:spPr>
        <p:txBody>
          <a:bodyPr/>
          <a:lstStyle/>
          <a:p>
            <a:r>
              <a:rPr lang="en-US" altLang="zh-CN" dirty="0" smtClean="0"/>
              <a:t>3</a:t>
            </a:r>
            <a:r>
              <a:rPr lang="en-US" altLang="zh-CN" dirty="0" smtClean="0"/>
              <a:t>.</a:t>
            </a:r>
            <a:r>
              <a:rPr lang="zh-CN" altLang="en-US" dirty="0" smtClean="0"/>
              <a:t>微批注：对于教学设计提出你的问题和</a:t>
            </a:r>
            <a:r>
              <a:rPr lang="zh-CN" altLang="en-US" dirty="0" smtClean="0"/>
              <a:t>质疑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8265983" cy="34049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备课目标</a:t>
            </a:r>
            <a:endParaRPr lang="en-US" altLang="zh-CN" dirty="0" smtClean="0"/>
          </a:p>
          <a:p>
            <a:r>
              <a:rPr lang="zh-CN" altLang="en-US" dirty="0" smtClean="0"/>
              <a:t>结构完整、目标明确、设计合理、描述清晰的完整教学设计方案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协同备课之备课目标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看结构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1"/>
            <a:r>
              <a:rPr lang="zh-CN" altLang="en-US" dirty="0" smtClean="0"/>
              <a:t>至少包括教材分析、教学目标、教学重难点三方面内容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如果没有，请直接补充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如果不合理，请直接修改</a:t>
            </a:r>
            <a:endParaRPr lang="en-US" altLang="zh-CN" dirty="0" smtClean="0"/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看课时分配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1"/>
            <a:r>
              <a:rPr lang="zh-CN" altLang="en-US" dirty="0" smtClean="0"/>
              <a:t>第一二</a:t>
            </a:r>
            <a:r>
              <a:rPr lang="zh-CN" altLang="en-US" dirty="0" smtClean="0"/>
              <a:t>课时教学内容分配是否合理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第一</a:t>
            </a:r>
            <a:r>
              <a:rPr lang="zh-CN" altLang="en-US" dirty="0" smtClean="0"/>
              <a:t>课时重点在识字教学、解决生字的音、形、义、生字词的运用，指导写字，随后拓展阅读和写作巩固生字词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第二</a:t>
            </a:r>
            <a:r>
              <a:rPr lang="zh-CN" altLang="en-US" dirty="0" smtClean="0"/>
              <a:t>课时重点在课文处理，朗读指导、课文情感目标的落实，随后拓展阅读和写作进行情感深化和主题内化。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协同备课之如何备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lnSpcReduction="10000"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看教学过程（第一课时）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情境</a:t>
            </a:r>
            <a:r>
              <a:rPr lang="zh-CN" altLang="en-US" dirty="0" smtClean="0"/>
              <a:t>创设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情境</a:t>
            </a:r>
            <a:r>
              <a:rPr lang="zh-CN" altLang="en-US" dirty="0" smtClean="0"/>
              <a:t>创设是否得当和新颖</a:t>
            </a:r>
            <a:endParaRPr lang="en-US" altLang="zh-CN" dirty="0" smtClean="0"/>
          </a:p>
          <a:p>
            <a:r>
              <a:rPr lang="zh-CN" altLang="en-US" dirty="0" smtClean="0"/>
              <a:t>识字教学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识字</a:t>
            </a:r>
            <a:r>
              <a:rPr lang="zh-CN" altLang="en-US" dirty="0" smtClean="0"/>
              <a:t>教学是否有层次、重难点突出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识字</a:t>
            </a:r>
            <a:r>
              <a:rPr lang="zh-CN" altLang="en-US" dirty="0" smtClean="0"/>
              <a:t>教学的识字策略是否多样适当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写字教学是否抓住重难点？指导到位？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教学活动之间的过渡是否自然</a:t>
            </a:r>
            <a:endParaRPr lang="en-US" altLang="zh-CN" dirty="0" smtClean="0"/>
          </a:p>
          <a:p>
            <a:r>
              <a:rPr lang="zh-CN" altLang="en-US" dirty="0" smtClean="0"/>
              <a:t>拓展阅读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拓展</a:t>
            </a:r>
            <a:r>
              <a:rPr lang="zh-CN" altLang="en-US" dirty="0" smtClean="0"/>
              <a:t>阅读环节任务指示是否明确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拓展</a:t>
            </a:r>
            <a:r>
              <a:rPr lang="zh-CN" altLang="en-US" dirty="0" smtClean="0"/>
              <a:t>阅读篇目的选择是否能跟本课教学目标贴切？数量是否合适？是否体现层次性？</a:t>
            </a:r>
            <a:endParaRPr lang="en-US" altLang="zh-CN" dirty="0" smtClean="0"/>
          </a:p>
          <a:p>
            <a:r>
              <a:rPr lang="zh-CN" altLang="en-US" dirty="0" smtClean="0"/>
              <a:t>手写题目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手写</a:t>
            </a:r>
            <a:r>
              <a:rPr lang="zh-CN" altLang="en-US" dirty="0" smtClean="0"/>
              <a:t>题目的设置是否跟本堂课的教学目标紧密关联？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手写题目的设置难度是否适当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6669360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看教学过程（</a:t>
            </a:r>
            <a:r>
              <a:rPr lang="zh-CN" altLang="en-US" b="1" dirty="0" smtClean="0">
                <a:solidFill>
                  <a:srgbClr val="FF0000"/>
                </a:solidFill>
              </a:rPr>
              <a:t>第二课时</a:t>
            </a:r>
            <a:r>
              <a:rPr lang="zh-CN" altLang="en-US" b="1" dirty="0" smtClean="0">
                <a:solidFill>
                  <a:srgbClr val="FF0000"/>
                </a:solidFill>
              </a:rPr>
              <a:t>）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情境创设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情境创设是否得当和新颖</a:t>
            </a:r>
            <a:endParaRPr lang="en-US" altLang="zh-CN" dirty="0" smtClean="0"/>
          </a:p>
          <a:p>
            <a:r>
              <a:rPr lang="zh-CN" altLang="en-US" dirty="0" smtClean="0"/>
              <a:t>问题设计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本堂</a:t>
            </a:r>
            <a:r>
              <a:rPr lang="zh-CN" altLang="en-US" dirty="0" smtClean="0"/>
              <a:t>课的核心问题的设计是否合理？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教师的活动设计是否符合本堂课的教学目标？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活动</a:t>
            </a:r>
            <a:r>
              <a:rPr lang="zh-CN" altLang="en-US" dirty="0" smtClean="0"/>
              <a:t>设计中各环节之间的过渡是否合理？</a:t>
            </a:r>
            <a:endParaRPr lang="en-US" altLang="zh-CN" dirty="0" smtClean="0"/>
          </a:p>
          <a:p>
            <a:r>
              <a:rPr lang="zh-CN" altLang="en-US" dirty="0" smtClean="0"/>
              <a:t>朗读指导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朗读都有哪些形式，设计是否合理？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朗读指导过程都抓住了哪些重点字词，是否合适？</a:t>
            </a:r>
            <a:endParaRPr lang="en-US" altLang="zh-CN" dirty="0" smtClean="0"/>
          </a:p>
          <a:p>
            <a:r>
              <a:rPr lang="zh-CN" altLang="en-US" dirty="0" smtClean="0"/>
              <a:t>拓展阅读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拓展</a:t>
            </a:r>
            <a:r>
              <a:rPr lang="zh-CN" altLang="en-US" dirty="0" smtClean="0"/>
              <a:t>阅读篇目的选择是否能跟本课教学目标贴切？数量是否合适？是否体现层次性？</a:t>
            </a:r>
            <a:endParaRPr lang="en-US" altLang="zh-CN" dirty="0" smtClean="0"/>
          </a:p>
          <a:p>
            <a:r>
              <a:rPr lang="zh-CN" altLang="en-US" dirty="0" smtClean="0"/>
              <a:t>手写题目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手写题目的设置是否跟本堂课的教学目标紧密关联？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手写题目的设置难度是否适当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CN" altLang="en-US" dirty="0" smtClean="0">
                <a:hlinkClick r:id="rId3" tooltip="跨越式课题语文学科教学理念问答"/>
              </a:rPr>
              <a:t>跨越式课题</a:t>
            </a:r>
            <a:r>
              <a:rPr lang="zh-CN" altLang="en-US" dirty="0">
                <a:hlinkClick r:id="rId3" tooltip="跨越式课题语文学科教学理念问答"/>
              </a:rPr>
              <a:t>语文学科教学理念</a:t>
            </a:r>
            <a:r>
              <a:rPr lang="zh-CN" altLang="en-US" dirty="0" smtClean="0">
                <a:hlinkClick r:id="rId3" tooltip="跨越式课题语文学科教学理念问答"/>
              </a:rPr>
              <a:t>问答</a:t>
            </a:r>
            <a:endParaRPr lang="en-US" altLang="zh-CN" dirty="0" smtClean="0"/>
          </a:p>
          <a:p>
            <a:pPr lvl="2"/>
            <a:r>
              <a:rPr lang="en-US" altLang="zh-CN" dirty="0">
                <a:hlinkClick r:id="rId3"/>
              </a:rPr>
              <a:t>http://</a:t>
            </a:r>
            <a:r>
              <a:rPr lang="en-US" altLang="zh-CN" dirty="0" smtClean="0">
                <a:hlinkClick r:id="rId3"/>
              </a:rPr>
              <a:t>lcell.bnu.edu.cn/do/lcpage?action=view&amp;koId=6670</a:t>
            </a:r>
            <a:endParaRPr lang="en-US" altLang="zh-CN" dirty="0" smtClean="0"/>
          </a:p>
          <a:p>
            <a:pPr lvl="1"/>
            <a:r>
              <a:rPr lang="zh-CN" altLang="en-US" dirty="0">
                <a:hlinkClick r:id="rId4" tooltip="跨越式课题英语学科教学理念问答"/>
              </a:rPr>
              <a:t>跨越式课题英语学科教学理念</a:t>
            </a:r>
            <a:r>
              <a:rPr lang="zh-CN" altLang="en-US" dirty="0" smtClean="0">
                <a:hlinkClick r:id="rId4" tooltip="跨越式课题英语学科教学理念问答"/>
              </a:rPr>
              <a:t>问答</a:t>
            </a:r>
            <a:endParaRPr lang="en-US" altLang="zh-CN" dirty="0" smtClean="0"/>
          </a:p>
          <a:p>
            <a:pPr lvl="2"/>
            <a:r>
              <a:rPr lang="en-US" altLang="zh-CN" dirty="0">
                <a:hlinkClick r:id="rId4"/>
              </a:rPr>
              <a:t>http://</a:t>
            </a:r>
            <a:r>
              <a:rPr lang="en-US" altLang="zh-CN" dirty="0" smtClean="0">
                <a:hlinkClick r:id="rId4"/>
              </a:rPr>
              <a:t>lcell.bnu.edu.cn/do/lcpage?action=view&amp;koId=6671</a:t>
            </a:r>
            <a:endParaRPr lang="en-US" altLang="zh-CN" dirty="0" smtClean="0"/>
          </a:p>
          <a:p>
            <a:pPr lvl="1"/>
            <a:r>
              <a:rPr lang="zh-CN" altLang="en-US" dirty="0" smtClean="0">
                <a:hlinkClick r:id="rId5" tooltip="跨越式项目英语课堂教学实践常见问题解答"/>
              </a:rPr>
              <a:t>跨越式项目英语课堂教学实践常见问题解答</a:t>
            </a:r>
            <a:endParaRPr lang="en-US" altLang="zh-CN" dirty="0" smtClean="0">
              <a:hlinkClick r:id="rId4" tooltip="跨越式课题英语学科教学理念问答"/>
            </a:endParaRPr>
          </a:p>
          <a:p>
            <a:pPr lvl="1"/>
            <a:r>
              <a:rPr lang="zh-CN" altLang="en-US" dirty="0" smtClean="0">
                <a:hlinkClick r:id="rId6" tooltip="跨越式项目语文课堂教学实践常见问题解答"/>
              </a:rPr>
              <a:t>跨越式项目语文课堂教学实践常见问题解答</a:t>
            </a:r>
            <a:endParaRPr lang="en-US" altLang="zh-CN" dirty="0" smtClean="0"/>
          </a:p>
          <a:p>
            <a:pPr lvl="1"/>
            <a:endParaRPr lang="zh-CN" altLang="en-US" dirty="0" smtClean="0">
              <a:hlinkClick r:id="rId5" tooltip="跨越式项目英语课堂教学实践常见问题解答"/>
            </a:endParaRPr>
          </a:p>
          <a:p>
            <a:pPr lvl="1">
              <a:buNone/>
            </a:pPr>
            <a:endParaRPr lang="en-US" altLang="zh-CN" dirty="0" smtClean="0"/>
          </a:p>
          <a:p>
            <a:pPr lvl="2"/>
            <a:endParaRPr lang="zh-CN" altLang="en-US" dirty="0"/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先了解</a:t>
            </a:r>
            <a:r>
              <a:rPr lang="zh-CN" altLang="en-US" dirty="0" smtClean="0"/>
              <a:t>可利用的</a:t>
            </a:r>
            <a:r>
              <a:rPr lang="zh-CN" altLang="en-US" dirty="0" smtClean="0"/>
              <a:t>学习元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8581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283</TotalTime>
  <Words>615</Words>
  <Application>Microsoft Office PowerPoint</Application>
  <PresentationFormat>全屏显示(4:3)</PresentationFormat>
  <Paragraphs>85</Paragraphs>
  <Slides>14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聚合</vt:lpstr>
      <vt:lpstr>基于学习元的协同备课</vt:lpstr>
      <vt:lpstr>协同备课之备什么？</vt:lpstr>
      <vt:lpstr>学习元支持协同备课的形式</vt:lpstr>
      <vt:lpstr>幻灯片 4</vt:lpstr>
      <vt:lpstr>协同备课之备课目标</vt:lpstr>
      <vt:lpstr>协同备课之如何备</vt:lpstr>
      <vt:lpstr>幻灯片 7</vt:lpstr>
      <vt:lpstr>幻灯片 8</vt:lpstr>
      <vt:lpstr>先了解可利用的学习元</vt:lpstr>
      <vt:lpstr>先了解可利用的知识群</vt:lpstr>
      <vt:lpstr>仔细阅读教学设计方案</vt:lpstr>
      <vt:lpstr>点击编辑本段，修改有问题的段落，解释为什么</vt:lpstr>
      <vt:lpstr>若有理念不明的地方可参考常见问题解答的资料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如何在学习元平台批改教学设计方案</dc:title>
  <dc:creator>Max</dc:creator>
  <cp:lastModifiedBy>Administrator</cp:lastModifiedBy>
  <cp:revision>51</cp:revision>
  <dcterms:created xsi:type="dcterms:W3CDTF">2012-02-17T13:20:41Z</dcterms:created>
  <dcterms:modified xsi:type="dcterms:W3CDTF">2012-05-13T01:30:56Z</dcterms:modified>
</cp:coreProperties>
</file>