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2"/>
  </p:notesMasterIdLst>
  <p:sldIdLst>
    <p:sldId id="256" r:id="rId2"/>
    <p:sldId id="367" r:id="rId3"/>
    <p:sldId id="257" r:id="rId4"/>
    <p:sldId id="258" r:id="rId5"/>
    <p:sldId id="259" r:id="rId6"/>
    <p:sldId id="260" r:id="rId7"/>
    <p:sldId id="265" r:id="rId8"/>
    <p:sldId id="262" r:id="rId9"/>
    <p:sldId id="263" r:id="rId10"/>
    <p:sldId id="264" r:id="rId11"/>
    <p:sldId id="261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67" r:id="rId21"/>
    <p:sldId id="274" r:id="rId22"/>
    <p:sldId id="283" r:id="rId23"/>
    <p:sldId id="284" r:id="rId24"/>
    <p:sldId id="285" r:id="rId25"/>
    <p:sldId id="286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9" r:id="rId46"/>
    <p:sldId id="310" r:id="rId47"/>
    <p:sldId id="311" r:id="rId48"/>
    <p:sldId id="312" r:id="rId49"/>
    <p:sldId id="313" r:id="rId50"/>
    <p:sldId id="314" r:id="rId51"/>
    <p:sldId id="315" r:id="rId52"/>
    <p:sldId id="316" r:id="rId53"/>
    <p:sldId id="317" r:id="rId54"/>
    <p:sldId id="318" r:id="rId55"/>
    <p:sldId id="319" r:id="rId56"/>
    <p:sldId id="320" r:id="rId57"/>
    <p:sldId id="321" r:id="rId58"/>
    <p:sldId id="322" r:id="rId59"/>
    <p:sldId id="323" r:id="rId60"/>
    <p:sldId id="324" r:id="rId61"/>
    <p:sldId id="325" r:id="rId62"/>
    <p:sldId id="326" r:id="rId63"/>
    <p:sldId id="327" r:id="rId64"/>
    <p:sldId id="328" r:id="rId65"/>
    <p:sldId id="329" r:id="rId66"/>
    <p:sldId id="330" r:id="rId67"/>
    <p:sldId id="331" r:id="rId68"/>
    <p:sldId id="332" r:id="rId69"/>
    <p:sldId id="333" r:id="rId70"/>
    <p:sldId id="334" r:id="rId71"/>
    <p:sldId id="335" r:id="rId72"/>
    <p:sldId id="336" r:id="rId73"/>
    <p:sldId id="337" r:id="rId74"/>
    <p:sldId id="338" r:id="rId75"/>
    <p:sldId id="365" r:id="rId76"/>
    <p:sldId id="340" r:id="rId77"/>
    <p:sldId id="341" r:id="rId78"/>
    <p:sldId id="342" r:id="rId79"/>
    <p:sldId id="343" r:id="rId80"/>
    <p:sldId id="344" r:id="rId81"/>
    <p:sldId id="345" r:id="rId82"/>
    <p:sldId id="346" r:id="rId83"/>
    <p:sldId id="347" r:id="rId84"/>
    <p:sldId id="278" r:id="rId85"/>
    <p:sldId id="279" r:id="rId86"/>
    <p:sldId id="280" r:id="rId87"/>
    <p:sldId id="281" r:id="rId88"/>
    <p:sldId id="282" r:id="rId89"/>
    <p:sldId id="349" r:id="rId90"/>
    <p:sldId id="350" r:id="rId91"/>
    <p:sldId id="351" r:id="rId92"/>
    <p:sldId id="352" r:id="rId93"/>
    <p:sldId id="353" r:id="rId94"/>
    <p:sldId id="354" r:id="rId95"/>
    <p:sldId id="355" r:id="rId96"/>
    <p:sldId id="356" r:id="rId97"/>
    <p:sldId id="357" r:id="rId98"/>
    <p:sldId id="368" r:id="rId99"/>
    <p:sldId id="348" r:id="rId100"/>
    <p:sldId id="359" r:id="rId101"/>
    <p:sldId id="360" r:id="rId102"/>
    <p:sldId id="361" r:id="rId103"/>
    <p:sldId id="362" r:id="rId104"/>
    <p:sldId id="363" r:id="rId105"/>
    <p:sldId id="364" r:id="rId106"/>
    <p:sldId id="366" r:id="rId107"/>
    <p:sldId id="370" r:id="rId108"/>
    <p:sldId id="372" r:id="rId109"/>
    <p:sldId id="371" r:id="rId110"/>
    <p:sldId id="373" r:id="rId11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教师TPACK各成分得分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Sheet1!$A$2:$A$12</c:f>
              <c:strCache>
                <c:ptCount val="8"/>
                <c:pt idx="0">
                  <c:v>TK</c:v>
                </c:pt>
                <c:pt idx="1">
                  <c:v>CK</c:v>
                </c:pt>
                <c:pt idx="2">
                  <c:v>PK</c:v>
                </c:pt>
                <c:pt idx="3">
                  <c:v>PCK</c:v>
                </c:pt>
                <c:pt idx="4">
                  <c:v>TCK</c:v>
                </c:pt>
                <c:pt idx="5">
                  <c:v>TPK</c:v>
                </c:pt>
                <c:pt idx="6">
                  <c:v>TPCK</c:v>
                </c:pt>
                <c:pt idx="7">
                  <c:v>TPACK总分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2.8570000000000002</c:v>
                </c:pt>
                <c:pt idx="1">
                  <c:v>3.7589999999999999</c:v>
                </c:pt>
                <c:pt idx="2">
                  <c:v>3.9369999999999998</c:v>
                </c:pt>
                <c:pt idx="3">
                  <c:v>3.7610000000000001</c:v>
                </c:pt>
                <c:pt idx="4">
                  <c:v>3.02</c:v>
                </c:pt>
                <c:pt idx="5">
                  <c:v>3.573</c:v>
                </c:pt>
                <c:pt idx="6">
                  <c:v>3.46</c:v>
                </c:pt>
                <c:pt idx="7">
                  <c:v>3.63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396224"/>
        <c:axId val="141455360"/>
      </c:barChart>
      <c:catAx>
        <c:axId val="141396224"/>
        <c:scaling>
          <c:orientation val="minMax"/>
        </c:scaling>
        <c:delete val="0"/>
        <c:axPos val="b"/>
        <c:majorTickMark val="out"/>
        <c:minorTickMark val="none"/>
        <c:tickLblPos val="nextTo"/>
        <c:crossAx val="141455360"/>
        <c:crosses val="autoZero"/>
        <c:auto val="1"/>
        <c:lblAlgn val="ctr"/>
        <c:lblOffset val="100"/>
        <c:noMultiLvlLbl val="0"/>
      </c:catAx>
      <c:valAx>
        <c:axId val="141455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13962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9D0CD-B159-42F5-9C7B-AC086600D87B}" type="datetimeFigureOut">
              <a:rPr lang="zh-CN" altLang="en-US" smtClean="0"/>
              <a:t>2013/9/24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F2B51-4203-4329-BB28-05BFAECE95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4880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  <p:sp>
        <p:nvSpPr>
          <p:cNvPr id="12800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fld id="{E3E6F339-7B8D-431A-BD0D-03D59708A1E9}" type="slidenum">
              <a:rPr lang="zh-CN" altLang="en-US" smtClean="0"/>
              <a:pPr/>
              <a:t>8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  <p:sp>
        <p:nvSpPr>
          <p:cNvPr id="9626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fld id="{B7DD54FF-934A-4327-AD84-D3A58CB8E5A2}" type="slidenum">
              <a:rPr lang="zh-CN" altLang="en-US" smtClean="0"/>
              <a:pPr/>
              <a:t>19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  <p:sp>
        <p:nvSpPr>
          <p:cNvPr id="8192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fld id="{3AB84828-D82C-45EA-8AC7-C90AD662264C}" type="slidenum">
              <a:rPr lang="zh-CN" altLang="en-US" smtClean="0"/>
              <a:pPr/>
              <a:t>20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  <p:sp>
        <p:nvSpPr>
          <p:cNvPr id="10854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fld id="{180E9727-0EE2-453A-9F3C-F1CFF8741B64}" type="slidenum">
              <a:rPr lang="zh-CN" altLang="en-US" smtClean="0"/>
              <a:pPr/>
              <a:t>75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含有很多的各种各样的符号和图片，包括天气，水果，人物等等，比较方便操作。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F2B51-4203-4329-BB28-05BFAECE95C5}" type="slidenum">
              <a:rPr lang="zh-CN" altLang="en-US" smtClean="0"/>
              <a:t>83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6616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charset="0"/>
              <a:ea typeface="宋体" charset="-122"/>
            </a:endParaRPr>
          </a:p>
        </p:txBody>
      </p:sp>
      <p:sp>
        <p:nvSpPr>
          <p:cNvPr id="9933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0BE53189-7DDA-40C6-8F20-35D3357BE14D}" type="slidenum">
              <a:rPr lang="zh-CN" altLang="en-US" smtClean="0"/>
              <a:pPr eaLnBrk="1" hangingPunct="1"/>
              <a:t>89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charset="0"/>
              <a:ea typeface="宋体" charset="-122"/>
            </a:endParaRPr>
          </a:p>
        </p:txBody>
      </p:sp>
      <p:sp>
        <p:nvSpPr>
          <p:cNvPr id="10035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DE93F169-CBAC-4A1B-87C0-8EC9E35872FD}" type="slidenum">
              <a:rPr lang="zh-CN" altLang="en-US" smtClean="0"/>
              <a:pPr eaLnBrk="1" hangingPunct="1"/>
              <a:t>90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  <p:sp>
        <p:nvSpPr>
          <p:cNvPr id="10138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fld id="{24DBDC38-1282-47A3-9399-B6B8F845198D}" type="slidenum">
              <a:rPr lang="zh-CN" altLang="en-US" smtClean="0"/>
              <a:pPr/>
              <a:t>91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  <p:sp>
        <p:nvSpPr>
          <p:cNvPr id="10240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fld id="{9CAEA4AD-28FE-49BF-A7F5-BDF37C142A66}" type="slidenum">
              <a:rPr lang="zh-CN" altLang="en-US" smtClean="0"/>
              <a:pPr/>
              <a:t>92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mtClean="0">
                <a:latin typeface="Arial" charset="0"/>
                <a:ea typeface="宋体" charset="-122"/>
              </a:rPr>
              <a:t>对课文内容，你想知道什么？</a:t>
            </a:r>
            <a:endParaRPr lang="en-US" altLang="zh-CN" smtClean="0">
              <a:latin typeface="Arial" charset="0"/>
              <a:ea typeface="宋体" charset="-122"/>
            </a:endParaRPr>
          </a:p>
          <a:p>
            <a:r>
              <a:rPr lang="zh-CN" altLang="en-US" smtClean="0">
                <a:latin typeface="Arial" charset="0"/>
                <a:ea typeface="宋体" charset="-122"/>
              </a:rPr>
              <a:t>课文写了一件什么事？</a:t>
            </a:r>
          </a:p>
        </p:txBody>
      </p:sp>
      <p:sp>
        <p:nvSpPr>
          <p:cNvPr id="10342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9E926B42-ECD4-44CD-9713-1306DAAD698C}" type="slidenum">
              <a:rPr lang="zh-CN" altLang="en-US" smtClean="0"/>
              <a:pPr eaLnBrk="1" hangingPunct="1"/>
              <a:t>93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mtClean="0">
                <a:latin typeface="Arial" charset="0"/>
                <a:ea typeface="宋体" charset="-122"/>
              </a:rPr>
              <a:t>由于学生要制作出好的概念图</a:t>
            </a:r>
            <a:r>
              <a:rPr lang="en-US" altLang="zh-CN" smtClean="0">
                <a:latin typeface="Arial" charset="0"/>
                <a:ea typeface="宋体" charset="-122"/>
              </a:rPr>
              <a:t>,</a:t>
            </a:r>
            <a:r>
              <a:rPr lang="zh-CN" altLang="en-US" smtClean="0">
                <a:latin typeface="Arial" charset="0"/>
                <a:ea typeface="宋体" charset="-122"/>
              </a:rPr>
              <a:t>必须搞清</a:t>
            </a:r>
          </a:p>
          <a:p>
            <a:r>
              <a:rPr lang="zh-CN" altLang="en-US" smtClean="0">
                <a:latin typeface="Arial" charset="0"/>
                <a:ea typeface="宋体" charset="-122"/>
              </a:rPr>
              <a:t>楚哪些是已有概念、哪些是不同概念、不同概</a:t>
            </a:r>
          </a:p>
          <a:p>
            <a:r>
              <a:rPr lang="zh-CN" altLang="en-US" smtClean="0">
                <a:latin typeface="Arial" charset="0"/>
                <a:ea typeface="宋体" charset="-122"/>
              </a:rPr>
              <a:t>念之间是什么关系且相关到什么程度等问题</a:t>
            </a:r>
            <a:r>
              <a:rPr lang="en-US" altLang="zh-CN" smtClean="0">
                <a:latin typeface="Arial" charset="0"/>
                <a:ea typeface="宋体" charset="-122"/>
              </a:rPr>
              <a:t>,</a:t>
            </a:r>
          </a:p>
          <a:p>
            <a:r>
              <a:rPr lang="zh-CN" altLang="en-US" smtClean="0">
                <a:latin typeface="Arial" charset="0"/>
                <a:ea typeface="宋体" charset="-122"/>
              </a:rPr>
              <a:t>而这实际上是要求学生在概念水平上思考问</a:t>
            </a:r>
          </a:p>
          <a:p>
            <a:r>
              <a:rPr lang="zh-CN" altLang="en-US" smtClean="0">
                <a:latin typeface="Arial" charset="0"/>
                <a:ea typeface="宋体" charset="-122"/>
              </a:rPr>
              <a:t>题</a:t>
            </a:r>
            <a:r>
              <a:rPr lang="en-US" altLang="zh-CN" smtClean="0">
                <a:latin typeface="Arial" charset="0"/>
                <a:ea typeface="宋体" charset="-122"/>
              </a:rPr>
              <a:t>,</a:t>
            </a:r>
            <a:r>
              <a:rPr lang="zh-CN" altLang="en-US" smtClean="0">
                <a:latin typeface="Arial" charset="0"/>
                <a:ea typeface="宋体" charset="-122"/>
              </a:rPr>
              <a:t>系高级思维</a:t>
            </a:r>
            <a:r>
              <a:rPr lang="en-US" altLang="zh-CN" smtClean="0">
                <a:latin typeface="Arial" charset="0"/>
                <a:ea typeface="宋体" charset="-122"/>
              </a:rPr>
              <a:t>,</a:t>
            </a:r>
            <a:r>
              <a:rPr lang="zh-CN" altLang="en-US" smtClean="0">
                <a:latin typeface="Arial" charset="0"/>
                <a:ea typeface="宋体" charset="-122"/>
              </a:rPr>
              <a:t>所以绘制概念图有助于这一</a:t>
            </a:r>
          </a:p>
          <a:p>
            <a:r>
              <a:rPr lang="zh-CN" altLang="en-US" smtClean="0">
                <a:latin typeface="Arial" charset="0"/>
                <a:ea typeface="宋体" charset="-122"/>
              </a:rPr>
              <a:t>思维的发展。</a:t>
            </a:r>
          </a:p>
        </p:txBody>
      </p:sp>
      <p:sp>
        <p:nvSpPr>
          <p:cNvPr id="10445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1ECFB9E9-BAB3-4093-AEBF-90FE127B0608}" type="slidenum">
              <a:rPr lang="zh-CN" altLang="en-US" smtClean="0"/>
              <a:pPr eaLnBrk="1" hangingPunct="1"/>
              <a:t>94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charset="0"/>
              <a:ea typeface="宋体" charset="-122"/>
            </a:endParaRPr>
          </a:p>
        </p:txBody>
      </p:sp>
      <p:sp>
        <p:nvSpPr>
          <p:cNvPr id="12902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48DF8A17-45B0-4026-9246-BB5334825CF6}" type="slidenum">
              <a:rPr lang="zh-CN" altLang="en-US" smtClean="0"/>
              <a:pPr eaLnBrk="1" hangingPunct="1"/>
              <a:t>9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  <p:sp>
        <p:nvSpPr>
          <p:cNvPr id="10547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fld id="{25D925BD-F97E-49AB-9045-DCBE729BA83D}" type="slidenum">
              <a:rPr lang="zh-CN" altLang="en-US" smtClean="0"/>
              <a:pPr/>
              <a:t>95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  <p:sp>
        <p:nvSpPr>
          <p:cNvPr id="10650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fld id="{A4B39BC0-6404-4E45-A9BE-FD39E294A895}" type="slidenum">
              <a:rPr lang="zh-CN" altLang="en-US" smtClean="0"/>
              <a:pPr/>
              <a:t>96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  <p:sp>
        <p:nvSpPr>
          <p:cNvPr id="10752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fld id="{366538CB-0F28-45A6-8C03-FD9C076573FA}" type="slidenum">
              <a:rPr lang="zh-CN" altLang="en-US" smtClean="0"/>
              <a:pPr/>
              <a:t>97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  <p:sp>
        <p:nvSpPr>
          <p:cNvPr id="12493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fld id="{CF1F1A17-4D1F-4154-B084-18463E45EAC4}" type="slidenum">
              <a:rPr lang="zh-CN" altLang="en-US" smtClean="0"/>
              <a:pPr/>
              <a:t>100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  <p:sp>
        <p:nvSpPr>
          <p:cNvPr id="12595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fld id="{F6EF2647-412A-4749-BC5F-884DDEAA5EC2}" type="slidenum">
              <a:rPr lang="zh-CN" altLang="en-US" smtClean="0"/>
              <a:pPr/>
              <a:t>101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  <p:sp>
        <p:nvSpPr>
          <p:cNvPr id="12698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fld id="{8BCF289B-9F12-4A8A-9966-3D0A682138FD}" type="slidenum">
              <a:rPr lang="zh-CN" altLang="en-US" smtClean="0"/>
              <a:pPr/>
              <a:t>102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  <p:sp>
        <p:nvSpPr>
          <p:cNvPr id="12800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fld id="{E3E6F339-7B8D-431A-BD0D-03D59708A1E9}" type="slidenum">
              <a:rPr lang="zh-CN" altLang="en-US" smtClean="0"/>
              <a:pPr/>
              <a:t>103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charset="0"/>
              <a:ea typeface="宋体" charset="-122"/>
            </a:endParaRPr>
          </a:p>
        </p:txBody>
      </p:sp>
      <p:sp>
        <p:nvSpPr>
          <p:cNvPr id="12902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48DF8A17-45B0-4026-9246-BB5334825CF6}" type="slidenum">
              <a:rPr lang="zh-CN" altLang="en-US" smtClean="0"/>
              <a:pPr eaLnBrk="1" hangingPunct="1"/>
              <a:t>104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  <p:sp>
        <p:nvSpPr>
          <p:cNvPr id="13005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fld id="{C435E841-B33E-4DC1-8D1E-78867FC26855}" type="slidenum">
              <a:rPr lang="zh-CN" altLang="en-US" smtClean="0"/>
              <a:pPr/>
              <a:t>105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7066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C683436-FA5C-45B2-892D-39FCF4B7C245}" type="slidenum">
              <a:rPr lang="zh-CN" altLang="en-US" b="0" smtClean="0"/>
              <a:pPr eaLnBrk="1" hangingPunct="1"/>
              <a:t>106</a:t>
            </a:fld>
            <a:endParaRPr lang="en-US" altLang="zh-CN" b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charset="0"/>
              <a:ea typeface="宋体" charset="-122"/>
            </a:endParaRPr>
          </a:p>
        </p:txBody>
      </p:sp>
      <p:sp>
        <p:nvSpPr>
          <p:cNvPr id="8499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92BF983D-3AAD-42D2-A8F8-9F1F0982037E}" type="slidenum">
              <a:rPr lang="zh-CN" altLang="en-US" smtClean="0"/>
              <a:pPr eaLnBrk="1" hangingPunct="1"/>
              <a:t>12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  <p:sp>
        <p:nvSpPr>
          <p:cNvPr id="8602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fld id="{BD15ED8C-6B77-4FDE-9B31-4119E7CA4EFE}" type="slidenum">
              <a:rPr lang="zh-CN" altLang="en-US" smtClean="0"/>
              <a:pPr/>
              <a:t>13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  <p:sp>
        <p:nvSpPr>
          <p:cNvPr id="8704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fld id="{61E60582-884E-4A03-B511-8CABA4FB68BA}" type="slidenum">
              <a:rPr lang="zh-CN" altLang="en-US" smtClean="0"/>
              <a:pPr/>
              <a:t>14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charset="0"/>
              <a:ea typeface="宋体" charset="-122"/>
            </a:endParaRPr>
          </a:p>
        </p:txBody>
      </p:sp>
      <p:sp>
        <p:nvSpPr>
          <p:cNvPr id="8806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14025FB5-61D6-4543-B41E-83A71837DA62}" type="slidenum">
              <a:rPr lang="zh-CN" altLang="en-US" smtClean="0">
                <a:latin typeface="Verdana" pitchFamily="34" charset="0"/>
              </a:rPr>
              <a:pPr eaLnBrk="1" hangingPunct="1"/>
              <a:t>15</a:t>
            </a:fld>
            <a:endParaRPr lang="zh-CN" altLang="en-US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charset="0"/>
              <a:ea typeface="宋体" charset="-122"/>
            </a:endParaRPr>
          </a:p>
        </p:txBody>
      </p:sp>
      <p:sp>
        <p:nvSpPr>
          <p:cNvPr id="8909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A946365C-70BE-4AE2-B9ED-EB3B5B491620}" type="slidenum">
              <a:rPr lang="zh-CN" altLang="en-US" smtClean="0">
                <a:latin typeface="Verdana" pitchFamily="34" charset="0"/>
              </a:rPr>
              <a:pPr eaLnBrk="1" hangingPunct="1"/>
              <a:t>16</a:t>
            </a:fld>
            <a:endParaRPr lang="zh-CN" altLang="en-US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CN" altLang="en-US" smtClean="0">
                <a:latin typeface="Arial" charset="0"/>
                <a:ea typeface="宋体" charset="-122"/>
              </a:rPr>
              <a:t>概念图，是由美国诺瓦克教授在 </a:t>
            </a:r>
            <a:r>
              <a:rPr lang="en-US" altLang="zh-CN" smtClean="0">
                <a:latin typeface="Arial" charset="0"/>
                <a:ea typeface="宋体" charset="-122"/>
              </a:rPr>
              <a:t>20 </a:t>
            </a:r>
            <a:r>
              <a:rPr lang="zh-CN" altLang="en-US" smtClean="0">
                <a:latin typeface="Arial" charset="0"/>
                <a:ea typeface="宋体" charset="-122"/>
              </a:rPr>
              <a:t>世纪 </a:t>
            </a:r>
            <a:r>
              <a:rPr lang="en-US" altLang="zh-CN" smtClean="0">
                <a:latin typeface="Arial" charset="0"/>
                <a:ea typeface="宋体" charset="-122"/>
              </a:rPr>
              <a:t>60 </a:t>
            </a:r>
            <a:r>
              <a:rPr lang="zh-CN" altLang="en-US" smtClean="0">
                <a:latin typeface="Arial" charset="0"/>
                <a:ea typeface="宋体" charset="-122"/>
              </a:rPr>
              <a:t>年代提出来的， </a:t>
            </a:r>
            <a:r>
              <a:rPr lang="en-US" altLang="zh-CN" smtClean="0">
                <a:latin typeface="Arial" charset="0"/>
                <a:ea typeface="宋体" charset="-122"/>
              </a:rPr>
              <a:t>Novak </a:t>
            </a:r>
            <a:r>
              <a:rPr lang="zh-CN" altLang="en-US" smtClean="0">
                <a:latin typeface="Arial" charset="0"/>
                <a:ea typeface="宋体" charset="-122"/>
              </a:rPr>
              <a:t>在关注小孩对科学概念知识变化和理解的研究实验过程中，发现概念图有助于促进有意义学习，能提高学习效率，因而开发出了概念图 。 其模型如下所示：</a:t>
            </a:r>
            <a:endParaRPr lang="en-US" altLang="zh-CN" smtClean="0">
              <a:latin typeface="Arial" charset="0"/>
              <a:ea typeface="宋体" charset="-122"/>
            </a:endParaRPr>
          </a:p>
          <a:p>
            <a:pPr eaLnBrk="1" hangingPunct="1"/>
            <a:endParaRPr lang="en-US" altLang="zh-CN" smtClean="0">
              <a:latin typeface="Arial" charset="0"/>
              <a:ea typeface="宋体" charset="-122"/>
            </a:endParaRPr>
          </a:p>
          <a:p>
            <a:pPr eaLnBrk="1" hangingPunct="1"/>
            <a:endParaRPr lang="zh-CN" altLang="en-US" smtClean="0">
              <a:latin typeface="Arial" charset="0"/>
              <a:ea typeface="宋体" charset="-122"/>
            </a:endParaRPr>
          </a:p>
        </p:txBody>
      </p:sp>
      <p:sp>
        <p:nvSpPr>
          <p:cNvPr id="9011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4A8A7B84-2898-459E-885F-FFF327D484D4}" type="slidenum">
              <a:rPr lang="zh-CN" altLang="en-US" smtClean="0">
                <a:latin typeface="Verdana" pitchFamily="34" charset="0"/>
              </a:rPr>
              <a:pPr eaLnBrk="1" hangingPunct="1"/>
              <a:t>17</a:t>
            </a:fld>
            <a:endParaRPr lang="zh-CN" altLang="en-US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  <p:sp>
        <p:nvSpPr>
          <p:cNvPr id="9523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fld id="{57B918A9-0146-466F-9EFF-48911851BA08}" type="slidenum">
              <a:rPr lang="zh-CN" altLang="en-US" smtClean="0"/>
              <a:pPr/>
              <a:t>18</a:t>
            </a:fld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CEBFD-ECE6-411D-B4F8-A00FB370B13E}" type="datetimeFigureOut">
              <a:rPr lang="zh-CN" altLang="en-US" smtClean="0"/>
              <a:t>2013/9/24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01DD-973C-44F1-B5E7-7979D079CB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5092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CEBFD-ECE6-411D-B4F8-A00FB370B13E}" type="datetimeFigureOut">
              <a:rPr lang="zh-CN" altLang="en-US" smtClean="0"/>
              <a:t>2013/9/24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01DD-973C-44F1-B5E7-7979D079CB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8521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CEBFD-ECE6-411D-B4F8-A00FB370B13E}" type="datetimeFigureOut">
              <a:rPr lang="zh-CN" altLang="en-US" smtClean="0"/>
              <a:t>2013/9/24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01DD-973C-44F1-B5E7-7979D079CB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6659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CEBFD-ECE6-411D-B4F8-A00FB370B13E}" type="datetimeFigureOut">
              <a:rPr lang="zh-CN" altLang="en-US" smtClean="0"/>
              <a:t>2013/9/24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01DD-973C-44F1-B5E7-7979D079CB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2497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CEBFD-ECE6-411D-B4F8-A00FB370B13E}" type="datetimeFigureOut">
              <a:rPr lang="zh-CN" altLang="en-US" smtClean="0"/>
              <a:t>2013/9/24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01DD-973C-44F1-B5E7-7979D079CB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372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CEBFD-ECE6-411D-B4F8-A00FB370B13E}" type="datetimeFigureOut">
              <a:rPr lang="zh-CN" altLang="en-US" smtClean="0"/>
              <a:t>2013/9/24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01DD-973C-44F1-B5E7-7979D079CB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2099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CEBFD-ECE6-411D-B4F8-A00FB370B13E}" type="datetimeFigureOut">
              <a:rPr lang="zh-CN" altLang="en-US" smtClean="0"/>
              <a:t>2013/9/24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01DD-973C-44F1-B5E7-7979D079CB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0967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CEBFD-ECE6-411D-B4F8-A00FB370B13E}" type="datetimeFigureOut">
              <a:rPr lang="zh-CN" altLang="en-US" smtClean="0"/>
              <a:t>2013/9/24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01DD-973C-44F1-B5E7-7979D079CB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1501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CEBFD-ECE6-411D-B4F8-A00FB370B13E}" type="datetimeFigureOut">
              <a:rPr lang="zh-CN" altLang="en-US" smtClean="0"/>
              <a:t>2013/9/24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01DD-973C-44F1-B5E7-7979D079CB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440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CEBFD-ECE6-411D-B4F8-A00FB370B13E}" type="datetimeFigureOut">
              <a:rPr lang="zh-CN" altLang="en-US" smtClean="0"/>
              <a:t>2013/9/24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01DD-973C-44F1-B5E7-7979D079CB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5399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CEBFD-ECE6-411D-B4F8-A00FB370B13E}" type="datetimeFigureOut">
              <a:rPr lang="zh-CN" altLang="en-US" smtClean="0"/>
              <a:t>2013/9/24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01DD-973C-44F1-B5E7-7979D079CB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9657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CEBFD-ECE6-411D-B4F8-A00FB370B13E}" type="datetimeFigureOut">
              <a:rPr lang="zh-CN" altLang="en-US" smtClean="0"/>
              <a:t>2013/9/24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E01DD-973C-44F1-B5E7-7979D079CB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991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png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3.jpe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6.pn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8.jpe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hyperlink" Target="&#28436;&#31034;&#25991;&#31295;13.ppt" TargetMode="External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jpeg"/><Relationship Id="rId11" Type="http://schemas.openxmlformats.org/officeDocument/2006/relationships/image" Target="../media/image95.png"/><Relationship Id="rId5" Type="http://schemas.openxmlformats.org/officeDocument/2006/relationships/image" Target="../media/image90.jpeg"/><Relationship Id="rId10" Type="http://schemas.openxmlformats.org/officeDocument/2006/relationships/image" Target="../media/image94.png"/><Relationship Id="rId4" Type="http://schemas.openxmlformats.org/officeDocument/2006/relationships/slide" Target="slide9.xml"/><Relationship Id="rId9" Type="http://schemas.openxmlformats.org/officeDocument/2006/relationships/image" Target="../media/image93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hyperlink" Target="&#28436;&#31034;&#25991;&#31295;13.ppt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jpeg"/><Relationship Id="rId4" Type="http://schemas.openxmlformats.org/officeDocument/2006/relationships/slide" Target="slide9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jpe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hyperlink" Target="&#28436;&#31034;&#25991;&#31295;13.ppt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jpeg"/><Relationship Id="rId4" Type="http://schemas.openxmlformats.org/officeDocument/2006/relationships/slide" Target="slide9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hyperlink" Target="&#28436;&#31034;&#25991;&#31295;13.ppt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jpeg"/><Relationship Id="rId4" Type="http://schemas.openxmlformats.org/officeDocument/2006/relationships/slide" Target="slide9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hyperlink" Target="&#28436;&#31034;&#25991;&#31295;13.ppt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90.jpeg"/><Relationship Id="rId4" Type="http://schemas.openxmlformats.org/officeDocument/2006/relationships/slide" Target="slide9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hyperlink" Target="&#28436;&#31034;&#25991;&#31295;13.ppt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jpeg"/><Relationship Id="rId4" Type="http://schemas.openxmlformats.org/officeDocument/2006/relationships/slide" Target="slide9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基于学习元的协同教研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 smtClean="0"/>
              <a:t>以概念图在英语教学中的整合为例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910250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4" descr="anim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1628775"/>
            <a:ext cx="7989887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09795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School outing  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852738"/>
            <a:ext cx="6335712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8137525" cy="647700"/>
          </a:xfrm>
        </p:spPr>
        <p:txBody>
          <a:bodyPr/>
          <a:lstStyle/>
          <a:p>
            <a:pPr marL="762000" indent="-762000"/>
            <a:r>
              <a:rPr lang="zh-CN" altLang="en-US" sz="3200" smtClean="0">
                <a:latin typeface="幼圆" pitchFamily="49" charset="-122"/>
                <a:ea typeface="幼圆" pitchFamily="49" charset="-122"/>
              </a:rPr>
              <a:t>英语应用</a:t>
            </a:r>
            <a:r>
              <a:rPr lang="en-US" altLang="zh-CN" sz="3200" smtClean="0">
                <a:latin typeface="幼圆" pitchFamily="49" charset="-122"/>
                <a:ea typeface="幼圆" pitchFamily="49" charset="-122"/>
              </a:rPr>
              <a:t>——</a:t>
            </a:r>
            <a:r>
              <a:rPr lang="zh-CN" altLang="zh-CN" sz="3200" smtClean="0">
                <a:latin typeface="幼圆" pitchFamily="49" charset="-122"/>
                <a:ea typeface="幼圆" pitchFamily="49" charset="-122"/>
              </a:rPr>
              <a:t>复习导入</a:t>
            </a:r>
            <a:endParaRPr lang="zh-CN" altLang="en-US" sz="3200" smtClean="0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50180" name="TextBox 1"/>
          <p:cNvSpPr txBox="1">
            <a:spLocks noChangeArrowheads="1"/>
          </p:cNvSpPr>
          <p:nvPr/>
        </p:nvSpPr>
        <p:spPr bwMode="auto">
          <a:xfrm>
            <a:off x="323850" y="1268413"/>
            <a:ext cx="84963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概念图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可以简洁的展示语言交际的情景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并进行关键词及其联系的提示，拓宽了学生的思路，促进学生对知识进行主动的应用，较之以前不用思维导图的情况，学生不但对话更流畅，而且对话的内容也更丰富，从而激发学生参与的积极性，锻炼了学生的思维能力和表达能力，为新课的顺利进行做了很好的铺垫。</a:t>
            </a:r>
          </a:p>
          <a:p>
            <a:pPr eaLnBrk="1" hangingPunct="1"/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477717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4575" y="-171450"/>
            <a:ext cx="7704138" cy="1371600"/>
          </a:xfrm>
        </p:spPr>
        <p:txBody>
          <a:bodyPr/>
          <a:lstStyle/>
          <a:p>
            <a:pPr marL="762000" indent="-762000"/>
            <a:r>
              <a:rPr lang="zh-CN" altLang="en-US" sz="3200" smtClean="0">
                <a:latin typeface="幼圆" pitchFamily="49" charset="-122"/>
                <a:ea typeface="幼圆" pitchFamily="49" charset="-122"/>
              </a:rPr>
              <a:t>英语应用</a:t>
            </a:r>
            <a:r>
              <a:rPr lang="en-US" altLang="zh-CN" sz="3200" smtClean="0">
                <a:latin typeface="幼圆" pitchFamily="49" charset="-122"/>
                <a:ea typeface="幼圆" pitchFamily="49" charset="-122"/>
              </a:rPr>
              <a:t>——</a:t>
            </a:r>
            <a:r>
              <a:rPr lang="zh-CN" altLang="en-US" sz="3200" smtClean="0">
                <a:latin typeface="幼圆" pitchFamily="49" charset="-122"/>
                <a:ea typeface="幼圆" pitchFamily="49" charset="-122"/>
              </a:rPr>
              <a:t>创设交际情景</a:t>
            </a:r>
          </a:p>
        </p:txBody>
      </p:sp>
      <p:pic>
        <p:nvPicPr>
          <p:cNvPr id="51203" name="Picture 3" descr="情景创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52513"/>
            <a:ext cx="8424863" cy="542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handdrawing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447800"/>
            <a:ext cx="7870825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96732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762000" indent="-762000"/>
            <a:r>
              <a:rPr lang="zh-CN" altLang="en-US" sz="3200" smtClean="0">
                <a:latin typeface="幼圆" pitchFamily="49" charset="-122"/>
                <a:ea typeface="幼圆" pitchFamily="49" charset="-122"/>
              </a:rPr>
              <a:t>英语应用</a:t>
            </a:r>
            <a:r>
              <a:rPr lang="en-US" altLang="zh-CN" sz="3200" smtClean="0">
                <a:latin typeface="幼圆" pitchFamily="49" charset="-122"/>
                <a:ea typeface="幼圆" pitchFamily="49" charset="-122"/>
              </a:rPr>
              <a:t>——</a:t>
            </a:r>
            <a:r>
              <a:rPr lang="zh-CN" altLang="en-US" sz="3200" smtClean="0">
                <a:latin typeface="幼圆" pitchFamily="49" charset="-122"/>
                <a:ea typeface="幼圆" pitchFamily="49" charset="-122"/>
              </a:rPr>
              <a:t>单词学习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2819400" cy="4060825"/>
          </a:xfrm>
        </p:spPr>
        <p:txBody>
          <a:bodyPr>
            <a:normAutofit fontScale="70000" lnSpcReduction="20000"/>
          </a:bodyPr>
          <a:lstStyle/>
          <a:p>
            <a:pPr>
              <a:buClr>
                <a:schemeClr val="accent2">
                  <a:lumMod val="40000"/>
                  <a:lumOff val="60000"/>
                </a:schemeClr>
              </a:buClr>
              <a:defRPr/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单词教授时，很多知识是零散的。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通过思维导图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老师可以帮助学生更好地进行知识总结，形成层次化的知识网络，当需要提取这一知识时，学生就会先回忆起它所在的知识网络，进而学生可以从知识网络中提取所需知识及其相关联的语言知识。</a:t>
            </a:r>
          </a:p>
        </p:txBody>
      </p:sp>
      <p:pic>
        <p:nvPicPr>
          <p:cNvPr id="52228" name="Picture 5" descr="animal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412875"/>
            <a:ext cx="5027613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6568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62000" indent="-762000"/>
            <a:r>
              <a:rPr lang="zh-CN" altLang="en-US" sz="3200" smtClean="0">
                <a:latin typeface="幼圆" pitchFamily="49" charset="-122"/>
                <a:ea typeface="幼圆" pitchFamily="49" charset="-122"/>
              </a:rPr>
              <a:t>英语应用</a:t>
            </a:r>
            <a:r>
              <a:rPr lang="en-US" altLang="zh-CN" sz="3200" smtClean="0">
                <a:latin typeface="幼圆" pitchFamily="49" charset="-122"/>
                <a:ea typeface="幼圆" pitchFamily="49" charset="-122"/>
              </a:rPr>
              <a:t>——</a:t>
            </a:r>
            <a:r>
              <a:rPr lang="zh-CN" altLang="en-US" sz="3200" smtClean="0">
                <a:latin typeface="幼圆" pitchFamily="49" charset="-122"/>
                <a:ea typeface="幼圆" pitchFamily="49" charset="-122"/>
              </a:rPr>
              <a:t>两两对话、协作交流</a:t>
            </a:r>
          </a:p>
        </p:txBody>
      </p:sp>
      <p:sp>
        <p:nvSpPr>
          <p:cNvPr id="60419" name="内容占位符 2"/>
          <p:cNvSpPr>
            <a:spLocks noGrp="1"/>
          </p:cNvSpPr>
          <p:nvPr>
            <p:ph idx="1"/>
          </p:nvPr>
        </p:nvSpPr>
        <p:spPr>
          <a:xfrm>
            <a:off x="611188" y="1484313"/>
            <a:ext cx="4691062" cy="604837"/>
          </a:xfrm>
        </p:spPr>
        <p:txBody>
          <a:bodyPr/>
          <a:lstStyle/>
          <a:p>
            <a:pPr>
              <a:buClr>
                <a:schemeClr val="accent2">
                  <a:lumMod val="40000"/>
                  <a:lumOff val="60000"/>
                </a:schemeClr>
              </a:buClr>
              <a:defRPr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用概念图提供两两交际支架</a:t>
            </a:r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276475"/>
            <a:ext cx="590391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966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" y="188913"/>
            <a:ext cx="8374063" cy="647700"/>
          </a:xfrm>
        </p:spPr>
        <p:txBody>
          <a:bodyPr/>
          <a:lstStyle/>
          <a:p>
            <a:pPr marL="762000" indent="-762000"/>
            <a:r>
              <a:rPr lang="zh-CN" altLang="en-US" sz="3200" smtClean="0">
                <a:latin typeface="幼圆" pitchFamily="49" charset="-122"/>
                <a:ea typeface="幼圆" pitchFamily="49" charset="-122"/>
              </a:rPr>
              <a:t>  英语应用</a:t>
            </a:r>
            <a:r>
              <a:rPr lang="en-US" altLang="zh-CN" sz="3200" smtClean="0">
                <a:latin typeface="幼圆" pitchFamily="49" charset="-122"/>
                <a:ea typeface="幼圆" pitchFamily="49" charset="-122"/>
              </a:rPr>
              <a:t>——</a:t>
            </a:r>
            <a:r>
              <a:rPr lang="zh-CN" altLang="en-US" sz="3200" smtClean="0">
                <a:latin typeface="幼圆" pitchFamily="49" charset="-122"/>
                <a:ea typeface="幼圆" pitchFamily="49" charset="-122"/>
              </a:rPr>
              <a:t>促进综合表达</a:t>
            </a:r>
          </a:p>
        </p:txBody>
      </p:sp>
      <p:pic>
        <p:nvPicPr>
          <p:cNvPr id="5427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00213"/>
            <a:ext cx="778510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6179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-171450"/>
            <a:ext cx="8193088" cy="1371600"/>
          </a:xfrm>
        </p:spPr>
        <p:txBody>
          <a:bodyPr/>
          <a:lstStyle/>
          <a:p>
            <a:pPr marL="762000" indent="-762000"/>
            <a:r>
              <a:rPr lang="zh-CN" altLang="en-US" sz="3200" smtClean="0">
                <a:latin typeface="幼圆" pitchFamily="49" charset="-122"/>
                <a:ea typeface="幼圆" pitchFamily="49" charset="-122"/>
              </a:rPr>
              <a:t> 英语应用</a:t>
            </a:r>
            <a:r>
              <a:rPr lang="en-US" altLang="zh-CN" sz="3200" smtClean="0">
                <a:latin typeface="幼圆" pitchFamily="49" charset="-122"/>
                <a:ea typeface="幼圆" pitchFamily="49" charset="-122"/>
              </a:rPr>
              <a:t>——</a:t>
            </a:r>
            <a:r>
              <a:rPr lang="zh-CN" altLang="en-US" sz="3200" smtClean="0">
                <a:latin typeface="幼圆" pitchFamily="49" charset="-122"/>
                <a:ea typeface="幼圆" pitchFamily="49" charset="-122"/>
              </a:rPr>
              <a:t>促进综合复习</a:t>
            </a:r>
          </a:p>
        </p:txBody>
      </p:sp>
      <p:pic>
        <p:nvPicPr>
          <p:cNvPr id="55299" name="Picture 3" descr="eat and drink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9175"/>
            <a:ext cx="8743950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4" descr="anim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1628775"/>
            <a:ext cx="7989887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15757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8712200" cy="1371600"/>
          </a:xfrm>
        </p:spPr>
        <p:txBody>
          <a:bodyPr/>
          <a:lstStyle/>
          <a:p>
            <a:r>
              <a:rPr lang="zh-CN" altLang="en-US" sz="4000" dirty="0" smtClean="0">
                <a:ea typeface="宋体" pitchFamily="2" charset="-122"/>
              </a:rPr>
              <a:t> 英语应用</a:t>
            </a:r>
            <a:r>
              <a:rPr lang="en-US" altLang="zh-CN" sz="4000" dirty="0" smtClean="0">
                <a:ea typeface="宋体" pitchFamily="2" charset="-122"/>
              </a:rPr>
              <a:t>——</a:t>
            </a:r>
            <a:r>
              <a:rPr lang="zh-CN" altLang="en-US" sz="4000" dirty="0" smtClean="0">
                <a:ea typeface="宋体" pitchFamily="2" charset="-122"/>
              </a:rPr>
              <a:t>中高年级阅读写作辅助</a:t>
            </a:r>
          </a:p>
        </p:txBody>
      </p:sp>
      <p:pic>
        <p:nvPicPr>
          <p:cNvPr id="46084" name="Picture 5" descr="image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84313"/>
            <a:ext cx="7127875" cy="441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gray">
          <a:xfrm>
            <a:off x="338138" y="1563688"/>
            <a:ext cx="7762875" cy="49149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3869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动手操作（课后完成）</a:t>
            </a:r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  <p:pic>
        <p:nvPicPr>
          <p:cNvPr id="4" name="图片 4" descr="http://ui.okbase.net/ui/life/2009/05/82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332037"/>
            <a:ext cx="45259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6019" y="2132856"/>
            <a:ext cx="26642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每位教师在学习元提交选定主题的概念图，同一年级的主题是一定。本小组内教师互相点评讨论，修正</a:t>
            </a:r>
            <a:endParaRPr lang="en-US" altLang="zh-CN" dirty="0" smtClean="0"/>
          </a:p>
          <a:p>
            <a:r>
              <a:rPr lang="en-US" altLang="zh-CN" dirty="0" smtClean="0"/>
              <a:t>2.</a:t>
            </a:r>
            <a:r>
              <a:rPr lang="zh-CN" altLang="en-US" dirty="0" smtClean="0"/>
              <a:t> 小组内同一年级的教师互相观看小组提交的作品，互相点评讨论打分，选出优胜组。</a:t>
            </a:r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8938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观看案例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看到这个案例之后，都按照</a:t>
            </a:r>
            <a:r>
              <a:rPr lang="en-US" altLang="zh-CN" dirty="0" smtClean="0"/>
              <a:t>321</a:t>
            </a:r>
            <a:r>
              <a:rPr lang="zh-CN" altLang="en-US" dirty="0" smtClean="0"/>
              <a:t>方式评论，并能够将建议进行具体化，在微批注中展示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zh-CN" dirty="0"/>
              <a:t>（</a:t>
            </a:r>
            <a:r>
              <a:rPr lang="en-US" altLang="zh-CN" dirty="0"/>
              <a:t>1</a:t>
            </a:r>
            <a:r>
              <a:rPr lang="zh-CN" altLang="zh-CN" dirty="0"/>
              <a:t>） </a:t>
            </a:r>
            <a:r>
              <a:rPr lang="zh-CN" altLang="zh-CN" dirty="0" smtClean="0"/>
              <a:t>找出从</a:t>
            </a:r>
            <a:r>
              <a:rPr lang="zh-CN" altLang="zh-CN" dirty="0"/>
              <a:t>中学到的三样东西；</a:t>
            </a:r>
          </a:p>
          <a:p>
            <a:pPr marL="0" indent="0">
              <a:buNone/>
            </a:pPr>
            <a:r>
              <a:rPr lang="zh-CN" altLang="zh-CN" dirty="0"/>
              <a:t>（</a:t>
            </a:r>
            <a:r>
              <a:rPr lang="en-US" altLang="zh-CN" dirty="0"/>
              <a:t>2</a:t>
            </a:r>
            <a:r>
              <a:rPr lang="zh-CN" altLang="zh-CN" dirty="0"/>
              <a:t>） </a:t>
            </a:r>
            <a:r>
              <a:rPr lang="zh-CN" altLang="zh-CN" dirty="0" smtClean="0"/>
              <a:t>找出仍然</a:t>
            </a:r>
            <a:r>
              <a:rPr lang="zh-CN" altLang="zh-CN" dirty="0"/>
              <a:t>存在的两个问题</a:t>
            </a:r>
          </a:p>
          <a:p>
            <a:pPr marL="0" indent="0">
              <a:buNone/>
            </a:pPr>
            <a:r>
              <a:rPr lang="zh-CN" altLang="en-US" dirty="0"/>
              <a:t>（</a:t>
            </a:r>
            <a:r>
              <a:rPr lang="en-US" altLang="zh-CN" dirty="0" smtClean="0"/>
              <a:t>3</a:t>
            </a:r>
            <a:r>
              <a:rPr lang="zh-CN" altLang="zh-CN" dirty="0"/>
              <a:t>） </a:t>
            </a:r>
            <a:r>
              <a:rPr lang="zh-CN" altLang="zh-CN" dirty="0" smtClean="0"/>
              <a:t>感兴趣</a:t>
            </a:r>
            <a:r>
              <a:rPr lang="zh-CN" altLang="zh-CN" dirty="0"/>
              <a:t>的一个方面。</a:t>
            </a:r>
          </a:p>
          <a:p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5436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协同编辑学习</a:t>
            </a:r>
            <a:r>
              <a:rPr lang="zh-CN" altLang="en-US" dirty="0" smtClean="0"/>
              <a:t>元</a:t>
            </a:r>
            <a:endParaRPr lang="en-US" altLang="zh-CN" dirty="0"/>
          </a:p>
          <a:p>
            <a:r>
              <a:rPr lang="zh-CN" altLang="en-US" dirty="0" smtClean="0"/>
              <a:t>概念</a:t>
            </a:r>
            <a:r>
              <a:rPr lang="zh-CN" altLang="en-US" dirty="0" smtClean="0"/>
              <a:t>图在英语教学中的使用策略及举例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8391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5C305BF6-08FE-4C37-9543-570D182E88E6}" type="slidenum">
              <a:rPr lang="en-US" altLang="zh-CN"/>
              <a:pPr algn="ctr">
                <a:defRPr/>
              </a:pPr>
              <a:t>11</a:t>
            </a:fld>
            <a:endParaRPr lang="en-US" altLang="zh-CN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概念图欣赏之手绘作品</a:t>
            </a:r>
          </a:p>
        </p:txBody>
      </p:sp>
      <p:pic>
        <p:nvPicPr>
          <p:cNvPr id="25604" name="Picture 5" descr="照片 02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0950" y="1371600"/>
            <a:ext cx="6564313" cy="50292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479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下个月工作安排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10.1-10.12</a:t>
            </a:r>
            <a:r>
              <a:rPr lang="zh-CN" altLang="en-US" dirty="0" smtClean="0"/>
              <a:t>完成教学设计方案，并上传学习元平台。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    </a:t>
            </a:r>
            <a:r>
              <a:rPr lang="zh-CN" altLang="en-US" dirty="0" smtClean="0"/>
              <a:t>（</a:t>
            </a:r>
            <a:r>
              <a:rPr lang="en-US" altLang="zh-CN" dirty="0" smtClean="0"/>
              <a:t> 10.8</a:t>
            </a:r>
            <a:r>
              <a:rPr lang="zh-CN" altLang="en-US" dirty="0" smtClean="0"/>
              <a:t>号周二上午</a:t>
            </a:r>
            <a:r>
              <a:rPr lang="en-US" altLang="zh-CN" dirty="0" smtClean="0"/>
              <a:t>QQ</a:t>
            </a:r>
            <a:r>
              <a:rPr lang="zh-CN" altLang="en-US" dirty="0" smtClean="0"/>
              <a:t>交流）</a:t>
            </a:r>
            <a:endParaRPr lang="en-US" altLang="zh-CN" dirty="0" smtClean="0"/>
          </a:p>
          <a:p>
            <a:r>
              <a:rPr lang="en-US" altLang="zh-CN" dirty="0" smtClean="0"/>
              <a:t>10.14——10.19</a:t>
            </a:r>
            <a:r>
              <a:rPr lang="zh-CN" altLang="en-US" dirty="0" smtClean="0"/>
              <a:t>本校教师互相评论点评，修改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     </a:t>
            </a:r>
            <a:r>
              <a:rPr lang="zh-CN" altLang="en-US" dirty="0" smtClean="0"/>
              <a:t>（</a:t>
            </a:r>
            <a:r>
              <a:rPr lang="en-US" altLang="zh-CN" dirty="0" smtClean="0"/>
              <a:t>10.17</a:t>
            </a:r>
            <a:r>
              <a:rPr lang="zh-CN" altLang="en-US" dirty="0" smtClean="0"/>
              <a:t>号上午集中处理完成</a:t>
            </a:r>
            <a:r>
              <a:rPr lang="en-US" altLang="zh-CN" dirty="0"/>
              <a:t>QQ</a:t>
            </a:r>
            <a:r>
              <a:rPr lang="zh-CN" altLang="en-US" dirty="0" smtClean="0"/>
              <a:t>交流）</a:t>
            </a:r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10.21——10.26</a:t>
            </a:r>
            <a:r>
              <a:rPr lang="zh-CN" altLang="en-US" dirty="0" smtClean="0"/>
              <a:t>其他学校教师评论点评，尤其是同一年级同一主题教师评论交流</a:t>
            </a:r>
            <a:r>
              <a:rPr lang="en-US" altLang="zh-CN" dirty="0" smtClean="0"/>
              <a:t>   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</a:t>
            </a:r>
            <a:r>
              <a:rPr lang="zh-CN" altLang="en-US" dirty="0" smtClean="0"/>
              <a:t>（</a:t>
            </a:r>
            <a:r>
              <a:rPr lang="en-US" altLang="zh-CN" dirty="0" smtClean="0"/>
              <a:t> 10.22</a:t>
            </a:r>
            <a:r>
              <a:rPr lang="zh-CN" altLang="en-US" dirty="0"/>
              <a:t>号上午集中处理，网络</a:t>
            </a:r>
            <a:r>
              <a:rPr lang="zh-CN" altLang="en-US" dirty="0" smtClean="0"/>
              <a:t>沟通）</a:t>
            </a:r>
            <a:endParaRPr lang="en-US" altLang="zh-CN" dirty="0"/>
          </a:p>
          <a:p>
            <a:r>
              <a:rPr lang="en-US" altLang="zh-CN" dirty="0" smtClean="0"/>
              <a:t>10.28——11.1</a:t>
            </a:r>
            <a:r>
              <a:rPr lang="zh-CN" altLang="en-US" dirty="0" smtClean="0"/>
              <a:t>公开研讨课</a:t>
            </a:r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6859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762000" indent="-762000"/>
            <a:r>
              <a:rPr lang="zh-CN" altLang="en-US" sz="3200" dirty="0" smtClean="0">
                <a:latin typeface="幼圆" pitchFamily="49" charset="-122"/>
                <a:ea typeface="幼圆" pitchFamily="49" charset="-122"/>
              </a:rPr>
              <a:t>三、概念图的由来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268413"/>
            <a:ext cx="8207375" cy="1368425"/>
          </a:xfrm>
        </p:spPr>
        <p:txBody>
          <a:bodyPr/>
          <a:lstStyle/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p"/>
              <a:defRPr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美国康乃尔大学</a:t>
            </a:r>
            <a:r>
              <a:rPr lang="en-US" altLang="zh-CN" sz="24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Joseph D</a:t>
            </a:r>
            <a:r>
              <a:rPr lang="zh-CN" altLang="en-US" sz="24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．</a:t>
            </a:r>
            <a:r>
              <a:rPr lang="en-US" altLang="zh-CN" sz="24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Novak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根据奥苏贝尔的</a:t>
            </a:r>
            <a:r>
              <a:rPr lang="zh-CN" altLang="en-US" sz="24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有意义学习理论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在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20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世纪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60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年代着手研究并使之成为一种用来</a:t>
            </a:r>
            <a:r>
              <a:rPr lang="zh-CN" altLang="en-US" sz="24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帮助学习者建立整合的、结构化的知识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的教学工具。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3167063"/>
            <a:ext cx="4456113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95288" y="3497263"/>
            <a:ext cx="2160587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b="1">
                <a:latin typeface="微软雅黑" pitchFamily="34" charset="-122"/>
                <a:ea typeface="微软雅黑" pitchFamily="34" charset="-122"/>
              </a:rPr>
              <a:t>有意义学习：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学习就是建立一个概念网络，不断地向网络增添新内容。</a:t>
            </a:r>
          </a:p>
          <a:p>
            <a:pPr eaLnBrk="1" hangingPunct="1"/>
            <a:r>
              <a:rPr lang="zh-CN" altLang="en-US">
                <a:latin typeface="微软雅黑" pitchFamily="34" charset="-122"/>
                <a:ea typeface="微软雅黑" pitchFamily="34" charset="-122"/>
              </a:rPr>
              <a:t>学习者个体必须把新知识和学过的概念联系起来，才使学习有意义。</a:t>
            </a:r>
          </a:p>
          <a:p>
            <a:pPr eaLnBrk="1" hangingPunct="1"/>
            <a:endParaRPr lang="zh-CN" altLang="en-US" b="1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" name="Picture 4" descr="j028700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519488"/>
            <a:ext cx="1408113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41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62000" indent="-762000"/>
            <a:r>
              <a:rPr lang="zh-CN" altLang="en-US" sz="3200" smtClean="0">
                <a:latin typeface="幼圆" pitchFamily="49" charset="-122"/>
                <a:ea typeface="幼圆" pitchFamily="49" charset="-122"/>
              </a:rPr>
              <a:t>概念图的形式</a:t>
            </a:r>
          </a:p>
        </p:txBody>
      </p:sp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611188" y="1341438"/>
            <a:ext cx="79216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342900" indent="-342900" eaLnBrk="1" hangingPunct="1"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p"/>
              <a:defRPr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将某一主题的有关概念或内容置于圆圈或方框之中，然后用连线将相关的概念或命题连接。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marL="342900" indent="-342900" eaLnBrk="1" hangingPunct="1"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p"/>
              <a:defRPr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可以在连线上写上关系，或者不写（默认的上下级关系。）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3400425"/>
            <a:ext cx="4410075" cy="269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内容占位符 4"/>
          <p:cNvPicPr>
            <a:picLocks noGrp="1" noChangeAspect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3284538"/>
            <a:ext cx="4287838" cy="2851150"/>
          </a:xfrm>
        </p:spPr>
      </p:pic>
      <p:pic>
        <p:nvPicPr>
          <p:cNvPr id="7" name="Picture 4" descr="概念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924175"/>
            <a:ext cx="4249737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 bwMode="auto">
          <a:xfrm>
            <a:off x="4643438" y="2924175"/>
            <a:ext cx="4249737" cy="3648075"/>
          </a:xfrm>
          <a:prstGeom prst="rect">
            <a:avLst/>
          </a:prstGeom>
          <a:noFill/>
          <a:ln w="254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9853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62000" indent="-762000"/>
            <a:r>
              <a:rPr lang="zh-CN" altLang="en-US" sz="3200" smtClean="0">
                <a:latin typeface="幼圆" pitchFamily="49" charset="-122"/>
                <a:ea typeface="幼圆" pitchFamily="49" charset="-122"/>
              </a:rPr>
              <a:t>概念界定</a:t>
            </a:r>
          </a:p>
        </p:txBody>
      </p:sp>
      <p:sp>
        <p:nvSpPr>
          <p:cNvPr id="20483" name="内容占位符 3"/>
          <p:cNvSpPr>
            <a:spLocks noGrp="1"/>
          </p:cNvSpPr>
          <p:nvPr>
            <p:ph sz="half" idx="2"/>
          </p:nvPr>
        </p:nvSpPr>
        <p:spPr>
          <a:xfrm>
            <a:off x="539750" y="1412875"/>
            <a:ext cx="7345363" cy="1181100"/>
          </a:xfrm>
        </p:spPr>
        <p:txBody>
          <a:bodyPr/>
          <a:lstStyle/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p"/>
              <a:defRPr/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除概念图外，你可能还听说过其他的名字？</a:t>
            </a:r>
          </a:p>
        </p:txBody>
      </p:sp>
      <p:sp>
        <p:nvSpPr>
          <p:cNvPr id="12292" name="流程图: 可选过程 4"/>
          <p:cNvSpPr>
            <a:spLocks noChangeArrowheads="1"/>
          </p:cNvSpPr>
          <p:nvPr/>
        </p:nvSpPr>
        <p:spPr bwMode="auto">
          <a:xfrm>
            <a:off x="755650" y="2349500"/>
            <a:ext cx="2160588" cy="503238"/>
          </a:xfrm>
          <a:prstGeom prst="flowChartAlternateProcess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思维导图</a:t>
            </a:r>
          </a:p>
        </p:txBody>
      </p:sp>
      <p:sp>
        <p:nvSpPr>
          <p:cNvPr id="12293" name="流程图: 可选过程 5"/>
          <p:cNvSpPr>
            <a:spLocks noChangeArrowheads="1"/>
          </p:cNvSpPr>
          <p:nvPr/>
        </p:nvSpPr>
        <p:spPr bwMode="auto">
          <a:xfrm>
            <a:off x="1403350" y="3213100"/>
            <a:ext cx="2160588" cy="503238"/>
          </a:xfrm>
          <a:prstGeom prst="flowChartAlternateProcess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心智图</a:t>
            </a:r>
          </a:p>
        </p:txBody>
      </p:sp>
      <p:sp>
        <p:nvSpPr>
          <p:cNvPr id="12294" name="流程图: 可选过程 6"/>
          <p:cNvSpPr>
            <a:spLocks noChangeArrowheads="1"/>
          </p:cNvSpPr>
          <p:nvPr/>
        </p:nvSpPr>
        <p:spPr bwMode="auto">
          <a:xfrm>
            <a:off x="1979613" y="4149725"/>
            <a:ext cx="2160587" cy="503238"/>
          </a:xfrm>
          <a:prstGeom prst="flowChartAlternateProcess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认知地图</a:t>
            </a:r>
          </a:p>
        </p:txBody>
      </p:sp>
      <p:sp>
        <p:nvSpPr>
          <p:cNvPr id="12295" name="流程图: 可选过程 7"/>
          <p:cNvSpPr>
            <a:spLocks noChangeArrowheads="1"/>
          </p:cNvSpPr>
          <p:nvPr/>
        </p:nvSpPr>
        <p:spPr bwMode="auto">
          <a:xfrm>
            <a:off x="2916238" y="4935538"/>
            <a:ext cx="2160587" cy="509587"/>
          </a:xfrm>
          <a:prstGeom prst="flowChartAlternateProcess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>
                <a:latin typeface="微软雅黑" pitchFamily="34" charset="-122"/>
                <a:ea typeface="微软雅黑" pitchFamily="34" charset="-122"/>
              </a:rPr>
              <a:t>……</a:t>
            </a:r>
            <a:endParaRPr lang="zh-CN" altLang="en-US" sz="2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296" name="TextBox 9"/>
          <p:cNvSpPr txBox="1">
            <a:spLocks noChangeArrowheads="1"/>
          </p:cNvSpPr>
          <p:nvPr/>
        </p:nvSpPr>
        <p:spPr bwMode="auto">
          <a:xfrm>
            <a:off x="5651500" y="2636838"/>
            <a:ext cx="2881313" cy="1446212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2200">
                <a:latin typeface="微软雅黑" pitchFamily="34" charset="-122"/>
                <a:ea typeface="微软雅黑" pitchFamily="34" charset="-122"/>
              </a:rPr>
              <a:t>他们都是以图形来表征知识结构，都有使思维可视化的功能，各自有些侧重点</a:t>
            </a:r>
            <a:r>
              <a:rPr lang="en-US" altLang="zh-CN" sz="2200">
                <a:latin typeface="微软雅黑" pitchFamily="34" charset="-122"/>
                <a:ea typeface="微软雅黑" pitchFamily="34" charset="-122"/>
              </a:rPr>
              <a:t>…</a:t>
            </a:r>
            <a:endParaRPr lang="zh-CN" altLang="en-US" sz="220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4610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762000" indent="-762000"/>
            <a:r>
              <a:rPr lang="zh-CN" altLang="en-US" sz="3200" smtClean="0">
                <a:latin typeface="幼圆" pitchFamily="49" charset="-122"/>
                <a:ea typeface="幼圆" pitchFamily="49" charset="-122"/>
              </a:rPr>
              <a:t>概念图与思维导图的</a:t>
            </a:r>
            <a:r>
              <a:rPr lang="en-US" altLang="zh-CN" sz="3200" smtClean="0">
                <a:latin typeface="幼圆" pitchFamily="49" charset="-122"/>
                <a:ea typeface="幼圆" pitchFamily="49" charset="-122"/>
              </a:rPr>
              <a:t>联系与区别</a:t>
            </a:r>
          </a:p>
        </p:txBody>
      </p:sp>
      <p:pic>
        <p:nvPicPr>
          <p:cNvPr id="17412" name="图片 4" descr="概念图和思维导图 (3)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9144000" cy="325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内容占位符 4"/>
          <p:cNvPicPr>
            <a:picLocks noGrp="1" noChangeAspect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25" y="4324350"/>
            <a:ext cx="3744913" cy="2489200"/>
          </a:xfr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0" y="4430713"/>
            <a:ext cx="5083175" cy="242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898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762000" indent="-762000"/>
            <a:r>
              <a:rPr lang="zh-CN" altLang="en-US" sz="3200" smtClean="0">
                <a:latin typeface="幼圆" pitchFamily="49" charset="-122"/>
                <a:ea typeface="幼圆" pitchFamily="49" charset="-122"/>
              </a:rPr>
              <a:t>概念图概念界定 </a:t>
            </a:r>
          </a:p>
        </p:txBody>
      </p:sp>
      <p:sp>
        <p:nvSpPr>
          <p:cNvPr id="14339" name="矩形 7"/>
          <p:cNvSpPr>
            <a:spLocks noChangeArrowheads="1"/>
          </p:cNvSpPr>
          <p:nvPr/>
        </p:nvSpPr>
        <p:spPr bwMode="auto">
          <a:xfrm>
            <a:off x="395288" y="1622425"/>
            <a:ext cx="80645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在我们的教学中，主要是应用其为我们的教学服务，没有必要过细区分，在</a:t>
            </a:r>
            <a:r>
              <a:rPr lang="en-US" altLang="zh-CN" sz="2400">
                <a:latin typeface="微软雅黑" pitchFamily="34" charset="-122"/>
                <a:ea typeface="微软雅黑" pitchFamily="34" charset="-122"/>
              </a:rPr>
              <a:t>下文中</a:t>
            </a:r>
            <a:r>
              <a:rPr lang="zh-CN" altLang="en-US" sz="240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不再区分各种图</a:t>
            </a:r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，只要能够实现我们的教学目的，不论什么“图”，都是好图，统称为概念图。</a:t>
            </a:r>
            <a:endParaRPr lang="en-US" altLang="zh-CN" sz="240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800"/>
          </a:p>
          <a:p>
            <a:r>
              <a:rPr lang="zh-CN" altLang="en-US" sz="2800">
                <a:latin typeface="华文行楷" pitchFamily="2" charset="-122"/>
                <a:ea typeface="华文行楷" pitchFamily="2" charset="-122"/>
              </a:rPr>
              <a:t>人类使用的一切用来表达自己思想的图示方法都是概念图。</a:t>
            </a:r>
            <a:endParaRPr lang="en-US" altLang="zh-CN" sz="2800">
              <a:latin typeface="华文行楷" pitchFamily="2" charset="-122"/>
              <a:ea typeface="华文行楷" pitchFamily="2" charset="-122"/>
            </a:endParaRPr>
          </a:p>
          <a:p>
            <a:pPr algn="r"/>
            <a:r>
              <a:rPr lang="en-US" altLang="zh-CN" sz="2800">
                <a:latin typeface="华文行楷" pitchFamily="2" charset="-122"/>
                <a:ea typeface="华文行楷" pitchFamily="2" charset="-122"/>
              </a:rPr>
              <a:t>——</a:t>
            </a:r>
            <a:r>
              <a:rPr lang="zh-CN" altLang="en-US" sz="2800">
                <a:latin typeface="华文行楷" pitchFamily="2" charset="-122"/>
                <a:ea typeface="华文行楷" pitchFamily="2" charset="-122"/>
              </a:rPr>
              <a:t>黎家厚</a:t>
            </a:r>
          </a:p>
        </p:txBody>
      </p:sp>
    </p:spTree>
    <p:extLst>
      <p:ext uri="{BB962C8B-B14F-4D97-AF65-F5344CB8AC3E}">
        <p14:creationId xmlns:p14="http://schemas.microsoft.com/office/powerpoint/2010/main" val="99783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62000" indent="-762000"/>
            <a:r>
              <a:rPr lang="zh-CN" altLang="en-US" sz="3200" dirty="0" smtClean="0">
                <a:latin typeface="幼圆" pitchFamily="49" charset="-122"/>
                <a:ea typeface="幼圆" pitchFamily="49" charset="-122"/>
              </a:rPr>
              <a:t>概念图的特点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01663" y="1196975"/>
            <a:ext cx="7931150" cy="511175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130000"/>
              </a:lnSpc>
              <a:buClr>
                <a:schemeClr val="accent2">
                  <a:lumMod val="40000"/>
                  <a:lumOff val="60000"/>
                </a:schemeClr>
              </a:buClr>
              <a:defRPr/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(1) 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形象直观性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。表达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概念不仅可以是文字，还可以是图画或符号。</a:t>
            </a:r>
          </a:p>
          <a:p>
            <a:pPr eaLnBrk="1" hangingPunct="1">
              <a:lnSpc>
                <a:spcPct val="130000"/>
              </a:lnSpc>
              <a:buClr>
                <a:schemeClr val="accent2">
                  <a:lumMod val="40000"/>
                  <a:lumOff val="60000"/>
                </a:schemeClr>
              </a:buClr>
              <a:defRPr/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(2) 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层次性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。围绕一个概念，可以生发与其相关的多个概念，概念间的隶属关系、大小范畴等，都可利用图的层次结构表现出来。概念图的层次性是学习者对知识理解的一个重要体现。</a:t>
            </a:r>
          </a:p>
          <a:p>
            <a:pPr eaLnBrk="1" hangingPunct="1">
              <a:lnSpc>
                <a:spcPct val="130000"/>
              </a:lnSpc>
              <a:buClr>
                <a:schemeClr val="accent2">
                  <a:lumMod val="40000"/>
                  <a:lumOff val="60000"/>
                </a:schemeClr>
              </a:buClr>
              <a:defRPr/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(3) 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关系性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。概念图的层次性表明了概念之间的某种关系，但概念间的关系不只体现在层次表达上，概念间互相连接的指向与其连接词语，更能表明概念间的因果、递进、转折、假设或者是并列，条件、选择、是非等等关系。</a:t>
            </a:r>
          </a:p>
          <a:p>
            <a:pPr eaLnBrk="1" hangingPunct="1">
              <a:lnSpc>
                <a:spcPct val="130000"/>
              </a:lnSpc>
              <a:buClr>
                <a:schemeClr val="accent2">
                  <a:lumMod val="40000"/>
                  <a:lumOff val="60000"/>
                </a:schemeClr>
              </a:buClr>
              <a:defRPr/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(4) 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可扩展性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。概念图具有灵活的可扩展性的特点，一个概念图可大可小，设计的外观也不固定，全凭绘制者的才智和灵感 。</a:t>
            </a:r>
          </a:p>
        </p:txBody>
      </p:sp>
    </p:spTree>
    <p:extLst>
      <p:ext uri="{BB962C8B-B14F-4D97-AF65-F5344CB8AC3E}">
        <p14:creationId xmlns:p14="http://schemas.microsoft.com/office/powerpoint/2010/main" val="324418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思维导图特征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01800"/>
            <a:ext cx="4535487" cy="3348038"/>
          </a:xfrm>
          <a:prstGeom prst="rect">
            <a:avLst/>
          </a:prstGeom>
          <a:noFill/>
          <a:ln w="57150">
            <a:solidFill>
              <a:srgbClr val="1479D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729662" cy="649287"/>
          </a:xfrm>
        </p:spPr>
        <p:txBody>
          <a:bodyPr/>
          <a:lstStyle/>
          <a:p>
            <a:pPr marL="762000" indent="-762000"/>
            <a:r>
              <a:rPr lang="zh-CN" altLang="en-US" sz="3200" smtClean="0">
                <a:latin typeface="幼圆" pitchFamily="49" charset="-122"/>
                <a:ea typeface="幼圆" pitchFamily="49" charset="-122"/>
              </a:rPr>
              <a:t>概念图的优势</a:t>
            </a:r>
          </a:p>
        </p:txBody>
      </p:sp>
      <p:sp>
        <p:nvSpPr>
          <p:cNvPr id="7172" name="Arc 4"/>
          <p:cNvSpPr>
            <a:spLocks/>
          </p:cNvSpPr>
          <p:nvPr/>
        </p:nvSpPr>
        <p:spPr bwMode="auto">
          <a:xfrm>
            <a:off x="2916238" y="2006600"/>
            <a:ext cx="2376487" cy="3006725"/>
          </a:xfrm>
          <a:custGeom>
            <a:avLst/>
            <a:gdLst>
              <a:gd name="T0" fmla="*/ 2147483647 w 15463"/>
              <a:gd name="T1" fmla="*/ 0 h 21478"/>
              <a:gd name="T2" fmla="*/ 2147483647 w 15463"/>
              <a:gd name="T3" fmla="*/ 2147483647 h 21478"/>
              <a:gd name="T4" fmla="*/ 0 w 15463"/>
              <a:gd name="T5" fmla="*/ 2147483647 h 2147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463" h="21478" fill="none" extrusionOk="0">
                <a:moveTo>
                  <a:pt x="2294" y="0"/>
                </a:moveTo>
                <a:cubicBezTo>
                  <a:pt x="7294" y="534"/>
                  <a:pt x="11951" y="2796"/>
                  <a:pt x="15462" y="6396"/>
                </a:cubicBezTo>
              </a:path>
              <a:path w="15463" h="21478" stroke="0" extrusionOk="0">
                <a:moveTo>
                  <a:pt x="2294" y="0"/>
                </a:moveTo>
                <a:cubicBezTo>
                  <a:pt x="7294" y="534"/>
                  <a:pt x="11951" y="2796"/>
                  <a:pt x="15462" y="6396"/>
                </a:cubicBezTo>
                <a:lnTo>
                  <a:pt x="0" y="21478"/>
                </a:lnTo>
                <a:lnTo>
                  <a:pt x="2294" y="0"/>
                </a:lnTo>
                <a:close/>
              </a:path>
            </a:pathLst>
          </a:custGeom>
          <a:noFill/>
          <a:ln w="38100">
            <a:solidFill>
              <a:srgbClr val="FF99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73" name="Arc 5"/>
          <p:cNvSpPr>
            <a:spLocks/>
          </p:cNvSpPr>
          <p:nvPr/>
        </p:nvSpPr>
        <p:spPr bwMode="auto">
          <a:xfrm>
            <a:off x="2627313" y="2687638"/>
            <a:ext cx="2544762" cy="2470150"/>
          </a:xfrm>
          <a:custGeom>
            <a:avLst/>
            <a:gdLst>
              <a:gd name="T0" fmla="*/ 2147483647 w 17481"/>
              <a:gd name="T1" fmla="*/ 0 h 21320"/>
              <a:gd name="T2" fmla="*/ 2147483647 w 17481"/>
              <a:gd name="T3" fmla="*/ 2147483647 h 21320"/>
              <a:gd name="T4" fmla="*/ 0 w 17481"/>
              <a:gd name="T5" fmla="*/ 2147483647 h 2132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481" h="21320" fill="none" extrusionOk="0">
                <a:moveTo>
                  <a:pt x="3469" y="0"/>
                </a:moveTo>
                <a:cubicBezTo>
                  <a:pt x="9096" y="916"/>
                  <a:pt x="14132" y="4019"/>
                  <a:pt x="17481" y="8632"/>
                </a:cubicBezTo>
              </a:path>
              <a:path w="17481" h="21320" stroke="0" extrusionOk="0">
                <a:moveTo>
                  <a:pt x="3469" y="0"/>
                </a:moveTo>
                <a:cubicBezTo>
                  <a:pt x="9096" y="916"/>
                  <a:pt x="14132" y="4019"/>
                  <a:pt x="17481" y="8632"/>
                </a:cubicBezTo>
                <a:lnTo>
                  <a:pt x="0" y="21320"/>
                </a:lnTo>
                <a:lnTo>
                  <a:pt x="3469" y="0"/>
                </a:lnTo>
                <a:close/>
              </a:path>
            </a:pathLst>
          </a:custGeom>
          <a:noFill/>
          <a:ln w="38100">
            <a:solidFill>
              <a:srgbClr val="FF99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272088" y="2643188"/>
            <a:ext cx="36369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1E6FB">
                    <a:alpha val="8196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1479D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hlink"/>
                </a:solidFill>
                <a:latin typeface="微软雅黑" pitchFamily="34" charset="-122"/>
                <a:ea typeface="微软雅黑" pitchFamily="34" charset="-122"/>
              </a:rPr>
              <a:t>精力集中在关键知识点，节省时间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5241925" y="3573463"/>
            <a:ext cx="27162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1E6FB">
                    <a:alpha val="8196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1479D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hlink"/>
                </a:solidFill>
                <a:latin typeface="微软雅黑" pitchFamily="34" charset="-122"/>
                <a:ea typeface="微软雅黑" pitchFamily="34" charset="-122"/>
              </a:rPr>
              <a:t>顺应大脑的自然思维模式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5219700" y="4438650"/>
            <a:ext cx="297338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1E6FB">
                    <a:alpha val="8196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1479D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hlink"/>
                </a:solidFill>
                <a:latin typeface="微软雅黑" pitchFamily="34" charset="-122"/>
                <a:ea typeface="微软雅黑" pitchFamily="34" charset="-122"/>
              </a:rPr>
              <a:t>建立关联，便于联想和想象</a:t>
            </a:r>
          </a:p>
        </p:txBody>
      </p:sp>
      <p:grpSp>
        <p:nvGrpSpPr>
          <p:cNvPr id="7177" name="Group 9"/>
          <p:cNvGrpSpPr>
            <a:grpSpLocks/>
          </p:cNvGrpSpPr>
          <p:nvPr/>
        </p:nvGrpSpPr>
        <p:grpSpPr bwMode="auto">
          <a:xfrm>
            <a:off x="3708400" y="2708275"/>
            <a:ext cx="1408113" cy="4149725"/>
            <a:chOff x="2336" y="1706"/>
            <a:chExt cx="887" cy="2614"/>
          </a:xfrm>
        </p:grpSpPr>
        <p:sp>
          <p:nvSpPr>
            <p:cNvPr id="20492" name="AutoShape 10"/>
            <p:cNvSpPr>
              <a:spLocks/>
            </p:cNvSpPr>
            <p:nvPr/>
          </p:nvSpPr>
          <p:spPr bwMode="auto">
            <a:xfrm>
              <a:off x="2471" y="1706"/>
              <a:ext cx="136" cy="908"/>
            </a:xfrm>
            <a:prstGeom prst="rightBrace">
              <a:avLst>
                <a:gd name="adj1" fmla="val 55637"/>
                <a:gd name="adj2" fmla="val 50000"/>
              </a:avLst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493" name="Arc 11"/>
            <p:cNvSpPr>
              <a:spLocks/>
            </p:cNvSpPr>
            <p:nvPr/>
          </p:nvSpPr>
          <p:spPr bwMode="auto">
            <a:xfrm>
              <a:off x="2336" y="2160"/>
              <a:ext cx="887" cy="2160"/>
            </a:xfrm>
            <a:custGeom>
              <a:avLst/>
              <a:gdLst>
                <a:gd name="T0" fmla="*/ 0 w 12340"/>
                <a:gd name="T1" fmla="*/ 0 h 21320"/>
                <a:gd name="T2" fmla="*/ 0 w 12340"/>
                <a:gd name="T3" fmla="*/ 0 h 21320"/>
                <a:gd name="T4" fmla="*/ 0 w 12340"/>
                <a:gd name="T5" fmla="*/ 0 h 213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340" h="21320" fill="none" extrusionOk="0">
                  <a:moveTo>
                    <a:pt x="3469" y="0"/>
                  </a:moveTo>
                  <a:cubicBezTo>
                    <a:pt x="6657" y="519"/>
                    <a:pt x="9689" y="1746"/>
                    <a:pt x="12340" y="3591"/>
                  </a:cubicBezTo>
                </a:path>
                <a:path w="12340" h="21320" stroke="0" extrusionOk="0">
                  <a:moveTo>
                    <a:pt x="3469" y="0"/>
                  </a:moveTo>
                  <a:cubicBezTo>
                    <a:pt x="6657" y="519"/>
                    <a:pt x="9689" y="1746"/>
                    <a:pt x="12340" y="3591"/>
                  </a:cubicBezTo>
                  <a:lnTo>
                    <a:pt x="0" y="21320"/>
                  </a:lnTo>
                  <a:lnTo>
                    <a:pt x="3469" y="0"/>
                  </a:lnTo>
                  <a:close/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1041400" y="5500688"/>
            <a:ext cx="6049963" cy="430212"/>
          </a:xfrm>
          <a:prstGeom prst="rect">
            <a:avLst/>
          </a:prstGeom>
          <a:solidFill>
            <a:srgbClr val="D1E6FB">
              <a:alpha val="81960"/>
            </a:srgbClr>
          </a:solidFill>
          <a:ln w="38100">
            <a:solidFill>
              <a:srgbClr val="1479D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/>
            <a:r>
              <a:rPr lang="zh-CN" altLang="en-US" sz="2200" b="1">
                <a:solidFill>
                  <a:srgbClr val="0051A2"/>
                </a:solidFill>
                <a:latin typeface="微软雅黑" pitchFamily="34" charset="-122"/>
                <a:ea typeface="微软雅黑" pitchFamily="34" charset="-122"/>
              </a:rPr>
              <a:t>成倍提高学习效率，增进理解和记忆能力</a:t>
            </a:r>
          </a:p>
        </p:txBody>
      </p:sp>
      <p:sp>
        <p:nvSpPr>
          <p:cNvPr id="20491" name="圆角矩形 1"/>
          <p:cNvSpPr>
            <a:spLocks noChangeArrowheads="1"/>
          </p:cNvSpPr>
          <p:nvPr/>
        </p:nvSpPr>
        <p:spPr bwMode="auto">
          <a:xfrm>
            <a:off x="498475" y="3313113"/>
            <a:ext cx="1439863" cy="393700"/>
          </a:xfrm>
          <a:prstGeom prst="roundRect">
            <a:avLst>
              <a:gd name="adj" fmla="val 16667"/>
            </a:avLst>
          </a:prstGeom>
          <a:solidFill>
            <a:srgbClr val="A1C9ED"/>
          </a:solidFill>
          <a:ln w="9525" algn="ctr">
            <a:solidFill>
              <a:srgbClr val="83C1F9"/>
            </a:solidFill>
            <a:round/>
            <a:headEnd/>
            <a:tailEnd/>
          </a:ln>
        </p:spPr>
        <p:txBody>
          <a:bodyPr/>
          <a:lstStyle/>
          <a:p>
            <a:r>
              <a:rPr lang="zh-CN" altLang="en-US" b="1">
                <a:latin typeface="微软雅黑" pitchFamily="34" charset="-122"/>
                <a:ea typeface="微软雅黑" pitchFamily="34" charset="-122"/>
              </a:rPr>
              <a:t>概念图特征</a:t>
            </a:r>
          </a:p>
        </p:txBody>
      </p:sp>
    </p:spTree>
    <p:extLst>
      <p:ext uri="{BB962C8B-B14F-4D97-AF65-F5344CB8AC3E}">
        <p14:creationId xmlns:p14="http://schemas.microsoft.com/office/powerpoint/2010/main" val="65095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7173" grpId="0" animBg="1"/>
      <p:bldP spid="7174" grpId="0"/>
      <p:bldP spid="7175" grpId="0"/>
      <p:bldP spid="7176" grpId="0"/>
      <p:bldP spid="718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497887" cy="649287"/>
          </a:xfrm>
        </p:spPr>
        <p:txBody>
          <a:bodyPr/>
          <a:lstStyle/>
          <a:p>
            <a:pPr marL="762000" indent="-762000"/>
            <a:r>
              <a:rPr lang="zh-CN" altLang="en-US" sz="3200" smtClean="0">
                <a:latin typeface="幼圆" pitchFamily="49" charset="-122"/>
                <a:ea typeface="幼圆" pitchFamily="49" charset="-122"/>
              </a:rPr>
              <a:t>概念图的功能</a:t>
            </a:r>
          </a:p>
        </p:txBody>
      </p:sp>
      <p:sp>
        <p:nvSpPr>
          <p:cNvPr id="11267" name="内容占位符 2"/>
          <p:cNvSpPr>
            <a:spLocks noGrp="1"/>
          </p:cNvSpPr>
          <p:nvPr>
            <p:ph sz="quarter" idx="1"/>
          </p:nvPr>
        </p:nvSpPr>
        <p:spPr>
          <a:xfrm>
            <a:off x="457200" y="1412875"/>
            <a:ext cx="8507413" cy="487362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1. 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知识组织和表示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     作为一种表征知识的手段，概念图为文本语言提供了补充。与文本形式相比，语义网络形式的知识结构更容易理解。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助忆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     概念图可以用来作为记忆系统信息处理时组织知识的模板，引导记忆系统层级地、分段地组织信息。这对于概念的意义组织、概念框架的建立，其作用简直是出乎意料的。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en-US" sz="24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思维的有序外化 </a:t>
            </a:r>
            <a:endParaRPr lang="en-US" altLang="zh-CN" sz="2400" b="1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     开阔思路，明晰逻辑</a:t>
            </a:r>
            <a:endParaRPr lang="en-US" altLang="zh-CN" sz="240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4.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知识的直观呈现 </a:t>
            </a:r>
            <a:endParaRPr lang="en-US" altLang="zh-CN" sz="2400" b="1" dirty="0">
              <a:latin typeface="微软雅黑" pitchFamily="34" charset="-122"/>
              <a:ea typeface="微软雅黑" pitchFamily="34" charset="-122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      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体现结构，突出关系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defRPr/>
            </a:pPr>
            <a:endParaRPr lang="en-US" altLang="zh-CN" b="1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defRPr/>
            </a:pPr>
            <a:endParaRPr lang="zh-CN" altLang="en-US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086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 smtClean="0"/>
              <a:t>自我介绍</a:t>
            </a:r>
            <a:endParaRPr lang="en-US" altLang="zh-CN" dirty="0" smtClean="0"/>
          </a:p>
          <a:p>
            <a:r>
              <a:rPr lang="zh-CN" altLang="en-US" dirty="0"/>
              <a:t>学习</a:t>
            </a:r>
            <a:r>
              <a:rPr lang="zh-CN" altLang="en-US" dirty="0" smtClean="0"/>
              <a:t>元注册</a:t>
            </a:r>
            <a:endParaRPr lang="en-US" altLang="zh-CN" dirty="0" smtClean="0"/>
          </a:p>
          <a:p>
            <a:r>
              <a:rPr lang="zh-CN" altLang="en-US" dirty="0" smtClean="0"/>
              <a:t>加入“南山跨越式课题”学习社区</a:t>
            </a:r>
            <a:endParaRPr lang="en-US" altLang="zh-CN" dirty="0"/>
          </a:p>
          <a:p>
            <a:r>
              <a:rPr lang="zh-CN" altLang="en-US" dirty="0" smtClean="0"/>
              <a:t>引入小组</a:t>
            </a:r>
            <a:endParaRPr lang="en-US" altLang="zh-CN" dirty="0" smtClean="0"/>
          </a:p>
          <a:p>
            <a:r>
              <a:rPr lang="zh-CN" altLang="en-US" dirty="0" smtClean="0"/>
              <a:t>加入</a:t>
            </a:r>
            <a:r>
              <a:rPr lang="en-US" altLang="zh-CN" dirty="0" smtClean="0"/>
              <a:t>QQ</a:t>
            </a:r>
            <a:r>
              <a:rPr lang="zh-CN" altLang="en-US" dirty="0" smtClean="0"/>
              <a:t>群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 smtClean="0"/>
              <a:t>     223676934</a:t>
            </a:r>
            <a:r>
              <a:rPr lang="zh-CN" altLang="en-US" dirty="0"/>
              <a:t>南山跨越式</a:t>
            </a:r>
            <a:r>
              <a:rPr lang="zh-CN" altLang="en-US" dirty="0" smtClean="0"/>
              <a:t>英语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r>
              <a:rPr lang="zh-CN" altLang="en-US" dirty="0" smtClean="0"/>
              <a:t>学习元互相关注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079910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/>
          <p:cNvSpPr>
            <a:spLocks noGrp="1"/>
          </p:cNvSpPr>
          <p:nvPr>
            <p:ph idx="4294967295"/>
          </p:nvPr>
        </p:nvSpPr>
        <p:spPr>
          <a:xfrm>
            <a:off x="303213" y="1341438"/>
            <a:ext cx="8229600" cy="676275"/>
          </a:xfrm>
          <a:ln w="12700">
            <a:solidFill>
              <a:schemeClr val="accent5">
                <a:lumMod val="50000"/>
              </a:schemeClr>
            </a:solidFill>
            <a:prstDash val="lgDashDot"/>
          </a:ln>
        </p:spPr>
        <p:txBody>
          <a:bodyPr rtlCol="0" anchor="ctr">
            <a:normAutofit/>
          </a:bodyPr>
          <a:lstStyle/>
          <a:p>
            <a:pPr algn="ctr" fontAlgn="auto">
              <a:spcAft>
                <a:spcPts val="0"/>
              </a:spcAft>
              <a:buClr>
                <a:srgbClr val="00B0F0"/>
              </a:buClr>
              <a:buFont typeface="Wingdings" pitchFamily="2" charset="2"/>
              <a:buChar char="u"/>
              <a:defRPr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千言万语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不如一张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图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4138" y="2133600"/>
            <a:ext cx="9042400" cy="313213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>
              <a:lnSpc>
                <a:spcPct val="130000"/>
              </a:lnSpc>
              <a:defRPr/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“概念图可以让复杂的问题变得非常简单，简单到可以在一张纸上画出来，让你一下看到问题的</a:t>
            </a:r>
            <a:r>
              <a:rPr lang="zh-CN" altLang="en-US" sz="2800" dirty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全部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。它的另一个巨大优势是随着问题的发展，你可以几乎不费吹灰之力地在原有的基础上对问题加以</a:t>
            </a:r>
            <a:r>
              <a:rPr lang="zh-CN" altLang="en-US" sz="2800" dirty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延伸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。”</a:t>
            </a:r>
          </a:p>
          <a:p>
            <a:pPr algn="r">
              <a:lnSpc>
                <a:spcPct val="130000"/>
              </a:lnSpc>
              <a:defRPr/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　　　　　　　　　　　　　　　　　　　　　　　　　    </a:t>
            </a:r>
            <a:br>
              <a:rPr lang="zh-CN" altLang="en-US" sz="2400" dirty="0"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                   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——Dr. Tony </a:t>
            </a:r>
            <a:r>
              <a:rPr lang="en-US" altLang="zh-CN" sz="2400" dirty="0" err="1">
                <a:latin typeface="微软雅黑" pitchFamily="34" charset="-122"/>
                <a:ea typeface="微软雅黑" pitchFamily="34" charset="-122"/>
              </a:rPr>
              <a:t>Turrill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，管理学家，英国</a:t>
            </a:r>
          </a:p>
        </p:txBody>
      </p:sp>
      <p:pic>
        <p:nvPicPr>
          <p:cNvPr id="7172" name="Picture 5" descr="ch04r_2_burttx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6763"/>
            <a:ext cx="2160588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667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下载软件</a:t>
            </a:r>
            <a:endParaRPr lang="zh-CN" altLang="en-US" dirty="0"/>
          </a:p>
        </p:txBody>
      </p:sp>
      <p:pic>
        <p:nvPicPr>
          <p:cNvPr id="4" name="Picture 2" descr="C:\Users\水冰漫步\Pictures\49f78a4bg82e77dd1fdfc&amp;69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16832"/>
            <a:ext cx="6370492" cy="34302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94811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b="1"/>
              <a:t>1</a:t>
            </a:r>
            <a:r>
              <a:rPr lang="zh-CN" b="1"/>
              <a:t>、打开文件</a:t>
            </a:r>
          </a:p>
        </p:txBody>
      </p:sp>
      <p:pic>
        <p:nvPicPr>
          <p:cNvPr id="6147" name="Picture 3" descr="步骤1"/>
          <p:cNvPicPr>
            <a:picLocks noGrp="1" noRot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0425" y="1600200"/>
            <a:ext cx="7651750" cy="4498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162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b="1"/>
              <a:t>2</a:t>
            </a:r>
            <a:r>
              <a:rPr lang="zh-CN" b="1"/>
              <a:t>、填写中心词</a:t>
            </a:r>
          </a:p>
        </p:txBody>
      </p:sp>
      <p:pic>
        <p:nvPicPr>
          <p:cNvPr id="7171" name="Picture 3" descr="10"/>
          <p:cNvPicPr>
            <a:picLocks noGrp="1" noRot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0425" y="1600200"/>
            <a:ext cx="7651750" cy="4498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422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b="1"/>
              <a:t>3</a:t>
            </a:r>
            <a:r>
              <a:rPr lang="zh-CN" b="1"/>
              <a:t>、插入一级分支：</a:t>
            </a:r>
            <a:r>
              <a:rPr lang="zh-CN" altLang="zh-CN" b="1"/>
              <a:t>Enter</a:t>
            </a:r>
            <a:r>
              <a:rPr lang="zh-CN" b="1"/>
              <a:t>键</a:t>
            </a:r>
          </a:p>
        </p:txBody>
      </p:sp>
      <p:pic>
        <p:nvPicPr>
          <p:cNvPr id="8195" name="Picture 3" descr="11"/>
          <p:cNvPicPr>
            <a:picLocks noGrp="1" noRot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0425" y="1600200"/>
            <a:ext cx="7651750" cy="4498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827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b="1"/>
              <a:t>4</a:t>
            </a:r>
            <a:r>
              <a:rPr lang="zh-CN" b="1"/>
              <a:t>、插入二级分支：</a:t>
            </a:r>
            <a:r>
              <a:rPr lang="zh-CN" altLang="zh-CN" b="1"/>
              <a:t>Ins.</a:t>
            </a:r>
            <a:r>
              <a:rPr lang="zh-CN" b="1"/>
              <a:t>键</a:t>
            </a:r>
          </a:p>
        </p:txBody>
      </p:sp>
      <p:pic>
        <p:nvPicPr>
          <p:cNvPr id="9219" name="Picture 3" descr="12"/>
          <p:cNvPicPr>
            <a:picLocks noGrp="1" noRot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0425" y="1600200"/>
            <a:ext cx="7651750" cy="4498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74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sz="3000" b="1"/>
              <a:t>5</a:t>
            </a:r>
            <a:r>
              <a:rPr lang="zh-CN" sz="3000" b="1"/>
              <a:t>、修饰及小工具：点击右键，格式化主题</a:t>
            </a:r>
          </a:p>
        </p:txBody>
      </p:sp>
      <p:pic>
        <p:nvPicPr>
          <p:cNvPr id="12291" name="Picture 3" descr="15"/>
          <p:cNvPicPr>
            <a:picLocks noGrp="1" noRot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0425" y="1600200"/>
            <a:ext cx="7651750" cy="4498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022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b="1"/>
              <a:t>5.1</a:t>
            </a:r>
            <a:r>
              <a:rPr lang="zh-CN" b="1"/>
              <a:t>　主线条及填充颜色设置</a:t>
            </a:r>
          </a:p>
        </p:txBody>
      </p:sp>
      <p:pic>
        <p:nvPicPr>
          <p:cNvPr id="13315" name="Picture 3" descr="16"/>
          <p:cNvPicPr>
            <a:picLocks noGrp="1" noRot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0425" y="1600200"/>
            <a:ext cx="7651750" cy="4498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137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b="1"/>
              <a:t>5.2</a:t>
            </a:r>
            <a:r>
              <a:rPr lang="zh-CN" b="1"/>
              <a:t>　图片与文字排列设置</a:t>
            </a:r>
          </a:p>
        </p:txBody>
      </p:sp>
      <p:pic>
        <p:nvPicPr>
          <p:cNvPr id="14339" name="Picture 3" descr="17"/>
          <p:cNvPicPr>
            <a:picLocks noGrp="1" noRot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0425" y="1600200"/>
            <a:ext cx="7651750" cy="4498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697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b="1"/>
              <a:t>5.3</a:t>
            </a:r>
            <a:r>
              <a:rPr lang="zh-CN" b="1"/>
              <a:t>　尺寸设置</a:t>
            </a:r>
          </a:p>
        </p:txBody>
      </p:sp>
      <p:pic>
        <p:nvPicPr>
          <p:cNvPr id="15363" name="Picture 3" descr="18"/>
          <p:cNvPicPr>
            <a:picLocks noGrp="1" noRot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0425" y="1600200"/>
            <a:ext cx="7651750" cy="4498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307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一、</a:t>
            </a:r>
            <a:r>
              <a:rPr lang="en-US" altLang="zh-CN" dirty="0" smtClean="0"/>
              <a:t>TPACK</a:t>
            </a:r>
            <a:r>
              <a:rPr lang="zh-CN" altLang="en-US" dirty="0" smtClean="0"/>
              <a:t>框架</a:t>
            </a:r>
            <a:endParaRPr lang="zh-CN" altLang="en-US" dirty="0"/>
          </a:p>
        </p:txBody>
      </p:sp>
      <p:pic>
        <p:nvPicPr>
          <p:cNvPr id="4" name="Picture 2" descr="mhtml:file://E:\学术\毕业论文\与论文有关的文献\TPACK的中文文献\TPACK：一种信息技术与课程整合的框架%20-%20焦建利教育技术学自留地%20-%20博客大巴.mht!http://jiao.blogbus.com/files/12361331590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378" y="1600200"/>
            <a:ext cx="461124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4741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zh-CN" sz="4000" b="1"/>
              <a:t>5.4</a:t>
            </a:r>
            <a:r>
              <a:rPr lang="zh-CN" sz="4000" b="1"/>
              <a:t>　线条弧度样式及子主题布局设置</a:t>
            </a:r>
          </a:p>
        </p:txBody>
      </p:sp>
      <p:pic>
        <p:nvPicPr>
          <p:cNvPr id="16387" name="Picture 3" descr="19"/>
          <p:cNvPicPr>
            <a:picLocks noGrp="1" noRot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0425" y="1600200"/>
            <a:ext cx="7651750" cy="4498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434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b="1"/>
              <a:t>5.5</a:t>
            </a:r>
            <a:r>
              <a:rPr lang="zh-CN" b="1"/>
              <a:t>　线条粗细、阴影效果设置</a:t>
            </a:r>
          </a:p>
        </p:txBody>
      </p:sp>
      <p:pic>
        <p:nvPicPr>
          <p:cNvPr id="17411" name="Picture 3" descr="20"/>
          <p:cNvPicPr>
            <a:picLocks noGrp="1" noRot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0425" y="1600200"/>
            <a:ext cx="7651750" cy="4498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005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/>
              <a:t>示例</a:t>
            </a:r>
          </a:p>
        </p:txBody>
      </p:sp>
      <p:pic>
        <p:nvPicPr>
          <p:cNvPr id="18435" name="Picture 3" descr="21"/>
          <p:cNvPicPr>
            <a:picLocks noGrp="1" noRot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0425" y="1600200"/>
            <a:ext cx="7651750" cy="4498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354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b="1"/>
              <a:t>6</a:t>
            </a:r>
            <a:r>
              <a:rPr lang="zh-CN" b="1"/>
              <a:t>、子主题设置：格式化主题</a:t>
            </a:r>
          </a:p>
        </p:txBody>
      </p:sp>
      <p:pic>
        <p:nvPicPr>
          <p:cNvPr id="19459" name="Picture 3" descr="22"/>
          <p:cNvPicPr>
            <a:picLocks noGrp="1" noRot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0425" y="1600200"/>
            <a:ext cx="7651750" cy="4498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76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sz="4000" b="1"/>
              <a:t>此处线条设置指该子主题线条颜色</a:t>
            </a:r>
          </a:p>
        </p:txBody>
      </p:sp>
      <p:pic>
        <p:nvPicPr>
          <p:cNvPr id="20483" name="Picture 3" descr="23"/>
          <p:cNvPicPr>
            <a:picLocks noGrp="1" noRot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0425" y="1600200"/>
            <a:ext cx="7651750" cy="4498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844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sz="4000" b="1"/>
              <a:t>此处填充设置指该子主题填充颜色</a:t>
            </a:r>
          </a:p>
        </p:txBody>
      </p:sp>
      <p:pic>
        <p:nvPicPr>
          <p:cNvPr id="21507" name="Picture 3" descr="24"/>
          <p:cNvPicPr>
            <a:picLocks noGrp="1" noRot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0425" y="1600200"/>
            <a:ext cx="7651750" cy="4498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444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sz="4000" b="1"/>
              <a:t>此处形状设置指该子主题形状颜色</a:t>
            </a:r>
          </a:p>
        </p:txBody>
      </p:sp>
      <p:pic>
        <p:nvPicPr>
          <p:cNvPr id="22531" name="Picture 3" descr="25"/>
          <p:cNvPicPr>
            <a:picLocks noGrp="1" noRot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0425" y="1600200"/>
            <a:ext cx="7651750" cy="4498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1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b="1"/>
              <a:t>示例</a:t>
            </a:r>
          </a:p>
        </p:txBody>
      </p:sp>
      <p:pic>
        <p:nvPicPr>
          <p:cNvPr id="23555" name="Picture 3" descr="26"/>
          <p:cNvPicPr>
            <a:picLocks noGrp="1" noRot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0425" y="1600200"/>
            <a:ext cx="7651750" cy="4498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40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3250" y="2349500"/>
            <a:ext cx="8540750" cy="1943100"/>
          </a:xfrm>
        </p:spPr>
        <p:txBody>
          <a:bodyPr/>
          <a:lstStyle/>
          <a:p>
            <a:r>
              <a:rPr lang="zh-CN" altLang="zh-CN" sz="4600" b="1"/>
              <a:t>7</a:t>
            </a:r>
            <a:r>
              <a:rPr lang="zh-CN" sz="4600" b="1"/>
              <a:t>、其它实用功能</a:t>
            </a:r>
            <a:br>
              <a:rPr lang="zh-CN" sz="4600" b="1"/>
            </a:br>
            <a:r>
              <a:rPr lang="zh-CN" sz="4600" b="1"/>
              <a:t>（附工具栏相同任务）</a:t>
            </a:r>
          </a:p>
        </p:txBody>
      </p:sp>
    </p:spTree>
    <p:extLst>
      <p:ext uri="{BB962C8B-B14F-4D97-AF65-F5344CB8AC3E}">
        <p14:creationId xmlns:p14="http://schemas.microsoft.com/office/powerpoint/2010/main" val="314483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b="1"/>
              <a:t>7.1</a:t>
            </a:r>
            <a:r>
              <a:rPr lang="zh-CN" b="1"/>
              <a:t>：插入附注</a:t>
            </a:r>
          </a:p>
        </p:txBody>
      </p:sp>
      <p:pic>
        <p:nvPicPr>
          <p:cNvPr id="25603" name="Picture 3" descr="27"/>
          <p:cNvPicPr>
            <a:picLocks noGrp="1" noRot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0425" y="1600200"/>
            <a:ext cx="7651750" cy="4498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127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TPACK</a:t>
            </a:r>
            <a:r>
              <a:rPr lang="zh-CN" altLang="en-US" dirty="0" smtClean="0"/>
              <a:t>现状</a:t>
            </a:r>
            <a:endParaRPr lang="zh-CN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56792"/>
            <a:ext cx="4968552" cy="458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椭圆形标注 3"/>
          <p:cNvSpPr/>
          <p:nvPr/>
        </p:nvSpPr>
        <p:spPr>
          <a:xfrm>
            <a:off x="5940152" y="3501008"/>
            <a:ext cx="2448272" cy="1512168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问卷调查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68152" y="6211669"/>
            <a:ext cx="7020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http://www.51qiangda.com/forms/52411a5db3e57c79a30000c5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566967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b="1"/>
              <a:t>示例</a:t>
            </a:r>
          </a:p>
        </p:txBody>
      </p:sp>
      <p:pic>
        <p:nvPicPr>
          <p:cNvPr id="26627" name="Picture 3" descr="28"/>
          <p:cNvPicPr>
            <a:picLocks noGrp="1" noRot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0425" y="1600200"/>
            <a:ext cx="7651750" cy="4498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78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b="1"/>
              <a:t>7.2</a:t>
            </a:r>
            <a:r>
              <a:rPr lang="zh-CN" b="1"/>
              <a:t>　插入关联线</a:t>
            </a:r>
          </a:p>
        </p:txBody>
      </p:sp>
      <p:pic>
        <p:nvPicPr>
          <p:cNvPr id="27651" name="Picture 3" descr="29"/>
          <p:cNvPicPr>
            <a:picLocks noGrp="1" noRot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0425" y="1600200"/>
            <a:ext cx="7651750" cy="4498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647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sz="4000" b="1"/>
              <a:t>点中准备关联的子主题，选择“关联”</a:t>
            </a:r>
          </a:p>
        </p:txBody>
      </p:sp>
      <p:pic>
        <p:nvPicPr>
          <p:cNvPr id="28675" name="Picture 3" descr="30"/>
          <p:cNvPicPr>
            <a:picLocks noGrp="1" noRot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0425" y="1600200"/>
            <a:ext cx="7651750" cy="4498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810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sz="3600" b="1"/>
              <a:t>将鼠标移到该子主题，拖住左键</a:t>
            </a:r>
            <a:br>
              <a:rPr lang="zh-CN" sz="3600" b="1"/>
            </a:br>
            <a:r>
              <a:rPr lang="zh-CN" sz="3600" b="1"/>
              <a:t>至目的子主题，松开，完成</a:t>
            </a:r>
          </a:p>
        </p:txBody>
      </p:sp>
      <p:pic>
        <p:nvPicPr>
          <p:cNvPr id="29699" name="Picture 3" descr="31"/>
          <p:cNvPicPr>
            <a:picLocks noGrp="1" noRot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0425" y="1600200"/>
            <a:ext cx="7651750" cy="4498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138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b="1"/>
              <a:t>双击关联线，对线条进行修饰</a:t>
            </a:r>
          </a:p>
        </p:txBody>
      </p:sp>
      <p:pic>
        <p:nvPicPr>
          <p:cNvPr id="30723" name="Picture 3" descr="32"/>
          <p:cNvPicPr>
            <a:picLocks noGrp="1" noRot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0425" y="1600200"/>
            <a:ext cx="7651750" cy="4498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251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zh-CN" sz="3600" b="1"/>
              <a:t>7.3</a:t>
            </a:r>
            <a:r>
              <a:rPr lang="zh-CN" sz="3600" b="1"/>
              <a:t>　边框：选中准备修饰的子主题，点击边框，从下拉菜单中进行选择</a:t>
            </a:r>
          </a:p>
        </p:txBody>
      </p:sp>
      <p:pic>
        <p:nvPicPr>
          <p:cNvPr id="32771" name="Picture 3" descr="34"/>
          <p:cNvPicPr>
            <a:picLocks noGrp="1" noRot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0425" y="1600200"/>
            <a:ext cx="7651750" cy="4498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907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zh-CN" sz="3600" b="1"/>
              <a:t>7.4</a:t>
            </a:r>
            <a:r>
              <a:rPr lang="zh-CN" sz="3600" b="1"/>
              <a:t>　大括号：选择边框中“摘要”区即可</a:t>
            </a:r>
          </a:p>
        </p:txBody>
      </p:sp>
      <p:pic>
        <p:nvPicPr>
          <p:cNvPr id="33795" name="Picture 3" descr="add5"/>
          <p:cNvPicPr>
            <a:picLocks noGrp="1" noRot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0425" y="1600200"/>
            <a:ext cx="7651750" cy="4498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21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sz="4000" b="1"/>
              <a:t>继续在大括号后插入附注主题：单击右键，选择“插入附注主题”</a:t>
            </a:r>
          </a:p>
        </p:txBody>
      </p:sp>
      <p:pic>
        <p:nvPicPr>
          <p:cNvPr id="34819" name="Picture 3" descr="add6"/>
          <p:cNvPicPr>
            <a:picLocks noGrp="1" noRot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0425" y="1600200"/>
            <a:ext cx="7651750" cy="4498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767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b="1"/>
              <a:t>示例</a:t>
            </a:r>
            <a:r>
              <a:rPr lang="zh-CN" altLang="zh-CN" b="1"/>
              <a:t>1</a:t>
            </a:r>
          </a:p>
        </p:txBody>
      </p:sp>
      <p:pic>
        <p:nvPicPr>
          <p:cNvPr id="35843" name="Picture 3" descr="add7"/>
          <p:cNvPicPr>
            <a:picLocks noGrp="1" noRot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0425" y="1600200"/>
            <a:ext cx="7651750" cy="4498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128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b="1"/>
              <a:t>示例</a:t>
            </a:r>
            <a:r>
              <a:rPr lang="zh-CN" altLang="zh-CN" b="1"/>
              <a:t>2</a:t>
            </a:r>
          </a:p>
        </p:txBody>
      </p:sp>
      <p:pic>
        <p:nvPicPr>
          <p:cNvPr id="36867" name="Picture 3" descr="35"/>
          <p:cNvPicPr>
            <a:picLocks noGrp="1" noRot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0425" y="1600200"/>
            <a:ext cx="7651750" cy="4498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479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667189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12978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b="1"/>
              <a:t>7.6</a:t>
            </a:r>
            <a:r>
              <a:rPr lang="zh-CN" b="1"/>
              <a:t>　插入图标标记</a:t>
            </a:r>
          </a:p>
        </p:txBody>
      </p:sp>
      <p:pic>
        <p:nvPicPr>
          <p:cNvPr id="37891" name="Picture 3" descr="add4"/>
          <p:cNvPicPr>
            <a:picLocks noGrp="1" noRot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0425" y="1600200"/>
            <a:ext cx="7651750" cy="4498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402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b="1"/>
              <a:t>图库中选择</a:t>
            </a:r>
          </a:p>
        </p:txBody>
      </p:sp>
      <p:pic>
        <p:nvPicPr>
          <p:cNvPr id="38915" name="Picture 3" descr="add 3"/>
          <p:cNvPicPr>
            <a:picLocks noGrp="1" noRot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0425" y="1600200"/>
            <a:ext cx="7651750" cy="4498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811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zh-CN" sz="4000" b="1"/>
              <a:t>7.7</a:t>
            </a:r>
            <a:r>
              <a:rPr lang="zh-CN" sz="4000" b="1"/>
              <a:t>　背景：空白区单击右键＝＞背景</a:t>
            </a:r>
          </a:p>
        </p:txBody>
      </p:sp>
      <p:pic>
        <p:nvPicPr>
          <p:cNvPr id="39939" name="Picture 3" descr="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6138" y="1600200"/>
            <a:ext cx="7678737" cy="4498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864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b="1"/>
              <a:t>选择</a:t>
            </a:r>
          </a:p>
        </p:txBody>
      </p:sp>
      <p:pic>
        <p:nvPicPr>
          <p:cNvPr id="40963" name="Picture 3" descr="36"/>
          <p:cNvPicPr>
            <a:picLocks noGrp="1" noRot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0425" y="1600200"/>
            <a:ext cx="7651750" cy="4498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662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zh-CN" sz="4000" b="1"/>
              <a:t>7.8</a:t>
            </a:r>
            <a:r>
              <a:rPr lang="zh-CN" sz="4000" b="1"/>
              <a:t>　插入便笺：主题</a:t>
            </a:r>
            <a:r>
              <a:rPr lang="zh-CN" altLang="zh-CN" sz="4000" b="1"/>
              <a:t>/</a:t>
            </a:r>
            <a:r>
              <a:rPr lang="zh-CN" sz="4000" b="1"/>
              <a:t>子主题＝＞右键＝＞便笺</a:t>
            </a:r>
          </a:p>
        </p:txBody>
      </p:sp>
      <p:pic>
        <p:nvPicPr>
          <p:cNvPr id="41987" name="Picture 3" descr="37"/>
          <p:cNvPicPr>
            <a:picLocks noGrp="1" noRot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0425" y="1600200"/>
            <a:ext cx="7651750" cy="4498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40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b="1"/>
              <a:t>示例</a:t>
            </a:r>
          </a:p>
        </p:txBody>
      </p:sp>
      <p:pic>
        <p:nvPicPr>
          <p:cNvPr id="43011" name="Picture 3" descr="38"/>
          <p:cNvPicPr>
            <a:picLocks noGrp="1" noRot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0425" y="1600200"/>
            <a:ext cx="7651750" cy="4498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777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b="1"/>
              <a:t>7.9</a:t>
            </a:r>
            <a:r>
              <a:rPr lang="zh-CN" b="1"/>
              <a:t>　插入附件：方法同上</a:t>
            </a:r>
          </a:p>
        </p:txBody>
      </p:sp>
      <p:pic>
        <p:nvPicPr>
          <p:cNvPr id="44035" name="Picture 3" descr="39"/>
          <p:cNvPicPr>
            <a:picLocks noGrp="1" noRot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0425" y="1600200"/>
            <a:ext cx="7651750" cy="4498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74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b="1"/>
              <a:t>选择文件＝＞确定</a:t>
            </a:r>
          </a:p>
        </p:txBody>
      </p:sp>
      <p:pic>
        <p:nvPicPr>
          <p:cNvPr id="45059" name="Picture 3" descr="40"/>
          <p:cNvPicPr>
            <a:picLocks noGrp="1" noRot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0425" y="1600200"/>
            <a:ext cx="7651750" cy="4498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24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b="1"/>
              <a:t>示例</a:t>
            </a:r>
          </a:p>
        </p:txBody>
      </p:sp>
      <p:pic>
        <p:nvPicPr>
          <p:cNvPr id="46083" name="Picture 3" descr="41"/>
          <p:cNvPicPr>
            <a:picLocks noGrp="1" noRot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0425" y="1600200"/>
            <a:ext cx="7651750" cy="4498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102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b="1"/>
              <a:t>7.10</a:t>
            </a:r>
            <a:r>
              <a:rPr lang="zh-CN" b="1"/>
              <a:t>　插入超链接：方法同上</a:t>
            </a:r>
          </a:p>
        </p:txBody>
      </p:sp>
      <p:pic>
        <p:nvPicPr>
          <p:cNvPr id="47107" name="Picture 3" descr="42"/>
          <p:cNvPicPr>
            <a:picLocks noGrp="1" noRot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0425" y="1600200"/>
            <a:ext cx="7651750" cy="4498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43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二、作品欣赏</a:t>
            </a:r>
            <a:endParaRPr lang="zh-CN" altLang="en-US" dirty="0"/>
          </a:p>
        </p:txBody>
      </p:sp>
      <p:pic>
        <p:nvPicPr>
          <p:cNvPr id="6" name="Picture 4" descr="handdrawing1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5" y="1600200"/>
            <a:ext cx="578166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08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b="1"/>
              <a:t>填写网址＝＞确定</a:t>
            </a:r>
          </a:p>
        </p:txBody>
      </p:sp>
      <p:pic>
        <p:nvPicPr>
          <p:cNvPr id="48131" name="Picture 3" descr="43"/>
          <p:cNvPicPr>
            <a:picLocks noGrp="1" noRot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0425" y="1600200"/>
            <a:ext cx="7651750" cy="4498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308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b="1"/>
              <a:t>示例</a:t>
            </a:r>
          </a:p>
        </p:txBody>
      </p:sp>
      <p:pic>
        <p:nvPicPr>
          <p:cNvPr id="49155" name="Picture 3" descr="44"/>
          <p:cNvPicPr>
            <a:picLocks noGrp="1" noRot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0425" y="1600200"/>
            <a:ext cx="7651750" cy="4498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439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b="1"/>
              <a:t>7.11</a:t>
            </a:r>
            <a:r>
              <a:rPr lang="zh-CN" b="1"/>
              <a:t>　插入图片：方法同上</a:t>
            </a:r>
          </a:p>
        </p:txBody>
      </p:sp>
      <p:pic>
        <p:nvPicPr>
          <p:cNvPr id="50179" name="Picture 3" descr="45"/>
          <p:cNvPicPr>
            <a:picLocks noGrp="1" noRot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0425" y="1600200"/>
            <a:ext cx="7651750" cy="4498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157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b="1"/>
              <a:t>圆圈处修改图片大小</a:t>
            </a:r>
          </a:p>
        </p:txBody>
      </p:sp>
      <p:pic>
        <p:nvPicPr>
          <p:cNvPr id="51203" name="Picture 3" descr="46"/>
          <p:cNvPicPr>
            <a:picLocks noGrp="1" noRot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0425" y="1600200"/>
            <a:ext cx="7651750" cy="4498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470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sz="4000" b="1"/>
              <a:t>文字等设置：选中需要修饰的部分</a:t>
            </a:r>
          </a:p>
        </p:txBody>
      </p:sp>
      <p:pic>
        <p:nvPicPr>
          <p:cNvPr id="52227" name="Picture 3" descr="47"/>
          <p:cNvPicPr>
            <a:picLocks noGrp="1" noRot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0425" y="1600200"/>
            <a:ext cx="7651750" cy="4498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719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b="1"/>
              <a:t>示例</a:t>
            </a:r>
          </a:p>
        </p:txBody>
      </p:sp>
      <p:pic>
        <p:nvPicPr>
          <p:cNvPr id="53251" name="Picture 3" descr="48"/>
          <p:cNvPicPr>
            <a:picLocks noGrp="1" noRot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0425" y="1600200"/>
            <a:ext cx="7651750" cy="4498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29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2349500"/>
            <a:ext cx="8540750" cy="1143000"/>
          </a:xfrm>
        </p:spPr>
        <p:txBody>
          <a:bodyPr/>
          <a:lstStyle/>
          <a:p>
            <a:r>
              <a:rPr lang="zh-CN" altLang="zh-CN" sz="5500" b="1"/>
              <a:t>8</a:t>
            </a:r>
            <a:r>
              <a:rPr lang="zh-CN" sz="5500" b="1"/>
              <a:t>、主菜单</a:t>
            </a:r>
          </a:p>
        </p:txBody>
      </p:sp>
    </p:spTree>
    <p:extLst>
      <p:ext uri="{BB962C8B-B14F-4D97-AF65-F5344CB8AC3E}">
        <p14:creationId xmlns:p14="http://schemas.microsoft.com/office/powerpoint/2010/main" val="153520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步骤2"/>
          <p:cNvPicPr>
            <a:picLocks noGrp="1" noRot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0425" y="1600200"/>
            <a:ext cx="7651750" cy="4498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299" name="Rectangle 3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b="1"/>
              <a:t>8.1</a:t>
            </a:r>
            <a:r>
              <a:rPr lang="zh-CN" b="1"/>
              <a:t>　选择模板</a:t>
            </a:r>
          </a:p>
        </p:txBody>
      </p:sp>
    </p:spTree>
    <p:extLst>
      <p:ext uri="{BB962C8B-B14F-4D97-AF65-F5344CB8AC3E}">
        <p14:creationId xmlns:p14="http://schemas.microsoft.com/office/powerpoint/2010/main" val="16064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步骤3"/>
          <p:cNvPicPr>
            <a:picLocks noGrp="1" noRot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0425" y="1600200"/>
            <a:ext cx="7651750" cy="4498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567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b="1"/>
              <a:t>8.2</a:t>
            </a:r>
            <a:r>
              <a:rPr lang="zh-CN" b="1"/>
              <a:t>　打开导图文件</a:t>
            </a:r>
          </a:p>
        </p:txBody>
      </p:sp>
      <p:pic>
        <p:nvPicPr>
          <p:cNvPr id="57347" name="Picture 3" descr="步骤4"/>
          <p:cNvPicPr>
            <a:picLocks noGrp="1" noRot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0425" y="1600200"/>
            <a:ext cx="7651750" cy="4498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126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2" descr="School outing   (2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6649779" cy="403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3769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步骤5"/>
          <p:cNvPicPr>
            <a:picLocks noGrp="1" noRot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0425" y="1600200"/>
            <a:ext cx="7651750" cy="4498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049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b="1"/>
              <a:t>8.3</a:t>
            </a:r>
            <a:r>
              <a:rPr lang="zh-CN" b="1"/>
              <a:t>　导入与导出文件</a:t>
            </a:r>
          </a:p>
        </p:txBody>
      </p:sp>
      <p:pic>
        <p:nvPicPr>
          <p:cNvPr id="59395" name="Picture 3" descr="6"/>
          <p:cNvPicPr>
            <a:picLocks noGrp="1" noRot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0425" y="1600200"/>
            <a:ext cx="7651750" cy="4498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65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60419" name="Picture 3" descr="9"/>
          <p:cNvPicPr>
            <a:picLocks noGrp="1" noRot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0425" y="1600200"/>
            <a:ext cx="7651750" cy="4498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009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zh-CN" sz="3600" b="1"/>
              <a:t>8.4</a:t>
            </a:r>
            <a:r>
              <a:rPr lang="zh-CN" sz="3600" b="1"/>
              <a:t>　保存图片文件：另存为“其它格式”</a:t>
            </a:r>
          </a:p>
        </p:txBody>
      </p:sp>
      <p:pic>
        <p:nvPicPr>
          <p:cNvPr id="61443" name="Picture 3" descr="7"/>
          <p:cNvPicPr>
            <a:picLocks noGrp="1" noRot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0425" y="1600200"/>
            <a:ext cx="7651750" cy="4498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728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sz="3800" b="1"/>
              <a:t>选择“</a:t>
            </a:r>
            <a:r>
              <a:rPr lang="zh-CN" altLang="zh-CN" sz="3800" b="1"/>
              <a:t>.jpg” “.gif” “.bmp” “.png”</a:t>
            </a:r>
            <a:r>
              <a:rPr lang="zh-CN" sz="3800" b="1"/>
              <a:t>均可</a:t>
            </a:r>
          </a:p>
        </p:txBody>
      </p:sp>
      <p:pic>
        <p:nvPicPr>
          <p:cNvPr id="62467" name="Picture 3" descr="8"/>
          <p:cNvPicPr>
            <a:picLocks noGrp="1" noRot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0425" y="1600200"/>
            <a:ext cx="7651750" cy="4498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431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649287"/>
          </a:xfrm>
        </p:spPr>
        <p:txBody>
          <a:bodyPr/>
          <a:lstStyle/>
          <a:p>
            <a:pPr marL="762000" indent="-762000"/>
            <a:endParaRPr lang="zh-CN" altLang="en-US" sz="3200" dirty="0" smtClean="0">
              <a:latin typeface="幼圆" pitchFamily="49" charset="-122"/>
              <a:ea typeface="幼圆" pitchFamily="49" charset="-122"/>
            </a:endParaRPr>
          </a:p>
        </p:txBody>
      </p:sp>
      <p:pic>
        <p:nvPicPr>
          <p:cNvPr id="33795" name="Picture 5" descr="C:\Documents and Settings\ljf\Application Data\Microsoft\Media Catalog\Downloaded Clips\cl4\BD10702_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221163"/>
            <a:ext cx="3308350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矩形 4"/>
          <p:cNvSpPr>
            <a:spLocks noChangeArrowheads="1"/>
          </p:cNvSpPr>
          <p:nvPr/>
        </p:nvSpPr>
        <p:spPr bwMode="auto">
          <a:xfrm>
            <a:off x="2051050" y="2211388"/>
            <a:ext cx="56165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600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Inspiration</a:t>
            </a:r>
            <a:r>
              <a:rPr lang="zh-CN" altLang="en-US" sz="600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软件</a:t>
            </a:r>
            <a:endParaRPr lang="en-US" altLang="zh-CN" sz="600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pic>
        <p:nvPicPr>
          <p:cNvPr id="3379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182813"/>
            <a:ext cx="1719263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38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2400" dirty="0" smtClean="0"/>
              <a:t>操作</a:t>
            </a:r>
            <a:r>
              <a:rPr lang="zh-CN" altLang="en-US" sz="2400" dirty="0"/>
              <a:t>简介</a:t>
            </a:r>
            <a:br>
              <a:rPr lang="zh-CN" altLang="en-US" sz="2400" dirty="0"/>
            </a:br>
            <a:r>
              <a:rPr lang="zh-CN" altLang="en-US" sz="2400" dirty="0"/>
              <a:t>      确认本计算机安装了</a:t>
            </a:r>
            <a:r>
              <a:rPr lang="en-US" altLang="zh-CN" sz="2400" dirty="0"/>
              <a:t>inspiration</a:t>
            </a:r>
            <a:r>
              <a:rPr lang="zh-CN" altLang="en-US" sz="2400" dirty="0"/>
              <a:t>软件后，运行</a:t>
            </a:r>
            <a:r>
              <a:rPr lang="en-US" altLang="zh-CN" sz="2400" dirty="0"/>
              <a:t>inspiration</a:t>
            </a:r>
            <a:r>
              <a:rPr lang="zh-CN" altLang="en-US" sz="2400" dirty="0"/>
              <a:t>软件，即打开界面，如</a:t>
            </a:r>
            <a:r>
              <a:rPr lang="zh-CN" altLang="en-US" sz="2400" dirty="0" smtClean="0"/>
              <a:t>图所</a:t>
            </a:r>
            <a:r>
              <a:rPr lang="zh-CN" altLang="en-US" sz="2400" dirty="0"/>
              <a:t>示。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5688013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543410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60350"/>
            <a:ext cx="8229600" cy="2736850"/>
          </a:xfrm>
        </p:spPr>
        <p:txBody>
          <a:bodyPr/>
          <a:lstStyle/>
          <a:p>
            <a:r>
              <a:rPr lang="zh-CN" altLang="en-US" sz="2400"/>
              <a:t>（</a:t>
            </a:r>
            <a:r>
              <a:rPr lang="en-US" altLang="zh-CN" sz="2400"/>
              <a:t>1</a:t>
            </a:r>
            <a:r>
              <a:rPr lang="zh-CN" altLang="en-US" sz="2400"/>
              <a:t>）在“</a:t>
            </a:r>
            <a:r>
              <a:rPr lang="en-US" altLang="zh-CN" sz="2400"/>
              <a:t>main idea”</a:t>
            </a:r>
            <a:r>
              <a:rPr lang="zh-CN" altLang="en-US" sz="2400"/>
              <a:t>概念框图中输入相应的概念，例如我们输入“主题概念”，然后在空白处单击鼠标。</a:t>
            </a:r>
          </a:p>
          <a:p>
            <a:r>
              <a:rPr lang="zh-CN" altLang="en-US" sz="2400"/>
              <a:t>将鼠标移到空白的某一位置，假设该位置就是下一个概念框图的位置，然后单击鼠标（这步操作暂称为“确定概念框图位置”，下同），然后单击鼠标，出现一“十”字形状，此时通过键盘输入“概念</a:t>
            </a:r>
            <a:r>
              <a:rPr lang="en-US" altLang="zh-CN" sz="2400"/>
              <a:t>01”</a:t>
            </a:r>
            <a:r>
              <a:rPr lang="zh-CN" altLang="en-US" sz="2400"/>
              <a:t>，就能够再建立一个概念框图了，如图</a:t>
            </a:r>
            <a:r>
              <a:rPr lang="en-US" altLang="zh-CN" sz="2400"/>
              <a:t>4</a:t>
            </a:r>
            <a:r>
              <a:rPr lang="zh-CN" altLang="en-US" sz="2400"/>
              <a:t>所示。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429000"/>
            <a:ext cx="51149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807640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333375"/>
            <a:ext cx="8229600" cy="1223963"/>
          </a:xfrm>
        </p:spPr>
        <p:txBody>
          <a:bodyPr/>
          <a:lstStyle/>
          <a:p>
            <a:pPr marL="0" indent="628650">
              <a:buFont typeface="Wingdings" pitchFamily="2" charset="2"/>
              <a:buNone/>
            </a:pPr>
            <a:r>
              <a:rPr lang="zh-CN" altLang="en-US" sz="2400" dirty="0"/>
              <a:t>（</a:t>
            </a:r>
            <a:r>
              <a:rPr lang="en-US" altLang="zh-CN" sz="2400" dirty="0"/>
              <a:t>2</a:t>
            </a:r>
            <a:r>
              <a:rPr lang="zh-CN" altLang="en-US" sz="2400" dirty="0"/>
              <a:t>）如果制作者感到这些图不能满足要求的时候，还可以通过“复制</a:t>
            </a:r>
            <a:r>
              <a:rPr lang="en-US" altLang="zh-CN" sz="2400" dirty="0"/>
              <a:t>——</a:t>
            </a:r>
            <a:r>
              <a:rPr lang="zh-CN" altLang="en-US" sz="2400" dirty="0"/>
              <a:t>粘贴”的操作将外部的图形导入</a:t>
            </a:r>
            <a:r>
              <a:rPr lang="en-US" altLang="zh-CN" sz="2400" dirty="0"/>
              <a:t>inspiration</a:t>
            </a:r>
            <a:r>
              <a:rPr lang="zh-CN" altLang="en-US" sz="2400" dirty="0"/>
              <a:t>作为概念的框图符号。）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133600"/>
            <a:ext cx="5400675" cy="35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09278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404813"/>
            <a:ext cx="8229600" cy="2303462"/>
          </a:xfrm>
        </p:spPr>
        <p:txBody>
          <a:bodyPr/>
          <a:lstStyle/>
          <a:p>
            <a:pPr marL="0" indent="539750">
              <a:buFont typeface="Wingdings" pitchFamily="2" charset="2"/>
              <a:buNone/>
            </a:pPr>
            <a:r>
              <a:rPr lang="zh-CN" altLang="en-US" sz="2400"/>
              <a:t>（</a:t>
            </a:r>
            <a:r>
              <a:rPr lang="en-US" altLang="zh-CN" sz="2400"/>
              <a:t>3</a:t>
            </a:r>
            <a:r>
              <a:rPr lang="zh-CN" altLang="en-US" sz="2400"/>
              <a:t>）建立概念间的链接。点击“图标工具”中的“</a:t>
            </a:r>
            <a:r>
              <a:rPr lang="en-US" altLang="zh-CN" sz="2400"/>
              <a:t>Link”</a:t>
            </a:r>
            <a:r>
              <a:rPr lang="zh-CN" altLang="en-US" sz="2400"/>
              <a:t>按钮（链接按钮），将鼠标移到“主题概念”框图上并单击，不松开鼠标，拖动到“概念</a:t>
            </a:r>
            <a:r>
              <a:rPr lang="en-US" altLang="zh-CN" sz="2400"/>
              <a:t>01”</a:t>
            </a:r>
            <a:r>
              <a:rPr lang="zh-CN" altLang="en-US" sz="2400"/>
              <a:t>上再放开鼠标，就建立了两个概念间的联系线条。同样可以建立其他概念间的联系线条。如图</a:t>
            </a:r>
            <a:r>
              <a:rPr lang="en-US" altLang="zh-CN" sz="2400"/>
              <a:t>6</a:t>
            </a:r>
            <a:r>
              <a:rPr lang="zh-CN" altLang="en-US" sz="2400"/>
              <a:t>所示，</a:t>
            </a:r>
            <a:r>
              <a:rPr lang="zh-CN" altLang="en-US" sz="2400">
                <a:solidFill>
                  <a:schemeClr val="accent2"/>
                </a:solidFill>
              </a:rPr>
              <a:t>可以在连线上出现的方框中写入表示概念间关系的简短关键词</a:t>
            </a:r>
            <a:r>
              <a:rPr lang="zh-CN" altLang="en-US" sz="2400"/>
              <a:t>。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708275"/>
            <a:ext cx="4392613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60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24744"/>
            <a:ext cx="590391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1787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549275"/>
            <a:ext cx="8229600" cy="1511300"/>
          </a:xfrm>
        </p:spPr>
        <p:txBody>
          <a:bodyPr>
            <a:normAutofit lnSpcReduction="10000"/>
          </a:bodyPr>
          <a:lstStyle/>
          <a:p>
            <a:pPr marL="0" indent="628650">
              <a:buFont typeface="Wingdings" pitchFamily="2" charset="2"/>
              <a:buNone/>
            </a:pPr>
            <a:r>
              <a:rPr lang="zh-CN" altLang="en-US" sz="2400"/>
              <a:t>（</a:t>
            </a:r>
            <a:r>
              <a:rPr lang="en-US" altLang="zh-CN" sz="2400"/>
              <a:t>4</a:t>
            </a:r>
            <a:r>
              <a:rPr lang="zh-CN" altLang="en-US" sz="2400"/>
              <a:t>）修改线条。选择某根线条，鼠标指在其上并单击右键，在快捷菜单中可以对线条的粗细、类型、颜色、方向等进行编辑。如图</a:t>
            </a:r>
            <a:r>
              <a:rPr lang="en-US" altLang="zh-CN" sz="2400"/>
              <a:t>7</a:t>
            </a:r>
            <a:r>
              <a:rPr lang="zh-CN" altLang="en-US" sz="2400"/>
              <a:t>所示，将图示中的线条箭头选择为双向。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133600"/>
            <a:ext cx="429577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40377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76250"/>
            <a:ext cx="8229600" cy="1584325"/>
          </a:xfrm>
        </p:spPr>
        <p:txBody>
          <a:bodyPr/>
          <a:lstStyle/>
          <a:p>
            <a:pPr marL="0" indent="628650">
              <a:buFont typeface="Wingdings" pitchFamily="2" charset="2"/>
              <a:buNone/>
            </a:pPr>
            <a:r>
              <a:rPr lang="zh-CN" altLang="en-US" sz="2400"/>
              <a:t>（</a:t>
            </a:r>
            <a:r>
              <a:rPr lang="en-US" altLang="zh-CN" sz="2400"/>
              <a:t>5</a:t>
            </a:r>
            <a:r>
              <a:rPr lang="zh-CN" altLang="en-US" sz="2400"/>
              <a:t>）编辑文字和框图。选中某个框图后，通过点击“符号标记面板”中的框图符号概念当前的框图符号，还可以通过下面的“文本编辑工具”编辑选中的框图中文字和框图的颜色等。图</a:t>
            </a:r>
            <a:r>
              <a:rPr lang="en-US" altLang="zh-CN" sz="2400"/>
              <a:t>8</a:t>
            </a:r>
            <a:r>
              <a:rPr lang="zh-CN" altLang="en-US" sz="2400"/>
              <a:t>是经过修改编辑后的概念图。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133600"/>
            <a:ext cx="4319588" cy="392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289216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549275"/>
            <a:ext cx="8229600" cy="2087563"/>
          </a:xfrm>
        </p:spPr>
        <p:txBody>
          <a:bodyPr/>
          <a:lstStyle/>
          <a:p>
            <a:pPr marL="0" indent="628650">
              <a:buFont typeface="Wingdings" pitchFamily="2" charset="2"/>
              <a:buNone/>
            </a:pPr>
            <a:r>
              <a:rPr lang="zh-CN" altLang="en-US" sz="2400"/>
              <a:t>（</a:t>
            </a:r>
            <a:r>
              <a:rPr lang="en-US" altLang="zh-CN" sz="2400"/>
              <a:t>6</a:t>
            </a:r>
            <a:r>
              <a:rPr lang="zh-CN" altLang="en-US" sz="2400"/>
              <a:t>）为概念增加注释。选择一个概念，如选中“主题概念”，然后用鼠标单击工具中的“</a:t>
            </a:r>
            <a:r>
              <a:rPr lang="en-US" altLang="zh-CN" sz="2400"/>
              <a:t>Note”</a:t>
            </a:r>
            <a:r>
              <a:rPr lang="zh-CN" altLang="en-US" sz="2400"/>
              <a:t>按钮（注释按钮），即弹出一个文字输入框，在其中可以输入文字，也可以通过“复制</a:t>
            </a:r>
            <a:r>
              <a:rPr lang="en-US" altLang="zh-CN" sz="2400"/>
              <a:t>——</a:t>
            </a:r>
            <a:r>
              <a:rPr lang="zh-CN" altLang="en-US" sz="2400"/>
              <a:t>粘贴”的操作插入图片，其中的文字仍然可以按照前面的方法进行编辑，如图</a:t>
            </a:r>
            <a:r>
              <a:rPr lang="en-US" altLang="zh-CN" sz="2400"/>
              <a:t>9</a:t>
            </a:r>
            <a:r>
              <a:rPr lang="zh-CN" altLang="en-US" sz="2400"/>
              <a:t>所示。 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420938"/>
            <a:ext cx="3887787" cy="36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07509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60350"/>
            <a:ext cx="8229600" cy="1944688"/>
          </a:xfrm>
        </p:spPr>
        <p:txBody>
          <a:bodyPr/>
          <a:lstStyle/>
          <a:p>
            <a:pPr marL="0" indent="539750">
              <a:buFont typeface="Wingdings" pitchFamily="2" charset="2"/>
              <a:buNone/>
            </a:pPr>
            <a:r>
              <a:rPr lang="zh-CN" altLang="en-US" sz="2400"/>
              <a:t>（ </a:t>
            </a:r>
            <a:r>
              <a:rPr lang="en-US" altLang="zh-CN" sz="2400"/>
              <a:t>7</a:t>
            </a:r>
            <a:r>
              <a:rPr lang="zh-CN" altLang="en-US" sz="2400"/>
              <a:t>）超级链接功能。选中某概念框图或者注释中的文字，点击工具中的“</a:t>
            </a:r>
            <a:r>
              <a:rPr lang="en-US" altLang="zh-CN" sz="2400"/>
              <a:t>Hyperlink”</a:t>
            </a:r>
            <a:r>
              <a:rPr lang="zh-CN" altLang="en-US" sz="2400"/>
              <a:t>，弹出对话框，可以进行选择，链接其他文件，如图</a:t>
            </a:r>
            <a:r>
              <a:rPr lang="en-US" altLang="zh-CN" sz="2400"/>
              <a:t>11</a:t>
            </a:r>
            <a:r>
              <a:rPr lang="zh-CN" altLang="en-US" sz="2400"/>
              <a:t>所示，选择了“概念</a:t>
            </a:r>
            <a:r>
              <a:rPr lang="en-US" altLang="zh-CN" sz="2400"/>
              <a:t>01”</a:t>
            </a:r>
            <a:r>
              <a:rPr lang="zh-CN" altLang="en-US" sz="2400"/>
              <a:t>进行超级链接，可以和网页、电子邮件和</a:t>
            </a:r>
            <a:r>
              <a:rPr lang="en-US" altLang="zh-CN" sz="2400"/>
              <a:t>inspiration</a:t>
            </a:r>
            <a:r>
              <a:rPr lang="zh-CN" altLang="en-US" sz="2400"/>
              <a:t>或者其他任何文件链接。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205038"/>
            <a:ext cx="522922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972140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0"/>
            <a:ext cx="8540750" cy="1143000"/>
          </a:xfrm>
        </p:spPr>
        <p:txBody>
          <a:bodyPr/>
          <a:lstStyle/>
          <a:p>
            <a:r>
              <a:rPr lang="zh-CN" altLang="en-US" smtClean="0"/>
              <a:t>概念图的绘制原则详解</a:t>
            </a:r>
            <a:r>
              <a:rPr lang="en-US" altLang="zh-CN" smtClean="0"/>
              <a:t>(1)</a:t>
            </a:r>
          </a:p>
        </p:txBody>
      </p:sp>
      <p:sp>
        <p:nvSpPr>
          <p:cNvPr id="110595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3276600" y="1412875"/>
            <a:ext cx="5761038" cy="4392613"/>
          </a:xfrm>
        </p:spPr>
        <p:txBody>
          <a:bodyPr/>
          <a:lstStyle/>
          <a:p>
            <a:r>
              <a:rPr lang="zh-CN" altLang="en-US" b="1" smtClean="0">
                <a:solidFill>
                  <a:schemeClr val="hlink"/>
                </a:solidFill>
              </a:rPr>
              <a:t>技法</a:t>
            </a:r>
            <a:r>
              <a:rPr lang="en-US" altLang="zh-CN" b="1" smtClean="0"/>
              <a:t>——</a:t>
            </a:r>
            <a:r>
              <a:rPr lang="zh-CN" altLang="en-US" b="1" smtClean="0"/>
              <a:t>突出重点</a:t>
            </a:r>
          </a:p>
          <a:p>
            <a:pPr lvl="1"/>
            <a:r>
              <a:rPr lang="zh-CN" altLang="en-US" b="1" smtClean="0"/>
              <a:t>一定要用中央图像</a:t>
            </a:r>
          </a:p>
          <a:p>
            <a:pPr lvl="1"/>
            <a:r>
              <a:rPr lang="zh-CN" altLang="en-US" b="1" smtClean="0"/>
              <a:t>整个概念图中都要用图形</a:t>
            </a:r>
          </a:p>
          <a:p>
            <a:pPr lvl="1"/>
            <a:r>
              <a:rPr lang="zh-CN" altLang="en-US" b="1" smtClean="0"/>
              <a:t>中央图形上要用</a:t>
            </a:r>
            <a:r>
              <a:rPr lang="en-US" altLang="zh-CN" b="1" smtClean="0"/>
              <a:t>3</a:t>
            </a:r>
            <a:r>
              <a:rPr lang="zh-CN" altLang="en-US" b="1" smtClean="0"/>
              <a:t>种或者更多的颜色</a:t>
            </a:r>
          </a:p>
          <a:p>
            <a:pPr lvl="1"/>
            <a:r>
              <a:rPr lang="zh-CN" altLang="en-US" b="1" smtClean="0"/>
              <a:t>图形要有层次感</a:t>
            </a:r>
          </a:p>
          <a:p>
            <a:pPr lvl="1"/>
            <a:r>
              <a:rPr lang="zh-CN" altLang="en-US" b="1" smtClean="0"/>
              <a:t>要用通感（多种生理感觉共生）</a:t>
            </a:r>
          </a:p>
          <a:p>
            <a:pPr lvl="1"/>
            <a:r>
              <a:rPr lang="zh-CN" altLang="en-US" b="1" smtClean="0"/>
              <a:t>字体、线条和图形尽量多一些变化</a:t>
            </a:r>
          </a:p>
          <a:p>
            <a:pPr lvl="1"/>
            <a:r>
              <a:rPr lang="zh-CN" altLang="en-US" b="1" smtClean="0"/>
              <a:t>间隔要有安排</a:t>
            </a:r>
          </a:p>
          <a:p>
            <a:pPr lvl="1"/>
            <a:r>
              <a:rPr lang="zh-CN" altLang="en-US" b="1" smtClean="0"/>
              <a:t>间隔要合理</a:t>
            </a:r>
          </a:p>
        </p:txBody>
      </p:sp>
      <p:pic>
        <p:nvPicPr>
          <p:cNvPr id="7172" name="Picture 4" descr="绘制原则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276475"/>
            <a:ext cx="2879725" cy="2351088"/>
          </a:xfrm>
          <a:prstGeom prst="rect">
            <a:avLst/>
          </a:prstGeom>
          <a:noFill/>
          <a:ln w="57150">
            <a:solidFill>
              <a:srgbClr val="1479D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597" name="Picture 5" descr="学生用思维导图做假期安排"/>
          <p:cNvPicPr>
            <a:picLocks noChangeAspect="1" noChangeArrowheads="1"/>
          </p:cNvPicPr>
          <p:nvPr/>
        </p:nvPicPr>
        <p:blipFill>
          <a:blip r:embed="rId3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41550"/>
            <a:ext cx="3240088" cy="2411413"/>
          </a:xfrm>
          <a:prstGeom prst="rect">
            <a:avLst/>
          </a:prstGeom>
          <a:noFill/>
          <a:ln w="57150">
            <a:solidFill>
              <a:srgbClr val="1479D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598" name="Picture 6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03450"/>
            <a:ext cx="3384550" cy="2520950"/>
          </a:xfrm>
          <a:prstGeom prst="rect">
            <a:avLst/>
          </a:prstGeom>
          <a:noFill/>
          <a:ln w="57150">
            <a:solidFill>
              <a:srgbClr val="1479D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599" name="Picture 7" descr="字体颜色图像大小的变化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300663"/>
            <a:ext cx="1995487" cy="841375"/>
          </a:xfrm>
          <a:prstGeom prst="rect">
            <a:avLst/>
          </a:prstGeom>
          <a:noFill/>
          <a:ln w="57150">
            <a:solidFill>
              <a:srgbClr val="1479D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00" name="Picture 8" descr="j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133600"/>
            <a:ext cx="3384550" cy="2644775"/>
          </a:xfrm>
          <a:prstGeom prst="rect">
            <a:avLst/>
          </a:prstGeom>
          <a:noFill/>
          <a:ln w="57150">
            <a:solidFill>
              <a:srgbClr val="1479D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01" name="Picture 9" descr="间距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300663"/>
            <a:ext cx="2447925" cy="928687"/>
          </a:xfrm>
          <a:prstGeom prst="rect">
            <a:avLst/>
          </a:prstGeom>
          <a:noFill/>
          <a:ln w="57150">
            <a:solidFill>
              <a:srgbClr val="1479D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27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110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10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0"/>
            <a:ext cx="8540750" cy="1143000"/>
          </a:xfrm>
        </p:spPr>
        <p:txBody>
          <a:bodyPr/>
          <a:lstStyle/>
          <a:p>
            <a:r>
              <a:rPr lang="zh-CN" altLang="en-US" smtClean="0"/>
              <a:t>概念图的绘制原则详解</a:t>
            </a:r>
            <a:r>
              <a:rPr lang="en-US" altLang="zh-CN" smtClean="0"/>
              <a:t>(2)</a:t>
            </a:r>
          </a:p>
        </p:txBody>
      </p:sp>
      <p:sp>
        <p:nvSpPr>
          <p:cNvPr id="111619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3276600" y="1052513"/>
            <a:ext cx="5761038" cy="4392612"/>
          </a:xfrm>
        </p:spPr>
        <p:txBody>
          <a:bodyPr/>
          <a:lstStyle/>
          <a:p>
            <a:pPr marL="495300" indent="-495300"/>
            <a:r>
              <a:rPr lang="zh-CN" altLang="en-US" b="1" smtClean="0">
                <a:solidFill>
                  <a:schemeClr val="hlink"/>
                </a:solidFill>
              </a:rPr>
              <a:t>技法</a:t>
            </a:r>
            <a:r>
              <a:rPr lang="en-US" altLang="zh-CN" b="1" smtClean="0"/>
              <a:t>——</a:t>
            </a:r>
            <a:r>
              <a:rPr lang="zh-CN" altLang="en-US" b="1" smtClean="0"/>
              <a:t>发挥联想</a:t>
            </a:r>
          </a:p>
          <a:p>
            <a:pPr marL="876300" lvl="1" indent="-419100"/>
            <a:r>
              <a:rPr lang="zh-CN" altLang="en-US" b="1" smtClean="0"/>
              <a:t>要在分支模式的内外进行连接时，可以使用箭头</a:t>
            </a:r>
          </a:p>
          <a:p>
            <a:pPr marL="876300" lvl="1" indent="-419100"/>
            <a:r>
              <a:rPr lang="zh-CN" altLang="en-US" b="1" smtClean="0"/>
              <a:t>使用多种色彩</a:t>
            </a:r>
          </a:p>
          <a:p>
            <a:pPr marL="876300" lvl="1" indent="-419100"/>
            <a:r>
              <a:rPr lang="zh-CN" altLang="en-US" b="1" smtClean="0"/>
              <a:t>使用代码</a:t>
            </a:r>
          </a:p>
        </p:txBody>
      </p:sp>
      <p:pic>
        <p:nvPicPr>
          <p:cNvPr id="8196" name="Picture 4" descr="绘制原则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276475"/>
            <a:ext cx="2879725" cy="2351088"/>
          </a:xfrm>
          <a:prstGeom prst="rect">
            <a:avLst/>
          </a:prstGeom>
          <a:noFill/>
          <a:ln w="57150">
            <a:solidFill>
              <a:srgbClr val="1479D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21" name="Picture 5" descr="学校运动项目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716338"/>
            <a:ext cx="3959225" cy="2660650"/>
          </a:xfrm>
          <a:prstGeom prst="rect">
            <a:avLst/>
          </a:prstGeom>
          <a:noFill/>
          <a:ln w="57150">
            <a:solidFill>
              <a:srgbClr val="1479D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22" name="Picture 6" descr="代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716338"/>
            <a:ext cx="4068762" cy="2709862"/>
          </a:xfrm>
          <a:prstGeom prst="rect">
            <a:avLst/>
          </a:prstGeom>
          <a:noFill/>
          <a:ln w="57150">
            <a:solidFill>
              <a:srgbClr val="1479D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12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333375"/>
            <a:ext cx="8540750" cy="1143000"/>
          </a:xfrm>
        </p:spPr>
        <p:txBody>
          <a:bodyPr/>
          <a:lstStyle/>
          <a:p>
            <a:r>
              <a:rPr lang="zh-CN" altLang="en-US" b="1" smtClean="0"/>
              <a:t>概念图的绘制原则详解</a:t>
            </a:r>
            <a:r>
              <a:rPr lang="en-US" altLang="zh-CN" b="1" smtClean="0"/>
              <a:t>(3)</a:t>
            </a:r>
          </a:p>
        </p:txBody>
      </p:sp>
      <p:sp>
        <p:nvSpPr>
          <p:cNvPr id="112643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3276600" y="1412875"/>
            <a:ext cx="5761038" cy="4392613"/>
          </a:xfrm>
        </p:spPr>
        <p:txBody>
          <a:bodyPr/>
          <a:lstStyle/>
          <a:p>
            <a:pPr marL="495300" indent="-495300">
              <a:lnSpc>
                <a:spcPct val="90000"/>
              </a:lnSpc>
            </a:pPr>
            <a:r>
              <a:rPr lang="zh-CN" altLang="en-US" sz="2400" b="1" smtClean="0">
                <a:solidFill>
                  <a:schemeClr val="hlink"/>
                </a:solidFill>
              </a:rPr>
              <a:t>技法</a:t>
            </a:r>
            <a:r>
              <a:rPr lang="en-US" altLang="zh-CN" sz="2400" b="1" smtClean="0"/>
              <a:t>——</a:t>
            </a:r>
            <a:r>
              <a:rPr lang="zh-CN" altLang="en-US" sz="2400" b="1" smtClean="0"/>
              <a:t>清晰明白</a:t>
            </a:r>
          </a:p>
          <a:p>
            <a:pPr marL="876300" lvl="1" indent="-419100">
              <a:lnSpc>
                <a:spcPct val="90000"/>
              </a:lnSpc>
            </a:pPr>
            <a:r>
              <a:rPr lang="zh-CN" altLang="en-US" sz="2200" b="1" smtClean="0"/>
              <a:t>使用大的白纸，不带格子</a:t>
            </a:r>
          </a:p>
          <a:p>
            <a:pPr marL="876300" lvl="1" indent="-419100">
              <a:lnSpc>
                <a:spcPct val="90000"/>
              </a:lnSpc>
            </a:pPr>
            <a:r>
              <a:rPr lang="zh-CN" altLang="en-US" sz="2200" b="1" smtClean="0"/>
              <a:t>每条线上只写一个关键词</a:t>
            </a:r>
          </a:p>
          <a:p>
            <a:pPr marL="876300" lvl="1" indent="-419100">
              <a:lnSpc>
                <a:spcPct val="90000"/>
              </a:lnSpc>
            </a:pPr>
            <a:r>
              <a:rPr lang="zh-CN" altLang="en-US" sz="2200" b="1" smtClean="0"/>
              <a:t>所有的字都用印刷体写</a:t>
            </a:r>
          </a:p>
          <a:p>
            <a:pPr marL="876300" lvl="1" indent="-419100">
              <a:lnSpc>
                <a:spcPct val="90000"/>
              </a:lnSpc>
            </a:pPr>
            <a:r>
              <a:rPr lang="zh-CN" altLang="en-US" sz="2200" b="1" smtClean="0"/>
              <a:t>印刷体都要写在线条上</a:t>
            </a:r>
          </a:p>
          <a:p>
            <a:pPr marL="876300" lvl="1" indent="-419100">
              <a:lnSpc>
                <a:spcPct val="90000"/>
              </a:lnSpc>
            </a:pPr>
            <a:r>
              <a:rPr lang="zh-CN" altLang="en-US" sz="2200" b="1" smtClean="0"/>
              <a:t>线条的长度与词本身的长度一样</a:t>
            </a:r>
          </a:p>
          <a:p>
            <a:pPr marL="876300" lvl="1" indent="-419100">
              <a:lnSpc>
                <a:spcPct val="90000"/>
              </a:lnSpc>
            </a:pPr>
            <a:r>
              <a:rPr lang="zh-CN" altLang="en-US" sz="2200" b="1" smtClean="0"/>
              <a:t>线条与线条之间要连上</a:t>
            </a:r>
          </a:p>
          <a:p>
            <a:pPr marL="876300" lvl="1" indent="-419100">
              <a:lnSpc>
                <a:spcPct val="90000"/>
              </a:lnSpc>
            </a:pPr>
            <a:r>
              <a:rPr lang="zh-CN" altLang="en-US" sz="2200" b="1" smtClean="0"/>
              <a:t>中央的线条要粗些</a:t>
            </a:r>
          </a:p>
          <a:p>
            <a:pPr marL="876300" lvl="1" indent="-419100">
              <a:lnSpc>
                <a:spcPct val="90000"/>
              </a:lnSpc>
            </a:pPr>
            <a:r>
              <a:rPr lang="zh-CN" altLang="en-US" sz="2200" b="1" smtClean="0"/>
              <a:t>图形画得尽量清楚些</a:t>
            </a:r>
          </a:p>
          <a:p>
            <a:pPr marL="876300" lvl="1" indent="-419100">
              <a:lnSpc>
                <a:spcPct val="90000"/>
              </a:lnSpc>
            </a:pPr>
            <a:r>
              <a:rPr lang="zh-CN" altLang="en-US" sz="2200" b="1" smtClean="0"/>
              <a:t>让纸横放在桌前</a:t>
            </a:r>
          </a:p>
          <a:p>
            <a:pPr marL="876300" lvl="1" indent="-419100">
              <a:lnSpc>
                <a:spcPct val="90000"/>
              </a:lnSpc>
            </a:pPr>
            <a:r>
              <a:rPr lang="zh-CN" altLang="en-US" sz="2200" b="1" smtClean="0"/>
              <a:t>印刷字体尽量竖写</a:t>
            </a:r>
          </a:p>
        </p:txBody>
      </p:sp>
      <p:pic>
        <p:nvPicPr>
          <p:cNvPr id="9220" name="Picture 4" descr="绘制原则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276475"/>
            <a:ext cx="2879725" cy="2351088"/>
          </a:xfrm>
          <a:prstGeom prst="rect">
            <a:avLst/>
          </a:prstGeom>
          <a:noFill/>
          <a:ln w="57150">
            <a:solidFill>
              <a:srgbClr val="1479D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43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12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12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1126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404813"/>
            <a:ext cx="8540750" cy="1143000"/>
          </a:xfrm>
        </p:spPr>
        <p:txBody>
          <a:bodyPr/>
          <a:lstStyle/>
          <a:p>
            <a:r>
              <a:rPr lang="zh-CN" altLang="en-US" b="1" smtClean="0"/>
              <a:t>概念图的绘制原则详解</a:t>
            </a:r>
            <a:r>
              <a:rPr lang="en-US" altLang="zh-CN" b="1" smtClean="0"/>
              <a:t>(4)</a:t>
            </a:r>
          </a:p>
        </p:txBody>
      </p:sp>
      <p:sp>
        <p:nvSpPr>
          <p:cNvPr id="113667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211638" y="1773238"/>
            <a:ext cx="4606925" cy="3168650"/>
          </a:xfrm>
        </p:spPr>
        <p:txBody>
          <a:bodyPr/>
          <a:lstStyle/>
          <a:p>
            <a:pPr marL="495300" indent="-495300"/>
            <a:r>
              <a:rPr lang="zh-CN" altLang="en-US" b="1" smtClean="0">
                <a:solidFill>
                  <a:schemeClr val="hlink"/>
                </a:solidFill>
              </a:rPr>
              <a:t>技法</a:t>
            </a:r>
            <a:r>
              <a:rPr lang="en-US" altLang="zh-CN" b="1" smtClean="0"/>
              <a:t>——</a:t>
            </a:r>
            <a:r>
              <a:rPr lang="zh-CN" altLang="en-US" b="1" smtClean="0"/>
              <a:t>形成个人风格</a:t>
            </a:r>
          </a:p>
          <a:p>
            <a:pPr marL="876300" lvl="1" indent="-419100"/>
            <a:endParaRPr lang="zh-CN" altLang="en-US" b="1" smtClean="0"/>
          </a:p>
          <a:p>
            <a:pPr marL="495300" indent="-495300"/>
            <a:endParaRPr lang="zh-CN" altLang="en-US" b="1" smtClean="0"/>
          </a:p>
          <a:p>
            <a:pPr marL="495300" indent="-495300"/>
            <a:r>
              <a:rPr lang="zh-CN" altLang="en-US" b="1" smtClean="0">
                <a:solidFill>
                  <a:schemeClr val="hlink"/>
                </a:solidFill>
              </a:rPr>
              <a:t>布局</a:t>
            </a:r>
            <a:r>
              <a:rPr lang="en-US" altLang="zh-CN" b="1" smtClean="0"/>
              <a:t>——</a:t>
            </a:r>
            <a:r>
              <a:rPr lang="zh-CN" altLang="en-US" b="1" smtClean="0"/>
              <a:t>突出层次</a:t>
            </a:r>
          </a:p>
          <a:p>
            <a:pPr marL="495300" indent="-495300"/>
            <a:endParaRPr lang="zh-CN" altLang="en-US" b="1" smtClean="0"/>
          </a:p>
          <a:p>
            <a:pPr marL="495300" indent="-495300"/>
            <a:r>
              <a:rPr lang="zh-CN" altLang="en-US" b="1" smtClean="0">
                <a:solidFill>
                  <a:schemeClr val="hlink"/>
                </a:solidFill>
              </a:rPr>
              <a:t>布局</a:t>
            </a:r>
            <a:r>
              <a:rPr lang="en-US" altLang="zh-CN" b="1" smtClean="0"/>
              <a:t>——</a:t>
            </a:r>
            <a:r>
              <a:rPr lang="zh-CN" altLang="en-US" b="1" smtClean="0"/>
              <a:t>使用数字顺序 </a:t>
            </a:r>
          </a:p>
        </p:txBody>
      </p:sp>
      <p:pic>
        <p:nvPicPr>
          <p:cNvPr id="10244" name="Picture 4" descr="绘制原则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133600"/>
            <a:ext cx="2879725" cy="2351088"/>
          </a:xfrm>
          <a:prstGeom prst="rect">
            <a:avLst/>
          </a:prstGeom>
          <a:noFill/>
          <a:ln w="57150">
            <a:solidFill>
              <a:srgbClr val="1479D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69" name="Picture 5" descr="siweidaotu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73238"/>
            <a:ext cx="3887788" cy="2916237"/>
          </a:xfrm>
          <a:prstGeom prst="rect">
            <a:avLst/>
          </a:prstGeom>
          <a:noFill/>
          <a:ln w="57150">
            <a:solidFill>
              <a:srgbClr val="1479D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70" name="Picture 6" descr="学生用思维导图做在课堂中应用概念图的教学设计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73238"/>
            <a:ext cx="3887788" cy="2951162"/>
          </a:xfrm>
          <a:prstGeom prst="rect">
            <a:avLst/>
          </a:prstGeom>
          <a:noFill/>
          <a:ln w="57150">
            <a:solidFill>
              <a:srgbClr val="1479D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76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 smtClean="0"/>
          </a:p>
        </p:txBody>
      </p:sp>
      <p:pic>
        <p:nvPicPr>
          <p:cNvPr id="11267" name="Picture 3" descr="职业经理人的终身修炼课程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973888"/>
          </a:xfrm>
          <a:solidFill>
            <a:schemeClr val="bg1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587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AutoShape 3"/>
          <p:cNvSpPr>
            <a:spLocks noChangeArrowheads="1"/>
          </p:cNvSpPr>
          <p:nvPr/>
        </p:nvSpPr>
        <p:spPr bwMode="invGray">
          <a:xfrm rot="39573186">
            <a:off x="4768056" y="268684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invGray">
          <a:xfrm rot="3465783">
            <a:off x="4768057" y="4850606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invGray">
          <a:xfrm rot="35969022">
            <a:off x="3548856" y="276304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invGray">
          <a:xfrm rot="7535209">
            <a:off x="3510756" y="4817269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582" name="Oval 7"/>
          <p:cNvSpPr>
            <a:spLocks noChangeArrowheads="1"/>
          </p:cNvSpPr>
          <p:nvPr/>
        </p:nvSpPr>
        <p:spPr bwMode="gray">
          <a:xfrm>
            <a:off x="2682875" y="3659188"/>
            <a:ext cx="3743325" cy="519112"/>
          </a:xfrm>
          <a:prstGeom prst="ellipse">
            <a:avLst/>
          </a:prstGeom>
          <a:noFill/>
          <a:ln w="38100" algn="ctr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4583" name="Group 8"/>
          <p:cNvGrpSpPr>
            <a:grpSpLocks/>
          </p:cNvGrpSpPr>
          <p:nvPr/>
        </p:nvGrpSpPr>
        <p:grpSpPr bwMode="auto">
          <a:xfrm>
            <a:off x="3429000" y="3124200"/>
            <a:ext cx="2020888" cy="1636713"/>
            <a:chOff x="2238" y="1929"/>
            <a:chExt cx="1273" cy="1031"/>
          </a:xfrm>
        </p:grpSpPr>
        <p:sp>
          <p:nvSpPr>
            <p:cNvPr id="24595" name="Oval 9"/>
            <p:cNvSpPr>
              <a:spLocks noChangeArrowheads="1"/>
            </p:cNvSpPr>
            <p:nvPr/>
          </p:nvSpPr>
          <p:spPr bwMode="gray">
            <a:xfrm>
              <a:off x="2238" y="2286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93D4E9"/>
                </a:gs>
                <a:gs pos="50000">
                  <a:srgbClr val="0099CC"/>
                </a:gs>
                <a:gs pos="100000">
                  <a:srgbClr val="93D4E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4596" name="Oval 10"/>
            <p:cNvSpPr>
              <a:spLocks noChangeArrowheads="1"/>
            </p:cNvSpPr>
            <p:nvPr/>
          </p:nvSpPr>
          <p:spPr bwMode="gray">
            <a:xfrm>
              <a:off x="2327" y="2286"/>
              <a:ext cx="1183" cy="327"/>
            </a:xfrm>
            <a:prstGeom prst="ellipse">
              <a:avLst/>
            </a:prstGeom>
            <a:gradFill rotWithShape="1">
              <a:gsLst>
                <a:gs pos="0">
                  <a:srgbClr val="00536E"/>
                </a:gs>
                <a:gs pos="50000">
                  <a:srgbClr val="0099CC"/>
                </a:gs>
                <a:gs pos="100000">
                  <a:srgbClr val="00536E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4597" name="Oval 11"/>
            <p:cNvSpPr>
              <a:spLocks noChangeArrowheads="1"/>
            </p:cNvSpPr>
            <p:nvPr/>
          </p:nvSpPr>
          <p:spPr bwMode="gray">
            <a:xfrm>
              <a:off x="2328" y="2288"/>
              <a:ext cx="1183" cy="327"/>
            </a:xfrm>
            <a:prstGeom prst="ellipse">
              <a:avLst/>
            </a:prstGeom>
            <a:gradFill rotWithShape="1">
              <a:gsLst>
                <a:gs pos="0">
                  <a:srgbClr val="006182"/>
                </a:gs>
                <a:gs pos="100000">
                  <a:srgbClr val="0099CC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4598" name="Oval 12"/>
            <p:cNvSpPr>
              <a:spLocks noChangeArrowheads="1"/>
            </p:cNvSpPr>
            <p:nvPr/>
          </p:nvSpPr>
          <p:spPr bwMode="gray">
            <a:xfrm>
              <a:off x="2391" y="2286"/>
              <a:ext cx="1065" cy="32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24599" name="Group 13"/>
            <p:cNvGrpSpPr>
              <a:grpSpLocks/>
            </p:cNvGrpSpPr>
            <p:nvPr/>
          </p:nvGrpSpPr>
          <p:grpSpPr bwMode="auto">
            <a:xfrm>
              <a:off x="2410" y="1929"/>
              <a:ext cx="1031" cy="1031"/>
              <a:chOff x="4166" y="1706"/>
              <a:chExt cx="1252" cy="1252"/>
            </a:xfrm>
          </p:grpSpPr>
          <p:sp>
            <p:nvSpPr>
              <p:cNvPr id="24601" name="Oval 14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4602" name="Oval 15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4603" name="Oval 16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4604" name="Oval 17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24600" name="Text Box 18"/>
            <p:cNvSpPr txBox="1">
              <a:spLocks noChangeArrowheads="1"/>
            </p:cNvSpPr>
            <p:nvPr/>
          </p:nvSpPr>
          <p:spPr bwMode="gray">
            <a:xfrm>
              <a:off x="2484" y="2258"/>
              <a:ext cx="89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/>
              <a:r>
                <a:rPr lang="zh-CN" altLang="en-US" sz="3200" b="1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概念图</a:t>
              </a:r>
            </a:p>
          </p:txBody>
        </p:sp>
      </p:grpSp>
      <p:sp>
        <p:nvSpPr>
          <p:cNvPr id="24584" name="AutoShape 19"/>
          <p:cNvSpPr>
            <a:spLocks noChangeArrowheads="1"/>
          </p:cNvSpPr>
          <p:nvPr/>
        </p:nvSpPr>
        <p:spPr bwMode="auto">
          <a:xfrm>
            <a:off x="973138" y="5348288"/>
            <a:ext cx="2590800" cy="4572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学习的评价工具</a:t>
            </a:r>
          </a:p>
        </p:txBody>
      </p:sp>
      <p:sp>
        <p:nvSpPr>
          <p:cNvPr id="24585" name="AutoShape 20"/>
          <p:cNvSpPr>
            <a:spLocks noChangeArrowheads="1"/>
          </p:cNvSpPr>
          <p:nvPr/>
        </p:nvSpPr>
        <p:spPr bwMode="auto">
          <a:xfrm>
            <a:off x="827088" y="2133600"/>
            <a:ext cx="2754312" cy="4572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思维与能力训练的工具</a:t>
            </a:r>
          </a:p>
        </p:txBody>
      </p:sp>
      <p:sp>
        <p:nvSpPr>
          <p:cNvPr id="24586" name="AutoShape 21"/>
          <p:cNvSpPr>
            <a:spLocks noChangeArrowheads="1"/>
          </p:cNvSpPr>
          <p:nvPr/>
        </p:nvSpPr>
        <p:spPr bwMode="auto">
          <a:xfrm>
            <a:off x="5508625" y="5348288"/>
            <a:ext cx="2667000" cy="457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教学科研的工具</a:t>
            </a:r>
          </a:p>
        </p:txBody>
      </p:sp>
      <p:sp>
        <p:nvSpPr>
          <p:cNvPr id="24587" name="AutoShape 22"/>
          <p:cNvSpPr>
            <a:spLocks noChangeArrowheads="1"/>
          </p:cNvSpPr>
          <p:nvPr/>
        </p:nvSpPr>
        <p:spPr bwMode="auto">
          <a:xfrm>
            <a:off x="5486400" y="2133600"/>
            <a:ext cx="2667000" cy="457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辅助教学设计</a:t>
            </a:r>
          </a:p>
        </p:txBody>
      </p:sp>
      <p:sp>
        <p:nvSpPr>
          <p:cNvPr id="8215" name="AutoShape 23"/>
          <p:cNvSpPr>
            <a:spLocks noChangeArrowheads="1"/>
          </p:cNvSpPr>
          <p:nvPr/>
        </p:nvSpPr>
        <p:spPr bwMode="invGray">
          <a:xfrm>
            <a:off x="5346700" y="3814763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589" name="AutoShape 24"/>
          <p:cNvSpPr>
            <a:spLocks noChangeArrowheads="1"/>
          </p:cNvSpPr>
          <p:nvPr/>
        </p:nvSpPr>
        <p:spPr bwMode="auto">
          <a:xfrm>
            <a:off x="6248400" y="3733800"/>
            <a:ext cx="2667000" cy="457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辅助教学开展</a:t>
            </a:r>
          </a:p>
        </p:txBody>
      </p:sp>
      <p:sp>
        <p:nvSpPr>
          <p:cNvPr id="8217" name="AutoShape 25"/>
          <p:cNvSpPr>
            <a:spLocks noChangeArrowheads="1"/>
          </p:cNvSpPr>
          <p:nvPr/>
        </p:nvSpPr>
        <p:spPr bwMode="invGray">
          <a:xfrm rot="-10800000">
            <a:off x="2936875" y="3808413"/>
            <a:ext cx="863600" cy="288925"/>
          </a:xfrm>
          <a:prstGeom prst="rightArrow">
            <a:avLst>
              <a:gd name="adj1" fmla="val 35167"/>
              <a:gd name="adj2" fmla="val 121041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591" name="AutoShape 26"/>
          <p:cNvSpPr>
            <a:spLocks noChangeArrowheads="1"/>
          </p:cNvSpPr>
          <p:nvPr/>
        </p:nvSpPr>
        <p:spPr bwMode="auto">
          <a:xfrm>
            <a:off x="304800" y="3733800"/>
            <a:ext cx="2590800" cy="4572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协作与探究的工具</a:t>
            </a:r>
          </a:p>
        </p:txBody>
      </p:sp>
      <p:sp>
        <p:nvSpPr>
          <p:cNvPr id="8219" name="Text Box 27"/>
          <p:cNvSpPr txBox="1">
            <a:spLocks noChangeArrowheads="1"/>
          </p:cNvSpPr>
          <p:nvPr/>
        </p:nvSpPr>
        <p:spPr bwMode="gray">
          <a:xfrm>
            <a:off x="1808163" y="1268413"/>
            <a:ext cx="8032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5000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学生</a:t>
            </a:r>
          </a:p>
        </p:txBody>
      </p:sp>
      <p:sp>
        <p:nvSpPr>
          <p:cNvPr id="8220" name="Text Box 28"/>
          <p:cNvSpPr txBox="1">
            <a:spLocks noChangeArrowheads="1"/>
          </p:cNvSpPr>
          <p:nvPr/>
        </p:nvSpPr>
        <p:spPr bwMode="gray">
          <a:xfrm>
            <a:off x="6316663" y="1341438"/>
            <a:ext cx="8032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5000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教师</a:t>
            </a:r>
          </a:p>
        </p:txBody>
      </p:sp>
      <p:sp>
        <p:nvSpPr>
          <p:cNvPr id="245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62000" indent="-762000"/>
            <a:r>
              <a:rPr lang="zh-CN" altLang="en-US" sz="3200" smtClean="0">
                <a:latin typeface="幼圆" pitchFamily="49" charset="-122"/>
                <a:ea typeface="幼圆" pitchFamily="49" charset="-122"/>
              </a:rPr>
              <a:t>概念图的教育应用</a:t>
            </a:r>
          </a:p>
        </p:txBody>
      </p:sp>
    </p:spTree>
    <p:extLst>
      <p:ext uri="{BB962C8B-B14F-4D97-AF65-F5344CB8AC3E}">
        <p14:creationId xmlns:p14="http://schemas.microsoft.com/office/powerpoint/2010/main" val="1504300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96752"/>
            <a:ext cx="778510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58422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Line 4">
            <a:hlinkClick r:id="rId3" action="ppaction://hlinkpres?slideindex=1&amp;slidetitle="/>
          </p:cNvPr>
          <p:cNvSpPr>
            <a:spLocks noChangeShapeType="1"/>
          </p:cNvSpPr>
          <p:nvPr/>
        </p:nvSpPr>
        <p:spPr bwMode="auto">
          <a:xfrm>
            <a:off x="2916238" y="1411288"/>
            <a:ext cx="0" cy="5257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03" name="Rectangle 15"/>
          <p:cNvSpPr>
            <a:spLocks noChangeArrowheads="1"/>
          </p:cNvSpPr>
          <p:nvPr/>
        </p:nvSpPr>
        <p:spPr bwMode="auto">
          <a:xfrm>
            <a:off x="7315200" y="6553200"/>
            <a:ext cx="1447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矩形 19">
            <a:hlinkClick r:id="rId4" action="ppaction://hlinksldjump"/>
          </p:cNvPr>
          <p:cNvSpPr/>
          <p:nvPr/>
        </p:nvSpPr>
        <p:spPr>
          <a:xfrm>
            <a:off x="-17463" y="1989138"/>
            <a:ext cx="2816226" cy="50323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1. </a:t>
            </a: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辅助教学设计</a:t>
            </a:r>
          </a:p>
        </p:txBody>
      </p:sp>
      <p:sp>
        <p:nvSpPr>
          <p:cNvPr id="30" name="矩形 29">
            <a:hlinkClick r:id="rId4" action="ppaction://hlinksldjump"/>
          </p:cNvPr>
          <p:cNvSpPr/>
          <p:nvPr/>
        </p:nvSpPr>
        <p:spPr>
          <a:xfrm>
            <a:off x="23813" y="2630488"/>
            <a:ext cx="2819400" cy="503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. 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辅助教学开展（教学活动、教学评价检测）</a:t>
            </a:r>
            <a:endParaRPr lang="zh-CN" altLang="en-US" sz="200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矩形 37">
            <a:hlinkClick r:id="rId4" action="ppaction://hlinksldjump"/>
          </p:cNvPr>
          <p:cNvSpPr/>
          <p:nvPr/>
        </p:nvSpPr>
        <p:spPr>
          <a:xfrm>
            <a:off x="23813" y="3284538"/>
            <a:ext cx="2809875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. 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教学科研的工具</a:t>
            </a:r>
            <a:endParaRPr lang="zh-CN" altLang="en-US" sz="200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" name="矩形 40">
            <a:hlinkClick r:id="rId4" action="ppaction://hlinksldjump"/>
          </p:cNvPr>
          <p:cNvSpPr/>
          <p:nvPr/>
        </p:nvSpPr>
        <p:spPr>
          <a:xfrm>
            <a:off x="-3175" y="5300663"/>
            <a:ext cx="2819400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. 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协作与探究的工具</a:t>
            </a:r>
            <a:endParaRPr lang="zh-CN" altLang="en-US" sz="200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2" name="矩形 41">
            <a:hlinkClick r:id="rId4" action="ppaction://hlinksldjump"/>
          </p:cNvPr>
          <p:cNvSpPr/>
          <p:nvPr/>
        </p:nvSpPr>
        <p:spPr>
          <a:xfrm>
            <a:off x="-3175" y="4797425"/>
            <a:ext cx="2819400" cy="503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. 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思维和能力训练工具</a:t>
            </a:r>
            <a:endParaRPr lang="zh-CN" altLang="en-US" sz="200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" name="矩形 42">
            <a:hlinkClick r:id="rId4" action="ppaction://hlinksldjump"/>
          </p:cNvPr>
          <p:cNvSpPr/>
          <p:nvPr/>
        </p:nvSpPr>
        <p:spPr>
          <a:xfrm>
            <a:off x="14288" y="5805488"/>
            <a:ext cx="2819400" cy="503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. 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学习评价工具</a:t>
            </a:r>
            <a:endParaRPr lang="zh-CN" altLang="en-US" sz="200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61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62000" indent="-762000"/>
            <a:r>
              <a:rPr lang="zh-CN" altLang="en-US" sz="3200" smtClean="0">
                <a:latin typeface="幼圆" pitchFamily="49" charset="-122"/>
                <a:ea typeface="幼圆" pitchFamily="49" charset="-122"/>
              </a:rPr>
              <a:t>概念图的教育应用</a:t>
            </a:r>
          </a:p>
        </p:txBody>
      </p:sp>
      <p:pic>
        <p:nvPicPr>
          <p:cNvPr id="25611" name="Picture 325" descr="00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1500188"/>
            <a:ext cx="12795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2" name="TextBox 3"/>
          <p:cNvSpPr txBox="1">
            <a:spLocks noChangeArrowheads="1"/>
          </p:cNvSpPr>
          <p:nvPr/>
        </p:nvSpPr>
        <p:spPr bwMode="auto">
          <a:xfrm>
            <a:off x="34925" y="1484313"/>
            <a:ext cx="1296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教师</a:t>
            </a:r>
          </a:p>
        </p:txBody>
      </p:sp>
      <p:pic>
        <p:nvPicPr>
          <p:cNvPr id="25613" name="Picture 325" descr="00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4359275"/>
            <a:ext cx="12795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4" name="TextBox 21"/>
          <p:cNvSpPr txBox="1">
            <a:spLocks noChangeArrowheads="1"/>
          </p:cNvSpPr>
          <p:nvPr/>
        </p:nvSpPr>
        <p:spPr bwMode="auto">
          <a:xfrm>
            <a:off x="107950" y="4346575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学生</a:t>
            </a:r>
          </a:p>
        </p:txBody>
      </p:sp>
      <p:sp>
        <p:nvSpPr>
          <p:cNvPr id="25615" name="TextBox 1"/>
          <p:cNvSpPr txBox="1">
            <a:spLocks noChangeArrowheads="1"/>
          </p:cNvSpPr>
          <p:nvPr/>
        </p:nvSpPr>
        <p:spPr bwMode="auto">
          <a:xfrm>
            <a:off x="3492500" y="1500188"/>
            <a:ext cx="45466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zh-CN" b="1">
                <a:latin typeface="微软雅黑" pitchFamily="34" charset="-122"/>
                <a:ea typeface="微软雅黑" pitchFamily="34" charset="-122"/>
              </a:rPr>
              <a:t>辅助教学设计</a:t>
            </a:r>
          </a:p>
          <a:p>
            <a:pPr eaLnBrk="1" hangingPunct="1"/>
            <a:r>
              <a:rPr lang="zh-CN" altLang="zh-CN">
                <a:latin typeface="微软雅黑" pitchFamily="34" charset="-122"/>
                <a:ea typeface="微软雅黑" pitchFamily="34" charset="-122"/>
              </a:rPr>
              <a:t>教师利用概念图</a:t>
            </a:r>
            <a:r>
              <a:rPr lang="zh-CN" altLang="zh-CN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归纳整理</a:t>
            </a:r>
            <a:r>
              <a:rPr lang="zh-CN" altLang="zh-CN">
                <a:latin typeface="微软雅黑" pitchFamily="34" charset="-122"/>
                <a:ea typeface="微软雅黑" pitchFamily="34" charset="-122"/>
              </a:rPr>
              <a:t>自己的教学设计思路。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要建立宏观的整体概念图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把要在整个课程中呈现的主要理念放进去。可以用概念图</a:t>
            </a:r>
            <a:r>
              <a:rPr lang="zh-CN" altLang="en-US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分析教学内容，分析教学目标。</a:t>
            </a:r>
            <a:endParaRPr lang="en-US" altLang="zh-CN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endParaRPr lang="zh-CN" altLang="en-US" b="1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2" name="Picture 7" descr="Happy Birthd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" t="9444"/>
          <a:stretch>
            <a:fillRect/>
          </a:stretch>
        </p:blipFill>
        <p:spPr bwMode="auto">
          <a:xfrm>
            <a:off x="3081338" y="3068638"/>
            <a:ext cx="4957762" cy="355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 descr="《比尾巴〉第二课时1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75038" y="3068638"/>
            <a:ext cx="4170362" cy="3743325"/>
          </a:xfrm>
          <a:noFill/>
        </p:spPr>
      </p:pic>
      <p:pic>
        <p:nvPicPr>
          <p:cNvPr id="25" name="Picture 3" descr="color第二课时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50" y="2933700"/>
            <a:ext cx="5530850" cy="375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4"/>
          <p:cNvSpPr>
            <a:spLocks noChangeArrowheads="1"/>
          </p:cNvSpPr>
          <p:nvPr/>
        </p:nvSpPr>
        <p:spPr bwMode="gray">
          <a:xfrm>
            <a:off x="6875463" y="2911475"/>
            <a:ext cx="2124075" cy="3871913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buFontTx/>
              <a:buBlip>
                <a:blip r:embed="rId10"/>
              </a:buBlip>
              <a:defRPr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梳理知识结构</a:t>
            </a:r>
          </a:p>
          <a:p>
            <a:pPr algn="ctr" eaLnBrk="0" hangingPunct="0">
              <a:buFontTx/>
              <a:buBlip>
                <a:blip r:embed="rId10"/>
              </a:buBlip>
              <a:defRPr/>
            </a:pP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  <a:p>
            <a:pPr algn="ctr" eaLnBrk="0" hangingPunct="0">
              <a:buFontTx/>
              <a:buBlip>
                <a:blip r:embed="rId10"/>
              </a:buBlip>
              <a:defRPr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清晰知识关系</a:t>
            </a:r>
          </a:p>
          <a:p>
            <a:pPr algn="ctr" eaLnBrk="0" hangingPunct="0">
              <a:defRPr/>
            </a:pP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  <a:p>
            <a:pPr algn="ctr" eaLnBrk="0" hangingPunct="0">
              <a:buFontTx/>
              <a:buBlip>
                <a:blip r:embed="rId11"/>
              </a:buBlip>
              <a:defRPr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课程计划</a:t>
            </a:r>
          </a:p>
          <a:p>
            <a:pPr algn="ctr" eaLnBrk="0" hangingPunct="0">
              <a:buFontTx/>
              <a:buBlip>
                <a:blip r:embed="rId11"/>
              </a:buBlip>
              <a:defRPr/>
            </a:pP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  <a:p>
            <a:pPr algn="ctr" eaLnBrk="0" hangingPunct="0">
              <a:buFontTx/>
              <a:buBlip>
                <a:blip r:embed="rId11"/>
              </a:buBlip>
              <a:defRPr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学年计划</a:t>
            </a:r>
          </a:p>
          <a:p>
            <a:pPr algn="ctr" eaLnBrk="0" hangingPunct="0">
              <a:buFontTx/>
              <a:buBlip>
                <a:blip r:embed="rId11"/>
              </a:buBlip>
              <a:defRPr/>
            </a:pP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  <a:p>
            <a:pPr algn="ctr" eaLnBrk="0" hangingPunct="0">
              <a:buFontTx/>
              <a:buBlip>
                <a:blip r:embed="rId11"/>
              </a:buBlip>
              <a:defRPr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学期计划</a:t>
            </a:r>
          </a:p>
          <a:p>
            <a:pPr algn="ctr" eaLnBrk="0" hangingPunct="0">
              <a:buFontTx/>
              <a:buBlip>
                <a:blip r:embed="rId11"/>
              </a:buBlip>
              <a:defRPr/>
            </a:pP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  <a:p>
            <a:pPr algn="ctr" eaLnBrk="0" hangingPunct="0">
              <a:buFontTx/>
              <a:buBlip>
                <a:blip r:embed="rId11"/>
              </a:buBlip>
              <a:defRPr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章节计划</a:t>
            </a:r>
          </a:p>
          <a:p>
            <a:pPr algn="ctr" eaLnBrk="0" hangingPunct="0">
              <a:buFontTx/>
              <a:buBlip>
                <a:blip r:embed="rId11"/>
              </a:buBlip>
              <a:defRPr/>
            </a:pP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  <a:p>
            <a:pPr algn="ctr" eaLnBrk="0" hangingPunct="0">
              <a:buFontTx/>
              <a:buBlip>
                <a:blip r:embed="rId11"/>
              </a:buBlip>
              <a:defRPr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课时计划</a:t>
            </a:r>
          </a:p>
        </p:txBody>
      </p:sp>
    </p:spTree>
    <p:extLst>
      <p:ext uri="{BB962C8B-B14F-4D97-AF65-F5344CB8AC3E}">
        <p14:creationId xmlns:p14="http://schemas.microsoft.com/office/powerpoint/2010/main" val="2359816190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Line 4">
            <a:hlinkClick r:id="rId3" action="ppaction://hlinkpres?slideindex=1&amp;slidetitle="/>
          </p:cNvPr>
          <p:cNvSpPr>
            <a:spLocks noChangeShapeType="1"/>
          </p:cNvSpPr>
          <p:nvPr/>
        </p:nvSpPr>
        <p:spPr bwMode="auto">
          <a:xfrm>
            <a:off x="2916238" y="1411288"/>
            <a:ext cx="0" cy="5257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27" name="Rectangle 15"/>
          <p:cNvSpPr>
            <a:spLocks noChangeArrowheads="1"/>
          </p:cNvSpPr>
          <p:nvPr/>
        </p:nvSpPr>
        <p:spPr bwMode="auto">
          <a:xfrm>
            <a:off x="7315200" y="6553200"/>
            <a:ext cx="1447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矩形 19">
            <a:hlinkClick r:id="rId4" action="ppaction://hlinksldjump"/>
          </p:cNvPr>
          <p:cNvSpPr/>
          <p:nvPr/>
        </p:nvSpPr>
        <p:spPr>
          <a:xfrm>
            <a:off x="-17463" y="1989138"/>
            <a:ext cx="2816226" cy="503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辅助教学设计</a:t>
            </a:r>
          </a:p>
        </p:txBody>
      </p:sp>
      <p:sp>
        <p:nvSpPr>
          <p:cNvPr id="30" name="矩形 29">
            <a:hlinkClick r:id="rId4" action="ppaction://hlinksldjump"/>
          </p:cNvPr>
          <p:cNvSpPr/>
          <p:nvPr/>
        </p:nvSpPr>
        <p:spPr>
          <a:xfrm>
            <a:off x="23813" y="2565400"/>
            <a:ext cx="2819400" cy="725488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辅助教学开展（教学活动、教学评价检测）</a:t>
            </a:r>
          </a:p>
        </p:txBody>
      </p:sp>
      <p:sp>
        <p:nvSpPr>
          <p:cNvPr id="38" name="矩形 37">
            <a:hlinkClick r:id="rId4" action="ppaction://hlinksldjump"/>
          </p:cNvPr>
          <p:cNvSpPr/>
          <p:nvPr/>
        </p:nvSpPr>
        <p:spPr>
          <a:xfrm>
            <a:off x="23813" y="3357563"/>
            <a:ext cx="2809875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教学科研的工具</a:t>
            </a:r>
            <a:endParaRPr lang="zh-CN" altLang="en-US" sz="200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" name="矩形 40">
            <a:hlinkClick r:id="rId4" action="ppaction://hlinksldjump"/>
          </p:cNvPr>
          <p:cNvSpPr/>
          <p:nvPr/>
        </p:nvSpPr>
        <p:spPr>
          <a:xfrm>
            <a:off x="-3175" y="5300663"/>
            <a:ext cx="2819400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协作与探究的工具</a:t>
            </a:r>
            <a:endParaRPr lang="zh-CN" altLang="en-US" sz="200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2" name="矩形 41">
            <a:hlinkClick r:id="rId4" action="ppaction://hlinksldjump"/>
          </p:cNvPr>
          <p:cNvSpPr/>
          <p:nvPr/>
        </p:nvSpPr>
        <p:spPr>
          <a:xfrm>
            <a:off x="-3175" y="4797425"/>
            <a:ext cx="2919413" cy="503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. 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思维和能力训练工具</a:t>
            </a:r>
            <a:endParaRPr lang="zh-CN" altLang="en-US" sz="200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" name="矩形 42">
            <a:hlinkClick r:id="rId4" action="ppaction://hlinksldjump"/>
          </p:cNvPr>
          <p:cNvSpPr/>
          <p:nvPr/>
        </p:nvSpPr>
        <p:spPr>
          <a:xfrm>
            <a:off x="14288" y="5805488"/>
            <a:ext cx="2819400" cy="503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学习评价工具</a:t>
            </a:r>
            <a:endParaRPr lang="zh-CN" altLang="en-US" sz="200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634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62000" indent="-762000"/>
            <a:r>
              <a:rPr lang="zh-CN" altLang="en-US" sz="3200" smtClean="0">
                <a:latin typeface="幼圆" pitchFamily="49" charset="-122"/>
                <a:ea typeface="幼圆" pitchFamily="49" charset="-122"/>
              </a:rPr>
              <a:t>概念图的教育应用</a:t>
            </a:r>
          </a:p>
        </p:txBody>
      </p:sp>
      <p:pic>
        <p:nvPicPr>
          <p:cNvPr id="26635" name="Picture 325" descr="00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1500188"/>
            <a:ext cx="12795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6" name="TextBox 18"/>
          <p:cNvSpPr txBox="1">
            <a:spLocks noChangeArrowheads="1"/>
          </p:cNvSpPr>
          <p:nvPr/>
        </p:nvSpPr>
        <p:spPr bwMode="auto">
          <a:xfrm>
            <a:off x="34925" y="1465263"/>
            <a:ext cx="1296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教师</a:t>
            </a:r>
          </a:p>
        </p:txBody>
      </p:sp>
      <p:pic>
        <p:nvPicPr>
          <p:cNvPr id="26637" name="Picture 325" descr="00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4359275"/>
            <a:ext cx="12795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8" name="TextBox 21"/>
          <p:cNvSpPr txBox="1">
            <a:spLocks noChangeArrowheads="1"/>
          </p:cNvSpPr>
          <p:nvPr/>
        </p:nvSpPr>
        <p:spPr bwMode="auto">
          <a:xfrm>
            <a:off x="107950" y="4346575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学生</a:t>
            </a:r>
          </a:p>
        </p:txBody>
      </p:sp>
      <p:sp>
        <p:nvSpPr>
          <p:cNvPr id="26639" name="TextBox 1"/>
          <p:cNvSpPr txBox="1">
            <a:spLocks noChangeArrowheads="1"/>
          </p:cNvSpPr>
          <p:nvPr/>
        </p:nvSpPr>
        <p:spPr bwMode="auto">
          <a:xfrm>
            <a:off x="3779838" y="1500188"/>
            <a:ext cx="4751387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zh-CN" altLang="en-US" sz="2000" b="1">
                <a:latin typeface="微软雅黑" pitchFamily="34" charset="-122"/>
                <a:ea typeface="微软雅黑" pitchFamily="34" charset="-122"/>
              </a:rPr>
              <a:t>展示教学内容</a:t>
            </a:r>
            <a:endParaRPr lang="en-US" altLang="zh-CN" sz="2000" b="1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zh-CN" altLang="en-US" sz="2000" b="1">
                <a:latin typeface="微软雅黑" pitchFamily="34" charset="-122"/>
                <a:ea typeface="微软雅黑" pitchFamily="34" charset="-122"/>
              </a:rPr>
              <a:t>分析知识结构</a:t>
            </a:r>
            <a:endParaRPr lang="en-US" altLang="zh-CN" sz="2000" b="1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zh-CN" altLang="en-US" sz="2000" b="1">
                <a:latin typeface="微软雅黑" pitchFamily="34" charset="-122"/>
                <a:ea typeface="微软雅黑" pitchFamily="34" charset="-122"/>
              </a:rPr>
              <a:t>两两交际</a:t>
            </a:r>
            <a:endParaRPr lang="en-US" altLang="zh-CN" sz="2000" b="1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zh-CN" altLang="en-US" sz="2000" b="1">
                <a:latin typeface="微软雅黑" pitchFamily="34" charset="-122"/>
                <a:ea typeface="微软雅黑" pitchFamily="34" charset="-122"/>
              </a:rPr>
              <a:t>协作学习</a:t>
            </a:r>
            <a:endParaRPr lang="en-US" altLang="zh-CN" sz="2000" b="1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zh-CN" altLang="en-US" sz="2000" b="1">
                <a:latin typeface="微软雅黑" pitchFamily="34" charset="-122"/>
                <a:ea typeface="微软雅黑" pitchFamily="34" charset="-122"/>
              </a:rPr>
              <a:t>课堂总结</a:t>
            </a:r>
            <a:endParaRPr lang="en-US" altLang="zh-CN" sz="2000" b="1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zh-CN" altLang="en-US" sz="2000" b="1">
                <a:latin typeface="微软雅黑" pitchFamily="34" charset="-122"/>
                <a:ea typeface="微软雅黑" pitchFamily="34" charset="-122"/>
              </a:rPr>
              <a:t>快速阅读</a:t>
            </a:r>
            <a:endParaRPr lang="en-US" altLang="zh-CN" sz="2000" b="1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zh-CN" altLang="en-US" sz="2000" b="1">
                <a:latin typeface="微软雅黑" pitchFamily="34" charset="-122"/>
                <a:ea typeface="微软雅黑" pitchFamily="34" charset="-122"/>
              </a:rPr>
              <a:t>综合表达</a:t>
            </a:r>
            <a:endParaRPr lang="en-US" altLang="zh-CN" sz="2000" b="1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zh-CN" altLang="en-US" sz="2000" b="1">
                <a:latin typeface="微软雅黑" pitchFamily="34" charset="-122"/>
                <a:ea typeface="微软雅黑" pitchFamily="34" charset="-122"/>
              </a:rPr>
              <a:t>教学评价</a:t>
            </a:r>
            <a:endParaRPr lang="en-US" altLang="zh-CN" sz="20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640" name="TextBox 2"/>
          <p:cNvSpPr txBox="1">
            <a:spLocks noChangeArrowheads="1"/>
          </p:cNvSpPr>
          <p:nvPr/>
        </p:nvSpPr>
        <p:spPr bwMode="auto">
          <a:xfrm>
            <a:off x="3779838" y="4276725"/>
            <a:ext cx="446405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b="1">
                <a:latin typeface="微软雅黑" pitchFamily="34" charset="-122"/>
                <a:ea typeface="微软雅黑" pitchFamily="34" charset="-122"/>
              </a:rPr>
              <a:t>教学评价： </a:t>
            </a:r>
            <a:r>
              <a:rPr lang="en-US" altLang="zh-CN" b="1"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b="1">
                <a:latin typeface="微软雅黑" pitchFamily="34" charset="-122"/>
                <a:ea typeface="微软雅黑" pitchFamily="34" charset="-122"/>
              </a:rPr>
              <a:t>概念图的层级结构可以反映学生搜索已有概念、把握知识特点、联系和产生新知的能力；</a:t>
            </a:r>
          </a:p>
          <a:p>
            <a:pPr eaLnBrk="1" hangingPunct="1"/>
            <a:r>
              <a:rPr lang="en-US" altLang="zh-CN" b="1"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b="1">
                <a:latin typeface="微软雅黑" pitchFamily="34" charset="-122"/>
                <a:ea typeface="微软雅黑" pitchFamily="34" charset="-122"/>
              </a:rPr>
              <a:t>可以获知学生对概念意义理解的清晰性和广阔性。</a:t>
            </a:r>
          </a:p>
          <a:p>
            <a:pPr eaLnBrk="1" hangingPunct="1"/>
            <a:r>
              <a:rPr lang="zh-CN" altLang="en-US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诊断学生问题，改进教学</a:t>
            </a:r>
          </a:p>
          <a:p>
            <a:pPr eaLnBrk="1" hangingPunct="1"/>
            <a:endParaRPr lang="zh-CN" altLang="en-US" b="1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720790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0" descr="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7338"/>
            <a:ext cx="51657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5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75" y="3573463"/>
            <a:ext cx="6230938" cy="289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64003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4">
            <a:hlinkClick r:id="rId3" action="ppaction://hlinkpres?slideindex=1&amp;slidetitle="/>
          </p:cNvPr>
          <p:cNvSpPr>
            <a:spLocks noChangeShapeType="1"/>
          </p:cNvSpPr>
          <p:nvPr/>
        </p:nvSpPr>
        <p:spPr bwMode="auto">
          <a:xfrm>
            <a:off x="2916238" y="1411288"/>
            <a:ext cx="0" cy="5257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3" name="Rectangle 15"/>
          <p:cNvSpPr>
            <a:spLocks noChangeArrowheads="1"/>
          </p:cNvSpPr>
          <p:nvPr/>
        </p:nvSpPr>
        <p:spPr bwMode="auto">
          <a:xfrm>
            <a:off x="7315200" y="6553200"/>
            <a:ext cx="1447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矩形 29">
            <a:hlinkClick r:id="rId4" action="ppaction://hlinksldjump"/>
          </p:cNvPr>
          <p:cNvSpPr/>
          <p:nvPr/>
        </p:nvSpPr>
        <p:spPr>
          <a:xfrm>
            <a:off x="23813" y="2630488"/>
            <a:ext cx="2819400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辅助教学开展（教学活动、教学评价检测）</a:t>
            </a:r>
            <a:endParaRPr lang="zh-CN" altLang="en-US" sz="200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矩形 37">
            <a:hlinkClick r:id="rId4" action="ppaction://hlinksldjump"/>
          </p:cNvPr>
          <p:cNvSpPr/>
          <p:nvPr/>
        </p:nvSpPr>
        <p:spPr>
          <a:xfrm>
            <a:off x="23813" y="3429000"/>
            <a:ext cx="2809875" cy="50482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3. </a:t>
            </a: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教学科研的工具</a:t>
            </a:r>
          </a:p>
        </p:txBody>
      </p:sp>
      <p:sp>
        <p:nvSpPr>
          <p:cNvPr id="41" name="矩形 40">
            <a:hlinkClick r:id="rId4" action="ppaction://hlinksldjump"/>
          </p:cNvPr>
          <p:cNvSpPr/>
          <p:nvPr/>
        </p:nvSpPr>
        <p:spPr>
          <a:xfrm>
            <a:off x="-3175" y="5300663"/>
            <a:ext cx="2819400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协作与探究的工具</a:t>
            </a:r>
            <a:endParaRPr lang="zh-CN" altLang="en-US" sz="200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2" name="矩形 41">
            <a:hlinkClick r:id="rId4" action="ppaction://hlinksldjump"/>
          </p:cNvPr>
          <p:cNvSpPr/>
          <p:nvPr/>
        </p:nvSpPr>
        <p:spPr>
          <a:xfrm>
            <a:off x="-3175" y="4797425"/>
            <a:ext cx="2819400" cy="503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思维和能力训练工具</a:t>
            </a:r>
            <a:endParaRPr lang="zh-CN" altLang="en-US" sz="200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" name="矩形 42">
            <a:hlinkClick r:id="rId4" action="ppaction://hlinksldjump"/>
          </p:cNvPr>
          <p:cNvSpPr/>
          <p:nvPr/>
        </p:nvSpPr>
        <p:spPr>
          <a:xfrm>
            <a:off x="14288" y="5805488"/>
            <a:ext cx="2819400" cy="503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en-US" altLang="zh-CN"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学习评价工具</a:t>
            </a:r>
            <a:endParaRPr lang="zh-CN" altLang="en-US" sz="200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 12">
            <a:hlinkClick r:id="rId4" action="ppaction://hlinksldjump"/>
          </p:cNvPr>
          <p:cNvSpPr/>
          <p:nvPr/>
        </p:nvSpPr>
        <p:spPr>
          <a:xfrm>
            <a:off x="34925" y="2060575"/>
            <a:ext cx="2819400" cy="503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辅助教学设计</a:t>
            </a:r>
            <a:endParaRPr lang="zh-CN" altLang="en-US" sz="200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68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62000" indent="-762000"/>
            <a:r>
              <a:rPr lang="zh-CN" altLang="en-US" sz="3200" smtClean="0">
                <a:latin typeface="幼圆" pitchFamily="49" charset="-122"/>
                <a:ea typeface="幼圆" pitchFamily="49" charset="-122"/>
              </a:rPr>
              <a:t>概念图的教育应用</a:t>
            </a:r>
          </a:p>
        </p:txBody>
      </p:sp>
      <p:pic>
        <p:nvPicPr>
          <p:cNvPr id="28683" name="Picture 325" descr="00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1500188"/>
            <a:ext cx="12795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4" name="TextBox 33"/>
          <p:cNvSpPr txBox="1">
            <a:spLocks noChangeArrowheads="1"/>
          </p:cNvSpPr>
          <p:nvPr/>
        </p:nvSpPr>
        <p:spPr bwMode="auto">
          <a:xfrm>
            <a:off x="34925" y="1465263"/>
            <a:ext cx="1296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教师</a:t>
            </a:r>
          </a:p>
        </p:txBody>
      </p:sp>
      <p:pic>
        <p:nvPicPr>
          <p:cNvPr id="28685" name="Picture 325" descr="00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4359275"/>
            <a:ext cx="12795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6" name="TextBox 35"/>
          <p:cNvSpPr txBox="1">
            <a:spLocks noChangeArrowheads="1"/>
          </p:cNvSpPr>
          <p:nvPr/>
        </p:nvSpPr>
        <p:spPr bwMode="auto">
          <a:xfrm>
            <a:off x="107950" y="4346575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学生</a:t>
            </a:r>
          </a:p>
        </p:txBody>
      </p:sp>
      <p:sp>
        <p:nvSpPr>
          <p:cNvPr id="28687" name="TextBox 1"/>
          <p:cNvSpPr txBox="1">
            <a:spLocks noChangeArrowheads="1"/>
          </p:cNvSpPr>
          <p:nvPr/>
        </p:nvSpPr>
        <p:spPr bwMode="auto">
          <a:xfrm>
            <a:off x="3419475" y="2420938"/>
            <a:ext cx="49688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教师作为教育科研的行动研究者，可以利用概念图</a:t>
            </a:r>
            <a:r>
              <a:rPr lang="zh-CN" altLang="en-US" sz="2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分析科研对象的各个要素、研究教学活动规律和总结教育科研的基本经验</a:t>
            </a:r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等。</a:t>
            </a:r>
          </a:p>
        </p:txBody>
      </p:sp>
    </p:spTree>
    <p:extLst>
      <p:ext uri="{BB962C8B-B14F-4D97-AF65-F5344CB8AC3E}">
        <p14:creationId xmlns:p14="http://schemas.microsoft.com/office/powerpoint/2010/main" val="2569799212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4">
            <a:hlinkClick r:id="rId3" action="ppaction://hlinkpres?slideindex=1&amp;slidetitle="/>
          </p:cNvPr>
          <p:cNvSpPr>
            <a:spLocks noChangeShapeType="1"/>
          </p:cNvSpPr>
          <p:nvPr/>
        </p:nvSpPr>
        <p:spPr bwMode="auto">
          <a:xfrm>
            <a:off x="2916238" y="1411288"/>
            <a:ext cx="0" cy="5257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" name="矩形 29">
            <a:hlinkClick r:id="rId4" action="ppaction://hlinksldjump"/>
          </p:cNvPr>
          <p:cNvSpPr/>
          <p:nvPr/>
        </p:nvSpPr>
        <p:spPr>
          <a:xfrm>
            <a:off x="23813" y="2703513"/>
            <a:ext cx="2819400" cy="725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辅助教学开展（教学活动、教学评价检测）</a:t>
            </a:r>
            <a:endParaRPr lang="zh-CN" altLang="en-US" sz="200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defRPr/>
            </a:pPr>
            <a:endParaRPr lang="zh-CN" altLang="en-US" sz="200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矩形 37">
            <a:hlinkClick r:id="rId4" action="ppaction://hlinksldjump"/>
          </p:cNvPr>
          <p:cNvSpPr/>
          <p:nvPr/>
        </p:nvSpPr>
        <p:spPr>
          <a:xfrm>
            <a:off x="23813" y="3355975"/>
            <a:ext cx="2809875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. 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自疑学文，交流识意</a:t>
            </a:r>
            <a:endParaRPr lang="zh-CN" altLang="en-US" sz="200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" name="矩形 40">
            <a:hlinkClick r:id="rId4" action="ppaction://hlinksldjump"/>
          </p:cNvPr>
          <p:cNvSpPr/>
          <p:nvPr/>
        </p:nvSpPr>
        <p:spPr>
          <a:xfrm>
            <a:off x="-3175" y="5300663"/>
            <a:ext cx="2819400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. 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协作与探究的工具</a:t>
            </a:r>
            <a:endParaRPr lang="zh-CN" altLang="en-US" sz="200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2" name="矩形 41">
            <a:hlinkClick r:id="rId4" action="ppaction://hlinksldjump"/>
          </p:cNvPr>
          <p:cNvSpPr/>
          <p:nvPr/>
        </p:nvSpPr>
        <p:spPr>
          <a:xfrm>
            <a:off x="-3175" y="4797425"/>
            <a:ext cx="2819400" cy="503238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1. </a:t>
            </a: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思维和能力训练工具</a:t>
            </a:r>
          </a:p>
        </p:txBody>
      </p:sp>
      <p:sp>
        <p:nvSpPr>
          <p:cNvPr id="43" name="矩形 42">
            <a:hlinkClick r:id="rId4" action="ppaction://hlinksldjump"/>
          </p:cNvPr>
          <p:cNvSpPr/>
          <p:nvPr/>
        </p:nvSpPr>
        <p:spPr>
          <a:xfrm>
            <a:off x="14288" y="5805488"/>
            <a:ext cx="2819400" cy="503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. 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学习评价工具</a:t>
            </a:r>
            <a:endParaRPr lang="zh-CN" altLang="en-US" sz="200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>
            <a:hlinkClick r:id="rId4" action="ppaction://hlinksldjump"/>
          </p:cNvPr>
          <p:cNvSpPr/>
          <p:nvPr/>
        </p:nvSpPr>
        <p:spPr>
          <a:xfrm>
            <a:off x="34925" y="2060575"/>
            <a:ext cx="2819400" cy="503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辅助教学设计</a:t>
            </a:r>
          </a:p>
        </p:txBody>
      </p:sp>
      <p:grpSp>
        <p:nvGrpSpPr>
          <p:cNvPr id="18445" name="Group 3"/>
          <p:cNvGrpSpPr>
            <a:grpSpLocks/>
          </p:cNvGrpSpPr>
          <p:nvPr/>
        </p:nvGrpSpPr>
        <p:grpSpPr bwMode="auto">
          <a:xfrm>
            <a:off x="3097213" y="1482725"/>
            <a:ext cx="5867400" cy="503238"/>
            <a:chOff x="1152" y="1323"/>
            <a:chExt cx="3408" cy="419"/>
          </a:xfrm>
        </p:grpSpPr>
        <p:grpSp>
          <p:nvGrpSpPr>
            <p:cNvPr id="29724" name="Group 4"/>
            <p:cNvGrpSpPr>
              <a:grpSpLocks/>
            </p:cNvGrpSpPr>
            <p:nvPr/>
          </p:nvGrpSpPr>
          <p:grpSpPr bwMode="auto">
            <a:xfrm>
              <a:off x="1152" y="1323"/>
              <a:ext cx="361" cy="419"/>
              <a:chOff x="1110" y="2656"/>
              <a:chExt cx="1166" cy="1351"/>
            </a:xfrm>
          </p:grpSpPr>
          <p:sp>
            <p:nvSpPr>
              <p:cNvPr id="29728" name="AutoShape 5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153" cy="1328"/>
              </a:xfrm>
              <a:prstGeom prst="hexagon">
                <a:avLst>
                  <a:gd name="adj" fmla="val 28917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9729" name="AutoShape 6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166" cy="1328"/>
              </a:xfrm>
              <a:prstGeom prst="hexagon">
                <a:avLst>
                  <a:gd name="adj" fmla="val 28917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89" name="AutoShape 7"/>
              <p:cNvSpPr>
                <a:spLocks noChangeArrowheads="1"/>
              </p:cNvSpPr>
              <p:nvPr/>
            </p:nvSpPr>
            <p:spPr bwMode="gray">
              <a:xfrm>
                <a:off x="1199" y="2737"/>
                <a:ext cx="1054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29725" name="Line 8"/>
            <p:cNvSpPr>
              <a:spLocks noChangeShapeType="1"/>
            </p:cNvSpPr>
            <p:nvPr/>
          </p:nvSpPr>
          <p:spPr bwMode="auto">
            <a:xfrm>
              <a:off x="1536" y="1707"/>
              <a:ext cx="30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726" name="Text Box 9"/>
            <p:cNvSpPr txBox="1">
              <a:spLocks noChangeArrowheads="1"/>
            </p:cNvSpPr>
            <p:nvPr/>
          </p:nvSpPr>
          <p:spPr bwMode="auto">
            <a:xfrm>
              <a:off x="1536" y="1338"/>
              <a:ext cx="2255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r>
                <a:rPr lang="zh-CN" altLang="en-US" sz="2000" b="1">
                  <a:latin typeface="微软雅黑" pitchFamily="34" charset="-122"/>
                  <a:ea typeface="微软雅黑" pitchFamily="34" charset="-122"/>
                </a:rPr>
                <a:t>促进学生高级思维发展</a:t>
              </a:r>
            </a:p>
          </p:txBody>
        </p:sp>
        <p:sp>
          <p:nvSpPr>
            <p:cNvPr id="29727" name="Text Box 10"/>
            <p:cNvSpPr txBox="1">
              <a:spLocks noChangeArrowheads="1"/>
            </p:cNvSpPr>
            <p:nvPr/>
          </p:nvSpPr>
          <p:spPr bwMode="gray">
            <a:xfrm>
              <a:off x="1272" y="1325"/>
              <a:ext cx="158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1</a:t>
              </a:r>
            </a:p>
          </p:txBody>
        </p:sp>
      </p:grpSp>
      <p:grpSp>
        <p:nvGrpSpPr>
          <p:cNvPr id="18446" name="Group 11"/>
          <p:cNvGrpSpPr>
            <a:grpSpLocks/>
          </p:cNvGrpSpPr>
          <p:nvPr/>
        </p:nvGrpSpPr>
        <p:grpSpPr bwMode="auto">
          <a:xfrm>
            <a:off x="3027363" y="4146550"/>
            <a:ext cx="6053137" cy="503238"/>
            <a:chOff x="1152" y="1899"/>
            <a:chExt cx="3433" cy="419"/>
          </a:xfrm>
        </p:grpSpPr>
        <p:grpSp>
          <p:nvGrpSpPr>
            <p:cNvPr id="29717" name="Group 12"/>
            <p:cNvGrpSpPr>
              <a:grpSpLocks/>
            </p:cNvGrpSpPr>
            <p:nvPr/>
          </p:nvGrpSpPr>
          <p:grpSpPr bwMode="auto">
            <a:xfrm>
              <a:off x="1152" y="1899"/>
              <a:ext cx="384" cy="419"/>
              <a:chOff x="3174" y="2656"/>
              <a:chExt cx="1239" cy="1351"/>
            </a:xfrm>
          </p:grpSpPr>
          <p:sp>
            <p:nvSpPr>
              <p:cNvPr id="29721" name="AutoShape 13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226" cy="1328"/>
              </a:xfrm>
              <a:prstGeom prst="hexagon">
                <a:avLst>
                  <a:gd name="adj" fmla="val 28917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9722" name="AutoShape 14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129" cy="1328"/>
              </a:xfrm>
              <a:prstGeom prst="hexagon">
                <a:avLst>
                  <a:gd name="adj" fmla="val 28917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97" name="AutoShape 15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028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29718" name="Line 16"/>
            <p:cNvSpPr>
              <a:spLocks noChangeShapeType="1"/>
            </p:cNvSpPr>
            <p:nvPr/>
          </p:nvSpPr>
          <p:spPr bwMode="auto">
            <a:xfrm>
              <a:off x="1536" y="2283"/>
              <a:ext cx="30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719" name="Text Box 17"/>
            <p:cNvSpPr txBox="1">
              <a:spLocks noChangeArrowheads="1"/>
            </p:cNvSpPr>
            <p:nvPr/>
          </p:nvSpPr>
          <p:spPr bwMode="auto">
            <a:xfrm>
              <a:off x="1536" y="1914"/>
              <a:ext cx="3049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r>
                <a:rPr lang="zh-CN" altLang="en-US" sz="2000" b="1">
                  <a:latin typeface="微软雅黑" pitchFamily="34" charset="-122"/>
                  <a:ea typeface="微软雅黑" pitchFamily="34" charset="-122"/>
                </a:rPr>
                <a:t>培养自学能力、知识管理能力和自我反思能力</a:t>
              </a:r>
            </a:p>
          </p:txBody>
        </p:sp>
        <p:sp>
          <p:nvSpPr>
            <p:cNvPr id="29720" name="Text Box 18"/>
            <p:cNvSpPr txBox="1">
              <a:spLocks noChangeArrowheads="1"/>
            </p:cNvSpPr>
            <p:nvPr/>
          </p:nvSpPr>
          <p:spPr bwMode="gray">
            <a:xfrm>
              <a:off x="1252" y="1901"/>
              <a:ext cx="212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</a:p>
          </p:txBody>
        </p:sp>
      </p:grpSp>
      <p:sp>
        <p:nvSpPr>
          <p:cNvPr id="18447" name="Rectangle 38"/>
          <p:cNvSpPr>
            <a:spLocks noChangeArrowheads="1"/>
          </p:cNvSpPr>
          <p:nvPr/>
        </p:nvSpPr>
        <p:spPr bwMode="auto">
          <a:xfrm>
            <a:off x="3305175" y="2203450"/>
            <a:ext cx="5730875" cy="1725613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z="200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448" name="Rectangle 39"/>
          <p:cNvSpPr>
            <a:spLocks noChangeArrowheads="1"/>
          </p:cNvSpPr>
          <p:nvPr/>
        </p:nvSpPr>
        <p:spPr bwMode="auto">
          <a:xfrm>
            <a:off x="3276600" y="4938713"/>
            <a:ext cx="5803900" cy="17303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z="200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449" name="TextBox 22"/>
          <p:cNvSpPr txBox="1">
            <a:spLocks noChangeArrowheads="1"/>
          </p:cNvSpPr>
          <p:nvPr/>
        </p:nvSpPr>
        <p:spPr bwMode="auto">
          <a:xfrm>
            <a:off x="3305175" y="2286000"/>
            <a:ext cx="5730875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zh-CN" altLang="en-US" b="1">
                <a:latin typeface="微软雅黑" pitchFamily="34" charset="-122"/>
                <a:ea typeface="微软雅黑" pitchFamily="34" charset="-122"/>
              </a:rPr>
              <a:t>由于学生要制作出好的概念图</a:t>
            </a:r>
            <a:r>
              <a:rPr lang="en-US" altLang="zh-CN" b="1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b="1">
                <a:latin typeface="微软雅黑" pitchFamily="34" charset="-122"/>
                <a:ea typeface="微软雅黑" pitchFamily="34" charset="-122"/>
              </a:rPr>
              <a:t>必须搞清楚哪些是已有概念、哪些是不同概念、不同概念之间是什么关系且相关到什么程度等问题</a:t>
            </a:r>
            <a:r>
              <a:rPr lang="en-US" altLang="zh-CN" b="1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b="1">
                <a:latin typeface="微软雅黑" pitchFamily="34" charset="-122"/>
                <a:ea typeface="微软雅黑" pitchFamily="34" charset="-122"/>
              </a:rPr>
              <a:t>而这实际上是</a:t>
            </a:r>
            <a:r>
              <a:rPr lang="zh-CN" altLang="en-US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要求学生在概念水平上思考问题</a:t>
            </a:r>
            <a:r>
              <a:rPr lang="en-US" altLang="zh-CN" b="1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b="1">
                <a:latin typeface="微软雅黑" pitchFamily="34" charset="-122"/>
                <a:ea typeface="微软雅黑" pitchFamily="34" charset="-122"/>
              </a:rPr>
              <a:t>系高级思维</a:t>
            </a:r>
            <a:r>
              <a:rPr lang="en-US" altLang="zh-CN" b="1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b="1">
                <a:latin typeface="微软雅黑" pitchFamily="34" charset="-122"/>
                <a:ea typeface="微软雅黑" pitchFamily="34" charset="-122"/>
              </a:rPr>
              <a:t>所以绘制概念图有助于这一</a:t>
            </a:r>
          </a:p>
          <a:p>
            <a:r>
              <a:rPr lang="zh-CN" altLang="en-US" b="1">
                <a:latin typeface="微软雅黑" pitchFamily="34" charset="-122"/>
                <a:ea typeface="微软雅黑" pitchFamily="34" charset="-122"/>
              </a:rPr>
              <a:t>思维的发展。</a:t>
            </a:r>
          </a:p>
          <a:p>
            <a:pPr eaLnBrk="1" hangingPunct="1"/>
            <a:endParaRPr lang="zh-CN" altLang="en-US" sz="20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450" name="TextBox 23"/>
          <p:cNvSpPr txBox="1">
            <a:spLocks noChangeArrowheads="1"/>
          </p:cNvSpPr>
          <p:nvPr/>
        </p:nvSpPr>
        <p:spPr bwMode="auto">
          <a:xfrm>
            <a:off x="3203575" y="4808538"/>
            <a:ext cx="56673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b="1">
                <a:latin typeface="微软雅黑" pitchFamily="34" charset="-122"/>
                <a:ea typeface="微软雅黑" pitchFamily="34" charset="-122"/>
              </a:rPr>
              <a:t>(1)</a:t>
            </a:r>
            <a:r>
              <a:rPr lang="zh-CN" altLang="en-US" b="1">
                <a:latin typeface="微软雅黑" pitchFamily="34" charset="-122"/>
                <a:ea typeface="微软雅黑" pitchFamily="34" charset="-122"/>
              </a:rPr>
              <a:t>有助于学习者把握某个知识领域的全貌，理解已有观念之间的联系，以利于温习功课，准备考试；</a:t>
            </a:r>
            <a:endParaRPr lang="en-US" altLang="zh-CN" b="1"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en-US" altLang="zh-CN" b="1">
                <a:latin typeface="微软雅黑" pitchFamily="34" charset="-122"/>
                <a:ea typeface="微软雅黑" pitchFamily="34" charset="-122"/>
              </a:rPr>
              <a:t>(2)</a:t>
            </a:r>
            <a:r>
              <a:rPr lang="zh-CN" altLang="en-US" b="1">
                <a:latin typeface="微软雅黑" pitchFamily="34" charset="-122"/>
                <a:ea typeface="微软雅黑" pitchFamily="34" charset="-122"/>
              </a:rPr>
              <a:t>有助于学习者将新观念与其已有的知识联系起来，将知识融会贯通，发展对知识体系的理解；</a:t>
            </a:r>
            <a:endParaRPr lang="en-US" altLang="zh-CN" b="1"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en-US" altLang="zh-CN" b="1">
                <a:latin typeface="微软雅黑" pitchFamily="34" charset="-122"/>
                <a:ea typeface="微软雅黑" pitchFamily="34" charset="-122"/>
              </a:rPr>
              <a:t>(3)</a:t>
            </a:r>
            <a:r>
              <a:rPr lang="zh-CN" altLang="en-US" b="1">
                <a:latin typeface="微软雅黑" pitchFamily="34" charset="-122"/>
                <a:ea typeface="微软雅黑" pitchFamily="34" charset="-122"/>
              </a:rPr>
              <a:t>概念图以逻辑的方式去组织信息，可帮助学习者消化吸收新信息、新观念，并适应它们。</a:t>
            </a:r>
          </a:p>
        </p:txBody>
      </p:sp>
      <p:sp>
        <p:nvSpPr>
          <p:cNvPr id="2971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62000" indent="-762000"/>
            <a:r>
              <a:rPr lang="zh-CN" altLang="en-US" sz="3200" smtClean="0">
                <a:latin typeface="幼圆" pitchFamily="49" charset="-122"/>
                <a:ea typeface="幼圆" pitchFamily="49" charset="-122"/>
              </a:rPr>
              <a:t>概念图的教育应用</a:t>
            </a:r>
          </a:p>
        </p:txBody>
      </p:sp>
      <p:pic>
        <p:nvPicPr>
          <p:cNvPr id="29712" name="Picture 325" descr="00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1500188"/>
            <a:ext cx="12795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3" name="TextBox 44"/>
          <p:cNvSpPr txBox="1">
            <a:spLocks noChangeArrowheads="1"/>
          </p:cNvSpPr>
          <p:nvPr/>
        </p:nvSpPr>
        <p:spPr bwMode="auto">
          <a:xfrm>
            <a:off x="34925" y="1465263"/>
            <a:ext cx="1296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教师</a:t>
            </a:r>
          </a:p>
        </p:txBody>
      </p:sp>
      <p:pic>
        <p:nvPicPr>
          <p:cNvPr id="29714" name="Picture 325" descr="00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4359275"/>
            <a:ext cx="12795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5" name="TextBox 46"/>
          <p:cNvSpPr txBox="1">
            <a:spLocks noChangeArrowheads="1"/>
          </p:cNvSpPr>
          <p:nvPr/>
        </p:nvSpPr>
        <p:spPr bwMode="auto">
          <a:xfrm>
            <a:off x="107950" y="4346575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学生</a:t>
            </a:r>
          </a:p>
        </p:txBody>
      </p:sp>
      <p:sp>
        <p:nvSpPr>
          <p:cNvPr id="44" name="矩形 43">
            <a:hlinkClick r:id="rId4" action="ppaction://hlinksldjump"/>
          </p:cNvPr>
          <p:cNvSpPr/>
          <p:nvPr/>
        </p:nvSpPr>
        <p:spPr>
          <a:xfrm>
            <a:off x="23813" y="3357563"/>
            <a:ext cx="2809875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教学科研的工具</a:t>
            </a:r>
            <a:endParaRPr lang="zh-CN" altLang="en-US" sz="200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73018085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7" grpId="0" animBg="1"/>
      <p:bldP spid="18448" grpId="0" animBg="1"/>
      <p:bldP spid="18449" grpId="0"/>
      <p:bldP spid="18450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62000" indent="-762000"/>
            <a:r>
              <a:rPr lang="zh-CN" altLang="en-US" sz="3200" smtClean="0">
                <a:latin typeface="幼圆" pitchFamily="49" charset="-122"/>
                <a:ea typeface="幼圆" pitchFamily="49" charset="-122"/>
              </a:rPr>
              <a:t>概念图的应用</a:t>
            </a:r>
            <a:r>
              <a:rPr lang="en-US" altLang="zh-CN" sz="3200" smtClean="0">
                <a:latin typeface="幼圆" pitchFamily="49" charset="-122"/>
                <a:ea typeface="幼圆" pitchFamily="49" charset="-122"/>
              </a:rPr>
              <a:t>——</a:t>
            </a:r>
            <a:r>
              <a:rPr lang="zh-CN" altLang="en-US" sz="3200" smtClean="0">
                <a:latin typeface="幼圆" pitchFamily="49" charset="-122"/>
                <a:ea typeface="幼圆" pitchFamily="49" charset="-122"/>
              </a:rPr>
              <a:t>学习反思</a:t>
            </a:r>
          </a:p>
        </p:txBody>
      </p:sp>
      <p:sp>
        <p:nvSpPr>
          <p:cNvPr id="3072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endParaRPr lang="zh-CN" altLang="en-US" smtClean="0">
              <a:ea typeface="宋体" charset="-122"/>
            </a:endParaRPr>
          </a:p>
        </p:txBody>
      </p:sp>
      <p:pic>
        <p:nvPicPr>
          <p:cNvPr id="19460" name="Picture 3" descr="E:\概念图-有用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643063"/>
            <a:ext cx="7008813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 descr="E:\概念图-有用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000250"/>
            <a:ext cx="828675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5" descr="E:\概念图-有用\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1500188"/>
            <a:ext cx="6097587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130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Line 4">
            <a:hlinkClick r:id="rId3" action="ppaction://hlinkpres?slideindex=1&amp;slidetitle="/>
          </p:cNvPr>
          <p:cNvSpPr>
            <a:spLocks noChangeShapeType="1"/>
          </p:cNvSpPr>
          <p:nvPr/>
        </p:nvSpPr>
        <p:spPr bwMode="auto">
          <a:xfrm>
            <a:off x="2916238" y="1411288"/>
            <a:ext cx="0" cy="5257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47" name="Rectangle 15"/>
          <p:cNvSpPr>
            <a:spLocks noChangeArrowheads="1"/>
          </p:cNvSpPr>
          <p:nvPr/>
        </p:nvSpPr>
        <p:spPr bwMode="auto">
          <a:xfrm>
            <a:off x="7315200" y="6553200"/>
            <a:ext cx="1447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" name="矩形 29">
            <a:hlinkClick r:id="rId4" action="ppaction://hlinksldjump"/>
          </p:cNvPr>
          <p:cNvSpPr/>
          <p:nvPr/>
        </p:nvSpPr>
        <p:spPr>
          <a:xfrm>
            <a:off x="23813" y="2781300"/>
            <a:ext cx="2819400" cy="503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. 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辅助教学开展（教学活动、教学评价检测）</a:t>
            </a:r>
            <a:endParaRPr lang="zh-CN" altLang="en-US" sz="200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defRPr/>
            </a:pPr>
            <a:endParaRPr lang="zh-CN" altLang="en-US" sz="200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矩形 37">
            <a:hlinkClick r:id="rId4" action="ppaction://hlinksldjump"/>
          </p:cNvPr>
          <p:cNvSpPr/>
          <p:nvPr/>
        </p:nvSpPr>
        <p:spPr>
          <a:xfrm>
            <a:off x="23813" y="3355975"/>
            <a:ext cx="2809875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. 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自疑学文，交</a:t>
            </a:r>
            <a:endParaRPr lang="zh-CN" altLang="en-US" sz="200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" name="矩形 40">
            <a:hlinkClick r:id="rId4" action="ppaction://hlinksldjump"/>
          </p:cNvPr>
          <p:cNvSpPr/>
          <p:nvPr/>
        </p:nvSpPr>
        <p:spPr>
          <a:xfrm>
            <a:off x="-3175" y="5300663"/>
            <a:ext cx="2819400" cy="50482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协作与探究的工具</a:t>
            </a:r>
          </a:p>
        </p:txBody>
      </p:sp>
      <p:sp>
        <p:nvSpPr>
          <p:cNvPr id="42" name="矩形 41">
            <a:hlinkClick r:id="rId4" action="ppaction://hlinksldjump"/>
          </p:cNvPr>
          <p:cNvSpPr/>
          <p:nvPr/>
        </p:nvSpPr>
        <p:spPr>
          <a:xfrm>
            <a:off x="-3175" y="4797425"/>
            <a:ext cx="2819400" cy="503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思维和能力训练工具</a:t>
            </a:r>
            <a:endParaRPr lang="zh-CN" altLang="en-US" sz="200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" name="矩形 42">
            <a:hlinkClick r:id="rId4" action="ppaction://hlinksldjump"/>
          </p:cNvPr>
          <p:cNvSpPr/>
          <p:nvPr/>
        </p:nvSpPr>
        <p:spPr>
          <a:xfrm>
            <a:off x="14288" y="5805488"/>
            <a:ext cx="2819400" cy="503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学习评价工具</a:t>
            </a:r>
            <a:endParaRPr lang="zh-CN" altLang="en-US" sz="200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>
            <a:hlinkClick r:id="rId4" action="ppaction://hlinksldjump"/>
          </p:cNvPr>
          <p:cNvSpPr/>
          <p:nvPr/>
        </p:nvSpPr>
        <p:spPr>
          <a:xfrm>
            <a:off x="34925" y="2060575"/>
            <a:ext cx="2819400" cy="503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辅助教学设计</a:t>
            </a:r>
            <a:endParaRPr lang="zh-CN" altLang="en-US" sz="200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线形标注 2(带边框和强调线) 12"/>
          <p:cNvSpPr/>
          <p:nvPr/>
        </p:nvSpPr>
        <p:spPr>
          <a:xfrm>
            <a:off x="3705225" y="1411288"/>
            <a:ext cx="5330825" cy="4141787"/>
          </a:xfrm>
          <a:prstGeom prst="accentBorderCallout2">
            <a:avLst>
              <a:gd name="adj1" fmla="val 18750"/>
              <a:gd name="adj2" fmla="val -8333"/>
              <a:gd name="adj3" fmla="val 24771"/>
              <a:gd name="adj4" fmla="val -11506"/>
              <a:gd name="adj5" fmla="val 93026"/>
              <a:gd name="adj6" fmla="val -33069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在合作学习中</a:t>
            </a:r>
            <a:r>
              <a:rPr lang="en-US" altLang="zh-CN" sz="2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由小组成员共同创建的概念图往往更适用于多种情境。</a:t>
            </a:r>
          </a:p>
          <a:p>
            <a:pPr>
              <a:defRPr/>
            </a:pPr>
            <a:r>
              <a:rPr lang="zh-CN" altLang="en-US" sz="2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在各种教学情境下</a:t>
            </a:r>
            <a:r>
              <a:rPr lang="en-US" altLang="zh-CN" sz="2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小组成员对概念有着不同的理解</a:t>
            </a:r>
            <a:r>
              <a:rPr lang="en-US" altLang="zh-CN" sz="2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通过共建概念图</a:t>
            </a:r>
            <a:r>
              <a:rPr lang="en-US" altLang="zh-CN" sz="2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来进行协商</a:t>
            </a:r>
            <a:r>
              <a:rPr lang="en-US" altLang="zh-CN" sz="2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培养了批判性思维技能</a:t>
            </a:r>
            <a:r>
              <a:rPr lang="en-US" altLang="zh-CN" sz="2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使各自的认识得到完善与扩展。概念图在小组合作解决问题时</a:t>
            </a:r>
            <a:r>
              <a:rPr lang="en-US" altLang="zh-CN" sz="2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可帮助小组屡清知识线索、理解和表征问题、寻找解答办法最后提出解决方案。</a:t>
            </a:r>
            <a:endParaRPr lang="zh-CN" altLang="zh-CN" sz="24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75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62000" indent="-762000"/>
            <a:r>
              <a:rPr lang="zh-CN" altLang="en-US" sz="3200" smtClean="0">
                <a:latin typeface="幼圆" pitchFamily="49" charset="-122"/>
                <a:ea typeface="幼圆" pitchFamily="49" charset="-122"/>
              </a:rPr>
              <a:t>概念图的教育应用</a:t>
            </a:r>
          </a:p>
        </p:txBody>
      </p:sp>
      <p:pic>
        <p:nvPicPr>
          <p:cNvPr id="31756" name="Picture 325" descr="00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1500188"/>
            <a:ext cx="12795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7" name="TextBox 16"/>
          <p:cNvSpPr txBox="1">
            <a:spLocks noChangeArrowheads="1"/>
          </p:cNvSpPr>
          <p:nvPr/>
        </p:nvSpPr>
        <p:spPr bwMode="auto">
          <a:xfrm>
            <a:off x="34925" y="1465263"/>
            <a:ext cx="1296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教师</a:t>
            </a:r>
          </a:p>
        </p:txBody>
      </p:sp>
      <p:pic>
        <p:nvPicPr>
          <p:cNvPr id="31758" name="Picture 325" descr="00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4359275"/>
            <a:ext cx="12795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9" name="TextBox 18"/>
          <p:cNvSpPr txBox="1">
            <a:spLocks noChangeArrowheads="1"/>
          </p:cNvSpPr>
          <p:nvPr/>
        </p:nvSpPr>
        <p:spPr bwMode="auto">
          <a:xfrm>
            <a:off x="107950" y="4346575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学生</a:t>
            </a:r>
          </a:p>
        </p:txBody>
      </p:sp>
      <p:sp>
        <p:nvSpPr>
          <p:cNvPr id="19" name="矩形 18">
            <a:hlinkClick r:id="rId4" action="ppaction://hlinksldjump"/>
          </p:cNvPr>
          <p:cNvSpPr/>
          <p:nvPr/>
        </p:nvSpPr>
        <p:spPr>
          <a:xfrm>
            <a:off x="23813" y="3357563"/>
            <a:ext cx="2316162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教学科研的工具</a:t>
            </a:r>
            <a:endParaRPr lang="zh-CN" altLang="en-US" sz="200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3" y="3000375"/>
            <a:ext cx="6051550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392719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Line 4">
            <a:hlinkClick r:id="rId3" action="ppaction://hlinkpres?slideindex=1&amp;slidetitle="/>
          </p:cNvPr>
          <p:cNvSpPr>
            <a:spLocks noChangeShapeType="1"/>
          </p:cNvSpPr>
          <p:nvPr/>
        </p:nvSpPr>
        <p:spPr bwMode="auto">
          <a:xfrm>
            <a:off x="2916238" y="1411288"/>
            <a:ext cx="0" cy="5257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1" name="Rectangle 15"/>
          <p:cNvSpPr>
            <a:spLocks noChangeArrowheads="1"/>
          </p:cNvSpPr>
          <p:nvPr/>
        </p:nvSpPr>
        <p:spPr bwMode="auto">
          <a:xfrm>
            <a:off x="7315200" y="6553200"/>
            <a:ext cx="1447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" name="矩形 29">
            <a:hlinkClick r:id="rId4" action="ppaction://hlinksldjump"/>
          </p:cNvPr>
          <p:cNvSpPr/>
          <p:nvPr/>
        </p:nvSpPr>
        <p:spPr>
          <a:xfrm>
            <a:off x="23813" y="2630488"/>
            <a:ext cx="2819400" cy="654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.  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辅助教学开展（教学活动、教学评价检测）</a:t>
            </a:r>
            <a:endParaRPr lang="zh-CN" altLang="en-US" sz="200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矩形 37">
            <a:hlinkClick r:id="rId4" action="ppaction://hlinksldjump"/>
          </p:cNvPr>
          <p:cNvSpPr/>
          <p:nvPr/>
        </p:nvSpPr>
        <p:spPr>
          <a:xfrm>
            <a:off x="23813" y="3284538"/>
            <a:ext cx="2809875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. 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自疑学文，交流识意</a:t>
            </a:r>
            <a:endParaRPr lang="zh-CN" altLang="en-US" sz="200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" name="矩形 40">
            <a:hlinkClick r:id="rId4" action="ppaction://hlinksldjump"/>
          </p:cNvPr>
          <p:cNvSpPr/>
          <p:nvPr/>
        </p:nvSpPr>
        <p:spPr>
          <a:xfrm>
            <a:off x="-3175" y="5300663"/>
            <a:ext cx="2819400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协作与探究的工具</a:t>
            </a:r>
            <a:endParaRPr lang="zh-CN" altLang="en-US" sz="200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2" name="矩形 41">
            <a:hlinkClick r:id="rId4" action="ppaction://hlinksldjump"/>
          </p:cNvPr>
          <p:cNvSpPr/>
          <p:nvPr/>
        </p:nvSpPr>
        <p:spPr>
          <a:xfrm>
            <a:off x="-3175" y="4797425"/>
            <a:ext cx="2819400" cy="503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思维和能力训练工具</a:t>
            </a:r>
            <a:endParaRPr lang="zh-CN" altLang="en-US" sz="200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" name="矩形 42">
            <a:hlinkClick r:id="rId4" action="ppaction://hlinksldjump"/>
          </p:cNvPr>
          <p:cNvSpPr/>
          <p:nvPr/>
        </p:nvSpPr>
        <p:spPr>
          <a:xfrm>
            <a:off x="14288" y="5805488"/>
            <a:ext cx="2819400" cy="50323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. </a:t>
            </a: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学习评价工具</a:t>
            </a:r>
          </a:p>
        </p:txBody>
      </p:sp>
      <p:sp>
        <p:nvSpPr>
          <p:cNvPr id="12" name="矩形 11">
            <a:hlinkClick r:id="rId4" action="ppaction://hlinksldjump"/>
          </p:cNvPr>
          <p:cNvSpPr/>
          <p:nvPr/>
        </p:nvSpPr>
        <p:spPr>
          <a:xfrm>
            <a:off x="34925" y="2060575"/>
            <a:ext cx="2819400" cy="503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辅助教学设计</a:t>
            </a:r>
            <a:endParaRPr lang="zh-CN" altLang="en-US" sz="200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77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62000" indent="-762000"/>
            <a:r>
              <a:rPr lang="zh-CN" altLang="en-US" sz="3200" smtClean="0">
                <a:latin typeface="幼圆" pitchFamily="49" charset="-122"/>
                <a:ea typeface="幼圆" pitchFamily="49" charset="-122"/>
              </a:rPr>
              <a:t>概念图的教育应用</a:t>
            </a:r>
          </a:p>
        </p:txBody>
      </p:sp>
      <p:pic>
        <p:nvPicPr>
          <p:cNvPr id="32779" name="Picture 325" descr="00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1500188"/>
            <a:ext cx="12795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0" name="TextBox 19"/>
          <p:cNvSpPr txBox="1">
            <a:spLocks noChangeArrowheads="1"/>
          </p:cNvSpPr>
          <p:nvPr/>
        </p:nvSpPr>
        <p:spPr bwMode="auto">
          <a:xfrm>
            <a:off x="34925" y="1465263"/>
            <a:ext cx="1296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教师</a:t>
            </a:r>
          </a:p>
        </p:txBody>
      </p:sp>
      <p:pic>
        <p:nvPicPr>
          <p:cNvPr id="32781" name="Picture 325" descr="00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4359275"/>
            <a:ext cx="12795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TextBox 21"/>
          <p:cNvSpPr txBox="1">
            <a:spLocks noChangeArrowheads="1"/>
          </p:cNvSpPr>
          <p:nvPr/>
        </p:nvSpPr>
        <p:spPr bwMode="auto">
          <a:xfrm>
            <a:off x="107950" y="4346575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学生</a:t>
            </a:r>
          </a:p>
        </p:txBody>
      </p:sp>
      <p:sp>
        <p:nvSpPr>
          <p:cNvPr id="20" name="矩形 19">
            <a:hlinkClick r:id="rId4" action="ppaction://hlinksldjump"/>
          </p:cNvPr>
          <p:cNvSpPr/>
          <p:nvPr/>
        </p:nvSpPr>
        <p:spPr>
          <a:xfrm>
            <a:off x="23813" y="3357563"/>
            <a:ext cx="2809875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教学科研的工具</a:t>
            </a:r>
            <a:endParaRPr lang="zh-CN" altLang="en-US" sz="200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784" name="TextBox 1"/>
          <p:cNvSpPr txBox="1">
            <a:spLocks noChangeArrowheads="1"/>
          </p:cNvSpPr>
          <p:nvPr/>
        </p:nvSpPr>
        <p:spPr bwMode="auto">
          <a:xfrm>
            <a:off x="3490913" y="1484313"/>
            <a:ext cx="4968875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学生自我评价：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学生在建概念图时遇到了困难，他会清楚地联想到自己在学习中还</a:t>
            </a:r>
            <a:r>
              <a:rPr lang="zh-CN" altLang="en-US" sz="24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存在哪些不足，哪个知识点还没有掌握</a:t>
            </a:r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，激励他能力去弥补不足；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学生把自己的概念图跟同学或老师的概念图做比较和探索，含糊不清的问题就变明朗了，很快找到解决办法。</a:t>
            </a:r>
          </a:p>
        </p:txBody>
      </p:sp>
    </p:spTree>
    <p:extLst>
      <p:ext uri="{BB962C8B-B14F-4D97-AF65-F5344CB8AC3E}">
        <p14:creationId xmlns:p14="http://schemas.microsoft.com/office/powerpoint/2010/main" val="1558120177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动手</a:t>
            </a:r>
            <a:r>
              <a:rPr lang="zh-CN" altLang="en-US" dirty="0"/>
              <a:t>操作</a:t>
            </a:r>
            <a:br>
              <a:rPr lang="zh-CN" altLang="en-US" dirty="0"/>
            </a:br>
            <a:endParaRPr lang="zh-CN" altLang="en-US" dirty="0"/>
          </a:p>
        </p:txBody>
      </p:sp>
      <p:pic>
        <p:nvPicPr>
          <p:cNvPr id="4" name="图片 4" descr="http://ui.okbase.net/ui/life/2009/05/82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332037"/>
            <a:ext cx="45259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6019" y="2132856"/>
            <a:ext cx="26642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每位教师在学习元提交概念图，并陈述自己概念图特色</a:t>
            </a:r>
            <a:r>
              <a:rPr lang="en-US" altLang="zh-CN" dirty="0" smtClean="0"/>
              <a:t>3</a:t>
            </a:r>
            <a:r>
              <a:rPr lang="zh-CN" altLang="en-US" dirty="0" smtClean="0"/>
              <a:t>条。本小组内教师互相点评讨论，修正，推选出最好的作品作为本组的作品。</a:t>
            </a:r>
            <a:endParaRPr lang="en-US" altLang="zh-CN" dirty="0" smtClean="0"/>
          </a:p>
          <a:p>
            <a:r>
              <a:rPr lang="en-US" altLang="zh-CN" dirty="0" smtClean="0"/>
              <a:t>2.</a:t>
            </a:r>
            <a:r>
              <a:rPr lang="zh-CN" altLang="en-US" dirty="0"/>
              <a:t>各</a:t>
            </a:r>
            <a:r>
              <a:rPr lang="zh-CN" altLang="en-US" dirty="0" smtClean="0"/>
              <a:t>小组互相观看小组提交的作品，互相点评讨论打分，选出优胜组。</a:t>
            </a:r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3374373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概念</a:t>
            </a:r>
            <a:r>
              <a:rPr lang="zh-CN" altLang="en-US" dirty="0" smtClean="0"/>
              <a:t>图在英语教学中的应用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7167484" cy="330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87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1545</TotalTime>
  <Words>3189</Words>
  <Application>Microsoft Office PowerPoint</Application>
  <PresentationFormat>全屏显示(4:3)</PresentationFormat>
  <Paragraphs>338</Paragraphs>
  <Slides>110</Slides>
  <Notes>29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110</vt:i4>
      </vt:variant>
    </vt:vector>
  </HeadingPairs>
  <TitlesOfParts>
    <vt:vector size="111" baseType="lpstr">
      <vt:lpstr>Office 主题​​</vt:lpstr>
      <vt:lpstr>基于学习元的协同教研</vt:lpstr>
      <vt:lpstr>PowerPoint 演示文稿</vt:lpstr>
      <vt:lpstr>一、TPACK框架</vt:lpstr>
      <vt:lpstr>TPACK现状</vt:lpstr>
      <vt:lpstr>PowerPoint 演示文稿</vt:lpstr>
      <vt:lpstr>二、作品欣赏</vt:lpstr>
      <vt:lpstr>PowerPoint 演示文稿</vt:lpstr>
      <vt:lpstr>PowerPoint 演示文稿</vt:lpstr>
      <vt:lpstr>PowerPoint 演示文稿</vt:lpstr>
      <vt:lpstr>PowerPoint 演示文稿</vt:lpstr>
      <vt:lpstr>概念图欣赏之手绘作品</vt:lpstr>
      <vt:lpstr>三、概念图的由来</vt:lpstr>
      <vt:lpstr>概念图的形式</vt:lpstr>
      <vt:lpstr>概念界定</vt:lpstr>
      <vt:lpstr>概念图与思维导图的联系与区别</vt:lpstr>
      <vt:lpstr>概念图概念界定 </vt:lpstr>
      <vt:lpstr>概念图的特点</vt:lpstr>
      <vt:lpstr>概念图的优势</vt:lpstr>
      <vt:lpstr>概念图的功能</vt:lpstr>
      <vt:lpstr>PowerPoint 演示文稿</vt:lpstr>
      <vt:lpstr>下载软件</vt:lpstr>
      <vt:lpstr>1、打开文件</vt:lpstr>
      <vt:lpstr>2、填写中心词</vt:lpstr>
      <vt:lpstr>3、插入一级分支：Enter键</vt:lpstr>
      <vt:lpstr>4、插入二级分支：Ins.键</vt:lpstr>
      <vt:lpstr>5、修饰及小工具：点击右键，格式化主题</vt:lpstr>
      <vt:lpstr>5.1　主线条及填充颜色设置</vt:lpstr>
      <vt:lpstr>5.2　图片与文字排列设置</vt:lpstr>
      <vt:lpstr>5.3　尺寸设置</vt:lpstr>
      <vt:lpstr>5.4　线条弧度样式及子主题布局设置</vt:lpstr>
      <vt:lpstr>5.5　线条粗细、阴影效果设置</vt:lpstr>
      <vt:lpstr>示例</vt:lpstr>
      <vt:lpstr>6、子主题设置：格式化主题</vt:lpstr>
      <vt:lpstr>此处线条设置指该子主题线条颜色</vt:lpstr>
      <vt:lpstr>此处填充设置指该子主题填充颜色</vt:lpstr>
      <vt:lpstr>此处形状设置指该子主题形状颜色</vt:lpstr>
      <vt:lpstr>示例</vt:lpstr>
      <vt:lpstr>7、其它实用功能 （附工具栏相同任务）</vt:lpstr>
      <vt:lpstr>7.1：插入附注</vt:lpstr>
      <vt:lpstr>示例</vt:lpstr>
      <vt:lpstr>7.2　插入关联线</vt:lpstr>
      <vt:lpstr>点中准备关联的子主题，选择“关联”</vt:lpstr>
      <vt:lpstr>将鼠标移到该子主题，拖住左键 至目的子主题，松开，完成</vt:lpstr>
      <vt:lpstr>双击关联线，对线条进行修饰</vt:lpstr>
      <vt:lpstr>7.3　边框：选中准备修饰的子主题，点击边框，从下拉菜单中进行选择</vt:lpstr>
      <vt:lpstr>7.4　大括号：选择边框中“摘要”区即可</vt:lpstr>
      <vt:lpstr>继续在大括号后插入附注主题：单击右键，选择“插入附注主题”</vt:lpstr>
      <vt:lpstr>示例1</vt:lpstr>
      <vt:lpstr>示例2</vt:lpstr>
      <vt:lpstr>7.6　插入图标标记</vt:lpstr>
      <vt:lpstr>图库中选择</vt:lpstr>
      <vt:lpstr>7.7　背景：空白区单击右键＝＞背景</vt:lpstr>
      <vt:lpstr>选择</vt:lpstr>
      <vt:lpstr>7.8　插入便笺：主题/子主题＝＞右键＝＞便笺</vt:lpstr>
      <vt:lpstr>示例</vt:lpstr>
      <vt:lpstr>7.9　插入附件：方法同上</vt:lpstr>
      <vt:lpstr>选择文件＝＞确定</vt:lpstr>
      <vt:lpstr>示例</vt:lpstr>
      <vt:lpstr>7.10　插入超链接：方法同上</vt:lpstr>
      <vt:lpstr>填写网址＝＞确定</vt:lpstr>
      <vt:lpstr>示例</vt:lpstr>
      <vt:lpstr>7.11　插入图片：方法同上</vt:lpstr>
      <vt:lpstr>圆圈处修改图片大小</vt:lpstr>
      <vt:lpstr>文字等设置：选中需要修饰的部分</vt:lpstr>
      <vt:lpstr>示例</vt:lpstr>
      <vt:lpstr>8、主菜单</vt:lpstr>
      <vt:lpstr>8.1　选择模板</vt:lpstr>
      <vt:lpstr>PowerPoint 演示文稿</vt:lpstr>
      <vt:lpstr>8.2　打开导图文件</vt:lpstr>
      <vt:lpstr>PowerPoint 演示文稿</vt:lpstr>
      <vt:lpstr>8.3　导入与导出文件</vt:lpstr>
      <vt:lpstr>PowerPoint 演示文稿</vt:lpstr>
      <vt:lpstr>8.4　保存图片文件：另存为“其它格式”</vt:lpstr>
      <vt:lpstr>选择“.jpg” “.gif” “.bmp” “.png”均可</vt:lpstr>
      <vt:lpstr>PowerPoint 演示文稿</vt:lpstr>
      <vt:lpstr>操作简介       确认本计算机安装了inspiration软件后，运行inspiration软件，即打开界面，如图所示。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概念图的绘制原则详解(1)</vt:lpstr>
      <vt:lpstr>概念图的绘制原则详解(2)</vt:lpstr>
      <vt:lpstr>概念图的绘制原则详解(3)</vt:lpstr>
      <vt:lpstr>概念图的绘制原则详解(4)</vt:lpstr>
      <vt:lpstr>PowerPoint 演示文稿</vt:lpstr>
      <vt:lpstr>概念图的教育应用</vt:lpstr>
      <vt:lpstr>概念图的教育应用</vt:lpstr>
      <vt:lpstr>概念图的教育应用</vt:lpstr>
      <vt:lpstr>PowerPoint 演示文稿</vt:lpstr>
      <vt:lpstr>概念图的教育应用</vt:lpstr>
      <vt:lpstr>概念图的教育应用</vt:lpstr>
      <vt:lpstr>概念图的应用——学习反思</vt:lpstr>
      <vt:lpstr>概念图的教育应用</vt:lpstr>
      <vt:lpstr>概念图的教育应用</vt:lpstr>
      <vt:lpstr> 动手操作 </vt:lpstr>
      <vt:lpstr>概念图在英语教学中的应用</vt:lpstr>
      <vt:lpstr>英语应用——复习导入</vt:lpstr>
      <vt:lpstr>英语应用——创设交际情景</vt:lpstr>
      <vt:lpstr>英语应用——单词学习</vt:lpstr>
      <vt:lpstr>英语应用——两两对话、协作交流</vt:lpstr>
      <vt:lpstr>  英语应用——促进综合表达</vt:lpstr>
      <vt:lpstr> 英语应用——促进综合复习</vt:lpstr>
      <vt:lpstr> 英语应用——中高年级阅读写作辅助</vt:lpstr>
      <vt:lpstr> 动手操作（课后完成） </vt:lpstr>
      <vt:lpstr>观看案例</vt:lpstr>
      <vt:lpstr>PowerPoint 演示文稿</vt:lpstr>
      <vt:lpstr>下个月工作安排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概念图的制作技巧</dc:title>
  <dc:creator>wuhuanqing</dc:creator>
  <cp:lastModifiedBy>wuhuanqing</cp:lastModifiedBy>
  <cp:revision>58</cp:revision>
  <dcterms:created xsi:type="dcterms:W3CDTF">2013-09-12T02:27:53Z</dcterms:created>
  <dcterms:modified xsi:type="dcterms:W3CDTF">2013-09-24T05:42:52Z</dcterms:modified>
</cp:coreProperties>
</file>