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sldIdLst>
    <p:sldId id="256" r:id="rId2"/>
    <p:sldId id="257" r:id="rId3"/>
    <p:sldId id="258" r:id="rId4"/>
    <p:sldId id="262" r:id="rId5"/>
    <p:sldId id="259" r:id="rId6"/>
    <p:sldId id="260" r:id="rId7"/>
    <p:sldId id="278" r:id="rId8"/>
    <p:sldId id="279" r:id="rId9"/>
    <p:sldId id="280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3" r:id="rId33"/>
    <p:sldId id="300" r:id="rId34"/>
    <p:sldId id="295" r:id="rId35"/>
    <p:sldId id="296" r:id="rId36"/>
    <p:sldId id="297" r:id="rId37"/>
    <p:sldId id="298" r:id="rId38"/>
    <p:sldId id="299" r:id="rId3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4660"/>
  </p:normalViewPr>
  <p:slideViewPr>
    <p:cSldViewPr>
      <p:cViewPr>
        <p:scale>
          <a:sx n="66" d="100"/>
          <a:sy n="66" d="100"/>
        </p:scale>
        <p:origin x="-612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FB4770-089A-46D2-9044-A85294CEC412}" type="datetimeFigureOut">
              <a:rPr lang="zh-CN" altLang="en-US" smtClean="0"/>
              <a:t>2012/12/2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2280D6-409A-4475-9D7B-BE3682952B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2557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280D6-409A-4475-9D7B-BE3682952BE6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03730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A88D8-F162-4FC6-92C8-B89B119CD3FA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29996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A88D8-F162-4FC6-92C8-B89B119CD3FA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72473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A88D8-F162-4FC6-92C8-B89B119CD3FA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26514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A88D8-F162-4FC6-92C8-B89B119CD3FA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38094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A88D8-F162-4FC6-92C8-B89B119CD3FA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13433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A88D8-F162-4FC6-92C8-B89B119CD3FA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09007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A88D8-F162-4FC6-92C8-B89B119CD3FA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64588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A88D8-F162-4FC6-92C8-B89B119CD3FA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68088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A88D8-F162-4FC6-92C8-B89B119CD3FA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78303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A88D8-F162-4FC6-92C8-B89B119CD3FA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09473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280D6-409A-4475-9D7B-BE3682952BE6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71502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A88D8-F162-4FC6-92C8-B89B119CD3FA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0578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A88D8-F162-4FC6-92C8-B89B119CD3FA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36670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A88D8-F162-4FC6-92C8-B89B119CD3FA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970248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A88D8-F162-4FC6-92C8-B89B119CD3FA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849819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931625-30A4-4753-ADDE-2DE02202EBF5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549481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931625-30A4-4753-ADDE-2DE02202EBF5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005680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931625-30A4-4753-ADDE-2DE02202EBF5}" type="slidenum">
              <a:rPr lang="zh-CN" altLang="en-US" smtClean="0"/>
              <a:t>26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737094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931625-30A4-4753-ADDE-2DE02202EBF5}" type="slidenum">
              <a:rPr lang="zh-CN" altLang="en-US" smtClean="0"/>
              <a:t>27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79328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931625-30A4-4753-ADDE-2DE02202EBF5}" type="slidenum">
              <a:rPr lang="zh-CN" altLang="en-US" smtClean="0"/>
              <a:t>28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046835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931625-30A4-4753-ADDE-2DE02202EBF5}" type="slidenum">
              <a:rPr lang="zh-CN" altLang="en-US" smtClean="0"/>
              <a:t>29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44155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280D6-409A-4475-9D7B-BE3682952BE6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715028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931625-30A4-4753-ADDE-2DE02202EBF5}" type="slidenum">
              <a:rPr lang="zh-CN" altLang="en-US" smtClean="0"/>
              <a:t>30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02711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931625-30A4-4753-ADDE-2DE02202EBF5}" type="slidenum">
              <a:rPr lang="zh-CN" altLang="en-US" smtClean="0"/>
              <a:t>31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182137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931625-30A4-4753-ADDE-2DE02202EBF5}" type="slidenum">
              <a:rPr lang="zh-CN" altLang="en-US" smtClean="0"/>
              <a:t>32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485259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280D6-409A-4475-9D7B-BE3682952BE6}" type="slidenum">
              <a:rPr lang="zh-CN" altLang="en-US" smtClean="0"/>
              <a:t>33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560293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931625-30A4-4753-ADDE-2DE02202EBF5}" type="slidenum">
              <a:rPr lang="zh-CN" altLang="en-US" smtClean="0"/>
              <a:t>34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186618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931625-30A4-4753-ADDE-2DE02202EBF5}" type="slidenum">
              <a:rPr lang="zh-CN" altLang="en-US" smtClean="0"/>
              <a:t>35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61524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931625-30A4-4753-ADDE-2DE02202EBF5}" type="slidenum">
              <a:rPr lang="zh-CN" altLang="en-US" smtClean="0"/>
              <a:t>36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865268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931625-30A4-4753-ADDE-2DE02202EBF5}" type="slidenum">
              <a:rPr lang="zh-CN" altLang="en-US" smtClean="0"/>
              <a:t>37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386308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A88D8-F162-4FC6-92C8-B89B119CD3FA}" type="slidenum">
              <a:rPr lang="zh-CN" altLang="en-US" smtClean="0"/>
              <a:t>38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96186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280D6-409A-4475-9D7B-BE3682952BE6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7150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280D6-409A-4475-9D7B-BE3682952BE6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71502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280D6-409A-4475-9D7B-BE3682952BE6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71502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C6945-150B-4827-AB1E-324A1CA16891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24107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88094D-B95B-4083-8E2A-A5E2876D125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5735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931625-30A4-4753-ADDE-2DE02202EBF5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04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876428"/>
          </a:xfrm>
        </p:spPr>
        <p:txBody>
          <a:bodyPr anchor="b"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ctr">
              <a:defRPr sz="440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57628"/>
            <a:ext cx="6400800" cy="17532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B769D-EFE4-46BA-9BA0-E12C7651EC23}" type="datetimeFigureOut">
              <a:rPr lang="zh-CN" altLang="en-US" smtClean="0"/>
              <a:t>2012/12/2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62601-FD6C-4F5E-95B3-09C9AD3DCBE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B769D-EFE4-46BA-9BA0-E12C7651EC23}" type="datetimeFigureOut">
              <a:rPr lang="zh-CN" altLang="en-US" smtClean="0"/>
              <a:t>2012/12/2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62601-FD6C-4F5E-95B3-09C9AD3DCBE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86644" y="274640"/>
            <a:ext cx="1400156" cy="5851525"/>
          </a:xfrm>
        </p:spPr>
        <p:txBody>
          <a:bodyPr vert="eaVert"/>
          <a:lstStyle>
            <a:lvl1pPr>
              <a:defRPr lang="zh-CN" altLang="en-US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829444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B769D-EFE4-46BA-9BA0-E12C7651EC23}" type="datetimeFigureOut">
              <a:rPr lang="zh-CN" altLang="en-US" smtClean="0"/>
              <a:t>2012/12/2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62601-FD6C-4F5E-95B3-09C9AD3DCBE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B769D-EFE4-46BA-9BA0-E12C7651EC23}" type="datetimeFigureOut">
              <a:rPr lang="zh-CN" altLang="en-US" smtClean="0"/>
              <a:t>2012/12/2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62601-FD6C-4F5E-95B3-09C9AD3DCBE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3854150"/>
            <a:ext cx="7772400" cy="1860850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85800" y="2356428"/>
            <a:ext cx="7772400" cy="1501200"/>
          </a:xfrm>
        </p:spPr>
        <p:txBody>
          <a:bodyPr anchor="b"/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l">
              <a:buNone/>
              <a:defRPr sz="1800">
                <a:solidFill>
                  <a:schemeClr val="tx2"/>
                </a:solidFill>
              </a:defRPr>
            </a:lvl2pPr>
            <a:lvl3pPr marL="914400" indent="0" algn="l">
              <a:buNone/>
              <a:defRPr sz="1600">
                <a:solidFill>
                  <a:schemeClr val="tx2"/>
                </a:solidFill>
              </a:defRPr>
            </a:lvl3pPr>
            <a:lvl4pPr marL="1371600" indent="0" algn="l">
              <a:buNone/>
              <a:defRPr sz="1400">
                <a:solidFill>
                  <a:schemeClr val="tx2"/>
                </a:solidFill>
              </a:defRPr>
            </a:lvl4pPr>
            <a:lvl5pPr marL="1828800" indent="0" algn="l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B769D-EFE4-46BA-9BA0-E12C7651EC23}" type="datetimeFigureOut">
              <a:rPr lang="zh-CN" altLang="en-US" smtClean="0"/>
              <a:t>2012/12/2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62601-FD6C-4F5E-95B3-09C9AD3DCBE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B769D-EFE4-46BA-9BA0-E12C7651EC23}" type="datetimeFigureOut">
              <a:rPr lang="zh-CN" altLang="en-US" smtClean="0"/>
              <a:t>2012/12/2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62601-FD6C-4F5E-95B3-09C9AD3DCBE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B769D-EFE4-46BA-9BA0-E12C7651EC23}" type="datetimeFigureOut">
              <a:rPr lang="zh-CN" altLang="en-US" smtClean="0"/>
              <a:t>2012/12/2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62601-FD6C-4F5E-95B3-09C9AD3DCBE0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B769D-EFE4-46BA-9BA0-E12C7651EC23}" type="datetimeFigureOut">
              <a:rPr lang="zh-CN" altLang="en-US" smtClean="0"/>
              <a:t>2012/12/2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62601-FD6C-4F5E-95B3-09C9AD3DCBE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B769D-EFE4-46BA-9BA0-E12C7651EC23}" type="datetimeFigureOut">
              <a:rPr lang="zh-CN" altLang="en-US" smtClean="0"/>
              <a:t>2012/12/2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62601-FD6C-4F5E-95B3-09C9AD3DCBE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6258" y="381000"/>
            <a:ext cx="2667000" cy="1833554"/>
          </a:xfrm>
        </p:spPr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l">
              <a:defRPr sz="3200" b="1" kern="1200" cap="all" spc="50">
                <a:ln w="1587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352800" y="380999"/>
            <a:ext cx="5410200" cy="57451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26258" y="2214554"/>
            <a:ext cx="2667000" cy="391218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B769D-EFE4-46BA-9BA0-E12C7651EC23}" type="datetimeFigureOut">
              <a:rPr lang="zh-CN" altLang="en-US" smtClean="0"/>
              <a:t>2012/12/2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62601-FD6C-4F5E-95B3-09C9AD3DCBE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1580474" y="553734"/>
            <a:ext cx="7349244" cy="4741531"/>
            <a:chOff x="428596" y="553734"/>
            <a:chExt cx="7349244" cy="4741531"/>
          </a:xfrm>
        </p:grpSpPr>
        <p:sp>
          <p:nvSpPr>
            <p:cNvPr id="16" name="矩形 15"/>
            <p:cNvSpPr/>
            <p:nvPr/>
          </p:nvSpPr>
          <p:spPr>
            <a:xfrm rot="21480000">
              <a:off x="428596" y="580356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7" name="矩形 16"/>
            <p:cNvSpPr/>
            <p:nvPr/>
          </p:nvSpPr>
          <p:spPr>
            <a:xfrm rot="21540000">
              <a:off x="437473" y="571479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8" name="矩形 17"/>
            <p:cNvSpPr/>
            <p:nvPr/>
          </p:nvSpPr>
          <p:spPr>
            <a:xfrm>
              <a:off x="437481" y="553734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651912" y="612776"/>
            <a:ext cx="7215238" cy="4602175"/>
          </a:xfrm>
          <a:solidFill>
            <a:schemeClr val="bg2">
              <a:tint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 useBgFill="1"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595295"/>
            <a:ext cx="1357290" cy="5691227"/>
          </a:xfrm>
          <a:noFill/>
        </p:spPr>
        <p:txBody>
          <a:bodyPr vert="eaVert" anchor="ctr">
            <a:noAutofit/>
          </a:bodyPr>
          <a:lstStyle>
            <a:lvl1pPr algn="l">
              <a:defRPr lang="zh-CN" altLang="en-US" sz="320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14480" y="5481658"/>
            <a:ext cx="7215238" cy="804862"/>
          </a:xfrm>
        </p:spPr>
        <p:txBody>
          <a:bodyPr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B769D-EFE4-46BA-9BA0-E12C7651EC23}" type="datetimeFigureOut">
              <a:rPr lang="zh-CN" altLang="en-US" smtClean="0"/>
              <a:t>2012/12/2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62601-FD6C-4F5E-95B3-09C9AD3DCBE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878" y="6483997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B769D-EFE4-46BA-9BA0-E12C7651EC23}" type="datetimeFigureOut">
              <a:rPr lang="zh-CN" altLang="en-US" smtClean="0"/>
              <a:t>2012/12/2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483997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992644" y="6483997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62601-FD6C-4F5E-95B3-09C9AD3DCBE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000" b="1" kern="1200" cap="all" spc="50" dirty="0">
          <a:ln w="15875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31750" dir="3600000" algn="tl" rotWithShape="0">
              <a:srgbClr val="000000">
                <a:alpha val="60000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90000"/>
        <a:buFont typeface="Cambria"/>
        <a:buChar char="+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100000"/>
        <a:buFont typeface="Cambria"/>
        <a:buChar char="–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Ï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90000"/>
        <a:buFont typeface="Calibri"/>
        <a:buChar char="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100000"/>
        <a:buFont typeface="Cambria"/>
        <a:buChar char="=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55576" y="1628800"/>
            <a:ext cx="7772400" cy="1876428"/>
          </a:xfrm>
        </p:spPr>
        <p:txBody>
          <a:bodyPr/>
          <a:lstStyle/>
          <a:p>
            <a:r>
              <a:rPr lang="zh-CN" altLang="en-US" sz="6000" dirty="0" smtClean="0"/>
              <a:t>语文课堂教学中如何</a:t>
            </a:r>
            <a:r>
              <a:rPr lang="zh-CN" altLang="en-US" sz="6000" dirty="0" smtClean="0">
                <a:solidFill>
                  <a:srgbClr val="FF0000"/>
                </a:solidFill>
              </a:rPr>
              <a:t>提问</a:t>
            </a:r>
            <a:endParaRPr lang="zh-CN" altLang="en-US" sz="6000" dirty="0">
              <a:solidFill>
                <a:srgbClr val="FF00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4052064"/>
            <a:ext cx="6400800" cy="1753200"/>
          </a:xfrm>
        </p:spPr>
        <p:txBody>
          <a:bodyPr/>
          <a:lstStyle/>
          <a:p>
            <a:r>
              <a:rPr lang="zh-CN" altLang="en-US" dirty="0" smtClean="0"/>
              <a:t>王赫男</a:t>
            </a:r>
            <a:endParaRPr lang="en-US" altLang="zh-CN" dirty="0" smtClean="0"/>
          </a:p>
          <a:p>
            <a:r>
              <a:rPr lang="zh-CN" altLang="en-US" dirty="0" smtClean="0"/>
              <a:t>北京师范大学现代教育技术研究所</a:t>
            </a:r>
            <a:endParaRPr lang="en-US" altLang="zh-CN" dirty="0" smtClean="0"/>
          </a:p>
          <a:p>
            <a:r>
              <a:rPr lang="en-US" altLang="zh-CN" dirty="0"/>
              <a:t>2012</a:t>
            </a:r>
            <a:r>
              <a:rPr lang="zh-CN" altLang="en-US" dirty="0"/>
              <a:t>年</a:t>
            </a:r>
            <a:r>
              <a:rPr lang="en-US" altLang="zh-CN" dirty="0" smtClean="0"/>
              <a:t>12</a:t>
            </a:r>
            <a:r>
              <a:rPr lang="zh-CN" altLang="en-US" dirty="0" smtClean="0"/>
              <a:t>月</a:t>
            </a:r>
            <a:r>
              <a:rPr lang="en-US" altLang="zh-CN" dirty="0" smtClean="0"/>
              <a:t>2</a:t>
            </a:r>
            <a:r>
              <a:rPr lang="zh-CN" altLang="en-US" dirty="0" smtClean="0"/>
              <a:t>日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788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 </a:t>
            </a:r>
          </a:p>
        </p:txBody>
      </p:sp>
      <p:sp>
        <p:nvSpPr>
          <p:cNvPr id="250883" name="Rectangle 3"/>
          <p:cNvSpPr>
            <a:spLocks noChangeArrowheads="1"/>
          </p:cNvSpPr>
          <p:nvPr/>
        </p:nvSpPr>
        <p:spPr bwMode="auto">
          <a:xfrm>
            <a:off x="683568" y="620713"/>
            <a:ext cx="7308850" cy="56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000000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 eaLnBrk="1" hangingPunct="1"/>
            <a:r>
              <a:rPr lang="zh-CN" altLang="en-US" sz="4000" b="1" cap="all" spc="5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  <a:ea typeface="+mj-ea"/>
                <a:cs typeface="+mj-cs"/>
              </a:rPr>
              <a:t>二</a:t>
            </a:r>
            <a:r>
              <a:rPr lang="zh-CN" altLang="en-US" sz="4000" b="1" cap="all" spc="50" dirty="0" smtClean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  <a:ea typeface="+mj-ea"/>
                <a:cs typeface="+mj-cs"/>
              </a:rPr>
              <a:t>、有效</a:t>
            </a:r>
            <a:r>
              <a:rPr lang="zh-CN" altLang="en-US" sz="4000" b="1" cap="all" spc="5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  <a:ea typeface="+mj-ea"/>
                <a:cs typeface="+mj-cs"/>
              </a:rPr>
              <a:t>课堂教学的提问策略 </a:t>
            </a:r>
          </a:p>
        </p:txBody>
      </p:sp>
      <p:grpSp>
        <p:nvGrpSpPr>
          <p:cNvPr id="250902" name="Group 22"/>
          <p:cNvGrpSpPr>
            <a:grpSpLocks/>
          </p:cNvGrpSpPr>
          <p:nvPr/>
        </p:nvGrpSpPr>
        <p:grpSpPr bwMode="auto">
          <a:xfrm>
            <a:off x="827584" y="1628775"/>
            <a:ext cx="7632700" cy="822325"/>
            <a:chOff x="793" y="1026"/>
            <a:chExt cx="4808" cy="518"/>
          </a:xfrm>
        </p:grpSpPr>
        <p:sp>
          <p:nvSpPr>
            <p:cNvPr id="250888" name="AutoShape 8"/>
            <p:cNvSpPr>
              <a:spLocks noChangeArrowheads="1"/>
            </p:cNvSpPr>
            <p:nvPr/>
          </p:nvSpPr>
          <p:spPr bwMode="auto">
            <a:xfrm>
              <a:off x="793" y="1072"/>
              <a:ext cx="4808" cy="453"/>
            </a:xfrm>
            <a:prstGeom prst="roundRect">
              <a:avLst>
                <a:gd name="adj" fmla="val 30148"/>
              </a:avLst>
            </a:prstGeom>
            <a:solidFill>
              <a:srgbClr val="CCFFFF">
                <a:alpha val="89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0889" name="Rectangle 9"/>
            <p:cNvSpPr>
              <a:spLocks noChangeArrowheads="1"/>
            </p:cNvSpPr>
            <p:nvPr/>
          </p:nvSpPr>
          <p:spPr bwMode="auto">
            <a:xfrm>
              <a:off x="793" y="1026"/>
              <a:ext cx="4808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l" eaLnBrk="1" hangingPunct="1"/>
              <a:r>
                <a:rPr lang="zh-CN" altLang="en-US" sz="2400" b="1" dirty="0">
                  <a:solidFill>
                    <a:srgbClr val="000000"/>
                  </a:solidFill>
                </a:rPr>
                <a:t>第一、有效的提问要激起学生的学习兴趣，必须具有一定的开放度 ；</a:t>
              </a:r>
            </a:p>
          </p:txBody>
        </p:sp>
      </p:grpSp>
      <p:grpSp>
        <p:nvGrpSpPr>
          <p:cNvPr id="250903" name="Group 23"/>
          <p:cNvGrpSpPr>
            <a:grpSpLocks/>
          </p:cNvGrpSpPr>
          <p:nvPr/>
        </p:nvGrpSpPr>
        <p:grpSpPr bwMode="auto">
          <a:xfrm>
            <a:off x="827584" y="2680196"/>
            <a:ext cx="7632700" cy="719137"/>
            <a:chOff x="793" y="1643"/>
            <a:chExt cx="4808" cy="453"/>
          </a:xfrm>
        </p:grpSpPr>
        <p:sp>
          <p:nvSpPr>
            <p:cNvPr id="250898" name="AutoShape 18"/>
            <p:cNvSpPr>
              <a:spLocks noChangeArrowheads="1"/>
            </p:cNvSpPr>
            <p:nvPr/>
          </p:nvSpPr>
          <p:spPr bwMode="auto">
            <a:xfrm>
              <a:off x="793" y="1643"/>
              <a:ext cx="4808" cy="453"/>
            </a:xfrm>
            <a:prstGeom prst="roundRect">
              <a:avLst>
                <a:gd name="adj" fmla="val 30148"/>
              </a:avLst>
            </a:prstGeom>
            <a:solidFill>
              <a:srgbClr val="CCFFFF">
                <a:alpha val="89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0899" name="Rectangle 19"/>
            <p:cNvSpPr>
              <a:spLocks noChangeArrowheads="1"/>
            </p:cNvSpPr>
            <p:nvPr/>
          </p:nvSpPr>
          <p:spPr bwMode="auto">
            <a:xfrm>
              <a:off x="793" y="1711"/>
              <a:ext cx="48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l" eaLnBrk="1" hangingPunct="1"/>
              <a:r>
                <a:rPr lang="zh-CN" altLang="en-US" sz="2400" b="1">
                  <a:solidFill>
                    <a:srgbClr val="000000"/>
                  </a:solidFill>
                </a:rPr>
                <a:t>第二、有效的提问应该具有一定的深刻性</a:t>
              </a:r>
              <a:r>
                <a:rPr lang="zh-CN" altLang="en-US" sz="2400">
                  <a:solidFill>
                    <a:srgbClr val="000000"/>
                  </a:solidFill>
                </a:rPr>
                <a:t> </a:t>
              </a:r>
              <a:r>
                <a:rPr lang="zh-CN" altLang="en-US" sz="2400" b="1">
                  <a:solidFill>
                    <a:srgbClr val="000000"/>
                  </a:solidFill>
                </a:rPr>
                <a:t>；</a:t>
              </a:r>
            </a:p>
          </p:txBody>
        </p:sp>
      </p:grpSp>
      <p:grpSp>
        <p:nvGrpSpPr>
          <p:cNvPr id="250904" name="Group 24"/>
          <p:cNvGrpSpPr>
            <a:grpSpLocks/>
          </p:cNvGrpSpPr>
          <p:nvPr/>
        </p:nvGrpSpPr>
        <p:grpSpPr bwMode="auto">
          <a:xfrm>
            <a:off x="827584" y="3573958"/>
            <a:ext cx="7632700" cy="719138"/>
            <a:chOff x="793" y="2206"/>
            <a:chExt cx="4808" cy="453"/>
          </a:xfrm>
        </p:grpSpPr>
        <p:sp>
          <p:nvSpPr>
            <p:cNvPr id="250900" name="AutoShape 20"/>
            <p:cNvSpPr>
              <a:spLocks noChangeArrowheads="1"/>
            </p:cNvSpPr>
            <p:nvPr/>
          </p:nvSpPr>
          <p:spPr bwMode="auto">
            <a:xfrm>
              <a:off x="793" y="2206"/>
              <a:ext cx="4808" cy="453"/>
            </a:xfrm>
            <a:prstGeom prst="roundRect">
              <a:avLst>
                <a:gd name="adj" fmla="val 30148"/>
              </a:avLst>
            </a:prstGeom>
            <a:solidFill>
              <a:srgbClr val="CCFFFF">
                <a:alpha val="89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0901" name="Rectangle 21"/>
            <p:cNvSpPr>
              <a:spLocks noChangeArrowheads="1"/>
            </p:cNvSpPr>
            <p:nvPr/>
          </p:nvSpPr>
          <p:spPr bwMode="auto">
            <a:xfrm>
              <a:off x="793" y="2274"/>
              <a:ext cx="48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l" eaLnBrk="1" hangingPunct="1"/>
              <a:r>
                <a:rPr lang="zh-CN" altLang="en-US" sz="2400" b="1">
                  <a:solidFill>
                    <a:srgbClr val="000000"/>
                  </a:solidFill>
                </a:rPr>
                <a:t>第三、有效的提问要注意对象的层次化</a:t>
              </a:r>
              <a:r>
                <a:rPr lang="zh-CN" altLang="en-US" sz="2400">
                  <a:solidFill>
                    <a:srgbClr val="000000"/>
                  </a:solidFill>
                </a:rPr>
                <a:t>。</a:t>
              </a:r>
              <a:endParaRPr lang="en-US" altLang="zh-CN" sz="2400" b="1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65104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0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0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0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8533" name="Group 5"/>
          <p:cNvGrpSpPr>
            <a:grpSpLocks/>
          </p:cNvGrpSpPr>
          <p:nvPr/>
        </p:nvGrpSpPr>
        <p:grpSpPr bwMode="auto">
          <a:xfrm>
            <a:off x="1547813" y="1484313"/>
            <a:ext cx="6329362" cy="609600"/>
            <a:chOff x="1161" y="1480"/>
            <a:chExt cx="3987" cy="384"/>
          </a:xfrm>
        </p:grpSpPr>
        <p:sp>
          <p:nvSpPr>
            <p:cNvPr id="278534" name="Line 6"/>
            <p:cNvSpPr>
              <a:spLocks noChangeShapeType="1"/>
            </p:cNvSpPr>
            <p:nvPr/>
          </p:nvSpPr>
          <p:spPr bwMode="auto">
            <a:xfrm>
              <a:off x="1477" y="1797"/>
              <a:ext cx="3671" cy="4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8535" name="Text Box 7"/>
            <p:cNvSpPr txBox="1">
              <a:spLocks noChangeArrowheads="1"/>
            </p:cNvSpPr>
            <p:nvPr/>
          </p:nvSpPr>
          <p:spPr bwMode="auto">
            <a:xfrm>
              <a:off x="1526" y="1525"/>
              <a:ext cx="360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20A53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800100" indent="-34290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257300" indent="-3429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714500" indent="-3429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171700" indent="-3429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6289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30861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5433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40005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zh-CN" altLang="en-US" b="1">
                  <a:latin typeface="楷体_GB2312" pitchFamily="49" charset="-122"/>
                </a:rPr>
                <a:t>发现式提问</a:t>
              </a:r>
              <a:r>
                <a:rPr lang="en-US" altLang="zh-CN" b="1">
                  <a:latin typeface="Arial"/>
                </a:rPr>
                <a:t>——</a:t>
              </a:r>
              <a:r>
                <a:rPr lang="zh-CN" altLang="en-US" b="1">
                  <a:latin typeface="Arial"/>
                </a:rPr>
                <a:t>“</a:t>
              </a:r>
              <a:r>
                <a:rPr lang="zh-CN" altLang="en-US" b="1">
                  <a:latin typeface="楷体_GB2312" pitchFamily="49" charset="-122"/>
                </a:rPr>
                <a:t>双手推开窗前月</a:t>
              </a:r>
              <a:r>
                <a:rPr lang="zh-CN" altLang="en-US" b="1">
                  <a:latin typeface="Arial"/>
                </a:rPr>
                <a:t>”</a:t>
              </a:r>
              <a:r>
                <a:rPr lang="en-US" altLang="zh-CN" b="1">
                  <a:latin typeface="楷体_GB2312" pitchFamily="49" charset="-122"/>
                </a:rPr>
                <a:t> </a:t>
              </a:r>
              <a:endParaRPr lang="zh-CN" altLang="en-US">
                <a:latin typeface="楷体_GB2312" pitchFamily="49" charset="-122"/>
              </a:endParaRPr>
            </a:p>
          </p:txBody>
        </p:sp>
        <p:grpSp>
          <p:nvGrpSpPr>
            <p:cNvPr id="278536" name="Group 8"/>
            <p:cNvGrpSpPr>
              <a:grpSpLocks/>
            </p:cNvGrpSpPr>
            <p:nvPr/>
          </p:nvGrpSpPr>
          <p:grpSpPr bwMode="auto">
            <a:xfrm>
              <a:off x="1161" y="1480"/>
              <a:ext cx="384" cy="384"/>
              <a:chOff x="1268" y="1296"/>
              <a:chExt cx="384" cy="384"/>
            </a:xfrm>
          </p:grpSpPr>
          <p:sp>
            <p:nvSpPr>
              <p:cNvPr id="278537" name="Oval 9"/>
              <p:cNvSpPr>
                <a:spLocks noChangeArrowheads="1"/>
              </p:cNvSpPr>
              <p:nvPr/>
            </p:nvSpPr>
            <p:spPr bwMode="gray">
              <a:xfrm>
                <a:off x="1268" y="1296"/>
                <a:ext cx="384" cy="384"/>
              </a:xfrm>
              <a:prstGeom prst="ellipse">
                <a:avLst/>
              </a:prstGeom>
              <a:gradFill rotWithShape="1">
                <a:gsLst>
                  <a:gs pos="0">
                    <a:srgbClr val="00CC66">
                      <a:gamma/>
                      <a:tint val="0"/>
                      <a:invGamma/>
                    </a:srgbClr>
                  </a:gs>
                  <a:gs pos="50000">
                    <a:srgbClr val="00CC66"/>
                  </a:gs>
                  <a:gs pos="100000">
                    <a:srgbClr val="00CC66">
                      <a:gamma/>
                      <a:tint val="0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278538" name="Oval 10"/>
              <p:cNvSpPr>
                <a:spLocks noChangeArrowheads="1"/>
              </p:cNvSpPr>
              <p:nvPr/>
            </p:nvSpPr>
            <p:spPr bwMode="gray">
              <a:xfrm>
                <a:off x="1268" y="1296"/>
                <a:ext cx="384" cy="384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32001"/>
                    </a:schemeClr>
                  </a:gs>
                  <a:gs pos="100000">
                    <a:schemeClr val="accent1">
                      <a:gamma/>
                      <a:shade val="0"/>
                      <a:invGamma/>
                      <a:alpha val="89999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278539" name="Oval 11"/>
              <p:cNvSpPr>
                <a:spLocks noChangeArrowheads="1"/>
              </p:cNvSpPr>
              <p:nvPr/>
            </p:nvSpPr>
            <p:spPr bwMode="gray">
              <a:xfrm>
                <a:off x="1293" y="1321"/>
                <a:ext cx="334" cy="334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shade val="54118"/>
                      <a:invGamma/>
                    </a:schemeClr>
                  </a:gs>
                  <a:gs pos="50000">
                    <a:schemeClr val="accent1"/>
                  </a:gs>
                  <a:gs pos="100000">
                    <a:schemeClr val="accent1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278540" name="Oval 12"/>
              <p:cNvSpPr>
                <a:spLocks noChangeArrowheads="1"/>
              </p:cNvSpPr>
              <p:nvPr/>
            </p:nvSpPr>
            <p:spPr bwMode="gray">
              <a:xfrm>
                <a:off x="1293" y="1322"/>
                <a:ext cx="334" cy="334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shade val="63529"/>
                      <a:invGamma/>
                    </a:schemeClr>
                  </a:gs>
                  <a:gs pos="100000">
                    <a:schemeClr val="accent1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278541" name="Oval 13"/>
              <p:cNvSpPr>
                <a:spLocks noChangeArrowheads="1"/>
              </p:cNvSpPr>
              <p:nvPr/>
            </p:nvSpPr>
            <p:spPr bwMode="gray">
              <a:xfrm>
                <a:off x="1311" y="1338"/>
                <a:ext cx="300" cy="300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278542" name="Oval 14"/>
              <p:cNvSpPr>
                <a:spLocks noChangeArrowheads="1"/>
              </p:cNvSpPr>
              <p:nvPr/>
            </p:nvSpPr>
            <p:spPr bwMode="gray">
              <a:xfrm>
                <a:off x="1316" y="1343"/>
                <a:ext cx="291" cy="291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shade val="46275"/>
                      <a:invGamma/>
                    </a:srgbClr>
                  </a:gs>
                  <a:gs pos="100000">
                    <a:srgbClr val="C0C0C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278543" name="Oval 15"/>
              <p:cNvSpPr>
                <a:spLocks noChangeArrowheads="1"/>
              </p:cNvSpPr>
              <p:nvPr/>
            </p:nvSpPr>
            <p:spPr bwMode="gray">
              <a:xfrm>
                <a:off x="1320" y="1345"/>
                <a:ext cx="283" cy="283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alpha val="0"/>
                    </a:srgbClr>
                  </a:gs>
                  <a:gs pos="100000">
                    <a:srgbClr val="C0C0C0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278544" name="Oval 16"/>
              <p:cNvSpPr>
                <a:spLocks noChangeArrowheads="1"/>
              </p:cNvSpPr>
              <p:nvPr/>
            </p:nvSpPr>
            <p:spPr bwMode="gray">
              <a:xfrm>
                <a:off x="1323" y="1347"/>
                <a:ext cx="270" cy="26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shade val="79216"/>
                      <a:invGamma/>
                    </a:srgbClr>
                  </a:gs>
                  <a:gs pos="100000">
                    <a:srgbClr val="C0C0C0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278545" name="Oval 17"/>
              <p:cNvSpPr>
                <a:spLocks noChangeArrowheads="1"/>
              </p:cNvSpPr>
              <p:nvPr/>
            </p:nvSpPr>
            <p:spPr bwMode="gray">
              <a:xfrm>
                <a:off x="1338" y="1355"/>
                <a:ext cx="240" cy="21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tint val="0"/>
                      <a:invGamma/>
                    </a:srgbClr>
                  </a:gs>
                  <a:gs pos="100000">
                    <a:srgbClr val="C0C0C0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278546" name="Text Box 18"/>
              <p:cNvSpPr txBox="1">
                <a:spLocks noChangeArrowheads="1"/>
              </p:cNvSpPr>
              <p:nvPr/>
            </p:nvSpPr>
            <p:spPr bwMode="gray">
              <a:xfrm>
                <a:off x="1344" y="1330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2400" b="1">
                    <a:solidFill>
                      <a:srgbClr val="000000"/>
                    </a:solidFill>
                    <a:latin typeface="Arial" charset="0"/>
                    <a:ea typeface="宋体" pitchFamily="2" charset="-122"/>
                  </a:rPr>
                  <a:t>1</a:t>
                </a:r>
              </a:p>
            </p:txBody>
          </p:sp>
        </p:grpSp>
      </p:grpSp>
      <p:sp>
        <p:nvSpPr>
          <p:cNvPr id="278547" name="Rectangle 19"/>
          <p:cNvSpPr>
            <a:spLocks noChangeArrowheads="1"/>
          </p:cNvSpPr>
          <p:nvPr/>
        </p:nvSpPr>
        <p:spPr bwMode="auto">
          <a:xfrm>
            <a:off x="2987675" y="2133600"/>
            <a:ext cx="2376488" cy="56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000000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 eaLnBrk="1" hangingPunct="1"/>
            <a:r>
              <a:rPr lang="zh-CN" altLang="en-US" b="1">
                <a:latin typeface="Arial" charset="0"/>
                <a:ea typeface="宋体" pitchFamily="2" charset="-122"/>
              </a:rPr>
              <a:t>   两小儿辩日</a:t>
            </a:r>
          </a:p>
        </p:txBody>
      </p:sp>
      <p:sp>
        <p:nvSpPr>
          <p:cNvPr id="278548" name="Rectangle 20"/>
          <p:cNvSpPr>
            <a:spLocks noChangeArrowheads="1"/>
          </p:cNvSpPr>
          <p:nvPr/>
        </p:nvSpPr>
        <p:spPr bwMode="auto">
          <a:xfrm>
            <a:off x="468313" y="2781300"/>
            <a:ext cx="8455025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zh-CN" altLang="en-US" sz="4800" b="1">
                <a:solidFill>
                  <a:srgbClr val="FF6600"/>
                </a:solidFill>
              </a:rPr>
              <a:t>车盖</a:t>
            </a:r>
            <a:r>
              <a:rPr lang="en-US" altLang="zh-CN" sz="4800" b="1">
                <a:solidFill>
                  <a:srgbClr val="FF6600"/>
                </a:solidFill>
                <a:latin typeface="Arial"/>
              </a:rPr>
              <a:t>—</a:t>
            </a:r>
            <a:r>
              <a:rPr lang="zh-CN" altLang="en-US" sz="4800" b="1">
                <a:solidFill>
                  <a:srgbClr val="FF6600"/>
                </a:solidFill>
              </a:rPr>
              <a:t>盘盂   沧沧凉凉</a:t>
            </a:r>
            <a:r>
              <a:rPr lang="en-US" altLang="zh-CN" sz="4800" b="1">
                <a:solidFill>
                  <a:srgbClr val="FF6600"/>
                </a:solidFill>
                <a:latin typeface="Arial"/>
              </a:rPr>
              <a:t>—</a:t>
            </a:r>
            <a:r>
              <a:rPr lang="zh-CN" altLang="en-US" sz="4800" b="1">
                <a:solidFill>
                  <a:srgbClr val="FF6600"/>
                </a:solidFill>
              </a:rPr>
              <a:t>探汤</a:t>
            </a:r>
          </a:p>
        </p:txBody>
      </p:sp>
      <p:sp>
        <p:nvSpPr>
          <p:cNvPr id="278549" name="Rectangle 21"/>
          <p:cNvSpPr>
            <a:spLocks noChangeArrowheads="1"/>
          </p:cNvSpPr>
          <p:nvPr/>
        </p:nvSpPr>
        <p:spPr bwMode="auto">
          <a:xfrm>
            <a:off x="1202110" y="3863153"/>
            <a:ext cx="6058069" cy="563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115000"/>
              <a:buFont typeface="Wingdings" pitchFamily="2" charset="2"/>
              <a:buNone/>
            </a:pPr>
            <a:r>
              <a:rPr lang="zh-CN" altLang="en-US" sz="3600" b="1"/>
              <a:t>* 谁发现了这两条线的联系？</a:t>
            </a:r>
          </a:p>
        </p:txBody>
      </p:sp>
      <p:sp>
        <p:nvSpPr>
          <p:cNvPr id="278550" name="Rectangle 22"/>
          <p:cNvSpPr>
            <a:spLocks noChangeArrowheads="1"/>
          </p:cNvSpPr>
          <p:nvPr/>
        </p:nvSpPr>
        <p:spPr bwMode="auto">
          <a:xfrm>
            <a:off x="611560" y="4366390"/>
            <a:ext cx="792003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zh-CN" altLang="en-US" sz="3600" b="1" dirty="0"/>
              <a:t>   * 一眼就看出这两对词语意思相反并不难，还有没有不一样的发现？</a:t>
            </a:r>
          </a:p>
        </p:txBody>
      </p:sp>
      <p:sp>
        <p:nvSpPr>
          <p:cNvPr id="278551" name="Rectangle 23"/>
          <p:cNvSpPr>
            <a:spLocks noChangeArrowheads="1"/>
          </p:cNvSpPr>
          <p:nvPr/>
        </p:nvSpPr>
        <p:spPr bwMode="auto">
          <a:xfrm>
            <a:off x="1214810" y="5518915"/>
            <a:ext cx="7740650" cy="1006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lnSpc>
                <a:spcPct val="80000"/>
              </a:lnSpc>
              <a:spcBef>
                <a:spcPct val="50000"/>
              </a:spcBef>
              <a:buClr>
                <a:schemeClr val="tx2"/>
              </a:buClr>
              <a:buSzPct val="115000"/>
              <a:buFont typeface="Wingdings" pitchFamily="2" charset="2"/>
              <a:buNone/>
            </a:pPr>
            <a:r>
              <a:rPr lang="zh-CN" altLang="en-US" sz="3600" b="1"/>
              <a:t>* 从两小儿的辩斗中，你还发现了什么？ </a:t>
            </a:r>
            <a:endParaRPr lang="zh-CN" altLang="en-US" sz="3600" b="1">
              <a:solidFill>
                <a:srgbClr val="000000"/>
              </a:solidFill>
              <a:latin typeface="Arial" charset="0"/>
              <a:ea typeface="宋体" pitchFamily="2" charset="-122"/>
            </a:endParaRPr>
          </a:p>
        </p:txBody>
      </p:sp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683568" y="620713"/>
            <a:ext cx="7308850" cy="56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000000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 eaLnBrk="1" hangingPunct="1"/>
            <a:r>
              <a:rPr lang="zh-CN" altLang="en-US" sz="4000" b="1" cap="all" spc="5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  <a:ea typeface="+mj-ea"/>
                <a:cs typeface="+mj-cs"/>
              </a:rPr>
              <a:t>二</a:t>
            </a:r>
            <a:r>
              <a:rPr lang="zh-CN" altLang="en-US" sz="4000" b="1" cap="all" spc="50" dirty="0" smtClean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  <a:ea typeface="+mj-ea"/>
                <a:cs typeface="+mj-cs"/>
              </a:rPr>
              <a:t>、有效</a:t>
            </a:r>
            <a:r>
              <a:rPr lang="zh-CN" altLang="en-US" sz="4000" b="1" cap="all" spc="5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  <a:ea typeface="+mj-ea"/>
                <a:cs typeface="+mj-cs"/>
              </a:rPr>
              <a:t>课堂教学的提问策略 </a:t>
            </a:r>
          </a:p>
        </p:txBody>
      </p:sp>
    </p:spTree>
    <p:extLst>
      <p:ext uri="{BB962C8B-B14F-4D97-AF65-F5344CB8AC3E}">
        <p14:creationId xmlns:p14="http://schemas.microsoft.com/office/powerpoint/2010/main" val="1186114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8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8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78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8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78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8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8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8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8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8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78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547" grpId="0"/>
      <p:bldP spid="278548" grpId="0"/>
      <p:bldP spid="278549" grpId="0"/>
      <p:bldP spid="278550" grpId="0"/>
      <p:bldP spid="27855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111" name="Group 71"/>
          <p:cNvGrpSpPr>
            <a:grpSpLocks/>
          </p:cNvGrpSpPr>
          <p:nvPr/>
        </p:nvGrpSpPr>
        <p:grpSpPr bwMode="auto">
          <a:xfrm>
            <a:off x="1547813" y="1465267"/>
            <a:ext cx="6329362" cy="657226"/>
            <a:chOff x="1161" y="1468"/>
            <a:chExt cx="3987" cy="414"/>
          </a:xfrm>
        </p:grpSpPr>
        <p:sp>
          <p:nvSpPr>
            <p:cNvPr id="215055" name="Line 15"/>
            <p:cNvSpPr>
              <a:spLocks noChangeShapeType="1"/>
            </p:cNvSpPr>
            <p:nvPr/>
          </p:nvSpPr>
          <p:spPr bwMode="auto">
            <a:xfrm>
              <a:off x="1477" y="1797"/>
              <a:ext cx="3671" cy="4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sz="2400"/>
            </a:p>
          </p:txBody>
        </p:sp>
        <p:sp>
          <p:nvSpPr>
            <p:cNvPr id="215056" name="Text Box 16"/>
            <p:cNvSpPr txBox="1">
              <a:spLocks noChangeArrowheads="1"/>
            </p:cNvSpPr>
            <p:nvPr/>
          </p:nvSpPr>
          <p:spPr bwMode="auto">
            <a:xfrm>
              <a:off x="1526" y="1525"/>
              <a:ext cx="331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20A53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800100" indent="-34290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257300" indent="-3429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714500" indent="-3429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171700" indent="-3429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6289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30861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5433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40005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zh-CN" altLang="en-US" sz="2400" b="1">
                  <a:latin typeface="楷体_GB2312" pitchFamily="49" charset="-122"/>
                </a:rPr>
                <a:t>发现式提问</a:t>
              </a:r>
              <a:r>
                <a:rPr lang="en-US" altLang="zh-CN" sz="2400" b="1">
                  <a:latin typeface="Arial"/>
                </a:rPr>
                <a:t>——</a:t>
              </a:r>
              <a:r>
                <a:rPr lang="zh-CN" altLang="en-US" sz="2400" b="1">
                  <a:latin typeface="Arial"/>
                </a:rPr>
                <a:t>“</a:t>
              </a:r>
              <a:r>
                <a:rPr lang="zh-CN" altLang="en-US" sz="2400" b="1">
                  <a:latin typeface="楷体_GB2312" pitchFamily="49" charset="-122"/>
                </a:rPr>
                <a:t>双手推开窗前月</a:t>
              </a:r>
              <a:r>
                <a:rPr lang="zh-CN" altLang="en-US" sz="2400" b="1">
                  <a:latin typeface="Arial"/>
                </a:rPr>
                <a:t>”</a:t>
              </a:r>
              <a:r>
                <a:rPr lang="en-US" altLang="zh-CN" sz="2400" b="1">
                  <a:latin typeface="楷体_GB2312" pitchFamily="49" charset="-122"/>
                </a:rPr>
                <a:t> </a:t>
              </a:r>
              <a:endParaRPr lang="zh-CN" altLang="en-US" sz="2400">
                <a:latin typeface="楷体_GB2312" pitchFamily="49" charset="-122"/>
              </a:endParaRPr>
            </a:p>
          </p:txBody>
        </p:sp>
        <p:grpSp>
          <p:nvGrpSpPr>
            <p:cNvPr id="215057" name="Group 17"/>
            <p:cNvGrpSpPr>
              <a:grpSpLocks/>
            </p:cNvGrpSpPr>
            <p:nvPr/>
          </p:nvGrpSpPr>
          <p:grpSpPr bwMode="auto">
            <a:xfrm>
              <a:off x="1161" y="1468"/>
              <a:ext cx="359" cy="414"/>
              <a:chOff x="1268" y="1284"/>
              <a:chExt cx="359" cy="414"/>
            </a:xfrm>
          </p:grpSpPr>
          <p:sp>
            <p:nvSpPr>
              <p:cNvPr id="215058" name="Oval 18"/>
              <p:cNvSpPr>
                <a:spLocks noChangeArrowheads="1"/>
              </p:cNvSpPr>
              <p:nvPr/>
            </p:nvSpPr>
            <p:spPr bwMode="gray">
              <a:xfrm>
                <a:off x="1268" y="1284"/>
                <a:ext cx="164" cy="409"/>
              </a:xfrm>
              <a:prstGeom prst="ellipse">
                <a:avLst/>
              </a:prstGeom>
              <a:gradFill rotWithShape="1">
                <a:gsLst>
                  <a:gs pos="0">
                    <a:srgbClr val="00CC66">
                      <a:gamma/>
                      <a:tint val="0"/>
                      <a:invGamma/>
                    </a:srgbClr>
                  </a:gs>
                  <a:gs pos="50000">
                    <a:srgbClr val="00CC66"/>
                  </a:gs>
                  <a:gs pos="100000">
                    <a:srgbClr val="00CC66">
                      <a:gamma/>
                      <a:tint val="0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 sz="2400"/>
              </a:p>
            </p:txBody>
          </p:sp>
          <p:sp>
            <p:nvSpPr>
              <p:cNvPr id="215059" name="Oval 19"/>
              <p:cNvSpPr>
                <a:spLocks noChangeArrowheads="1"/>
              </p:cNvSpPr>
              <p:nvPr/>
            </p:nvSpPr>
            <p:spPr bwMode="gray">
              <a:xfrm>
                <a:off x="1268" y="1284"/>
                <a:ext cx="164" cy="40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32001"/>
                    </a:schemeClr>
                  </a:gs>
                  <a:gs pos="100000">
                    <a:schemeClr val="accent1">
                      <a:gamma/>
                      <a:shade val="0"/>
                      <a:invGamma/>
                      <a:alpha val="89999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 sz="2400"/>
              </a:p>
            </p:txBody>
          </p:sp>
          <p:sp>
            <p:nvSpPr>
              <p:cNvPr id="215060" name="Oval 20"/>
              <p:cNvSpPr>
                <a:spLocks noChangeArrowheads="1"/>
              </p:cNvSpPr>
              <p:nvPr/>
            </p:nvSpPr>
            <p:spPr bwMode="gray">
              <a:xfrm>
                <a:off x="1293" y="1284"/>
                <a:ext cx="334" cy="40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shade val="54118"/>
                      <a:invGamma/>
                    </a:schemeClr>
                  </a:gs>
                  <a:gs pos="50000">
                    <a:schemeClr val="accent1"/>
                  </a:gs>
                  <a:gs pos="100000">
                    <a:schemeClr val="accent1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 sz="2400"/>
              </a:p>
            </p:txBody>
          </p:sp>
          <p:sp>
            <p:nvSpPr>
              <p:cNvPr id="215061" name="Oval 21"/>
              <p:cNvSpPr>
                <a:spLocks noChangeArrowheads="1"/>
              </p:cNvSpPr>
              <p:nvPr/>
            </p:nvSpPr>
            <p:spPr bwMode="gray">
              <a:xfrm>
                <a:off x="1293" y="1285"/>
                <a:ext cx="334" cy="40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shade val="63529"/>
                      <a:invGamma/>
                    </a:schemeClr>
                  </a:gs>
                  <a:gs pos="100000">
                    <a:schemeClr val="accent1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 sz="2400"/>
              </a:p>
            </p:txBody>
          </p:sp>
          <p:sp>
            <p:nvSpPr>
              <p:cNvPr id="215062" name="Oval 22"/>
              <p:cNvSpPr>
                <a:spLocks noChangeArrowheads="1"/>
              </p:cNvSpPr>
              <p:nvPr/>
            </p:nvSpPr>
            <p:spPr bwMode="gray">
              <a:xfrm>
                <a:off x="1311" y="1284"/>
                <a:ext cx="300" cy="409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 sz="2400"/>
              </a:p>
            </p:txBody>
          </p:sp>
          <p:sp>
            <p:nvSpPr>
              <p:cNvPr id="215063" name="Oval 23"/>
              <p:cNvSpPr>
                <a:spLocks noChangeArrowheads="1"/>
              </p:cNvSpPr>
              <p:nvPr/>
            </p:nvSpPr>
            <p:spPr bwMode="gray">
              <a:xfrm>
                <a:off x="1316" y="1343"/>
                <a:ext cx="291" cy="291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shade val="46275"/>
                      <a:invGamma/>
                    </a:srgbClr>
                  </a:gs>
                  <a:gs pos="100000">
                    <a:srgbClr val="C0C0C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400"/>
              </a:p>
            </p:txBody>
          </p:sp>
          <p:sp>
            <p:nvSpPr>
              <p:cNvPr id="215064" name="Oval 24"/>
              <p:cNvSpPr>
                <a:spLocks noChangeArrowheads="1"/>
              </p:cNvSpPr>
              <p:nvPr/>
            </p:nvSpPr>
            <p:spPr bwMode="gray">
              <a:xfrm>
                <a:off x="1320" y="1345"/>
                <a:ext cx="283" cy="283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alpha val="0"/>
                    </a:srgbClr>
                  </a:gs>
                  <a:gs pos="100000">
                    <a:srgbClr val="C0C0C0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400"/>
              </a:p>
            </p:txBody>
          </p:sp>
          <p:sp>
            <p:nvSpPr>
              <p:cNvPr id="215065" name="Oval 25"/>
              <p:cNvSpPr>
                <a:spLocks noChangeArrowheads="1"/>
              </p:cNvSpPr>
              <p:nvPr/>
            </p:nvSpPr>
            <p:spPr bwMode="gray">
              <a:xfrm>
                <a:off x="1323" y="1347"/>
                <a:ext cx="270" cy="26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shade val="79216"/>
                      <a:invGamma/>
                    </a:srgbClr>
                  </a:gs>
                  <a:gs pos="100000">
                    <a:srgbClr val="C0C0C0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400"/>
              </a:p>
            </p:txBody>
          </p:sp>
          <p:sp>
            <p:nvSpPr>
              <p:cNvPr id="215066" name="Oval 26"/>
              <p:cNvSpPr>
                <a:spLocks noChangeArrowheads="1"/>
              </p:cNvSpPr>
              <p:nvPr/>
            </p:nvSpPr>
            <p:spPr bwMode="gray">
              <a:xfrm>
                <a:off x="1338" y="1355"/>
                <a:ext cx="240" cy="21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tint val="0"/>
                      <a:invGamma/>
                    </a:srgbClr>
                  </a:gs>
                  <a:gs pos="100000">
                    <a:srgbClr val="C0C0C0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400"/>
              </a:p>
            </p:txBody>
          </p:sp>
          <p:sp>
            <p:nvSpPr>
              <p:cNvPr id="215067" name="Text Box 27"/>
              <p:cNvSpPr txBox="1">
                <a:spLocks noChangeArrowheads="1"/>
              </p:cNvSpPr>
              <p:nvPr/>
            </p:nvSpPr>
            <p:spPr bwMode="gray">
              <a:xfrm>
                <a:off x="1344" y="1330"/>
                <a:ext cx="260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3200" b="1">
                    <a:solidFill>
                      <a:srgbClr val="000000"/>
                    </a:solidFill>
                    <a:latin typeface="Arial" charset="0"/>
                    <a:ea typeface="宋体" pitchFamily="2" charset="-122"/>
                  </a:rPr>
                  <a:t>1</a:t>
                </a:r>
              </a:p>
            </p:txBody>
          </p:sp>
        </p:grpSp>
      </p:grpSp>
      <p:grpSp>
        <p:nvGrpSpPr>
          <p:cNvPr id="215116" name="Group 76"/>
          <p:cNvGrpSpPr>
            <a:grpSpLocks/>
          </p:cNvGrpSpPr>
          <p:nvPr/>
        </p:nvGrpSpPr>
        <p:grpSpPr bwMode="auto">
          <a:xfrm>
            <a:off x="684213" y="2564507"/>
            <a:ext cx="8208962" cy="3024733"/>
            <a:chOff x="431" y="2115"/>
            <a:chExt cx="5171" cy="1497"/>
          </a:xfrm>
        </p:grpSpPr>
        <p:sp>
          <p:nvSpPr>
            <p:cNvPr id="215117" name="AutoShape 77"/>
            <p:cNvSpPr>
              <a:spLocks noChangeArrowheads="1"/>
            </p:cNvSpPr>
            <p:nvPr/>
          </p:nvSpPr>
          <p:spPr bwMode="auto">
            <a:xfrm>
              <a:off x="431" y="2115"/>
              <a:ext cx="5126" cy="1497"/>
            </a:xfrm>
            <a:prstGeom prst="roundRect">
              <a:avLst>
                <a:gd name="adj" fmla="val 30148"/>
              </a:avLst>
            </a:prstGeom>
            <a:solidFill>
              <a:srgbClr val="CCFFFF">
                <a:alpha val="89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sz="2000"/>
            </a:p>
          </p:txBody>
        </p:sp>
        <p:sp>
          <p:nvSpPr>
            <p:cNvPr id="215118" name="Rectangle 78"/>
            <p:cNvSpPr>
              <a:spLocks noChangeArrowheads="1"/>
            </p:cNvSpPr>
            <p:nvPr/>
          </p:nvSpPr>
          <p:spPr bwMode="auto">
            <a:xfrm>
              <a:off x="567" y="2309"/>
              <a:ext cx="5035" cy="1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l" eaLnBrk="1" hangingPunct="1"/>
              <a:r>
                <a:rPr lang="zh-CN" altLang="en-US" sz="2800" dirty="0"/>
                <a:t>    </a:t>
              </a:r>
              <a:r>
                <a:rPr lang="zh-CN" altLang="en-US" sz="2800" dirty="0">
                  <a:solidFill>
                    <a:srgbClr val="000000"/>
                  </a:solidFill>
                </a:rPr>
                <a:t>发现式提问，目的在于使学生能够尽可能充分地参加探求知识的过程。教师要给他们提出要求和鼓励，提供方便和机会，通过启发引导和帮助指导，造成一种有助于独立思维的自由和赞助的气氛，让他们自己去思索，自己去发现。 </a:t>
              </a:r>
            </a:p>
          </p:txBody>
        </p:sp>
      </p:grp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683568" y="620713"/>
            <a:ext cx="7308850" cy="56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000000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 eaLnBrk="1" hangingPunct="1"/>
            <a:r>
              <a:rPr lang="zh-CN" altLang="en-US" sz="4000" b="1" cap="all" spc="5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  <a:ea typeface="+mj-ea"/>
                <a:cs typeface="+mj-cs"/>
              </a:rPr>
              <a:t>二</a:t>
            </a:r>
            <a:r>
              <a:rPr lang="zh-CN" altLang="en-US" sz="4000" b="1" cap="all" spc="50" dirty="0" smtClean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  <a:ea typeface="+mj-ea"/>
                <a:cs typeface="+mj-cs"/>
              </a:rPr>
              <a:t>、有效</a:t>
            </a:r>
            <a:r>
              <a:rPr lang="zh-CN" altLang="en-US" sz="4000" b="1" cap="all" spc="5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  <a:ea typeface="+mj-ea"/>
                <a:cs typeface="+mj-cs"/>
              </a:rPr>
              <a:t>课堂教学的提问策略 </a:t>
            </a:r>
          </a:p>
        </p:txBody>
      </p:sp>
    </p:spTree>
    <p:extLst>
      <p:ext uri="{BB962C8B-B14F-4D97-AF65-F5344CB8AC3E}">
        <p14:creationId xmlns:p14="http://schemas.microsoft.com/office/powerpoint/2010/main" val="1706268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5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1907" name="Group 3"/>
          <p:cNvGrpSpPr>
            <a:grpSpLocks/>
          </p:cNvGrpSpPr>
          <p:nvPr/>
        </p:nvGrpSpPr>
        <p:grpSpPr bwMode="auto">
          <a:xfrm>
            <a:off x="1547813" y="1465267"/>
            <a:ext cx="6329362" cy="657226"/>
            <a:chOff x="1161" y="1468"/>
            <a:chExt cx="3987" cy="414"/>
          </a:xfrm>
        </p:grpSpPr>
        <p:sp>
          <p:nvSpPr>
            <p:cNvPr id="251908" name="Line 4"/>
            <p:cNvSpPr>
              <a:spLocks noChangeShapeType="1"/>
            </p:cNvSpPr>
            <p:nvPr/>
          </p:nvSpPr>
          <p:spPr bwMode="auto">
            <a:xfrm>
              <a:off x="1477" y="1797"/>
              <a:ext cx="3671" cy="4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sz="2400"/>
            </a:p>
          </p:txBody>
        </p:sp>
        <p:sp>
          <p:nvSpPr>
            <p:cNvPr id="251909" name="Text Box 5"/>
            <p:cNvSpPr txBox="1">
              <a:spLocks noChangeArrowheads="1"/>
            </p:cNvSpPr>
            <p:nvPr/>
          </p:nvSpPr>
          <p:spPr bwMode="auto">
            <a:xfrm>
              <a:off x="1526" y="1525"/>
              <a:ext cx="331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20A53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800100" indent="-34290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257300" indent="-3429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714500" indent="-3429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171700" indent="-3429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6289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30861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5433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40005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zh-CN" altLang="en-US" sz="2400" b="1">
                  <a:latin typeface="楷体_GB2312" pitchFamily="49" charset="-122"/>
                </a:rPr>
                <a:t>发现式提问</a:t>
              </a:r>
              <a:r>
                <a:rPr lang="en-US" altLang="zh-CN" sz="2400" b="1">
                  <a:latin typeface="Arial"/>
                </a:rPr>
                <a:t>——</a:t>
              </a:r>
              <a:r>
                <a:rPr lang="zh-CN" altLang="en-US" sz="2400" b="1">
                  <a:latin typeface="Arial"/>
                </a:rPr>
                <a:t>“</a:t>
              </a:r>
              <a:r>
                <a:rPr lang="zh-CN" altLang="en-US" sz="2400" b="1">
                  <a:latin typeface="楷体_GB2312" pitchFamily="49" charset="-122"/>
                </a:rPr>
                <a:t>双手推开窗前月</a:t>
              </a:r>
              <a:r>
                <a:rPr lang="zh-CN" altLang="en-US" sz="2400" b="1">
                  <a:latin typeface="Arial"/>
                </a:rPr>
                <a:t>”</a:t>
              </a:r>
              <a:r>
                <a:rPr lang="en-US" altLang="zh-CN" sz="2400" b="1">
                  <a:latin typeface="楷体_GB2312" pitchFamily="49" charset="-122"/>
                </a:rPr>
                <a:t> </a:t>
              </a:r>
              <a:endParaRPr lang="zh-CN" altLang="en-US" sz="2400">
                <a:latin typeface="楷体_GB2312" pitchFamily="49" charset="-122"/>
              </a:endParaRPr>
            </a:p>
          </p:txBody>
        </p:sp>
        <p:grpSp>
          <p:nvGrpSpPr>
            <p:cNvPr id="251910" name="Group 6"/>
            <p:cNvGrpSpPr>
              <a:grpSpLocks/>
            </p:cNvGrpSpPr>
            <p:nvPr/>
          </p:nvGrpSpPr>
          <p:grpSpPr bwMode="auto">
            <a:xfrm>
              <a:off x="1161" y="1468"/>
              <a:ext cx="359" cy="414"/>
              <a:chOff x="1268" y="1284"/>
              <a:chExt cx="359" cy="414"/>
            </a:xfrm>
          </p:grpSpPr>
          <p:sp>
            <p:nvSpPr>
              <p:cNvPr id="251911" name="Oval 7"/>
              <p:cNvSpPr>
                <a:spLocks noChangeArrowheads="1"/>
              </p:cNvSpPr>
              <p:nvPr/>
            </p:nvSpPr>
            <p:spPr bwMode="gray">
              <a:xfrm>
                <a:off x="1268" y="1284"/>
                <a:ext cx="164" cy="409"/>
              </a:xfrm>
              <a:prstGeom prst="ellipse">
                <a:avLst/>
              </a:prstGeom>
              <a:gradFill rotWithShape="1">
                <a:gsLst>
                  <a:gs pos="0">
                    <a:srgbClr val="00CC66">
                      <a:gamma/>
                      <a:tint val="0"/>
                      <a:invGamma/>
                    </a:srgbClr>
                  </a:gs>
                  <a:gs pos="50000">
                    <a:srgbClr val="00CC66"/>
                  </a:gs>
                  <a:gs pos="100000">
                    <a:srgbClr val="00CC66">
                      <a:gamma/>
                      <a:tint val="0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 sz="2400"/>
              </a:p>
            </p:txBody>
          </p:sp>
          <p:sp>
            <p:nvSpPr>
              <p:cNvPr id="251912" name="Oval 8"/>
              <p:cNvSpPr>
                <a:spLocks noChangeArrowheads="1"/>
              </p:cNvSpPr>
              <p:nvPr/>
            </p:nvSpPr>
            <p:spPr bwMode="gray">
              <a:xfrm>
                <a:off x="1268" y="1284"/>
                <a:ext cx="164" cy="40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32001"/>
                    </a:schemeClr>
                  </a:gs>
                  <a:gs pos="100000">
                    <a:schemeClr val="accent1">
                      <a:gamma/>
                      <a:shade val="0"/>
                      <a:invGamma/>
                      <a:alpha val="89999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 sz="2400"/>
              </a:p>
            </p:txBody>
          </p:sp>
          <p:sp>
            <p:nvSpPr>
              <p:cNvPr id="251913" name="Oval 9"/>
              <p:cNvSpPr>
                <a:spLocks noChangeArrowheads="1"/>
              </p:cNvSpPr>
              <p:nvPr/>
            </p:nvSpPr>
            <p:spPr bwMode="gray">
              <a:xfrm>
                <a:off x="1293" y="1284"/>
                <a:ext cx="334" cy="40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shade val="54118"/>
                      <a:invGamma/>
                    </a:schemeClr>
                  </a:gs>
                  <a:gs pos="50000">
                    <a:schemeClr val="accent1"/>
                  </a:gs>
                  <a:gs pos="100000">
                    <a:schemeClr val="accent1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 sz="2400"/>
              </a:p>
            </p:txBody>
          </p:sp>
          <p:sp>
            <p:nvSpPr>
              <p:cNvPr id="251914" name="Oval 10"/>
              <p:cNvSpPr>
                <a:spLocks noChangeArrowheads="1"/>
              </p:cNvSpPr>
              <p:nvPr/>
            </p:nvSpPr>
            <p:spPr bwMode="gray">
              <a:xfrm>
                <a:off x="1293" y="1285"/>
                <a:ext cx="334" cy="40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shade val="63529"/>
                      <a:invGamma/>
                    </a:schemeClr>
                  </a:gs>
                  <a:gs pos="100000">
                    <a:schemeClr val="accent1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 sz="2400"/>
              </a:p>
            </p:txBody>
          </p:sp>
          <p:sp>
            <p:nvSpPr>
              <p:cNvPr id="251915" name="Oval 11"/>
              <p:cNvSpPr>
                <a:spLocks noChangeArrowheads="1"/>
              </p:cNvSpPr>
              <p:nvPr/>
            </p:nvSpPr>
            <p:spPr bwMode="gray">
              <a:xfrm>
                <a:off x="1311" y="1284"/>
                <a:ext cx="300" cy="409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 sz="2400"/>
              </a:p>
            </p:txBody>
          </p:sp>
          <p:sp>
            <p:nvSpPr>
              <p:cNvPr id="251916" name="Oval 12"/>
              <p:cNvSpPr>
                <a:spLocks noChangeArrowheads="1"/>
              </p:cNvSpPr>
              <p:nvPr/>
            </p:nvSpPr>
            <p:spPr bwMode="gray">
              <a:xfrm>
                <a:off x="1316" y="1343"/>
                <a:ext cx="291" cy="291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shade val="46275"/>
                      <a:invGamma/>
                    </a:srgbClr>
                  </a:gs>
                  <a:gs pos="100000">
                    <a:srgbClr val="C0C0C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400"/>
              </a:p>
            </p:txBody>
          </p:sp>
          <p:sp>
            <p:nvSpPr>
              <p:cNvPr id="251917" name="Oval 13"/>
              <p:cNvSpPr>
                <a:spLocks noChangeArrowheads="1"/>
              </p:cNvSpPr>
              <p:nvPr/>
            </p:nvSpPr>
            <p:spPr bwMode="gray">
              <a:xfrm>
                <a:off x="1320" y="1345"/>
                <a:ext cx="283" cy="283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alpha val="0"/>
                    </a:srgbClr>
                  </a:gs>
                  <a:gs pos="100000">
                    <a:srgbClr val="C0C0C0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400"/>
              </a:p>
            </p:txBody>
          </p:sp>
          <p:sp>
            <p:nvSpPr>
              <p:cNvPr id="251918" name="Oval 14"/>
              <p:cNvSpPr>
                <a:spLocks noChangeArrowheads="1"/>
              </p:cNvSpPr>
              <p:nvPr/>
            </p:nvSpPr>
            <p:spPr bwMode="gray">
              <a:xfrm>
                <a:off x="1323" y="1347"/>
                <a:ext cx="270" cy="26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shade val="79216"/>
                      <a:invGamma/>
                    </a:srgbClr>
                  </a:gs>
                  <a:gs pos="100000">
                    <a:srgbClr val="C0C0C0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400"/>
              </a:p>
            </p:txBody>
          </p:sp>
          <p:sp>
            <p:nvSpPr>
              <p:cNvPr id="251919" name="Oval 15"/>
              <p:cNvSpPr>
                <a:spLocks noChangeArrowheads="1"/>
              </p:cNvSpPr>
              <p:nvPr/>
            </p:nvSpPr>
            <p:spPr bwMode="gray">
              <a:xfrm>
                <a:off x="1338" y="1355"/>
                <a:ext cx="240" cy="21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tint val="0"/>
                      <a:invGamma/>
                    </a:srgbClr>
                  </a:gs>
                  <a:gs pos="100000">
                    <a:srgbClr val="C0C0C0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400"/>
              </a:p>
            </p:txBody>
          </p:sp>
          <p:sp>
            <p:nvSpPr>
              <p:cNvPr id="251920" name="Text Box 16"/>
              <p:cNvSpPr txBox="1">
                <a:spLocks noChangeArrowheads="1"/>
              </p:cNvSpPr>
              <p:nvPr/>
            </p:nvSpPr>
            <p:spPr bwMode="gray">
              <a:xfrm>
                <a:off x="1344" y="1330"/>
                <a:ext cx="260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3200" b="1">
                    <a:solidFill>
                      <a:srgbClr val="000000"/>
                    </a:solidFill>
                    <a:latin typeface="Arial" charset="0"/>
                    <a:ea typeface="宋体" pitchFamily="2" charset="-122"/>
                  </a:rPr>
                  <a:t>1</a:t>
                </a:r>
              </a:p>
            </p:txBody>
          </p:sp>
        </p:grpSp>
      </p:grpSp>
      <p:grpSp>
        <p:nvGrpSpPr>
          <p:cNvPr id="251925" name="Group 21"/>
          <p:cNvGrpSpPr>
            <a:grpSpLocks/>
          </p:cNvGrpSpPr>
          <p:nvPr/>
        </p:nvGrpSpPr>
        <p:grpSpPr bwMode="auto">
          <a:xfrm>
            <a:off x="1584325" y="2330454"/>
            <a:ext cx="6408738" cy="688976"/>
            <a:chOff x="1156" y="2053"/>
            <a:chExt cx="4037" cy="434"/>
          </a:xfrm>
        </p:grpSpPr>
        <p:grpSp>
          <p:nvGrpSpPr>
            <p:cNvPr id="251926" name="Group 22"/>
            <p:cNvGrpSpPr>
              <a:grpSpLocks/>
            </p:cNvGrpSpPr>
            <p:nvPr/>
          </p:nvGrpSpPr>
          <p:grpSpPr bwMode="auto">
            <a:xfrm>
              <a:off x="1156" y="2053"/>
              <a:ext cx="384" cy="434"/>
              <a:chOff x="816" y="1860"/>
              <a:chExt cx="384" cy="434"/>
            </a:xfrm>
          </p:grpSpPr>
          <p:sp>
            <p:nvSpPr>
              <p:cNvPr id="251927" name="Oval 23"/>
              <p:cNvSpPr>
                <a:spLocks noChangeArrowheads="1"/>
              </p:cNvSpPr>
              <p:nvPr/>
            </p:nvSpPr>
            <p:spPr bwMode="gray">
              <a:xfrm>
                <a:off x="816" y="1860"/>
                <a:ext cx="164" cy="409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 sz="2400"/>
              </a:p>
            </p:txBody>
          </p:sp>
          <p:sp>
            <p:nvSpPr>
              <p:cNvPr id="251928" name="Oval 24"/>
              <p:cNvSpPr>
                <a:spLocks noChangeArrowheads="1"/>
              </p:cNvSpPr>
              <p:nvPr/>
            </p:nvSpPr>
            <p:spPr bwMode="gray">
              <a:xfrm>
                <a:off x="816" y="1860"/>
                <a:ext cx="164" cy="409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alpha val="32001"/>
                    </a:schemeClr>
                  </a:gs>
                  <a:gs pos="100000">
                    <a:schemeClr val="accent2">
                      <a:gamma/>
                      <a:shade val="0"/>
                      <a:invGamma/>
                      <a:alpha val="89999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 sz="2400"/>
              </a:p>
            </p:txBody>
          </p:sp>
          <p:sp>
            <p:nvSpPr>
              <p:cNvPr id="251929" name="Oval 25"/>
              <p:cNvSpPr>
                <a:spLocks noChangeArrowheads="1"/>
              </p:cNvSpPr>
              <p:nvPr/>
            </p:nvSpPr>
            <p:spPr bwMode="gray">
              <a:xfrm>
                <a:off x="841" y="1860"/>
                <a:ext cx="334" cy="409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54118"/>
                      <a:invGamma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 sz="2400"/>
              </a:p>
            </p:txBody>
          </p:sp>
          <p:sp>
            <p:nvSpPr>
              <p:cNvPr id="251930" name="Oval 26"/>
              <p:cNvSpPr>
                <a:spLocks noChangeArrowheads="1"/>
              </p:cNvSpPr>
              <p:nvPr/>
            </p:nvSpPr>
            <p:spPr bwMode="gray">
              <a:xfrm>
                <a:off x="866" y="1885"/>
                <a:ext cx="334" cy="409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3529"/>
                      <a:invGamma/>
                    </a:schemeClr>
                  </a:gs>
                  <a:gs pos="100000">
                    <a:schemeClr val="accent2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 sz="2400"/>
              </a:p>
            </p:txBody>
          </p:sp>
          <p:sp>
            <p:nvSpPr>
              <p:cNvPr id="251931" name="Oval 27"/>
              <p:cNvSpPr>
                <a:spLocks noChangeArrowheads="1"/>
              </p:cNvSpPr>
              <p:nvPr/>
            </p:nvSpPr>
            <p:spPr bwMode="gray">
              <a:xfrm>
                <a:off x="859" y="1860"/>
                <a:ext cx="300" cy="409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 sz="2400"/>
              </a:p>
            </p:txBody>
          </p:sp>
          <p:sp>
            <p:nvSpPr>
              <p:cNvPr id="251932" name="Oval 28"/>
              <p:cNvSpPr>
                <a:spLocks noChangeArrowheads="1"/>
              </p:cNvSpPr>
              <p:nvPr/>
            </p:nvSpPr>
            <p:spPr bwMode="gray">
              <a:xfrm>
                <a:off x="864" y="1919"/>
                <a:ext cx="291" cy="291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shade val="46275"/>
                      <a:invGamma/>
                    </a:srgbClr>
                  </a:gs>
                  <a:gs pos="100000">
                    <a:srgbClr val="C0C0C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400"/>
              </a:p>
            </p:txBody>
          </p:sp>
          <p:sp>
            <p:nvSpPr>
              <p:cNvPr id="251933" name="Oval 29"/>
              <p:cNvSpPr>
                <a:spLocks noChangeArrowheads="1"/>
              </p:cNvSpPr>
              <p:nvPr/>
            </p:nvSpPr>
            <p:spPr bwMode="gray">
              <a:xfrm>
                <a:off x="868" y="1921"/>
                <a:ext cx="283" cy="283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alpha val="0"/>
                    </a:srgbClr>
                  </a:gs>
                  <a:gs pos="100000">
                    <a:srgbClr val="C0C0C0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400"/>
              </a:p>
            </p:txBody>
          </p:sp>
          <p:sp>
            <p:nvSpPr>
              <p:cNvPr id="251934" name="Oval 30"/>
              <p:cNvSpPr>
                <a:spLocks noChangeArrowheads="1"/>
              </p:cNvSpPr>
              <p:nvPr/>
            </p:nvSpPr>
            <p:spPr bwMode="gray">
              <a:xfrm>
                <a:off x="871" y="1923"/>
                <a:ext cx="270" cy="26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shade val="79216"/>
                      <a:invGamma/>
                    </a:srgbClr>
                  </a:gs>
                  <a:gs pos="100000">
                    <a:srgbClr val="C0C0C0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400"/>
              </a:p>
            </p:txBody>
          </p:sp>
          <p:sp>
            <p:nvSpPr>
              <p:cNvPr id="251935" name="Oval 31"/>
              <p:cNvSpPr>
                <a:spLocks noChangeArrowheads="1"/>
              </p:cNvSpPr>
              <p:nvPr/>
            </p:nvSpPr>
            <p:spPr bwMode="gray">
              <a:xfrm>
                <a:off x="886" y="1931"/>
                <a:ext cx="240" cy="21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tint val="0"/>
                      <a:invGamma/>
                    </a:srgbClr>
                  </a:gs>
                  <a:gs pos="100000">
                    <a:srgbClr val="C0C0C0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400"/>
              </a:p>
            </p:txBody>
          </p:sp>
        </p:grpSp>
        <p:sp>
          <p:nvSpPr>
            <p:cNvPr id="251936" name="Line 32"/>
            <p:cNvSpPr>
              <a:spLocks noChangeShapeType="1"/>
            </p:cNvSpPr>
            <p:nvPr/>
          </p:nvSpPr>
          <p:spPr bwMode="auto">
            <a:xfrm>
              <a:off x="1477" y="2387"/>
              <a:ext cx="3716" cy="1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sz="2400"/>
            </a:p>
          </p:txBody>
        </p:sp>
        <p:sp>
          <p:nvSpPr>
            <p:cNvPr id="251937" name="Text Box 33"/>
            <p:cNvSpPr txBox="1">
              <a:spLocks noChangeArrowheads="1"/>
            </p:cNvSpPr>
            <p:nvPr/>
          </p:nvSpPr>
          <p:spPr bwMode="auto">
            <a:xfrm>
              <a:off x="1526" y="2114"/>
              <a:ext cx="321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20A53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800100" indent="-34290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257300" indent="-3429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714500" indent="-3429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171700" indent="-3429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6289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30861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5433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40005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zh-CN" altLang="en-US" sz="2400" b="1">
                  <a:latin typeface="楷体_GB2312" pitchFamily="49" charset="-122"/>
                </a:rPr>
                <a:t>辩论式提问</a:t>
              </a:r>
              <a:r>
                <a:rPr lang="en-US" altLang="zh-CN" sz="2400" b="1">
                  <a:latin typeface="Arial"/>
                </a:rPr>
                <a:t>——</a:t>
              </a:r>
              <a:r>
                <a:rPr lang="zh-CN" altLang="en-US" sz="2400" b="1">
                  <a:latin typeface="Arial"/>
                </a:rPr>
                <a:t>“</a:t>
              </a:r>
              <a:r>
                <a:rPr lang="zh-CN" altLang="en-US" sz="2400" b="1">
                  <a:latin typeface="楷体_GB2312" pitchFamily="49" charset="-122"/>
                </a:rPr>
                <a:t>一石激起千层浪</a:t>
              </a:r>
              <a:r>
                <a:rPr lang="zh-CN" altLang="en-US" sz="2400" b="1">
                  <a:latin typeface="Arial"/>
                </a:rPr>
                <a:t>”</a:t>
              </a:r>
              <a:endParaRPr lang="zh-CN" altLang="en-US" sz="2400" b="1">
                <a:latin typeface="楷体_GB2312" pitchFamily="49" charset="-122"/>
              </a:endParaRPr>
            </a:p>
          </p:txBody>
        </p:sp>
        <p:sp>
          <p:nvSpPr>
            <p:cNvPr id="251938" name="Text Box 34"/>
            <p:cNvSpPr txBox="1">
              <a:spLocks noChangeArrowheads="1"/>
            </p:cNvSpPr>
            <p:nvPr/>
          </p:nvSpPr>
          <p:spPr bwMode="gray">
            <a:xfrm>
              <a:off x="1237" y="2118"/>
              <a:ext cx="260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3200" b="1">
                  <a:solidFill>
                    <a:srgbClr val="000000"/>
                  </a:solidFill>
                  <a:latin typeface="Arial" charset="0"/>
                  <a:ea typeface="宋体" pitchFamily="2" charset="-122"/>
                </a:rPr>
                <a:t>2</a:t>
              </a:r>
            </a:p>
          </p:txBody>
        </p:sp>
      </p:grpSp>
      <p:sp>
        <p:nvSpPr>
          <p:cNvPr id="32" name="Rectangle 3"/>
          <p:cNvSpPr>
            <a:spLocks noChangeArrowheads="1"/>
          </p:cNvSpPr>
          <p:nvPr/>
        </p:nvSpPr>
        <p:spPr bwMode="auto">
          <a:xfrm>
            <a:off x="683568" y="620713"/>
            <a:ext cx="7308850" cy="56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000000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 eaLnBrk="1" hangingPunct="1"/>
            <a:r>
              <a:rPr lang="zh-CN" altLang="en-US" sz="4000" b="1" cap="all" spc="5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  <a:ea typeface="+mj-ea"/>
                <a:cs typeface="+mj-cs"/>
              </a:rPr>
              <a:t>二</a:t>
            </a:r>
            <a:r>
              <a:rPr lang="zh-CN" altLang="en-US" sz="4000" b="1" cap="all" spc="50" dirty="0" smtClean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  <a:ea typeface="+mj-ea"/>
                <a:cs typeface="+mj-cs"/>
              </a:rPr>
              <a:t>、有效</a:t>
            </a:r>
            <a:r>
              <a:rPr lang="zh-CN" altLang="en-US" sz="4000" b="1" cap="all" spc="5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  <a:ea typeface="+mj-ea"/>
                <a:cs typeface="+mj-cs"/>
              </a:rPr>
              <a:t>课堂教学的提问策略 </a:t>
            </a:r>
          </a:p>
        </p:txBody>
      </p:sp>
    </p:spTree>
    <p:extLst>
      <p:ext uri="{BB962C8B-B14F-4D97-AF65-F5344CB8AC3E}">
        <p14:creationId xmlns:p14="http://schemas.microsoft.com/office/powerpoint/2010/main" val="315738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4" name="Rectangle 6"/>
          <p:cNvSpPr>
            <a:spLocks noChangeArrowheads="1"/>
          </p:cNvSpPr>
          <p:nvPr/>
        </p:nvSpPr>
        <p:spPr bwMode="auto">
          <a:xfrm>
            <a:off x="71884" y="1556792"/>
            <a:ext cx="8964612" cy="5090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l"/>
            <a:r>
              <a:rPr lang="en-US" altLang="zh-CN" sz="2800" b="1" dirty="0"/>
              <a:t>【</a:t>
            </a:r>
            <a:r>
              <a:rPr lang="zh-CN" altLang="en-US" sz="2800" b="1" dirty="0"/>
              <a:t>案例</a:t>
            </a:r>
            <a:r>
              <a:rPr lang="en-US" altLang="zh-CN" sz="2800" b="1" dirty="0"/>
              <a:t>】《</a:t>
            </a:r>
            <a:r>
              <a:rPr lang="zh-CN" altLang="en-US" sz="2800" b="1" dirty="0"/>
              <a:t>中彩那天</a:t>
            </a:r>
            <a:r>
              <a:rPr lang="en-US" altLang="zh-CN" sz="2800" b="1" dirty="0"/>
              <a:t>》</a:t>
            </a:r>
          </a:p>
          <a:p>
            <a:pPr algn="l"/>
            <a:endParaRPr lang="en-US" altLang="zh-CN" sz="2800" b="1" dirty="0"/>
          </a:p>
          <a:p>
            <a:pPr algn="l">
              <a:lnSpc>
                <a:spcPct val="120000"/>
              </a:lnSpc>
            </a:pPr>
            <a:r>
              <a:rPr lang="zh-CN" altLang="en-US" sz="2800" b="1" dirty="0"/>
              <a:t>    中彩那天父亲面临了一个怎样的难题？他是怎样面对和处理这个难题的？ </a:t>
            </a:r>
          </a:p>
          <a:p>
            <a:pPr algn="l">
              <a:lnSpc>
                <a:spcPct val="120000"/>
              </a:lnSpc>
            </a:pPr>
            <a:r>
              <a:rPr lang="en-US" altLang="zh-CN" sz="2800" b="1" dirty="0"/>
              <a:t>    1.</a:t>
            </a:r>
            <a:r>
              <a:rPr lang="zh-CN" altLang="en-US" sz="2800" b="1" dirty="0"/>
              <a:t>中彩那天，我的心情怎样？和一般的中彩场面相比，眼前的这位父亲有什么异样？</a:t>
            </a:r>
          </a:p>
          <a:p>
            <a:pPr algn="l">
              <a:lnSpc>
                <a:spcPct val="120000"/>
              </a:lnSpc>
            </a:pPr>
            <a:r>
              <a:rPr lang="en-US" altLang="zh-CN" sz="2800" b="1" dirty="0"/>
              <a:t>    2.</a:t>
            </a:r>
            <a:r>
              <a:rPr lang="zh-CN" altLang="en-US" sz="2800" b="1" dirty="0"/>
              <a:t>到底是</a:t>
            </a:r>
            <a:r>
              <a:rPr lang="zh-CN" altLang="en-US" sz="2800" b="1" dirty="0">
                <a:latin typeface="Arial"/>
              </a:rPr>
              <a:t>“</a:t>
            </a:r>
            <a:r>
              <a:rPr lang="zh-CN" altLang="en-US" sz="2800" b="1" dirty="0"/>
              <a:t>留车</a:t>
            </a:r>
            <a:r>
              <a:rPr lang="zh-CN" altLang="en-US" sz="2800" b="1" dirty="0">
                <a:latin typeface="Arial"/>
              </a:rPr>
              <a:t>”</a:t>
            </a:r>
            <a:r>
              <a:rPr lang="zh-CN" altLang="en-US" sz="2800" b="1" dirty="0"/>
              <a:t>还是</a:t>
            </a:r>
            <a:r>
              <a:rPr lang="zh-CN" altLang="en-US" sz="2800" b="1" dirty="0">
                <a:latin typeface="Arial"/>
              </a:rPr>
              <a:t>“</a:t>
            </a:r>
            <a:r>
              <a:rPr lang="zh-CN" altLang="en-US" sz="2800" b="1" dirty="0"/>
              <a:t>还车</a:t>
            </a:r>
            <a:r>
              <a:rPr lang="zh-CN" altLang="en-US" sz="2800" b="1" dirty="0">
                <a:latin typeface="Arial"/>
              </a:rPr>
              <a:t>”</a:t>
            </a:r>
            <a:r>
              <a:rPr lang="zh-CN" altLang="en-US" sz="2800" b="1" dirty="0"/>
              <a:t>？说说你的理由。</a:t>
            </a:r>
          </a:p>
          <a:p>
            <a:pPr algn="l">
              <a:lnSpc>
                <a:spcPct val="120000"/>
              </a:lnSpc>
            </a:pPr>
            <a:r>
              <a:rPr lang="en-US" altLang="zh-CN" sz="2800" b="1" dirty="0"/>
              <a:t>    3.</a:t>
            </a:r>
            <a:r>
              <a:rPr lang="zh-CN" altLang="en-US" sz="2800" b="1" dirty="0"/>
              <a:t>有人说，父亲还掉了汽车，什么也没得到。你觉得呢？</a:t>
            </a:r>
          </a:p>
          <a:p>
            <a:pPr algn="l">
              <a:lnSpc>
                <a:spcPct val="120000"/>
              </a:lnSpc>
            </a:pPr>
            <a:r>
              <a:rPr lang="en-US" altLang="zh-CN" sz="2800" b="1" dirty="0"/>
              <a:t>    4.</a:t>
            </a:r>
            <a:r>
              <a:rPr lang="zh-CN" altLang="en-US" sz="2800" b="1" dirty="0"/>
              <a:t>如果父亲没有归还那辆车，会有怎样的结果？</a:t>
            </a:r>
          </a:p>
          <a:p>
            <a:pPr algn="l">
              <a:lnSpc>
                <a:spcPct val="120000"/>
              </a:lnSpc>
            </a:pPr>
            <a:r>
              <a:rPr lang="en-US" altLang="zh-CN" sz="2800" b="1" dirty="0"/>
              <a:t>    5.</a:t>
            </a:r>
            <a:r>
              <a:rPr lang="zh-CN" altLang="en-US" sz="2800" b="1" dirty="0"/>
              <a:t>你认为父亲是个怎样的人？你想对他说什么？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83568" y="620713"/>
            <a:ext cx="7308850" cy="56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000000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 eaLnBrk="1" hangingPunct="1"/>
            <a:r>
              <a:rPr lang="zh-CN" altLang="en-US" sz="4000" b="1" cap="all" spc="5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  <a:ea typeface="+mj-ea"/>
                <a:cs typeface="+mj-cs"/>
              </a:rPr>
              <a:t>二</a:t>
            </a:r>
            <a:r>
              <a:rPr lang="zh-CN" altLang="en-US" sz="4000" b="1" cap="all" spc="50" dirty="0" smtClean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  <a:ea typeface="+mj-ea"/>
                <a:cs typeface="+mj-cs"/>
              </a:rPr>
              <a:t>、有效</a:t>
            </a:r>
            <a:r>
              <a:rPr lang="zh-CN" altLang="en-US" sz="4000" b="1" cap="all" spc="5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  <a:ea typeface="+mj-ea"/>
                <a:cs typeface="+mj-cs"/>
              </a:rPr>
              <a:t>课堂教学的提问策略 </a:t>
            </a:r>
          </a:p>
        </p:txBody>
      </p:sp>
    </p:spTree>
    <p:extLst>
      <p:ext uri="{BB962C8B-B14F-4D97-AF65-F5344CB8AC3E}">
        <p14:creationId xmlns:p14="http://schemas.microsoft.com/office/powerpoint/2010/main" val="256052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5" name="Rectangle 5"/>
          <p:cNvSpPr>
            <a:spLocks noChangeArrowheads="1"/>
          </p:cNvSpPr>
          <p:nvPr/>
        </p:nvSpPr>
        <p:spPr bwMode="auto">
          <a:xfrm>
            <a:off x="322958" y="2416960"/>
            <a:ext cx="700704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 eaLnBrk="1" hangingPunct="1"/>
            <a:r>
              <a:rPr lang="zh-CN" altLang="en-US" sz="2800" b="1" dirty="0">
                <a:latin typeface="Arial"/>
              </a:rPr>
              <a:t>“</a:t>
            </a:r>
            <a:r>
              <a:rPr lang="zh-CN" altLang="en-US" sz="2800" b="1" dirty="0"/>
              <a:t>作者想捉一只翠鸟回家，你们同意吗？</a:t>
            </a:r>
            <a:r>
              <a:rPr lang="zh-CN" altLang="en-US" sz="2800" b="1" dirty="0">
                <a:latin typeface="Arial"/>
              </a:rPr>
              <a:t>”</a:t>
            </a:r>
            <a:endParaRPr lang="zh-CN" altLang="en-US" sz="2800" b="1" dirty="0"/>
          </a:p>
          <a:p>
            <a:pPr algn="l" eaLnBrk="1" hangingPunct="1"/>
            <a:r>
              <a:rPr lang="en-US" altLang="zh-CN" sz="2800" b="1" dirty="0"/>
              <a:t>                             </a:t>
            </a:r>
            <a:r>
              <a:rPr lang="en-US" altLang="zh-CN" sz="2800" b="1" dirty="0">
                <a:latin typeface="Arial"/>
              </a:rPr>
              <a:t>——</a:t>
            </a:r>
            <a:r>
              <a:rPr lang="en-US" altLang="zh-CN" sz="2800" b="1" dirty="0"/>
              <a:t>《</a:t>
            </a:r>
            <a:r>
              <a:rPr lang="zh-CN" altLang="en-US" sz="2800" b="1" dirty="0"/>
              <a:t>翠鸟</a:t>
            </a:r>
            <a:r>
              <a:rPr lang="en-US" altLang="zh-CN" sz="2800" b="1" dirty="0"/>
              <a:t>》</a:t>
            </a:r>
            <a:r>
              <a:rPr lang="zh-CN" altLang="en-US" sz="2800" b="1" dirty="0"/>
              <a:t>；</a:t>
            </a:r>
            <a:r>
              <a:rPr lang="zh-CN" altLang="en-US" sz="2800" b="1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81606" name="Rectangle 6"/>
          <p:cNvSpPr>
            <a:spLocks noChangeArrowheads="1"/>
          </p:cNvSpPr>
          <p:nvPr/>
        </p:nvSpPr>
        <p:spPr bwMode="auto">
          <a:xfrm>
            <a:off x="395983" y="3787310"/>
            <a:ext cx="493436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 eaLnBrk="1" hangingPunct="1"/>
            <a:r>
              <a:rPr lang="zh-CN" altLang="en-US" sz="2800" b="1">
                <a:latin typeface="Arial"/>
              </a:rPr>
              <a:t>“</a:t>
            </a:r>
            <a:r>
              <a:rPr lang="zh-CN" altLang="en-US" sz="2800" b="1"/>
              <a:t>鲸是鱼吗？</a:t>
            </a:r>
            <a:r>
              <a:rPr lang="zh-CN" altLang="en-US" sz="2800" b="1">
                <a:latin typeface="Arial"/>
              </a:rPr>
              <a:t>”</a:t>
            </a:r>
            <a:r>
              <a:rPr lang="en-US" altLang="zh-CN" sz="2800" b="1">
                <a:latin typeface="Arial"/>
              </a:rPr>
              <a:t>——</a:t>
            </a:r>
            <a:r>
              <a:rPr lang="en-US" altLang="zh-CN" sz="2800" b="1"/>
              <a:t>《</a:t>
            </a:r>
            <a:r>
              <a:rPr lang="zh-CN" altLang="en-US" sz="2800" b="1"/>
              <a:t>鲸</a:t>
            </a:r>
            <a:r>
              <a:rPr lang="en-US" altLang="zh-CN" sz="2800" b="1"/>
              <a:t>》</a:t>
            </a:r>
            <a:r>
              <a:rPr lang="zh-CN" altLang="en-US" sz="2800" b="1"/>
              <a:t>；</a:t>
            </a:r>
            <a:r>
              <a:rPr lang="zh-CN" altLang="en-US" sz="2800" b="1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81607" name="Rectangle 7"/>
          <p:cNvSpPr>
            <a:spLocks noChangeArrowheads="1"/>
          </p:cNvSpPr>
          <p:nvPr/>
        </p:nvSpPr>
        <p:spPr bwMode="auto">
          <a:xfrm>
            <a:off x="251520" y="4864885"/>
            <a:ext cx="880241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 eaLnBrk="1" hangingPunct="1"/>
            <a:r>
              <a:rPr lang="zh-CN" altLang="en-US" sz="2800" b="1">
                <a:latin typeface="Arial"/>
              </a:rPr>
              <a:t>“‘</a:t>
            </a:r>
            <a:r>
              <a:rPr lang="zh-CN" altLang="en-US" sz="2800" b="1"/>
              <a:t>到处翠色欲流，轻轻流入云际。</a:t>
            </a:r>
            <a:r>
              <a:rPr lang="zh-CN" altLang="en-US" sz="2800" b="1">
                <a:latin typeface="Arial"/>
              </a:rPr>
              <a:t>’</a:t>
            </a:r>
            <a:r>
              <a:rPr lang="zh-CN" altLang="en-US" sz="2800" b="1"/>
              <a:t>绿色流了吗？</a:t>
            </a:r>
            <a:r>
              <a:rPr lang="zh-CN" altLang="en-US" sz="2800" b="1">
                <a:latin typeface="Arial"/>
              </a:rPr>
              <a:t>”</a:t>
            </a:r>
            <a:endParaRPr lang="zh-CN" altLang="en-US" sz="2800" b="1"/>
          </a:p>
          <a:p>
            <a:pPr algn="l" eaLnBrk="1" hangingPunct="1"/>
            <a:r>
              <a:rPr lang="en-US" altLang="zh-CN" sz="2800" b="1"/>
              <a:t>                                </a:t>
            </a:r>
            <a:r>
              <a:rPr lang="en-US" altLang="zh-CN" sz="2800" b="1">
                <a:latin typeface="Arial"/>
              </a:rPr>
              <a:t>——</a:t>
            </a:r>
            <a:r>
              <a:rPr lang="en-US" altLang="zh-CN" sz="2800" b="1"/>
              <a:t>《</a:t>
            </a:r>
            <a:r>
              <a:rPr lang="zh-CN" altLang="en-US" sz="2800" b="1"/>
              <a:t>草原</a:t>
            </a:r>
            <a:r>
              <a:rPr lang="en-US" altLang="zh-CN" sz="2800" b="1"/>
              <a:t>》</a:t>
            </a:r>
            <a:r>
              <a:rPr lang="en-US" altLang="zh-CN" sz="2800" b="1">
                <a:solidFill>
                  <a:srgbClr val="000000"/>
                </a:solidFill>
              </a:rPr>
              <a:t> </a:t>
            </a:r>
          </a:p>
        </p:txBody>
      </p:sp>
      <p:grpSp>
        <p:nvGrpSpPr>
          <p:cNvPr id="281608" name="Group 8"/>
          <p:cNvGrpSpPr>
            <a:grpSpLocks/>
          </p:cNvGrpSpPr>
          <p:nvPr/>
        </p:nvGrpSpPr>
        <p:grpSpPr bwMode="auto">
          <a:xfrm>
            <a:off x="1259606" y="803176"/>
            <a:ext cx="6408738" cy="609600"/>
            <a:chOff x="1156" y="2065"/>
            <a:chExt cx="4037" cy="384"/>
          </a:xfrm>
        </p:grpSpPr>
        <p:grpSp>
          <p:nvGrpSpPr>
            <p:cNvPr id="281609" name="Group 9"/>
            <p:cNvGrpSpPr>
              <a:grpSpLocks/>
            </p:cNvGrpSpPr>
            <p:nvPr/>
          </p:nvGrpSpPr>
          <p:grpSpPr bwMode="auto">
            <a:xfrm>
              <a:off x="1156" y="2065"/>
              <a:ext cx="384" cy="384"/>
              <a:chOff x="816" y="1872"/>
              <a:chExt cx="384" cy="384"/>
            </a:xfrm>
          </p:grpSpPr>
          <p:sp>
            <p:nvSpPr>
              <p:cNvPr id="281610" name="Oval 10"/>
              <p:cNvSpPr>
                <a:spLocks noChangeArrowheads="1"/>
              </p:cNvSpPr>
              <p:nvPr/>
            </p:nvSpPr>
            <p:spPr bwMode="gray">
              <a:xfrm>
                <a:off x="816" y="1872"/>
                <a:ext cx="384" cy="38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281611" name="Oval 11"/>
              <p:cNvSpPr>
                <a:spLocks noChangeArrowheads="1"/>
              </p:cNvSpPr>
              <p:nvPr/>
            </p:nvSpPr>
            <p:spPr bwMode="gray">
              <a:xfrm>
                <a:off x="816" y="1872"/>
                <a:ext cx="384" cy="38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alpha val="32001"/>
                    </a:schemeClr>
                  </a:gs>
                  <a:gs pos="100000">
                    <a:schemeClr val="accent2">
                      <a:gamma/>
                      <a:shade val="0"/>
                      <a:invGamma/>
                      <a:alpha val="89999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281612" name="Oval 12"/>
              <p:cNvSpPr>
                <a:spLocks noChangeArrowheads="1"/>
              </p:cNvSpPr>
              <p:nvPr/>
            </p:nvSpPr>
            <p:spPr bwMode="gray">
              <a:xfrm>
                <a:off x="841" y="1897"/>
                <a:ext cx="334" cy="33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54118"/>
                      <a:invGamma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281613" name="Oval 13"/>
              <p:cNvSpPr>
                <a:spLocks noChangeArrowheads="1"/>
              </p:cNvSpPr>
              <p:nvPr/>
            </p:nvSpPr>
            <p:spPr bwMode="gray">
              <a:xfrm>
                <a:off x="866" y="1922"/>
                <a:ext cx="334" cy="33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3529"/>
                      <a:invGamma/>
                    </a:schemeClr>
                  </a:gs>
                  <a:gs pos="100000">
                    <a:schemeClr val="accent2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281614" name="Oval 14"/>
              <p:cNvSpPr>
                <a:spLocks noChangeArrowheads="1"/>
              </p:cNvSpPr>
              <p:nvPr/>
            </p:nvSpPr>
            <p:spPr bwMode="gray">
              <a:xfrm>
                <a:off x="859" y="1914"/>
                <a:ext cx="300" cy="300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281615" name="Oval 15"/>
              <p:cNvSpPr>
                <a:spLocks noChangeArrowheads="1"/>
              </p:cNvSpPr>
              <p:nvPr/>
            </p:nvSpPr>
            <p:spPr bwMode="gray">
              <a:xfrm>
                <a:off x="864" y="1919"/>
                <a:ext cx="291" cy="291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shade val="46275"/>
                      <a:invGamma/>
                    </a:srgbClr>
                  </a:gs>
                  <a:gs pos="100000">
                    <a:srgbClr val="C0C0C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281616" name="Oval 16"/>
              <p:cNvSpPr>
                <a:spLocks noChangeArrowheads="1"/>
              </p:cNvSpPr>
              <p:nvPr/>
            </p:nvSpPr>
            <p:spPr bwMode="gray">
              <a:xfrm>
                <a:off x="868" y="1921"/>
                <a:ext cx="283" cy="283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alpha val="0"/>
                    </a:srgbClr>
                  </a:gs>
                  <a:gs pos="100000">
                    <a:srgbClr val="C0C0C0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281617" name="Oval 17"/>
              <p:cNvSpPr>
                <a:spLocks noChangeArrowheads="1"/>
              </p:cNvSpPr>
              <p:nvPr/>
            </p:nvSpPr>
            <p:spPr bwMode="gray">
              <a:xfrm>
                <a:off x="871" y="1923"/>
                <a:ext cx="270" cy="26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shade val="79216"/>
                      <a:invGamma/>
                    </a:srgbClr>
                  </a:gs>
                  <a:gs pos="100000">
                    <a:srgbClr val="C0C0C0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281618" name="Oval 18"/>
              <p:cNvSpPr>
                <a:spLocks noChangeArrowheads="1"/>
              </p:cNvSpPr>
              <p:nvPr/>
            </p:nvSpPr>
            <p:spPr bwMode="gray">
              <a:xfrm>
                <a:off x="886" y="1931"/>
                <a:ext cx="240" cy="21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tint val="0"/>
                      <a:invGamma/>
                    </a:srgbClr>
                  </a:gs>
                  <a:gs pos="100000">
                    <a:srgbClr val="C0C0C0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281619" name="Line 19"/>
            <p:cNvSpPr>
              <a:spLocks noChangeShapeType="1"/>
            </p:cNvSpPr>
            <p:nvPr/>
          </p:nvSpPr>
          <p:spPr bwMode="auto">
            <a:xfrm>
              <a:off x="1477" y="2387"/>
              <a:ext cx="3716" cy="1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81620" name="Text Box 20"/>
            <p:cNvSpPr txBox="1">
              <a:spLocks noChangeArrowheads="1"/>
            </p:cNvSpPr>
            <p:nvPr/>
          </p:nvSpPr>
          <p:spPr bwMode="auto">
            <a:xfrm>
              <a:off x="1526" y="2114"/>
              <a:ext cx="348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20A53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800100" indent="-34290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257300" indent="-3429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714500" indent="-3429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171700" indent="-3429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6289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30861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5433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40005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zh-CN" altLang="en-US" b="1">
                  <a:solidFill>
                    <a:srgbClr val="A50021"/>
                  </a:solidFill>
                  <a:latin typeface="楷体_GB2312" pitchFamily="49" charset="-122"/>
                </a:rPr>
                <a:t>辩论式提问</a:t>
              </a:r>
              <a:r>
                <a:rPr lang="en-US" altLang="zh-CN" b="1">
                  <a:solidFill>
                    <a:srgbClr val="A50021"/>
                  </a:solidFill>
                  <a:latin typeface="Arial"/>
                </a:rPr>
                <a:t>——</a:t>
              </a:r>
              <a:r>
                <a:rPr lang="zh-CN" altLang="en-US" b="1">
                  <a:solidFill>
                    <a:srgbClr val="A50021"/>
                  </a:solidFill>
                  <a:latin typeface="Arial"/>
                </a:rPr>
                <a:t>“</a:t>
              </a:r>
              <a:r>
                <a:rPr lang="zh-CN" altLang="en-US" b="1">
                  <a:solidFill>
                    <a:srgbClr val="A50021"/>
                  </a:solidFill>
                  <a:latin typeface="楷体_GB2312" pitchFamily="49" charset="-122"/>
                </a:rPr>
                <a:t>一石激起千层浪</a:t>
              </a:r>
              <a:r>
                <a:rPr lang="zh-CN" altLang="en-US" b="1">
                  <a:solidFill>
                    <a:srgbClr val="A50021"/>
                  </a:solidFill>
                  <a:latin typeface="Arial"/>
                </a:rPr>
                <a:t>”</a:t>
              </a:r>
              <a:endParaRPr lang="zh-CN" altLang="en-US" b="1">
                <a:solidFill>
                  <a:srgbClr val="A50021"/>
                </a:solidFill>
                <a:latin typeface="楷体_GB2312" pitchFamily="49" charset="-122"/>
              </a:endParaRPr>
            </a:p>
          </p:txBody>
        </p:sp>
        <p:sp>
          <p:nvSpPr>
            <p:cNvPr id="281621" name="Text Box 21"/>
            <p:cNvSpPr txBox="1">
              <a:spLocks noChangeArrowheads="1"/>
            </p:cNvSpPr>
            <p:nvPr/>
          </p:nvSpPr>
          <p:spPr bwMode="gray">
            <a:xfrm>
              <a:off x="1237" y="2118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400" b="1">
                  <a:solidFill>
                    <a:srgbClr val="000000"/>
                  </a:solidFill>
                  <a:latin typeface="Arial" charset="0"/>
                  <a:ea typeface="宋体" pitchFamily="2" charset="-122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4443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4979" name="Group 3"/>
          <p:cNvGrpSpPr>
            <a:grpSpLocks/>
          </p:cNvGrpSpPr>
          <p:nvPr/>
        </p:nvGrpSpPr>
        <p:grpSpPr bwMode="auto">
          <a:xfrm>
            <a:off x="1547813" y="1465267"/>
            <a:ext cx="6329362" cy="657226"/>
            <a:chOff x="1161" y="1468"/>
            <a:chExt cx="3987" cy="414"/>
          </a:xfrm>
        </p:grpSpPr>
        <p:sp>
          <p:nvSpPr>
            <p:cNvPr id="254980" name="Line 4"/>
            <p:cNvSpPr>
              <a:spLocks noChangeShapeType="1"/>
            </p:cNvSpPr>
            <p:nvPr/>
          </p:nvSpPr>
          <p:spPr bwMode="auto">
            <a:xfrm>
              <a:off x="1477" y="1797"/>
              <a:ext cx="3671" cy="4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sz="2400"/>
            </a:p>
          </p:txBody>
        </p:sp>
        <p:sp>
          <p:nvSpPr>
            <p:cNvPr id="254981" name="Text Box 5"/>
            <p:cNvSpPr txBox="1">
              <a:spLocks noChangeArrowheads="1"/>
            </p:cNvSpPr>
            <p:nvPr/>
          </p:nvSpPr>
          <p:spPr bwMode="auto">
            <a:xfrm>
              <a:off x="1526" y="1525"/>
              <a:ext cx="331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20A53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800100" indent="-34290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257300" indent="-3429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714500" indent="-3429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171700" indent="-3429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6289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30861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5433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40005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zh-CN" altLang="en-US" sz="2400" b="1">
                  <a:latin typeface="楷体_GB2312" pitchFamily="49" charset="-122"/>
                </a:rPr>
                <a:t>发现式提问</a:t>
              </a:r>
              <a:r>
                <a:rPr lang="en-US" altLang="zh-CN" sz="2400" b="1">
                  <a:latin typeface="Arial"/>
                </a:rPr>
                <a:t>——</a:t>
              </a:r>
              <a:r>
                <a:rPr lang="zh-CN" altLang="en-US" sz="2400" b="1">
                  <a:latin typeface="Arial"/>
                </a:rPr>
                <a:t>“</a:t>
              </a:r>
              <a:r>
                <a:rPr lang="zh-CN" altLang="en-US" sz="2400" b="1">
                  <a:latin typeface="楷体_GB2312" pitchFamily="49" charset="-122"/>
                </a:rPr>
                <a:t>双手推开窗前月</a:t>
              </a:r>
              <a:r>
                <a:rPr lang="zh-CN" altLang="en-US" sz="2400" b="1">
                  <a:latin typeface="Arial"/>
                </a:rPr>
                <a:t>”</a:t>
              </a:r>
              <a:r>
                <a:rPr lang="en-US" altLang="zh-CN" sz="2400" b="1">
                  <a:latin typeface="楷体_GB2312" pitchFamily="49" charset="-122"/>
                </a:rPr>
                <a:t> </a:t>
              </a:r>
              <a:endParaRPr lang="zh-CN" altLang="en-US" sz="2400">
                <a:latin typeface="楷体_GB2312" pitchFamily="49" charset="-122"/>
              </a:endParaRPr>
            </a:p>
          </p:txBody>
        </p:sp>
        <p:grpSp>
          <p:nvGrpSpPr>
            <p:cNvPr id="254982" name="Group 6"/>
            <p:cNvGrpSpPr>
              <a:grpSpLocks/>
            </p:cNvGrpSpPr>
            <p:nvPr/>
          </p:nvGrpSpPr>
          <p:grpSpPr bwMode="auto">
            <a:xfrm>
              <a:off x="1161" y="1468"/>
              <a:ext cx="359" cy="414"/>
              <a:chOff x="1268" y="1284"/>
              <a:chExt cx="359" cy="414"/>
            </a:xfrm>
          </p:grpSpPr>
          <p:sp>
            <p:nvSpPr>
              <p:cNvPr id="254983" name="Oval 7"/>
              <p:cNvSpPr>
                <a:spLocks noChangeArrowheads="1"/>
              </p:cNvSpPr>
              <p:nvPr/>
            </p:nvSpPr>
            <p:spPr bwMode="gray">
              <a:xfrm>
                <a:off x="1268" y="1284"/>
                <a:ext cx="164" cy="409"/>
              </a:xfrm>
              <a:prstGeom prst="ellipse">
                <a:avLst/>
              </a:prstGeom>
              <a:gradFill rotWithShape="1">
                <a:gsLst>
                  <a:gs pos="0">
                    <a:srgbClr val="00CC66">
                      <a:gamma/>
                      <a:tint val="0"/>
                      <a:invGamma/>
                    </a:srgbClr>
                  </a:gs>
                  <a:gs pos="50000">
                    <a:srgbClr val="00CC66"/>
                  </a:gs>
                  <a:gs pos="100000">
                    <a:srgbClr val="00CC66">
                      <a:gamma/>
                      <a:tint val="0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 sz="2400"/>
              </a:p>
            </p:txBody>
          </p:sp>
          <p:sp>
            <p:nvSpPr>
              <p:cNvPr id="254984" name="Oval 8"/>
              <p:cNvSpPr>
                <a:spLocks noChangeArrowheads="1"/>
              </p:cNvSpPr>
              <p:nvPr/>
            </p:nvSpPr>
            <p:spPr bwMode="gray">
              <a:xfrm>
                <a:off x="1268" y="1284"/>
                <a:ext cx="164" cy="40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32001"/>
                    </a:schemeClr>
                  </a:gs>
                  <a:gs pos="100000">
                    <a:schemeClr val="accent1">
                      <a:gamma/>
                      <a:shade val="0"/>
                      <a:invGamma/>
                      <a:alpha val="89999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 sz="2400"/>
              </a:p>
            </p:txBody>
          </p:sp>
          <p:sp>
            <p:nvSpPr>
              <p:cNvPr id="254985" name="Oval 9"/>
              <p:cNvSpPr>
                <a:spLocks noChangeArrowheads="1"/>
              </p:cNvSpPr>
              <p:nvPr/>
            </p:nvSpPr>
            <p:spPr bwMode="gray">
              <a:xfrm>
                <a:off x="1293" y="1284"/>
                <a:ext cx="334" cy="40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shade val="54118"/>
                      <a:invGamma/>
                    </a:schemeClr>
                  </a:gs>
                  <a:gs pos="50000">
                    <a:schemeClr val="accent1"/>
                  </a:gs>
                  <a:gs pos="100000">
                    <a:schemeClr val="accent1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 sz="2400"/>
              </a:p>
            </p:txBody>
          </p:sp>
          <p:sp>
            <p:nvSpPr>
              <p:cNvPr id="254986" name="Oval 10"/>
              <p:cNvSpPr>
                <a:spLocks noChangeArrowheads="1"/>
              </p:cNvSpPr>
              <p:nvPr/>
            </p:nvSpPr>
            <p:spPr bwMode="gray">
              <a:xfrm>
                <a:off x="1293" y="1285"/>
                <a:ext cx="334" cy="40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shade val="63529"/>
                      <a:invGamma/>
                    </a:schemeClr>
                  </a:gs>
                  <a:gs pos="100000">
                    <a:schemeClr val="accent1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 sz="2400"/>
              </a:p>
            </p:txBody>
          </p:sp>
          <p:sp>
            <p:nvSpPr>
              <p:cNvPr id="254987" name="Oval 11"/>
              <p:cNvSpPr>
                <a:spLocks noChangeArrowheads="1"/>
              </p:cNvSpPr>
              <p:nvPr/>
            </p:nvSpPr>
            <p:spPr bwMode="gray">
              <a:xfrm>
                <a:off x="1311" y="1284"/>
                <a:ext cx="300" cy="409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 sz="2400"/>
              </a:p>
            </p:txBody>
          </p:sp>
          <p:sp>
            <p:nvSpPr>
              <p:cNvPr id="254988" name="Oval 12"/>
              <p:cNvSpPr>
                <a:spLocks noChangeArrowheads="1"/>
              </p:cNvSpPr>
              <p:nvPr/>
            </p:nvSpPr>
            <p:spPr bwMode="gray">
              <a:xfrm>
                <a:off x="1316" y="1343"/>
                <a:ext cx="291" cy="291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shade val="46275"/>
                      <a:invGamma/>
                    </a:srgbClr>
                  </a:gs>
                  <a:gs pos="100000">
                    <a:srgbClr val="C0C0C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400"/>
              </a:p>
            </p:txBody>
          </p:sp>
          <p:sp>
            <p:nvSpPr>
              <p:cNvPr id="254989" name="Oval 13"/>
              <p:cNvSpPr>
                <a:spLocks noChangeArrowheads="1"/>
              </p:cNvSpPr>
              <p:nvPr/>
            </p:nvSpPr>
            <p:spPr bwMode="gray">
              <a:xfrm>
                <a:off x="1320" y="1345"/>
                <a:ext cx="283" cy="283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alpha val="0"/>
                    </a:srgbClr>
                  </a:gs>
                  <a:gs pos="100000">
                    <a:srgbClr val="C0C0C0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400"/>
              </a:p>
            </p:txBody>
          </p:sp>
          <p:sp>
            <p:nvSpPr>
              <p:cNvPr id="254990" name="Oval 14"/>
              <p:cNvSpPr>
                <a:spLocks noChangeArrowheads="1"/>
              </p:cNvSpPr>
              <p:nvPr/>
            </p:nvSpPr>
            <p:spPr bwMode="gray">
              <a:xfrm>
                <a:off x="1323" y="1347"/>
                <a:ext cx="270" cy="26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shade val="79216"/>
                      <a:invGamma/>
                    </a:srgbClr>
                  </a:gs>
                  <a:gs pos="100000">
                    <a:srgbClr val="C0C0C0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400"/>
              </a:p>
            </p:txBody>
          </p:sp>
          <p:sp>
            <p:nvSpPr>
              <p:cNvPr id="254991" name="Oval 15"/>
              <p:cNvSpPr>
                <a:spLocks noChangeArrowheads="1"/>
              </p:cNvSpPr>
              <p:nvPr/>
            </p:nvSpPr>
            <p:spPr bwMode="gray">
              <a:xfrm>
                <a:off x="1338" y="1355"/>
                <a:ext cx="240" cy="21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tint val="0"/>
                      <a:invGamma/>
                    </a:srgbClr>
                  </a:gs>
                  <a:gs pos="100000">
                    <a:srgbClr val="C0C0C0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400"/>
              </a:p>
            </p:txBody>
          </p:sp>
          <p:sp>
            <p:nvSpPr>
              <p:cNvPr id="254992" name="Text Box 16"/>
              <p:cNvSpPr txBox="1">
                <a:spLocks noChangeArrowheads="1"/>
              </p:cNvSpPr>
              <p:nvPr/>
            </p:nvSpPr>
            <p:spPr bwMode="gray">
              <a:xfrm>
                <a:off x="1344" y="1330"/>
                <a:ext cx="260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3200" b="1">
                    <a:solidFill>
                      <a:srgbClr val="000000"/>
                    </a:solidFill>
                    <a:latin typeface="Arial" charset="0"/>
                    <a:ea typeface="宋体" pitchFamily="2" charset="-122"/>
                  </a:rPr>
                  <a:t>1</a:t>
                </a:r>
              </a:p>
            </p:txBody>
          </p:sp>
        </p:grpSp>
      </p:grpSp>
      <p:grpSp>
        <p:nvGrpSpPr>
          <p:cNvPr id="254994" name="Group 18"/>
          <p:cNvGrpSpPr>
            <a:grpSpLocks/>
          </p:cNvGrpSpPr>
          <p:nvPr/>
        </p:nvGrpSpPr>
        <p:grpSpPr bwMode="auto">
          <a:xfrm>
            <a:off x="1584325" y="2330454"/>
            <a:ext cx="6408738" cy="688976"/>
            <a:chOff x="1156" y="2053"/>
            <a:chExt cx="4037" cy="434"/>
          </a:xfrm>
        </p:grpSpPr>
        <p:grpSp>
          <p:nvGrpSpPr>
            <p:cNvPr id="254995" name="Group 19"/>
            <p:cNvGrpSpPr>
              <a:grpSpLocks/>
            </p:cNvGrpSpPr>
            <p:nvPr/>
          </p:nvGrpSpPr>
          <p:grpSpPr bwMode="auto">
            <a:xfrm>
              <a:off x="1156" y="2053"/>
              <a:ext cx="384" cy="434"/>
              <a:chOff x="816" y="1860"/>
              <a:chExt cx="384" cy="434"/>
            </a:xfrm>
          </p:grpSpPr>
          <p:sp>
            <p:nvSpPr>
              <p:cNvPr id="254996" name="Oval 20"/>
              <p:cNvSpPr>
                <a:spLocks noChangeArrowheads="1"/>
              </p:cNvSpPr>
              <p:nvPr/>
            </p:nvSpPr>
            <p:spPr bwMode="gray">
              <a:xfrm>
                <a:off x="816" y="1860"/>
                <a:ext cx="164" cy="409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 sz="2400"/>
              </a:p>
            </p:txBody>
          </p:sp>
          <p:sp>
            <p:nvSpPr>
              <p:cNvPr id="254997" name="Oval 21"/>
              <p:cNvSpPr>
                <a:spLocks noChangeArrowheads="1"/>
              </p:cNvSpPr>
              <p:nvPr/>
            </p:nvSpPr>
            <p:spPr bwMode="gray">
              <a:xfrm>
                <a:off x="816" y="1860"/>
                <a:ext cx="164" cy="409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alpha val="32001"/>
                    </a:schemeClr>
                  </a:gs>
                  <a:gs pos="100000">
                    <a:schemeClr val="accent2">
                      <a:gamma/>
                      <a:shade val="0"/>
                      <a:invGamma/>
                      <a:alpha val="89999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 sz="2400"/>
              </a:p>
            </p:txBody>
          </p:sp>
          <p:sp>
            <p:nvSpPr>
              <p:cNvPr id="254998" name="Oval 22"/>
              <p:cNvSpPr>
                <a:spLocks noChangeArrowheads="1"/>
              </p:cNvSpPr>
              <p:nvPr/>
            </p:nvSpPr>
            <p:spPr bwMode="gray">
              <a:xfrm>
                <a:off x="841" y="1860"/>
                <a:ext cx="334" cy="409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54118"/>
                      <a:invGamma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 sz="2400"/>
              </a:p>
            </p:txBody>
          </p:sp>
          <p:sp>
            <p:nvSpPr>
              <p:cNvPr id="254999" name="Oval 23"/>
              <p:cNvSpPr>
                <a:spLocks noChangeArrowheads="1"/>
              </p:cNvSpPr>
              <p:nvPr/>
            </p:nvSpPr>
            <p:spPr bwMode="gray">
              <a:xfrm>
                <a:off x="866" y="1885"/>
                <a:ext cx="334" cy="409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3529"/>
                      <a:invGamma/>
                    </a:schemeClr>
                  </a:gs>
                  <a:gs pos="100000">
                    <a:schemeClr val="accent2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 sz="2400"/>
              </a:p>
            </p:txBody>
          </p:sp>
          <p:sp>
            <p:nvSpPr>
              <p:cNvPr id="255000" name="Oval 24"/>
              <p:cNvSpPr>
                <a:spLocks noChangeArrowheads="1"/>
              </p:cNvSpPr>
              <p:nvPr/>
            </p:nvSpPr>
            <p:spPr bwMode="gray">
              <a:xfrm>
                <a:off x="859" y="1860"/>
                <a:ext cx="300" cy="409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 sz="2400"/>
              </a:p>
            </p:txBody>
          </p:sp>
          <p:sp>
            <p:nvSpPr>
              <p:cNvPr id="255001" name="Oval 25"/>
              <p:cNvSpPr>
                <a:spLocks noChangeArrowheads="1"/>
              </p:cNvSpPr>
              <p:nvPr/>
            </p:nvSpPr>
            <p:spPr bwMode="gray">
              <a:xfrm>
                <a:off x="864" y="1919"/>
                <a:ext cx="291" cy="291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shade val="46275"/>
                      <a:invGamma/>
                    </a:srgbClr>
                  </a:gs>
                  <a:gs pos="100000">
                    <a:srgbClr val="C0C0C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400"/>
              </a:p>
            </p:txBody>
          </p:sp>
          <p:sp>
            <p:nvSpPr>
              <p:cNvPr id="255002" name="Oval 26"/>
              <p:cNvSpPr>
                <a:spLocks noChangeArrowheads="1"/>
              </p:cNvSpPr>
              <p:nvPr/>
            </p:nvSpPr>
            <p:spPr bwMode="gray">
              <a:xfrm>
                <a:off x="868" y="1921"/>
                <a:ext cx="283" cy="283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alpha val="0"/>
                    </a:srgbClr>
                  </a:gs>
                  <a:gs pos="100000">
                    <a:srgbClr val="C0C0C0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400"/>
              </a:p>
            </p:txBody>
          </p:sp>
          <p:sp>
            <p:nvSpPr>
              <p:cNvPr id="255003" name="Oval 27"/>
              <p:cNvSpPr>
                <a:spLocks noChangeArrowheads="1"/>
              </p:cNvSpPr>
              <p:nvPr/>
            </p:nvSpPr>
            <p:spPr bwMode="gray">
              <a:xfrm>
                <a:off x="871" y="1923"/>
                <a:ext cx="270" cy="26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shade val="79216"/>
                      <a:invGamma/>
                    </a:srgbClr>
                  </a:gs>
                  <a:gs pos="100000">
                    <a:srgbClr val="C0C0C0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400"/>
              </a:p>
            </p:txBody>
          </p:sp>
          <p:sp>
            <p:nvSpPr>
              <p:cNvPr id="255004" name="Oval 28"/>
              <p:cNvSpPr>
                <a:spLocks noChangeArrowheads="1"/>
              </p:cNvSpPr>
              <p:nvPr/>
            </p:nvSpPr>
            <p:spPr bwMode="gray">
              <a:xfrm>
                <a:off x="886" y="1931"/>
                <a:ext cx="240" cy="21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tint val="0"/>
                      <a:invGamma/>
                    </a:srgbClr>
                  </a:gs>
                  <a:gs pos="100000">
                    <a:srgbClr val="C0C0C0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400"/>
              </a:p>
            </p:txBody>
          </p:sp>
        </p:grpSp>
        <p:sp>
          <p:nvSpPr>
            <p:cNvPr id="255005" name="Line 29"/>
            <p:cNvSpPr>
              <a:spLocks noChangeShapeType="1"/>
            </p:cNvSpPr>
            <p:nvPr/>
          </p:nvSpPr>
          <p:spPr bwMode="auto">
            <a:xfrm>
              <a:off x="1477" y="2387"/>
              <a:ext cx="3716" cy="1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sz="2400"/>
            </a:p>
          </p:txBody>
        </p:sp>
        <p:sp>
          <p:nvSpPr>
            <p:cNvPr id="255006" name="Text Box 30"/>
            <p:cNvSpPr txBox="1">
              <a:spLocks noChangeArrowheads="1"/>
            </p:cNvSpPr>
            <p:nvPr/>
          </p:nvSpPr>
          <p:spPr bwMode="auto">
            <a:xfrm>
              <a:off x="1526" y="2114"/>
              <a:ext cx="321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20A53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800100" indent="-34290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257300" indent="-3429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714500" indent="-3429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171700" indent="-3429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6289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30861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5433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40005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zh-CN" altLang="en-US" sz="2400" b="1">
                  <a:latin typeface="楷体_GB2312" pitchFamily="49" charset="-122"/>
                </a:rPr>
                <a:t>辩论式提问</a:t>
              </a:r>
              <a:r>
                <a:rPr lang="en-US" altLang="zh-CN" sz="2400" b="1">
                  <a:latin typeface="Arial"/>
                </a:rPr>
                <a:t>——</a:t>
              </a:r>
              <a:r>
                <a:rPr lang="zh-CN" altLang="en-US" sz="2400" b="1">
                  <a:latin typeface="Arial"/>
                </a:rPr>
                <a:t>“</a:t>
              </a:r>
              <a:r>
                <a:rPr lang="zh-CN" altLang="en-US" sz="2400" b="1">
                  <a:latin typeface="楷体_GB2312" pitchFamily="49" charset="-122"/>
                </a:rPr>
                <a:t>一石激起千层浪</a:t>
              </a:r>
              <a:r>
                <a:rPr lang="zh-CN" altLang="en-US" sz="2400" b="1">
                  <a:latin typeface="Arial"/>
                </a:rPr>
                <a:t>”</a:t>
              </a:r>
              <a:endParaRPr lang="zh-CN" altLang="en-US" sz="2400" b="1">
                <a:latin typeface="楷体_GB2312" pitchFamily="49" charset="-122"/>
              </a:endParaRPr>
            </a:p>
          </p:txBody>
        </p:sp>
        <p:sp>
          <p:nvSpPr>
            <p:cNvPr id="255007" name="Text Box 31"/>
            <p:cNvSpPr txBox="1">
              <a:spLocks noChangeArrowheads="1"/>
            </p:cNvSpPr>
            <p:nvPr/>
          </p:nvSpPr>
          <p:spPr bwMode="gray">
            <a:xfrm>
              <a:off x="1237" y="2118"/>
              <a:ext cx="260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3200" b="1">
                  <a:solidFill>
                    <a:srgbClr val="000000"/>
                  </a:solidFill>
                  <a:latin typeface="Arial" charset="0"/>
                  <a:ea typeface="宋体" pitchFamily="2" charset="-122"/>
                </a:rPr>
                <a:t>2</a:t>
              </a:r>
            </a:p>
          </p:txBody>
        </p:sp>
      </p:grpSp>
      <p:grpSp>
        <p:nvGrpSpPr>
          <p:cNvPr id="255011" name="Group 35"/>
          <p:cNvGrpSpPr>
            <a:grpSpLocks/>
          </p:cNvGrpSpPr>
          <p:nvPr/>
        </p:nvGrpSpPr>
        <p:grpSpPr bwMode="auto">
          <a:xfrm>
            <a:off x="755576" y="3206402"/>
            <a:ext cx="7885112" cy="3967014"/>
            <a:chOff x="657" y="1702"/>
            <a:chExt cx="4967" cy="1687"/>
          </a:xfrm>
        </p:grpSpPr>
        <p:sp>
          <p:nvSpPr>
            <p:cNvPr id="255009" name="AutoShape 33"/>
            <p:cNvSpPr>
              <a:spLocks noChangeArrowheads="1"/>
            </p:cNvSpPr>
            <p:nvPr/>
          </p:nvSpPr>
          <p:spPr bwMode="auto">
            <a:xfrm>
              <a:off x="657" y="1979"/>
              <a:ext cx="4967" cy="1224"/>
            </a:xfrm>
            <a:prstGeom prst="roundRect">
              <a:avLst>
                <a:gd name="adj" fmla="val 30148"/>
              </a:avLst>
            </a:prstGeom>
            <a:solidFill>
              <a:srgbClr val="CCFFFF">
                <a:alpha val="89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sz="2000"/>
            </a:p>
          </p:txBody>
        </p:sp>
        <p:sp>
          <p:nvSpPr>
            <p:cNvPr id="255010" name="Rectangle 34"/>
            <p:cNvSpPr>
              <a:spLocks noChangeArrowheads="1"/>
            </p:cNvSpPr>
            <p:nvPr/>
          </p:nvSpPr>
          <p:spPr bwMode="auto">
            <a:xfrm>
              <a:off x="701" y="1702"/>
              <a:ext cx="4879" cy="16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l" eaLnBrk="1" hangingPunct="1"/>
              <a:r>
                <a:rPr lang="zh-CN" altLang="en-US" sz="2400" dirty="0">
                  <a:solidFill>
                    <a:srgbClr val="000000"/>
                  </a:solidFill>
                </a:rPr>
                <a:t>    </a:t>
              </a:r>
              <a:r>
                <a:rPr lang="zh-CN" altLang="en-US" sz="2800" dirty="0">
                  <a:solidFill>
                    <a:srgbClr val="000000"/>
                  </a:solidFill>
                </a:rPr>
                <a:t>辩论式的提问一定要有可辩性，在教学中要有</a:t>
              </a:r>
              <a:r>
                <a:rPr lang="zh-CN" altLang="en-US" sz="2800" dirty="0">
                  <a:solidFill>
                    <a:srgbClr val="000000"/>
                  </a:solidFill>
                  <a:latin typeface="Arial"/>
                </a:rPr>
                <a:t>“</a:t>
              </a:r>
              <a:r>
                <a:rPr lang="zh-CN" altLang="en-US" sz="2800" dirty="0">
                  <a:solidFill>
                    <a:srgbClr val="000000"/>
                  </a:solidFill>
                </a:rPr>
                <a:t>一石激起千层浪</a:t>
              </a:r>
              <a:r>
                <a:rPr lang="zh-CN" altLang="en-US" sz="2800" dirty="0">
                  <a:solidFill>
                    <a:srgbClr val="000000"/>
                  </a:solidFill>
                  <a:latin typeface="Arial"/>
                </a:rPr>
                <a:t>”</a:t>
              </a:r>
              <a:r>
                <a:rPr lang="zh-CN" altLang="en-US" sz="2800" dirty="0">
                  <a:solidFill>
                    <a:srgbClr val="000000"/>
                  </a:solidFill>
                </a:rPr>
                <a:t>的效果。二是要注意问题的着眼点：在教学内容的关键处、矛盾处、对比处提问，抓住疑难点、兴趣点、模糊点提问。 当然在辩论中既要调动学生尽情地说，也要注意价值取向的引导。 </a:t>
              </a:r>
            </a:p>
          </p:txBody>
        </p:sp>
      </p:grpSp>
      <p:sp>
        <p:nvSpPr>
          <p:cNvPr id="35" name="Rectangle 3"/>
          <p:cNvSpPr>
            <a:spLocks noChangeArrowheads="1"/>
          </p:cNvSpPr>
          <p:nvPr/>
        </p:nvSpPr>
        <p:spPr bwMode="auto">
          <a:xfrm>
            <a:off x="683568" y="620713"/>
            <a:ext cx="7308850" cy="56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000000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 eaLnBrk="1" hangingPunct="1"/>
            <a:r>
              <a:rPr lang="zh-CN" altLang="en-US" sz="4000" b="1" cap="all" spc="5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  <a:ea typeface="+mj-ea"/>
                <a:cs typeface="+mj-cs"/>
              </a:rPr>
              <a:t>二</a:t>
            </a:r>
            <a:r>
              <a:rPr lang="zh-CN" altLang="en-US" sz="4000" b="1" cap="all" spc="50" dirty="0" smtClean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  <a:ea typeface="+mj-ea"/>
                <a:cs typeface="+mj-cs"/>
              </a:rPr>
              <a:t>、有效</a:t>
            </a:r>
            <a:r>
              <a:rPr lang="zh-CN" altLang="en-US" sz="4000" b="1" cap="all" spc="5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  <a:ea typeface="+mj-ea"/>
                <a:cs typeface="+mj-cs"/>
              </a:rPr>
              <a:t>课堂教学的提问策略 </a:t>
            </a:r>
          </a:p>
        </p:txBody>
      </p:sp>
    </p:spTree>
    <p:extLst>
      <p:ext uri="{BB962C8B-B14F-4D97-AF65-F5344CB8AC3E}">
        <p14:creationId xmlns:p14="http://schemas.microsoft.com/office/powerpoint/2010/main" val="401808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35" name="Group 35"/>
          <p:cNvGrpSpPr>
            <a:grpSpLocks/>
          </p:cNvGrpSpPr>
          <p:nvPr/>
        </p:nvGrpSpPr>
        <p:grpSpPr bwMode="auto">
          <a:xfrm>
            <a:off x="1547813" y="1350975"/>
            <a:ext cx="6508750" cy="762002"/>
            <a:chOff x="1185" y="2644"/>
            <a:chExt cx="4100" cy="480"/>
          </a:xfrm>
        </p:grpSpPr>
        <p:sp>
          <p:nvSpPr>
            <p:cNvPr id="256036" name="Line 36"/>
            <p:cNvSpPr>
              <a:spLocks noChangeShapeType="1"/>
            </p:cNvSpPr>
            <p:nvPr/>
          </p:nvSpPr>
          <p:spPr bwMode="auto">
            <a:xfrm>
              <a:off x="1501" y="3022"/>
              <a:ext cx="3692" cy="2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sz="2800"/>
            </a:p>
          </p:txBody>
        </p:sp>
        <p:sp>
          <p:nvSpPr>
            <p:cNvPr id="256037" name="Text Box 37"/>
            <p:cNvSpPr txBox="1">
              <a:spLocks noChangeArrowheads="1"/>
            </p:cNvSpPr>
            <p:nvPr/>
          </p:nvSpPr>
          <p:spPr bwMode="auto">
            <a:xfrm>
              <a:off x="1550" y="2728"/>
              <a:ext cx="373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20A53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800100" indent="-34290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257300" indent="-3429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714500" indent="-3429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171700" indent="-3429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6289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30861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5433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40005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zh-CN" altLang="en-US" sz="2800">
                  <a:latin typeface="楷体_GB2312" pitchFamily="49" charset="-122"/>
                </a:rPr>
                <a:t>补白式提问</a:t>
              </a:r>
              <a:r>
                <a:rPr lang="en-US" altLang="zh-CN" sz="2800">
                  <a:latin typeface="Arial"/>
                </a:rPr>
                <a:t>——</a:t>
              </a:r>
              <a:r>
                <a:rPr lang="zh-CN" altLang="en-US" sz="2800">
                  <a:latin typeface="Arial"/>
                </a:rPr>
                <a:t>“</a:t>
              </a:r>
              <a:r>
                <a:rPr lang="zh-CN" altLang="en-US" sz="2800">
                  <a:latin typeface="楷体_GB2312" pitchFamily="49" charset="-122"/>
                </a:rPr>
                <a:t>柳暗花明又一村</a:t>
              </a:r>
              <a:r>
                <a:rPr lang="zh-CN" altLang="en-US" sz="2800">
                  <a:latin typeface="Arial"/>
                </a:rPr>
                <a:t>”</a:t>
              </a:r>
              <a:endParaRPr lang="zh-CN" altLang="en-US" sz="2800">
                <a:latin typeface="楷体_GB2312" pitchFamily="49" charset="-122"/>
              </a:endParaRPr>
            </a:p>
          </p:txBody>
        </p:sp>
        <p:grpSp>
          <p:nvGrpSpPr>
            <p:cNvPr id="256038" name="Group 38"/>
            <p:cNvGrpSpPr>
              <a:grpSpLocks/>
            </p:cNvGrpSpPr>
            <p:nvPr/>
          </p:nvGrpSpPr>
          <p:grpSpPr bwMode="auto">
            <a:xfrm>
              <a:off x="1185" y="2644"/>
              <a:ext cx="359" cy="480"/>
              <a:chOff x="1268" y="1257"/>
              <a:chExt cx="359" cy="480"/>
            </a:xfrm>
          </p:grpSpPr>
          <p:sp>
            <p:nvSpPr>
              <p:cNvPr id="256039" name="Oval 39"/>
              <p:cNvSpPr>
                <a:spLocks noChangeArrowheads="1"/>
              </p:cNvSpPr>
              <p:nvPr/>
            </p:nvSpPr>
            <p:spPr bwMode="gray">
              <a:xfrm>
                <a:off x="1268" y="1257"/>
                <a:ext cx="164" cy="463"/>
              </a:xfrm>
              <a:prstGeom prst="ellipse">
                <a:avLst/>
              </a:prstGeom>
              <a:gradFill rotWithShape="1">
                <a:gsLst>
                  <a:gs pos="0">
                    <a:srgbClr val="00CC66">
                      <a:gamma/>
                      <a:tint val="0"/>
                      <a:invGamma/>
                    </a:srgbClr>
                  </a:gs>
                  <a:gs pos="50000">
                    <a:srgbClr val="00CC66"/>
                  </a:gs>
                  <a:gs pos="100000">
                    <a:srgbClr val="00CC66">
                      <a:gamma/>
                      <a:tint val="0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 sz="2800"/>
              </a:p>
            </p:txBody>
          </p:sp>
          <p:sp>
            <p:nvSpPr>
              <p:cNvPr id="256040" name="Oval 40"/>
              <p:cNvSpPr>
                <a:spLocks noChangeArrowheads="1"/>
              </p:cNvSpPr>
              <p:nvPr/>
            </p:nvSpPr>
            <p:spPr bwMode="gray">
              <a:xfrm>
                <a:off x="1268" y="1257"/>
                <a:ext cx="164" cy="463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32001"/>
                    </a:schemeClr>
                  </a:gs>
                  <a:gs pos="100000">
                    <a:schemeClr val="accent1">
                      <a:gamma/>
                      <a:shade val="0"/>
                      <a:invGamma/>
                      <a:alpha val="89999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 sz="2800"/>
              </a:p>
            </p:txBody>
          </p:sp>
          <p:sp>
            <p:nvSpPr>
              <p:cNvPr id="256041" name="Oval 41"/>
              <p:cNvSpPr>
                <a:spLocks noChangeArrowheads="1"/>
              </p:cNvSpPr>
              <p:nvPr/>
            </p:nvSpPr>
            <p:spPr bwMode="gray">
              <a:xfrm>
                <a:off x="1293" y="1257"/>
                <a:ext cx="334" cy="463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shade val="54118"/>
                      <a:invGamma/>
                    </a:schemeClr>
                  </a:gs>
                  <a:gs pos="50000">
                    <a:schemeClr val="accent1"/>
                  </a:gs>
                  <a:gs pos="100000">
                    <a:schemeClr val="accent1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 sz="2800"/>
              </a:p>
            </p:txBody>
          </p:sp>
          <p:sp>
            <p:nvSpPr>
              <p:cNvPr id="256042" name="Oval 42"/>
              <p:cNvSpPr>
                <a:spLocks noChangeArrowheads="1"/>
              </p:cNvSpPr>
              <p:nvPr/>
            </p:nvSpPr>
            <p:spPr bwMode="gray">
              <a:xfrm>
                <a:off x="1293" y="1258"/>
                <a:ext cx="334" cy="463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shade val="63529"/>
                      <a:invGamma/>
                    </a:schemeClr>
                  </a:gs>
                  <a:gs pos="100000">
                    <a:schemeClr val="accent1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 sz="2800"/>
              </a:p>
            </p:txBody>
          </p:sp>
          <p:sp>
            <p:nvSpPr>
              <p:cNvPr id="256043" name="Oval 43"/>
              <p:cNvSpPr>
                <a:spLocks noChangeArrowheads="1"/>
              </p:cNvSpPr>
              <p:nvPr/>
            </p:nvSpPr>
            <p:spPr bwMode="gray">
              <a:xfrm>
                <a:off x="1311" y="1257"/>
                <a:ext cx="300" cy="463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 sz="2800"/>
              </a:p>
            </p:txBody>
          </p:sp>
          <p:sp>
            <p:nvSpPr>
              <p:cNvPr id="256044" name="Oval 44"/>
              <p:cNvSpPr>
                <a:spLocks noChangeArrowheads="1"/>
              </p:cNvSpPr>
              <p:nvPr/>
            </p:nvSpPr>
            <p:spPr bwMode="gray">
              <a:xfrm>
                <a:off x="1316" y="1343"/>
                <a:ext cx="291" cy="291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shade val="46275"/>
                      <a:invGamma/>
                    </a:srgbClr>
                  </a:gs>
                  <a:gs pos="100000">
                    <a:srgbClr val="C0C0C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800"/>
              </a:p>
            </p:txBody>
          </p:sp>
          <p:sp>
            <p:nvSpPr>
              <p:cNvPr id="256045" name="Oval 45"/>
              <p:cNvSpPr>
                <a:spLocks noChangeArrowheads="1"/>
              </p:cNvSpPr>
              <p:nvPr/>
            </p:nvSpPr>
            <p:spPr bwMode="gray">
              <a:xfrm>
                <a:off x="1320" y="1345"/>
                <a:ext cx="283" cy="283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alpha val="0"/>
                    </a:srgbClr>
                  </a:gs>
                  <a:gs pos="100000">
                    <a:srgbClr val="C0C0C0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800"/>
              </a:p>
            </p:txBody>
          </p:sp>
          <p:sp>
            <p:nvSpPr>
              <p:cNvPr id="256046" name="Oval 46"/>
              <p:cNvSpPr>
                <a:spLocks noChangeArrowheads="1"/>
              </p:cNvSpPr>
              <p:nvPr/>
            </p:nvSpPr>
            <p:spPr bwMode="gray">
              <a:xfrm>
                <a:off x="1323" y="1347"/>
                <a:ext cx="270" cy="26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shade val="79216"/>
                      <a:invGamma/>
                    </a:srgbClr>
                  </a:gs>
                  <a:gs pos="100000">
                    <a:srgbClr val="C0C0C0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800"/>
              </a:p>
            </p:txBody>
          </p:sp>
          <p:sp>
            <p:nvSpPr>
              <p:cNvPr id="256047" name="Oval 47"/>
              <p:cNvSpPr>
                <a:spLocks noChangeArrowheads="1"/>
              </p:cNvSpPr>
              <p:nvPr/>
            </p:nvSpPr>
            <p:spPr bwMode="gray">
              <a:xfrm>
                <a:off x="1338" y="1355"/>
                <a:ext cx="240" cy="21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tint val="0"/>
                      <a:invGamma/>
                    </a:srgbClr>
                  </a:gs>
                  <a:gs pos="100000">
                    <a:srgbClr val="C0C0C0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800"/>
              </a:p>
            </p:txBody>
          </p:sp>
          <p:sp>
            <p:nvSpPr>
              <p:cNvPr id="256048" name="Text Box 48"/>
              <p:cNvSpPr txBox="1">
                <a:spLocks noChangeArrowheads="1"/>
              </p:cNvSpPr>
              <p:nvPr/>
            </p:nvSpPr>
            <p:spPr bwMode="gray">
              <a:xfrm>
                <a:off x="1344" y="1330"/>
                <a:ext cx="278" cy="4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3600">
                    <a:solidFill>
                      <a:srgbClr val="000000"/>
                    </a:solidFill>
                    <a:latin typeface="Arial" charset="0"/>
                    <a:ea typeface="宋体" pitchFamily="2" charset="-122"/>
                  </a:rPr>
                  <a:t>3</a:t>
                </a:r>
              </a:p>
            </p:txBody>
          </p:sp>
        </p:grpSp>
      </p:grpSp>
      <p:sp>
        <p:nvSpPr>
          <p:cNvPr id="256054" name="Rectangle 54"/>
          <p:cNvSpPr>
            <a:spLocks noChangeArrowheads="1"/>
          </p:cNvSpPr>
          <p:nvPr/>
        </p:nvSpPr>
        <p:spPr bwMode="auto">
          <a:xfrm>
            <a:off x="0" y="558561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eaLnBrk="1" hangingPunct="1"/>
            <a:r>
              <a:rPr lang="zh-CN" altLang="en-US" sz="2800">
                <a:solidFill>
                  <a:srgbClr val="993300"/>
                </a:solidFill>
              </a:rPr>
              <a:t>    *联系自己的生活实际和社会实践补白提问，很容易让学生找到同感，引发其兴趣。 </a:t>
            </a:r>
          </a:p>
        </p:txBody>
      </p:sp>
      <p:sp>
        <p:nvSpPr>
          <p:cNvPr id="256055" name="Rectangle 55"/>
          <p:cNvSpPr>
            <a:spLocks noChangeArrowheads="1"/>
          </p:cNvSpPr>
          <p:nvPr/>
        </p:nvSpPr>
        <p:spPr bwMode="auto">
          <a:xfrm>
            <a:off x="34925" y="2561422"/>
            <a:ext cx="910907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indent="266700" algn="l"/>
            <a:r>
              <a:rPr lang="zh-CN" altLang="en-US" sz="2800"/>
              <a:t>    </a:t>
            </a:r>
            <a:r>
              <a:rPr lang="zh-CN" altLang="en-US" sz="2800">
                <a:latin typeface="Arial"/>
              </a:rPr>
              <a:t>“</a:t>
            </a:r>
            <a:r>
              <a:rPr lang="zh-CN" altLang="en-US" sz="2800"/>
              <a:t>海底动物在窃窃私语呢，你听到什么声音了？</a:t>
            </a:r>
            <a:r>
              <a:rPr lang="zh-CN" altLang="en-US" sz="2800">
                <a:latin typeface="Arial"/>
              </a:rPr>
              <a:t>”</a:t>
            </a:r>
            <a:endParaRPr lang="zh-CN" altLang="en-US" sz="2800"/>
          </a:p>
          <a:p>
            <a:pPr indent="266700" algn="l"/>
            <a:r>
              <a:rPr lang="en-US" altLang="zh-CN" sz="2800"/>
              <a:t>                              </a:t>
            </a:r>
            <a:r>
              <a:rPr lang="en-US" altLang="zh-CN" sz="2800">
                <a:latin typeface="Arial"/>
              </a:rPr>
              <a:t>——</a:t>
            </a:r>
            <a:r>
              <a:rPr lang="en-US" altLang="zh-CN" sz="2800"/>
              <a:t>《</a:t>
            </a:r>
            <a:r>
              <a:rPr lang="zh-CN" altLang="en-US" sz="2800"/>
              <a:t>海底世界</a:t>
            </a:r>
            <a:r>
              <a:rPr lang="en-US" altLang="zh-CN" sz="2800"/>
              <a:t>》</a:t>
            </a:r>
            <a:r>
              <a:rPr lang="zh-CN" altLang="en-US" sz="2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56056" name="Rectangle 56"/>
          <p:cNvSpPr>
            <a:spLocks noChangeArrowheads="1"/>
          </p:cNvSpPr>
          <p:nvPr/>
        </p:nvSpPr>
        <p:spPr bwMode="auto">
          <a:xfrm>
            <a:off x="0" y="3860800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zh-CN" altLang="en-US" sz="2800">
                <a:solidFill>
                  <a:srgbClr val="000000"/>
                </a:solidFill>
              </a:rPr>
              <a:t>    </a:t>
            </a:r>
            <a:r>
              <a:rPr lang="zh-CN" altLang="en-US" sz="2800">
                <a:latin typeface="Arial"/>
              </a:rPr>
              <a:t>“</a:t>
            </a:r>
            <a:r>
              <a:rPr lang="zh-CN" altLang="en-US" sz="2800"/>
              <a:t>大自然的语言可真多，我们举行一个大自然语言展览会，比一比，谁发现的大自然的语言最多。</a:t>
            </a:r>
            <a:r>
              <a:rPr lang="zh-CN" altLang="en-US" sz="2800">
                <a:latin typeface="Arial"/>
              </a:rPr>
              <a:t>”</a:t>
            </a:r>
            <a:endParaRPr lang="zh-CN" altLang="en-US" sz="2800"/>
          </a:p>
          <a:p>
            <a:pPr algn="l"/>
            <a:r>
              <a:rPr lang="en-US" altLang="zh-CN" sz="2800"/>
              <a:t>                              </a:t>
            </a:r>
            <a:r>
              <a:rPr lang="en-US" altLang="zh-CN" sz="2800">
                <a:latin typeface="Arial"/>
              </a:rPr>
              <a:t>——</a:t>
            </a:r>
            <a:r>
              <a:rPr lang="en-US" altLang="zh-CN" sz="2800"/>
              <a:t>《</a:t>
            </a:r>
            <a:r>
              <a:rPr lang="zh-CN" altLang="en-US" sz="2800"/>
              <a:t>大自然的语言</a:t>
            </a:r>
            <a:r>
              <a:rPr lang="en-US" altLang="zh-CN" sz="2800"/>
              <a:t>》</a:t>
            </a:r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683568" y="404664"/>
            <a:ext cx="7308850" cy="56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000000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 eaLnBrk="1" hangingPunct="1"/>
            <a:r>
              <a:rPr lang="zh-CN" altLang="en-US" sz="4000" b="1" cap="all" spc="5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  <a:ea typeface="+mj-ea"/>
                <a:cs typeface="+mj-cs"/>
              </a:rPr>
              <a:t>二</a:t>
            </a:r>
            <a:r>
              <a:rPr lang="zh-CN" altLang="en-US" sz="4000" b="1" cap="all" spc="50" dirty="0" smtClean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  <a:ea typeface="+mj-ea"/>
                <a:cs typeface="+mj-cs"/>
              </a:rPr>
              <a:t>、有效</a:t>
            </a:r>
            <a:r>
              <a:rPr lang="zh-CN" altLang="en-US" sz="4000" b="1" cap="all" spc="5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  <a:ea typeface="+mj-ea"/>
                <a:cs typeface="+mj-cs"/>
              </a:rPr>
              <a:t>课堂教学的提问策略 </a:t>
            </a:r>
          </a:p>
        </p:txBody>
      </p:sp>
    </p:spTree>
    <p:extLst>
      <p:ext uri="{BB962C8B-B14F-4D97-AF65-F5344CB8AC3E}">
        <p14:creationId xmlns:p14="http://schemas.microsoft.com/office/powerpoint/2010/main" val="4287359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56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256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56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56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4" grpId="0"/>
      <p:bldP spid="256055" grpId="0"/>
      <p:bldP spid="25605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31" name="Rectangle 7"/>
          <p:cNvSpPr>
            <a:spLocks noChangeArrowheads="1"/>
          </p:cNvSpPr>
          <p:nvPr/>
        </p:nvSpPr>
        <p:spPr bwMode="auto">
          <a:xfrm>
            <a:off x="684213" y="1410822"/>
            <a:ext cx="565250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 eaLnBrk="1" hangingPunct="1"/>
            <a:r>
              <a:rPr lang="zh-CN" altLang="en-US" sz="2800"/>
              <a:t>如果你是播音员，你会怎样呼吁？</a:t>
            </a:r>
            <a:r>
              <a:rPr lang="zh-CN" altLang="en-US" sz="2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82632" name="Rectangle 8"/>
          <p:cNvSpPr>
            <a:spLocks noChangeArrowheads="1"/>
          </p:cNvSpPr>
          <p:nvPr/>
        </p:nvSpPr>
        <p:spPr bwMode="auto">
          <a:xfrm>
            <a:off x="0" y="2056597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eaLnBrk="1" hangingPunct="1"/>
            <a:r>
              <a:rPr lang="zh-CN" altLang="en-US" sz="2800">
                <a:solidFill>
                  <a:srgbClr val="000000"/>
                </a:solidFill>
              </a:rPr>
              <a:t>    </a:t>
            </a:r>
            <a:r>
              <a:rPr lang="zh-CN" altLang="en-US" sz="2800"/>
              <a:t>如果你现在站在送行的人群中，你想对燕子说什么？</a:t>
            </a:r>
          </a:p>
          <a:p>
            <a:pPr algn="l" eaLnBrk="1" hangingPunct="1"/>
            <a:r>
              <a:rPr lang="en-US" altLang="zh-CN" sz="2800"/>
              <a:t>                               </a:t>
            </a:r>
            <a:r>
              <a:rPr lang="en-US" altLang="zh-CN" sz="2800">
                <a:latin typeface="Arial"/>
              </a:rPr>
              <a:t>——</a:t>
            </a:r>
            <a:r>
              <a:rPr lang="en-US" altLang="zh-CN" sz="2800"/>
              <a:t>《</a:t>
            </a:r>
            <a:r>
              <a:rPr lang="zh-CN" altLang="en-US" sz="2800"/>
              <a:t>燕子专列</a:t>
            </a:r>
            <a:r>
              <a:rPr lang="en-US" altLang="zh-CN" sz="2800"/>
              <a:t>》 </a:t>
            </a:r>
          </a:p>
        </p:txBody>
      </p:sp>
      <p:sp>
        <p:nvSpPr>
          <p:cNvPr id="282633" name="Rectangle 9"/>
          <p:cNvSpPr>
            <a:spLocks noChangeArrowheads="1"/>
          </p:cNvSpPr>
          <p:nvPr/>
        </p:nvSpPr>
        <p:spPr bwMode="auto">
          <a:xfrm>
            <a:off x="0" y="2920197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eaLnBrk="1" hangingPunct="1"/>
            <a:r>
              <a:rPr lang="zh-CN" altLang="en-US" sz="2800">
                <a:solidFill>
                  <a:srgbClr val="993300"/>
                </a:solidFill>
              </a:rPr>
              <a:t>    *对话的补白提问，能拉近学生与文本的距离，更真切地体会作者的意图。 </a:t>
            </a:r>
          </a:p>
        </p:txBody>
      </p:sp>
      <p:grpSp>
        <p:nvGrpSpPr>
          <p:cNvPr id="282634" name="Group 10"/>
          <p:cNvGrpSpPr>
            <a:grpSpLocks/>
          </p:cNvGrpSpPr>
          <p:nvPr/>
        </p:nvGrpSpPr>
        <p:grpSpPr bwMode="auto">
          <a:xfrm>
            <a:off x="1692275" y="487375"/>
            <a:ext cx="6508750" cy="762002"/>
            <a:chOff x="1185" y="2644"/>
            <a:chExt cx="4100" cy="480"/>
          </a:xfrm>
        </p:grpSpPr>
        <p:sp>
          <p:nvSpPr>
            <p:cNvPr id="282635" name="Line 11"/>
            <p:cNvSpPr>
              <a:spLocks noChangeShapeType="1"/>
            </p:cNvSpPr>
            <p:nvPr/>
          </p:nvSpPr>
          <p:spPr bwMode="auto">
            <a:xfrm>
              <a:off x="1501" y="3022"/>
              <a:ext cx="3692" cy="2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sz="2800"/>
            </a:p>
          </p:txBody>
        </p:sp>
        <p:sp>
          <p:nvSpPr>
            <p:cNvPr id="282636" name="Text Box 12"/>
            <p:cNvSpPr txBox="1">
              <a:spLocks noChangeArrowheads="1"/>
            </p:cNvSpPr>
            <p:nvPr/>
          </p:nvSpPr>
          <p:spPr bwMode="auto">
            <a:xfrm>
              <a:off x="1550" y="2728"/>
              <a:ext cx="373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20A53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800100" indent="-34290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257300" indent="-3429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714500" indent="-3429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171700" indent="-3429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6289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30861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5433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40005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zh-CN" altLang="en-US" sz="2800">
                  <a:solidFill>
                    <a:srgbClr val="A50021"/>
                  </a:solidFill>
                  <a:latin typeface="楷体_GB2312" pitchFamily="49" charset="-122"/>
                </a:rPr>
                <a:t>补白式提问</a:t>
              </a:r>
              <a:r>
                <a:rPr lang="en-US" altLang="zh-CN" sz="2800">
                  <a:solidFill>
                    <a:srgbClr val="A50021"/>
                  </a:solidFill>
                  <a:latin typeface="Arial"/>
                </a:rPr>
                <a:t>——</a:t>
              </a:r>
              <a:r>
                <a:rPr lang="zh-CN" altLang="en-US" sz="2800">
                  <a:solidFill>
                    <a:srgbClr val="A50021"/>
                  </a:solidFill>
                  <a:latin typeface="Arial"/>
                </a:rPr>
                <a:t>“</a:t>
              </a:r>
              <a:r>
                <a:rPr lang="zh-CN" altLang="en-US" sz="2800">
                  <a:solidFill>
                    <a:srgbClr val="A50021"/>
                  </a:solidFill>
                  <a:latin typeface="楷体_GB2312" pitchFamily="49" charset="-122"/>
                </a:rPr>
                <a:t>柳暗花明又一村</a:t>
              </a:r>
              <a:r>
                <a:rPr lang="zh-CN" altLang="en-US" sz="2800">
                  <a:solidFill>
                    <a:srgbClr val="A50021"/>
                  </a:solidFill>
                  <a:latin typeface="Arial"/>
                </a:rPr>
                <a:t>”</a:t>
              </a:r>
              <a:endParaRPr lang="zh-CN" altLang="en-US" sz="2800">
                <a:solidFill>
                  <a:srgbClr val="A50021"/>
                </a:solidFill>
                <a:latin typeface="楷体_GB2312" pitchFamily="49" charset="-122"/>
              </a:endParaRPr>
            </a:p>
          </p:txBody>
        </p:sp>
        <p:grpSp>
          <p:nvGrpSpPr>
            <p:cNvPr id="282637" name="Group 13"/>
            <p:cNvGrpSpPr>
              <a:grpSpLocks/>
            </p:cNvGrpSpPr>
            <p:nvPr/>
          </p:nvGrpSpPr>
          <p:grpSpPr bwMode="auto">
            <a:xfrm>
              <a:off x="1185" y="2644"/>
              <a:ext cx="359" cy="480"/>
              <a:chOff x="1268" y="1257"/>
              <a:chExt cx="359" cy="480"/>
            </a:xfrm>
          </p:grpSpPr>
          <p:sp>
            <p:nvSpPr>
              <p:cNvPr id="282638" name="Oval 14"/>
              <p:cNvSpPr>
                <a:spLocks noChangeArrowheads="1"/>
              </p:cNvSpPr>
              <p:nvPr/>
            </p:nvSpPr>
            <p:spPr bwMode="gray">
              <a:xfrm>
                <a:off x="1268" y="1257"/>
                <a:ext cx="164" cy="463"/>
              </a:xfrm>
              <a:prstGeom prst="ellipse">
                <a:avLst/>
              </a:prstGeom>
              <a:gradFill rotWithShape="1">
                <a:gsLst>
                  <a:gs pos="0">
                    <a:srgbClr val="00CC66">
                      <a:gamma/>
                      <a:tint val="0"/>
                      <a:invGamma/>
                    </a:srgbClr>
                  </a:gs>
                  <a:gs pos="50000">
                    <a:srgbClr val="00CC66"/>
                  </a:gs>
                  <a:gs pos="100000">
                    <a:srgbClr val="00CC66">
                      <a:gamma/>
                      <a:tint val="0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 sz="2800"/>
              </a:p>
            </p:txBody>
          </p:sp>
          <p:sp>
            <p:nvSpPr>
              <p:cNvPr id="282639" name="Oval 15"/>
              <p:cNvSpPr>
                <a:spLocks noChangeArrowheads="1"/>
              </p:cNvSpPr>
              <p:nvPr/>
            </p:nvSpPr>
            <p:spPr bwMode="gray">
              <a:xfrm>
                <a:off x="1268" y="1257"/>
                <a:ext cx="164" cy="463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32001"/>
                    </a:schemeClr>
                  </a:gs>
                  <a:gs pos="100000">
                    <a:schemeClr val="accent1">
                      <a:gamma/>
                      <a:shade val="0"/>
                      <a:invGamma/>
                      <a:alpha val="89999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 sz="2800"/>
              </a:p>
            </p:txBody>
          </p:sp>
          <p:sp>
            <p:nvSpPr>
              <p:cNvPr id="282640" name="Oval 16"/>
              <p:cNvSpPr>
                <a:spLocks noChangeArrowheads="1"/>
              </p:cNvSpPr>
              <p:nvPr/>
            </p:nvSpPr>
            <p:spPr bwMode="gray">
              <a:xfrm>
                <a:off x="1293" y="1257"/>
                <a:ext cx="334" cy="463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shade val="54118"/>
                      <a:invGamma/>
                    </a:schemeClr>
                  </a:gs>
                  <a:gs pos="50000">
                    <a:schemeClr val="accent1"/>
                  </a:gs>
                  <a:gs pos="100000">
                    <a:schemeClr val="accent1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 sz="2800"/>
              </a:p>
            </p:txBody>
          </p:sp>
          <p:sp>
            <p:nvSpPr>
              <p:cNvPr id="282641" name="Oval 17"/>
              <p:cNvSpPr>
                <a:spLocks noChangeArrowheads="1"/>
              </p:cNvSpPr>
              <p:nvPr/>
            </p:nvSpPr>
            <p:spPr bwMode="gray">
              <a:xfrm>
                <a:off x="1293" y="1258"/>
                <a:ext cx="334" cy="463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shade val="63529"/>
                      <a:invGamma/>
                    </a:schemeClr>
                  </a:gs>
                  <a:gs pos="100000">
                    <a:schemeClr val="accent1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 sz="2800"/>
              </a:p>
            </p:txBody>
          </p:sp>
          <p:sp>
            <p:nvSpPr>
              <p:cNvPr id="282642" name="Oval 18"/>
              <p:cNvSpPr>
                <a:spLocks noChangeArrowheads="1"/>
              </p:cNvSpPr>
              <p:nvPr/>
            </p:nvSpPr>
            <p:spPr bwMode="gray">
              <a:xfrm>
                <a:off x="1311" y="1257"/>
                <a:ext cx="300" cy="463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 sz="2800"/>
              </a:p>
            </p:txBody>
          </p:sp>
          <p:sp>
            <p:nvSpPr>
              <p:cNvPr id="282643" name="Oval 19"/>
              <p:cNvSpPr>
                <a:spLocks noChangeArrowheads="1"/>
              </p:cNvSpPr>
              <p:nvPr/>
            </p:nvSpPr>
            <p:spPr bwMode="gray">
              <a:xfrm>
                <a:off x="1316" y="1343"/>
                <a:ext cx="291" cy="291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shade val="46275"/>
                      <a:invGamma/>
                    </a:srgbClr>
                  </a:gs>
                  <a:gs pos="100000">
                    <a:srgbClr val="C0C0C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800"/>
              </a:p>
            </p:txBody>
          </p:sp>
          <p:sp>
            <p:nvSpPr>
              <p:cNvPr id="282644" name="Oval 20"/>
              <p:cNvSpPr>
                <a:spLocks noChangeArrowheads="1"/>
              </p:cNvSpPr>
              <p:nvPr/>
            </p:nvSpPr>
            <p:spPr bwMode="gray">
              <a:xfrm>
                <a:off x="1320" y="1345"/>
                <a:ext cx="283" cy="283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alpha val="0"/>
                    </a:srgbClr>
                  </a:gs>
                  <a:gs pos="100000">
                    <a:srgbClr val="C0C0C0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800"/>
              </a:p>
            </p:txBody>
          </p:sp>
          <p:sp>
            <p:nvSpPr>
              <p:cNvPr id="282645" name="Oval 21"/>
              <p:cNvSpPr>
                <a:spLocks noChangeArrowheads="1"/>
              </p:cNvSpPr>
              <p:nvPr/>
            </p:nvSpPr>
            <p:spPr bwMode="gray">
              <a:xfrm>
                <a:off x="1323" y="1347"/>
                <a:ext cx="270" cy="26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shade val="79216"/>
                      <a:invGamma/>
                    </a:srgbClr>
                  </a:gs>
                  <a:gs pos="100000">
                    <a:srgbClr val="C0C0C0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800"/>
              </a:p>
            </p:txBody>
          </p:sp>
          <p:sp>
            <p:nvSpPr>
              <p:cNvPr id="282646" name="Oval 22"/>
              <p:cNvSpPr>
                <a:spLocks noChangeArrowheads="1"/>
              </p:cNvSpPr>
              <p:nvPr/>
            </p:nvSpPr>
            <p:spPr bwMode="gray">
              <a:xfrm>
                <a:off x="1338" y="1355"/>
                <a:ext cx="240" cy="21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tint val="0"/>
                      <a:invGamma/>
                    </a:srgbClr>
                  </a:gs>
                  <a:gs pos="100000">
                    <a:srgbClr val="C0C0C0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800"/>
              </a:p>
            </p:txBody>
          </p:sp>
          <p:sp>
            <p:nvSpPr>
              <p:cNvPr id="282647" name="Text Box 23"/>
              <p:cNvSpPr txBox="1">
                <a:spLocks noChangeArrowheads="1"/>
              </p:cNvSpPr>
              <p:nvPr/>
            </p:nvSpPr>
            <p:spPr bwMode="gray">
              <a:xfrm>
                <a:off x="1344" y="1330"/>
                <a:ext cx="278" cy="4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3600" dirty="0">
                    <a:solidFill>
                      <a:srgbClr val="000000"/>
                    </a:solidFill>
                    <a:latin typeface="Arial" charset="0"/>
                    <a:ea typeface="宋体" pitchFamily="2" charset="-122"/>
                  </a:rPr>
                  <a:t>3</a:t>
                </a:r>
              </a:p>
            </p:txBody>
          </p:sp>
        </p:grpSp>
      </p:grpSp>
      <p:sp>
        <p:nvSpPr>
          <p:cNvPr id="282648" name="Rectangle 24"/>
          <p:cNvSpPr>
            <a:spLocks noChangeArrowheads="1"/>
          </p:cNvSpPr>
          <p:nvPr/>
        </p:nvSpPr>
        <p:spPr bwMode="auto">
          <a:xfrm>
            <a:off x="468313" y="4215259"/>
            <a:ext cx="84963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eaLnBrk="1" hangingPunct="1"/>
            <a:r>
              <a:rPr lang="zh-CN" altLang="en-US" sz="2800">
                <a:latin typeface="Arial"/>
              </a:rPr>
              <a:t>“</a:t>
            </a:r>
            <a:r>
              <a:rPr lang="zh-CN" altLang="en-US" sz="2800"/>
              <a:t>风一更，雪一更，聒碎乡心梦不成，故园无此声。</a:t>
            </a:r>
            <a:r>
              <a:rPr lang="zh-CN" altLang="en-US" sz="2800">
                <a:latin typeface="Arial"/>
              </a:rPr>
              <a:t>”</a:t>
            </a:r>
            <a:r>
              <a:rPr lang="zh-CN" altLang="en-US" sz="2800"/>
              <a:t>读着诗句想想在纳兰性德的家乡是怎样的景象？</a:t>
            </a:r>
          </a:p>
          <a:p>
            <a:pPr algn="l" eaLnBrk="1" hangingPunct="1"/>
            <a:r>
              <a:rPr lang="en-US" altLang="zh-CN" sz="2800"/>
              <a:t>                             </a:t>
            </a:r>
            <a:r>
              <a:rPr lang="en-US" altLang="zh-CN" sz="2800">
                <a:latin typeface="Arial"/>
              </a:rPr>
              <a:t>——</a:t>
            </a:r>
            <a:r>
              <a:rPr lang="en-US" altLang="zh-CN" sz="2800"/>
              <a:t>《</a:t>
            </a:r>
            <a:r>
              <a:rPr lang="zh-CN" altLang="en-US" sz="2800"/>
              <a:t>长相思</a:t>
            </a:r>
            <a:r>
              <a:rPr lang="en-US" altLang="zh-CN" sz="2800"/>
              <a:t>》</a:t>
            </a:r>
          </a:p>
        </p:txBody>
      </p:sp>
      <p:sp>
        <p:nvSpPr>
          <p:cNvPr id="282649" name="Rectangle 25"/>
          <p:cNvSpPr>
            <a:spLocks noChangeArrowheads="1"/>
          </p:cNvSpPr>
          <p:nvPr/>
        </p:nvSpPr>
        <p:spPr bwMode="auto">
          <a:xfrm>
            <a:off x="0" y="5693560"/>
            <a:ext cx="896461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eaLnBrk="1" hangingPunct="1"/>
            <a:r>
              <a:rPr lang="zh-CN" altLang="en-US" sz="2800"/>
              <a:t>    </a:t>
            </a:r>
            <a:r>
              <a:rPr lang="zh-CN" altLang="en-US" sz="2800">
                <a:solidFill>
                  <a:srgbClr val="A50021"/>
                </a:solidFill>
              </a:rPr>
              <a:t>*古诗中的场景补白提问，能唤起学生的直观想象，产生阅读共鸣。 </a:t>
            </a:r>
          </a:p>
        </p:txBody>
      </p:sp>
    </p:spTree>
    <p:extLst>
      <p:ext uri="{BB962C8B-B14F-4D97-AF65-F5344CB8AC3E}">
        <p14:creationId xmlns:p14="http://schemas.microsoft.com/office/powerpoint/2010/main" val="3232758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2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2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82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82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2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82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2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31" grpId="0"/>
      <p:bldP spid="282632" grpId="0"/>
      <p:bldP spid="282633" grpId="0"/>
      <p:bldP spid="282648" grpId="0"/>
      <p:bldP spid="28264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4702" name="Group 30"/>
          <p:cNvGrpSpPr>
            <a:grpSpLocks/>
          </p:cNvGrpSpPr>
          <p:nvPr/>
        </p:nvGrpSpPr>
        <p:grpSpPr bwMode="auto">
          <a:xfrm>
            <a:off x="1475656" y="414350"/>
            <a:ext cx="6508750" cy="762002"/>
            <a:chOff x="1185" y="2644"/>
            <a:chExt cx="4100" cy="480"/>
          </a:xfrm>
        </p:grpSpPr>
        <p:sp>
          <p:nvSpPr>
            <p:cNvPr id="284703" name="Line 31"/>
            <p:cNvSpPr>
              <a:spLocks noChangeShapeType="1"/>
            </p:cNvSpPr>
            <p:nvPr/>
          </p:nvSpPr>
          <p:spPr bwMode="auto">
            <a:xfrm>
              <a:off x="1501" y="3022"/>
              <a:ext cx="3692" cy="2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sz="2800"/>
            </a:p>
          </p:txBody>
        </p:sp>
        <p:sp>
          <p:nvSpPr>
            <p:cNvPr id="284704" name="Text Box 32"/>
            <p:cNvSpPr txBox="1">
              <a:spLocks noChangeArrowheads="1"/>
            </p:cNvSpPr>
            <p:nvPr/>
          </p:nvSpPr>
          <p:spPr bwMode="auto">
            <a:xfrm>
              <a:off x="1550" y="2728"/>
              <a:ext cx="373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20A53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800100" indent="-34290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257300" indent="-3429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714500" indent="-3429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171700" indent="-3429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6289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30861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5433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40005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zh-CN" altLang="en-US" sz="2800" b="1">
                  <a:solidFill>
                    <a:srgbClr val="A50021"/>
                  </a:solidFill>
                  <a:latin typeface="楷体_GB2312" pitchFamily="49" charset="-122"/>
                </a:rPr>
                <a:t>补白式提问</a:t>
              </a:r>
              <a:r>
                <a:rPr lang="en-US" altLang="zh-CN" sz="2800" b="1">
                  <a:solidFill>
                    <a:srgbClr val="A50021"/>
                  </a:solidFill>
                  <a:latin typeface="Arial"/>
                </a:rPr>
                <a:t>——</a:t>
              </a:r>
              <a:r>
                <a:rPr lang="zh-CN" altLang="en-US" sz="2800" b="1">
                  <a:solidFill>
                    <a:srgbClr val="A50021"/>
                  </a:solidFill>
                  <a:latin typeface="Arial"/>
                </a:rPr>
                <a:t>“</a:t>
              </a:r>
              <a:r>
                <a:rPr lang="zh-CN" altLang="en-US" sz="2800" b="1">
                  <a:solidFill>
                    <a:srgbClr val="A50021"/>
                  </a:solidFill>
                  <a:latin typeface="楷体_GB2312" pitchFamily="49" charset="-122"/>
                </a:rPr>
                <a:t>柳暗花明又一村</a:t>
              </a:r>
              <a:r>
                <a:rPr lang="zh-CN" altLang="en-US" sz="2800" b="1">
                  <a:solidFill>
                    <a:srgbClr val="A50021"/>
                  </a:solidFill>
                  <a:latin typeface="Arial"/>
                </a:rPr>
                <a:t>”</a:t>
              </a:r>
              <a:endParaRPr lang="zh-CN" altLang="en-US" sz="2800" b="1">
                <a:solidFill>
                  <a:srgbClr val="A50021"/>
                </a:solidFill>
                <a:latin typeface="楷体_GB2312" pitchFamily="49" charset="-122"/>
              </a:endParaRPr>
            </a:p>
          </p:txBody>
        </p:sp>
        <p:grpSp>
          <p:nvGrpSpPr>
            <p:cNvPr id="284705" name="Group 33"/>
            <p:cNvGrpSpPr>
              <a:grpSpLocks/>
            </p:cNvGrpSpPr>
            <p:nvPr/>
          </p:nvGrpSpPr>
          <p:grpSpPr bwMode="auto">
            <a:xfrm>
              <a:off x="1185" y="2644"/>
              <a:ext cx="359" cy="480"/>
              <a:chOff x="1268" y="1257"/>
              <a:chExt cx="359" cy="480"/>
            </a:xfrm>
          </p:grpSpPr>
          <p:sp>
            <p:nvSpPr>
              <p:cNvPr id="284706" name="Oval 34"/>
              <p:cNvSpPr>
                <a:spLocks noChangeArrowheads="1"/>
              </p:cNvSpPr>
              <p:nvPr/>
            </p:nvSpPr>
            <p:spPr bwMode="gray">
              <a:xfrm>
                <a:off x="1268" y="1257"/>
                <a:ext cx="164" cy="463"/>
              </a:xfrm>
              <a:prstGeom prst="ellipse">
                <a:avLst/>
              </a:prstGeom>
              <a:gradFill rotWithShape="1">
                <a:gsLst>
                  <a:gs pos="0">
                    <a:srgbClr val="00CC66">
                      <a:gamma/>
                      <a:tint val="0"/>
                      <a:invGamma/>
                    </a:srgbClr>
                  </a:gs>
                  <a:gs pos="50000">
                    <a:srgbClr val="00CC66"/>
                  </a:gs>
                  <a:gs pos="100000">
                    <a:srgbClr val="00CC66">
                      <a:gamma/>
                      <a:tint val="0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 sz="2800"/>
              </a:p>
            </p:txBody>
          </p:sp>
          <p:sp>
            <p:nvSpPr>
              <p:cNvPr id="284707" name="Oval 35"/>
              <p:cNvSpPr>
                <a:spLocks noChangeArrowheads="1"/>
              </p:cNvSpPr>
              <p:nvPr/>
            </p:nvSpPr>
            <p:spPr bwMode="gray">
              <a:xfrm>
                <a:off x="1268" y="1257"/>
                <a:ext cx="164" cy="463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32001"/>
                    </a:schemeClr>
                  </a:gs>
                  <a:gs pos="100000">
                    <a:schemeClr val="accent1">
                      <a:gamma/>
                      <a:shade val="0"/>
                      <a:invGamma/>
                      <a:alpha val="89999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 sz="2800"/>
              </a:p>
            </p:txBody>
          </p:sp>
          <p:sp>
            <p:nvSpPr>
              <p:cNvPr id="284708" name="Oval 36"/>
              <p:cNvSpPr>
                <a:spLocks noChangeArrowheads="1"/>
              </p:cNvSpPr>
              <p:nvPr/>
            </p:nvSpPr>
            <p:spPr bwMode="gray">
              <a:xfrm>
                <a:off x="1293" y="1257"/>
                <a:ext cx="334" cy="463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shade val="54118"/>
                      <a:invGamma/>
                    </a:schemeClr>
                  </a:gs>
                  <a:gs pos="50000">
                    <a:schemeClr val="accent1"/>
                  </a:gs>
                  <a:gs pos="100000">
                    <a:schemeClr val="accent1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 sz="2800"/>
              </a:p>
            </p:txBody>
          </p:sp>
          <p:sp>
            <p:nvSpPr>
              <p:cNvPr id="284709" name="Oval 37"/>
              <p:cNvSpPr>
                <a:spLocks noChangeArrowheads="1"/>
              </p:cNvSpPr>
              <p:nvPr/>
            </p:nvSpPr>
            <p:spPr bwMode="gray">
              <a:xfrm>
                <a:off x="1293" y="1258"/>
                <a:ext cx="334" cy="463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shade val="63529"/>
                      <a:invGamma/>
                    </a:schemeClr>
                  </a:gs>
                  <a:gs pos="100000">
                    <a:schemeClr val="accent1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 sz="2800"/>
              </a:p>
            </p:txBody>
          </p:sp>
          <p:sp>
            <p:nvSpPr>
              <p:cNvPr id="284710" name="Oval 38"/>
              <p:cNvSpPr>
                <a:spLocks noChangeArrowheads="1"/>
              </p:cNvSpPr>
              <p:nvPr/>
            </p:nvSpPr>
            <p:spPr bwMode="gray">
              <a:xfrm>
                <a:off x="1311" y="1257"/>
                <a:ext cx="300" cy="463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 sz="2800"/>
              </a:p>
            </p:txBody>
          </p:sp>
          <p:sp>
            <p:nvSpPr>
              <p:cNvPr id="284711" name="Oval 39"/>
              <p:cNvSpPr>
                <a:spLocks noChangeArrowheads="1"/>
              </p:cNvSpPr>
              <p:nvPr/>
            </p:nvSpPr>
            <p:spPr bwMode="gray">
              <a:xfrm>
                <a:off x="1316" y="1343"/>
                <a:ext cx="291" cy="291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shade val="46275"/>
                      <a:invGamma/>
                    </a:srgbClr>
                  </a:gs>
                  <a:gs pos="100000">
                    <a:srgbClr val="C0C0C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800"/>
              </a:p>
            </p:txBody>
          </p:sp>
          <p:sp>
            <p:nvSpPr>
              <p:cNvPr id="284712" name="Oval 40"/>
              <p:cNvSpPr>
                <a:spLocks noChangeArrowheads="1"/>
              </p:cNvSpPr>
              <p:nvPr/>
            </p:nvSpPr>
            <p:spPr bwMode="gray">
              <a:xfrm>
                <a:off x="1320" y="1345"/>
                <a:ext cx="283" cy="283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alpha val="0"/>
                    </a:srgbClr>
                  </a:gs>
                  <a:gs pos="100000">
                    <a:srgbClr val="C0C0C0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800"/>
              </a:p>
            </p:txBody>
          </p:sp>
          <p:sp>
            <p:nvSpPr>
              <p:cNvPr id="284713" name="Oval 41"/>
              <p:cNvSpPr>
                <a:spLocks noChangeArrowheads="1"/>
              </p:cNvSpPr>
              <p:nvPr/>
            </p:nvSpPr>
            <p:spPr bwMode="gray">
              <a:xfrm>
                <a:off x="1323" y="1347"/>
                <a:ext cx="270" cy="26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shade val="79216"/>
                      <a:invGamma/>
                    </a:srgbClr>
                  </a:gs>
                  <a:gs pos="100000">
                    <a:srgbClr val="C0C0C0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800"/>
              </a:p>
            </p:txBody>
          </p:sp>
          <p:sp>
            <p:nvSpPr>
              <p:cNvPr id="284714" name="Oval 42"/>
              <p:cNvSpPr>
                <a:spLocks noChangeArrowheads="1"/>
              </p:cNvSpPr>
              <p:nvPr/>
            </p:nvSpPr>
            <p:spPr bwMode="gray">
              <a:xfrm>
                <a:off x="1338" y="1355"/>
                <a:ext cx="240" cy="21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tint val="0"/>
                      <a:invGamma/>
                    </a:srgbClr>
                  </a:gs>
                  <a:gs pos="100000">
                    <a:srgbClr val="C0C0C0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800"/>
              </a:p>
            </p:txBody>
          </p:sp>
          <p:sp>
            <p:nvSpPr>
              <p:cNvPr id="284715" name="Text Box 43"/>
              <p:cNvSpPr txBox="1">
                <a:spLocks noChangeArrowheads="1"/>
              </p:cNvSpPr>
              <p:nvPr/>
            </p:nvSpPr>
            <p:spPr bwMode="gray">
              <a:xfrm>
                <a:off x="1344" y="1330"/>
                <a:ext cx="278" cy="4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3600" b="1">
                    <a:solidFill>
                      <a:srgbClr val="000000"/>
                    </a:solidFill>
                    <a:latin typeface="Arial" charset="0"/>
                    <a:ea typeface="宋体" pitchFamily="2" charset="-122"/>
                  </a:rPr>
                  <a:t>3</a:t>
                </a:r>
              </a:p>
            </p:txBody>
          </p:sp>
        </p:grpSp>
      </p:grpSp>
      <p:sp>
        <p:nvSpPr>
          <p:cNvPr id="284717" name="Rectangle 45"/>
          <p:cNvSpPr>
            <a:spLocks noChangeArrowheads="1"/>
          </p:cNvSpPr>
          <p:nvPr/>
        </p:nvSpPr>
        <p:spPr bwMode="auto">
          <a:xfrm>
            <a:off x="395288" y="2742019"/>
            <a:ext cx="84248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eaLnBrk="1" hangingPunct="1"/>
            <a:r>
              <a:rPr lang="zh-CN" altLang="en-US" sz="2400" b="1"/>
              <a:t>   </a:t>
            </a:r>
            <a:r>
              <a:rPr lang="zh-CN" altLang="en-US" sz="2400" b="1">
                <a:solidFill>
                  <a:srgbClr val="A50021"/>
                </a:solidFill>
              </a:rPr>
              <a:t>*情节或故事的补白提问，更能拓展学生的想象空间，使学生根据已有的人物进行再加工，进而创造出新的形象。 </a:t>
            </a:r>
          </a:p>
        </p:txBody>
      </p:sp>
      <p:sp>
        <p:nvSpPr>
          <p:cNvPr id="284718" name="Rectangle 46"/>
          <p:cNvSpPr>
            <a:spLocks noChangeArrowheads="1"/>
          </p:cNvSpPr>
          <p:nvPr/>
        </p:nvSpPr>
        <p:spPr bwMode="auto">
          <a:xfrm>
            <a:off x="250825" y="3696238"/>
            <a:ext cx="8893175" cy="2973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l" eaLnBrk="1" hangingPunct="1">
              <a:lnSpc>
                <a:spcPct val="130000"/>
              </a:lnSpc>
            </a:pPr>
            <a:r>
              <a:rPr lang="zh-CN" altLang="en-US" sz="3200" dirty="0">
                <a:latin typeface="+mn-ea"/>
              </a:rPr>
              <a:t>      </a:t>
            </a:r>
            <a:r>
              <a:rPr lang="zh-CN" altLang="en-US" sz="2800" dirty="0">
                <a:latin typeface="+mn-ea"/>
              </a:rPr>
              <a:t>补白式提问可以唤起学生的兴趣，让其带着惊奇的眼光和诗意的感觉去看待文本，带着个人独特的感受和体验去拓展补充。教师须准确把握文本主旨，紧紧围绕课文主旨展开。还要注意用激励的教学用语提问引导，把孩子们置于主人翁的地位，让他们大胆参与。</a:t>
            </a:r>
          </a:p>
        </p:txBody>
      </p:sp>
      <p:sp>
        <p:nvSpPr>
          <p:cNvPr id="284720" name="Rectangle 48"/>
          <p:cNvSpPr>
            <a:spLocks noChangeArrowheads="1"/>
          </p:cNvSpPr>
          <p:nvPr/>
        </p:nvSpPr>
        <p:spPr bwMode="auto">
          <a:xfrm>
            <a:off x="1476375" y="1476266"/>
            <a:ext cx="672147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indent="266700" algn="l"/>
            <a:r>
              <a:rPr lang="zh-CN" altLang="en-US" sz="2400" b="1" dirty="0"/>
              <a:t>青蛙跳出井口以后</a:t>
            </a:r>
            <a:r>
              <a:rPr lang="en-US" altLang="zh-CN" sz="2400" b="1" dirty="0">
                <a:latin typeface="Arial"/>
              </a:rPr>
              <a:t>……</a:t>
            </a:r>
            <a:r>
              <a:rPr lang="en-US" altLang="zh-CN" sz="2400" b="1" dirty="0"/>
              <a:t>       </a:t>
            </a:r>
            <a:r>
              <a:rPr lang="en-US" altLang="zh-CN" sz="2400" b="1" dirty="0">
                <a:latin typeface="Arial"/>
              </a:rPr>
              <a:t>——</a:t>
            </a:r>
            <a:r>
              <a:rPr lang="en-US" altLang="zh-CN" sz="2400" b="1" dirty="0"/>
              <a:t>《</a:t>
            </a:r>
            <a:r>
              <a:rPr lang="zh-CN" altLang="en-US" sz="2400" b="1" dirty="0"/>
              <a:t>坐井观天</a:t>
            </a:r>
            <a:r>
              <a:rPr lang="en-US" altLang="zh-CN" sz="2400" b="1" dirty="0"/>
              <a:t>》</a:t>
            </a:r>
          </a:p>
          <a:p>
            <a:pPr indent="266700" algn="l"/>
            <a:endParaRPr lang="en-US" altLang="zh-CN" sz="2400" b="1" dirty="0"/>
          </a:p>
          <a:p>
            <a:pPr indent="266700" algn="l"/>
            <a:r>
              <a:rPr lang="zh-CN" altLang="en-US" sz="2400" b="1" dirty="0"/>
              <a:t>渔夫拉开帐帘以后</a:t>
            </a:r>
            <a:r>
              <a:rPr lang="en-US" altLang="zh-CN" sz="2400" b="1" dirty="0">
                <a:latin typeface="Arial"/>
              </a:rPr>
              <a:t>……</a:t>
            </a:r>
            <a:r>
              <a:rPr lang="en-US" altLang="zh-CN" sz="2400" b="1" dirty="0"/>
              <a:t>       </a:t>
            </a:r>
            <a:r>
              <a:rPr lang="en-US" altLang="zh-CN" sz="2400" b="1" dirty="0">
                <a:latin typeface="Arial"/>
              </a:rPr>
              <a:t>——</a:t>
            </a:r>
            <a:r>
              <a:rPr lang="en-US" altLang="zh-CN" sz="2400" b="1" dirty="0"/>
              <a:t>《</a:t>
            </a:r>
            <a:r>
              <a:rPr lang="zh-CN" altLang="en-US" sz="2400" b="1" dirty="0"/>
              <a:t>穷人</a:t>
            </a:r>
            <a:r>
              <a:rPr lang="en-US" altLang="zh-CN" sz="2400" b="1" dirty="0"/>
              <a:t>》</a:t>
            </a:r>
          </a:p>
        </p:txBody>
      </p:sp>
    </p:spTree>
    <p:extLst>
      <p:ext uri="{BB962C8B-B14F-4D97-AF65-F5344CB8AC3E}">
        <p14:creationId xmlns:p14="http://schemas.microsoft.com/office/powerpoint/2010/main" val="1853041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4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4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4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717" grpId="0"/>
      <p:bldP spid="284718" grpId="0"/>
      <p:bldP spid="2847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effectLst/>
              </a:rPr>
              <a:t>美国老师这样讲</a:t>
            </a:r>
            <a:r>
              <a:rPr lang="zh-CN" altLang="en-US" dirty="0" smtClean="0">
                <a:effectLst/>
              </a:rPr>
              <a:t>灰姑娘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zh-CN" altLang="en-US" dirty="0"/>
              <a:t>上课铃响了，孩子们跑进教室，这节课老师要讲的是</a:t>
            </a:r>
            <a:r>
              <a:rPr lang="en-US" altLang="zh-CN" dirty="0"/>
              <a:t>《</a:t>
            </a:r>
            <a:r>
              <a:rPr lang="zh-CN" altLang="en-US" dirty="0"/>
              <a:t>灰姑娘</a:t>
            </a:r>
            <a:r>
              <a:rPr lang="en-US" altLang="zh-CN" dirty="0"/>
              <a:t>》</a:t>
            </a:r>
            <a:r>
              <a:rPr lang="zh-CN" altLang="en-US" dirty="0"/>
              <a:t>的故事。</a:t>
            </a:r>
          </a:p>
          <a:p>
            <a:r>
              <a:rPr lang="zh-CN" altLang="en-US" dirty="0" smtClean="0"/>
              <a:t>老师</a:t>
            </a:r>
            <a:r>
              <a:rPr lang="zh-CN" altLang="en-US" dirty="0"/>
              <a:t>先请一个孩子上台给同学讲一讲这个故事。</a:t>
            </a:r>
          </a:p>
          <a:p>
            <a:r>
              <a:rPr lang="zh-CN" altLang="en-US" dirty="0" smtClean="0"/>
              <a:t>孩子</a:t>
            </a:r>
            <a:r>
              <a:rPr lang="zh-CN" altLang="en-US" dirty="0"/>
              <a:t>很快讲完了，老师对他表示了感谢，然后开始向全班提问。</a:t>
            </a:r>
          </a:p>
          <a:p>
            <a:r>
              <a:rPr lang="zh-CN" altLang="en-US" dirty="0" smtClean="0"/>
              <a:t>老师</a:t>
            </a:r>
            <a:r>
              <a:rPr lang="zh-CN" altLang="en-US" dirty="0"/>
              <a:t>：你们喜欢故事里面的哪一个？不喜欢哪一个？为什么？</a:t>
            </a:r>
          </a:p>
          <a:p>
            <a:r>
              <a:rPr lang="zh-CN" altLang="en-US" dirty="0" smtClean="0"/>
              <a:t>学生</a:t>
            </a:r>
            <a:r>
              <a:rPr lang="zh-CN" altLang="en-US" dirty="0"/>
              <a:t>：喜欢辛黛瑞拉（灰姑娘），还有王子，不喜欢她的后妈和后妈带来的姐姐。辛黛瑞拉善良、可爱、漂亮。后妈和姐姐对辛黛瑞拉不好。</a:t>
            </a:r>
          </a:p>
          <a:p>
            <a:r>
              <a:rPr lang="zh-CN" altLang="en-US" dirty="0" smtClean="0"/>
              <a:t>老师</a:t>
            </a:r>
            <a:r>
              <a:rPr lang="zh-CN" altLang="en-US" dirty="0"/>
              <a:t>：如果在午夜</a:t>
            </a:r>
            <a:r>
              <a:rPr lang="en-US" altLang="zh-CN" dirty="0"/>
              <a:t>12</a:t>
            </a:r>
            <a:r>
              <a:rPr lang="zh-CN" altLang="en-US" dirty="0"/>
              <a:t>点的时候，辛黛瑞拉没有来得及跳上她的南瓜马车，你们想一想，可能会出现什么情况？</a:t>
            </a:r>
          </a:p>
          <a:p>
            <a:r>
              <a:rPr lang="zh-CN" altLang="en-US" dirty="0" smtClean="0"/>
              <a:t>学生</a:t>
            </a:r>
            <a:r>
              <a:rPr lang="zh-CN" altLang="en-US" dirty="0"/>
              <a:t>：辛黛瑞拉会变成原来脏脏的样子，穿着破旧的衣服。哎呀，那就惨啦。</a:t>
            </a:r>
          </a:p>
          <a:p>
            <a:r>
              <a:rPr lang="zh-CN" altLang="en-US" dirty="0" smtClean="0"/>
              <a:t>老师</a:t>
            </a:r>
            <a:r>
              <a:rPr lang="zh-CN" altLang="en-US" dirty="0"/>
              <a:t>：所以，你们一定要做一个守时的人，不然就可能给自己带来麻烦。另外，你们看，你们每个人平时都打扮得漂漂亮亮的，千万不要突然邋里邋遢地出现在别人面前，不然你们的朋友要吓着了。女孩子们，你们更要注意，将来你们长大和男孩子约会，要是你不注意，被你的男朋友看到你很难看的样子，他们可能就吓昏了（老师做昏倒睿</a:t>
            </a:r>
            <a:r>
              <a:rPr lang="en-US" altLang="zh-CN" dirty="0"/>
              <a:t>?</a:t>
            </a:r>
            <a:r>
              <a:rPr lang="zh-CN" altLang="en-US" dirty="0"/>
              <a:t>全班大笑）</a:t>
            </a:r>
            <a:r>
              <a:rPr lang="zh-CN" altLang="en-US" dirty="0" smtClean="0"/>
              <a:t>。</a:t>
            </a:r>
            <a:r>
              <a:rPr lang="zh-CN" altLang="en-US" dirty="0"/>
              <a:t>　　</a:t>
            </a:r>
          </a:p>
        </p:txBody>
      </p:sp>
    </p:spTree>
    <p:extLst>
      <p:ext uri="{BB962C8B-B14F-4D97-AF65-F5344CB8AC3E}">
        <p14:creationId xmlns:p14="http://schemas.microsoft.com/office/powerpoint/2010/main" val="210046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7073" name="Group 49"/>
          <p:cNvGrpSpPr>
            <a:grpSpLocks/>
          </p:cNvGrpSpPr>
          <p:nvPr/>
        </p:nvGrpSpPr>
        <p:grpSpPr bwMode="auto">
          <a:xfrm>
            <a:off x="1259632" y="1609020"/>
            <a:ext cx="6508750" cy="762002"/>
            <a:chOff x="1185" y="3189"/>
            <a:chExt cx="4100" cy="480"/>
          </a:xfrm>
        </p:grpSpPr>
        <p:sp>
          <p:nvSpPr>
            <p:cNvPr id="257074" name="Line 50"/>
            <p:cNvSpPr>
              <a:spLocks noChangeShapeType="1"/>
            </p:cNvSpPr>
            <p:nvPr/>
          </p:nvSpPr>
          <p:spPr bwMode="auto">
            <a:xfrm>
              <a:off x="1501" y="3546"/>
              <a:ext cx="3738" cy="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sz="2800"/>
            </a:p>
          </p:txBody>
        </p:sp>
        <p:sp>
          <p:nvSpPr>
            <p:cNvPr id="257075" name="Text Box 51"/>
            <p:cNvSpPr txBox="1">
              <a:spLocks noChangeArrowheads="1"/>
            </p:cNvSpPr>
            <p:nvPr/>
          </p:nvSpPr>
          <p:spPr bwMode="auto">
            <a:xfrm>
              <a:off x="1550" y="3273"/>
              <a:ext cx="373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20A53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800100" indent="-34290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257300" indent="-3429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714500" indent="-3429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171700" indent="-3429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6289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30861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5433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40005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zh-CN" altLang="en-US" sz="2800">
                  <a:latin typeface="楷体_GB2312" pitchFamily="49" charset="-122"/>
                </a:rPr>
                <a:t>激情式提问</a:t>
              </a:r>
              <a:r>
                <a:rPr lang="en-US" altLang="zh-CN" sz="2800">
                  <a:latin typeface="Arial"/>
                </a:rPr>
                <a:t>——</a:t>
              </a:r>
              <a:r>
                <a:rPr lang="zh-CN" altLang="en-US" sz="2800">
                  <a:latin typeface="Arial"/>
                </a:rPr>
                <a:t>“</a:t>
              </a:r>
              <a:r>
                <a:rPr lang="zh-CN" altLang="en-US" sz="2800">
                  <a:latin typeface="楷体_GB2312" pitchFamily="49" charset="-122"/>
                </a:rPr>
                <a:t>一波才动万波随</a:t>
              </a:r>
              <a:r>
                <a:rPr lang="zh-CN" altLang="en-US" sz="2800">
                  <a:latin typeface="Arial"/>
                </a:rPr>
                <a:t>”</a:t>
              </a:r>
              <a:endParaRPr lang="zh-CN" altLang="en-US" sz="2800">
                <a:latin typeface="楷体_GB2312" pitchFamily="49" charset="-122"/>
              </a:endParaRPr>
            </a:p>
          </p:txBody>
        </p:sp>
        <p:grpSp>
          <p:nvGrpSpPr>
            <p:cNvPr id="257076" name="Group 52"/>
            <p:cNvGrpSpPr>
              <a:grpSpLocks/>
            </p:cNvGrpSpPr>
            <p:nvPr/>
          </p:nvGrpSpPr>
          <p:grpSpPr bwMode="auto">
            <a:xfrm>
              <a:off x="1185" y="3189"/>
              <a:ext cx="359" cy="480"/>
              <a:chOff x="1268" y="1257"/>
              <a:chExt cx="359" cy="480"/>
            </a:xfrm>
          </p:grpSpPr>
          <p:sp>
            <p:nvSpPr>
              <p:cNvPr id="257077" name="Oval 53"/>
              <p:cNvSpPr>
                <a:spLocks noChangeArrowheads="1"/>
              </p:cNvSpPr>
              <p:nvPr/>
            </p:nvSpPr>
            <p:spPr bwMode="gray">
              <a:xfrm>
                <a:off x="1268" y="1257"/>
                <a:ext cx="164" cy="463"/>
              </a:xfrm>
              <a:prstGeom prst="ellipse">
                <a:avLst/>
              </a:prstGeom>
              <a:gradFill rotWithShape="1">
                <a:gsLst>
                  <a:gs pos="0">
                    <a:srgbClr val="00CC66">
                      <a:gamma/>
                      <a:tint val="0"/>
                      <a:invGamma/>
                    </a:srgbClr>
                  </a:gs>
                  <a:gs pos="50000">
                    <a:srgbClr val="00CC66"/>
                  </a:gs>
                  <a:gs pos="100000">
                    <a:srgbClr val="00CC66">
                      <a:gamma/>
                      <a:tint val="0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 sz="2800"/>
              </a:p>
            </p:txBody>
          </p:sp>
          <p:sp>
            <p:nvSpPr>
              <p:cNvPr id="257078" name="Oval 54"/>
              <p:cNvSpPr>
                <a:spLocks noChangeArrowheads="1"/>
              </p:cNvSpPr>
              <p:nvPr/>
            </p:nvSpPr>
            <p:spPr bwMode="gray">
              <a:xfrm>
                <a:off x="1268" y="1257"/>
                <a:ext cx="164" cy="463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32001"/>
                    </a:schemeClr>
                  </a:gs>
                  <a:gs pos="100000">
                    <a:schemeClr val="accent1">
                      <a:gamma/>
                      <a:shade val="0"/>
                      <a:invGamma/>
                      <a:alpha val="89999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 sz="2800"/>
              </a:p>
            </p:txBody>
          </p:sp>
          <p:sp>
            <p:nvSpPr>
              <p:cNvPr id="257079" name="Oval 55"/>
              <p:cNvSpPr>
                <a:spLocks noChangeArrowheads="1"/>
              </p:cNvSpPr>
              <p:nvPr/>
            </p:nvSpPr>
            <p:spPr bwMode="gray">
              <a:xfrm>
                <a:off x="1293" y="1257"/>
                <a:ext cx="334" cy="463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shade val="54118"/>
                      <a:invGamma/>
                    </a:schemeClr>
                  </a:gs>
                  <a:gs pos="50000">
                    <a:schemeClr val="accent1"/>
                  </a:gs>
                  <a:gs pos="100000">
                    <a:schemeClr val="accent1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 sz="2800"/>
              </a:p>
            </p:txBody>
          </p:sp>
          <p:sp>
            <p:nvSpPr>
              <p:cNvPr id="257080" name="Oval 56"/>
              <p:cNvSpPr>
                <a:spLocks noChangeArrowheads="1"/>
              </p:cNvSpPr>
              <p:nvPr/>
            </p:nvSpPr>
            <p:spPr bwMode="gray">
              <a:xfrm>
                <a:off x="1293" y="1258"/>
                <a:ext cx="334" cy="463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shade val="63529"/>
                      <a:invGamma/>
                    </a:schemeClr>
                  </a:gs>
                  <a:gs pos="100000">
                    <a:schemeClr val="accent1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 sz="2800"/>
              </a:p>
            </p:txBody>
          </p:sp>
          <p:sp>
            <p:nvSpPr>
              <p:cNvPr id="257081" name="Oval 57"/>
              <p:cNvSpPr>
                <a:spLocks noChangeArrowheads="1"/>
              </p:cNvSpPr>
              <p:nvPr/>
            </p:nvSpPr>
            <p:spPr bwMode="gray">
              <a:xfrm>
                <a:off x="1311" y="1257"/>
                <a:ext cx="300" cy="463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 sz="2800"/>
              </a:p>
            </p:txBody>
          </p:sp>
          <p:sp>
            <p:nvSpPr>
              <p:cNvPr id="257082" name="Oval 58"/>
              <p:cNvSpPr>
                <a:spLocks noChangeArrowheads="1"/>
              </p:cNvSpPr>
              <p:nvPr/>
            </p:nvSpPr>
            <p:spPr bwMode="gray">
              <a:xfrm>
                <a:off x="1316" y="1343"/>
                <a:ext cx="291" cy="291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shade val="46275"/>
                      <a:invGamma/>
                    </a:srgbClr>
                  </a:gs>
                  <a:gs pos="100000">
                    <a:srgbClr val="C0C0C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800"/>
              </a:p>
            </p:txBody>
          </p:sp>
          <p:sp>
            <p:nvSpPr>
              <p:cNvPr id="257083" name="Oval 59"/>
              <p:cNvSpPr>
                <a:spLocks noChangeArrowheads="1"/>
              </p:cNvSpPr>
              <p:nvPr/>
            </p:nvSpPr>
            <p:spPr bwMode="gray">
              <a:xfrm>
                <a:off x="1320" y="1345"/>
                <a:ext cx="283" cy="283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alpha val="0"/>
                    </a:srgbClr>
                  </a:gs>
                  <a:gs pos="100000">
                    <a:srgbClr val="C0C0C0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800"/>
              </a:p>
            </p:txBody>
          </p:sp>
          <p:sp>
            <p:nvSpPr>
              <p:cNvPr id="257084" name="Oval 60"/>
              <p:cNvSpPr>
                <a:spLocks noChangeArrowheads="1"/>
              </p:cNvSpPr>
              <p:nvPr/>
            </p:nvSpPr>
            <p:spPr bwMode="gray">
              <a:xfrm>
                <a:off x="1323" y="1347"/>
                <a:ext cx="270" cy="26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shade val="79216"/>
                      <a:invGamma/>
                    </a:srgbClr>
                  </a:gs>
                  <a:gs pos="100000">
                    <a:srgbClr val="C0C0C0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800"/>
              </a:p>
            </p:txBody>
          </p:sp>
          <p:sp>
            <p:nvSpPr>
              <p:cNvPr id="257085" name="Oval 61"/>
              <p:cNvSpPr>
                <a:spLocks noChangeArrowheads="1"/>
              </p:cNvSpPr>
              <p:nvPr/>
            </p:nvSpPr>
            <p:spPr bwMode="gray">
              <a:xfrm>
                <a:off x="1338" y="1355"/>
                <a:ext cx="240" cy="21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tint val="0"/>
                      <a:invGamma/>
                    </a:srgbClr>
                  </a:gs>
                  <a:gs pos="100000">
                    <a:srgbClr val="C0C0C0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800"/>
              </a:p>
            </p:txBody>
          </p:sp>
          <p:sp>
            <p:nvSpPr>
              <p:cNvPr id="257086" name="Text Box 62"/>
              <p:cNvSpPr txBox="1">
                <a:spLocks noChangeArrowheads="1"/>
              </p:cNvSpPr>
              <p:nvPr/>
            </p:nvSpPr>
            <p:spPr bwMode="gray">
              <a:xfrm>
                <a:off x="1344" y="1330"/>
                <a:ext cx="278" cy="4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3600">
                    <a:solidFill>
                      <a:srgbClr val="000000"/>
                    </a:solidFill>
                    <a:latin typeface="Arial" charset="0"/>
                    <a:ea typeface="宋体" pitchFamily="2" charset="-122"/>
                  </a:rPr>
                  <a:t>4</a:t>
                </a:r>
              </a:p>
            </p:txBody>
          </p:sp>
        </p:grpSp>
      </p:grpSp>
      <p:sp>
        <p:nvSpPr>
          <p:cNvPr id="257087" name="Rectangle 63"/>
          <p:cNvSpPr>
            <a:spLocks noChangeArrowheads="1"/>
          </p:cNvSpPr>
          <p:nvPr/>
        </p:nvSpPr>
        <p:spPr bwMode="auto">
          <a:xfrm>
            <a:off x="684213" y="2801903"/>
            <a:ext cx="817245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eaLnBrk="1" hangingPunct="1"/>
            <a:r>
              <a:rPr lang="zh-CN" altLang="en-US" sz="2400" dirty="0"/>
              <a:t>   </a:t>
            </a:r>
            <a:r>
              <a:rPr lang="zh-CN" altLang="en-US" sz="2800" dirty="0"/>
              <a:t>*激情式提问能使平淡的教学内容变得新奇，能使沉闷的教学课堂变得活跃，能让学生以极大的热情，好奇、愉快地探究</a:t>
            </a:r>
            <a:r>
              <a:rPr lang="zh-CN" altLang="en-US" sz="2800" dirty="0"/>
              <a:t>知识。 </a:t>
            </a:r>
          </a:p>
        </p:txBody>
      </p:sp>
      <p:sp>
        <p:nvSpPr>
          <p:cNvPr id="257088" name="Rectangle 64"/>
          <p:cNvSpPr>
            <a:spLocks noChangeArrowheads="1"/>
          </p:cNvSpPr>
          <p:nvPr/>
        </p:nvSpPr>
        <p:spPr bwMode="auto">
          <a:xfrm>
            <a:off x="468313" y="4419109"/>
            <a:ext cx="831691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eaLnBrk="1" hangingPunct="1"/>
            <a:r>
              <a:rPr lang="zh-CN" altLang="en-US" sz="2400"/>
              <a:t>    </a:t>
            </a:r>
            <a:r>
              <a:rPr lang="zh-CN" altLang="en-US" sz="2800"/>
              <a:t>*激情式提问能感染学生的情绪，焕发学生的斗志，震撼学生的心灵，收到开其意，达其辞的效果。</a:t>
            </a: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683568" y="620713"/>
            <a:ext cx="7308850" cy="56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000000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 eaLnBrk="1" hangingPunct="1"/>
            <a:r>
              <a:rPr lang="zh-CN" altLang="en-US" sz="4000" b="1" cap="all" spc="5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  <a:ea typeface="+mj-ea"/>
                <a:cs typeface="+mj-cs"/>
              </a:rPr>
              <a:t>二</a:t>
            </a:r>
            <a:r>
              <a:rPr lang="zh-CN" altLang="en-US" sz="4000" b="1" cap="all" spc="50" dirty="0" smtClean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  <a:ea typeface="+mj-ea"/>
                <a:cs typeface="+mj-cs"/>
              </a:rPr>
              <a:t>、有效</a:t>
            </a:r>
            <a:r>
              <a:rPr lang="zh-CN" altLang="en-US" sz="4000" b="1" cap="all" spc="5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  <a:ea typeface="+mj-ea"/>
                <a:cs typeface="+mj-cs"/>
              </a:rPr>
              <a:t>课堂教学的提问策略 </a:t>
            </a:r>
          </a:p>
        </p:txBody>
      </p:sp>
    </p:spTree>
    <p:extLst>
      <p:ext uri="{BB962C8B-B14F-4D97-AF65-F5344CB8AC3E}">
        <p14:creationId xmlns:p14="http://schemas.microsoft.com/office/powerpoint/2010/main" val="2596951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7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7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87" grpId="0"/>
      <p:bldP spid="25708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8051" name="Group 3"/>
          <p:cNvGrpSpPr>
            <a:grpSpLocks/>
          </p:cNvGrpSpPr>
          <p:nvPr/>
        </p:nvGrpSpPr>
        <p:grpSpPr bwMode="auto">
          <a:xfrm>
            <a:off x="1403648" y="1763480"/>
            <a:ext cx="6508749" cy="762002"/>
            <a:chOff x="1161" y="1441"/>
            <a:chExt cx="4100" cy="480"/>
          </a:xfrm>
        </p:grpSpPr>
        <p:sp>
          <p:nvSpPr>
            <p:cNvPr id="258052" name="Line 4"/>
            <p:cNvSpPr>
              <a:spLocks noChangeShapeType="1"/>
            </p:cNvSpPr>
            <p:nvPr/>
          </p:nvSpPr>
          <p:spPr bwMode="auto">
            <a:xfrm>
              <a:off x="1477" y="1797"/>
              <a:ext cx="3671" cy="4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sz="2800"/>
            </a:p>
          </p:txBody>
        </p:sp>
        <p:sp>
          <p:nvSpPr>
            <p:cNvPr id="258053" name="Text Box 5"/>
            <p:cNvSpPr txBox="1">
              <a:spLocks noChangeArrowheads="1"/>
            </p:cNvSpPr>
            <p:nvPr/>
          </p:nvSpPr>
          <p:spPr bwMode="auto">
            <a:xfrm>
              <a:off x="1526" y="1525"/>
              <a:ext cx="373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20A53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800100" indent="-34290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257300" indent="-3429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714500" indent="-3429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171700" indent="-3429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6289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30861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5433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40005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zh-CN" altLang="en-US" sz="2800">
                  <a:latin typeface="楷体_GB2312" pitchFamily="49" charset="-122"/>
                </a:rPr>
                <a:t>发现式提问</a:t>
              </a:r>
              <a:r>
                <a:rPr lang="en-US" altLang="zh-CN" sz="2800">
                  <a:latin typeface="Arial"/>
                </a:rPr>
                <a:t>——</a:t>
              </a:r>
              <a:r>
                <a:rPr lang="zh-CN" altLang="en-US" sz="2800">
                  <a:latin typeface="Arial"/>
                </a:rPr>
                <a:t>“</a:t>
              </a:r>
              <a:r>
                <a:rPr lang="zh-CN" altLang="en-US" sz="2800">
                  <a:latin typeface="楷体_GB2312" pitchFamily="49" charset="-122"/>
                </a:rPr>
                <a:t>双手推开窗前月</a:t>
              </a:r>
              <a:r>
                <a:rPr lang="zh-CN" altLang="en-US" sz="2800">
                  <a:latin typeface="Arial"/>
                </a:rPr>
                <a:t>”</a:t>
              </a:r>
              <a:endParaRPr lang="zh-CN" altLang="en-US" sz="2800">
                <a:latin typeface="楷体_GB2312" pitchFamily="49" charset="-122"/>
              </a:endParaRPr>
            </a:p>
          </p:txBody>
        </p:sp>
        <p:grpSp>
          <p:nvGrpSpPr>
            <p:cNvPr id="258054" name="Group 6"/>
            <p:cNvGrpSpPr>
              <a:grpSpLocks/>
            </p:cNvGrpSpPr>
            <p:nvPr/>
          </p:nvGrpSpPr>
          <p:grpSpPr bwMode="auto">
            <a:xfrm>
              <a:off x="1161" y="1441"/>
              <a:ext cx="359" cy="480"/>
              <a:chOff x="1268" y="1257"/>
              <a:chExt cx="359" cy="480"/>
            </a:xfrm>
          </p:grpSpPr>
          <p:sp>
            <p:nvSpPr>
              <p:cNvPr id="258055" name="Oval 7"/>
              <p:cNvSpPr>
                <a:spLocks noChangeArrowheads="1"/>
              </p:cNvSpPr>
              <p:nvPr/>
            </p:nvSpPr>
            <p:spPr bwMode="gray">
              <a:xfrm>
                <a:off x="1268" y="1257"/>
                <a:ext cx="164" cy="463"/>
              </a:xfrm>
              <a:prstGeom prst="ellipse">
                <a:avLst/>
              </a:prstGeom>
              <a:gradFill rotWithShape="1">
                <a:gsLst>
                  <a:gs pos="0">
                    <a:srgbClr val="00CC66">
                      <a:gamma/>
                      <a:tint val="0"/>
                      <a:invGamma/>
                    </a:srgbClr>
                  </a:gs>
                  <a:gs pos="50000">
                    <a:srgbClr val="00CC66"/>
                  </a:gs>
                  <a:gs pos="100000">
                    <a:srgbClr val="00CC66">
                      <a:gamma/>
                      <a:tint val="0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 sz="2800"/>
              </a:p>
            </p:txBody>
          </p:sp>
          <p:sp>
            <p:nvSpPr>
              <p:cNvPr id="258056" name="Oval 8"/>
              <p:cNvSpPr>
                <a:spLocks noChangeArrowheads="1"/>
              </p:cNvSpPr>
              <p:nvPr/>
            </p:nvSpPr>
            <p:spPr bwMode="gray">
              <a:xfrm>
                <a:off x="1268" y="1257"/>
                <a:ext cx="164" cy="463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32001"/>
                    </a:schemeClr>
                  </a:gs>
                  <a:gs pos="100000">
                    <a:schemeClr val="accent1">
                      <a:gamma/>
                      <a:shade val="0"/>
                      <a:invGamma/>
                      <a:alpha val="89999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 sz="2800"/>
              </a:p>
            </p:txBody>
          </p:sp>
          <p:sp>
            <p:nvSpPr>
              <p:cNvPr id="258057" name="Oval 9"/>
              <p:cNvSpPr>
                <a:spLocks noChangeArrowheads="1"/>
              </p:cNvSpPr>
              <p:nvPr/>
            </p:nvSpPr>
            <p:spPr bwMode="gray">
              <a:xfrm>
                <a:off x="1293" y="1257"/>
                <a:ext cx="334" cy="463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shade val="54118"/>
                      <a:invGamma/>
                    </a:schemeClr>
                  </a:gs>
                  <a:gs pos="50000">
                    <a:schemeClr val="accent1"/>
                  </a:gs>
                  <a:gs pos="100000">
                    <a:schemeClr val="accent1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 sz="2800"/>
              </a:p>
            </p:txBody>
          </p:sp>
          <p:sp>
            <p:nvSpPr>
              <p:cNvPr id="258058" name="Oval 10"/>
              <p:cNvSpPr>
                <a:spLocks noChangeArrowheads="1"/>
              </p:cNvSpPr>
              <p:nvPr/>
            </p:nvSpPr>
            <p:spPr bwMode="gray">
              <a:xfrm>
                <a:off x="1293" y="1258"/>
                <a:ext cx="334" cy="463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shade val="63529"/>
                      <a:invGamma/>
                    </a:schemeClr>
                  </a:gs>
                  <a:gs pos="100000">
                    <a:schemeClr val="accent1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 sz="2800"/>
              </a:p>
            </p:txBody>
          </p:sp>
          <p:sp>
            <p:nvSpPr>
              <p:cNvPr id="258059" name="Oval 11"/>
              <p:cNvSpPr>
                <a:spLocks noChangeArrowheads="1"/>
              </p:cNvSpPr>
              <p:nvPr/>
            </p:nvSpPr>
            <p:spPr bwMode="gray">
              <a:xfrm>
                <a:off x="1311" y="1257"/>
                <a:ext cx="300" cy="463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 sz="2800"/>
              </a:p>
            </p:txBody>
          </p:sp>
          <p:sp>
            <p:nvSpPr>
              <p:cNvPr id="258060" name="Oval 12"/>
              <p:cNvSpPr>
                <a:spLocks noChangeArrowheads="1"/>
              </p:cNvSpPr>
              <p:nvPr/>
            </p:nvSpPr>
            <p:spPr bwMode="gray">
              <a:xfrm>
                <a:off x="1316" y="1343"/>
                <a:ext cx="291" cy="291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shade val="46275"/>
                      <a:invGamma/>
                    </a:srgbClr>
                  </a:gs>
                  <a:gs pos="100000">
                    <a:srgbClr val="C0C0C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800"/>
              </a:p>
            </p:txBody>
          </p:sp>
          <p:sp>
            <p:nvSpPr>
              <p:cNvPr id="258061" name="Oval 13"/>
              <p:cNvSpPr>
                <a:spLocks noChangeArrowheads="1"/>
              </p:cNvSpPr>
              <p:nvPr/>
            </p:nvSpPr>
            <p:spPr bwMode="gray">
              <a:xfrm>
                <a:off x="1320" y="1345"/>
                <a:ext cx="283" cy="283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alpha val="0"/>
                    </a:srgbClr>
                  </a:gs>
                  <a:gs pos="100000">
                    <a:srgbClr val="C0C0C0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800"/>
              </a:p>
            </p:txBody>
          </p:sp>
          <p:sp>
            <p:nvSpPr>
              <p:cNvPr id="258062" name="Oval 14"/>
              <p:cNvSpPr>
                <a:spLocks noChangeArrowheads="1"/>
              </p:cNvSpPr>
              <p:nvPr/>
            </p:nvSpPr>
            <p:spPr bwMode="gray">
              <a:xfrm>
                <a:off x="1323" y="1347"/>
                <a:ext cx="270" cy="26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shade val="79216"/>
                      <a:invGamma/>
                    </a:srgbClr>
                  </a:gs>
                  <a:gs pos="100000">
                    <a:srgbClr val="C0C0C0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800"/>
              </a:p>
            </p:txBody>
          </p:sp>
          <p:sp>
            <p:nvSpPr>
              <p:cNvPr id="258063" name="Oval 15"/>
              <p:cNvSpPr>
                <a:spLocks noChangeArrowheads="1"/>
              </p:cNvSpPr>
              <p:nvPr/>
            </p:nvSpPr>
            <p:spPr bwMode="gray">
              <a:xfrm>
                <a:off x="1338" y="1355"/>
                <a:ext cx="240" cy="21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tint val="0"/>
                      <a:invGamma/>
                    </a:srgbClr>
                  </a:gs>
                  <a:gs pos="100000">
                    <a:srgbClr val="C0C0C0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800"/>
              </a:p>
            </p:txBody>
          </p:sp>
          <p:sp>
            <p:nvSpPr>
              <p:cNvPr id="258064" name="Text Box 16"/>
              <p:cNvSpPr txBox="1">
                <a:spLocks noChangeArrowheads="1"/>
              </p:cNvSpPr>
              <p:nvPr/>
            </p:nvSpPr>
            <p:spPr bwMode="gray">
              <a:xfrm>
                <a:off x="1344" y="1330"/>
                <a:ext cx="278" cy="4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3600">
                    <a:solidFill>
                      <a:srgbClr val="000000"/>
                    </a:solidFill>
                    <a:latin typeface="Arial" charset="0"/>
                    <a:ea typeface="宋体" pitchFamily="2" charset="-122"/>
                  </a:rPr>
                  <a:t>1</a:t>
                </a:r>
              </a:p>
            </p:txBody>
          </p:sp>
        </p:grpSp>
      </p:grpSp>
      <p:grpSp>
        <p:nvGrpSpPr>
          <p:cNvPr id="258066" name="Group 18"/>
          <p:cNvGrpSpPr>
            <a:grpSpLocks/>
          </p:cNvGrpSpPr>
          <p:nvPr/>
        </p:nvGrpSpPr>
        <p:grpSpPr bwMode="auto">
          <a:xfrm>
            <a:off x="1440160" y="2628669"/>
            <a:ext cx="6516688" cy="792165"/>
            <a:chOff x="1156" y="2026"/>
            <a:chExt cx="4105" cy="499"/>
          </a:xfrm>
        </p:grpSpPr>
        <p:grpSp>
          <p:nvGrpSpPr>
            <p:cNvPr id="258067" name="Group 19"/>
            <p:cNvGrpSpPr>
              <a:grpSpLocks/>
            </p:cNvGrpSpPr>
            <p:nvPr/>
          </p:nvGrpSpPr>
          <p:grpSpPr bwMode="auto">
            <a:xfrm>
              <a:off x="1156" y="2026"/>
              <a:ext cx="384" cy="488"/>
              <a:chOff x="816" y="1833"/>
              <a:chExt cx="384" cy="488"/>
            </a:xfrm>
          </p:grpSpPr>
          <p:sp>
            <p:nvSpPr>
              <p:cNvPr id="258068" name="Oval 20"/>
              <p:cNvSpPr>
                <a:spLocks noChangeArrowheads="1"/>
              </p:cNvSpPr>
              <p:nvPr/>
            </p:nvSpPr>
            <p:spPr bwMode="gray">
              <a:xfrm>
                <a:off x="816" y="1833"/>
                <a:ext cx="164" cy="463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 sz="2800"/>
              </a:p>
            </p:txBody>
          </p:sp>
          <p:sp>
            <p:nvSpPr>
              <p:cNvPr id="258069" name="Oval 21"/>
              <p:cNvSpPr>
                <a:spLocks noChangeArrowheads="1"/>
              </p:cNvSpPr>
              <p:nvPr/>
            </p:nvSpPr>
            <p:spPr bwMode="gray">
              <a:xfrm>
                <a:off x="816" y="1833"/>
                <a:ext cx="164" cy="463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alpha val="32001"/>
                    </a:schemeClr>
                  </a:gs>
                  <a:gs pos="100000">
                    <a:schemeClr val="accent2">
                      <a:gamma/>
                      <a:shade val="0"/>
                      <a:invGamma/>
                      <a:alpha val="89999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 sz="2800"/>
              </a:p>
            </p:txBody>
          </p:sp>
          <p:sp>
            <p:nvSpPr>
              <p:cNvPr id="258070" name="Oval 22"/>
              <p:cNvSpPr>
                <a:spLocks noChangeArrowheads="1"/>
              </p:cNvSpPr>
              <p:nvPr/>
            </p:nvSpPr>
            <p:spPr bwMode="gray">
              <a:xfrm>
                <a:off x="841" y="1833"/>
                <a:ext cx="334" cy="463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54118"/>
                      <a:invGamma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 sz="2800"/>
              </a:p>
            </p:txBody>
          </p:sp>
          <p:sp>
            <p:nvSpPr>
              <p:cNvPr id="258071" name="Oval 23"/>
              <p:cNvSpPr>
                <a:spLocks noChangeArrowheads="1"/>
              </p:cNvSpPr>
              <p:nvPr/>
            </p:nvSpPr>
            <p:spPr bwMode="gray">
              <a:xfrm>
                <a:off x="866" y="1858"/>
                <a:ext cx="334" cy="463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3529"/>
                      <a:invGamma/>
                    </a:schemeClr>
                  </a:gs>
                  <a:gs pos="100000">
                    <a:schemeClr val="accent2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 sz="2800"/>
              </a:p>
            </p:txBody>
          </p:sp>
          <p:sp>
            <p:nvSpPr>
              <p:cNvPr id="258072" name="Oval 24"/>
              <p:cNvSpPr>
                <a:spLocks noChangeArrowheads="1"/>
              </p:cNvSpPr>
              <p:nvPr/>
            </p:nvSpPr>
            <p:spPr bwMode="gray">
              <a:xfrm>
                <a:off x="859" y="1833"/>
                <a:ext cx="300" cy="463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 sz="2800"/>
              </a:p>
            </p:txBody>
          </p:sp>
          <p:sp>
            <p:nvSpPr>
              <p:cNvPr id="258073" name="Oval 25"/>
              <p:cNvSpPr>
                <a:spLocks noChangeArrowheads="1"/>
              </p:cNvSpPr>
              <p:nvPr/>
            </p:nvSpPr>
            <p:spPr bwMode="gray">
              <a:xfrm>
                <a:off x="864" y="1919"/>
                <a:ext cx="291" cy="291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shade val="46275"/>
                      <a:invGamma/>
                    </a:srgbClr>
                  </a:gs>
                  <a:gs pos="100000">
                    <a:srgbClr val="C0C0C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800"/>
              </a:p>
            </p:txBody>
          </p:sp>
          <p:sp>
            <p:nvSpPr>
              <p:cNvPr id="258074" name="Oval 26"/>
              <p:cNvSpPr>
                <a:spLocks noChangeArrowheads="1"/>
              </p:cNvSpPr>
              <p:nvPr/>
            </p:nvSpPr>
            <p:spPr bwMode="gray">
              <a:xfrm>
                <a:off x="868" y="1921"/>
                <a:ext cx="283" cy="283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alpha val="0"/>
                    </a:srgbClr>
                  </a:gs>
                  <a:gs pos="100000">
                    <a:srgbClr val="C0C0C0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800"/>
              </a:p>
            </p:txBody>
          </p:sp>
          <p:sp>
            <p:nvSpPr>
              <p:cNvPr id="258075" name="Oval 27"/>
              <p:cNvSpPr>
                <a:spLocks noChangeArrowheads="1"/>
              </p:cNvSpPr>
              <p:nvPr/>
            </p:nvSpPr>
            <p:spPr bwMode="gray">
              <a:xfrm>
                <a:off x="871" y="1923"/>
                <a:ext cx="270" cy="26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shade val="79216"/>
                      <a:invGamma/>
                    </a:srgbClr>
                  </a:gs>
                  <a:gs pos="100000">
                    <a:srgbClr val="C0C0C0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800"/>
              </a:p>
            </p:txBody>
          </p:sp>
          <p:sp>
            <p:nvSpPr>
              <p:cNvPr id="258076" name="Oval 28"/>
              <p:cNvSpPr>
                <a:spLocks noChangeArrowheads="1"/>
              </p:cNvSpPr>
              <p:nvPr/>
            </p:nvSpPr>
            <p:spPr bwMode="gray">
              <a:xfrm>
                <a:off x="886" y="1931"/>
                <a:ext cx="240" cy="21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tint val="0"/>
                      <a:invGamma/>
                    </a:srgbClr>
                  </a:gs>
                  <a:gs pos="100000">
                    <a:srgbClr val="C0C0C0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800"/>
              </a:p>
            </p:txBody>
          </p:sp>
        </p:grpSp>
        <p:sp>
          <p:nvSpPr>
            <p:cNvPr id="258077" name="Line 29"/>
            <p:cNvSpPr>
              <a:spLocks noChangeShapeType="1"/>
            </p:cNvSpPr>
            <p:nvPr/>
          </p:nvSpPr>
          <p:spPr bwMode="auto">
            <a:xfrm>
              <a:off x="1477" y="2387"/>
              <a:ext cx="3716" cy="1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sz="2800"/>
            </a:p>
          </p:txBody>
        </p:sp>
        <p:sp>
          <p:nvSpPr>
            <p:cNvPr id="258078" name="Text Box 30"/>
            <p:cNvSpPr txBox="1">
              <a:spLocks noChangeArrowheads="1"/>
            </p:cNvSpPr>
            <p:nvPr/>
          </p:nvSpPr>
          <p:spPr bwMode="auto">
            <a:xfrm>
              <a:off x="1526" y="2114"/>
              <a:ext cx="373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20A53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800100" indent="-34290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257300" indent="-3429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714500" indent="-3429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171700" indent="-3429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6289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30861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5433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40005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zh-CN" altLang="en-US" sz="2800">
                  <a:latin typeface="楷体_GB2312" pitchFamily="49" charset="-122"/>
                </a:rPr>
                <a:t>辩论式提问</a:t>
              </a:r>
              <a:r>
                <a:rPr lang="en-US" altLang="zh-CN" sz="2800">
                  <a:latin typeface="Arial"/>
                </a:rPr>
                <a:t>——</a:t>
              </a:r>
              <a:r>
                <a:rPr lang="zh-CN" altLang="en-US" sz="2800">
                  <a:latin typeface="Arial"/>
                </a:rPr>
                <a:t>“</a:t>
              </a:r>
              <a:r>
                <a:rPr lang="zh-CN" altLang="en-US" sz="2800">
                  <a:latin typeface="楷体_GB2312" pitchFamily="49" charset="-122"/>
                </a:rPr>
                <a:t>一石激起千层浪</a:t>
              </a:r>
              <a:r>
                <a:rPr lang="zh-CN" altLang="en-US" sz="2800">
                  <a:latin typeface="Arial"/>
                </a:rPr>
                <a:t>”</a:t>
              </a:r>
              <a:endParaRPr lang="zh-CN" altLang="en-US" sz="2800">
                <a:latin typeface="楷体_GB2312" pitchFamily="49" charset="-122"/>
              </a:endParaRPr>
            </a:p>
          </p:txBody>
        </p:sp>
        <p:sp>
          <p:nvSpPr>
            <p:cNvPr id="258079" name="Text Box 31"/>
            <p:cNvSpPr txBox="1">
              <a:spLocks noChangeArrowheads="1"/>
            </p:cNvSpPr>
            <p:nvPr/>
          </p:nvSpPr>
          <p:spPr bwMode="gray">
            <a:xfrm>
              <a:off x="1237" y="2118"/>
              <a:ext cx="278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3600">
                  <a:solidFill>
                    <a:srgbClr val="000000"/>
                  </a:solidFill>
                  <a:latin typeface="Arial" charset="0"/>
                  <a:ea typeface="宋体" pitchFamily="2" charset="-122"/>
                </a:rPr>
                <a:t>2</a:t>
              </a:r>
            </a:p>
          </p:txBody>
        </p:sp>
      </p:grpSp>
      <p:grpSp>
        <p:nvGrpSpPr>
          <p:cNvPr id="258080" name="Group 32"/>
          <p:cNvGrpSpPr>
            <a:grpSpLocks/>
          </p:cNvGrpSpPr>
          <p:nvPr/>
        </p:nvGrpSpPr>
        <p:grpSpPr bwMode="auto">
          <a:xfrm>
            <a:off x="1448098" y="3420835"/>
            <a:ext cx="6508750" cy="762002"/>
            <a:chOff x="1185" y="2644"/>
            <a:chExt cx="4100" cy="480"/>
          </a:xfrm>
        </p:grpSpPr>
        <p:sp>
          <p:nvSpPr>
            <p:cNvPr id="258081" name="Line 33"/>
            <p:cNvSpPr>
              <a:spLocks noChangeShapeType="1"/>
            </p:cNvSpPr>
            <p:nvPr/>
          </p:nvSpPr>
          <p:spPr bwMode="auto">
            <a:xfrm>
              <a:off x="1501" y="3022"/>
              <a:ext cx="3692" cy="2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sz="2800"/>
            </a:p>
          </p:txBody>
        </p:sp>
        <p:sp>
          <p:nvSpPr>
            <p:cNvPr id="258082" name="Text Box 34"/>
            <p:cNvSpPr txBox="1">
              <a:spLocks noChangeArrowheads="1"/>
            </p:cNvSpPr>
            <p:nvPr/>
          </p:nvSpPr>
          <p:spPr bwMode="auto">
            <a:xfrm>
              <a:off x="1550" y="2728"/>
              <a:ext cx="373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20A53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800100" indent="-34290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257300" indent="-3429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714500" indent="-3429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171700" indent="-3429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6289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30861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5433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40005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zh-CN" altLang="en-US" sz="2800">
                  <a:latin typeface="楷体_GB2312" pitchFamily="49" charset="-122"/>
                </a:rPr>
                <a:t>补白式提问</a:t>
              </a:r>
              <a:r>
                <a:rPr lang="en-US" altLang="zh-CN" sz="2800">
                  <a:latin typeface="Arial"/>
                </a:rPr>
                <a:t>——</a:t>
              </a:r>
              <a:r>
                <a:rPr lang="zh-CN" altLang="en-US" sz="2800">
                  <a:latin typeface="Arial"/>
                </a:rPr>
                <a:t>“</a:t>
              </a:r>
              <a:r>
                <a:rPr lang="zh-CN" altLang="en-US" sz="2800">
                  <a:latin typeface="楷体_GB2312" pitchFamily="49" charset="-122"/>
                </a:rPr>
                <a:t>柳暗花明又一村</a:t>
              </a:r>
              <a:r>
                <a:rPr lang="zh-CN" altLang="en-US" sz="2800">
                  <a:latin typeface="Arial"/>
                </a:rPr>
                <a:t>”</a:t>
              </a:r>
              <a:endParaRPr lang="zh-CN" altLang="en-US" sz="2800">
                <a:latin typeface="楷体_GB2312" pitchFamily="49" charset="-122"/>
              </a:endParaRPr>
            </a:p>
          </p:txBody>
        </p:sp>
        <p:grpSp>
          <p:nvGrpSpPr>
            <p:cNvPr id="258083" name="Group 35"/>
            <p:cNvGrpSpPr>
              <a:grpSpLocks/>
            </p:cNvGrpSpPr>
            <p:nvPr/>
          </p:nvGrpSpPr>
          <p:grpSpPr bwMode="auto">
            <a:xfrm>
              <a:off x="1185" y="2644"/>
              <a:ext cx="359" cy="480"/>
              <a:chOff x="1268" y="1257"/>
              <a:chExt cx="359" cy="480"/>
            </a:xfrm>
          </p:grpSpPr>
          <p:sp>
            <p:nvSpPr>
              <p:cNvPr id="258084" name="Oval 36"/>
              <p:cNvSpPr>
                <a:spLocks noChangeArrowheads="1"/>
              </p:cNvSpPr>
              <p:nvPr/>
            </p:nvSpPr>
            <p:spPr bwMode="gray">
              <a:xfrm>
                <a:off x="1268" y="1257"/>
                <a:ext cx="164" cy="463"/>
              </a:xfrm>
              <a:prstGeom prst="ellipse">
                <a:avLst/>
              </a:prstGeom>
              <a:gradFill rotWithShape="1">
                <a:gsLst>
                  <a:gs pos="0">
                    <a:srgbClr val="00CC66">
                      <a:gamma/>
                      <a:tint val="0"/>
                      <a:invGamma/>
                    </a:srgbClr>
                  </a:gs>
                  <a:gs pos="50000">
                    <a:srgbClr val="00CC66"/>
                  </a:gs>
                  <a:gs pos="100000">
                    <a:srgbClr val="00CC66">
                      <a:gamma/>
                      <a:tint val="0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 sz="2800"/>
              </a:p>
            </p:txBody>
          </p:sp>
          <p:sp>
            <p:nvSpPr>
              <p:cNvPr id="258085" name="Oval 37"/>
              <p:cNvSpPr>
                <a:spLocks noChangeArrowheads="1"/>
              </p:cNvSpPr>
              <p:nvPr/>
            </p:nvSpPr>
            <p:spPr bwMode="gray">
              <a:xfrm>
                <a:off x="1268" y="1257"/>
                <a:ext cx="164" cy="463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32001"/>
                    </a:schemeClr>
                  </a:gs>
                  <a:gs pos="100000">
                    <a:schemeClr val="accent1">
                      <a:gamma/>
                      <a:shade val="0"/>
                      <a:invGamma/>
                      <a:alpha val="89999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 sz="2800"/>
              </a:p>
            </p:txBody>
          </p:sp>
          <p:sp>
            <p:nvSpPr>
              <p:cNvPr id="258086" name="Oval 38"/>
              <p:cNvSpPr>
                <a:spLocks noChangeArrowheads="1"/>
              </p:cNvSpPr>
              <p:nvPr/>
            </p:nvSpPr>
            <p:spPr bwMode="gray">
              <a:xfrm>
                <a:off x="1293" y="1257"/>
                <a:ext cx="334" cy="463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shade val="54118"/>
                      <a:invGamma/>
                    </a:schemeClr>
                  </a:gs>
                  <a:gs pos="50000">
                    <a:schemeClr val="accent1"/>
                  </a:gs>
                  <a:gs pos="100000">
                    <a:schemeClr val="accent1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 sz="2800"/>
              </a:p>
            </p:txBody>
          </p:sp>
          <p:sp>
            <p:nvSpPr>
              <p:cNvPr id="258087" name="Oval 39"/>
              <p:cNvSpPr>
                <a:spLocks noChangeArrowheads="1"/>
              </p:cNvSpPr>
              <p:nvPr/>
            </p:nvSpPr>
            <p:spPr bwMode="gray">
              <a:xfrm>
                <a:off x="1293" y="1258"/>
                <a:ext cx="334" cy="463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shade val="63529"/>
                      <a:invGamma/>
                    </a:schemeClr>
                  </a:gs>
                  <a:gs pos="100000">
                    <a:schemeClr val="accent1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 sz="2800"/>
              </a:p>
            </p:txBody>
          </p:sp>
          <p:sp>
            <p:nvSpPr>
              <p:cNvPr id="258088" name="Oval 40"/>
              <p:cNvSpPr>
                <a:spLocks noChangeArrowheads="1"/>
              </p:cNvSpPr>
              <p:nvPr/>
            </p:nvSpPr>
            <p:spPr bwMode="gray">
              <a:xfrm>
                <a:off x="1311" y="1257"/>
                <a:ext cx="300" cy="463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 sz="2800"/>
              </a:p>
            </p:txBody>
          </p:sp>
          <p:sp>
            <p:nvSpPr>
              <p:cNvPr id="258089" name="Oval 41"/>
              <p:cNvSpPr>
                <a:spLocks noChangeArrowheads="1"/>
              </p:cNvSpPr>
              <p:nvPr/>
            </p:nvSpPr>
            <p:spPr bwMode="gray">
              <a:xfrm>
                <a:off x="1316" y="1343"/>
                <a:ext cx="291" cy="291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shade val="46275"/>
                      <a:invGamma/>
                    </a:srgbClr>
                  </a:gs>
                  <a:gs pos="100000">
                    <a:srgbClr val="C0C0C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800"/>
              </a:p>
            </p:txBody>
          </p:sp>
          <p:sp>
            <p:nvSpPr>
              <p:cNvPr id="258090" name="Oval 42"/>
              <p:cNvSpPr>
                <a:spLocks noChangeArrowheads="1"/>
              </p:cNvSpPr>
              <p:nvPr/>
            </p:nvSpPr>
            <p:spPr bwMode="gray">
              <a:xfrm>
                <a:off x="1320" y="1345"/>
                <a:ext cx="283" cy="283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alpha val="0"/>
                    </a:srgbClr>
                  </a:gs>
                  <a:gs pos="100000">
                    <a:srgbClr val="C0C0C0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800"/>
              </a:p>
            </p:txBody>
          </p:sp>
          <p:sp>
            <p:nvSpPr>
              <p:cNvPr id="258091" name="Oval 43"/>
              <p:cNvSpPr>
                <a:spLocks noChangeArrowheads="1"/>
              </p:cNvSpPr>
              <p:nvPr/>
            </p:nvSpPr>
            <p:spPr bwMode="gray">
              <a:xfrm>
                <a:off x="1323" y="1347"/>
                <a:ext cx="270" cy="26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shade val="79216"/>
                      <a:invGamma/>
                    </a:srgbClr>
                  </a:gs>
                  <a:gs pos="100000">
                    <a:srgbClr val="C0C0C0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800"/>
              </a:p>
            </p:txBody>
          </p:sp>
          <p:sp>
            <p:nvSpPr>
              <p:cNvPr id="258092" name="Oval 44"/>
              <p:cNvSpPr>
                <a:spLocks noChangeArrowheads="1"/>
              </p:cNvSpPr>
              <p:nvPr/>
            </p:nvSpPr>
            <p:spPr bwMode="gray">
              <a:xfrm>
                <a:off x="1338" y="1355"/>
                <a:ext cx="240" cy="21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tint val="0"/>
                      <a:invGamma/>
                    </a:srgbClr>
                  </a:gs>
                  <a:gs pos="100000">
                    <a:srgbClr val="C0C0C0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800"/>
              </a:p>
            </p:txBody>
          </p:sp>
          <p:sp>
            <p:nvSpPr>
              <p:cNvPr id="258093" name="Text Box 45"/>
              <p:cNvSpPr txBox="1">
                <a:spLocks noChangeArrowheads="1"/>
              </p:cNvSpPr>
              <p:nvPr/>
            </p:nvSpPr>
            <p:spPr bwMode="gray">
              <a:xfrm>
                <a:off x="1344" y="1330"/>
                <a:ext cx="278" cy="4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3600">
                    <a:solidFill>
                      <a:srgbClr val="000000"/>
                    </a:solidFill>
                    <a:latin typeface="Arial" charset="0"/>
                    <a:ea typeface="宋体" pitchFamily="2" charset="-122"/>
                  </a:rPr>
                  <a:t>3</a:t>
                </a:r>
              </a:p>
            </p:txBody>
          </p:sp>
        </p:grpSp>
      </p:grpSp>
      <p:grpSp>
        <p:nvGrpSpPr>
          <p:cNvPr id="258094" name="Group 46"/>
          <p:cNvGrpSpPr>
            <a:grpSpLocks/>
          </p:cNvGrpSpPr>
          <p:nvPr/>
        </p:nvGrpSpPr>
        <p:grpSpPr bwMode="auto">
          <a:xfrm>
            <a:off x="1444923" y="4251099"/>
            <a:ext cx="6508750" cy="762002"/>
            <a:chOff x="1185" y="3189"/>
            <a:chExt cx="4100" cy="480"/>
          </a:xfrm>
        </p:grpSpPr>
        <p:sp>
          <p:nvSpPr>
            <p:cNvPr id="258095" name="Line 47"/>
            <p:cNvSpPr>
              <a:spLocks noChangeShapeType="1"/>
            </p:cNvSpPr>
            <p:nvPr/>
          </p:nvSpPr>
          <p:spPr bwMode="auto">
            <a:xfrm>
              <a:off x="1501" y="3546"/>
              <a:ext cx="3738" cy="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sz="2800"/>
            </a:p>
          </p:txBody>
        </p:sp>
        <p:sp>
          <p:nvSpPr>
            <p:cNvPr id="258096" name="Text Box 48"/>
            <p:cNvSpPr txBox="1">
              <a:spLocks noChangeArrowheads="1"/>
            </p:cNvSpPr>
            <p:nvPr/>
          </p:nvSpPr>
          <p:spPr bwMode="auto">
            <a:xfrm>
              <a:off x="1550" y="3273"/>
              <a:ext cx="373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20A53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800100" indent="-34290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257300" indent="-3429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714500" indent="-3429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171700" indent="-3429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6289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30861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5433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40005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zh-CN" altLang="en-US" sz="2800">
                  <a:latin typeface="楷体_GB2312" pitchFamily="49" charset="-122"/>
                </a:rPr>
                <a:t>激情式提问</a:t>
              </a:r>
              <a:r>
                <a:rPr lang="en-US" altLang="zh-CN" sz="2800">
                  <a:latin typeface="Arial"/>
                </a:rPr>
                <a:t>——</a:t>
              </a:r>
              <a:r>
                <a:rPr lang="zh-CN" altLang="en-US" sz="2800">
                  <a:latin typeface="Arial"/>
                </a:rPr>
                <a:t>“</a:t>
              </a:r>
              <a:r>
                <a:rPr lang="zh-CN" altLang="en-US" sz="2800">
                  <a:latin typeface="楷体_GB2312" pitchFamily="49" charset="-122"/>
                </a:rPr>
                <a:t>一波才动万波随</a:t>
              </a:r>
              <a:r>
                <a:rPr lang="zh-CN" altLang="en-US" sz="2800">
                  <a:latin typeface="Arial"/>
                </a:rPr>
                <a:t>”</a:t>
              </a:r>
              <a:endParaRPr lang="zh-CN" altLang="en-US" sz="2800">
                <a:latin typeface="楷体_GB2312" pitchFamily="49" charset="-122"/>
              </a:endParaRPr>
            </a:p>
          </p:txBody>
        </p:sp>
        <p:grpSp>
          <p:nvGrpSpPr>
            <p:cNvPr id="258097" name="Group 49"/>
            <p:cNvGrpSpPr>
              <a:grpSpLocks/>
            </p:cNvGrpSpPr>
            <p:nvPr/>
          </p:nvGrpSpPr>
          <p:grpSpPr bwMode="auto">
            <a:xfrm>
              <a:off x="1185" y="3189"/>
              <a:ext cx="359" cy="480"/>
              <a:chOff x="1268" y="1257"/>
              <a:chExt cx="359" cy="480"/>
            </a:xfrm>
          </p:grpSpPr>
          <p:sp>
            <p:nvSpPr>
              <p:cNvPr id="258098" name="Oval 50"/>
              <p:cNvSpPr>
                <a:spLocks noChangeArrowheads="1"/>
              </p:cNvSpPr>
              <p:nvPr/>
            </p:nvSpPr>
            <p:spPr bwMode="gray">
              <a:xfrm>
                <a:off x="1268" y="1257"/>
                <a:ext cx="164" cy="463"/>
              </a:xfrm>
              <a:prstGeom prst="ellipse">
                <a:avLst/>
              </a:prstGeom>
              <a:gradFill rotWithShape="1">
                <a:gsLst>
                  <a:gs pos="0">
                    <a:srgbClr val="00CC66">
                      <a:gamma/>
                      <a:tint val="0"/>
                      <a:invGamma/>
                    </a:srgbClr>
                  </a:gs>
                  <a:gs pos="50000">
                    <a:srgbClr val="00CC66"/>
                  </a:gs>
                  <a:gs pos="100000">
                    <a:srgbClr val="00CC66">
                      <a:gamma/>
                      <a:tint val="0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 sz="2800"/>
              </a:p>
            </p:txBody>
          </p:sp>
          <p:sp>
            <p:nvSpPr>
              <p:cNvPr id="258099" name="Oval 51"/>
              <p:cNvSpPr>
                <a:spLocks noChangeArrowheads="1"/>
              </p:cNvSpPr>
              <p:nvPr/>
            </p:nvSpPr>
            <p:spPr bwMode="gray">
              <a:xfrm>
                <a:off x="1268" y="1257"/>
                <a:ext cx="164" cy="463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32001"/>
                    </a:schemeClr>
                  </a:gs>
                  <a:gs pos="100000">
                    <a:schemeClr val="accent1">
                      <a:gamma/>
                      <a:shade val="0"/>
                      <a:invGamma/>
                      <a:alpha val="89999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 sz="2800"/>
              </a:p>
            </p:txBody>
          </p:sp>
          <p:sp>
            <p:nvSpPr>
              <p:cNvPr id="258100" name="Oval 52"/>
              <p:cNvSpPr>
                <a:spLocks noChangeArrowheads="1"/>
              </p:cNvSpPr>
              <p:nvPr/>
            </p:nvSpPr>
            <p:spPr bwMode="gray">
              <a:xfrm>
                <a:off x="1293" y="1257"/>
                <a:ext cx="334" cy="463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shade val="54118"/>
                      <a:invGamma/>
                    </a:schemeClr>
                  </a:gs>
                  <a:gs pos="50000">
                    <a:schemeClr val="accent1"/>
                  </a:gs>
                  <a:gs pos="100000">
                    <a:schemeClr val="accent1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 sz="2800"/>
              </a:p>
            </p:txBody>
          </p:sp>
          <p:sp>
            <p:nvSpPr>
              <p:cNvPr id="258101" name="Oval 53"/>
              <p:cNvSpPr>
                <a:spLocks noChangeArrowheads="1"/>
              </p:cNvSpPr>
              <p:nvPr/>
            </p:nvSpPr>
            <p:spPr bwMode="gray">
              <a:xfrm>
                <a:off x="1293" y="1258"/>
                <a:ext cx="334" cy="463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shade val="63529"/>
                      <a:invGamma/>
                    </a:schemeClr>
                  </a:gs>
                  <a:gs pos="100000">
                    <a:schemeClr val="accent1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 sz="2800"/>
              </a:p>
            </p:txBody>
          </p:sp>
          <p:sp>
            <p:nvSpPr>
              <p:cNvPr id="258102" name="Oval 54"/>
              <p:cNvSpPr>
                <a:spLocks noChangeArrowheads="1"/>
              </p:cNvSpPr>
              <p:nvPr/>
            </p:nvSpPr>
            <p:spPr bwMode="gray">
              <a:xfrm>
                <a:off x="1311" y="1257"/>
                <a:ext cx="300" cy="463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 sz="2800"/>
              </a:p>
            </p:txBody>
          </p:sp>
          <p:sp>
            <p:nvSpPr>
              <p:cNvPr id="258103" name="Oval 55"/>
              <p:cNvSpPr>
                <a:spLocks noChangeArrowheads="1"/>
              </p:cNvSpPr>
              <p:nvPr/>
            </p:nvSpPr>
            <p:spPr bwMode="gray">
              <a:xfrm>
                <a:off x="1316" y="1343"/>
                <a:ext cx="291" cy="291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shade val="46275"/>
                      <a:invGamma/>
                    </a:srgbClr>
                  </a:gs>
                  <a:gs pos="100000">
                    <a:srgbClr val="C0C0C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800"/>
              </a:p>
            </p:txBody>
          </p:sp>
          <p:sp>
            <p:nvSpPr>
              <p:cNvPr id="258104" name="Oval 56"/>
              <p:cNvSpPr>
                <a:spLocks noChangeArrowheads="1"/>
              </p:cNvSpPr>
              <p:nvPr/>
            </p:nvSpPr>
            <p:spPr bwMode="gray">
              <a:xfrm>
                <a:off x="1320" y="1345"/>
                <a:ext cx="283" cy="283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alpha val="0"/>
                    </a:srgbClr>
                  </a:gs>
                  <a:gs pos="100000">
                    <a:srgbClr val="C0C0C0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800"/>
              </a:p>
            </p:txBody>
          </p:sp>
          <p:sp>
            <p:nvSpPr>
              <p:cNvPr id="258105" name="Oval 57"/>
              <p:cNvSpPr>
                <a:spLocks noChangeArrowheads="1"/>
              </p:cNvSpPr>
              <p:nvPr/>
            </p:nvSpPr>
            <p:spPr bwMode="gray">
              <a:xfrm>
                <a:off x="1323" y="1347"/>
                <a:ext cx="270" cy="26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shade val="79216"/>
                      <a:invGamma/>
                    </a:srgbClr>
                  </a:gs>
                  <a:gs pos="100000">
                    <a:srgbClr val="C0C0C0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800"/>
              </a:p>
            </p:txBody>
          </p:sp>
          <p:sp>
            <p:nvSpPr>
              <p:cNvPr id="258106" name="Oval 58"/>
              <p:cNvSpPr>
                <a:spLocks noChangeArrowheads="1"/>
              </p:cNvSpPr>
              <p:nvPr/>
            </p:nvSpPr>
            <p:spPr bwMode="gray">
              <a:xfrm>
                <a:off x="1338" y="1355"/>
                <a:ext cx="240" cy="21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tint val="0"/>
                      <a:invGamma/>
                    </a:srgbClr>
                  </a:gs>
                  <a:gs pos="100000">
                    <a:srgbClr val="C0C0C0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800"/>
              </a:p>
            </p:txBody>
          </p:sp>
          <p:sp>
            <p:nvSpPr>
              <p:cNvPr id="258107" name="Text Box 59"/>
              <p:cNvSpPr txBox="1">
                <a:spLocks noChangeArrowheads="1"/>
              </p:cNvSpPr>
              <p:nvPr/>
            </p:nvSpPr>
            <p:spPr bwMode="gray">
              <a:xfrm>
                <a:off x="1344" y="1330"/>
                <a:ext cx="278" cy="4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3600">
                    <a:solidFill>
                      <a:srgbClr val="000000"/>
                    </a:solidFill>
                    <a:latin typeface="Arial" charset="0"/>
                    <a:ea typeface="宋体" pitchFamily="2" charset="-122"/>
                  </a:rPr>
                  <a:t>4</a:t>
                </a:r>
              </a:p>
            </p:txBody>
          </p:sp>
        </p:grpSp>
      </p:grpSp>
      <p:grpSp>
        <p:nvGrpSpPr>
          <p:cNvPr id="258110" name="Group 62"/>
          <p:cNvGrpSpPr>
            <a:grpSpLocks/>
          </p:cNvGrpSpPr>
          <p:nvPr/>
        </p:nvGrpSpPr>
        <p:grpSpPr bwMode="auto">
          <a:xfrm>
            <a:off x="1444923" y="5043262"/>
            <a:ext cx="6870700" cy="762002"/>
            <a:chOff x="1185" y="3189"/>
            <a:chExt cx="4328" cy="480"/>
          </a:xfrm>
        </p:grpSpPr>
        <p:sp>
          <p:nvSpPr>
            <p:cNvPr id="258111" name="Line 63"/>
            <p:cNvSpPr>
              <a:spLocks noChangeShapeType="1"/>
            </p:cNvSpPr>
            <p:nvPr/>
          </p:nvSpPr>
          <p:spPr bwMode="auto">
            <a:xfrm>
              <a:off x="1501" y="3546"/>
              <a:ext cx="3738" cy="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sz="2800"/>
            </a:p>
          </p:txBody>
        </p:sp>
        <p:sp>
          <p:nvSpPr>
            <p:cNvPr id="258112" name="Text Box 64"/>
            <p:cNvSpPr txBox="1">
              <a:spLocks noChangeArrowheads="1"/>
            </p:cNvSpPr>
            <p:nvPr/>
          </p:nvSpPr>
          <p:spPr bwMode="auto">
            <a:xfrm>
              <a:off x="1550" y="3273"/>
              <a:ext cx="3963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20A53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800100" indent="-34290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257300" indent="-3429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714500" indent="-3429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171700" indent="-3429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6289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30861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5433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40005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zh-CN" altLang="en-US" sz="2800" dirty="0">
                  <a:latin typeface="楷体_GB2312" pitchFamily="49" charset="-122"/>
                </a:rPr>
                <a:t>话题设计提问</a:t>
              </a:r>
              <a:r>
                <a:rPr lang="en-US" altLang="zh-CN" sz="2800" dirty="0">
                  <a:latin typeface="Arial"/>
                </a:rPr>
                <a:t>——“</a:t>
              </a:r>
              <a:r>
                <a:rPr lang="zh-CN" altLang="en-US" sz="2800" dirty="0">
                  <a:latin typeface="楷体_GB2312" pitchFamily="49" charset="-122"/>
                </a:rPr>
                <a:t>牵一发而动全身</a:t>
              </a:r>
              <a:r>
                <a:rPr lang="zh-CN" altLang="en-US" sz="2800" dirty="0">
                  <a:latin typeface="Arial"/>
                </a:rPr>
                <a:t>”</a:t>
              </a:r>
              <a:r>
                <a:rPr lang="zh-CN" altLang="en-US" sz="2800" dirty="0">
                  <a:latin typeface="楷体_GB2312" pitchFamily="49" charset="-122"/>
                </a:rPr>
                <a:t> </a:t>
              </a:r>
            </a:p>
          </p:txBody>
        </p:sp>
        <p:grpSp>
          <p:nvGrpSpPr>
            <p:cNvPr id="258113" name="Group 65"/>
            <p:cNvGrpSpPr>
              <a:grpSpLocks/>
            </p:cNvGrpSpPr>
            <p:nvPr/>
          </p:nvGrpSpPr>
          <p:grpSpPr bwMode="auto">
            <a:xfrm>
              <a:off x="1185" y="3189"/>
              <a:ext cx="359" cy="480"/>
              <a:chOff x="1268" y="1257"/>
              <a:chExt cx="359" cy="480"/>
            </a:xfrm>
          </p:grpSpPr>
          <p:sp>
            <p:nvSpPr>
              <p:cNvPr id="258114" name="Oval 66"/>
              <p:cNvSpPr>
                <a:spLocks noChangeArrowheads="1"/>
              </p:cNvSpPr>
              <p:nvPr/>
            </p:nvSpPr>
            <p:spPr bwMode="gray">
              <a:xfrm>
                <a:off x="1268" y="1257"/>
                <a:ext cx="164" cy="463"/>
              </a:xfrm>
              <a:prstGeom prst="ellipse">
                <a:avLst/>
              </a:prstGeom>
              <a:gradFill rotWithShape="1">
                <a:gsLst>
                  <a:gs pos="0">
                    <a:srgbClr val="00CC66">
                      <a:gamma/>
                      <a:tint val="0"/>
                      <a:invGamma/>
                    </a:srgbClr>
                  </a:gs>
                  <a:gs pos="50000">
                    <a:srgbClr val="00CC66"/>
                  </a:gs>
                  <a:gs pos="100000">
                    <a:srgbClr val="00CC66">
                      <a:gamma/>
                      <a:tint val="0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 sz="2800"/>
              </a:p>
            </p:txBody>
          </p:sp>
          <p:sp>
            <p:nvSpPr>
              <p:cNvPr id="258115" name="Oval 67"/>
              <p:cNvSpPr>
                <a:spLocks noChangeArrowheads="1"/>
              </p:cNvSpPr>
              <p:nvPr/>
            </p:nvSpPr>
            <p:spPr bwMode="gray">
              <a:xfrm>
                <a:off x="1268" y="1257"/>
                <a:ext cx="164" cy="463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32001"/>
                    </a:schemeClr>
                  </a:gs>
                  <a:gs pos="100000">
                    <a:schemeClr val="accent1">
                      <a:gamma/>
                      <a:shade val="0"/>
                      <a:invGamma/>
                      <a:alpha val="89999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 sz="2800"/>
              </a:p>
            </p:txBody>
          </p:sp>
          <p:sp>
            <p:nvSpPr>
              <p:cNvPr id="258116" name="Oval 68"/>
              <p:cNvSpPr>
                <a:spLocks noChangeArrowheads="1"/>
              </p:cNvSpPr>
              <p:nvPr/>
            </p:nvSpPr>
            <p:spPr bwMode="gray">
              <a:xfrm>
                <a:off x="1293" y="1257"/>
                <a:ext cx="334" cy="463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shade val="54118"/>
                      <a:invGamma/>
                    </a:schemeClr>
                  </a:gs>
                  <a:gs pos="50000">
                    <a:schemeClr val="accent1"/>
                  </a:gs>
                  <a:gs pos="100000">
                    <a:schemeClr val="accent1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 sz="2800"/>
              </a:p>
            </p:txBody>
          </p:sp>
          <p:sp>
            <p:nvSpPr>
              <p:cNvPr id="258117" name="Oval 69"/>
              <p:cNvSpPr>
                <a:spLocks noChangeArrowheads="1"/>
              </p:cNvSpPr>
              <p:nvPr/>
            </p:nvSpPr>
            <p:spPr bwMode="gray">
              <a:xfrm>
                <a:off x="1293" y="1258"/>
                <a:ext cx="334" cy="463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shade val="63529"/>
                      <a:invGamma/>
                    </a:schemeClr>
                  </a:gs>
                  <a:gs pos="100000">
                    <a:schemeClr val="accent1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 sz="2800"/>
              </a:p>
            </p:txBody>
          </p:sp>
          <p:sp>
            <p:nvSpPr>
              <p:cNvPr id="258118" name="Oval 70"/>
              <p:cNvSpPr>
                <a:spLocks noChangeArrowheads="1"/>
              </p:cNvSpPr>
              <p:nvPr/>
            </p:nvSpPr>
            <p:spPr bwMode="gray">
              <a:xfrm>
                <a:off x="1311" y="1257"/>
                <a:ext cx="300" cy="463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 sz="2800"/>
              </a:p>
            </p:txBody>
          </p:sp>
          <p:sp>
            <p:nvSpPr>
              <p:cNvPr id="258119" name="Oval 71"/>
              <p:cNvSpPr>
                <a:spLocks noChangeArrowheads="1"/>
              </p:cNvSpPr>
              <p:nvPr/>
            </p:nvSpPr>
            <p:spPr bwMode="gray">
              <a:xfrm>
                <a:off x="1316" y="1343"/>
                <a:ext cx="291" cy="291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shade val="46275"/>
                      <a:invGamma/>
                    </a:srgbClr>
                  </a:gs>
                  <a:gs pos="100000">
                    <a:srgbClr val="C0C0C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800"/>
              </a:p>
            </p:txBody>
          </p:sp>
          <p:sp>
            <p:nvSpPr>
              <p:cNvPr id="258120" name="Oval 72"/>
              <p:cNvSpPr>
                <a:spLocks noChangeArrowheads="1"/>
              </p:cNvSpPr>
              <p:nvPr/>
            </p:nvSpPr>
            <p:spPr bwMode="gray">
              <a:xfrm>
                <a:off x="1320" y="1345"/>
                <a:ext cx="283" cy="283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alpha val="0"/>
                    </a:srgbClr>
                  </a:gs>
                  <a:gs pos="100000">
                    <a:srgbClr val="C0C0C0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800"/>
              </a:p>
            </p:txBody>
          </p:sp>
          <p:sp>
            <p:nvSpPr>
              <p:cNvPr id="258121" name="Oval 73"/>
              <p:cNvSpPr>
                <a:spLocks noChangeArrowheads="1"/>
              </p:cNvSpPr>
              <p:nvPr/>
            </p:nvSpPr>
            <p:spPr bwMode="gray">
              <a:xfrm>
                <a:off x="1323" y="1347"/>
                <a:ext cx="270" cy="26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shade val="79216"/>
                      <a:invGamma/>
                    </a:srgbClr>
                  </a:gs>
                  <a:gs pos="100000">
                    <a:srgbClr val="C0C0C0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800"/>
              </a:p>
            </p:txBody>
          </p:sp>
          <p:sp>
            <p:nvSpPr>
              <p:cNvPr id="258122" name="Oval 74"/>
              <p:cNvSpPr>
                <a:spLocks noChangeArrowheads="1"/>
              </p:cNvSpPr>
              <p:nvPr/>
            </p:nvSpPr>
            <p:spPr bwMode="gray">
              <a:xfrm>
                <a:off x="1338" y="1355"/>
                <a:ext cx="240" cy="21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tint val="0"/>
                      <a:invGamma/>
                    </a:srgbClr>
                  </a:gs>
                  <a:gs pos="100000">
                    <a:srgbClr val="C0C0C0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800"/>
              </a:p>
            </p:txBody>
          </p:sp>
          <p:sp>
            <p:nvSpPr>
              <p:cNvPr id="258123" name="Text Box 75"/>
              <p:cNvSpPr txBox="1">
                <a:spLocks noChangeArrowheads="1"/>
              </p:cNvSpPr>
              <p:nvPr/>
            </p:nvSpPr>
            <p:spPr bwMode="gray">
              <a:xfrm>
                <a:off x="1344" y="1330"/>
                <a:ext cx="278" cy="4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3600">
                    <a:solidFill>
                      <a:srgbClr val="000000"/>
                    </a:solidFill>
                    <a:latin typeface="Arial" charset="0"/>
                    <a:ea typeface="宋体" pitchFamily="2" charset="-122"/>
                  </a:rPr>
                  <a:t>5</a:t>
                </a:r>
              </a:p>
            </p:txBody>
          </p:sp>
        </p:grpSp>
      </p:grpSp>
      <p:sp>
        <p:nvSpPr>
          <p:cNvPr id="74" name="Rectangle 3"/>
          <p:cNvSpPr>
            <a:spLocks noChangeArrowheads="1"/>
          </p:cNvSpPr>
          <p:nvPr/>
        </p:nvSpPr>
        <p:spPr bwMode="auto">
          <a:xfrm>
            <a:off x="683568" y="620713"/>
            <a:ext cx="7308850" cy="56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000000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 eaLnBrk="1" hangingPunct="1"/>
            <a:r>
              <a:rPr lang="zh-CN" altLang="en-US" sz="4000" b="1" cap="all" spc="5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  <a:ea typeface="+mj-ea"/>
                <a:cs typeface="+mj-cs"/>
              </a:rPr>
              <a:t>二</a:t>
            </a:r>
            <a:r>
              <a:rPr lang="zh-CN" altLang="en-US" sz="4000" b="1" cap="all" spc="50" dirty="0" smtClean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  <a:ea typeface="+mj-ea"/>
                <a:cs typeface="+mj-cs"/>
              </a:rPr>
              <a:t>、有效</a:t>
            </a:r>
            <a:r>
              <a:rPr lang="zh-CN" altLang="en-US" sz="4000" b="1" cap="all" spc="5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  <a:ea typeface="+mj-ea"/>
                <a:cs typeface="+mj-cs"/>
              </a:rPr>
              <a:t>课堂教学的提问策略 </a:t>
            </a:r>
          </a:p>
        </p:txBody>
      </p:sp>
    </p:spTree>
    <p:extLst>
      <p:ext uri="{BB962C8B-B14F-4D97-AF65-F5344CB8AC3E}">
        <p14:creationId xmlns:p14="http://schemas.microsoft.com/office/powerpoint/2010/main" val="133055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701" name="AutoShape 5"/>
          <p:cNvSpPr>
            <a:spLocks noChangeArrowheads="1"/>
          </p:cNvSpPr>
          <p:nvPr/>
        </p:nvSpPr>
        <p:spPr bwMode="auto">
          <a:xfrm>
            <a:off x="34925" y="3290362"/>
            <a:ext cx="2952750" cy="1323439"/>
          </a:xfrm>
          <a:prstGeom prst="rightArrowCallout">
            <a:avLst>
              <a:gd name="adj1" fmla="val 16185"/>
              <a:gd name="adj2" fmla="val 13560"/>
              <a:gd name="adj3" fmla="val 27607"/>
              <a:gd name="adj4" fmla="val 66991"/>
            </a:avLst>
          </a:prstGeom>
          <a:noFill/>
          <a:ln w="38100" algn="ctr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eaLnBrk="1" hangingPunct="1"/>
            <a:r>
              <a:rPr lang="zh-CN" altLang="en-US" sz="2000" dirty="0">
                <a:solidFill>
                  <a:srgbClr val="000000"/>
                </a:solidFill>
              </a:rPr>
              <a:t>    </a:t>
            </a:r>
            <a:r>
              <a:rPr lang="zh-CN" altLang="en-US" sz="2000" dirty="0"/>
              <a:t>凡卡不想再过学徒生活了，为他找到离开的理由吧！</a:t>
            </a:r>
          </a:p>
        </p:txBody>
      </p:sp>
      <p:grpSp>
        <p:nvGrpSpPr>
          <p:cNvPr id="285702" name="Group 6"/>
          <p:cNvGrpSpPr>
            <a:grpSpLocks/>
          </p:cNvGrpSpPr>
          <p:nvPr/>
        </p:nvGrpSpPr>
        <p:grpSpPr bwMode="auto">
          <a:xfrm>
            <a:off x="2916238" y="1817688"/>
            <a:ext cx="6443662" cy="4494212"/>
            <a:chOff x="1815" y="1145"/>
            <a:chExt cx="4059" cy="2831"/>
          </a:xfrm>
        </p:grpSpPr>
        <p:grpSp>
          <p:nvGrpSpPr>
            <p:cNvPr id="285703" name="Group 7"/>
            <p:cNvGrpSpPr>
              <a:grpSpLocks/>
            </p:cNvGrpSpPr>
            <p:nvPr/>
          </p:nvGrpSpPr>
          <p:grpSpPr bwMode="auto">
            <a:xfrm>
              <a:off x="1815" y="1145"/>
              <a:ext cx="4059" cy="2831"/>
              <a:chOff x="1815" y="971"/>
              <a:chExt cx="4059" cy="2831"/>
            </a:xfrm>
          </p:grpSpPr>
          <p:sp>
            <p:nvSpPr>
              <p:cNvPr id="285704" name="Rectangle 8"/>
              <p:cNvSpPr>
                <a:spLocks noChangeArrowheads="1"/>
              </p:cNvSpPr>
              <p:nvPr/>
            </p:nvSpPr>
            <p:spPr bwMode="auto">
              <a:xfrm>
                <a:off x="1968" y="971"/>
                <a:ext cx="3679" cy="5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 algn="l" eaLnBrk="1" hangingPunct="1"/>
                <a:r>
                  <a:rPr lang="zh-CN" altLang="en-US" sz="2400">
                    <a:solidFill>
                      <a:srgbClr val="000000"/>
                    </a:solidFill>
                  </a:rPr>
                  <a:t>  </a:t>
                </a:r>
                <a:r>
                  <a:rPr lang="zh-CN" altLang="en-US" sz="2400">
                    <a:latin typeface="Arial"/>
                  </a:rPr>
                  <a:t>“</a:t>
                </a:r>
                <a:r>
                  <a:rPr lang="zh-CN" altLang="en-US" sz="2400"/>
                  <a:t>凡卡为什么写信要求爷爷把他带回乡下？</a:t>
                </a:r>
                <a:r>
                  <a:rPr lang="zh-CN" altLang="en-US" sz="2400">
                    <a:latin typeface="Arial"/>
                  </a:rPr>
                  <a:t>”</a:t>
                </a:r>
                <a:r>
                  <a:rPr lang="zh-CN" altLang="en-US" sz="2400"/>
                  <a:t> </a:t>
                </a:r>
              </a:p>
            </p:txBody>
          </p:sp>
          <p:sp>
            <p:nvSpPr>
              <p:cNvPr id="285705" name="Rectangle 9"/>
              <p:cNvSpPr>
                <a:spLocks noChangeArrowheads="1"/>
              </p:cNvSpPr>
              <p:nvPr/>
            </p:nvSpPr>
            <p:spPr bwMode="auto">
              <a:xfrm>
                <a:off x="1883" y="1628"/>
                <a:ext cx="3673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 algn="l" eaLnBrk="1" hangingPunct="1"/>
                <a:r>
                  <a:rPr lang="en-US" altLang="zh-CN" sz="2400"/>
                  <a:t>(</a:t>
                </a:r>
                <a:r>
                  <a:rPr lang="zh-CN" altLang="en-US" sz="2000"/>
                  <a:t>学徒生活太痛苦、乡村生活很美好、爷爷很爱凡卡</a:t>
                </a:r>
                <a:r>
                  <a:rPr lang="en-US" altLang="zh-CN" sz="2000"/>
                  <a:t>)</a:t>
                </a:r>
              </a:p>
            </p:txBody>
          </p:sp>
          <p:sp>
            <p:nvSpPr>
              <p:cNvPr id="285706" name="Rectangle 10"/>
              <p:cNvSpPr>
                <a:spLocks noChangeArrowheads="1"/>
              </p:cNvSpPr>
              <p:nvPr/>
            </p:nvSpPr>
            <p:spPr bwMode="auto">
              <a:xfrm>
                <a:off x="1923" y="2214"/>
                <a:ext cx="3456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l" eaLnBrk="1" hangingPunct="1"/>
                <a:r>
                  <a:rPr lang="zh-CN" altLang="en-US" sz="2400">
                    <a:latin typeface="Arial"/>
                  </a:rPr>
                  <a:t>“</a:t>
                </a:r>
                <a:r>
                  <a:rPr lang="zh-CN" altLang="en-US" sz="2400"/>
                  <a:t>学徒生活的痛苦真的不堪忍受吗？</a:t>
                </a:r>
                <a:r>
                  <a:rPr lang="zh-CN" altLang="en-US" sz="2400">
                    <a:latin typeface="Arial"/>
                  </a:rPr>
                  <a:t>”</a:t>
                </a:r>
                <a:r>
                  <a:rPr lang="zh-CN" altLang="en-US" sz="2400"/>
                  <a:t> </a:t>
                </a:r>
              </a:p>
            </p:txBody>
          </p:sp>
          <p:sp>
            <p:nvSpPr>
              <p:cNvPr id="285707" name="Rectangle 11"/>
              <p:cNvSpPr>
                <a:spLocks noChangeArrowheads="1"/>
              </p:cNvSpPr>
              <p:nvPr/>
            </p:nvSpPr>
            <p:spPr bwMode="auto">
              <a:xfrm>
                <a:off x="1923" y="2667"/>
                <a:ext cx="2680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l" eaLnBrk="1" hangingPunct="1"/>
                <a:r>
                  <a:rPr lang="zh-CN" altLang="en-US" sz="2400">
                    <a:latin typeface="Arial"/>
                  </a:rPr>
                  <a:t>“</a:t>
                </a:r>
                <a:r>
                  <a:rPr lang="zh-CN" altLang="en-US" sz="2400"/>
                  <a:t>乡村生活真的很美好吗？</a:t>
                </a:r>
                <a:r>
                  <a:rPr lang="zh-CN" altLang="en-US" sz="2400">
                    <a:latin typeface="Arial"/>
                  </a:rPr>
                  <a:t>”</a:t>
                </a:r>
                <a:r>
                  <a:rPr lang="zh-CN" altLang="en-US" sz="2400">
                    <a:solidFill>
                      <a:srgbClr val="000000"/>
                    </a:solidFill>
                  </a:rPr>
                  <a:t> </a:t>
                </a:r>
              </a:p>
            </p:txBody>
          </p:sp>
          <p:sp>
            <p:nvSpPr>
              <p:cNvPr id="285708" name="Rectangle 12"/>
              <p:cNvSpPr>
                <a:spLocks noChangeArrowheads="1"/>
              </p:cNvSpPr>
              <p:nvPr/>
            </p:nvSpPr>
            <p:spPr bwMode="auto">
              <a:xfrm>
                <a:off x="1815" y="3279"/>
                <a:ext cx="4059" cy="5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 algn="l" eaLnBrk="1" hangingPunct="1"/>
                <a:r>
                  <a:rPr lang="zh-CN" altLang="en-US" sz="2400">
                    <a:solidFill>
                      <a:srgbClr val="000000"/>
                    </a:solidFill>
                  </a:rPr>
                  <a:t>  </a:t>
                </a:r>
                <a:r>
                  <a:rPr lang="zh-CN" altLang="en-US" sz="2400">
                    <a:latin typeface="Arial"/>
                  </a:rPr>
                  <a:t>“</a:t>
                </a:r>
                <a:r>
                  <a:rPr lang="zh-CN" altLang="en-US" sz="2400"/>
                  <a:t>爷爷是否知道凡卡非常艰辛的学徒生活？</a:t>
                </a:r>
              </a:p>
              <a:p>
                <a:pPr algn="l" eaLnBrk="1" hangingPunct="1"/>
                <a:r>
                  <a:rPr lang="zh-CN" altLang="en-US" sz="2400"/>
                  <a:t>如果知道，为什么还要送他进城当学徒呢？</a:t>
                </a:r>
                <a:r>
                  <a:rPr lang="zh-CN" altLang="en-US" sz="2400">
                    <a:latin typeface="Arial"/>
                  </a:rPr>
                  <a:t>”</a:t>
                </a:r>
                <a:r>
                  <a:rPr lang="zh-CN" altLang="en-US" sz="2400">
                    <a:solidFill>
                      <a:srgbClr val="000000"/>
                    </a:solidFill>
                  </a:rPr>
                  <a:t> </a:t>
                </a:r>
              </a:p>
            </p:txBody>
          </p:sp>
        </p:grpSp>
        <p:sp>
          <p:nvSpPr>
            <p:cNvPr id="285709" name="AutoShape 13"/>
            <p:cNvSpPr>
              <a:spLocks noChangeArrowheads="1"/>
            </p:cNvSpPr>
            <p:nvPr/>
          </p:nvSpPr>
          <p:spPr bwMode="auto">
            <a:xfrm>
              <a:off x="1882" y="2426"/>
              <a:ext cx="3810" cy="233"/>
            </a:xfrm>
            <a:prstGeom prst="flowChartProcess">
              <a:avLst/>
            </a:prstGeom>
            <a:noFill/>
            <a:ln w="38100" algn="ctr">
              <a:solidFill>
                <a:srgbClr val="000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</p:grpSp>
      <p:grpSp>
        <p:nvGrpSpPr>
          <p:cNvPr id="285710" name="Group 14"/>
          <p:cNvGrpSpPr>
            <a:grpSpLocks/>
          </p:cNvGrpSpPr>
          <p:nvPr/>
        </p:nvGrpSpPr>
        <p:grpSpPr bwMode="auto">
          <a:xfrm>
            <a:off x="1619672" y="487377"/>
            <a:ext cx="6869113" cy="762002"/>
            <a:chOff x="1185" y="3189"/>
            <a:chExt cx="4327" cy="480"/>
          </a:xfrm>
        </p:grpSpPr>
        <p:sp>
          <p:nvSpPr>
            <p:cNvPr id="285711" name="Line 15"/>
            <p:cNvSpPr>
              <a:spLocks noChangeShapeType="1"/>
            </p:cNvSpPr>
            <p:nvPr/>
          </p:nvSpPr>
          <p:spPr bwMode="auto">
            <a:xfrm>
              <a:off x="1501" y="3546"/>
              <a:ext cx="3738" cy="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sz="2800"/>
            </a:p>
          </p:txBody>
        </p:sp>
        <p:sp>
          <p:nvSpPr>
            <p:cNvPr id="285712" name="Text Box 16"/>
            <p:cNvSpPr txBox="1">
              <a:spLocks noChangeArrowheads="1"/>
            </p:cNvSpPr>
            <p:nvPr/>
          </p:nvSpPr>
          <p:spPr bwMode="auto">
            <a:xfrm>
              <a:off x="1550" y="3273"/>
              <a:ext cx="396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20A53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marL="342900" indent="-342900"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800100" indent="-34290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257300" indent="-3429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714500" indent="-3429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171700" indent="-3429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6289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30861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5433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4000500" indent="-3429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zh-CN" altLang="en-US" sz="2800" b="1">
                  <a:solidFill>
                    <a:srgbClr val="A50021"/>
                  </a:solidFill>
                  <a:latin typeface="楷体_GB2312" pitchFamily="49" charset="-122"/>
                </a:rPr>
                <a:t>话题设计提问</a:t>
              </a:r>
              <a:r>
                <a:rPr lang="en-US" altLang="zh-CN" sz="2800" b="1">
                  <a:solidFill>
                    <a:srgbClr val="A50021"/>
                  </a:solidFill>
                  <a:latin typeface="Arial"/>
                </a:rPr>
                <a:t>——“</a:t>
              </a:r>
              <a:r>
                <a:rPr lang="zh-CN" altLang="en-US" sz="2800" b="1">
                  <a:solidFill>
                    <a:srgbClr val="A50021"/>
                  </a:solidFill>
                  <a:latin typeface="楷体_GB2312" pitchFamily="49" charset="-122"/>
                </a:rPr>
                <a:t>牵一发而动全身</a:t>
              </a:r>
              <a:r>
                <a:rPr lang="zh-CN" altLang="en-US" sz="2800" b="1">
                  <a:solidFill>
                    <a:srgbClr val="A50021"/>
                  </a:solidFill>
                  <a:latin typeface="Arial"/>
                </a:rPr>
                <a:t>”</a:t>
              </a:r>
              <a:r>
                <a:rPr lang="zh-CN" altLang="en-US" sz="2800">
                  <a:latin typeface="楷体_GB2312" pitchFamily="49" charset="-122"/>
                </a:rPr>
                <a:t> </a:t>
              </a:r>
            </a:p>
          </p:txBody>
        </p:sp>
        <p:grpSp>
          <p:nvGrpSpPr>
            <p:cNvPr id="285713" name="Group 17"/>
            <p:cNvGrpSpPr>
              <a:grpSpLocks/>
            </p:cNvGrpSpPr>
            <p:nvPr/>
          </p:nvGrpSpPr>
          <p:grpSpPr bwMode="auto">
            <a:xfrm>
              <a:off x="1185" y="3189"/>
              <a:ext cx="359" cy="480"/>
              <a:chOff x="1268" y="1257"/>
              <a:chExt cx="359" cy="480"/>
            </a:xfrm>
          </p:grpSpPr>
          <p:sp>
            <p:nvSpPr>
              <p:cNvPr id="285714" name="Oval 18"/>
              <p:cNvSpPr>
                <a:spLocks noChangeArrowheads="1"/>
              </p:cNvSpPr>
              <p:nvPr/>
            </p:nvSpPr>
            <p:spPr bwMode="gray">
              <a:xfrm>
                <a:off x="1268" y="1257"/>
                <a:ext cx="164" cy="463"/>
              </a:xfrm>
              <a:prstGeom prst="ellipse">
                <a:avLst/>
              </a:prstGeom>
              <a:gradFill rotWithShape="1">
                <a:gsLst>
                  <a:gs pos="0">
                    <a:srgbClr val="00CC66">
                      <a:gamma/>
                      <a:tint val="0"/>
                      <a:invGamma/>
                    </a:srgbClr>
                  </a:gs>
                  <a:gs pos="50000">
                    <a:srgbClr val="00CC66"/>
                  </a:gs>
                  <a:gs pos="100000">
                    <a:srgbClr val="00CC66">
                      <a:gamma/>
                      <a:tint val="0"/>
                      <a:invGamma/>
                    </a:srgb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 sz="2800"/>
              </a:p>
            </p:txBody>
          </p:sp>
          <p:sp>
            <p:nvSpPr>
              <p:cNvPr id="285715" name="Oval 19"/>
              <p:cNvSpPr>
                <a:spLocks noChangeArrowheads="1"/>
              </p:cNvSpPr>
              <p:nvPr/>
            </p:nvSpPr>
            <p:spPr bwMode="gray">
              <a:xfrm>
                <a:off x="1268" y="1257"/>
                <a:ext cx="164" cy="463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32001"/>
                    </a:schemeClr>
                  </a:gs>
                  <a:gs pos="100000">
                    <a:schemeClr val="accent1">
                      <a:gamma/>
                      <a:shade val="0"/>
                      <a:invGamma/>
                      <a:alpha val="89999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zh-CN" altLang="en-US" sz="2800"/>
              </a:p>
            </p:txBody>
          </p:sp>
          <p:sp>
            <p:nvSpPr>
              <p:cNvPr id="285716" name="Oval 20"/>
              <p:cNvSpPr>
                <a:spLocks noChangeArrowheads="1"/>
              </p:cNvSpPr>
              <p:nvPr/>
            </p:nvSpPr>
            <p:spPr bwMode="gray">
              <a:xfrm>
                <a:off x="1293" y="1257"/>
                <a:ext cx="334" cy="463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shade val="54118"/>
                      <a:invGamma/>
                    </a:schemeClr>
                  </a:gs>
                  <a:gs pos="50000">
                    <a:schemeClr val="accent1"/>
                  </a:gs>
                  <a:gs pos="100000">
                    <a:schemeClr val="accent1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 sz="2800"/>
              </a:p>
            </p:txBody>
          </p:sp>
          <p:sp>
            <p:nvSpPr>
              <p:cNvPr id="285717" name="Oval 21"/>
              <p:cNvSpPr>
                <a:spLocks noChangeArrowheads="1"/>
              </p:cNvSpPr>
              <p:nvPr/>
            </p:nvSpPr>
            <p:spPr bwMode="gray">
              <a:xfrm>
                <a:off x="1293" y="1258"/>
                <a:ext cx="334" cy="463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shade val="63529"/>
                      <a:invGamma/>
                    </a:schemeClr>
                  </a:gs>
                  <a:gs pos="100000">
                    <a:schemeClr val="accent1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 sz="2800"/>
              </a:p>
            </p:txBody>
          </p:sp>
          <p:sp>
            <p:nvSpPr>
              <p:cNvPr id="285718" name="Oval 22"/>
              <p:cNvSpPr>
                <a:spLocks noChangeArrowheads="1"/>
              </p:cNvSpPr>
              <p:nvPr/>
            </p:nvSpPr>
            <p:spPr bwMode="gray">
              <a:xfrm>
                <a:off x="1311" y="1257"/>
                <a:ext cx="300" cy="463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 algn="ctr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109250" dir="3267739" algn="ctr" rotWithShape="0">
                        <a:srgbClr val="80808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zh-CN" altLang="en-US" sz="2800"/>
              </a:p>
            </p:txBody>
          </p:sp>
          <p:sp>
            <p:nvSpPr>
              <p:cNvPr id="285719" name="Oval 23"/>
              <p:cNvSpPr>
                <a:spLocks noChangeArrowheads="1"/>
              </p:cNvSpPr>
              <p:nvPr/>
            </p:nvSpPr>
            <p:spPr bwMode="gray">
              <a:xfrm>
                <a:off x="1316" y="1343"/>
                <a:ext cx="291" cy="291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shade val="46275"/>
                      <a:invGamma/>
                    </a:srgbClr>
                  </a:gs>
                  <a:gs pos="100000">
                    <a:srgbClr val="C0C0C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800"/>
              </a:p>
            </p:txBody>
          </p:sp>
          <p:sp>
            <p:nvSpPr>
              <p:cNvPr id="285720" name="Oval 24"/>
              <p:cNvSpPr>
                <a:spLocks noChangeArrowheads="1"/>
              </p:cNvSpPr>
              <p:nvPr/>
            </p:nvSpPr>
            <p:spPr bwMode="gray">
              <a:xfrm>
                <a:off x="1320" y="1345"/>
                <a:ext cx="283" cy="283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alpha val="0"/>
                    </a:srgbClr>
                  </a:gs>
                  <a:gs pos="100000">
                    <a:srgbClr val="C0C0C0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800"/>
              </a:p>
            </p:txBody>
          </p:sp>
          <p:sp>
            <p:nvSpPr>
              <p:cNvPr id="285721" name="Oval 25"/>
              <p:cNvSpPr>
                <a:spLocks noChangeArrowheads="1"/>
              </p:cNvSpPr>
              <p:nvPr/>
            </p:nvSpPr>
            <p:spPr bwMode="gray">
              <a:xfrm>
                <a:off x="1323" y="1347"/>
                <a:ext cx="270" cy="26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shade val="79216"/>
                      <a:invGamma/>
                    </a:srgbClr>
                  </a:gs>
                  <a:gs pos="100000">
                    <a:srgbClr val="C0C0C0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800"/>
              </a:p>
            </p:txBody>
          </p:sp>
          <p:sp>
            <p:nvSpPr>
              <p:cNvPr id="285722" name="Oval 26"/>
              <p:cNvSpPr>
                <a:spLocks noChangeArrowheads="1"/>
              </p:cNvSpPr>
              <p:nvPr/>
            </p:nvSpPr>
            <p:spPr bwMode="gray">
              <a:xfrm>
                <a:off x="1338" y="1355"/>
                <a:ext cx="240" cy="21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tint val="0"/>
                      <a:invGamma/>
                    </a:srgbClr>
                  </a:gs>
                  <a:gs pos="100000">
                    <a:srgbClr val="C0C0C0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CN" altLang="en-US" sz="2800"/>
              </a:p>
            </p:txBody>
          </p:sp>
          <p:sp>
            <p:nvSpPr>
              <p:cNvPr id="285723" name="Text Box 27"/>
              <p:cNvSpPr txBox="1">
                <a:spLocks noChangeArrowheads="1"/>
              </p:cNvSpPr>
              <p:nvPr/>
            </p:nvSpPr>
            <p:spPr bwMode="gray">
              <a:xfrm>
                <a:off x="1344" y="1330"/>
                <a:ext cx="278" cy="4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3600" b="1">
                    <a:solidFill>
                      <a:srgbClr val="000000"/>
                    </a:solidFill>
                    <a:latin typeface="Arial" charset="0"/>
                    <a:ea typeface="宋体" pitchFamily="2" charset="-122"/>
                  </a:rPr>
                  <a:t>5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75834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85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285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70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400" dirty="0">
                <a:solidFill>
                  <a:srgbClr val="000000"/>
                </a:solidFill>
              </a:rPr>
              <a:t>有效提问应注意：</a:t>
            </a:r>
          </a:p>
        </p:txBody>
      </p:sp>
      <p:sp>
        <p:nvSpPr>
          <p:cNvPr id="274436" name="Rectangle 4"/>
          <p:cNvSpPr>
            <a:spLocks noChangeArrowheads="1"/>
          </p:cNvSpPr>
          <p:nvPr/>
        </p:nvSpPr>
        <p:spPr bwMode="auto">
          <a:xfrm>
            <a:off x="468313" y="1628800"/>
            <a:ext cx="8208962" cy="461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 algn="l">
              <a:lnSpc>
                <a:spcPct val="150000"/>
              </a:lnSpc>
              <a:buFont typeface="Wingdings" pitchFamily="2" charset="2"/>
              <a:buChar char="ü"/>
            </a:pPr>
            <a:r>
              <a:rPr lang="zh-CN" altLang="en-US" sz="2800" dirty="0" smtClean="0"/>
              <a:t>发问</a:t>
            </a:r>
            <a:r>
              <a:rPr lang="zh-CN" altLang="en-US" sz="2800" dirty="0"/>
              <a:t>：准确把握发问时机，问题尽量只说一遍，注意问题的层次性。 </a:t>
            </a:r>
          </a:p>
          <a:p>
            <a:pPr marL="342900" indent="-342900" algn="l">
              <a:lnSpc>
                <a:spcPct val="150000"/>
              </a:lnSpc>
              <a:buFont typeface="Wingdings" pitchFamily="2" charset="2"/>
              <a:buChar char="ü"/>
            </a:pPr>
            <a:r>
              <a:rPr lang="zh-CN" altLang="en-US" sz="2800" dirty="0" smtClean="0"/>
              <a:t>对象</a:t>
            </a:r>
            <a:r>
              <a:rPr lang="zh-CN" altLang="en-US" sz="2800" dirty="0"/>
              <a:t>：向全体学生发问，然后指名回答</a:t>
            </a:r>
            <a:r>
              <a:rPr lang="zh-CN" altLang="en-US" sz="2800" dirty="0" smtClean="0"/>
              <a:t>。</a:t>
            </a:r>
            <a:endParaRPr lang="en-US" altLang="zh-CN" sz="2800" dirty="0" smtClean="0"/>
          </a:p>
          <a:p>
            <a:pPr marL="342900" indent="-342900" algn="l">
              <a:lnSpc>
                <a:spcPct val="150000"/>
              </a:lnSpc>
              <a:buFont typeface="Wingdings" pitchFamily="2" charset="2"/>
              <a:buChar char="ü"/>
            </a:pPr>
            <a:r>
              <a:rPr lang="zh-CN" altLang="en-US" sz="2800" dirty="0" smtClean="0"/>
              <a:t>等待</a:t>
            </a:r>
            <a:r>
              <a:rPr lang="zh-CN" altLang="en-US" sz="2800" dirty="0"/>
              <a:t>：提问之后要停一会儿，让学生有时间思考。 </a:t>
            </a:r>
            <a:endParaRPr lang="en-US" altLang="zh-CN" sz="2800" dirty="0" smtClean="0"/>
          </a:p>
          <a:p>
            <a:pPr marL="342900" indent="-342900" algn="l">
              <a:lnSpc>
                <a:spcPct val="150000"/>
              </a:lnSpc>
              <a:buFont typeface="Wingdings" pitchFamily="2" charset="2"/>
              <a:buChar char="ü"/>
            </a:pPr>
            <a:r>
              <a:rPr lang="zh-CN" altLang="en-US" sz="2800" dirty="0" smtClean="0"/>
              <a:t>启发</a:t>
            </a:r>
            <a:r>
              <a:rPr lang="zh-CN" altLang="en-US" sz="2800" dirty="0"/>
              <a:t>：为不能回答或者回答错误的学生提供思路。 </a:t>
            </a:r>
            <a:endParaRPr lang="en-US" altLang="zh-CN" sz="2800" dirty="0" smtClean="0"/>
          </a:p>
          <a:p>
            <a:pPr marL="342900" indent="-342900" algn="l">
              <a:lnSpc>
                <a:spcPct val="150000"/>
              </a:lnSpc>
              <a:buFont typeface="Wingdings" pitchFamily="2" charset="2"/>
              <a:buChar char="ü"/>
            </a:pPr>
            <a:r>
              <a:rPr lang="zh-CN" altLang="en-US" sz="2800" dirty="0" smtClean="0"/>
              <a:t>追问</a:t>
            </a:r>
            <a:r>
              <a:rPr lang="zh-CN" altLang="en-US" sz="2800" dirty="0"/>
              <a:t>：当学生回答正确却不充分时，教师要补充另外的信息；或者引出更深层次的问题。</a:t>
            </a:r>
            <a:r>
              <a:rPr lang="zh-CN" alt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3716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8000" dirty="0"/>
              <a:t/>
            </a:r>
            <a:br>
              <a:rPr lang="en-US" altLang="zh-CN" sz="8000" dirty="0"/>
            </a:br>
            <a:r>
              <a:rPr lang="zh-CN" altLang="en-US" sz="6000" dirty="0" smtClean="0"/>
              <a:t>九</a:t>
            </a:r>
            <a:r>
              <a:rPr lang="zh-CN" altLang="en-US" sz="6000" dirty="0"/>
              <a:t>种</a:t>
            </a:r>
            <a:r>
              <a:rPr lang="zh-CN" altLang="en-US" sz="6000" dirty="0"/>
              <a:t>纠错</a:t>
            </a:r>
            <a:r>
              <a:rPr lang="zh-CN" altLang="en-US" sz="6000" dirty="0" smtClean="0"/>
              <a:t>方法</a:t>
            </a:r>
            <a:r>
              <a:rPr lang="zh-CN" altLang="en-US" sz="6000" dirty="0"/>
              <a:t/>
            </a:r>
            <a:br>
              <a:rPr lang="zh-CN" altLang="en-US" sz="6000" dirty="0"/>
            </a:br>
            <a:endParaRPr lang="zh-CN" altLang="en-US" sz="6000" dirty="0"/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9138"/>
            <a:ext cx="9144000" cy="4868862"/>
          </a:xfrm>
        </p:spPr>
        <p:txBody>
          <a:bodyPr/>
          <a:lstStyle/>
          <a:p>
            <a:r>
              <a:rPr lang="en-US" altLang="zh-CN" sz="4400" dirty="0"/>
              <a:t>1 </a:t>
            </a:r>
            <a:r>
              <a:rPr lang="zh-CN" altLang="en-US" sz="4400" dirty="0"/>
              <a:t>直接纠错法</a:t>
            </a:r>
          </a:p>
          <a:p>
            <a:pPr>
              <a:buFont typeface="Wingdings" pitchFamily="2" charset="2"/>
              <a:buNone/>
            </a:pPr>
            <a:r>
              <a:rPr lang="zh-CN" altLang="en-US" sz="4400" dirty="0"/>
              <a:t>      是指学习者出现错误时，教师打断其语言训练或实践活动，对其错误进行正面纠正。</a:t>
            </a:r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4424896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solidFill>
                  <a:schemeClr val="tx1"/>
                </a:solidFill>
              </a:rPr>
              <a:t>2 </a:t>
            </a:r>
            <a:r>
              <a:rPr lang="zh-CN" altLang="en-US">
                <a:solidFill>
                  <a:schemeClr val="tx1"/>
                </a:solidFill>
              </a:rPr>
              <a:t>重述法</a:t>
            </a:r>
            <a:br>
              <a:rPr lang="zh-CN" altLang="en-US">
                <a:solidFill>
                  <a:schemeClr val="tx1"/>
                </a:solidFill>
              </a:rPr>
            </a:b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4800"/>
              <a:t>   </a:t>
            </a:r>
            <a:r>
              <a:rPr lang="zh-CN" altLang="en-US" sz="4800"/>
              <a:t>是教师以学生的表达为基础，对错误部分进行修订。是一种温和的错误纠正方式。</a:t>
            </a:r>
          </a:p>
        </p:txBody>
      </p:sp>
    </p:spTree>
    <p:extLst>
      <p:ext uri="{BB962C8B-B14F-4D97-AF65-F5344CB8AC3E}">
        <p14:creationId xmlns:p14="http://schemas.microsoft.com/office/powerpoint/2010/main" val="15303765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620713"/>
            <a:ext cx="7793037" cy="1055687"/>
          </a:xfrm>
        </p:spPr>
        <p:txBody>
          <a:bodyPr/>
          <a:lstStyle/>
          <a:p>
            <a:r>
              <a:rPr lang="en-US" altLang="zh-CN" sz="4000">
                <a:solidFill>
                  <a:schemeClr val="tx1"/>
                </a:solidFill>
              </a:rPr>
              <a:t>   3 </a:t>
            </a:r>
            <a:r>
              <a:rPr lang="zh-CN" altLang="en-US" sz="4000">
                <a:solidFill>
                  <a:schemeClr val="tx1"/>
                </a:solidFill>
              </a:rPr>
              <a:t>强调法</a:t>
            </a:r>
            <a:br>
              <a:rPr lang="zh-CN" altLang="en-US" sz="4000">
                <a:solidFill>
                  <a:schemeClr val="tx1"/>
                </a:solidFill>
              </a:rPr>
            </a:br>
            <a:endParaRPr lang="zh-CN" altLang="en-US" sz="4000">
              <a:solidFill>
                <a:schemeClr val="tx1"/>
              </a:solidFill>
            </a:endParaRP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4400"/>
              <a:t>   </a:t>
            </a:r>
            <a:r>
              <a:rPr lang="zh-CN" altLang="en-US" sz="4400"/>
              <a:t>教师重复学生的错误回答，有意重读或拉长错误部分以表示强调，以启发学生自我纠正为主。既能顾及学生的面子和自尊，又能保护学生参与课堂活动的积极性。</a:t>
            </a:r>
          </a:p>
        </p:txBody>
      </p:sp>
    </p:spTree>
    <p:extLst>
      <p:ext uri="{BB962C8B-B14F-4D97-AF65-F5344CB8AC3E}">
        <p14:creationId xmlns:p14="http://schemas.microsoft.com/office/powerpoint/2010/main" val="25207789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620713"/>
            <a:ext cx="7524750" cy="1030287"/>
          </a:xfrm>
        </p:spPr>
        <p:txBody>
          <a:bodyPr/>
          <a:lstStyle/>
          <a:p>
            <a:r>
              <a:rPr lang="en-US" altLang="zh-CN" sz="4000">
                <a:solidFill>
                  <a:schemeClr val="tx1"/>
                </a:solidFill>
              </a:rPr>
              <a:t>4 </a:t>
            </a:r>
            <a:r>
              <a:rPr lang="zh-CN" altLang="en-US" sz="4000">
                <a:solidFill>
                  <a:schemeClr val="tx1"/>
                </a:solidFill>
              </a:rPr>
              <a:t>启发法</a:t>
            </a:r>
            <a:br>
              <a:rPr lang="zh-CN" altLang="en-US" sz="4000">
                <a:solidFill>
                  <a:schemeClr val="tx1"/>
                </a:solidFill>
              </a:rPr>
            </a:br>
            <a:endParaRPr lang="zh-CN" altLang="en-US" sz="4000">
              <a:solidFill>
                <a:schemeClr val="tx1"/>
              </a:solidFill>
            </a:endParaRP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4400"/>
              <a:t>    </a:t>
            </a:r>
            <a:r>
              <a:rPr lang="zh-CN" altLang="en-US" sz="4400"/>
              <a:t>就学生的错误部分提问，生成一个新的问题。这时教师要放慢语速或稍停顿；也可以提供几个相应的选项供学生思考后选择。</a:t>
            </a:r>
          </a:p>
        </p:txBody>
      </p:sp>
    </p:spTree>
    <p:extLst>
      <p:ext uri="{BB962C8B-B14F-4D97-AF65-F5344CB8AC3E}">
        <p14:creationId xmlns:p14="http://schemas.microsoft.com/office/powerpoint/2010/main" val="14637321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75" y="620713"/>
            <a:ext cx="7432675" cy="1101725"/>
          </a:xfrm>
        </p:spPr>
        <p:txBody>
          <a:bodyPr/>
          <a:lstStyle/>
          <a:p>
            <a:r>
              <a:rPr lang="en-US" altLang="zh-CN" sz="4000">
                <a:solidFill>
                  <a:schemeClr val="tx1"/>
                </a:solidFill>
              </a:rPr>
              <a:t>   5 </a:t>
            </a:r>
            <a:r>
              <a:rPr lang="zh-CN" altLang="en-US" sz="4000">
                <a:solidFill>
                  <a:schemeClr val="tx1"/>
                </a:solidFill>
              </a:rPr>
              <a:t>重复法</a:t>
            </a:r>
            <a:br>
              <a:rPr lang="zh-CN" altLang="en-US" sz="4000">
                <a:solidFill>
                  <a:schemeClr val="tx1"/>
                </a:solidFill>
              </a:rPr>
            </a:br>
            <a:endParaRPr lang="zh-CN" altLang="en-US" sz="4000">
              <a:solidFill>
                <a:schemeClr val="tx1"/>
              </a:solidFill>
            </a:endParaRP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2800"/>
              <a:t>教师发现错误时，要求学生重新回答或审题，同时要求学生纠正。</a:t>
            </a:r>
          </a:p>
          <a:p>
            <a:r>
              <a:rPr lang="zh-CN" altLang="en-US" sz="2800"/>
              <a:t>建议多使用：</a:t>
            </a:r>
          </a:p>
          <a:p>
            <a:pPr>
              <a:buFont typeface="Wingdings" pitchFamily="2" charset="2"/>
              <a:buNone/>
            </a:pPr>
            <a:r>
              <a:rPr lang="zh-CN" altLang="en-US" sz="2800"/>
              <a:t>                再说一遍</a:t>
            </a:r>
            <a:r>
              <a:rPr lang="en-US" altLang="en-US" sz="2800">
                <a:latin typeface="Arial"/>
              </a:rPr>
              <a:t>…</a:t>
            </a:r>
            <a:r>
              <a:rPr lang="en-US" altLang="zh-CN" sz="2800"/>
              <a:t>             </a:t>
            </a:r>
          </a:p>
          <a:p>
            <a:pPr>
              <a:buFont typeface="Wingdings" pitchFamily="2" charset="2"/>
              <a:buNone/>
            </a:pPr>
            <a:r>
              <a:rPr lang="en-US" altLang="zh-CN" sz="2800"/>
              <a:t>                </a:t>
            </a:r>
            <a:r>
              <a:rPr lang="zh-CN" altLang="en-US" sz="2800"/>
              <a:t>再算一算</a:t>
            </a:r>
            <a:r>
              <a:rPr lang="en-US" altLang="zh-CN" sz="2800">
                <a:latin typeface="Arial"/>
              </a:rPr>
              <a:t>…</a:t>
            </a:r>
            <a:endParaRPr lang="en-US" altLang="zh-CN" sz="2800"/>
          </a:p>
          <a:p>
            <a:pPr>
              <a:buFont typeface="Wingdings" pitchFamily="2" charset="2"/>
              <a:buNone/>
            </a:pPr>
            <a:r>
              <a:rPr lang="en-US" altLang="zh-CN" sz="2800"/>
              <a:t>                </a:t>
            </a:r>
            <a:r>
              <a:rPr lang="zh-CN" altLang="en-US" sz="2800"/>
              <a:t>再来一次</a:t>
            </a:r>
            <a:r>
              <a:rPr lang="en-US" altLang="zh-CN" sz="2800">
                <a:latin typeface="Arial"/>
              </a:rPr>
              <a:t>…</a:t>
            </a:r>
            <a:endParaRPr lang="en-US" altLang="zh-CN" sz="2800"/>
          </a:p>
          <a:p>
            <a:pPr>
              <a:buFont typeface="Wingdings" pitchFamily="2" charset="2"/>
              <a:buNone/>
            </a:pPr>
            <a:r>
              <a:rPr lang="en-US" altLang="zh-CN" sz="2800"/>
              <a:t>                </a:t>
            </a:r>
            <a:r>
              <a:rPr lang="zh-CN" altLang="en-US" sz="2800"/>
              <a:t>再想一想</a:t>
            </a:r>
            <a:r>
              <a:rPr lang="en-US" altLang="zh-CN" sz="2800">
                <a:latin typeface="Arial"/>
              </a:rPr>
              <a:t>…</a:t>
            </a:r>
            <a:endParaRPr lang="en-US" altLang="zh-CN" sz="2800"/>
          </a:p>
          <a:p>
            <a:pPr>
              <a:buFont typeface="Wingdings" pitchFamily="2" charset="2"/>
              <a:buNone/>
            </a:pPr>
            <a:r>
              <a:rPr lang="en-US" altLang="zh-CN" sz="2800"/>
              <a:t>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0034392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620688"/>
            <a:ext cx="7756525" cy="433388"/>
          </a:xfrm>
        </p:spPr>
        <p:txBody>
          <a:bodyPr/>
          <a:lstStyle/>
          <a:p>
            <a:r>
              <a:rPr lang="en-US" altLang="zh-CN" sz="4000" dirty="0">
                <a:solidFill>
                  <a:schemeClr val="tx1"/>
                </a:solidFill>
              </a:rPr>
              <a:t>  </a:t>
            </a:r>
            <a:r>
              <a:rPr lang="en-US" altLang="zh-CN" sz="4000" dirty="0" smtClean="0">
                <a:solidFill>
                  <a:schemeClr val="tx1"/>
                </a:solidFill>
              </a:rPr>
              <a:t>6 </a:t>
            </a:r>
            <a:r>
              <a:rPr lang="zh-CN" altLang="en-US" sz="4000" dirty="0">
                <a:solidFill>
                  <a:schemeClr val="tx1"/>
                </a:solidFill>
              </a:rPr>
              <a:t>追问法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628800"/>
            <a:ext cx="8229600" cy="3672408"/>
          </a:xfrm>
        </p:spPr>
        <p:txBody>
          <a:bodyPr/>
          <a:lstStyle/>
          <a:p>
            <a:r>
              <a:rPr lang="en-US" altLang="zh-CN" dirty="0"/>
              <a:t>   </a:t>
            </a:r>
            <a:r>
              <a:rPr lang="zh-CN" altLang="en-US" sz="4400" dirty="0"/>
              <a:t>学生没能准确回答出问题，教师应鼓励学生继续回答。通过启发式的再问，引导学生做出更合理、更合乎逻辑的回应。</a:t>
            </a:r>
          </a:p>
        </p:txBody>
      </p:sp>
    </p:spTree>
    <p:extLst>
      <p:ext uri="{BB962C8B-B14F-4D97-AF65-F5344CB8AC3E}">
        <p14:creationId xmlns:p14="http://schemas.microsoft.com/office/powerpoint/2010/main" val="27204591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effectLst/>
              </a:rPr>
              <a:t>美国老师这样讲</a:t>
            </a:r>
            <a:r>
              <a:rPr lang="zh-CN" altLang="en-US" dirty="0" smtClean="0">
                <a:effectLst/>
              </a:rPr>
              <a:t>灰姑娘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148336"/>
          </a:xfrm>
        </p:spPr>
        <p:txBody>
          <a:bodyPr>
            <a:noAutofit/>
          </a:bodyPr>
          <a:lstStyle/>
          <a:p>
            <a:r>
              <a:rPr lang="zh-CN" altLang="en-US" sz="2000" dirty="0" smtClean="0"/>
              <a:t>好</a:t>
            </a:r>
            <a:r>
              <a:rPr lang="zh-CN" altLang="en-US" sz="2000" dirty="0"/>
              <a:t>，下一个问题：如果你是辛黛瑞拉的后妈，你会不会阻止辛黛瑞拉去参加王子的舞会？你们一定要诚实哟！</a:t>
            </a:r>
          </a:p>
          <a:p>
            <a:r>
              <a:rPr lang="zh-CN" altLang="en-US" sz="2000" dirty="0" smtClean="0"/>
              <a:t>学生</a:t>
            </a:r>
            <a:r>
              <a:rPr lang="zh-CN" altLang="en-US" sz="2000" dirty="0"/>
              <a:t>：（过了一会儿，有孩子举手回答）是的，如果我辛黛瑞拉的后妈，我也会阻止她去参加王子的舞会。</a:t>
            </a:r>
          </a:p>
          <a:p>
            <a:r>
              <a:rPr lang="zh-CN" altLang="en-US" sz="2000" dirty="0" smtClean="0"/>
              <a:t>老师</a:t>
            </a:r>
            <a:r>
              <a:rPr lang="zh-CN" altLang="en-US" sz="2000" dirty="0"/>
              <a:t>：为什么？</a:t>
            </a:r>
          </a:p>
          <a:p>
            <a:r>
              <a:rPr lang="zh-CN" altLang="en-US" sz="2000" dirty="0" smtClean="0"/>
              <a:t>学生</a:t>
            </a:r>
            <a:r>
              <a:rPr lang="zh-CN" altLang="en-US" sz="2000" dirty="0"/>
              <a:t>：因为，因为我爱自己的女儿，我希望自己的女儿当上王后。</a:t>
            </a:r>
          </a:p>
          <a:p>
            <a:r>
              <a:rPr lang="zh-CN" altLang="en-US" sz="2000" dirty="0" smtClean="0"/>
              <a:t>老师</a:t>
            </a:r>
            <a:r>
              <a:rPr lang="zh-CN" altLang="en-US" sz="2000" dirty="0"/>
              <a:t>：是的，所以，我们看到的后妈好像都是不好的人，她们只是对别人不够好，可是她们对自己的孩子却很好，你们明白了吗？她们不是坏人，只是她们还不能够像爱自己的孩子一样去爱其它的孩子</a:t>
            </a:r>
            <a:r>
              <a:rPr lang="zh-CN" altLang="en-US" sz="2000" dirty="0" smtClean="0"/>
              <a:t>。</a:t>
            </a:r>
            <a:endParaRPr lang="zh-CN" altLang="en-US" sz="2000" dirty="0"/>
          </a:p>
        </p:txBody>
      </p:sp>
      <p:pic>
        <p:nvPicPr>
          <p:cNvPr id="1026" name="Picture 2" descr="http://img.bimg.126.net/photo/i_jhSGzt0D9ViuwpricoQg==/4275323421258956722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66"/>
          <a:stretch/>
        </p:blipFill>
        <p:spPr bwMode="auto">
          <a:xfrm>
            <a:off x="2978389" y="4581128"/>
            <a:ext cx="3321803" cy="210459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158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9763" y="214313"/>
            <a:ext cx="7034212" cy="1052512"/>
          </a:xfrm>
        </p:spPr>
        <p:txBody>
          <a:bodyPr/>
          <a:lstStyle/>
          <a:p>
            <a:r>
              <a:rPr lang="en-US" altLang="zh-CN">
                <a:solidFill>
                  <a:schemeClr val="tx1"/>
                </a:solidFill>
              </a:rPr>
              <a:t>7 </a:t>
            </a:r>
            <a:r>
              <a:rPr lang="zh-CN" altLang="en-US">
                <a:solidFill>
                  <a:schemeClr val="tx1"/>
                </a:solidFill>
              </a:rPr>
              <a:t>澄清法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    </a:t>
            </a:r>
            <a:r>
              <a:rPr lang="zh-CN" altLang="en-US" sz="4800"/>
              <a:t>因教师没听清或学生的表达出现错误时，教师可以要求学生纠正或再说一遍。</a:t>
            </a:r>
          </a:p>
        </p:txBody>
      </p:sp>
    </p:spTree>
    <p:extLst>
      <p:ext uri="{BB962C8B-B14F-4D97-AF65-F5344CB8AC3E}">
        <p14:creationId xmlns:p14="http://schemas.microsoft.com/office/powerpoint/2010/main" val="34795210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404664"/>
            <a:ext cx="7793038" cy="839788"/>
          </a:xfrm>
        </p:spPr>
        <p:txBody>
          <a:bodyPr/>
          <a:lstStyle/>
          <a:p>
            <a:r>
              <a:rPr lang="en-US" altLang="zh-CN" sz="4000" dirty="0" smtClean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8 </a:t>
            </a:r>
            <a:r>
              <a:rPr lang="zh-CN" altLang="en-US" dirty="0">
                <a:solidFill>
                  <a:schemeClr val="tx1"/>
                </a:solidFill>
              </a:rPr>
              <a:t>等待法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4800"/>
              <a:t>   </a:t>
            </a:r>
            <a:r>
              <a:rPr lang="zh-CN" altLang="en-US" sz="4800"/>
              <a:t>当发现学生有错误时，教师可以延长一点等待的时间，让学生自行发现错误并纠正。</a:t>
            </a:r>
          </a:p>
        </p:txBody>
      </p:sp>
    </p:spTree>
    <p:extLst>
      <p:ext uri="{BB962C8B-B14F-4D97-AF65-F5344CB8AC3E}">
        <p14:creationId xmlns:p14="http://schemas.microsoft.com/office/powerpoint/2010/main" val="36117410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9</a:t>
            </a:r>
            <a:r>
              <a:rPr lang="zh-CN" altLang="en-US" dirty="0">
                <a:solidFill>
                  <a:schemeClr val="tx1"/>
                </a:solidFill>
              </a:rPr>
              <a:t>、疑问法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当教师的提问没有得到正确的回答时，不要急于去纠正和回答，而要针对错误回答的结果、群体面，引导学生重新思考。</a:t>
            </a:r>
          </a:p>
          <a:p>
            <a:pPr>
              <a:buFont typeface="Wingdings" pitchFamily="2" charset="2"/>
              <a:buNone/>
            </a:pPr>
            <a:r>
              <a:rPr lang="zh-CN" altLang="en-US"/>
              <a:t>对这个词能这样理解吗？</a:t>
            </a:r>
          </a:p>
          <a:p>
            <a:pPr>
              <a:buFont typeface="Wingdings" pitchFamily="2" charset="2"/>
              <a:buNone/>
            </a:pPr>
            <a:r>
              <a:rPr lang="zh-CN" altLang="en-US"/>
              <a:t>这位同学的回答对吗？</a:t>
            </a:r>
          </a:p>
          <a:p>
            <a:pPr>
              <a:buFont typeface="Wingdings" pitchFamily="2" charset="2"/>
              <a:buNone/>
            </a:pPr>
            <a:r>
              <a:rPr lang="zh-CN" altLang="en-US"/>
              <a:t>你刚才的回答我听清楚了，请问为什么？</a:t>
            </a:r>
          </a:p>
        </p:txBody>
      </p:sp>
    </p:spTree>
    <p:extLst>
      <p:ext uri="{BB962C8B-B14F-4D97-AF65-F5344CB8AC3E}">
        <p14:creationId xmlns:p14="http://schemas.microsoft.com/office/powerpoint/2010/main" val="32665615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3284984"/>
            <a:ext cx="8229600" cy="10081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5400" dirty="0" smtClean="0"/>
              <a:t>各小组研讨时间</a:t>
            </a:r>
            <a:endParaRPr lang="zh-CN" altLang="en-US" sz="5400" dirty="0"/>
          </a:p>
        </p:txBody>
      </p:sp>
    </p:spTree>
    <p:extLst>
      <p:ext uri="{BB962C8B-B14F-4D97-AF65-F5344CB8AC3E}">
        <p14:creationId xmlns:p14="http://schemas.microsoft.com/office/powerpoint/2010/main" val="328463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332656"/>
            <a:ext cx="6372225" cy="865188"/>
          </a:xfrm>
        </p:spPr>
        <p:txBody>
          <a:bodyPr/>
          <a:lstStyle/>
          <a:p>
            <a:r>
              <a:rPr lang="zh-CN" altLang="en-US" b="1" dirty="0"/>
              <a:t>有效的课堂提问技巧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556792"/>
            <a:ext cx="8604250" cy="504056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l"/>
            </a:pPr>
            <a:r>
              <a:rPr lang="en-US" altLang="zh-CN" sz="4400" b="1" i="1" dirty="0">
                <a:solidFill>
                  <a:srgbClr val="000000"/>
                </a:solidFill>
              </a:rPr>
              <a:t>15</a:t>
            </a:r>
            <a:r>
              <a:rPr lang="zh-CN" altLang="en-US" sz="4400" b="1" i="1" dirty="0">
                <a:solidFill>
                  <a:srgbClr val="000000"/>
                </a:solidFill>
              </a:rPr>
              <a:t>要</a:t>
            </a:r>
          </a:p>
          <a:p>
            <a:pPr>
              <a:lnSpc>
                <a:spcPct val="90000"/>
              </a:lnSpc>
              <a:buFont typeface="Wingdings" pitchFamily="2" charset="2"/>
              <a:buChar char="l"/>
            </a:pPr>
            <a:r>
              <a:rPr lang="en-US" altLang="zh-CN" dirty="0">
                <a:solidFill>
                  <a:srgbClr val="000000"/>
                </a:solidFill>
              </a:rPr>
              <a:t>1  </a:t>
            </a:r>
            <a:r>
              <a:rPr lang="zh-CN" altLang="en-US" dirty="0">
                <a:solidFill>
                  <a:srgbClr val="000000"/>
                </a:solidFill>
              </a:rPr>
              <a:t>提问刺激性的问题</a:t>
            </a:r>
          </a:p>
          <a:p>
            <a:pPr>
              <a:lnSpc>
                <a:spcPct val="90000"/>
              </a:lnSpc>
              <a:buFont typeface="Wingdings" pitchFamily="2" charset="2"/>
              <a:buChar char="l"/>
            </a:pPr>
            <a:r>
              <a:rPr lang="en-US" altLang="zh-CN" dirty="0">
                <a:solidFill>
                  <a:srgbClr val="000000"/>
                </a:solidFill>
              </a:rPr>
              <a:t>2  </a:t>
            </a:r>
            <a:r>
              <a:rPr lang="zh-CN" altLang="en-US" dirty="0">
                <a:solidFill>
                  <a:srgbClr val="000000"/>
                </a:solidFill>
              </a:rPr>
              <a:t>提问适合学生能力的问题</a:t>
            </a:r>
          </a:p>
          <a:p>
            <a:pPr>
              <a:lnSpc>
                <a:spcPct val="90000"/>
              </a:lnSpc>
              <a:buFont typeface="Wingdings" pitchFamily="2" charset="2"/>
              <a:buChar char="l"/>
            </a:pPr>
            <a:r>
              <a:rPr lang="en-US" altLang="zh-CN" dirty="0">
                <a:solidFill>
                  <a:srgbClr val="000000"/>
                </a:solidFill>
              </a:rPr>
              <a:t>3  </a:t>
            </a:r>
            <a:r>
              <a:rPr lang="zh-CN" altLang="en-US" dirty="0">
                <a:solidFill>
                  <a:srgbClr val="000000"/>
                </a:solidFill>
              </a:rPr>
              <a:t>提问与学生有关的问题</a:t>
            </a:r>
          </a:p>
          <a:p>
            <a:pPr>
              <a:lnSpc>
                <a:spcPct val="90000"/>
              </a:lnSpc>
              <a:buFont typeface="Wingdings" pitchFamily="2" charset="2"/>
              <a:buChar char="l"/>
            </a:pPr>
            <a:r>
              <a:rPr lang="en-US" altLang="zh-CN" dirty="0">
                <a:solidFill>
                  <a:srgbClr val="000000"/>
                </a:solidFill>
              </a:rPr>
              <a:t>4  </a:t>
            </a:r>
            <a:r>
              <a:rPr lang="zh-CN" altLang="en-US" dirty="0">
                <a:solidFill>
                  <a:srgbClr val="000000"/>
                </a:solidFill>
              </a:rPr>
              <a:t>提问要先易后难</a:t>
            </a:r>
          </a:p>
          <a:p>
            <a:pPr>
              <a:lnSpc>
                <a:spcPct val="90000"/>
              </a:lnSpc>
              <a:buFont typeface="Wingdings" pitchFamily="2" charset="2"/>
              <a:buChar char="l"/>
            </a:pPr>
            <a:r>
              <a:rPr lang="en-US" altLang="zh-CN" dirty="0">
                <a:solidFill>
                  <a:srgbClr val="000000"/>
                </a:solidFill>
              </a:rPr>
              <a:t>5  </a:t>
            </a:r>
            <a:r>
              <a:rPr lang="zh-CN" altLang="en-US" dirty="0">
                <a:solidFill>
                  <a:srgbClr val="000000"/>
                </a:solidFill>
              </a:rPr>
              <a:t>注意问题长度和难度的变化</a:t>
            </a:r>
          </a:p>
          <a:p>
            <a:pPr>
              <a:lnSpc>
                <a:spcPct val="90000"/>
              </a:lnSpc>
              <a:buFont typeface="Wingdings" pitchFamily="2" charset="2"/>
              <a:buChar char="l"/>
            </a:pPr>
            <a:r>
              <a:rPr lang="en-US" altLang="zh-CN" dirty="0">
                <a:solidFill>
                  <a:srgbClr val="000000"/>
                </a:solidFill>
              </a:rPr>
              <a:t>6  </a:t>
            </a:r>
            <a:r>
              <a:rPr lang="zh-CN" altLang="en-US" dirty="0">
                <a:solidFill>
                  <a:srgbClr val="000000"/>
                </a:solidFill>
              </a:rPr>
              <a:t>提问的语言要让学生清楚、明了</a:t>
            </a:r>
          </a:p>
          <a:p>
            <a:pPr>
              <a:lnSpc>
                <a:spcPct val="90000"/>
              </a:lnSpc>
              <a:buFont typeface="Wingdings" pitchFamily="2" charset="2"/>
              <a:buChar char="l"/>
            </a:pPr>
            <a:r>
              <a:rPr lang="en-US" altLang="zh-CN" dirty="0">
                <a:solidFill>
                  <a:srgbClr val="000000"/>
                </a:solidFill>
              </a:rPr>
              <a:t>7  </a:t>
            </a:r>
            <a:r>
              <a:rPr lang="zh-CN" altLang="en-US" dirty="0">
                <a:solidFill>
                  <a:srgbClr val="000000"/>
                </a:solidFill>
              </a:rPr>
              <a:t>鼓励学生之间进行问答</a:t>
            </a:r>
          </a:p>
          <a:p>
            <a:pPr>
              <a:lnSpc>
                <a:spcPct val="90000"/>
              </a:lnSpc>
              <a:buFont typeface="Wingdings" pitchFamily="2" charset="2"/>
              <a:buChar char="l"/>
            </a:pPr>
            <a:r>
              <a:rPr lang="en-US" altLang="zh-CN" dirty="0">
                <a:solidFill>
                  <a:srgbClr val="000000"/>
                </a:solidFill>
              </a:rPr>
              <a:t>8  </a:t>
            </a:r>
            <a:r>
              <a:rPr lang="zh-CN" altLang="en-US" dirty="0">
                <a:solidFill>
                  <a:srgbClr val="000000"/>
                </a:solidFill>
              </a:rPr>
              <a:t>给学生留足够的准备时间</a:t>
            </a:r>
          </a:p>
          <a:p>
            <a:pPr>
              <a:lnSpc>
                <a:spcPct val="90000"/>
              </a:lnSpc>
              <a:buFont typeface="Wingdings" pitchFamily="2" charset="2"/>
              <a:buChar char="l"/>
            </a:pPr>
            <a:endParaRPr lang="zh-CN" altLang="en-US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l"/>
            </a:pPr>
            <a:endParaRPr lang="zh-CN" altLang="en-US" sz="24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l"/>
            </a:pPr>
            <a:endParaRPr lang="zh-CN" altLang="en-US" sz="24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zh-CN" altLang="en-US" sz="24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l"/>
            </a:pPr>
            <a:endParaRPr lang="zh-CN" altLang="en-US" sz="24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zh-CN" altLang="en-US" sz="24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zh-CN" altLang="en-US" sz="24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1621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8813" y="692150"/>
            <a:ext cx="8521700" cy="5905500"/>
          </a:xfrm>
        </p:spPr>
        <p:txBody>
          <a:bodyPr/>
          <a:lstStyle/>
          <a:p>
            <a:pPr>
              <a:buFont typeface="Wingdings" pitchFamily="2" charset="2"/>
              <a:buChar char="l"/>
            </a:pPr>
            <a:r>
              <a:rPr lang="en-US" altLang="zh-CN">
                <a:solidFill>
                  <a:srgbClr val="000000"/>
                </a:solidFill>
              </a:rPr>
              <a:t>9   </a:t>
            </a:r>
            <a:r>
              <a:rPr lang="zh-CN" altLang="en-US">
                <a:solidFill>
                  <a:srgbClr val="000000"/>
                </a:solidFill>
              </a:rPr>
              <a:t>追问学生准确和不准确的答案，鼓励其解        释、说明、扩充</a:t>
            </a:r>
          </a:p>
          <a:p>
            <a:pPr>
              <a:buFont typeface="Wingdings" pitchFamily="2" charset="2"/>
              <a:buChar char="l"/>
            </a:pPr>
            <a:r>
              <a:rPr lang="en-US" altLang="zh-CN">
                <a:solidFill>
                  <a:srgbClr val="000000"/>
                </a:solidFill>
              </a:rPr>
              <a:t>10  </a:t>
            </a:r>
            <a:r>
              <a:rPr lang="zh-CN" altLang="en-US">
                <a:solidFill>
                  <a:srgbClr val="000000"/>
                </a:solidFill>
              </a:rPr>
              <a:t>既要提问主动回答问题的学生，也要提         问不主动回答问题的学生</a:t>
            </a:r>
          </a:p>
          <a:p>
            <a:pPr>
              <a:buFont typeface="Wingdings" pitchFamily="2" charset="2"/>
              <a:buChar char="l"/>
            </a:pPr>
            <a:r>
              <a:rPr lang="en-US" altLang="zh-CN">
                <a:solidFill>
                  <a:srgbClr val="000000"/>
                </a:solidFill>
              </a:rPr>
              <a:t>11  </a:t>
            </a:r>
            <a:r>
              <a:rPr lang="zh-CN" altLang="en-US">
                <a:solidFill>
                  <a:srgbClr val="000000"/>
                </a:solidFill>
              </a:rPr>
              <a:t>提问不遵守纪律的学生</a:t>
            </a:r>
          </a:p>
          <a:p>
            <a:pPr>
              <a:buFont typeface="Wingdings" pitchFamily="2" charset="2"/>
              <a:buChar char="l"/>
            </a:pPr>
            <a:r>
              <a:rPr lang="en-US" altLang="zh-CN">
                <a:solidFill>
                  <a:srgbClr val="000000"/>
                </a:solidFill>
              </a:rPr>
              <a:t>12  </a:t>
            </a:r>
            <a:r>
              <a:rPr lang="zh-CN" altLang="en-US">
                <a:solidFill>
                  <a:srgbClr val="000000"/>
                </a:solidFill>
              </a:rPr>
              <a:t>变化提名的方式、顺序</a:t>
            </a:r>
          </a:p>
          <a:p>
            <a:pPr>
              <a:buFont typeface="Wingdings" pitchFamily="2" charset="2"/>
              <a:buChar char="l"/>
            </a:pPr>
            <a:r>
              <a:rPr lang="en-US" altLang="zh-CN">
                <a:solidFill>
                  <a:srgbClr val="000000"/>
                </a:solidFill>
              </a:rPr>
              <a:t>13  </a:t>
            </a:r>
            <a:r>
              <a:rPr lang="zh-CN" altLang="en-US">
                <a:solidFill>
                  <a:srgbClr val="000000"/>
                </a:solidFill>
              </a:rPr>
              <a:t>对学生不能很好的回答提问时，对问题做必要的重述</a:t>
            </a:r>
          </a:p>
          <a:p>
            <a:pPr>
              <a:buFont typeface="Wingdings" pitchFamily="2" charset="2"/>
              <a:buChar char="l"/>
            </a:pPr>
            <a:r>
              <a:rPr lang="en-US" altLang="zh-CN">
                <a:solidFill>
                  <a:srgbClr val="000000"/>
                </a:solidFill>
              </a:rPr>
              <a:t>14  </a:t>
            </a:r>
            <a:r>
              <a:rPr lang="zh-CN" altLang="en-US">
                <a:solidFill>
                  <a:srgbClr val="000000"/>
                </a:solidFill>
              </a:rPr>
              <a:t>计划所要提问的问题</a:t>
            </a:r>
          </a:p>
          <a:p>
            <a:pPr>
              <a:buFont typeface="Wingdings" pitchFamily="2" charset="2"/>
              <a:buChar char="l"/>
            </a:pPr>
            <a:r>
              <a:rPr lang="en-US" altLang="zh-CN">
                <a:solidFill>
                  <a:srgbClr val="000000"/>
                </a:solidFill>
              </a:rPr>
              <a:t>15  </a:t>
            </a:r>
            <a:r>
              <a:rPr lang="zh-CN" altLang="en-US">
                <a:solidFill>
                  <a:srgbClr val="000000"/>
                </a:solidFill>
              </a:rPr>
              <a:t>提问时注意自己的位置变化</a:t>
            </a:r>
          </a:p>
          <a:p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787699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938" y="1295425"/>
            <a:ext cx="8845550" cy="4941887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l"/>
            </a:pPr>
            <a:r>
              <a:rPr lang="en-US" altLang="zh-CN" sz="4400" i="1" dirty="0">
                <a:solidFill>
                  <a:srgbClr val="000000"/>
                </a:solidFill>
              </a:rPr>
              <a:t>15</a:t>
            </a:r>
            <a:r>
              <a:rPr lang="zh-CN" altLang="en-US" sz="4400" i="1" dirty="0">
                <a:solidFill>
                  <a:srgbClr val="000000"/>
                </a:solidFill>
              </a:rPr>
              <a:t>不要</a:t>
            </a:r>
          </a:p>
          <a:p>
            <a:pPr>
              <a:lnSpc>
                <a:spcPct val="90000"/>
              </a:lnSpc>
              <a:buFont typeface="Wingdings" pitchFamily="2" charset="2"/>
              <a:buChar char="l"/>
            </a:pPr>
            <a:r>
              <a:rPr lang="en-US" altLang="zh-CN" dirty="0">
                <a:solidFill>
                  <a:srgbClr val="000000"/>
                </a:solidFill>
              </a:rPr>
              <a:t>1  </a:t>
            </a:r>
            <a:r>
              <a:rPr lang="zh-CN" altLang="en-US" dirty="0">
                <a:solidFill>
                  <a:srgbClr val="000000"/>
                </a:solidFill>
              </a:rPr>
              <a:t>不要提问有</a:t>
            </a:r>
            <a:r>
              <a:rPr lang="en-US" altLang="zh-CN" dirty="0">
                <a:solidFill>
                  <a:srgbClr val="000000"/>
                </a:solidFill>
              </a:rPr>
              <a:t>50%</a:t>
            </a:r>
            <a:r>
              <a:rPr lang="zh-CN" altLang="en-US" dirty="0">
                <a:solidFill>
                  <a:srgbClr val="000000"/>
                </a:solidFill>
              </a:rPr>
              <a:t>猜测机会的</a:t>
            </a:r>
            <a:r>
              <a:rPr lang="zh-CN" altLang="en-US" dirty="0">
                <a:solidFill>
                  <a:srgbClr val="000000"/>
                </a:solidFill>
                <a:latin typeface="Arial"/>
              </a:rPr>
              <a:t>“</a:t>
            </a:r>
            <a:r>
              <a:rPr lang="zh-CN" altLang="en-US" dirty="0">
                <a:solidFill>
                  <a:srgbClr val="000000"/>
                </a:solidFill>
              </a:rPr>
              <a:t>是</a:t>
            </a:r>
            <a:r>
              <a:rPr lang="zh-CN" altLang="en-US" dirty="0">
                <a:solidFill>
                  <a:srgbClr val="000000"/>
                </a:solidFill>
                <a:latin typeface="Arial"/>
              </a:rPr>
              <a:t>”</a:t>
            </a:r>
            <a:r>
              <a:rPr lang="zh-CN" altLang="en-US" dirty="0">
                <a:solidFill>
                  <a:srgbClr val="000000"/>
                </a:solidFill>
              </a:rPr>
              <a:t>、</a:t>
            </a:r>
            <a:r>
              <a:rPr lang="zh-CN" altLang="en-US" dirty="0">
                <a:solidFill>
                  <a:srgbClr val="000000"/>
                </a:solidFill>
                <a:latin typeface="Arial"/>
              </a:rPr>
              <a:t>“</a:t>
            </a:r>
            <a:r>
              <a:rPr lang="zh-CN" altLang="en-US" dirty="0">
                <a:solidFill>
                  <a:srgbClr val="000000"/>
                </a:solidFill>
              </a:rPr>
              <a:t>不是</a:t>
            </a:r>
            <a:r>
              <a:rPr lang="zh-CN" altLang="en-US" dirty="0">
                <a:solidFill>
                  <a:srgbClr val="000000"/>
                </a:solidFill>
                <a:latin typeface="Arial"/>
              </a:rPr>
              <a:t>”</a:t>
            </a:r>
            <a:r>
              <a:rPr lang="zh-CN" altLang="en-US" dirty="0">
                <a:solidFill>
                  <a:srgbClr val="000000"/>
                </a:solidFill>
              </a:rPr>
              <a:t>的问题</a:t>
            </a:r>
          </a:p>
          <a:p>
            <a:pPr>
              <a:lnSpc>
                <a:spcPct val="90000"/>
              </a:lnSpc>
              <a:buFont typeface="Wingdings" pitchFamily="2" charset="2"/>
              <a:buChar char="l"/>
            </a:pPr>
            <a:r>
              <a:rPr lang="en-US" altLang="zh-CN" dirty="0">
                <a:solidFill>
                  <a:srgbClr val="000000"/>
                </a:solidFill>
              </a:rPr>
              <a:t>2  </a:t>
            </a:r>
            <a:r>
              <a:rPr lang="zh-CN" altLang="en-US" dirty="0">
                <a:solidFill>
                  <a:srgbClr val="000000"/>
                </a:solidFill>
              </a:rPr>
              <a:t>不要提问不确定的或含糊不清的问题</a:t>
            </a:r>
          </a:p>
          <a:p>
            <a:pPr>
              <a:lnSpc>
                <a:spcPct val="90000"/>
              </a:lnSpc>
              <a:buFont typeface="Wingdings" pitchFamily="2" charset="2"/>
              <a:buChar char="l"/>
            </a:pPr>
            <a:r>
              <a:rPr lang="en-US" altLang="zh-CN" dirty="0">
                <a:solidFill>
                  <a:srgbClr val="000000"/>
                </a:solidFill>
              </a:rPr>
              <a:t>3  </a:t>
            </a:r>
            <a:r>
              <a:rPr lang="zh-CN" altLang="en-US" dirty="0">
                <a:solidFill>
                  <a:srgbClr val="000000"/>
                </a:solidFill>
              </a:rPr>
              <a:t>不要提问多重选择性的问题</a:t>
            </a:r>
          </a:p>
          <a:p>
            <a:pPr>
              <a:lnSpc>
                <a:spcPct val="90000"/>
              </a:lnSpc>
              <a:buFont typeface="Wingdings" pitchFamily="2" charset="2"/>
              <a:buChar char="l"/>
            </a:pPr>
            <a:r>
              <a:rPr lang="en-US" altLang="zh-CN" dirty="0">
                <a:solidFill>
                  <a:srgbClr val="000000"/>
                </a:solidFill>
              </a:rPr>
              <a:t>4   </a:t>
            </a:r>
            <a:r>
              <a:rPr lang="zh-CN" altLang="en-US" dirty="0">
                <a:solidFill>
                  <a:srgbClr val="000000"/>
                </a:solidFill>
              </a:rPr>
              <a:t>问题的句子不要太长</a:t>
            </a:r>
          </a:p>
          <a:p>
            <a:pPr>
              <a:lnSpc>
                <a:spcPct val="90000"/>
              </a:lnSpc>
              <a:buFont typeface="Wingdings" pitchFamily="2" charset="2"/>
              <a:buChar char="l"/>
            </a:pPr>
            <a:r>
              <a:rPr lang="en-US" altLang="zh-CN" dirty="0">
                <a:solidFill>
                  <a:srgbClr val="000000"/>
                </a:solidFill>
              </a:rPr>
              <a:t>5  </a:t>
            </a:r>
            <a:r>
              <a:rPr lang="zh-CN" altLang="en-US" dirty="0">
                <a:solidFill>
                  <a:srgbClr val="000000"/>
                </a:solidFill>
              </a:rPr>
              <a:t>不要提问盘问性的问题、发问前不要先提名</a:t>
            </a:r>
          </a:p>
          <a:p>
            <a:pPr>
              <a:lnSpc>
                <a:spcPct val="90000"/>
              </a:lnSpc>
              <a:buFont typeface="Wingdings" pitchFamily="2" charset="2"/>
              <a:buChar char="l"/>
            </a:pPr>
            <a:r>
              <a:rPr lang="en-US" altLang="zh-CN" dirty="0">
                <a:solidFill>
                  <a:srgbClr val="000000"/>
                </a:solidFill>
              </a:rPr>
              <a:t>6  </a:t>
            </a:r>
            <a:r>
              <a:rPr lang="zh-CN" altLang="en-US" dirty="0">
                <a:solidFill>
                  <a:srgbClr val="000000"/>
                </a:solidFill>
              </a:rPr>
              <a:t>在一堂课整个过程中都要留给学生提问的时间，不要将学生提出的问题留到下课</a:t>
            </a:r>
          </a:p>
          <a:p>
            <a:pPr>
              <a:lnSpc>
                <a:spcPct val="90000"/>
              </a:lnSpc>
              <a:buFont typeface="Wingdings" pitchFamily="2" charset="2"/>
              <a:buChar char="l"/>
            </a:pPr>
            <a:endParaRPr lang="en-US" altLang="zh-CN" dirty="0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83568" y="345158"/>
            <a:ext cx="7308850" cy="56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000000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 eaLnBrk="1" hangingPunct="1"/>
            <a:r>
              <a:rPr lang="zh-CN" altLang="en-US" sz="4000" b="1" cap="all" spc="5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  <a:ea typeface="+mj-ea"/>
                <a:cs typeface="+mj-cs"/>
              </a:rPr>
              <a:t>二</a:t>
            </a:r>
            <a:r>
              <a:rPr lang="zh-CN" altLang="en-US" sz="4000" b="1" cap="all" spc="50" dirty="0" smtClean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  <a:ea typeface="+mj-ea"/>
                <a:cs typeface="+mj-cs"/>
              </a:rPr>
              <a:t>、有效</a:t>
            </a:r>
            <a:r>
              <a:rPr lang="zh-CN" altLang="en-US" sz="4000" b="1" cap="all" spc="5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  <a:ea typeface="+mj-ea"/>
                <a:cs typeface="+mj-cs"/>
              </a:rPr>
              <a:t>课堂教学的提问策略 </a:t>
            </a:r>
          </a:p>
        </p:txBody>
      </p:sp>
    </p:spTree>
    <p:extLst>
      <p:ext uri="{BB962C8B-B14F-4D97-AF65-F5344CB8AC3E}">
        <p14:creationId xmlns:p14="http://schemas.microsoft.com/office/powerpoint/2010/main" val="14963974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404664"/>
            <a:ext cx="8540750" cy="6308725"/>
          </a:xfrm>
        </p:spPr>
        <p:txBody>
          <a:bodyPr/>
          <a:lstStyle/>
          <a:p>
            <a:pPr>
              <a:buFont typeface="Wingdings" pitchFamily="2" charset="2"/>
              <a:buChar char="l"/>
            </a:pPr>
            <a:r>
              <a:rPr lang="en-US" altLang="zh-CN" sz="2800" dirty="0">
                <a:solidFill>
                  <a:srgbClr val="000000"/>
                </a:solidFill>
              </a:rPr>
              <a:t>7  </a:t>
            </a:r>
            <a:r>
              <a:rPr lang="zh-CN" altLang="en-US" sz="2800" dirty="0">
                <a:solidFill>
                  <a:srgbClr val="000000"/>
                </a:solidFill>
              </a:rPr>
              <a:t>随意提问不要总是按同一顺序提问</a:t>
            </a:r>
          </a:p>
          <a:p>
            <a:pPr>
              <a:buFont typeface="Wingdings" pitchFamily="2" charset="2"/>
              <a:buChar char="l"/>
            </a:pPr>
            <a:r>
              <a:rPr lang="en-US" altLang="zh-CN" sz="2800" dirty="0">
                <a:solidFill>
                  <a:srgbClr val="000000"/>
                </a:solidFill>
              </a:rPr>
              <a:t>8  </a:t>
            </a:r>
            <a:r>
              <a:rPr lang="zh-CN" altLang="en-US" sz="2800" dirty="0">
                <a:solidFill>
                  <a:srgbClr val="000000"/>
                </a:solidFill>
              </a:rPr>
              <a:t>不要让几个孩子主宰课堂</a:t>
            </a:r>
          </a:p>
          <a:p>
            <a:pPr>
              <a:buFont typeface="Wingdings" pitchFamily="2" charset="2"/>
              <a:buChar char="l"/>
            </a:pPr>
            <a:r>
              <a:rPr lang="en-US" altLang="zh-CN" sz="2800" dirty="0">
                <a:solidFill>
                  <a:srgbClr val="000000"/>
                </a:solidFill>
              </a:rPr>
              <a:t>9  </a:t>
            </a:r>
            <a:r>
              <a:rPr lang="zh-CN" altLang="en-US" sz="2800" dirty="0">
                <a:solidFill>
                  <a:srgbClr val="000000"/>
                </a:solidFill>
              </a:rPr>
              <a:t>提问时少看教案</a:t>
            </a:r>
          </a:p>
          <a:p>
            <a:pPr>
              <a:buFont typeface="Wingdings" pitchFamily="2" charset="2"/>
              <a:buChar char="l"/>
            </a:pPr>
            <a:r>
              <a:rPr lang="en-US" altLang="zh-CN" sz="2800" dirty="0">
                <a:solidFill>
                  <a:srgbClr val="000000"/>
                </a:solidFill>
              </a:rPr>
              <a:t>10 </a:t>
            </a:r>
            <a:r>
              <a:rPr lang="zh-CN" altLang="en-US" sz="2800" dirty="0">
                <a:solidFill>
                  <a:srgbClr val="000000"/>
                </a:solidFill>
              </a:rPr>
              <a:t>在学生可以回答的情况下，教师不要回答学生的问题</a:t>
            </a:r>
          </a:p>
          <a:p>
            <a:pPr>
              <a:buFont typeface="Wingdings" pitchFamily="2" charset="2"/>
              <a:buChar char="l"/>
            </a:pPr>
            <a:r>
              <a:rPr lang="en-US" altLang="zh-CN" sz="2800" dirty="0">
                <a:solidFill>
                  <a:srgbClr val="000000"/>
                </a:solidFill>
              </a:rPr>
              <a:t>11 </a:t>
            </a:r>
            <a:r>
              <a:rPr lang="zh-CN" altLang="en-US" sz="2800" dirty="0">
                <a:solidFill>
                  <a:srgbClr val="000000"/>
                </a:solidFill>
              </a:rPr>
              <a:t>不要重复学生的问题和答案，这样会占用好剥夺学生说话的机会</a:t>
            </a:r>
          </a:p>
          <a:p>
            <a:pPr>
              <a:buFont typeface="Wingdings" pitchFamily="2" charset="2"/>
              <a:buChar char="l"/>
            </a:pPr>
            <a:r>
              <a:rPr lang="en-US" altLang="zh-CN" sz="2800" dirty="0">
                <a:solidFill>
                  <a:srgbClr val="000000"/>
                </a:solidFill>
              </a:rPr>
              <a:t>12 </a:t>
            </a:r>
            <a:r>
              <a:rPr lang="zh-CN" altLang="en-US" sz="2800" dirty="0">
                <a:solidFill>
                  <a:srgbClr val="000000"/>
                </a:solidFill>
              </a:rPr>
              <a:t>不要采取异口同声的回答方式</a:t>
            </a:r>
          </a:p>
          <a:p>
            <a:pPr>
              <a:buFont typeface="Wingdings" pitchFamily="2" charset="2"/>
              <a:buChar char="l"/>
            </a:pPr>
            <a:r>
              <a:rPr lang="en-US" altLang="zh-CN" sz="2800" dirty="0">
                <a:solidFill>
                  <a:srgbClr val="000000"/>
                </a:solidFill>
              </a:rPr>
              <a:t>13 </a:t>
            </a:r>
            <a:r>
              <a:rPr lang="zh-CN" altLang="en-US" sz="2800" dirty="0">
                <a:solidFill>
                  <a:srgbClr val="000000"/>
                </a:solidFill>
              </a:rPr>
              <a:t>对不恰当、不完整的回答要有提示和回应</a:t>
            </a:r>
          </a:p>
          <a:p>
            <a:pPr>
              <a:buFont typeface="Wingdings" pitchFamily="2" charset="2"/>
              <a:buChar char="l"/>
            </a:pPr>
            <a:r>
              <a:rPr lang="en-US" altLang="zh-CN" sz="2800" dirty="0">
                <a:solidFill>
                  <a:srgbClr val="000000"/>
                </a:solidFill>
              </a:rPr>
              <a:t>14 </a:t>
            </a:r>
            <a:r>
              <a:rPr lang="zh-CN" altLang="en-US" sz="2800" dirty="0">
                <a:solidFill>
                  <a:srgbClr val="000000"/>
                </a:solidFill>
              </a:rPr>
              <a:t>对学生不正确的回答，不要冷言相对</a:t>
            </a:r>
          </a:p>
          <a:p>
            <a:pPr>
              <a:buFont typeface="Wingdings" pitchFamily="2" charset="2"/>
              <a:buChar char="l"/>
            </a:pPr>
            <a:r>
              <a:rPr lang="en-US" altLang="zh-CN" sz="2800" dirty="0">
                <a:solidFill>
                  <a:srgbClr val="000000"/>
                </a:solidFill>
              </a:rPr>
              <a:t>15 </a:t>
            </a:r>
            <a:r>
              <a:rPr lang="zh-CN" altLang="en-US" sz="2800" dirty="0">
                <a:solidFill>
                  <a:srgbClr val="000000"/>
                </a:solidFill>
              </a:rPr>
              <a:t>对不能立即回答出问题的同学，教师要帮助他们寻求答案，而不要马上将机会转给其他同学</a:t>
            </a:r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7244106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zh-CN" altLang="en-US" sz="4800" dirty="0"/>
              <a:t>有效提问十戒</a:t>
            </a:r>
          </a:p>
        </p:txBody>
      </p:sp>
      <p:sp>
        <p:nvSpPr>
          <p:cNvPr id="275460" name="Rectangle 4"/>
          <p:cNvSpPr>
            <a:spLocks noChangeArrowheads="1"/>
          </p:cNvSpPr>
          <p:nvPr/>
        </p:nvSpPr>
        <p:spPr bwMode="auto">
          <a:xfrm>
            <a:off x="827584" y="980728"/>
            <a:ext cx="7560840" cy="5878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zh-CN" altLang="en-US" sz="3200" b="1" dirty="0">
                <a:solidFill>
                  <a:srgbClr val="000000"/>
                </a:solidFill>
              </a:rPr>
              <a:t>   </a:t>
            </a:r>
            <a:r>
              <a:rPr lang="zh-CN" altLang="en-US" sz="3200" dirty="0"/>
              <a:t>一戒提问专叫优生，省时省力省心；</a:t>
            </a:r>
          </a:p>
          <a:p>
            <a:pPr algn="l">
              <a:lnSpc>
                <a:spcPct val="120000"/>
              </a:lnSpc>
            </a:pPr>
            <a:r>
              <a:rPr lang="zh-CN" altLang="en-US" sz="3200" dirty="0"/>
              <a:t>   二戒提问专叫差生，哪壶不开提哪壶；</a:t>
            </a:r>
          </a:p>
          <a:p>
            <a:pPr algn="l">
              <a:lnSpc>
                <a:spcPct val="120000"/>
              </a:lnSpc>
            </a:pPr>
            <a:r>
              <a:rPr lang="zh-CN" altLang="en-US" sz="3200" dirty="0"/>
              <a:t>   三戒以问代罚，为难学生；</a:t>
            </a:r>
          </a:p>
          <a:p>
            <a:pPr algn="l">
              <a:lnSpc>
                <a:spcPct val="120000"/>
              </a:lnSpc>
            </a:pPr>
            <a:r>
              <a:rPr lang="zh-CN" altLang="en-US" sz="3200" dirty="0"/>
              <a:t>   四戒不给时间，突然发问；</a:t>
            </a:r>
          </a:p>
          <a:p>
            <a:pPr algn="l">
              <a:lnSpc>
                <a:spcPct val="120000"/>
              </a:lnSpc>
            </a:pPr>
            <a:r>
              <a:rPr lang="zh-CN" altLang="en-US" sz="3200" dirty="0"/>
              <a:t>   五戒模棱两可，节外生枝</a:t>
            </a:r>
          </a:p>
          <a:p>
            <a:pPr algn="l">
              <a:lnSpc>
                <a:spcPct val="120000"/>
              </a:lnSpc>
            </a:pPr>
            <a:r>
              <a:rPr lang="zh-CN" altLang="en-US" sz="3200" dirty="0"/>
              <a:t>   六戒越俎代庖，自问自答；</a:t>
            </a:r>
          </a:p>
          <a:p>
            <a:pPr algn="l">
              <a:lnSpc>
                <a:spcPct val="120000"/>
              </a:lnSpc>
            </a:pPr>
            <a:r>
              <a:rPr lang="zh-CN" altLang="en-US" sz="3200" dirty="0"/>
              <a:t>   七戒不置可否，不作评价；</a:t>
            </a:r>
          </a:p>
          <a:p>
            <a:pPr algn="l">
              <a:lnSpc>
                <a:spcPct val="120000"/>
              </a:lnSpc>
            </a:pPr>
            <a:r>
              <a:rPr lang="zh-CN" altLang="en-US" sz="3200" dirty="0"/>
              <a:t>   八戒大而无当，无从作答；</a:t>
            </a:r>
          </a:p>
          <a:p>
            <a:pPr algn="l">
              <a:lnSpc>
                <a:spcPct val="120000"/>
              </a:lnSpc>
            </a:pPr>
            <a:r>
              <a:rPr lang="zh-CN" altLang="en-US" sz="3200" dirty="0"/>
              <a:t>   九戒多而琐碎，串讲串问；</a:t>
            </a:r>
          </a:p>
          <a:p>
            <a:pPr algn="l">
              <a:lnSpc>
                <a:spcPct val="120000"/>
              </a:lnSpc>
            </a:pPr>
            <a:r>
              <a:rPr lang="zh-CN" altLang="en-US" sz="3200" dirty="0"/>
              <a:t>   十戒问如林，答如流，面上开花。 </a:t>
            </a:r>
          </a:p>
        </p:txBody>
      </p:sp>
    </p:spTree>
    <p:extLst>
      <p:ext uri="{BB962C8B-B14F-4D97-AF65-F5344CB8AC3E}">
        <p14:creationId xmlns:p14="http://schemas.microsoft.com/office/powerpoint/2010/main" val="38810110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effectLst/>
              </a:rPr>
              <a:t>美国老师这样讲</a:t>
            </a:r>
            <a:r>
              <a:rPr lang="zh-CN" altLang="en-US" dirty="0" smtClean="0">
                <a:effectLst/>
              </a:rPr>
              <a:t>灰姑娘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36504"/>
          </a:xfrm>
        </p:spPr>
        <p:txBody>
          <a:bodyPr>
            <a:noAutofit/>
          </a:bodyPr>
          <a:lstStyle/>
          <a:p>
            <a:r>
              <a:rPr lang="zh-CN" altLang="en-US" sz="2000" dirty="0" smtClean="0"/>
              <a:t>孩子们</a:t>
            </a:r>
            <a:r>
              <a:rPr lang="zh-CN" altLang="en-US" sz="2000" dirty="0"/>
              <a:t>，下一个问题：辛黛瑞拉的后妈不让她去参加王子的舞会，甚至把门锁起来，她为什么能够去，而且成为舞会上最美丽的姑娘呢？</a:t>
            </a:r>
          </a:p>
          <a:p>
            <a:r>
              <a:rPr lang="zh-CN" altLang="en-US" sz="2000" dirty="0" smtClean="0"/>
              <a:t>学生</a:t>
            </a:r>
            <a:r>
              <a:rPr lang="zh-CN" altLang="en-US" sz="2000" dirty="0"/>
              <a:t>：因为有仙女帮助她，给她漂亮的衣服，还把南瓜变成马车，把狗和老鼠变成仆人。</a:t>
            </a:r>
          </a:p>
          <a:p>
            <a:r>
              <a:rPr lang="zh-CN" altLang="en-US" sz="2000" dirty="0" smtClean="0"/>
              <a:t>老师</a:t>
            </a:r>
            <a:r>
              <a:rPr lang="zh-CN" altLang="en-US" sz="2000" dirty="0"/>
              <a:t>：对，你们说得很好！想一想，如果辛黛瑞拉没有得到仙女的帮助，她是不可能去参加舞会的，是不是？</a:t>
            </a:r>
          </a:p>
          <a:p>
            <a:r>
              <a:rPr lang="zh-CN" altLang="en-US" sz="2000" dirty="0" smtClean="0"/>
              <a:t>学生</a:t>
            </a:r>
            <a:r>
              <a:rPr lang="zh-CN" altLang="en-US" sz="2000" dirty="0"/>
              <a:t>：是的！</a:t>
            </a:r>
          </a:p>
          <a:p>
            <a:r>
              <a:rPr lang="zh-CN" altLang="en-US" sz="2000" dirty="0" smtClean="0"/>
              <a:t>老师</a:t>
            </a:r>
            <a:r>
              <a:rPr lang="zh-CN" altLang="en-US" sz="2000" dirty="0"/>
              <a:t>：如果狗、老鼠都不愿意帮助她，她可能在最后的时刻成功地跑回家吗？</a:t>
            </a:r>
          </a:p>
          <a:p>
            <a:r>
              <a:rPr lang="zh-CN" altLang="en-US" sz="2000" dirty="0" smtClean="0"/>
              <a:t>学生</a:t>
            </a:r>
            <a:r>
              <a:rPr lang="zh-CN" altLang="en-US" sz="2000" dirty="0"/>
              <a:t>：不会，那样她就可以成功地吓到王子了。（全班再次大笑）</a:t>
            </a:r>
          </a:p>
          <a:p>
            <a:r>
              <a:rPr lang="zh-CN" altLang="en-US" sz="2000" dirty="0" smtClean="0"/>
              <a:t>老师</a:t>
            </a:r>
            <a:r>
              <a:rPr lang="zh-CN" altLang="en-US" sz="2000" dirty="0"/>
              <a:t>：虽然辛黛瑞拉有仙女帮助她，但是，光有仙女的帮助还不够。所以，孩子们，无论走到哪里，我们都是需要朋友的。我们的朋友不一定是仙女，但是，我们需要他们，我也希望你们有很多很多的朋友</a:t>
            </a:r>
            <a:r>
              <a:rPr lang="zh-CN" altLang="en-US" sz="2000" dirty="0" smtClean="0"/>
              <a:t>。</a:t>
            </a:r>
            <a:r>
              <a:rPr lang="zh-CN" altLang="en-US" sz="2000" dirty="0"/>
              <a:t>　　</a:t>
            </a:r>
          </a:p>
        </p:txBody>
      </p:sp>
    </p:spTree>
    <p:extLst>
      <p:ext uri="{BB962C8B-B14F-4D97-AF65-F5344CB8AC3E}">
        <p14:creationId xmlns:p14="http://schemas.microsoft.com/office/powerpoint/2010/main" val="153290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360784"/>
            <a:ext cx="8229600" cy="5372472"/>
          </a:xfrm>
        </p:spPr>
        <p:txBody>
          <a:bodyPr>
            <a:noAutofit/>
          </a:bodyPr>
          <a:lstStyle/>
          <a:p>
            <a:r>
              <a:rPr lang="zh-CN" altLang="en-US" sz="2000" dirty="0" smtClean="0"/>
              <a:t>下面</a:t>
            </a:r>
            <a:r>
              <a:rPr lang="zh-CN" altLang="en-US" sz="2000" dirty="0"/>
              <a:t>，请你们想一想，如果辛黛瑞拉因为后妈不愿意她参加舞会就放弃了机会，她可能成为王子的新娘吗？</a:t>
            </a:r>
          </a:p>
          <a:p>
            <a:r>
              <a:rPr lang="zh-CN" altLang="en-US" sz="2000" dirty="0" smtClean="0"/>
              <a:t>学生</a:t>
            </a:r>
            <a:r>
              <a:rPr lang="zh-CN" altLang="en-US" sz="2000" dirty="0"/>
              <a:t>：不会！那样的话，她就不会到舞会上，不会被王子遇到，认识和爱上她了。</a:t>
            </a:r>
          </a:p>
          <a:p>
            <a:r>
              <a:rPr lang="zh-CN" altLang="en-US" sz="2000" dirty="0" smtClean="0"/>
              <a:t>老师</a:t>
            </a:r>
            <a:r>
              <a:rPr lang="zh-CN" altLang="en-US" sz="2000" dirty="0"/>
              <a:t>：对极了！如果辛黛瑞拉不想参加舞会，就是她的后妈没有阻止，甚至支持她去，也是没有用的，是谁决定她要去参加王子的舞会？</a:t>
            </a:r>
          </a:p>
          <a:p>
            <a:r>
              <a:rPr lang="zh-CN" altLang="en-US" sz="2000" dirty="0" smtClean="0"/>
              <a:t>学生</a:t>
            </a:r>
            <a:r>
              <a:rPr lang="zh-CN" altLang="en-US" sz="2000" dirty="0"/>
              <a:t>：她自己。</a:t>
            </a:r>
          </a:p>
          <a:p>
            <a:r>
              <a:rPr lang="zh-CN" altLang="en-US" sz="2000" dirty="0" smtClean="0"/>
              <a:t>老师</a:t>
            </a:r>
            <a:r>
              <a:rPr lang="zh-CN" altLang="en-US" sz="2000" dirty="0"/>
              <a:t>：所以，孩子们，就是辛黛瑞拉没有妈妈爱她，她的后妈不爱她，这也不能够让她不爱自己。就是因为她爱自己，她才可能去寻找自己希望得到的东西。如果你们当中有人觉得没有人爱，或者像辛黛瑞拉一样有一个不爱她的后妈，你们要怎么样？</a:t>
            </a:r>
          </a:p>
          <a:p>
            <a:r>
              <a:rPr lang="zh-CN" altLang="en-US" sz="2000" dirty="0" smtClean="0"/>
              <a:t>学生</a:t>
            </a:r>
            <a:r>
              <a:rPr lang="zh-CN" altLang="en-US" sz="2000" dirty="0"/>
              <a:t>：要爱自己！</a:t>
            </a:r>
          </a:p>
          <a:p>
            <a:r>
              <a:rPr lang="zh-CN" altLang="en-US" sz="2000" dirty="0" smtClean="0"/>
              <a:t>老师</a:t>
            </a:r>
            <a:r>
              <a:rPr lang="zh-CN" altLang="en-US" sz="2000" dirty="0"/>
              <a:t>：对，没有一个人可以阻止你爱自己，如果你觉得别人不够爱你，你要加倍地爱自己；如果别人没有给你机会，你应该加倍地给自己机会；如果你们真的爱自己，就会为自己找到自己需要的东西，没有人可以阻止辛黛瑞拉参加王子的舞会，没有人可以阻止辛黛瑞拉当上王后，除了她自己。对不对？</a:t>
            </a:r>
          </a:p>
          <a:p>
            <a:r>
              <a:rPr lang="zh-CN" altLang="en-US" sz="2000" dirty="0" smtClean="0"/>
              <a:t>学生</a:t>
            </a:r>
            <a:r>
              <a:rPr lang="zh-CN" altLang="en-US" sz="2000" dirty="0"/>
              <a:t>：是的</a:t>
            </a:r>
            <a:r>
              <a:rPr lang="zh-CN" altLang="en-US" sz="2000" dirty="0" smtClean="0"/>
              <a:t>！</a:t>
            </a:r>
            <a:r>
              <a:rPr lang="zh-CN" altLang="en-US" sz="2000" dirty="0"/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49158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effectLst/>
              </a:rPr>
              <a:t>美国老师这样讲</a:t>
            </a:r>
            <a:r>
              <a:rPr lang="zh-CN" altLang="en-US" dirty="0" smtClean="0">
                <a:effectLst/>
              </a:rPr>
              <a:t>灰姑娘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dirty="0" smtClean="0"/>
              <a:t>老师</a:t>
            </a:r>
            <a:r>
              <a:rPr lang="zh-CN" altLang="en-US" dirty="0"/>
              <a:t>：最后一个问题，这个故事有什么不合理的地方？</a:t>
            </a:r>
          </a:p>
          <a:p>
            <a:r>
              <a:rPr lang="zh-CN" altLang="en-US" dirty="0" smtClean="0"/>
              <a:t>学生</a:t>
            </a:r>
            <a:r>
              <a:rPr lang="zh-CN" altLang="en-US" dirty="0"/>
              <a:t>：（过了好一会）午夜</a:t>
            </a:r>
            <a:r>
              <a:rPr lang="en-US" altLang="zh-CN" dirty="0"/>
              <a:t>12</a:t>
            </a:r>
            <a:r>
              <a:rPr lang="zh-CN" altLang="en-US" dirty="0"/>
              <a:t>点以后所有的东西都要变回原样，可是，辛黛瑞拉的水晶鞋没有变回去。</a:t>
            </a:r>
          </a:p>
          <a:p>
            <a:r>
              <a:rPr lang="zh-CN" altLang="en-US" dirty="0" smtClean="0"/>
              <a:t>老师</a:t>
            </a:r>
            <a:r>
              <a:rPr lang="zh-CN" altLang="en-US" dirty="0"/>
              <a:t>：天哪，你们太棒了！你们看，就是伟大的作家也有出错的时候，所以，出错不是什么可怕的事情。我担保，如果你们当中谁将来要当作家，一定比这个作家更棒！你们相信吗？</a:t>
            </a:r>
          </a:p>
          <a:p>
            <a:r>
              <a:rPr lang="zh-CN" altLang="en-US" dirty="0" smtClean="0"/>
              <a:t>孩子们</a:t>
            </a:r>
            <a:r>
              <a:rPr lang="zh-CN" altLang="en-US" dirty="0"/>
              <a:t>欢呼雀跃。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84755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02527" y="3284984"/>
            <a:ext cx="4989320" cy="3266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有了</a:t>
            </a:r>
            <a:r>
              <a:rPr lang="zh-CN" altLang="en-US" sz="3200" dirty="0">
                <a:latin typeface="微软雅黑" pitchFamily="34" charset="-122"/>
                <a:ea typeface="微软雅黑" pitchFamily="34" charset="-122"/>
              </a:rPr>
              <a:t>问题，思维才有方向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；</a:t>
            </a:r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有了</a:t>
            </a:r>
            <a:r>
              <a:rPr lang="zh-CN" altLang="en-US" sz="3200" dirty="0">
                <a:latin typeface="微软雅黑" pitchFamily="34" charset="-122"/>
                <a:ea typeface="微软雅黑" pitchFamily="34" charset="-122"/>
              </a:rPr>
              <a:t>问题，思维才有动力</a:t>
            </a: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；</a:t>
            </a:r>
            <a:endParaRPr lang="en-US" altLang="zh-CN" sz="3200" dirty="0" smtClean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200" dirty="0" smtClean="0">
                <a:latin typeface="微软雅黑" pitchFamily="34" charset="-122"/>
                <a:ea typeface="微软雅黑" pitchFamily="34" charset="-122"/>
              </a:rPr>
              <a:t>有了</a:t>
            </a:r>
            <a:r>
              <a:rPr lang="zh-CN" altLang="en-US" sz="3200" dirty="0">
                <a:latin typeface="微软雅黑" pitchFamily="34" charset="-122"/>
                <a:ea typeface="微软雅黑" pitchFamily="34" charset="-122"/>
              </a:rPr>
              <a:t>问题，思维才有创新。</a:t>
            </a:r>
            <a:endParaRPr lang="en-US" altLang="zh-CN" sz="3200" dirty="0">
              <a:latin typeface="微软雅黑" pitchFamily="34" charset="-122"/>
              <a:ea typeface="微软雅黑" pitchFamily="34" charset="-122"/>
            </a:endParaRPr>
          </a:p>
          <a:p>
            <a:pPr algn="r">
              <a:lnSpc>
                <a:spcPct val="150000"/>
              </a:lnSpc>
            </a:pP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——[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美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</a:rPr>
              <a:t>]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</a:rPr>
              <a:t>哈尔莫斯（著名数学家）</a:t>
            </a:r>
            <a:endParaRPr lang="en-US" altLang="zh-CN" sz="2000" dirty="0">
              <a:latin typeface="微软雅黑" pitchFamily="34" charset="-122"/>
              <a:ea typeface="微软雅黑" pitchFamily="34" charset="-122"/>
            </a:endParaRPr>
          </a:p>
          <a:p>
            <a:pPr algn="r">
              <a:lnSpc>
                <a:spcPct val="150000"/>
              </a:lnSpc>
            </a:pPr>
            <a:endParaRPr lang="en-US" sz="24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1835696" y="3677722"/>
            <a:ext cx="6553200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600" dirty="0" smtClean="0">
                <a:solidFill>
                  <a:srgbClr val="FF66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“”</a:t>
            </a:r>
            <a:endParaRPr lang="en-US" sz="16600" dirty="0">
              <a:solidFill>
                <a:srgbClr val="FF660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pic>
        <p:nvPicPr>
          <p:cNvPr id="1026" name="Picture 2" descr="http://ww3.sinaimg.cn/bmiddle/4c242d17jw1dh15bfd68sj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836711"/>
            <a:ext cx="2143125" cy="27527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886394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3"/>
          <p:cNvSpPr txBox="1">
            <a:spLocks noChangeArrowheads="1"/>
          </p:cNvSpPr>
          <p:nvPr/>
        </p:nvSpPr>
        <p:spPr bwMode="auto">
          <a:xfrm>
            <a:off x="1475656" y="4312604"/>
            <a:ext cx="640871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问题是思维的火花，是放飞思维与想象的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钥匙。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发展学生的思维能力，要从</a:t>
            </a:r>
            <a:r>
              <a:rPr lang="zh-CN" altLang="en-US" sz="4000" b="1" dirty="0" smtClean="0">
                <a:solidFill>
                  <a:srgbClr val="FF6600"/>
                </a:solidFill>
                <a:latin typeface="方正舒体" pitchFamily="2" charset="-122"/>
                <a:ea typeface="方正舒体" pitchFamily="2" charset="-122"/>
              </a:rPr>
              <a:t>问题</a:t>
            </a:r>
            <a:r>
              <a:rPr lang="zh-CN" altLang="en-US" sz="2400" dirty="0">
                <a:latin typeface="微软雅黑" pitchFamily="34" charset="-122"/>
                <a:ea typeface="微软雅黑" pitchFamily="34" charset="-122"/>
              </a:rPr>
              <a:t>入手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sz="2400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7404" y="613574"/>
            <a:ext cx="4932040" cy="3699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894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提问的作用和功能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sz="4000" dirty="0"/>
              <a:t>检查学生对知识、技能的掌握情况</a:t>
            </a:r>
          </a:p>
          <a:p>
            <a:r>
              <a:rPr lang="zh-CN" altLang="en-US" sz="4000" dirty="0"/>
              <a:t>开阔学生的思路，启发学生思维</a:t>
            </a:r>
          </a:p>
          <a:p>
            <a:r>
              <a:rPr lang="zh-CN" altLang="en-US" sz="4000" dirty="0"/>
              <a:t>帮助学生掌握学习的重点，突破难点</a:t>
            </a:r>
          </a:p>
          <a:p>
            <a:r>
              <a:rPr lang="zh-CN" altLang="en-US" sz="4000" dirty="0"/>
              <a:t>活跃课堂气氛，增进课堂教学的</a:t>
            </a:r>
            <a:r>
              <a:rPr lang="zh-CN" altLang="en-US" sz="4000" dirty="0" smtClean="0"/>
              <a:t>有效性</a:t>
            </a:r>
            <a:endParaRPr lang="en-US" altLang="zh-CN" sz="4000" dirty="0" smtClean="0"/>
          </a:p>
          <a:p>
            <a:r>
              <a:rPr lang="en-US" altLang="zh-CN" sz="4000" dirty="0" smtClean="0"/>
              <a:t>······</a:t>
            </a:r>
            <a:endParaRPr lang="zh-CN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1924371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行云流水">
  <a:themeElements>
    <a:clrScheme name="行云流水">
      <a:dk1>
        <a:sysClr val="windowText" lastClr="000000"/>
      </a:dk1>
      <a:lt1>
        <a:sysClr val="window" lastClr="FFFFFF"/>
      </a:lt1>
      <a:dk2>
        <a:srgbClr val="411401"/>
      </a:dk2>
      <a:lt2>
        <a:srgbClr val="FFE6E6"/>
      </a:lt2>
      <a:accent1>
        <a:srgbClr val="A24A48"/>
      </a:accent1>
      <a:accent2>
        <a:srgbClr val="B2935C"/>
      </a:accent2>
      <a:accent3>
        <a:srgbClr val="6A9A9A"/>
      </a:accent3>
      <a:accent4>
        <a:srgbClr val="B2B787"/>
      </a:accent4>
      <a:accent5>
        <a:srgbClr val="91644B"/>
      </a:accent5>
      <a:accent6>
        <a:srgbClr val="654A76"/>
      </a:accent6>
      <a:hlink>
        <a:srgbClr val="00A800"/>
      </a:hlink>
      <a:folHlink>
        <a:srgbClr val="FF00FF"/>
      </a:folHlink>
    </a:clrScheme>
    <a:fontScheme name="行云流水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华文行楷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明朝"/>
        <a:font script="Hang" typeface="HY견명조"/>
        <a:font script="Hans" typeface="华文行楷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行云流水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30000"/>
              </a:schemeClr>
            </a:gs>
            <a:gs pos="50000">
              <a:schemeClr val="phClr">
                <a:tint val="45000"/>
                <a:satMod val="220000"/>
              </a:schemeClr>
            </a:gs>
            <a:gs pos="100000">
              <a:schemeClr val="phClr">
                <a:tint val="90000"/>
                <a:satMod val="13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200000"/>
              </a:schemeClr>
            </a:gs>
            <a:gs pos="50000">
              <a:schemeClr val="phClr">
                <a:tint val="100000"/>
                <a:shade val="60000"/>
                <a:hueMod val="100000"/>
                <a:satMod val="180000"/>
              </a:schemeClr>
            </a:gs>
            <a:gs pos="100000">
              <a:schemeClr val="phClr">
                <a:tint val="100000"/>
                <a:shade val="90000"/>
                <a:hueMod val="100000"/>
                <a:satMod val="2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50600">
              <a:schemeClr val="phClr">
                <a:alpha val="40000"/>
              </a:schemeClr>
            </a:glow>
          </a:effectLst>
        </a:effectStyle>
        <a:effectStyle>
          <a:effectLst>
            <a:glow rad="101600">
              <a:schemeClr val="phClr">
                <a:alpha val="60000"/>
              </a:schemeClr>
            </a:glow>
          </a:effectLst>
          <a:scene3d>
            <a:camera prst="isometricLeftDown" fov="0">
              <a:rot lat="0" lon="0" rev="0"/>
            </a:camera>
            <a:lightRig rig="harsh" dir="tl">
              <a:rot lat="0" lon="0" rev="14280000"/>
            </a:lightRig>
          </a:scene3d>
          <a:sp3d prstMaterial="flat">
            <a:bevelT w="38100" h="50800" prst="softRound"/>
          </a:sp3d>
        </a:effectStyle>
        <a:effectStyle>
          <a:effectLst>
            <a:glow>
              <a:schemeClr val="phClr"/>
            </a:glow>
          </a:effectLst>
          <a:scene3d>
            <a:camera prst="isometricLeftDown">
              <a:rot lat="0" lon="0" rev="0"/>
            </a:camera>
            <a:lightRig rig="harsh" dir="tl">
              <a:rot lat="0" lon="0" rev="14280000"/>
            </a:lightRig>
          </a:scene3d>
          <a:sp3d extrusionH="63500" contourW="38100" prstMaterial="flat">
            <a:bevelT w="50800" h="635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hueMod val="100000"/>
                <a:satMod val="300000"/>
              </a:schemeClr>
            </a:gs>
            <a:gs pos="72000">
              <a:schemeClr val="phClr">
                <a:tint val="100000"/>
                <a:shade val="100000"/>
                <a:hueMod val="100000"/>
                <a:satMod val="100000"/>
              </a:schemeClr>
            </a:gs>
            <a:gs pos="81000">
              <a:schemeClr val="phClr">
                <a:tint val="98000"/>
                <a:shade val="100000"/>
                <a:hueMod val="100000"/>
                <a:satMod val="15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39000"/>
                <a:hueMod val="100000"/>
                <a:satMod val="150000"/>
              </a:schemeClr>
              <a:schemeClr val="phClr">
                <a:tint val="90000"/>
                <a:shade val="100000"/>
                <a:hueMod val="100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Calligraphy</Template>
  <TotalTime>154</TotalTime>
  <Words>3186</Words>
  <Application>Microsoft Office PowerPoint</Application>
  <PresentationFormat>全屏显示(4:3)</PresentationFormat>
  <Paragraphs>269</Paragraphs>
  <Slides>38</Slides>
  <Notes>38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38</vt:i4>
      </vt:variant>
    </vt:vector>
  </HeadingPairs>
  <TitlesOfParts>
    <vt:vector size="39" baseType="lpstr">
      <vt:lpstr>行云流水</vt:lpstr>
      <vt:lpstr>语文课堂教学中如何提问</vt:lpstr>
      <vt:lpstr>美国老师这样讲灰姑娘</vt:lpstr>
      <vt:lpstr>美国老师这样讲灰姑娘</vt:lpstr>
      <vt:lpstr>美国老师这样讲灰姑娘</vt:lpstr>
      <vt:lpstr>PowerPoint 演示文稿</vt:lpstr>
      <vt:lpstr>美国老师这样讲灰姑娘</vt:lpstr>
      <vt:lpstr>PowerPoint 演示文稿</vt:lpstr>
      <vt:lpstr>PowerPoint 演示文稿</vt:lpstr>
      <vt:lpstr>提问的作用和功能</vt:lpstr>
      <vt:lpstr>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有效提问应注意：</vt:lpstr>
      <vt:lpstr> 九种纠错方法 </vt:lpstr>
      <vt:lpstr>2 重述法 </vt:lpstr>
      <vt:lpstr>   3 强调法 </vt:lpstr>
      <vt:lpstr>4 启发法 </vt:lpstr>
      <vt:lpstr>   5 重复法 </vt:lpstr>
      <vt:lpstr>  6 追问法</vt:lpstr>
      <vt:lpstr>7 澄清法</vt:lpstr>
      <vt:lpstr> 8 等待法</vt:lpstr>
      <vt:lpstr>9、疑问法</vt:lpstr>
      <vt:lpstr>PowerPoint 演示文稿</vt:lpstr>
      <vt:lpstr>有效的课堂提问技巧</vt:lpstr>
      <vt:lpstr>PowerPoint 演示文稿</vt:lpstr>
      <vt:lpstr>PowerPoint 演示文稿</vt:lpstr>
      <vt:lpstr>PowerPoint 演示文稿</vt:lpstr>
      <vt:lpstr>有效提问十戒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语文课堂教学中如何提问</dc:title>
  <dc:creator>Megan</dc:creator>
  <cp:lastModifiedBy>Megan</cp:lastModifiedBy>
  <cp:revision>15</cp:revision>
  <dcterms:created xsi:type="dcterms:W3CDTF">2012-11-30T06:20:45Z</dcterms:created>
  <dcterms:modified xsi:type="dcterms:W3CDTF">2012-12-02T04:28:36Z</dcterms:modified>
</cp:coreProperties>
</file>