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3.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4.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5.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6.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7.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8.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notesSlides/notesSlide9.xml" ContentType="application/vnd.openxmlformats-officedocument.presentationml.notesSlide+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notesSlides/notesSlide10.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notesSlides/notesSlide11.xml" ContentType="application/vnd.openxmlformats-officedocument.presentationml.notesSlide+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notesSlides/notesSlide12.xml" ContentType="application/vnd.openxmlformats-officedocument.presentationml.notesSlide+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70"/>
  </p:notesMasterIdLst>
  <p:sldIdLst>
    <p:sldId id="256" r:id="rId3"/>
    <p:sldId id="356" r:id="rId4"/>
    <p:sldId id="262" r:id="rId5"/>
    <p:sldId id="261" r:id="rId6"/>
    <p:sldId id="359" r:id="rId7"/>
    <p:sldId id="306" r:id="rId8"/>
    <p:sldId id="301" r:id="rId9"/>
    <p:sldId id="282" r:id="rId10"/>
    <p:sldId id="334" r:id="rId11"/>
    <p:sldId id="283" r:id="rId12"/>
    <p:sldId id="284" r:id="rId13"/>
    <p:sldId id="264" r:id="rId14"/>
    <p:sldId id="302" r:id="rId15"/>
    <p:sldId id="303" r:id="rId16"/>
    <p:sldId id="304" r:id="rId17"/>
    <p:sldId id="361" r:id="rId18"/>
    <p:sldId id="309" r:id="rId19"/>
    <p:sldId id="313" r:id="rId20"/>
    <p:sldId id="290" r:id="rId21"/>
    <p:sldId id="363" r:id="rId22"/>
    <p:sldId id="362" r:id="rId23"/>
    <p:sldId id="299" r:id="rId24"/>
    <p:sldId id="347" r:id="rId25"/>
    <p:sldId id="317" r:id="rId26"/>
    <p:sldId id="325" r:id="rId27"/>
    <p:sldId id="332" r:id="rId28"/>
    <p:sldId id="266" r:id="rId29"/>
    <p:sldId id="273" r:id="rId30"/>
    <p:sldId id="268" r:id="rId31"/>
    <p:sldId id="276" r:id="rId32"/>
    <p:sldId id="277" r:id="rId33"/>
    <p:sldId id="280" r:id="rId34"/>
    <p:sldId id="278" r:id="rId35"/>
    <p:sldId id="368" r:id="rId36"/>
    <p:sldId id="270" r:id="rId37"/>
    <p:sldId id="269" r:id="rId38"/>
    <p:sldId id="340" r:id="rId39"/>
    <p:sldId id="357" r:id="rId40"/>
    <p:sldId id="358" r:id="rId41"/>
    <p:sldId id="346" r:id="rId42"/>
    <p:sldId id="352" r:id="rId43"/>
    <p:sldId id="349" r:id="rId44"/>
    <p:sldId id="348" r:id="rId45"/>
    <p:sldId id="350" r:id="rId46"/>
    <p:sldId id="351" r:id="rId47"/>
    <p:sldId id="338" r:id="rId48"/>
    <p:sldId id="353" r:id="rId49"/>
    <p:sldId id="293" r:id="rId50"/>
    <p:sldId id="337" r:id="rId51"/>
    <p:sldId id="354" r:id="rId52"/>
    <p:sldId id="355" r:id="rId53"/>
    <p:sldId id="369" r:id="rId54"/>
    <p:sldId id="375" r:id="rId55"/>
    <p:sldId id="370" r:id="rId56"/>
    <p:sldId id="371" r:id="rId57"/>
    <p:sldId id="372" r:id="rId58"/>
    <p:sldId id="373" r:id="rId59"/>
    <p:sldId id="379" r:id="rId60"/>
    <p:sldId id="381" r:id="rId61"/>
    <p:sldId id="380" r:id="rId62"/>
    <p:sldId id="376" r:id="rId63"/>
    <p:sldId id="378" r:id="rId64"/>
    <p:sldId id="377" r:id="rId65"/>
    <p:sldId id="382" r:id="rId66"/>
    <p:sldId id="374" r:id="rId67"/>
    <p:sldId id="383" r:id="rId68"/>
    <p:sldId id="364" r:id="rId69"/>
  </p:sldIdLst>
  <p:sldSz cx="12192000" cy="6858000"/>
  <p:notesSz cx="6858000" cy="9144000"/>
  <p:custDataLst>
    <p:tags r:id="rId7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C1C1"/>
    <a:srgbClr val="F1F1F1"/>
    <a:srgbClr val="000000"/>
    <a:srgbClr val="7D8EB8"/>
    <a:srgbClr val="F0EDE7"/>
    <a:srgbClr val="DBDBD7"/>
    <a:srgbClr val="FFFFFF"/>
    <a:srgbClr val="BEDA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8" autoAdjust="0"/>
    <p:restoredTop sz="92467" autoAdjust="0"/>
  </p:normalViewPr>
  <p:slideViewPr>
    <p:cSldViewPr snapToGrid="0">
      <p:cViewPr varScale="1">
        <p:scale>
          <a:sx n="62" d="100"/>
          <a:sy n="62"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5B5C6-99F4-4D48-8C56-7BC1FA7A69B0}" type="datetimeFigureOut">
              <a:rPr lang="zh-CN" altLang="en-US" smtClean="0"/>
              <a:t>2016/11/1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207E4A-5D45-47CD-B6C7-2984734E050A}" type="slidenum">
              <a:rPr lang="zh-CN" altLang="en-US" smtClean="0"/>
              <a:t>‹#›</a:t>
            </a:fld>
            <a:endParaRPr lang="zh-CN" altLang="en-US"/>
          </a:p>
        </p:txBody>
      </p:sp>
    </p:spTree>
    <p:extLst>
      <p:ext uri="{BB962C8B-B14F-4D97-AF65-F5344CB8AC3E}">
        <p14:creationId xmlns:p14="http://schemas.microsoft.com/office/powerpoint/2010/main" val="3686809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FDA0B78A-561F-4926-BDDD-47EF4213EDDC}"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5</a:t>
            </a:fld>
            <a:endParaRPr lang="zh-CN" altLang="en-US" smtClean="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26889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2E91E3C-AD51-48ED-92B7-40D000C9DEC4}" type="slidenum">
              <a:rPr lang="zh-CN" altLang="en-US" smtClean="0">
                <a:latin typeface="Calibri" panose="020F0502020204030204" pitchFamily="34" charset="0"/>
              </a:rPr>
              <a:pPr/>
              <a:t>33</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91057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2E91E3C-AD51-48ED-92B7-40D000C9DEC4}" type="slidenum">
              <a:rPr lang="zh-CN" altLang="en-US" smtClean="0">
                <a:latin typeface="Calibri" panose="020F0502020204030204" pitchFamily="34" charset="0"/>
              </a:rPr>
              <a:pPr/>
              <a:t>34</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459777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207E4A-5D45-47CD-B6C7-2984734E050A}" type="slidenum">
              <a:rPr lang="zh-CN" altLang="en-US" smtClean="0"/>
              <a:t>41</a:t>
            </a:fld>
            <a:endParaRPr lang="zh-CN" altLang="en-US"/>
          </a:p>
        </p:txBody>
      </p:sp>
    </p:spTree>
    <p:extLst>
      <p:ext uri="{BB962C8B-B14F-4D97-AF65-F5344CB8AC3E}">
        <p14:creationId xmlns:p14="http://schemas.microsoft.com/office/powerpoint/2010/main" val="3883762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1FD0A938-7572-41EF-8CC4-641AD63081A5}"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67</a:t>
            </a:fld>
            <a:endParaRPr lang="zh-CN" altLang="en-US" smtClean="0">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0587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207E4A-5D45-47CD-B6C7-2984734E050A}" type="slidenum">
              <a:rPr lang="zh-CN" altLang="en-US" smtClean="0"/>
              <a:t>11</a:t>
            </a:fld>
            <a:endParaRPr lang="zh-CN" altLang="en-US"/>
          </a:p>
        </p:txBody>
      </p:sp>
    </p:spTree>
    <p:extLst>
      <p:ext uri="{BB962C8B-B14F-4D97-AF65-F5344CB8AC3E}">
        <p14:creationId xmlns:p14="http://schemas.microsoft.com/office/powerpoint/2010/main" val="421493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dirty="0" smtClean="0"/>
              <a:t>http://docer.wps.cn</a:t>
            </a: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D3CB27B-01F1-4AE2-82A3-C65CE74FF9C6}" type="slidenum">
              <a:rPr lang="zh-CN" altLang="en-US" smtClean="0"/>
              <a:pPr/>
              <a:t>15</a:t>
            </a:fld>
            <a:endParaRPr lang="zh-CN" altLang="en-US" smtClean="0"/>
          </a:p>
        </p:txBody>
      </p:sp>
    </p:spTree>
    <p:extLst>
      <p:ext uri="{BB962C8B-B14F-4D97-AF65-F5344CB8AC3E}">
        <p14:creationId xmlns:p14="http://schemas.microsoft.com/office/powerpoint/2010/main" val="165132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9305785-45A6-41B4-B491-8EF9D0E17966}" type="slidenum">
              <a:rPr lang="zh-CN" altLang="en-US" smtClean="0">
                <a:latin typeface="Calibri" panose="020F0502020204030204" pitchFamily="34" charset="0"/>
              </a:rPr>
              <a:pPr/>
              <a:t>16</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962423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207E4A-5D45-47CD-B6C7-2984734E050A}" type="slidenum">
              <a:rPr lang="zh-CN" altLang="en-US" smtClean="0"/>
              <a:t>18</a:t>
            </a:fld>
            <a:endParaRPr lang="zh-CN" altLang="en-US"/>
          </a:p>
        </p:txBody>
      </p:sp>
    </p:spTree>
    <p:extLst>
      <p:ext uri="{BB962C8B-B14F-4D97-AF65-F5344CB8AC3E}">
        <p14:creationId xmlns:p14="http://schemas.microsoft.com/office/powerpoint/2010/main" val="100765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77D226-73AB-4472-AC74-86E625D5F221}" type="slidenum">
              <a:rPr lang="zh-CN" altLang="en-US" smtClean="0"/>
              <a:t>25</a:t>
            </a:fld>
            <a:endParaRPr lang="zh-CN" altLang="en-US"/>
          </a:p>
        </p:txBody>
      </p:sp>
    </p:spTree>
    <p:extLst>
      <p:ext uri="{BB962C8B-B14F-4D97-AF65-F5344CB8AC3E}">
        <p14:creationId xmlns:p14="http://schemas.microsoft.com/office/powerpoint/2010/main" val="1520271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77D226-73AB-4472-AC74-86E625D5F221}" type="slidenum">
              <a:rPr lang="zh-CN" altLang="en-US" smtClean="0"/>
              <a:t>26</a:t>
            </a:fld>
            <a:endParaRPr lang="zh-CN" altLang="en-US"/>
          </a:p>
        </p:txBody>
      </p:sp>
    </p:spTree>
    <p:extLst>
      <p:ext uri="{BB962C8B-B14F-4D97-AF65-F5344CB8AC3E}">
        <p14:creationId xmlns:p14="http://schemas.microsoft.com/office/powerpoint/2010/main" val="1233831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207E4A-5D45-47CD-B6C7-2984734E050A}" type="slidenum">
              <a:rPr lang="zh-CN" altLang="en-US" smtClean="0"/>
              <a:t>27</a:t>
            </a:fld>
            <a:endParaRPr lang="zh-CN" altLang="en-US"/>
          </a:p>
        </p:txBody>
      </p:sp>
    </p:spTree>
    <p:extLst>
      <p:ext uri="{BB962C8B-B14F-4D97-AF65-F5344CB8AC3E}">
        <p14:creationId xmlns:p14="http://schemas.microsoft.com/office/powerpoint/2010/main" val="1742763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82E91E3C-AD51-48ED-92B7-40D000C9DEC4}" type="slidenum">
              <a:rPr lang="zh-CN" altLang="en-US" smtClean="0">
                <a:latin typeface="Calibri" panose="020F0502020204030204" pitchFamily="34" charset="0"/>
              </a:rPr>
              <a:pPr/>
              <a:t>31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80444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394419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358648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1718433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标题幻灯片">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233" t="12301" r="1751" b="16008"/>
          <a:stretch/>
        </p:blipFill>
        <p:spPr>
          <a:xfrm>
            <a:off x="0" y="0"/>
            <a:ext cx="12192000" cy="6858000"/>
          </a:xfrm>
          <a:prstGeom prst="rect">
            <a:avLst/>
          </a:prstGeom>
        </p:spPr>
      </p:pic>
      <p:sp>
        <p:nvSpPr>
          <p:cNvPr id="4" name="KSO_FD"/>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7C0CDA98-15C0-4F9D-974B-13D62FDF2B80}" type="slidenum">
              <a:rPr lang="zh-CN" altLang="en-US" smtClean="0"/>
              <a:t>‹#›</a:t>
            </a:fld>
            <a:endParaRPr lang="zh-CN" altLang="en-US"/>
          </a:p>
        </p:txBody>
      </p:sp>
      <p:sp>
        <p:nvSpPr>
          <p:cNvPr id="3" name="KSO_CT2"/>
          <p:cNvSpPr>
            <a:spLocks noGrp="1"/>
          </p:cNvSpPr>
          <p:nvPr>
            <p:ph type="subTitle" idx="1" hasCustomPrompt="1"/>
          </p:nvPr>
        </p:nvSpPr>
        <p:spPr>
          <a:xfrm>
            <a:off x="6845057" y="2408790"/>
            <a:ext cx="3927896" cy="404959"/>
          </a:xfrm>
          <a:prstGeom prst="roundRect">
            <a:avLst>
              <a:gd name="adj" fmla="val 50000"/>
            </a:avLst>
          </a:prstGeom>
          <a:noFill/>
          <a:ln>
            <a:noFill/>
          </a:ln>
        </p:spPr>
        <p:txBody>
          <a:bodyPr vert="horz" anchor="ctr">
            <a:noAutofit/>
          </a:bodyPr>
          <a:lstStyle>
            <a:lvl1pPr marL="0" indent="0" algn="ctr">
              <a:buNone/>
              <a:defRPr sz="1800" b="0">
                <a:solidFill>
                  <a:schemeClr val="tx1"/>
                </a:solidFill>
                <a:effectLst/>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单击此处添加您的副标题</a:t>
            </a:r>
          </a:p>
        </p:txBody>
      </p:sp>
      <p:sp>
        <p:nvSpPr>
          <p:cNvPr id="7" name="KSO_CT1"/>
          <p:cNvSpPr>
            <a:spLocks noGrp="1"/>
          </p:cNvSpPr>
          <p:nvPr>
            <p:ph type="title" hasCustomPrompt="1"/>
          </p:nvPr>
        </p:nvSpPr>
        <p:spPr>
          <a:xfrm>
            <a:off x="6429551" y="1311200"/>
            <a:ext cx="4970255" cy="1074552"/>
          </a:xfrm>
        </p:spPr>
        <p:txBody>
          <a:bodyPr vert="horz" anchor="b">
            <a:noAutofit/>
          </a:bodyPr>
          <a:lstStyle>
            <a:lvl1pPr algn="ctr">
              <a:lnSpc>
                <a:spcPct val="100000"/>
              </a:lnSpc>
              <a:defRPr sz="3200" b="1" kern="1000" baseline="0">
                <a:solidFill>
                  <a:schemeClr val="accent1"/>
                </a:solidFill>
                <a:effectLst/>
                <a:latin typeface="+mj-ea"/>
                <a:ea typeface="+mj-ea"/>
              </a:defRPr>
            </a:lvl1pPr>
          </a:lstStyle>
          <a:p>
            <a:r>
              <a:rPr lang="zh-CN" altLang="en-US" dirty="0" smtClean="0"/>
              <a:t>单击此处添加您的标题文字</a:t>
            </a:r>
            <a:endParaRPr lang="zh-CN" altLang="en-US" dirty="0"/>
          </a:p>
        </p:txBody>
      </p:sp>
    </p:spTree>
    <p:extLst>
      <p:ext uri="{BB962C8B-B14F-4D97-AF65-F5344CB8AC3E}">
        <p14:creationId xmlns:p14="http://schemas.microsoft.com/office/powerpoint/2010/main" val="6592374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967">
          <p15:clr>
            <a:srgbClr val="FBAE40"/>
          </p15:clr>
        </p15:guide>
        <p15:guide id="0" orient="horz" pos="2160">
          <p15:clr>
            <a:srgbClr val="FBAE40"/>
          </p15:clr>
        </p15:guide>
        <p15:guide id="2" pos="662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p:txBody>
          <a:bodyPr>
            <a:normAutofit/>
          </a:bodyPr>
          <a:lstStyle>
            <a:lvl1pPr>
              <a:defRPr sz="2400">
                <a:solidFill>
                  <a:schemeClr val="accent1"/>
                </a:solidFill>
              </a:defRPr>
            </a:lvl1pPr>
            <a:lvl2pPr>
              <a:defRPr sz="1800" b="0"/>
            </a:lvl2pPr>
          </a:lstStyle>
          <a:p>
            <a:pPr lvl="0"/>
            <a:r>
              <a:rPr lang="zh-CN" altLang="en-US" smtClean="0"/>
              <a:t>编辑母版文本样式</a:t>
            </a:r>
          </a:p>
          <a:p>
            <a:pPr lvl="1"/>
            <a:r>
              <a:rPr lang="zh-CN" altLang="en-US" smtClean="0"/>
              <a:t>第二级</a:t>
            </a:r>
          </a:p>
        </p:txBody>
      </p:sp>
      <p:sp>
        <p:nvSpPr>
          <p:cNvPr id="4" name="KSO_FD"/>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1474122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6" y="2108202"/>
            <a:ext cx="7994651" cy="1235075"/>
          </a:xfrm>
        </p:spPr>
        <p:txBody>
          <a:bodyPr anchor="b">
            <a:normAutofit/>
          </a:bodyPr>
          <a:lstStyle>
            <a:lvl1pPr algn="ctr">
              <a:defRPr sz="2700">
                <a:solidFill>
                  <a:schemeClr val="accent1"/>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4050894" y="3400425"/>
            <a:ext cx="4090217" cy="357478"/>
          </a:xfrm>
          <a:prstGeom prst="roundRect">
            <a:avLst>
              <a:gd name="adj" fmla="val 50000"/>
            </a:avLst>
          </a:prstGeom>
          <a:noFill/>
        </p:spPr>
        <p:txBody>
          <a:bodyPr anchor="ctr">
            <a:normAutofit/>
          </a:bodyPr>
          <a:lstStyle>
            <a:lvl1pPr marL="0" indent="0" algn="ctr">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2161618574"/>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399823" y="1244603"/>
            <a:ext cx="5080000" cy="4932363"/>
          </a:xfrm>
        </p:spPr>
        <p:txBody>
          <a:bodyPr/>
          <a:lstStyle/>
          <a:p>
            <a:pPr lvl="0"/>
            <a:r>
              <a:rPr lang="zh-CN" altLang="en-US" smtClean="0"/>
              <a:t>编辑母版文本样式</a:t>
            </a:r>
          </a:p>
          <a:p>
            <a:pPr lvl="1"/>
            <a:r>
              <a:rPr lang="zh-CN" altLang="en-US" smtClean="0"/>
              <a:t>第二级</a:t>
            </a:r>
          </a:p>
        </p:txBody>
      </p:sp>
      <p:sp>
        <p:nvSpPr>
          <p:cNvPr id="4" name="KSO_BC2"/>
          <p:cNvSpPr>
            <a:spLocks noGrp="1"/>
          </p:cNvSpPr>
          <p:nvPr>
            <p:ph sz="half" idx="2"/>
          </p:nvPr>
        </p:nvSpPr>
        <p:spPr>
          <a:xfrm>
            <a:off x="6519334" y="1244603"/>
            <a:ext cx="5094116" cy="4932363"/>
          </a:xfrm>
        </p:spPr>
        <p:txBody>
          <a:bodyPr/>
          <a:lstStyle/>
          <a:p>
            <a:pPr lvl="0"/>
            <a:r>
              <a:rPr lang="zh-CN" altLang="en-US" smtClean="0"/>
              <a:t>编辑母版文本样式</a:t>
            </a:r>
          </a:p>
          <a:p>
            <a:pPr lvl="1"/>
            <a:r>
              <a:rPr lang="zh-CN" altLang="en-US" smtClean="0"/>
              <a:t>第二级</a:t>
            </a:r>
          </a:p>
        </p:txBody>
      </p:sp>
      <p:sp>
        <p:nvSpPr>
          <p:cNvPr id="5" name="KSO_FD"/>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600455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9436" y="1376362"/>
            <a:ext cx="5157787"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KSO_BC1"/>
          <p:cNvSpPr>
            <a:spLocks noGrp="1"/>
          </p:cNvSpPr>
          <p:nvPr>
            <p:ph sz="half" idx="2"/>
          </p:nvPr>
        </p:nvSpPr>
        <p:spPr>
          <a:xfrm>
            <a:off x="1099436" y="2200274"/>
            <a:ext cx="5157787" cy="3684588"/>
          </a:xfrm>
        </p:spPr>
        <p:txBody>
          <a:bodyPr/>
          <a:lstStyle/>
          <a:p>
            <a:pPr lvl="0"/>
            <a:r>
              <a:rPr lang="zh-CN" altLang="en-US" smtClean="0"/>
              <a:t>编辑母版文本样式</a:t>
            </a:r>
          </a:p>
          <a:p>
            <a:pPr lvl="1"/>
            <a:r>
              <a:rPr lang="zh-CN" altLang="en-US" smtClean="0"/>
              <a:t>第二级</a:t>
            </a:r>
          </a:p>
        </p:txBody>
      </p:sp>
      <p:sp>
        <p:nvSpPr>
          <p:cNvPr id="5" name="Text Placeholder 4"/>
          <p:cNvSpPr>
            <a:spLocks noGrp="1"/>
          </p:cNvSpPr>
          <p:nvPr>
            <p:ph type="body" sz="quarter" idx="3"/>
          </p:nvPr>
        </p:nvSpPr>
        <p:spPr>
          <a:xfrm>
            <a:off x="6431847" y="1376362"/>
            <a:ext cx="5183188"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KSO_BC2"/>
          <p:cNvSpPr>
            <a:spLocks noGrp="1"/>
          </p:cNvSpPr>
          <p:nvPr>
            <p:ph sz="quarter" idx="4"/>
          </p:nvPr>
        </p:nvSpPr>
        <p:spPr>
          <a:xfrm>
            <a:off x="6431847" y="2200274"/>
            <a:ext cx="5183188" cy="3684588"/>
          </a:xfrm>
        </p:spPr>
        <p:txBody>
          <a:bodyPr/>
          <a:lstStyle/>
          <a:p>
            <a:pPr lvl="0"/>
            <a:r>
              <a:rPr lang="zh-CN" altLang="en-US" smtClean="0"/>
              <a:t>编辑母版文本样式</a:t>
            </a:r>
          </a:p>
          <a:p>
            <a:pPr lvl="1"/>
            <a:r>
              <a:rPr lang="zh-CN" altLang="en-US" smtClean="0"/>
              <a:t>第二级</a:t>
            </a:r>
          </a:p>
        </p:txBody>
      </p:sp>
      <p:sp>
        <p:nvSpPr>
          <p:cNvPr id="7" name="KSO_FD"/>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3970398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2621116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2553659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1" y="533402"/>
            <a:ext cx="3932237" cy="1600200"/>
          </a:xfrm>
        </p:spPr>
        <p:txBody>
          <a:bodyPr anchor="b"/>
          <a:lstStyle>
            <a:lvl1pPr>
              <a:defRPr sz="2400"/>
            </a:lvl1pPr>
          </a:lstStyle>
          <a:p>
            <a:r>
              <a:rPr lang="zh-CN" altLang="en-US" smtClean="0"/>
              <a:t>单击此处编辑母版标题样式</a:t>
            </a:r>
            <a:endParaRPr lang="en-US" dirty="0"/>
          </a:p>
        </p:txBody>
      </p:sp>
      <p:sp>
        <p:nvSpPr>
          <p:cNvPr id="3" name="KSO_BC1"/>
          <p:cNvSpPr>
            <a:spLocks noGrp="1"/>
          </p:cNvSpPr>
          <p:nvPr>
            <p:ph idx="1"/>
          </p:nvPr>
        </p:nvSpPr>
        <p:spPr>
          <a:xfrm>
            <a:off x="5487989" y="1063631"/>
            <a:ext cx="6172200" cy="4873625"/>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p:txBody>
      </p:sp>
      <p:sp>
        <p:nvSpPr>
          <p:cNvPr id="4" name="KSO_BC2"/>
          <p:cNvSpPr>
            <a:spLocks noGrp="1"/>
          </p:cNvSpPr>
          <p:nvPr>
            <p:ph type="body" sz="half" idx="2"/>
          </p:nvPr>
        </p:nvSpPr>
        <p:spPr>
          <a:xfrm>
            <a:off x="1144591" y="2133602"/>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KSO_FD"/>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324976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836939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24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5442833"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KSO_FD"/>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1260019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p:txBody>
      </p:sp>
      <p:sp>
        <p:nvSpPr>
          <p:cNvPr id="4" name="KSO_FD"/>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2975327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1" y="365125"/>
            <a:ext cx="1182511"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2113843" y="365125"/>
            <a:ext cx="7933269" cy="5811838"/>
          </a:xfrm>
        </p:spPr>
        <p:txBody>
          <a:bodyPr vert="eaVert"/>
          <a:lstStyle/>
          <a:p>
            <a:pPr lvl="0"/>
            <a:r>
              <a:rPr lang="zh-CN" altLang="en-US" smtClean="0"/>
              <a:t>编辑母版文本样式</a:t>
            </a:r>
          </a:p>
          <a:p>
            <a:pPr lvl="1"/>
            <a:r>
              <a:rPr lang="zh-CN" altLang="en-US" smtClean="0"/>
              <a:t>第二级</a:t>
            </a:r>
          </a:p>
        </p:txBody>
      </p:sp>
      <p:sp>
        <p:nvSpPr>
          <p:cNvPr id="4" name="KSO_FD"/>
          <p:cNvSpPr>
            <a:spLocks noGrp="1"/>
          </p:cNvSpPr>
          <p:nvPr>
            <p:ph type="dt" sz="half" idx="10"/>
          </p:nvPr>
        </p:nvSpPr>
        <p:spPr/>
        <p:txBody>
          <a:bodyPr/>
          <a:lstStyle/>
          <a:p>
            <a:fld id="{193036F7-269D-4840-8139-0809B468E1DA}" type="datetimeFigureOut">
              <a:rPr lang="zh-CN" altLang="en-US" smtClean="0"/>
              <a:t>2016/11/1</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1B7E5551-7D67-4806-A960-D93B19F5560F}" type="slidenum">
              <a:rPr lang="zh-CN" altLang="en-US" smtClean="0"/>
              <a:t>‹#›</a:t>
            </a:fld>
            <a:endParaRPr lang="zh-CN" altLang="en-US"/>
          </a:p>
        </p:txBody>
      </p:sp>
    </p:spTree>
    <p:extLst>
      <p:ext uri="{BB962C8B-B14F-4D97-AF65-F5344CB8AC3E}">
        <p14:creationId xmlns:p14="http://schemas.microsoft.com/office/powerpoint/2010/main" val="286359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232000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330429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206216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95807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356863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133063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05AFC99B-0790-4406-82F4-B4C758F7902D}" type="datetimeFigureOut">
              <a:rPr lang="zh-CN" altLang="en-US" smtClean="0"/>
              <a:t>2016/11/1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32737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FC99B-0790-4406-82F4-B4C758F7902D}" type="datetimeFigureOut">
              <a:rPr lang="zh-CN" altLang="en-US" smtClean="0"/>
              <a:t>2016/11/1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CDA98-15C0-4F9D-974B-13D62FDF2B80}" type="slidenum">
              <a:rPr lang="zh-CN" altLang="en-US" smtClean="0"/>
              <a:t>‹#›</a:t>
            </a:fld>
            <a:endParaRPr lang="zh-CN" altLang="en-US"/>
          </a:p>
        </p:txBody>
      </p:sp>
    </p:spTree>
    <p:extLst>
      <p:ext uri="{BB962C8B-B14F-4D97-AF65-F5344CB8AC3E}">
        <p14:creationId xmlns:p14="http://schemas.microsoft.com/office/powerpoint/2010/main" val="3254460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13">
            <a:extLst>
              <a:ext uri="{28A0092B-C50C-407E-A947-70E740481C1C}">
                <a14:useLocalDpi xmlns:a14="http://schemas.microsoft.com/office/drawing/2010/main" val="0"/>
              </a:ext>
            </a:extLst>
          </a:blip>
          <a:srcRect l="1474" t="26028" r="6166" b="4484"/>
          <a:stretch/>
        </p:blipFill>
        <p:spPr>
          <a:xfrm>
            <a:off x="-2" y="2337829"/>
            <a:ext cx="7899402" cy="4520171"/>
          </a:xfrm>
          <a:prstGeom prst="rect">
            <a:avLst/>
          </a:prstGeom>
        </p:spPr>
      </p:pic>
      <p:sp>
        <p:nvSpPr>
          <p:cNvPr id="4" name="KSO_FD"/>
          <p:cNvSpPr>
            <a:spLocks noGrp="1"/>
          </p:cNvSpPr>
          <p:nvPr>
            <p:ph type="dt" sz="half" idx="2"/>
          </p:nvPr>
        </p:nvSpPr>
        <p:spPr>
          <a:xfrm>
            <a:off x="838200" y="6451604"/>
            <a:ext cx="2743200" cy="365125"/>
          </a:xfrm>
          <a:prstGeom prst="rect">
            <a:avLst/>
          </a:prstGeom>
        </p:spPr>
        <p:txBody>
          <a:bodyPr vert="horz" lIns="91440" tIns="45720" rIns="91440" bIns="45720" rtlCol="0" anchor="ctr"/>
          <a:lstStyle>
            <a:lvl1pPr algn="l">
              <a:defRPr sz="1200">
                <a:solidFill>
                  <a:schemeClr val="tx1"/>
                </a:solidFill>
              </a:defRPr>
            </a:lvl1pPr>
          </a:lstStyle>
          <a:p>
            <a:fld id="{05AFC99B-0790-4406-82F4-B4C758F7902D}" type="datetimeFigureOut">
              <a:rPr lang="zh-CN" altLang="en-US" smtClean="0"/>
              <a:t>2016/11/1</a:t>
            </a:fld>
            <a:endParaRPr lang="zh-CN" altLang="en-US"/>
          </a:p>
        </p:txBody>
      </p:sp>
      <p:sp>
        <p:nvSpPr>
          <p:cNvPr id="5" name="KSO_FT"/>
          <p:cNvSpPr>
            <a:spLocks noGrp="1"/>
          </p:cNvSpPr>
          <p:nvPr>
            <p:ph type="ftr" sz="quarter" idx="3"/>
          </p:nvPr>
        </p:nvSpPr>
        <p:spPr>
          <a:xfrm>
            <a:off x="4038600" y="6451604"/>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zh-CN" altLang="en-US"/>
          </a:p>
        </p:txBody>
      </p:sp>
      <p:sp>
        <p:nvSpPr>
          <p:cNvPr id="6" name="KSO_FN"/>
          <p:cNvSpPr>
            <a:spLocks noGrp="1"/>
          </p:cNvSpPr>
          <p:nvPr>
            <p:ph type="sldNum" sz="quarter" idx="4"/>
          </p:nvPr>
        </p:nvSpPr>
        <p:spPr>
          <a:xfrm>
            <a:off x="8610600" y="6451604"/>
            <a:ext cx="2743200" cy="365125"/>
          </a:xfrm>
          <a:prstGeom prst="rect">
            <a:avLst/>
          </a:prstGeom>
        </p:spPr>
        <p:txBody>
          <a:bodyPr vert="horz" lIns="91440" tIns="45720" rIns="91440" bIns="45720" rtlCol="0" anchor="ctr"/>
          <a:lstStyle>
            <a:lvl1pPr algn="r">
              <a:defRPr sz="1200">
                <a:solidFill>
                  <a:schemeClr val="tx1"/>
                </a:solidFill>
              </a:defRPr>
            </a:lvl1pPr>
          </a:lstStyle>
          <a:p>
            <a:fld id="{7C0CDA98-15C0-4F9D-974B-13D62FDF2B80}" type="slidenum">
              <a:rPr lang="zh-CN" altLang="en-US" smtClean="0"/>
              <a:t>‹#›</a:t>
            </a:fld>
            <a:endParaRPr lang="zh-CN" altLang="en-US"/>
          </a:p>
        </p:txBody>
      </p:sp>
      <p:sp>
        <p:nvSpPr>
          <p:cNvPr id="3" name="KSO_BC1"/>
          <p:cNvSpPr>
            <a:spLocks noGrp="1"/>
          </p:cNvSpPr>
          <p:nvPr>
            <p:ph type="body" idx="1"/>
          </p:nvPr>
        </p:nvSpPr>
        <p:spPr>
          <a:xfrm>
            <a:off x="1138687" y="1133475"/>
            <a:ext cx="10488872" cy="510014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2" name="KSO_BT1"/>
          <p:cNvSpPr>
            <a:spLocks noGrp="1"/>
          </p:cNvSpPr>
          <p:nvPr>
            <p:ph type="title"/>
          </p:nvPr>
        </p:nvSpPr>
        <p:spPr>
          <a:xfrm>
            <a:off x="673101" y="213919"/>
            <a:ext cx="10954459" cy="796011"/>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Tree>
    <p:extLst>
      <p:ext uri="{BB962C8B-B14F-4D97-AF65-F5344CB8AC3E}">
        <p14:creationId xmlns:p14="http://schemas.microsoft.com/office/powerpoint/2010/main" val="7282430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200" b="0" i="0" kern="1200" baseline="0">
          <a:solidFill>
            <a:schemeClr val="accent1"/>
          </a:solidFill>
          <a:effectLst/>
          <a:latin typeface="+mj-ea"/>
          <a:ea typeface="+mj-ea"/>
          <a:cs typeface="+mj-cs"/>
        </a:defRPr>
      </a:lvl1pPr>
    </p:titleStyle>
    <p:body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tags" Target="../tags/tag84.xml"/><Relationship Id="rId2" Type="http://schemas.openxmlformats.org/officeDocument/2006/relationships/tags" Target="../tags/tag74.xml"/><Relationship Id="rId16" Type="http://schemas.openxmlformats.org/officeDocument/2006/relationships/slideLayout" Target="../slideLayouts/slideLayout18.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tags" Target="../tags/tag87.xml"/><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s>
</file>

<file path=ppt/slides/_rels/slide11.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2.xml"/><Relationship Id="rId5" Type="http://schemas.openxmlformats.org/officeDocument/2006/relationships/slideLayout" Target="../slideLayouts/slideLayout13.xml"/><Relationship Id="rId4" Type="http://schemas.openxmlformats.org/officeDocument/2006/relationships/tags" Target="../tags/tag91.xml"/></Relationships>
</file>

<file path=ppt/slides/_rels/slide12.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103.xml"/><Relationship Id="rId2" Type="http://schemas.openxmlformats.org/officeDocument/2006/relationships/tags" Target="../tags/tag93.xml"/><Relationship Id="rId16" Type="http://schemas.openxmlformats.org/officeDocument/2006/relationships/slideLayout" Target="../slideLayouts/slideLayout18.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tags" Target="../tags/tag10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s>
</file>

<file path=ppt/slides/_rels/slide13.xml.rels><?xml version="1.0" encoding="UTF-8" standalone="yes"?>
<Relationships xmlns="http://schemas.openxmlformats.org/package/2006/relationships"><Relationship Id="rId13" Type="http://schemas.openxmlformats.org/officeDocument/2006/relationships/tags" Target="../tags/tag119.xml"/><Relationship Id="rId18" Type="http://schemas.openxmlformats.org/officeDocument/2006/relationships/tags" Target="../tags/tag124.xml"/><Relationship Id="rId26" Type="http://schemas.openxmlformats.org/officeDocument/2006/relationships/tags" Target="../tags/tag132.xml"/><Relationship Id="rId3" Type="http://schemas.openxmlformats.org/officeDocument/2006/relationships/tags" Target="../tags/tag109.xml"/><Relationship Id="rId21" Type="http://schemas.openxmlformats.org/officeDocument/2006/relationships/tags" Target="../tags/tag127.xml"/><Relationship Id="rId34" Type="http://schemas.openxmlformats.org/officeDocument/2006/relationships/image" Target="../media/image7.png"/><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tags" Target="../tags/tag131.xml"/><Relationship Id="rId33" Type="http://schemas.openxmlformats.org/officeDocument/2006/relationships/image" Target="../media/image6.png"/><Relationship Id="rId2" Type="http://schemas.openxmlformats.org/officeDocument/2006/relationships/tags" Target="../tags/tag108.xml"/><Relationship Id="rId16" Type="http://schemas.openxmlformats.org/officeDocument/2006/relationships/tags" Target="../tags/tag122.xml"/><Relationship Id="rId20" Type="http://schemas.openxmlformats.org/officeDocument/2006/relationships/tags" Target="../tags/tag126.xml"/><Relationship Id="rId29" Type="http://schemas.openxmlformats.org/officeDocument/2006/relationships/tags" Target="../tags/tag135.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24" Type="http://schemas.openxmlformats.org/officeDocument/2006/relationships/tags" Target="../tags/tag130.xml"/><Relationship Id="rId32" Type="http://schemas.openxmlformats.org/officeDocument/2006/relationships/slideLayout" Target="../slideLayouts/slideLayout17.xml"/><Relationship Id="rId5" Type="http://schemas.openxmlformats.org/officeDocument/2006/relationships/tags" Target="../tags/tag111.xml"/><Relationship Id="rId15" Type="http://schemas.openxmlformats.org/officeDocument/2006/relationships/tags" Target="../tags/tag121.xml"/><Relationship Id="rId23" Type="http://schemas.openxmlformats.org/officeDocument/2006/relationships/tags" Target="../tags/tag129.xml"/><Relationship Id="rId28" Type="http://schemas.openxmlformats.org/officeDocument/2006/relationships/tags" Target="../tags/tag134.xml"/><Relationship Id="rId10" Type="http://schemas.openxmlformats.org/officeDocument/2006/relationships/tags" Target="../tags/tag116.xml"/><Relationship Id="rId19" Type="http://schemas.openxmlformats.org/officeDocument/2006/relationships/tags" Target="../tags/tag125.xml"/><Relationship Id="rId31" Type="http://schemas.openxmlformats.org/officeDocument/2006/relationships/tags" Target="../tags/tag137.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tags" Target="../tags/tag128.xml"/><Relationship Id="rId27" Type="http://schemas.openxmlformats.org/officeDocument/2006/relationships/tags" Target="../tags/tag133.xml"/><Relationship Id="rId30" Type="http://schemas.openxmlformats.org/officeDocument/2006/relationships/tags" Target="../tags/tag136.xml"/><Relationship Id="rId35" Type="http://schemas.openxmlformats.org/officeDocument/2006/relationships/image" Target="../media/image8.png"/><Relationship Id="rId8" Type="http://schemas.openxmlformats.org/officeDocument/2006/relationships/tags" Target="../tags/tag114.xml"/></Relationships>
</file>

<file path=ppt/slides/_rels/slide14.xml.rels><?xml version="1.0" encoding="UTF-8" standalone="yes"?>
<Relationships xmlns="http://schemas.openxmlformats.org/package/2006/relationships"><Relationship Id="rId13" Type="http://schemas.openxmlformats.org/officeDocument/2006/relationships/tags" Target="../tags/tag150.xml"/><Relationship Id="rId18" Type="http://schemas.openxmlformats.org/officeDocument/2006/relationships/tags" Target="../tags/tag155.xml"/><Relationship Id="rId26" Type="http://schemas.openxmlformats.org/officeDocument/2006/relationships/tags" Target="../tags/tag163.xml"/><Relationship Id="rId3" Type="http://schemas.openxmlformats.org/officeDocument/2006/relationships/tags" Target="../tags/tag140.xml"/><Relationship Id="rId21" Type="http://schemas.openxmlformats.org/officeDocument/2006/relationships/tags" Target="../tags/tag158.xml"/><Relationship Id="rId34" Type="http://schemas.openxmlformats.org/officeDocument/2006/relationships/tags" Target="../tags/tag171.xml"/><Relationship Id="rId7" Type="http://schemas.openxmlformats.org/officeDocument/2006/relationships/tags" Target="../tags/tag144.xml"/><Relationship Id="rId12" Type="http://schemas.openxmlformats.org/officeDocument/2006/relationships/tags" Target="../tags/tag149.xml"/><Relationship Id="rId17" Type="http://schemas.openxmlformats.org/officeDocument/2006/relationships/tags" Target="../tags/tag154.xml"/><Relationship Id="rId25" Type="http://schemas.openxmlformats.org/officeDocument/2006/relationships/tags" Target="../tags/tag162.xml"/><Relationship Id="rId33" Type="http://schemas.openxmlformats.org/officeDocument/2006/relationships/tags" Target="../tags/tag170.xml"/><Relationship Id="rId2" Type="http://schemas.openxmlformats.org/officeDocument/2006/relationships/tags" Target="../tags/tag139.xml"/><Relationship Id="rId16" Type="http://schemas.openxmlformats.org/officeDocument/2006/relationships/tags" Target="../tags/tag153.xml"/><Relationship Id="rId20" Type="http://schemas.openxmlformats.org/officeDocument/2006/relationships/tags" Target="../tags/tag157.xml"/><Relationship Id="rId29" Type="http://schemas.openxmlformats.org/officeDocument/2006/relationships/tags" Target="../tags/tag166.xml"/><Relationship Id="rId1" Type="http://schemas.openxmlformats.org/officeDocument/2006/relationships/tags" Target="../tags/tag138.xml"/><Relationship Id="rId6" Type="http://schemas.openxmlformats.org/officeDocument/2006/relationships/tags" Target="../tags/tag143.xml"/><Relationship Id="rId11" Type="http://schemas.openxmlformats.org/officeDocument/2006/relationships/tags" Target="../tags/tag148.xml"/><Relationship Id="rId24" Type="http://schemas.openxmlformats.org/officeDocument/2006/relationships/tags" Target="../tags/tag161.xml"/><Relationship Id="rId32" Type="http://schemas.openxmlformats.org/officeDocument/2006/relationships/tags" Target="../tags/tag169.xml"/><Relationship Id="rId5" Type="http://schemas.openxmlformats.org/officeDocument/2006/relationships/tags" Target="../tags/tag142.xml"/><Relationship Id="rId15" Type="http://schemas.openxmlformats.org/officeDocument/2006/relationships/tags" Target="../tags/tag152.xml"/><Relationship Id="rId23" Type="http://schemas.openxmlformats.org/officeDocument/2006/relationships/tags" Target="../tags/tag160.xml"/><Relationship Id="rId28" Type="http://schemas.openxmlformats.org/officeDocument/2006/relationships/tags" Target="../tags/tag165.xml"/><Relationship Id="rId10" Type="http://schemas.openxmlformats.org/officeDocument/2006/relationships/tags" Target="../tags/tag147.xml"/><Relationship Id="rId19" Type="http://schemas.openxmlformats.org/officeDocument/2006/relationships/tags" Target="../tags/tag156.xml"/><Relationship Id="rId31" Type="http://schemas.openxmlformats.org/officeDocument/2006/relationships/tags" Target="../tags/tag168.xml"/><Relationship Id="rId4" Type="http://schemas.openxmlformats.org/officeDocument/2006/relationships/tags" Target="../tags/tag141.xml"/><Relationship Id="rId9" Type="http://schemas.openxmlformats.org/officeDocument/2006/relationships/tags" Target="../tags/tag146.xml"/><Relationship Id="rId14" Type="http://schemas.openxmlformats.org/officeDocument/2006/relationships/tags" Target="../tags/tag151.xml"/><Relationship Id="rId22" Type="http://schemas.openxmlformats.org/officeDocument/2006/relationships/tags" Target="../tags/tag159.xml"/><Relationship Id="rId27" Type="http://schemas.openxmlformats.org/officeDocument/2006/relationships/tags" Target="../tags/tag164.xml"/><Relationship Id="rId30" Type="http://schemas.openxmlformats.org/officeDocument/2006/relationships/tags" Target="../tags/tag167.xml"/><Relationship Id="rId35" Type="http://schemas.openxmlformats.org/officeDocument/2006/relationships/slideLayout" Target="../slideLayouts/slideLayout17.xml"/><Relationship Id="rId8" Type="http://schemas.openxmlformats.org/officeDocument/2006/relationships/tags" Target="../tags/tag145.xml"/></Relationships>
</file>

<file path=ppt/slides/_rels/slide15.xml.rels><?xml version="1.0" encoding="UTF-8" standalone="yes"?>
<Relationships xmlns="http://schemas.openxmlformats.org/package/2006/relationships"><Relationship Id="rId8" Type="http://schemas.openxmlformats.org/officeDocument/2006/relationships/tags" Target="../tags/tag179.xml"/><Relationship Id="rId13" Type="http://schemas.openxmlformats.org/officeDocument/2006/relationships/tags" Target="../tags/tag184.xml"/><Relationship Id="rId18" Type="http://schemas.openxmlformats.org/officeDocument/2006/relationships/slideLayout" Target="../slideLayouts/slideLayout17.xml"/><Relationship Id="rId3" Type="http://schemas.openxmlformats.org/officeDocument/2006/relationships/tags" Target="../tags/tag174.xml"/><Relationship Id="rId7" Type="http://schemas.openxmlformats.org/officeDocument/2006/relationships/tags" Target="../tags/tag178.xml"/><Relationship Id="rId12" Type="http://schemas.openxmlformats.org/officeDocument/2006/relationships/tags" Target="../tags/tag183.xml"/><Relationship Id="rId17" Type="http://schemas.openxmlformats.org/officeDocument/2006/relationships/tags" Target="../tags/tag188.xml"/><Relationship Id="rId2" Type="http://schemas.openxmlformats.org/officeDocument/2006/relationships/tags" Target="../tags/tag173.xml"/><Relationship Id="rId16" Type="http://schemas.openxmlformats.org/officeDocument/2006/relationships/tags" Target="../tags/tag187.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tags" Target="../tags/tag182.xml"/><Relationship Id="rId5" Type="http://schemas.openxmlformats.org/officeDocument/2006/relationships/tags" Target="../tags/tag176.xml"/><Relationship Id="rId15" Type="http://schemas.openxmlformats.org/officeDocument/2006/relationships/tags" Target="../tags/tag186.xml"/><Relationship Id="rId10" Type="http://schemas.openxmlformats.org/officeDocument/2006/relationships/tags" Target="../tags/tag181.xml"/><Relationship Id="rId19" Type="http://schemas.openxmlformats.org/officeDocument/2006/relationships/notesSlide" Target="../notesSlides/notesSlide3.xml"/><Relationship Id="rId4" Type="http://schemas.openxmlformats.org/officeDocument/2006/relationships/tags" Target="../tags/tag175.xml"/><Relationship Id="rId9" Type="http://schemas.openxmlformats.org/officeDocument/2006/relationships/tags" Target="../tags/tag180.xml"/><Relationship Id="rId14" Type="http://schemas.openxmlformats.org/officeDocument/2006/relationships/tags" Target="../tags/tag185.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10" Type="http://schemas.openxmlformats.org/officeDocument/2006/relationships/image" Target="../media/image9.png"/><Relationship Id="rId4" Type="http://schemas.openxmlformats.org/officeDocument/2006/relationships/tags" Target="../tags/tag192.xml"/><Relationship Id="rId9"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5" Type="http://schemas.openxmlformats.org/officeDocument/2006/relationships/slideLayout" Target="../slideLayouts/slideLayout13.xml"/><Relationship Id="rId4" Type="http://schemas.openxmlformats.org/officeDocument/2006/relationships/tags" Target="../tags/tag199.xml"/></Relationships>
</file>

<file path=ppt/slides/_rels/slide18.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notesSlide" Target="../notesSlides/notesSlide5.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tags" Target="../tags/tag214.xml"/><Relationship Id="rId10" Type="http://schemas.openxmlformats.org/officeDocument/2006/relationships/tags" Target="../tags/tag209.xml"/><Relationship Id="rId19" Type="http://schemas.openxmlformats.org/officeDocument/2006/relationships/slideLayout" Target="../slideLayouts/slideLayout13.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218.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 Target="slide5.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 Target="slide39.xml"/><Relationship Id="rId2" Type="http://schemas.openxmlformats.org/officeDocument/2006/relationships/tags" Target="../tags/tag3.xml"/><Relationship Id="rId16" Type="http://schemas.openxmlformats.org/officeDocument/2006/relationships/slide" Target="slide38.xml"/><Relationship Id="rId20" Type="http://schemas.openxmlformats.org/officeDocument/2006/relationships/slide" Target="slide16.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18.xml"/><Relationship Id="rId10" Type="http://schemas.openxmlformats.org/officeDocument/2006/relationships/tags" Target="../tags/tag11.xml"/><Relationship Id="rId19" Type="http://schemas.openxmlformats.org/officeDocument/2006/relationships/slide" Target="slide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8" Type="http://schemas.openxmlformats.org/officeDocument/2006/relationships/tags" Target="../tags/tag226.xml"/><Relationship Id="rId3" Type="http://schemas.openxmlformats.org/officeDocument/2006/relationships/tags" Target="../tags/tag221.xml"/><Relationship Id="rId7" Type="http://schemas.openxmlformats.org/officeDocument/2006/relationships/tags" Target="../tags/tag225.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9"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227.xml"/></Relationships>
</file>

<file path=ppt/slides/_rels/slide22.xml.rels><?xml version="1.0" encoding="UTF-8" standalone="yes"?>
<Relationships xmlns="http://schemas.openxmlformats.org/package/2006/relationships"><Relationship Id="rId8" Type="http://schemas.openxmlformats.org/officeDocument/2006/relationships/tags" Target="../tags/tag235.xml"/><Relationship Id="rId3" Type="http://schemas.openxmlformats.org/officeDocument/2006/relationships/tags" Target="../tags/tag230.xml"/><Relationship Id="rId7" Type="http://schemas.openxmlformats.org/officeDocument/2006/relationships/tags" Target="../tags/tag234.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5" Type="http://schemas.openxmlformats.org/officeDocument/2006/relationships/tags" Target="../tags/tag232.xml"/><Relationship Id="rId10" Type="http://schemas.openxmlformats.org/officeDocument/2006/relationships/slideLayout" Target="../slideLayouts/slideLayout13.xml"/><Relationship Id="rId4" Type="http://schemas.openxmlformats.org/officeDocument/2006/relationships/tags" Target="../tags/tag231.xml"/><Relationship Id="rId9" Type="http://schemas.openxmlformats.org/officeDocument/2006/relationships/tags" Target="../tags/tag236.xml"/></Relationships>
</file>

<file path=ppt/slides/_rels/slide23.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4"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5" Type="http://schemas.openxmlformats.org/officeDocument/2006/relationships/slideLayout" Target="../slideLayouts/slideLayout13.xml"/><Relationship Id="rId4" Type="http://schemas.openxmlformats.org/officeDocument/2006/relationships/tags" Target="../tags/tag243.xml"/></Relationships>
</file>

<file path=ppt/slides/_rels/slide25.xml.rels><?xml version="1.0" encoding="UTF-8" standalone="yes"?>
<Relationships xmlns="http://schemas.openxmlformats.org/package/2006/relationships"><Relationship Id="rId8" Type="http://schemas.openxmlformats.org/officeDocument/2006/relationships/tags" Target="../tags/tag251.xml"/><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notesSlide" Target="../notesSlides/notesSlide6.xm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slideLayout" Target="../slideLayouts/slideLayout17.xml"/><Relationship Id="rId5" Type="http://schemas.openxmlformats.org/officeDocument/2006/relationships/tags" Target="../tags/tag248.xml"/><Relationship Id="rId10" Type="http://schemas.openxmlformats.org/officeDocument/2006/relationships/tags" Target="../tags/tag253.xml"/><Relationship Id="rId4" Type="http://schemas.openxmlformats.org/officeDocument/2006/relationships/tags" Target="../tags/tag247.xml"/><Relationship Id="rId9" Type="http://schemas.openxmlformats.org/officeDocument/2006/relationships/tags" Target="../tags/tag252.xml"/></Relationships>
</file>

<file path=ppt/slides/_rels/slide26.xml.rels><?xml version="1.0" encoding="UTF-8" standalone="yes"?>
<Relationships xmlns="http://schemas.openxmlformats.org/package/2006/relationships"><Relationship Id="rId8" Type="http://schemas.openxmlformats.org/officeDocument/2006/relationships/tags" Target="../tags/tag261.xml"/><Relationship Id="rId13" Type="http://schemas.openxmlformats.org/officeDocument/2006/relationships/tags" Target="../tags/tag266.xml"/><Relationship Id="rId18" Type="http://schemas.openxmlformats.org/officeDocument/2006/relationships/tags" Target="../tags/tag271.xml"/><Relationship Id="rId3" Type="http://schemas.openxmlformats.org/officeDocument/2006/relationships/tags" Target="../tags/tag256.xml"/><Relationship Id="rId21" Type="http://schemas.openxmlformats.org/officeDocument/2006/relationships/tags" Target="../tags/tag274.xml"/><Relationship Id="rId7" Type="http://schemas.openxmlformats.org/officeDocument/2006/relationships/tags" Target="../tags/tag260.xml"/><Relationship Id="rId12" Type="http://schemas.openxmlformats.org/officeDocument/2006/relationships/tags" Target="../tags/tag265.xml"/><Relationship Id="rId17" Type="http://schemas.openxmlformats.org/officeDocument/2006/relationships/tags" Target="../tags/tag270.xml"/><Relationship Id="rId25" Type="http://schemas.openxmlformats.org/officeDocument/2006/relationships/slide" Target="slide26.xml"/><Relationship Id="rId2" Type="http://schemas.openxmlformats.org/officeDocument/2006/relationships/tags" Target="../tags/tag255.xml"/><Relationship Id="rId16" Type="http://schemas.openxmlformats.org/officeDocument/2006/relationships/tags" Target="../tags/tag269.xml"/><Relationship Id="rId20" Type="http://schemas.openxmlformats.org/officeDocument/2006/relationships/tags" Target="../tags/tag273.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tags" Target="../tags/tag264.xml"/><Relationship Id="rId24" Type="http://schemas.openxmlformats.org/officeDocument/2006/relationships/slide" Target="slide3.xml"/><Relationship Id="rId5" Type="http://schemas.openxmlformats.org/officeDocument/2006/relationships/tags" Target="../tags/tag258.xml"/><Relationship Id="rId15" Type="http://schemas.openxmlformats.org/officeDocument/2006/relationships/tags" Target="../tags/tag268.xml"/><Relationship Id="rId23" Type="http://schemas.openxmlformats.org/officeDocument/2006/relationships/notesSlide" Target="../notesSlides/notesSlide7.xml"/><Relationship Id="rId10" Type="http://schemas.openxmlformats.org/officeDocument/2006/relationships/tags" Target="../tags/tag263.xml"/><Relationship Id="rId19" Type="http://schemas.openxmlformats.org/officeDocument/2006/relationships/tags" Target="../tags/tag272.xml"/><Relationship Id="rId4" Type="http://schemas.openxmlformats.org/officeDocument/2006/relationships/tags" Target="../tags/tag257.xml"/><Relationship Id="rId9" Type="http://schemas.openxmlformats.org/officeDocument/2006/relationships/tags" Target="../tags/tag262.xml"/><Relationship Id="rId14" Type="http://schemas.openxmlformats.org/officeDocument/2006/relationships/tags" Target="../tags/tag267.xml"/><Relationship Id="rId22"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8" Type="http://schemas.openxmlformats.org/officeDocument/2006/relationships/tags" Target="../tags/tag282.xml"/><Relationship Id="rId13" Type="http://schemas.openxmlformats.org/officeDocument/2006/relationships/tags" Target="../tags/tag287.xml"/><Relationship Id="rId3" Type="http://schemas.openxmlformats.org/officeDocument/2006/relationships/tags" Target="../tags/tag277.xml"/><Relationship Id="rId7" Type="http://schemas.openxmlformats.org/officeDocument/2006/relationships/tags" Target="../tags/tag281.xml"/><Relationship Id="rId12" Type="http://schemas.openxmlformats.org/officeDocument/2006/relationships/tags" Target="../tags/tag286.xml"/><Relationship Id="rId17" Type="http://schemas.openxmlformats.org/officeDocument/2006/relationships/notesSlide" Target="../notesSlides/notesSlide8.xml"/><Relationship Id="rId2" Type="http://schemas.openxmlformats.org/officeDocument/2006/relationships/tags" Target="../tags/tag276.xml"/><Relationship Id="rId16" Type="http://schemas.openxmlformats.org/officeDocument/2006/relationships/slideLayout" Target="../slideLayouts/slideLayout18.xml"/><Relationship Id="rId1" Type="http://schemas.openxmlformats.org/officeDocument/2006/relationships/tags" Target="../tags/tag275.xml"/><Relationship Id="rId6" Type="http://schemas.openxmlformats.org/officeDocument/2006/relationships/tags" Target="../tags/tag280.xml"/><Relationship Id="rId11" Type="http://schemas.openxmlformats.org/officeDocument/2006/relationships/tags" Target="../tags/tag285.xml"/><Relationship Id="rId5" Type="http://schemas.openxmlformats.org/officeDocument/2006/relationships/tags" Target="../tags/tag279.xml"/><Relationship Id="rId15" Type="http://schemas.openxmlformats.org/officeDocument/2006/relationships/tags" Target="../tags/tag289.xml"/><Relationship Id="rId10" Type="http://schemas.openxmlformats.org/officeDocument/2006/relationships/tags" Target="../tags/tag284.xml"/><Relationship Id="rId4" Type="http://schemas.openxmlformats.org/officeDocument/2006/relationships/tags" Target="../tags/tag278.xml"/><Relationship Id="rId9" Type="http://schemas.openxmlformats.org/officeDocument/2006/relationships/tags" Target="../tags/tag283.xml"/><Relationship Id="rId14" Type="http://schemas.openxmlformats.org/officeDocument/2006/relationships/tags" Target="../tags/tag288.xml"/></Relationships>
</file>

<file path=ppt/slides/_rels/slide28.xml.rels><?xml version="1.0" encoding="UTF-8" standalone="yes"?>
<Relationships xmlns="http://schemas.openxmlformats.org/package/2006/relationships"><Relationship Id="rId8" Type="http://schemas.openxmlformats.org/officeDocument/2006/relationships/tags" Target="../tags/tag297.xml"/><Relationship Id="rId13" Type="http://schemas.openxmlformats.org/officeDocument/2006/relationships/tags" Target="../tags/tag302.xml"/><Relationship Id="rId18" Type="http://schemas.openxmlformats.org/officeDocument/2006/relationships/tags" Target="../tags/tag307.xml"/><Relationship Id="rId3" Type="http://schemas.openxmlformats.org/officeDocument/2006/relationships/tags" Target="../tags/tag292.xml"/><Relationship Id="rId21" Type="http://schemas.openxmlformats.org/officeDocument/2006/relationships/tags" Target="../tags/tag310.xml"/><Relationship Id="rId7" Type="http://schemas.openxmlformats.org/officeDocument/2006/relationships/tags" Target="../tags/tag296.xml"/><Relationship Id="rId12" Type="http://schemas.openxmlformats.org/officeDocument/2006/relationships/tags" Target="../tags/tag301.xml"/><Relationship Id="rId17" Type="http://schemas.openxmlformats.org/officeDocument/2006/relationships/tags" Target="../tags/tag306.xml"/><Relationship Id="rId2" Type="http://schemas.openxmlformats.org/officeDocument/2006/relationships/tags" Target="../tags/tag291.xml"/><Relationship Id="rId16" Type="http://schemas.openxmlformats.org/officeDocument/2006/relationships/tags" Target="../tags/tag305.xml"/><Relationship Id="rId20" Type="http://schemas.openxmlformats.org/officeDocument/2006/relationships/tags" Target="../tags/tag309.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5" Type="http://schemas.openxmlformats.org/officeDocument/2006/relationships/tags" Target="../tags/tag294.xml"/><Relationship Id="rId15" Type="http://schemas.openxmlformats.org/officeDocument/2006/relationships/tags" Target="../tags/tag304.xml"/><Relationship Id="rId10" Type="http://schemas.openxmlformats.org/officeDocument/2006/relationships/tags" Target="../tags/tag299.xml"/><Relationship Id="rId19" Type="http://schemas.openxmlformats.org/officeDocument/2006/relationships/tags" Target="../tags/tag308.xml"/><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 Id="rId22"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11.xml"/></Relationships>
</file>

<file path=ppt/slides/_rels/slide3.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6" Type="http://schemas.openxmlformats.org/officeDocument/2006/relationships/slideLayout" Target="../slideLayouts/slideLayout18.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s>
</file>

<file path=ppt/slides/_rels/slide30.xml.rels><?xml version="1.0" encoding="UTF-8" standalone="yes"?>
<Relationships xmlns="http://schemas.openxmlformats.org/package/2006/relationships"><Relationship Id="rId8" Type="http://schemas.openxmlformats.org/officeDocument/2006/relationships/tags" Target="../tags/tag319.xml"/><Relationship Id="rId3" Type="http://schemas.openxmlformats.org/officeDocument/2006/relationships/tags" Target="../tags/tag314.xml"/><Relationship Id="rId7" Type="http://schemas.openxmlformats.org/officeDocument/2006/relationships/tags" Target="../tags/tag318.xml"/><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tags" Target="../tags/tag317.xml"/><Relationship Id="rId5" Type="http://schemas.openxmlformats.org/officeDocument/2006/relationships/tags" Target="../tags/tag316.xml"/><Relationship Id="rId10" Type="http://schemas.openxmlformats.org/officeDocument/2006/relationships/slideLayout" Target="../slideLayouts/slideLayout17.xml"/><Relationship Id="rId4" Type="http://schemas.openxmlformats.org/officeDocument/2006/relationships/tags" Target="../tags/tag315.xml"/><Relationship Id="rId9" Type="http://schemas.openxmlformats.org/officeDocument/2006/relationships/tags" Target="../tags/tag32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322.xml"/><Relationship Id="rId1" Type="http://schemas.openxmlformats.org/officeDocument/2006/relationships/tags" Target="../tags/tag321.xml"/><Relationship Id="rId4"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8" Type="http://schemas.openxmlformats.org/officeDocument/2006/relationships/tags" Target="../tags/tag330.xml"/><Relationship Id="rId13" Type="http://schemas.openxmlformats.org/officeDocument/2006/relationships/tags" Target="../tags/tag335.xml"/><Relationship Id="rId3" Type="http://schemas.openxmlformats.org/officeDocument/2006/relationships/tags" Target="../tags/tag325.xml"/><Relationship Id="rId7" Type="http://schemas.openxmlformats.org/officeDocument/2006/relationships/tags" Target="../tags/tag329.xml"/><Relationship Id="rId12" Type="http://schemas.openxmlformats.org/officeDocument/2006/relationships/tags" Target="../tags/tag334.xml"/><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tags" Target="../tags/tag333.xml"/><Relationship Id="rId5" Type="http://schemas.openxmlformats.org/officeDocument/2006/relationships/tags" Target="../tags/tag327.xml"/><Relationship Id="rId10" Type="http://schemas.openxmlformats.org/officeDocument/2006/relationships/tags" Target="../tags/tag332.xml"/><Relationship Id="rId4" Type="http://schemas.openxmlformats.org/officeDocument/2006/relationships/tags" Target="../tags/tag326.xml"/><Relationship Id="rId9" Type="http://schemas.openxmlformats.org/officeDocument/2006/relationships/tags" Target="../tags/tag331.xml"/><Relationship Id="rId14"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8" Type="http://schemas.openxmlformats.org/officeDocument/2006/relationships/tags" Target="../tags/tag343.xml"/><Relationship Id="rId13" Type="http://schemas.openxmlformats.org/officeDocument/2006/relationships/tags" Target="../tags/tag348.xml"/><Relationship Id="rId18" Type="http://schemas.openxmlformats.org/officeDocument/2006/relationships/tags" Target="../tags/tag353.xml"/><Relationship Id="rId3" Type="http://schemas.openxmlformats.org/officeDocument/2006/relationships/tags" Target="../tags/tag338.xml"/><Relationship Id="rId21" Type="http://schemas.openxmlformats.org/officeDocument/2006/relationships/notesSlide" Target="../notesSlides/notesSlide10.xml"/><Relationship Id="rId7" Type="http://schemas.openxmlformats.org/officeDocument/2006/relationships/tags" Target="../tags/tag342.xml"/><Relationship Id="rId12" Type="http://schemas.openxmlformats.org/officeDocument/2006/relationships/tags" Target="../tags/tag347.xml"/><Relationship Id="rId17" Type="http://schemas.openxmlformats.org/officeDocument/2006/relationships/tags" Target="../tags/tag352.xml"/><Relationship Id="rId2" Type="http://schemas.openxmlformats.org/officeDocument/2006/relationships/tags" Target="../tags/tag337.xml"/><Relationship Id="rId16" Type="http://schemas.openxmlformats.org/officeDocument/2006/relationships/tags" Target="../tags/tag351.xml"/><Relationship Id="rId20" Type="http://schemas.openxmlformats.org/officeDocument/2006/relationships/slideLayout" Target="../slideLayouts/slideLayout17.xml"/><Relationship Id="rId1" Type="http://schemas.openxmlformats.org/officeDocument/2006/relationships/tags" Target="../tags/tag336.xml"/><Relationship Id="rId6" Type="http://schemas.openxmlformats.org/officeDocument/2006/relationships/tags" Target="../tags/tag341.xml"/><Relationship Id="rId11" Type="http://schemas.openxmlformats.org/officeDocument/2006/relationships/tags" Target="../tags/tag346.xml"/><Relationship Id="rId5" Type="http://schemas.openxmlformats.org/officeDocument/2006/relationships/tags" Target="../tags/tag340.xml"/><Relationship Id="rId15" Type="http://schemas.openxmlformats.org/officeDocument/2006/relationships/tags" Target="../tags/tag350.xml"/><Relationship Id="rId10" Type="http://schemas.openxmlformats.org/officeDocument/2006/relationships/tags" Target="../tags/tag345.xml"/><Relationship Id="rId19" Type="http://schemas.openxmlformats.org/officeDocument/2006/relationships/tags" Target="../tags/tag354.xml"/><Relationship Id="rId4" Type="http://schemas.openxmlformats.org/officeDocument/2006/relationships/tags" Target="../tags/tag339.xml"/><Relationship Id="rId9" Type="http://schemas.openxmlformats.org/officeDocument/2006/relationships/tags" Target="../tags/tag344.xml"/><Relationship Id="rId14" Type="http://schemas.openxmlformats.org/officeDocument/2006/relationships/tags" Target="../tags/tag349.xml"/></Relationships>
</file>

<file path=ppt/slides/_rels/slide34.xml.rels><?xml version="1.0" encoding="UTF-8" standalone="yes"?>
<Relationships xmlns="http://schemas.openxmlformats.org/package/2006/relationships"><Relationship Id="rId8" Type="http://schemas.openxmlformats.org/officeDocument/2006/relationships/tags" Target="../tags/tag362.xml"/><Relationship Id="rId13" Type="http://schemas.openxmlformats.org/officeDocument/2006/relationships/tags" Target="../tags/tag367.xml"/><Relationship Id="rId18" Type="http://schemas.openxmlformats.org/officeDocument/2006/relationships/tags" Target="../tags/tag372.xml"/><Relationship Id="rId3" Type="http://schemas.openxmlformats.org/officeDocument/2006/relationships/tags" Target="../tags/tag357.xml"/><Relationship Id="rId21" Type="http://schemas.openxmlformats.org/officeDocument/2006/relationships/tags" Target="../tags/tag375.xml"/><Relationship Id="rId7" Type="http://schemas.openxmlformats.org/officeDocument/2006/relationships/tags" Target="../tags/tag361.xml"/><Relationship Id="rId12" Type="http://schemas.openxmlformats.org/officeDocument/2006/relationships/tags" Target="../tags/tag366.xml"/><Relationship Id="rId17" Type="http://schemas.openxmlformats.org/officeDocument/2006/relationships/tags" Target="../tags/tag371.xml"/><Relationship Id="rId25" Type="http://schemas.openxmlformats.org/officeDocument/2006/relationships/image" Target="../media/image12.emf"/><Relationship Id="rId2" Type="http://schemas.openxmlformats.org/officeDocument/2006/relationships/tags" Target="../tags/tag356.xml"/><Relationship Id="rId16" Type="http://schemas.openxmlformats.org/officeDocument/2006/relationships/tags" Target="../tags/tag370.xml"/><Relationship Id="rId20" Type="http://schemas.openxmlformats.org/officeDocument/2006/relationships/tags" Target="../tags/tag374.xml"/><Relationship Id="rId1" Type="http://schemas.openxmlformats.org/officeDocument/2006/relationships/tags" Target="../tags/tag355.xml"/><Relationship Id="rId6" Type="http://schemas.openxmlformats.org/officeDocument/2006/relationships/tags" Target="../tags/tag360.xml"/><Relationship Id="rId11" Type="http://schemas.openxmlformats.org/officeDocument/2006/relationships/tags" Target="../tags/tag365.xml"/><Relationship Id="rId24" Type="http://schemas.openxmlformats.org/officeDocument/2006/relationships/notesSlide" Target="../notesSlides/notesSlide11.xml"/><Relationship Id="rId5" Type="http://schemas.openxmlformats.org/officeDocument/2006/relationships/tags" Target="../tags/tag359.xml"/><Relationship Id="rId15" Type="http://schemas.openxmlformats.org/officeDocument/2006/relationships/tags" Target="../tags/tag369.xml"/><Relationship Id="rId23" Type="http://schemas.openxmlformats.org/officeDocument/2006/relationships/slideLayout" Target="../slideLayouts/slideLayout17.xml"/><Relationship Id="rId10" Type="http://schemas.openxmlformats.org/officeDocument/2006/relationships/tags" Target="../tags/tag364.xml"/><Relationship Id="rId19" Type="http://schemas.openxmlformats.org/officeDocument/2006/relationships/tags" Target="../tags/tag373.xml"/><Relationship Id="rId4" Type="http://schemas.openxmlformats.org/officeDocument/2006/relationships/tags" Target="../tags/tag358.xml"/><Relationship Id="rId9" Type="http://schemas.openxmlformats.org/officeDocument/2006/relationships/tags" Target="../tags/tag363.xml"/><Relationship Id="rId14" Type="http://schemas.openxmlformats.org/officeDocument/2006/relationships/tags" Target="../tags/tag368.xml"/><Relationship Id="rId22" Type="http://schemas.openxmlformats.org/officeDocument/2006/relationships/tags" Target="../tags/tag376.xml"/></Relationships>
</file>

<file path=ppt/slides/_rels/slide35.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tags" Target="../tags/tag389.xml"/><Relationship Id="rId3" Type="http://schemas.openxmlformats.org/officeDocument/2006/relationships/tags" Target="../tags/tag379.xml"/><Relationship Id="rId7" Type="http://schemas.openxmlformats.org/officeDocument/2006/relationships/tags" Target="../tags/tag383.xml"/><Relationship Id="rId12" Type="http://schemas.openxmlformats.org/officeDocument/2006/relationships/tags" Target="../tags/tag388.xml"/><Relationship Id="rId2" Type="http://schemas.openxmlformats.org/officeDocument/2006/relationships/tags" Target="../tags/tag378.xml"/><Relationship Id="rId16" Type="http://schemas.openxmlformats.org/officeDocument/2006/relationships/slideLayout" Target="../slideLayouts/slideLayout18.xml"/><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tags" Target="../tags/tag387.xml"/><Relationship Id="rId5" Type="http://schemas.openxmlformats.org/officeDocument/2006/relationships/tags" Target="../tags/tag381.xml"/><Relationship Id="rId15" Type="http://schemas.openxmlformats.org/officeDocument/2006/relationships/tags" Target="../tags/tag391.xml"/><Relationship Id="rId10" Type="http://schemas.openxmlformats.org/officeDocument/2006/relationships/tags" Target="../tags/tag386.xml"/><Relationship Id="rId4" Type="http://schemas.openxmlformats.org/officeDocument/2006/relationships/tags" Target="../tags/tag380.xml"/><Relationship Id="rId9" Type="http://schemas.openxmlformats.org/officeDocument/2006/relationships/tags" Target="../tags/tag385.xml"/><Relationship Id="rId14" Type="http://schemas.openxmlformats.org/officeDocument/2006/relationships/tags" Target="../tags/tag390.xml"/></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94.xml"/><Relationship Id="rId7" Type="http://schemas.openxmlformats.org/officeDocument/2006/relationships/image" Target="../media/image13.png"/><Relationship Id="rId2" Type="http://schemas.openxmlformats.org/officeDocument/2006/relationships/tags" Target="../tags/tag393.xml"/><Relationship Id="rId1" Type="http://schemas.openxmlformats.org/officeDocument/2006/relationships/tags" Target="../tags/tag392.xml"/><Relationship Id="rId6" Type="http://schemas.openxmlformats.org/officeDocument/2006/relationships/slideLayout" Target="../slideLayouts/slideLayout13.xml"/><Relationship Id="rId5" Type="http://schemas.openxmlformats.org/officeDocument/2006/relationships/tags" Target="../tags/tag396.xml"/><Relationship Id="rId4" Type="http://schemas.openxmlformats.org/officeDocument/2006/relationships/tags" Target="../tags/tag39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398.xml"/></Relationships>
</file>

<file path=ppt/slides/_rels/slide3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01.xml"/><Relationship Id="rId7" Type="http://schemas.openxmlformats.org/officeDocument/2006/relationships/image" Target="../media/image16.png"/><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image" Target="../media/image15.png"/><Relationship Id="rId5" Type="http://schemas.openxmlformats.org/officeDocument/2006/relationships/slideLayout" Target="../slideLayouts/slideLayout13.xml"/><Relationship Id="rId4" Type="http://schemas.openxmlformats.org/officeDocument/2006/relationships/tags" Target="../tags/tag402.xm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404.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405.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tags" Target="../tags/tag406.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ags" Target="../tags/tag40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3.xml"/><Relationship Id="rId1" Type="http://schemas.openxmlformats.org/officeDocument/2006/relationships/tags" Target="../tags/tag40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09.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3.xml"/><Relationship Id="rId1" Type="http://schemas.openxmlformats.org/officeDocument/2006/relationships/tags" Target="../tags/tag410.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411.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13.xml"/><Relationship Id="rId1" Type="http://schemas.openxmlformats.org/officeDocument/2006/relationships/tags" Target="../tags/tag412.xml"/></Relationships>
</file>

<file path=ppt/slides/_rels/slide5.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notesSlide" Target="../notesSlides/notesSlide1.xml"/><Relationship Id="rId5" Type="http://schemas.openxmlformats.org/officeDocument/2006/relationships/tags" Target="../tags/tag42.xml"/><Relationship Id="rId10" Type="http://schemas.openxmlformats.org/officeDocument/2006/relationships/slideLayout" Target="../slideLayouts/slideLayout17.xml"/><Relationship Id="rId4" Type="http://schemas.openxmlformats.org/officeDocument/2006/relationships/tags" Target="../tags/tag41.xml"/><Relationship Id="rId9" Type="http://schemas.openxmlformats.org/officeDocument/2006/relationships/tags" Target="../tags/tag46.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tags" Target="../tags/tag413.xml"/></Relationships>
</file>

<file path=ppt/slides/_rels/slide5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slideLayout" Target="../slideLayouts/slideLayout13.xml"/><Relationship Id="rId1" Type="http://schemas.openxmlformats.org/officeDocument/2006/relationships/tags" Target="../tags/tag414.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3.xml"/><Relationship Id="rId1" Type="http://schemas.openxmlformats.org/officeDocument/2006/relationships/tags" Target="../tags/tag415.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3.xml"/><Relationship Id="rId1" Type="http://schemas.openxmlformats.org/officeDocument/2006/relationships/tags" Target="../tags/tag416.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3.xml"/><Relationship Id="rId1" Type="http://schemas.openxmlformats.org/officeDocument/2006/relationships/tags" Target="../tags/tag417.xml"/><Relationship Id="rId5" Type="http://schemas.openxmlformats.org/officeDocument/2006/relationships/image" Target="../media/image33.png"/><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8" Type="http://schemas.openxmlformats.org/officeDocument/2006/relationships/tags" Target="../tags/tag425.xml"/><Relationship Id="rId3" Type="http://schemas.openxmlformats.org/officeDocument/2006/relationships/tags" Target="../tags/tag420.xml"/><Relationship Id="rId7" Type="http://schemas.openxmlformats.org/officeDocument/2006/relationships/tags" Target="../tags/tag424.xml"/><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tags" Target="../tags/tag423.xml"/><Relationship Id="rId11" Type="http://schemas.openxmlformats.org/officeDocument/2006/relationships/slideLayout" Target="../slideLayouts/slideLayout13.xml"/><Relationship Id="rId5" Type="http://schemas.openxmlformats.org/officeDocument/2006/relationships/tags" Target="../tags/tag422.xml"/><Relationship Id="rId10" Type="http://schemas.openxmlformats.org/officeDocument/2006/relationships/tags" Target="../tags/tag427.xml"/><Relationship Id="rId4" Type="http://schemas.openxmlformats.org/officeDocument/2006/relationships/tags" Target="../tags/tag421.xml"/><Relationship Id="rId9" Type="http://schemas.openxmlformats.org/officeDocument/2006/relationships/tags" Target="../tags/tag426.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tags" Target="../tags/tag428.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29.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430.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3.xml"/><Relationship Id="rId1" Type="http://schemas.openxmlformats.org/officeDocument/2006/relationships/tags" Target="../tags/tag431.xml"/></Relationships>
</file>

<file path=ppt/slides/_rels/slide6.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tags" Target="../tags/tag432.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3.xml"/><Relationship Id="rId1" Type="http://schemas.openxmlformats.org/officeDocument/2006/relationships/tags" Target="../tags/tag433.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3.xml"/><Relationship Id="rId1" Type="http://schemas.openxmlformats.org/officeDocument/2006/relationships/tags" Target="../tags/tag434.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3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36.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3.xml"/><Relationship Id="rId1" Type="http://schemas.openxmlformats.org/officeDocument/2006/relationships/tags" Target="../tags/tag437.xml"/><Relationship Id="rId5" Type="http://schemas.openxmlformats.org/officeDocument/2006/relationships/image" Target="../media/image43.png"/><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3.xml"/><Relationship Id="rId1" Type="http://schemas.openxmlformats.org/officeDocument/2006/relationships/tags" Target="../tags/tag438.xml"/></Relationships>
</file>

<file path=ppt/slides/_rels/slide67.xml.rels><?xml version="1.0" encoding="UTF-8" standalone="yes"?>
<Relationships xmlns="http://schemas.openxmlformats.org/package/2006/relationships"><Relationship Id="rId3" Type="http://schemas.openxmlformats.org/officeDocument/2006/relationships/tags" Target="../tags/tag441.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notesSlide" Target="../notesSlides/notesSlide13.xml"/><Relationship Id="rId5" Type="http://schemas.openxmlformats.org/officeDocument/2006/relationships/slideLayout" Target="../slideLayouts/slideLayout18.xml"/><Relationship Id="rId4" Type="http://schemas.openxmlformats.org/officeDocument/2006/relationships/tags" Target="../tags/tag44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5.jpeg"/><Relationship Id="rId5" Type="http://schemas.openxmlformats.org/officeDocument/2006/relationships/tags" Target="../tags/tag61.xml"/><Relationship Id="rId10" Type="http://schemas.openxmlformats.org/officeDocument/2006/relationships/slideLayout" Target="../slideLayouts/slideLayout17.xml"/><Relationship Id="rId4" Type="http://schemas.openxmlformats.org/officeDocument/2006/relationships/tags" Target="../tags/tag60.xml"/><Relationship Id="rId9" Type="http://schemas.openxmlformats.org/officeDocument/2006/relationships/tags" Target="../tags/tag65.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5512799" y="4811031"/>
            <a:ext cx="6498387" cy="1829997"/>
          </a:xfrm>
          <a:ln>
            <a:noFill/>
          </a:ln>
        </p:spPr>
        <p:txBody>
          <a:bodyPr/>
          <a:lstStyle/>
          <a:p>
            <a:r>
              <a:rPr lang="zh-CN" altLang="en-US" sz="2400" dirty="0" smtClean="0">
                <a:latin typeface="华文楷体" panose="02010600040101010101" pitchFamily="2" charset="-122"/>
                <a:ea typeface="华文楷体" panose="02010600040101010101" pitchFamily="2" charset="-122"/>
              </a:rPr>
              <a:t>徐</a:t>
            </a:r>
            <a:r>
              <a:rPr lang="zh-CN" altLang="en-US" sz="2400" dirty="0">
                <a:latin typeface="华文楷体" panose="02010600040101010101" pitchFamily="2" charset="-122"/>
                <a:ea typeface="华文楷体" panose="02010600040101010101" pitchFamily="2" charset="-122"/>
              </a:rPr>
              <a:t>刘</a:t>
            </a:r>
            <a:r>
              <a:rPr lang="zh-CN" altLang="en-US" sz="2400" dirty="0" smtClean="0">
                <a:latin typeface="华文楷体" panose="02010600040101010101" pitchFamily="2" charset="-122"/>
                <a:ea typeface="华文楷体" panose="02010600040101010101" pitchFamily="2" charset="-122"/>
              </a:rPr>
              <a:t>杰</a:t>
            </a:r>
            <a:endParaRPr lang="en-US" altLang="zh-CN" sz="2400" dirty="0" smtClean="0">
              <a:latin typeface="华文楷体" panose="02010600040101010101" pitchFamily="2" charset="-122"/>
              <a:ea typeface="华文楷体" panose="02010600040101010101" pitchFamily="2" charset="-122"/>
            </a:endParaRPr>
          </a:p>
          <a:p>
            <a:r>
              <a:rPr lang="zh-CN" altLang="en-US" sz="2400" dirty="0" smtClean="0">
                <a:latin typeface="华文楷体" panose="02010600040101010101" pitchFamily="2" charset="-122"/>
                <a:ea typeface="华文楷体" panose="02010600040101010101" pitchFamily="2" charset="-122"/>
              </a:rPr>
              <a:t>“移动学习”</a:t>
            </a:r>
            <a:r>
              <a:rPr lang="zh-CN" altLang="en-US" sz="2400" dirty="0">
                <a:latin typeface="华文楷体" panose="02010600040101010101" pitchFamily="2" charset="-122"/>
                <a:ea typeface="华文楷体" panose="02010600040101010101" pitchFamily="2" charset="-122"/>
              </a:rPr>
              <a:t>教育部</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中国移动联合</a:t>
            </a:r>
            <a:r>
              <a:rPr lang="zh-CN" altLang="en-US" sz="2400" dirty="0" smtClean="0">
                <a:latin typeface="华文楷体" panose="02010600040101010101" pitchFamily="2" charset="-122"/>
                <a:ea typeface="华文楷体" panose="02010600040101010101" pitchFamily="2" charset="-122"/>
              </a:rPr>
              <a:t>实验室</a:t>
            </a:r>
            <a:endParaRPr lang="en-US" altLang="zh-CN" sz="2400" dirty="0" smtClean="0">
              <a:latin typeface="华文楷体" panose="02010600040101010101" pitchFamily="2" charset="-122"/>
              <a:ea typeface="华文楷体" panose="02010600040101010101" pitchFamily="2" charset="-122"/>
            </a:endParaRPr>
          </a:p>
          <a:p>
            <a:r>
              <a:rPr lang="en-US" altLang="zh-CN" sz="2400" dirty="0" smtClean="0">
                <a:latin typeface="华文楷体" panose="02010600040101010101" pitchFamily="2" charset="-122"/>
                <a:ea typeface="华文楷体" panose="02010600040101010101" pitchFamily="2" charset="-122"/>
              </a:rPr>
              <a:t>2016</a:t>
            </a:r>
            <a:r>
              <a:rPr lang="zh-CN" altLang="en-US" sz="2400" dirty="0" smtClean="0">
                <a:latin typeface="华文楷体" panose="02010600040101010101" pitchFamily="2" charset="-122"/>
                <a:ea typeface="华文楷体" panose="02010600040101010101" pitchFamily="2" charset="-122"/>
              </a:rPr>
              <a:t>年</a:t>
            </a:r>
            <a:r>
              <a:rPr lang="en-US" altLang="zh-CN" sz="2400" dirty="0" smtClean="0">
                <a:latin typeface="华文楷体" panose="02010600040101010101" pitchFamily="2" charset="-122"/>
                <a:ea typeface="华文楷体" panose="02010600040101010101" pitchFamily="2" charset="-122"/>
              </a:rPr>
              <a:t>10</a:t>
            </a:r>
            <a:r>
              <a:rPr lang="zh-CN" altLang="en-US" sz="2400" dirty="0" smtClean="0">
                <a:latin typeface="华文楷体" panose="02010600040101010101" pitchFamily="2" charset="-122"/>
                <a:ea typeface="华文楷体" panose="02010600040101010101" pitchFamily="2" charset="-122"/>
              </a:rPr>
              <a:t>月</a:t>
            </a:r>
            <a:endParaRPr lang="zh-CN" altLang="en-US" sz="2400" dirty="0">
              <a:latin typeface="华文楷体" panose="02010600040101010101" pitchFamily="2" charset="-122"/>
              <a:ea typeface="华文楷体" panose="02010600040101010101" pitchFamily="2" charset="-122"/>
            </a:endParaRPr>
          </a:p>
        </p:txBody>
      </p:sp>
      <p:sp>
        <p:nvSpPr>
          <p:cNvPr id="2" name="标题 1"/>
          <p:cNvSpPr>
            <a:spLocks noGrp="1"/>
          </p:cNvSpPr>
          <p:nvPr>
            <p:ph type="title"/>
          </p:nvPr>
        </p:nvSpPr>
        <p:spPr>
          <a:xfrm>
            <a:off x="6615530" y="1543675"/>
            <a:ext cx="4970255" cy="1074552"/>
          </a:xfrm>
        </p:spPr>
        <p:txBody>
          <a:bodyPr/>
          <a:lstStyle/>
          <a:p>
            <a:r>
              <a:rPr lang="zh-CN" altLang="en-US" sz="6600" dirty="0" smtClean="0">
                <a:latin typeface="华文楷体" panose="02010600040101010101" pitchFamily="2" charset="-122"/>
                <a:ea typeface="华文楷体" panose="02010600040101010101" pitchFamily="2" charset="-122"/>
              </a:rPr>
              <a:t>知识建构</a:t>
            </a:r>
            <a:endParaRPr lang="zh-CN" altLang="en-US" sz="6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309610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txBox="1">
            <a:spLocks/>
          </p:cNvSpPr>
          <p:nvPr>
            <p:custDataLst>
              <p:tags r:id="rId2"/>
            </p:custDataLst>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smtClean="0">
                <a:solidFill>
                  <a:schemeClr val="accent1"/>
                </a:solidFill>
                <a:latin typeface="+mj-lt"/>
                <a:cs typeface="Arial" panose="020B0604020202020204" pitchFamily="34" charset="0"/>
              </a:rPr>
              <a:t>02</a:t>
            </a:r>
            <a:endParaRPr lang="en-US" sz="11500" dirty="0">
              <a:solidFill>
                <a:schemeClr val="accent1"/>
              </a:solidFill>
              <a:latin typeface="+mj-lt"/>
              <a:cs typeface="Arial" panose="020B0604020202020204" pitchFamily="34" charset="0"/>
            </a:endParaRPr>
          </a:p>
        </p:txBody>
      </p:sp>
      <p:sp>
        <p:nvSpPr>
          <p:cNvPr id="18" name="文本框 17"/>
          <p:cNvSpPr txBox="1"/>
          <p:nvPr>
            <p:custDataLst>
              <p:tags r:id="rId3"/>
            </p:custDataLst>
          </p:nvPr>
        </p:nvSpPr>
        <p:spPr>
          <a:xfrm>
            <a:off x="3154375" y="2772789"/>
            <a:ext cx="2054601"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accent1"/>
                </a:solidFill>
                <a:latin typeface="+mj-lt"/>
                <a:cs typeface="Arial" panose="020B0604020202020204" pitchFamily="34" charset="0"/>
              </a:rPr>
              <a:t>Part </a:t>
            </a:r>
            <a:r>
              <a:rPr lang="en-US" altLang="zh-CN" sz="3200" dirty="0" smtClean="0">
                <a:solidFill>
                  <a:schemeClr val="accent1"/>
                </a:solidFill>
                <a:latin typeface="+mj-lt"/>
                <a:cs typeface="Arial" panose="020B0604020202020204" pitchFamily="34" charset="0"/>
              </a:rPr>
              <a:t>two</a:t>
            </a:r>
            <a:endParaRPr lang="zh-CN" altLang="en-US" sz="3200" dirty="0">
              <a:solidFill>
                <a:schemeClr val="accent1"/>
              </a:solidFill>
              <a:latin typeface="+mj-lt"/>
              <a:cs typeface="Arial" panose="020B0604020202020204" pitchFamily="34" charset="0"/>
            </a:endParaRPr>
          </a:p>
        </p:txBody>
      </p:sp>
      <p:sp>
        <p:nvSpPr>
          <p:cNvPr id="19" name="等腰三角形 18"/>
          <p:cNvSpPr/>
          <p:nvPr>
            <p:custDataLst>
              <p:tags r:id="rId4"/>
            </p:custDataLst>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0" name="等腰三角形 19"/>
          <p:cNvSpPr/>
          <p:nvPr>
            <p:custDataLst>
              <p:tags r:id="rId5"/>
            </p:custDataLst>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1" name="等腰三角形 20"/>
          <p:cNvSpPr/>
          <p:nvPr>
            <p:custDataLst>
              <p:tags r:id="rId6"/>
            </p:custDataLst>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2" name="等腰三角形 21"/>
          <p:cNvSpPr/>
          <p:nvPr>
            <p:custDataLst>
              <p:tags r:id="rId7"/>
            </p:custDataLst>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3" name="等腰三角形 22"/>
          <p:cNvSpPr/>
          <p:nvPr>
            <p:custDataLst>
              <p:tags r:id="rId8"/>
            </p:custDataLst>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4" name="椭圆 23"/>
          <p:cNvSpPr/>
          <p:nvPr>
            <p:custDataLst>
              <p:tags r:id="rId9"/>
            </p:custDataLst>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5" name="椭圆 24"/>
          <p:cNvSpPr/>
          <p:nvPr>
            <p:custDataLst>
              <p:tags r:id="rId10"/>
            </p:custDataLst>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6" name="椭圆 25"/>
          <p:cNvSpPr/>
          <p:nvPr>
            <p:custDataLst>
              <p:tags r:id="rId11"/>
            </p:custDataLst>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7" name="等腰三角形 26"/>
          <p:cNvSpPr/>
          <p:nvPr>
            <p:custDataLst>
              <p:tags r:id="rId12"/>
            </p:custDataLst>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8" name="等腰三角形 27"/>
          <p:cNvSpPr/>
          <p:nvPr>
            <p:custDataLst>
              <p:tags r:id="rId13"/>
            </p:custDataLst>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cxnSp>
        <p:nvCxnSpPr>
          <p:cNvPr id="2062" name="Straight Connector 13"/>
          <p:cNvCxnSpPr>
            <a:cxnSpLocks noChangeShapeType="1"/>
          </p:cNvCxnSpPr>
          <p:nvPr>
            <p:custDataLst>
              <p:tags r:id="rId14"/>
            </p:custDataLst>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29" name="文本框 16"/>
          <p:cNvSpPr txBox="1">
            <a:spLocks noChangeArrowheads="1"/>
          </p:cNvSpPr>
          <p:nvPr>
            <p:custDataLst>
              <p:tags r:id="rId15"/>
            </p:custDataLst>
          </p:nvPr>
        </p:nvSpPr>
        <p:spPr bwMode="auto">
          <a:xfrm>
            <a:off x="3375714" y="3357564"/>
            <a:ext cx="50323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3600" b="1" dirty="0">
                <a:solidFill>
                  <a:schemeClr val="accent1"/>
                </a:solidFill>
                <a:latin typeface="微软雅黑" panose="020B0503020204020204" pitchFamily="34" charset="-122"/>
                <a:ea typeface="微软雅黑" panose="020B0503020204020204" pitchFamily="34" charset="-122"/>
              </a:rPr>
              <a:t>知识建构</a:t>
            </a:r>
            <a:r>
              <a:rPr lang="zh-CN" altLang="en-US" sz="3600" b="1" dirty="0" smtClean="0">
                <a:solidFill>
                  <a:schemeClr val="accent1"/>
                </a:solidFill>
                <a:latin typeface="微软雅黑" panose="020B0503020204020204" pitchFamily="34" charset="-122"/>
                <a:ea typeface="微软雅黑" panose="020B0503020204020204" pitchFamily="34" charset="-122"/>
              </a:rPr>
              <a:t>的演变历程</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493856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97877" y="1085612"/>
            <a:ext cx="10488872" cy="606861"/>
          </a:xfrm>
        </p:spPr>
        <p:txBody>
          <a:bodyPr/>
          <a:lstStyle/>
          <a:p>
            <a:r>
              <a:rPr lang="zh-CN" altLang="en-US" dirty="0"/>
              <a:t>知识</a:t>
            </a:r>
            <a:r>
              <a:rPr lang="zh-CN" altLang="en-US" dirty="0" smtClean="0"/>
              <a:t>建构的三次发展历程</a:t>
            </a:r>
            <a:endParaRPr lang="zh-CN" altLang="en-US" dirty="0"/>
          </a:p>
        </p:txBody>
      </p:sp>
      <p:cxnSp>
        <p:nvCxnSpPr>
          <p:cNvPr id="5" name="直接连接符 4"/>
          <p:cNvCxnSpPr/>
          <p:nvPr/>
        </p:nvCxnSpPr>
        <p:spPr>
          <a:xfrm flipV="1">
            <a:off x="1174568" y="3307080"/>
            <a:ext cx="111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2288371" y="2910840"/>
            <a:ext cx="0" cy="39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rot="5400000" flipV="1">
            <a:off x="3113990" y="2082840"/>
            <a:ext cx="0" cy="165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flipV="1">
            <a:off x="3113990" y="2835950"/>
            <a:ext cx="0" cy="165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942625" y="2914015"/>
            <a:ext cx="0" cy="74676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2346564" y="3061493"/>
            <a:ext cx="1523174" cy="461665"/>
          </a:xfrm>
          <a:prstGeom prst="rect">
            <a:avLst/>
          </a:prstGeom>
        </p:spPr>
        <p:txBody>
          <a:bodyPr wrap="none">
            <a:spAutoFit/>
          </a:bodyPr>
          <a:lstStyle/>
          <a:p>
            <a:pPr algn="ctr">
              <a:defRPr/>
            </a:pPr>
            <a:r>
              <a:rPr lang="en-US" altLang="zh-CN" sz="2400" dirty="0"/>
              <a:t>1977-1983</a:t>
            </a:r>
            <a:endParaRPr lang="zh-CN" altLang="en-US" sz="2400" dirty="0">
              <a:solidFill>
                <a:srgbClr val="FFFFFF"/>
              </a:solidFill>
              <a:ea typeface="黑体" panose="02010609060101010101" pitchFamily="49" charset="-122"/>
            </a:endParaRPr>
          </a:p>
        </p:txBody>
      </p:sp>
      <p:cxnSp>
        <p:nvCxnSpPr>
          <p:cNvPr id="13" name="直接连接符 12"/>
          <p:cNvCxnSpPr/>
          <p:nvPr/>
        </p:nvCxnSpPr>
        <p:spPr>
          <a:xfrm flipV="1">
            <a:off x="2289561" y="3307715"/>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944532" y="3299823"/>
            <a:ext cx="172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666753" y="2903583"/>
            <a:ext cx="0" cy="39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flipV="1">
            <a:off x="6492372" y="2075583"/>
            <a:ext cx="0" cy="165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flipV="1">
            <a:off x="6492372" y="2828693"/>
            <a:ext cx="0" cy="165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317832" y="2906758"/>
            <a:ext cx="0" cy="746760"/>
          </a:xfrm>
          <a:prstGeom prst="line">
            <a:avLst/>
          </a:prstGeom>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5724946" y="3054236"/>
            <a:ext cx="1523174" cy="461665"/>
          </a:xfrm>
          <a:prstGeom prst="rect">
            <a:avLst/>
          </a:prstGeom>
        </p:spPr>
        <p:txBody>
          <a:bodyPr wrap="none">
            <a:spAutoFit/>
          </a:bodyPr>
          <a:lstStyle/>
          <a:p>
            <a:pPr algn="ctr">
              <a:defRPr/>
            </a:pPr>
            <a:r>
              <a:rPr lang="en-US" altLang="zh-CN" sz="2400" dirty="0" smtClean="0"/>
              <a:t>1983-1988</a:t>
            </a:r>
            <a:endParaRPr lang="zh-CN" altLang="en-US" sz="2400" dirty="0">
              <a:solidFill>
                <a:srgbClr val="FFFFFF"/>
              </a:solidFill>
              <a:ea typeface="黑体" panose="02010609060101010101" pitchFamily="49" charset="-122"/>
            </a:endParaRPr>
          </a:p>
        </p:txBody>
      </p:sp>
      <p:cxnSp>
        <p:nvCxnSpPr>
          <p:cNvPr id="20" name="直接连接符 19"/>
          <p:cNvCxnSpPr/>
          <p:nvPr/>
        </p:nvCxnSpPr>
        <p:spPr>
          <a:xfrm flipV="1">
            <a:off x="5667625" y="3300458"/>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7316193" y="3279743"/>
            <a:ext cx="1738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9056104" y="2898018"/>
            <a:ext cx="0" cy="39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flipV="1">
            <a:off x="9886711" y="2070018"/>
            <a:ext cx="0" cy="165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rot="5400000" flipV="1">
            <a:off x="9881723" y="2823128"/>
            <a:ext cx="0" cy="165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10710358" y="2903574"/>
            <a:ext cx="0" cy="746760"/>
          </a:xfrm>
          <a:prstGeom prst="line">
            <a:avLst/>
          </a:prstGeom>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9435365" y="3038570"/>
            <a:ext cx="901208"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2400" dirty="0" smtClean="0"/>
              <a:t>1988-</a:t>
            </a:r>
            <a:endParaRPr lang="zh-CN" altLang="en-US" sz="2400" dirty="0">
              <a:solidFill>
                <a:srgbClr val="FFFFFF"/>
              </a:solidFill>
              <a:ea typeface="黑体" panose="02010609060101010101" pitchFamily="49" charset="-122"/>
            </a:endParaRPr>
          </a:p>
        </p:txBody>
      </p:sp>
      <p:cxnSp>
        <p:nvCxnSpPr>
          <p:cNvPr id="27" name="直接连接符 26"/>
          <p:cNvCxnSpPr/>
          <p:nvPr/>
        </p:nvCxnSpPr>
        <p:spPr>
          <a:xfrm flipV="1">
            <a:off x="9057043" y="3292512"/>
            <a:ext cx="0" cy="3600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MH_Text_1"/>
          <p:cNvSpPr txBox="1"/>
          <p:nvPr>
            <p:custDataLst>
              <p:tags r:id="rId1"/>
            </p:custDataLst>
          </p:nvPr>
        </p:nvSpPr>
        <p:spPr>
          <a:xfrm>
            <a:off x="1335887" y="1696142"/>
            <a:ext cx="3641145" cy="936000"/>
          </a:xfrm>
          <a:prstGeom prst="rect">
            <a:avLst/>
          </a:prstGeom>
          <a:noFill/>
        </p:spPr>
        <p:txBody>
          <a:bodyPr anchor="b">
            <a:noAutofit/>
          </a:bodyPr>
          <a:lstStyle/>
          <a:p>
            <a:pPr algn="ctr">
              <a:defRPr/>
            </a:pPr>
            <a:r>
              <a:rPr lang="en-US" altLang="zh-CN" sz="2400" dirty="0">
                <a:latin typeface="Times New Roman" panose="02020603050405020304" pitchFamily="18" charset="0"/>
                <a:cs typeface="Times New Roman" panose="02020603050405020304" pitchFamily="18" charset="0"/>
              </a:rPr>
              <a:t>Knowledge-Telling </a:t>
            </a:r>
            <a:r>
              <a:rPr lang="en-US" altLang="zh-CN" sz="2400" dirty="0" smtClean="0">
                <a:latin typeface="Times New Roman" panose="02020603050405020304" pitchFamily="18" charset="0"/>
                <a:cs typeface="Times New Roman" panose="02020603050405020304" pitchFamily="18" charset="0"/>
              </a:rPr>
              <a:t>VS Knowledge-Transforming</a:t>
            </a:r>
            <a:endParaRPr lang="zh-CN" altLang="en-US" sz="2400" kern="0" dirty="0">
              <a:latin typeface="Times New Roman" panose="02020603050405020304" pitchFamily="18" charset="0"/>
              <a:cs typeface="Times New Roman" panose="02020603050405020304" pitchFamily="18" charset="0"/>
            </a:endParaRPr>
          </a:p>
        </p:txBody>
      </p:sp>
      <p:sp>
        <p:nvSpPr>
          <p:cNvPr id="29" name="MH_Text_2"/>
          <p:cNvSpPr txBox="1"/>
          <p:nvPr>
            <p:custDataLst>
              <p:tags r:id="rId2"/>
            </p:custDataLst>
          </p:nvPr>
        </p:nvSpPr>
        <p:spPr>
          <a:xfrm>
            <a:off x="5174020" y="1802822"/>
            <a:ext cx="2706557" cy="936000"/>
          </a:xfrm>
          <a:prstGeom prst="rect">
            <a:avLst/>
          </a:prstGeom>
          <a:noFill/>
        </p:spPr>
        <p:txBody>
          <a:bodyPr>
            <a:noAutofit/>
          </a:bodyPr>
          <a:lstStyle/>
          <a:p>
            <a:pPr algn="ctr">
              <a:spcAft>
                <a:spcPts val="0"/>
              </a:spcAft>
            </a:pPr>
            <a:r>
              <a:rPr lang="en-US" altLang="zh-CN" sz="2400" kern="0" dirty="0">
                <a:latin typeface="Times New Roman" panose="02020603050405020304" pitchFamily="18" charset="0"/>
                <a:ea typeface="等线" panose="02010600030101010101" pitchFamily="2" charset="-122"/>
                <a:cs typeface="Times New Roman" panose="02020603050405020304" pitchFamily="18" charset="0"/>
              </a:rPr>
              <a:t>Intentional </a:t>
            </a:r>
            <a:r>
              <a:rPr lang="en-US" altLang="zh-CN" sz="2400" kern="0" dirty="0" smtClean="0">
                <a:latin typeface="Times New Roman" panose="02020603050405020304" pitchFamily="18" charset="0"/>
                <a:ea typeface="等线" panose="02010600030101010101" pitchFamily="2" charset="-122"/>
                <a:cs typeface="Times New Roman" panose="02020603050405020304" pitchFamily="18" charset="0"/>
              </a:rPr>
              <a:t>Learning and </a:t>
            </a:r>
            <a:r>
              <a:rPr lang="en-US" altLang="zh-CN" sz="2400" kern="0" dirty="0">
                <a:latin typeface="Times New Roman" panose="02020603050405020304" pitchFamily="18" charset="0"/>
                <a:ea typeface="等线" panose="02010600030101010101" pitchFamily="2" charset="-122"/>
                <a:cs typeface="Times New Roman" panose="02020603050405020304" pitchFamily="18" charset="0"/>
              </a:rPr>
              <a:t>Cognition</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MH_Text_3"/>
          <p:cNvSpPr txBox="1"/>
          <p:nvPr>
            <p:custDataLst>
              <p:tags r:id="rId3"/>
            </p:custDataLst>
          </p:nvPr>
        </p:nvSpPr>
        <p:spPr>
          <a:xfrm>
            <a:off x="8778604" y="1680902"/>
            <a:ext cx="2209420" cy="936000"/>
          </a:xfrm>
          <a:prstGeom prst="rect">
            <a:avLst/>
          </a:prstGeom>
          <a:noFill/>
        </p:spPr>
        <p:txBody>
          <a:bodyPr anchor="b">
            <a:noAutofit/>
          </a:bodyPr>
          <a:lstStyle/>
          <a:p>
            <a:pPr algn="ctr">
              <a:spcAft>
                <a:spcPts val="0"/>
              </a:spcAft>
            </a:pPr>
            <a:r>
              <a:rPr lang="en-US" altLang="zh-CN" sz="2400" kern="0" dirty="0" smtClean="0">
                <a:latin typeface="Times New Roman" panose="02020603050405020304" pitchFamily="18" charset="0"/>
                <a:ea typeface="等线" panose="02010600030101010101" pitchFamily="2" charset="-122"/>
                <a:cs typeface="Times New Roman" panose="02020603050405020304" pitchFamily="18" charset="0"/>
              </a:rPr>
              <a:t>Knowledge Building</a:t>
            </a:r>
            <a:endParaRPr lang="zh-CN" altLang="zh-CN" sz="24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1" name="矩形 30"/>
          <p:cNvSpPr/>
          <p:nvPr/>
        </p:nvSpPr>
        <p:spPr>
          <a:xfrm>
            <a:off x="8224000" y="3882613"/>
            <a:ext cx="3556520" cy="1980000"/>
          </a:xfrm>
          <a:prstGeom prst="rect">
            <a:avLst/>
          </a:prstGeom>
          <a:ln>
            <a:prstDash val="dashDot"/>
          </a:ln>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Font typeface="Wingdings" panose="05000000000000000000" pitchFamily="2" charset="2"/>
              <a:buChar char="Ø"/>
            </a:pPr>
            <a:r>
              <a:rPr lang="zh-CN" altLang="zh-CN" sz="2000" dirty="0">
                <a:latin typeface="宋体" panose="02010600030101010101" pitchFamily="2" charset="-122"/>
                <a:ea typeface="宋体" panose="02010600030101010101" pitchFamily="2" charset="-122"/>
                <a:cs typeface="Times New Roman" panose="02020603050405020304" pitchFamily="18" charset="0"/>
              </a:rPr>
              <a:t>知识应该为共同体所有</a:t>
            </a:r>
            <a:r>
              <a:rPr lang="zh-CN" altLang="zh-CN" sz="200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2000" dirty="0" smtClean="0">
                <a:latin typeface="宋体" panose="02010600030101010101" pitchFamily="2" charset="-122"/>
                <a:ea typeface="宋体" panose="02010600030101010101" pitchFamily="2" charset="-122"/>
                <a:cs typeface="Times New Roman" panose="02020603050405020304" pitchFamily="18" charset="0"/>
              </a:rPr>
              <a:t>共同体协作是为了完善</a:t>
            </a:r>
            <a:r>
              <a:rPr lang="zh-CN" altLang="zh-CN" sz="2000" dirty="0" smtClean="0">
                <a:latin typeface="宋体" panose="02010600030101010101" pitchFamily="2" charset="-122"/>
                <a:ea typeface="宋体" panose="02010600030101010101" pitchFamily="2" charset="-122"/>
                <a:cs typeface="Times New Roman" panose="02020603050405020304" pitchFamily="18" charset="0"/>
              </a:rPr>
              <a:t>知识，</a:t>
            </a:r>
            <a:r>
              <a:rPr lang="zh-CN" altLang="zh-CN" sz="2000" dirty="0">
                <a:latin typeface="宋体" panose="02010600030101010101" pitchFamily="2" charset="-122"/>
                <a:ea typeface="宋体" panose="02010600030101010101" pitchFamily="2" charset="-122"/>
                <a:cs typeface="Times New Roman" panose="02020603050405020304" pitchFamily="18" charset="0"/>
              </a:rPr>
              <a:t>而</a:t>
            </a:r>
            <a:r>
              <a:rPr lang="zh-CN" altLang="zh-CN" sz="2000" dirty="0" smtClean="0">
                <a:latin typeface="宋体" panose="02010600030101010101" pitchFamily="2" charset="-122"/>
                <a:ea typeface="宋体" panose="02010600030101010101" pitchFamily="2" charset="-122"/>
                <a:cs typeface="Times New Roman" panose="02020603050405020304" pitchFamily="18" charset="0"/>
              </a:rPr>
              <a:t>不是</a:t>
            </a:r>
            <a:r>
              <a:rPr lang="zh-CN" altLang="en-US" sz="2000" dirty="0" smtClean="0">
                <a:latin typeface="宋体" panose="02010600030101010101" pitchFamily="2" charset="-122"/>
                <a:ea typeface="宋体" panose="02010600030101010101" pitchFamily="2" charset="-122"/>
                <a:cs typeface="Times New Roman" panose="02020603050405020304" pitchFamily="18" charset="0"/>
              </a:rPr>
              <a:t>增加</a:t>
            </a:r>
            <a:r>
              <a:rPr lang="zh-CN" altLang="zh-CN" sz="2000" dirty="0" smtClean="0">
                <a:latin typeface="宋体" panose="02010600030101010101" pitchFamily="2" charset="-122"/>
                <a:ea typeface="宋体" panose="02010600030101010101" pitchFamily="2" charset="-122"/>
                <a:cs typeface="Times New Roman" panose="02020603050405020304" pitchFamily="18" charset="0"/>
              </a:rPr>
              <a:t>学生</a:t>
            </a:r>
            <a:r>
              <a:rPr lang="zh-CN" altLang="zh-CN" sz="2000" dirty="0">
                <a:latin typeface="宋体" panose="02010600030101010101" pitchFamily="2" charset="-122"/>
                <a:ea typeface="宋体" panose="02010600030101010101" pitchFamily="2" charset="-122"/>
                <a:cs typeface="Times New Roman" panose="02020603050405020304" pitchFamily="18" charset="0"/>
              </a:rPr>
              <a:t>头脑中</a:t>
            </a:r>
            <a:r>
              <a:rPr lang="zh-CN" altLang="zh-CN" sz="2000" dirty="0" smtClean="0">
                <a:latin typeface="宋体" panose="02010600030101010101" pitchFamily="2" charset="-122"/>
                <a:ea typeface="宋体" panose="02010600030101010101" pitchFamily="2" charset="-122"/>
                <a:cs typeface="Times New Roman" panose="02020603050405020304" pitchFamily="18" charset="0"/>
              </a:rPr>
              <a:t>的</a:t>
            </a:r>
            <a:r>
              <a:rPr lang="zh-CN" altLang="en-US" sz="2000" dirty="0" smtClean="0">
                <a:latin typeface="宋体" panose="02010600030101010101" pitchFamily="2" charset="-122"/>
                <a:ea typeface="宋体" panose="02010600030101010101" pitchFamily="2" charset="-122"/>
                <a:cs typeface="Times New Roman" panose="02020603050405020304" pitchFamily="18" charset="0"/>
              </a:rPr>
              <a:t>知识</a:t>
            </a:r>
            <a:r>
              <a:rPr lang="zh-CN" altLang="zh-CN" sz="2000" dirty="0" smtClean="0">
                <a:latin typeface="宋体" panose="02010600030101010101" pitchFamily="2" charset="-122"/>
                <a:ea typeface="宋体" panose="02010600030101010101" pitchFamily="2" charset="-122"/>
                <a:cs typeface="Times New Roman" panose="02020603050405020304" pitchFamily="18" charset="0"/>
              </a:rPr>
              <a:t>内容。</a:t>
            </a:r>
            <a:endParaRPr lang="en-US" altLang="zh-CN" sz="2000" dirty="0" smtClean="0">
              <a:latin typeface="宋体" panose="02010600030101010101" pitchFamily="2" charset="-122"/>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lang="zh-CN" altLang="zh-CN" sz="2000" dirty="0" smtClean="0">
                <a:latin typeface="宋体" panose="02010600030101010101" pitchFamily="2" charset="-122"/>
                <a:ea typeface="宋体" panose="02010600030101010101" pitchFamily="2" charset="-122"/>
              </a:rPr>
              <a:t>知识</a:t>
            </a:r>
            <a:r>
              <a:rPr lang="zh-CN" altLang="zh-CN" sz="2000" dirty="0">
                <a:latin typeface="宋体" panose="02010600030101010101" pitchFamily="2" charset="-122"/>
                <a:ea typeface="宋体" panose="02010600030101010101" pitchFamily="2" charset="-122"/>
              </a:rPr>
              <a:t>建构</a:t>
            </a:r>
            <a:r>
              <a:rPr lang="zh-CN" altLang="zh-CN" sz="2000" dirty="0" smtClean="0">
                <a:latin typeface="宋体" panose="02010600030101010101" pitchFamily="2" charset="-122"/>
                <a:ea typeface="宋体" panose="02010600030101010101" pitchFamily="2" charset="-122"/>
              </a:rPr>
              <a:t>是</a:t>
            </a:r>
            <a:r>
              <a:rPr lang="zh-CN" altLang="en-US" sz="2000" dirty="0" smtClean="0">
                <a:latin typeface="宋体" panose="02010600030101010101" pitchFamily="2" charset="-122"/>
                <a:ea typeface="宋体" panose="02010600030101010101" pitchFamily="2" charset="-122"/>
              </a:rPr>
              <a:t>为了</a:t>
            </a:r>
            <a:r>
              <a:rPr lang="zh-CN" altLang="zh-CN" sz="2000" dirty="0" smtClean="0">
                <a:latin typeface="宋体" panose="02010600030101010101" pitchFamily="2" charset="-122"/>
                <a:ea typeface="宋体" panose="02010600030101010101" pitchFamily="2" charset="-122"/>
              </a:rPr>
              <a:t>创造和</a:t>
            </a:r>
            <a:r>
              <a:rPr lang="zh-CN" altLang="en-US" sz="2000" dirty="0">
                <a:latin typeface="宋体" panose="02010600030101010101" pitchFamily="2" charset="-122"/>
                <a:ea typeface="宋体" panose="02010600030101010101" pitchFamily="2" charset="-122"/>
              </a:rPr>
              <a:t>提高</a:t>
            </a:r>
            <a:r>
              <a:rPr lang="zh-CN" altLang="zh-CN" sz="2000" dirty="0" smtClean="0">
                <a:latin typeface="宋体" panose="02010600030101010101" pitchFamily="2" charset="-122"/>
                <a:ea typeface="宋体" panose="02010600030101010101" pitchFamily="2" charset="-122"/>
              </a:rPr>
              <a:t>共同体</a:t>
            </a:r>
            <a:r>
              <a:rPr lang="zh-CN" altLang="zh-CN" sz="2000" dirty="0">
                <a:latin typeface="宋体" panose="02010600030101010101" pitchFamily="2" charset="-122"/>
                <a:ea typeface="宋体" panose="02010600030101010101" pitchFamily="2" charset="-122"/>
              </a:rPr>
              <a:t>中的知识价值</a:t>
            </a:r>
            <a:r>
              <a:rPr lang="zh-CN" altLang="zh-CN" sz="2000" dirty="0" smtClean="0">
                <a:latin typeface="宋体" panose="02010600030101010101" pitchFamily="2" charset="-122"/>
                <a:ea typeface="宋体" panose="02010600030101010101" pitchFamily="2" charset="-122"/>
              </a:rPr>
              <a:t>。</a:t>
            </a:r>
            <a:endParaRPr lang="zh-CN" altLang="zh-CN" sz="2000" dirty="0">
              <a:latin typeface="宋体" panose="02010600030101010101" pitchFamily="2" charset="-122"/>
              <a:ea typeface="宋体" panose="02010600030101010101" pitchFamily="2" charset="-122"/>
            </a:endParaRPr>
          </a:p>
        </p:txBody>
      </p:sp>
      <p:sp>
        <p:nvSpPr>
          <p:cNvPr id="32" name="矩形 31"/>
          <p:cNvSpPr/>
          <p:nvPr/>
        </p:nvSpPr>
        <p:spPr>
          <a:xfrm>
            <a:off x="5013960" y="3882613"/>
            <a:ext cx="2849880" cy="1980000"/>
          </a:xfrm>
          <a:prstGeom prst="rect">
            <a:avLst/>
          </a:prstGeom>
          <a:ln>
            <a:prstDash val="dashDot"/>
          </a:ln>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buFont typeface="Wingdings" panose="05000000000000000000" pitchFamily="2" charset="2"/>
              <a:buChar char="Ø"/>
            </a:pPr>
            <a:r>
              <a:rPr lang="zh-CN" altLang="zh-CN" sz="2000" dirty="0" smtClean="0">
                <a:latin typeface="宋体" panose="02010600030101010101" pitchFamily="2" charset="-122"/>
                <a:ea typeface="宋体" panose="02010600030101010101" pitchFamily="2" charset="-122"/>
                <a:cs typeface="Times New Roman" panose="02020603050405020304" pitchFamily="18" charset="0"/>
              </a:rPr>
              <a:t>有</a:t>
            </a:r>
            <a:r>
              <a:rPr lang="zh-CN" altLang="en-US" sz="2000" dirty="0">
                <a:latin typeface="宋体" panose="02010600030101010101" pitchFamily="2" charset="-122"/>
                <a:ea typeface="宋体" panose="02010600030101010101" pitchFamily="2" charset="-122"/>
                <a:cs typeface="Times New Roman" panose="02020603050405020304" pitchFamily="18" charset="0"/>
              </a:rPr>
              <a:t>意</a:t>
            </a:r>
            <a:r>
              <a:rPr lang="zh-CN" altLang="zh-CN" sz="2000" dirty="0" smtClean="0">
                <a:latin typeface="宋体" panose="02010600030101010101" pitchFamily="2" charset="-122"/>
                <a:ea typeface="宋体" panose="02010600030101010101" pitchFamily="2" charset="-122"/>
                <a:cs typeface="Times New Roman" panose="02020603050405020304" pitchFamily="18" charset="0"/>
              </a:rPr>
              <a:t>认知超越“自我管理学习”</a:t>
            </a:r>
            <a:endParaRPr lang="en-US" altLang="zh-CN" sz="2000" dirty="0" smtClean="0">
              <a:latin typeface="宋体" panose="02010600030101010101" pitchFamily="2" charset="-122"/>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Ø"/>
            </a:pPr>
            <a:r>
              <a:rPr lang="zh-CN" altLang="zh-CN" sz="2000" dirty="0">
                <a:latin typeface="宋体" panose="02010600030101010101" pitchFamily="2" charset="-122"/>
                <a:ea typeface="宋体" panose="02010600030101010101" pitchFamily="2" charset="-122"/>
              </a:rPr>
              <a:t>知识建构教学法和知识建构</a:t>
            </a:r>
            <a:r>
              <a:rPr lang="zh-CN" altLang="zh-CN" sz="2000" dirty="0" smtClean="0">
                <a:latin typeface="宋体" panose="02010600030101010101" pitchFamily="2" charset="-122"/>
                <a:ea typeface="宋体" panose="02010600030101010101" pitchFamily="2" charset="-122"/>
              </a:rPr>
              <a:t>技术</a:t>
            </a:r>
            <a:endParaRPr lang="en-US" altLang="zh-CN" sz="2000" dirty="0" smtClean="0">
              <a:latin typeface="宋体" panose="02010600030101010101" pitchFamily="2" charset="-122"/>
              <a:ea typeface="宋体" panose="02010600030101010101" pitchFamily="2" charset="-122"/>
            </a:endParaRPr>
          </a:p>
          <a:p>
            <a:pPr marL="342900" indent="-342900">
              <a:buFont typeface="Wingdings" panose="05000000000000000000" pitchFamily="2" charset="2"/>
              <a:buChar char="Ø"/>
            </a:pPr>
            <a:r>
              <a:rPr lang="zh-CN" altLang="en-US" sz="2000" dirty="0" smtClean="0">
                <a:latin typeface="宋体" panose="02010600030101010101" pitchFamily="2" charset="-122"/>
                <a:ea typeface="宋体" panose="02010600030101010101" pitchFamily="2" charset="-122"/>
              </a:rPr>
              <a:t>计算机支持的目的性学习</a:t>
            </a:r>
            <a:r>
              <a:rPr lang="en-US" altLang="zh-CN" sz="2000" dirty="0" smtClean="0">
                <a:latin typeface="宋体" panose="02010600030101010101" pitchFamily="2" charset="-122"/>
                <a:ea typeface="宋体" panose="02010600030101010101" pitchFamily="2" charset="-122"/>
              </a:rPr>
              <a:t>(</a:t>
            </a:r>
            <a:r>
              <a:rPr lang="en-US" altLang="zh-CN" sz="2000" dirty="0">
                <a:latin typeface="宋体" panose="02010600030101010101" pitchFamily="2" charset="-122"/>
                <a:ea typeface="宋体" panose="02010600030101010101" pitchFamily="2" charset="-122"/>
              </a:rPr>
              <a:t>CSILE</a:t>
            </a:r>
            <a:r>
              <a:rPr lang="en-US" altLang="zh-CN" sz="2000" dirty="0" smtClean="0">
                <a:latin typeface="宋体" panose="02010600030101010101" pitchFamily="2" charset="-122"/>
                <a:ea typeface="宋体" panose="02010600030101010101" pitchFamily="2" charset="-122"/>
              </a:rPr>
              <a:t>)</a:t>
            </a:r>
            <a:endParaRPr lang="zh-CN" altLang="zh-CN" sz="2000" dirty="0">
              <a:latin typeface="宋体" panose="02010600030101010101" pitchFamily="2" charset="-122"/>
              <a:ea typeface="宋体" panose="02010600030101010101" pitchFamily="2" charset="-122"/>
            </a:endParaRPr>
          </a:p>
        </p:txBody>
      </p:sp>
      <p:sp>
        <p:nvSpPr>
          <p:cNvPr id="33" name="矩形 32"/>
          <p:cNvSpPr/>
          <p:nvPr/>
        </p:nvSpPr>
        <p:spPr>
          <a:xfrm>
            <a:off x="1412527" y="3882613"/>
            <a:ext cx="3149833" cy="1980000"/>
          </a:xfrm>
          <a:prstGeom prst="rect">
            <a:avLst/>
          </a:prstGeom>
          <a:ln>
            <a:prstDash val="dashDot"/>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Ø"/>
            </a:pPr>
            <a:r>
              <a:rPr lang="zh-CN" altLang="zh-CN" sz="2000" dirty="0">
                <a:latin typeface="宋体" panose="02010600030101010101" pitchFamily="2" charset="-122"/>
                <a:ea typeface="宋体" panose="02010600030101010101" pitchFamily="2" charset="-122"/>
                <a:cs typeface="Times New Roman" panose="02020603050405020304" pitchFamily="18" charset="0"/>
              </a:rPr>
              <a:t>知识表述</a:t>
            </a:r>
            <a:r>
              <a:rPr lang="zh-CN" altLang="zh-CN" sz="2000" dirty="0" smtClean="0">
                <a:latin typeface="宋体" panose="02010600030101010101" pitchFamily="2" charset="-122"/>
                <a:ea typeface="宋体" panose="02010600030101010101" pitchFamily="2" charset="-122"/>
                <a:cs typeface="Times New Roman" panose="02020603050405020304" pitchFamily="18" charset="0"/>
              </a:rPr>
              <a:t>策略</a:t>
            </a:r>
            <a:endParaRPr lang="en-US" altLang="zh-CN" sz="2000" dirty="0" smtClean="0">
              <a:latin typeface="宋体" panose="02010600030101010101" pitchFamily="2" charset="-122"/>
              <a:ea typeface="宋体" panose="02010600030101010101" pitchFamily="2" charset="-122"/>
              <a:cs typeface="Times New Roman" panose="02020603050405020304" pitchFamily="18" charset="0"/>
            </a:endParaRPr>
          </a:p>
          <a:p>
            <a:r>
              <a:rPr lang="zh-CN" altLang="en-US" sz="20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2000" dirty="0" smtClean="0">
                <a:latin typeface="宋体" panose="02010600030101010101" pitchFamily="2" charset="-122"/>
                <a:ea typeface="宋体" panose="02010600030101010101" pitchFamily="2" charset="-122"/>
              </a:rPr>
              <a:t>knowledge-telling</a:t>
            </a:r>
            <a:r>
              <a:rPr lang="zh-CN" altLang="en-US" sz="2000" dirty="0" smtClean="0">
                <a:latin typeface="宋体" panose="02010600030101010101" pitchFamily="2" charset="-122"/>
                <a:ea typeface="宋体" panose="02010600030101010101" pitchFamily="2" charset="-122"/>
              </a:rPr>
              <a:t>）</a:t>
            </a:r>
            <a:endParaRPr lang="en-US" altLang="zh-CN" sz="2000" dirty="0">
              <a:latin typeface="宋体" panose="02010600030101010101" pitchFamily="2" charset="-122"/>
              <a:ea typeface="宋体" panose="02010600030101010101" pitchFamily="2" charset="-122"/>
              <a:cs typeface="Times New Roman" panose="02020603050405020304" pitchFamily="18" charset="0"/>
            </a:endParaRPr>
          </a:p>
          <a:p>
            <a:pPr marL="285750" indent="-285750">
              <a:buFont typeface="Wingdings" panose="05000000000000000000" pitchFamily="2" charset="2"/>
              <a:buChar char="Ø"/>
            </a:pPr>
            <a:r>
              <a:rPr lang="zh-CN" altLang="zh-CN" sz="2000" dirty="0" smtClean="0">
                <a:latin typeface="宋体" panose="02010600030101010101" pitchFamily="2" charset="-122"/>
                <a:ea typeface="宋体" panose="02010600030101010101" pitchFamily="2" charset="-122"/>
              </a:rPr>
              <a:t>知识转化策略</a:t>
            </a:r>
            <a:endParaRPr lang="en-US" altLang="zh-CN" sz="2000" dirty="0" smtClean="0">
              <a:latin typeface="宋体" panose="02010600030101010101" pitchFamily="2" charset="-122"/>
              <a:ea typeface="宋体" panose="02010600030101010101" pitchFamily="2" charset="-122"/>
            </a:endParaRPr>
          </a:p>
          <a:p>
            <a:r>
              <a:rPr lang="zh-CN" altLang="en-US" sz="2000" dirty="0" smtClean="0">
                <a:latin typeface="宋体" panose="02010600030101010101" pitchFamily="2" charset="-122"/>
                <a:ea typeface="宋体" panose="02010600030101010101" pitchFamily="2" charset="-122"/>
              </a:rPr>
              <a:t>（</a:t>
            </a:r>
            <a:r>
              <a:rPr lang="en-US" altLang="zh-CN" sz="2000" dirty="0" smtClean="0"/>
              <a:t>knowledge transforming</a:t>
            </a:r>
            <a:r>
              <a:rPr lang="zh-CN" altLang="en-US" sz="2000" dirty="0" smtClean="0">
                <a:latin typeface="宋体" panose="02010600030101010101" pitchFamily="2" charset="-122"/>
                <a:ea typeface="宋体" panose="02010600030101010101" pitchFamily="2" charset="-122"/>
              </a:rPr>
              <a:t>）</a:t>
            </a:r>
            <a:endParaRPr lang="zh-CN" altLang="en-US" sz="2000" dirty="0">
              <a:latin typeface="宋体" panose="02010600030101010101" pitchFamily="2" charset="-122"/>
              <a:ea typeface="宋体" panose="02010600030101010101" pitchFamily="2" charset="-122"/>
            </a:endParaRPr>
          </a:p>
        </p:txBody>
      </p:sp>
      <p:sp>
        <p:nvSpPr>
          <p:cNvPr id="35" name="标题 1"/>
          <p:cNvSpPr>
            <a:spLocks noGrp="1"/>
          </p:cNvSpPr>
          <p:nvPr>
            <p:ph type="title"/>
          </p:nvPr>
        </p:nvSpPr>
        <p:spPr>
          <a:xfrm>
            <a:off x="673101" y="213919"/>
            <a:ext cx="10954459" cy="796011"/>
          </a:xfrm>
        </p:spPr>
        <p:txBody>
          <a:bodyPr/>
          <a:lstStyle/>
          <a:p>
            <a:r>
              <a:rPr lang="zh-CN" altLang="en-US" dirty="0"/>
              <a:t>知识建构</a:t>
            </a:r>
            <a:r>
              <a:rPr lang="zh-CN" altLang="en-US" dirty="0" smtClean="0"/>
              <a:t>的演变历程</a:t>
            </a:r>
            <a:endParaRPr lang="zh-CN" altLang="en-US" dirty="0"/>
          </a:p>
        </p:txBody>
      </p:sp>
      <p:cxnSp>
        <p:nvCxnSpPr>
          <p:cNvPr id="36" name="Straight Connector 13"/>
          <p:cNvCxnSpPr>
            <a:cxnSpLocks noChangeShapeType="1"/>
          </p:cNvCxnSpPr>
          <p:nvPr>
            <p:custDataLst>
              <p:tags r:id="rId4"/>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4572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500"/>
                                        <p:tgtEl>
                                          <p:spTgt spid="1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
                                        <p:tgtEl>
                                          <p:spTgt spid="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6" presetClass="entr" presetSubtype="16"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circle(in)">
                                      <p:cBhvr>
                                        <p:cTn id="41" dur="20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500"/>
                            </p:stCondLst>
                            <p:childTnLst>
                              <p:par>
                                <p:cTn id="48" presetID="22" presetClass="entr" presetSubtype="4"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p:stCondLst>
                              <p:cond delay="1500"/>
                            </p:stCondLst>
                            <p:childTnLst>
                              <p:par>
                                <p:cTn id="56" presetID="22" presetClass="entr" presetSubtype="1"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up)">
                                      <p:cBhvr>
                                        <p:cTn id="58" dur="500"/>
                                        <p:tgtEl>
                                          <p:spTgt spid="18"/>
                                        </p:tgtEl>
                                      </p:cBhvr>
                                    </p:animEffect>
                                  </p:childTnLst>
                                </p:cTn>
                              </p:par>
                            </p:childTnLst>
                          </p:cTn>
                        </p:par>
                        <p:par>
                          <p:cTn id="59" fill="hold">
                            <p:stCondLst>
                              <p:cond delay="2000"/>
                            </p:stCondLst>
                            <p:childTnLst>
                              <p:par>
                                <p:cTn id="60" presetID="22" presetClass="entr" presetSubtype="2"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right)">
                                      <p:cBhvr>
                                        <p:cTn id="62" dur="500"/>
                                        <p:tgtEl>
                                          <p:spTgt spid="17"/>
                                        </p:tgtEl>
                                      </p:cBhvr>
                                    </p:animEffect>
                                  </p:childTnLst>
                                </p:cTn>
                              </p:par>
                            </p:childTnLst>
                          </p:cTn>
                        </p:par>
                        <p:par>
                          <p:cTn id="63" fill="hold">
                            <p:stCondLst>
                              <p:cond delay="2500"/>
                            </p:stCondLst>
                            <p:childTnLst>
                              <p:par>
                                <p:cTn id="64" presetID="22" presetClass="entr" presetSubtype="4" fill="hold"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down)">
                                      <p:cBhvr>
                                        <p:cTn id="66" dur="500"/>
                                        <p:tgtEl>
                                          <p:spTgt spid="20"/>
                                        </p:tgtEl>
                                      </p:cBhvr>
                                    </p:animEffect>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par>
                          <p:cTn id="71" fill="hold">
                            <p:stCondLst>
                              <p:cond delay="350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500"/>
                                        <p:tgtEl>
                                          <p:spTgt spid="3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wipe(left)">
                                      <p:cBhvr>
                                        <p:cTn id="85" dur="500"/>
                                        <p:tgtEl>
                                          <p:spTgt spid="21"/>
                                        </p:tgtEl>
                                      </p:cBhvr>
                                    </p:animEffect>
                                  </p:childTnLst>
                                </p:cTn>
                              </p:par>
                            </p:childTnLst>
                          </p:cTn>
                        </p:par>
                        <p:par>
                          <p:cTn id="86" fill="hold">
                            <p:stCondLst>
                              <p:cond delay="500"/>
                            </p:stCondLst>
                            <p:childTnLst>
                              <p:par>
                                <p:cTn id="87" presetID="22" presetClass="entr" presetSubtype="4"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down)">
                                      <p:cBhvr>
                                        <p:cTn id="89" dur="500"/>
                                        <p:tgtEl>
                                          <p:spTgt spid="22"/>
                                        </p:tgtEl>
                                      </p:cBhvr>
                                    </p:animEffect>
                                  </p:childTnLst>
                                </p:cTn>
                              </p:par>
                            </p:childTnLst>
                          </p:cTn>
                        </p:par>
                        <p:par>
                          <p:cTn id="90" fill="hold">
                            <p:stCondLst>
                              <p:cond delay="1000"/>
                            </p:stCondLst>
                            <p:childTnLst>
                              <p:par>
                                <p:cTn id="91" presetID="22" presetClass="entr" presetSubtype="8" fill="hold"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left)">
                                      <p:cBhvr>
                                        <p:cTn id="93" dur="500"/>
                                        <p:tgtEl>
                                          <p:spTgt spid="23"/>
                                        </p:tgtEl>
                                      </p:cBhvr>
                                    </p:animEffect>
                                  </p:childTnLst>
                                </p:cTn>
                              </p:par>
                            </p:childTnLst>
                          </p:cTn>
                        </p:par>
                        <p:par>
                          <p:cTn id="94" fill="hold">
                            <p:stCondLst>
                              <p:cond delay="1500"/>
                            </p:stCondLst>
                            <p:childTnLst>
                              <p:par>
                                <p:cTn id="95" presetID="22" presetClass="entr" presetSubtype="1"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up)">
                                      <p:cBhvr>
                                        <p:cTn id="97" dur="500"/>
                                        <p:tgtEl>
                                          <p:spTgt spid="25"/>
                                        </p:tgtEl>
                                      </p:cBhvr>
                                    </p:animEffect>
                                  </p:childTnLst>
                                </p:cTn>
                              </p:par>
                            </p:childTnLst>
                          </p:cTn>
                        </p:par>
                        <p:par>
                          <p:cTn id="98" fill="hold">
                            <p:stCondLst>
                              <p:cond delay="2000"/>
                            </p:stCondLst>
                            <p:childTnLst>
                              <p:par>
                                <p:cTn id="99" presetID="22" presetClass="entr" presetSubtype="2" fill="hold" nodeType="after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wipe(right)">
                                      <p:cBhvr>
                                        <p:cTn id="101" dur="500"/>
                                        <p:tgtEl>
                                          <p:spTgt spid="24"/>
                                        </p:tgtEl>
                                      </p:cBhvr>
                                    </p:animEffect>
                                  </p:childTnLst>
                                </p:cTn>
                              </p:par>
                            </p:childTnLst>
                          </p:cTn>
                        </p:par>
                        <p:par>
                          <p:cTn id="102" fill="hold">
                            <p:stCondLst>
                              <p:cond delay="2500"/>
                            </p:stCondLst>
                            <p:childTnLst>
                              <p:par>
                                <p:cTn id="103" presetID="22" presetClass="entr" presetSubtype="4" fill="hold"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childTnLst>
                          </p:cTn>
                        </p:par>
                        <p:par>
                          <p:cTn id="106" fill="hold">
                            <p:stCondLst>
                              <p:cond delay="3000"/>
                            </p:stCondLst>
                            <p:childTnLst>
                              <p:par>
                                <p:cTn id="107" presetID="10" presetClass="entr" presetSubtype="0" fill="hold" grpId="0"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500"/>
                                        <p:tgtEl>
                                          <p:spTgt spid="26"/>
                                        </p:tgtEl>
                                      </p:cBhvr>
                                    </p:animEffect>
                                  </p:childTnLst>
                                </p:cTn>
                              </p:par>
                            </p:childTnLst>
                          </p:cTn>
                        </p:par>
                        <p:par>
                          <p:cTn id="110" fill="hold">
                            <p:stCondLst>
                              <p:cond delay="3500"/>
                            </p:stCondLst>
                            <p:childTnLst>
                              <p:par>
                                <p:cTn id="111" presetID="2" presetClass="entr" presetSubtype="4"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additive="base">
                                        <p:cTn id="113" dur="500" fill="hold"/>
                                        <p:tgtEl>
                                          <p:spTgt spid="30"/>
                                        </p:tgtEl>
                                        <p:attrNameLst>
                                          <p:attrName>ppt_x</p:attrName>
                                        </p:attrNameLst>
                                      </p:cBhvr>
                                      <p:tavLst>
                                        <p:tav tm="0">
                                          <p:val>
                                            <p:strVal val="#ppt_x"/>
                                          </p:val>
                                        </p:tav>
                                        <p:tav tm="100000">
                                          <p:val>
                                            <p:strVal val="#ppt_x"/>
                                          </p:val>
                                        </p:tav>
                                      </p:tavLst>
                                    </p:anim>
                                    <p:anim calcmode="lin" valueType="num">
                                      <p:cBhvr additive="base">
                                        <p:cTn id="114" dur="500" fill="hold"/>
                                        <p:tgtEl>
                                          <p:spTgt spid="30"/>
                                        </p:tgtEl>
                                        <p:attrNameLst>
                                          <p:attrName>ppt_y</p:attrName>
                                        </p:attrNameLst>
                                      </p:cBhvr>
                                      <p:tavLst>
                                        <p:tav tm="0">
                                          <p:val>
                                            <p:strVal val="1+#ppt_h/2"/>
                                          </p:val>
                                        </p:tav>
                                        <p:tav tm="100000">
                                          <p:val>
                                            <p:strVal val="#ppt_y"/>
                                          </p:val>
                                        </p:tav>
                                      </p:tavLst>
                                    </p:anim>
                                  </p:childTnLst>
                                </p:cTn>
                              </p:par>
                            </p:childTnLst>
                          </p:cTn>
                        </p:par>
                        <p:par>
                          <p:cTn id="115" fill="hold">
                            <p:stCondLst>
                              <p:cond delay="4000"/>
                            </p:stCondLst>
                            <p:childTnLst>
                              <p:par>
                                <p:cTn id="116" presetID="42" presetClass="entr" presetSubtype="0" fill="hold" grpId="0" nodeType="after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1000"/>
                                        <p:tgtEl>
                                          <p:spTgt spid="31"/>
                                        </p:tgtEl>
                                      </p:cBhvr>
                                    </p:animEffect>
                                    <p:anim calcmode="lin" valueType="num">
                                      <p:cBhvr>
                                        <p:cTn id="119" dur="1000" fill="hold"/>
                                        <p:tgtEl>
                                          <p:spTgt spid="31"/>
                                        </p:tgtEl>
                                        <p:attrNameLst>
                                          <p:attrName>ppt_x</p:attrName>
                                        </p:attrNameLst>
                                      </p:cBhvr>
                                      <p:tavLst>
                                        <p:tav tm="0">
                                          <p:val>
                                            <p:strVal val="#ppt_x"/>
                                          </p:val>
                                        </p:tav>
                                        <p:tav tm="100000">
                                          <p:val>
                                            <p:strVal val="#ppt_x"/>
                                          </p:val>
                                        </p:tav>
                                      </p:tavLst>
                                    </p:anim>
                                    <p:anim calcmode="lin" valueType="num">
                                      <p:cBhvr>
                                        <p:cTn id="12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6" grpId="0"/>
      <p:bldP spid="28" grpId="0"/>
      <p:bldP spid="29" grpId="0"/>
      <p:bldP spid="30" grpId="0"/>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txBox="1">
            <a:spLocks/>
          </p:cNvSpPr>
          <p:nvPr>
            <p:custDataLst>
              <p:tags r:id="rId2"/>
            </p:custDataLst>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smtClean="0">
                <a:solidFill>
                  <a:schemeClr val="accent1"/>
                </a:solidFill>
                <a:latin typeface="+mj-lt"/>
                <a:cs typeface="Arial" panose="020B0604020202020204" pitchFamily="34" charset="0"/>
              </a:rPr>
              <a:t>03</a:t>
            </a:r>
            <a:endParaRPr lang="en-US" sz="11500" dirty="0">
              <a:solidFill>
                <a:schemeClr val="accent1"/>
              </a:solidFill>
              <a:latin typeface="+mj-lt"/>
              <a:cs typeface="Arial" panose="020B0604020202020204" pitchFamily="34" charset="0"/>
            </a:endParaRPr>
          </a:p>
        </p:txBody>
      </p:sp>
      <p:sp>
        <p:nvSpPr>
          <p:cNvPr id="18" name="文本框 17"/>
          <p:cNvSpPr txBox="1"/>
          <p:nvPr>
            <p:custDataLst>
              <p:tags r:id="rId3"/>
            </p:custDataLst>
          </p:nvPr>
        </p:nvSpPr>
        <p:spPr>
          <a:xfrm>
            <a:off x="3154375" y="2772789"/>
            <a:ext cx="2472343"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accent1"/>
                </a:solidFill>
                <a:latin typeface="+mj-lt"/>
                <a:cs typeface="Arial" panose="020B0604020202020204" pitchFamily="34" charset="0"/>
              </a:rPr>
              <a:t>Part </a:t>
            </a:r>
            <a:r>
              <a:rPr lang="en-US" altLang="zh-CN" sz="3200" dirty="0" smtClean="0">
                <a:solidFill>
                  <a:schemeClr val="accent1"/>
                </a:solidFill>
                <a:latin typeface="+mj-lt"/>
                <a:cs typeface="Arial" panose="020B0604020202020204" pitchFamily="34" charset="0"/>
              </a:rPr>
              <a:t>three</a:t>
            </a:r>
            <a:endParaRPr lang="zh-CN" altLang="en-US" sz="3200" dirty="0">
              <a:solidFill>
                <a:schemeClr val="accent1"/>
              </a:solidFill>
              <a:latin typeface="+mj-lt"/>
              <a:cs typeface="Arial" panose="020B0604020202020204" pitchFamily="34" charset="0"/>
            </a:endParaRPr>
          </a:p>
        </p:txBody>
      </p:sp>
      <p:sp>
        <p:nvSpPr>
          <p:cNvPr id="19" name="等腰三角形 18"/>
          <p:cNvSpPr/>
          <p:nvPr>
            <p:custDataLst>
              <p:tags r:id="rId4"/>
            </p:custDataLst>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0" name="等腰三角形 19"/>
          <p:cNvSpPr/>
          <p:nvPr>
            <p:custDataLst>
              <p:tags r:id="rId5"/>
            </p:custDataLst>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1" name="等腰三角形 20"/>
          <p:cNvSpPr/>
          <p:nvPr>
            <p:custDataLst>
              <p:tags r:id="rId6"/>
            </p:custDataLst>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2" name="等腰三角形 21"/>
          <p:cNvSpPr/>
          <p:nvPr>
            <p:custDataLst>
              <p:tags r:id="rId7"/>
            </p:custDataLst>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3" name="等腰三角形 22"/>
          <p:cNvSpPr/>
          <p:nvPr>
            <p:custDataLst>
              <p:tags r:id="rId8"/>
            </p:custDataLst>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4" name="椭圆 23"/>
          <p:cNvSpPr/>
          <p:nvPr>
            <p:custDataLst>
              <p:tags r:id="rId9"/>
            </p:custDataLst>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5" name="椭圆 24"/>
          <p:cNvSpPr/>
          <p:nvPr>
            <p:custDataLst>
              <p:tags r:id="rId10"/>
            </p:custDataLst>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6" name="椭圆 25"/>
          <p:cNvSpPr/>
          <p:nvPr>
            <p:custDataLst>
              <p:tags r:id="rId11"/>
            </p:custDataLst>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7" name="等腰三角形 26"/>
          <p:cNvSpPr/>
          <p:nvPr>
            <p:custDataLst>
              <p:tags r:id="rId12"/>
            </p:custDataLst>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8" name="等腰三角形 27"/>
          <p:cNvSpPr/>
          <p:nvPr>
            <p:custDataLst>
              <p:tags r:id="rId13"/>
            </p:custDataLst>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cxnSp>
        <p:nvCxnSpPr>
          <p:cNvPr id="2062" name="Straight Connector 13"/>
          <p:cNvCxnSpPr>
            <a:cxnSpLocks noChangeShapeType="1"/>
          </p:cNvCxnSpPr>
          <p:nvPr>
            <p:custDataLst>
              <p:tags r:id="rId14"/>
            </p:custDataLst>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29" name="文本框 16"/>
          <p:cNvSpPr txBox="1">
            <a:spLocks noChangeArrowheads="1"/>
          </p:cNvSpPr>
          <p:nvPr>
            <p:custDataLst>
              <p:tags r:id="rId15"/>
            </p:custDataLst>
          </p:nvPr>
        </p:nvSpPr>
        <p:spPr bwMode="auto">
          <a:xfrm>
            <a:off x="3312578" y="3357564"/>
            <a:ext cx="50323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3600" b="1" dirty="0">
                <a:solidFill>
                  <a:schemeClr val="accent1"/>
                </a:solidFill>
                <a:latin typeface="微软雅黑" panose="020B0503020204020204" pitchFamily="34" charset="-122"/>
                <a:ea typeface="微软雅黑" panose="020B0503020204020204" pitchFamily="34" charset="-122"/>
              </a:rPr>
              <a:t>知识建构</a:t>
            </a:r>
            <a:r>
              <a:rPr lang="zh-CN" altLang="en-US" sz="3600" b="1" dirty="0" smtClean="0">
                <a:solidFill>
                  <a:schemeClr val="accent1"/>
                </a:solidFill>
                <a:latin typeface="微软雅黑" panose="020B0503020204020204" pitchFamily="34" charset="-122"/>
                <a:ea typeface="微软雅黑" panose="020B0503020204020204" pitchFamily="34" charset="-122"/>
              </a:rPr>
              <a:t>的主要观点</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sp>
        <p:nvSpPr>
          <p:cNvPr id="17" name="标题 1"/>
          <p:cNvSpPr txBox="1">
            <a:spLocks/>
          </p:cNvSpPr>
          <p:nvPr/>
        </p:nvSpPr>
        <p:spPr>
          <a:xfrm>
            <a:off x="3154375" y="4264350"/>
            <a:ext cx="3731259" cy="1688362"/>
          </a:xfrm>
          <a:prstGeom prst="rect">
            <a:avLst/>
          </a:prstGeom>
        </p:spPr>
        <p:txBody>
          <a:bodyPr/>
          <a:lstStyle>
            <a:lvl1pPr algn="l" defTabSz="685800" rtl="0" eaLnBrk="1" latinLnBrk="0" hangingPunct="1">
              <a:lnSpc>
                <a:spcPct val="90000"/>
              </a:lnSpc>
              <a:spcBef>
                <a:spcPct val="0"/>
              </a:spcBef>
              <a:buNone/>
              <a:defRPr sz="3200" b="0" i="0" kern="1200" baseline="0">
                <a:solidFill>
                  <a:schemeClr val="accent1"/>
                </a:solidFill>
                <a:effectLst/>
                <a:latin typeface="+mj-ea"/>
                <a:ea typeface="+mj-ea"/>
                <a:cs typeface="+mj-cs"/>
              </a:defRPr>
            </a:lvl1pPr>
          </a:lstStyle>
          <a:p>
            <a:pPr>
              <a:lnSpc>
                <a:spcPct val="150000"/>
              </a:lnSpc>
            </a:pPr>
            <a:r>
              <a:rPr lang="zh-CN" altLang="en-US" sz="2400" dirty="0" smtClean="0">
                <a:latin typeface="+mn-ea"/>
                <a:ea typeface="+mn-ea"/>
              </a:rPr>
              <a:t>（</a:t>
            </a:r>
            <a:r>
              <a:rPr lang="en-US" altLang="zh-CN" sz="2400" dirty="0" smtClean="0">
                <a:latin typeface="+mn-ea"/>
                <a:ea typeface="+mn-ea"/>
              </a:rPr>
              <a:t>1</a:t>
            </a:r>
            <a:r>
              <a:rPr lang="zh-CN" altLang="en-US" sz="2400" dirty="0" smtClean="0">
                <a:latin typeface="+mn-ea"/>
                <a:ea typeface="+mn-ea"/>
              </a:rPr>
              <a:t>）知识建构的环境观</a:t>
            </a:r>
            <a:endParaRPr lang="en-US" altLang="zh-CN" sz="2400" dirty="0" smtClean="0">
              <a:latin typeface="+mn-ea"/>
              <a:ea typeface="+mn-ea"/>
            </a:endParaRPr>
          </a:p>
          <a:p>
            <a:pPr>
              <a:lnSpc>
                <a:spcPct val="150000"/>
              </a:lnSpc>
            </a:pPr>
            <a:r>
              <a:rPr lang="zh-CN" altLang="en-US" sz="2400" dirty="0" smtClean="0">
                <a:latin typeface="+mn-ea"/>
                <a:ea typeface="+mn-ea"/>
              </a:rPr>
              <a:t>（</a:t>
            </a:r>
            <a:r>
              <a:rPr lang="en-US" altLang="zh-CN" sz="2400" dirty="0" smtClean="0">
                <a:latin typeface="+mn-ea"/>
                <a:ea typeface="+mn-ea"/>
              </a:rPr>
              <a:t>2</a:t>
            </a:r>
            <a:r>
              <a:rPr lang="zh-CN" altLang="en-US" sz="2400" dirty="0" smtClean="0">
                <a:latin typeface="+mn-ea"/>
                <a:ea typeface="+mn-ea"/>
              </a:rPr>
              <a:t>）知识建构的学习观</a:t>
            </a:r>
            <a:endParaRPr lang="en-US" altLang="zh-CN" sz="2400" dirty="0" smtClean="0">
              <a:latin typeface="+mn-ea"/>
              <a:ea typeface="+mn-ea"/>
            </a:endParaRPr>
          </a:p>
          <a:p>
            <a:pPr>
              <a:lnSpc>
                <a:spcPct val="150000"/>
              </a:lnSpc>
            </a:pPr>
            <a:r>
              <a:rPr lang="zh-CN" altLang="en-US" sz="2400" dirty="0" smtClean="0">
                <a:latin typeface="+mn-ea"/>
                <a:ea typeface="+mn-ea"/>
              </a:rPr>
              <a:t>（</a:t>
            </a:r>
            <a:r>
              <a:rPr lang="en-US" altLang="zh-CN" sz="2400" dirty="0" smtClean="0">
                <a:latin typeface="+mn-ea"/>
                <a:ea typeface="+mn-ea"/>
              </a:rPr>
              <a:t>3</a:t>
            </a:r>
            <a:r>
              <a:rPr lang="zh-CN" altLang="en-US" sz="2400" dirty="0" smtClean="0">
                <a:latin typeface="+mn-ea"/>
                <a:ea typeface="+mn-ea"/>
              </a:rPr>
              <a:t>）知识建构的教学观</a:t>
            </a:r>
            <a:endParaRPr lang="en-US" altLang="zh-CN" sz="2400" dirty="0" smtClean="0">
              <a:latin typeface="+mn-ea"/>
              <a:ea typeface="+mn-ea"/>
            </a:endParaRPr>
          </a:p>
        </p:txBody>
      </p:sp>
    </p:spTree>
    <p:custDataLst>
      <p:tags r:id="rId1"/>
    </p:custDataLst>
    <p:extLst>
      <p:ext uri="{BB962C8B-B14F-4D97-AF65-F5344CB8AC3E}">
        <p14:creationId xmlns:p14="http://schemas.microsoft.com/office/powerpoint/2010/main" val="1378309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MH_Other_1"/>
          <p:cNvSpPr>
            <a:spLocks/>
          </p:cNvSpPr>
          <p:nvPr>
            <p:custDataLst>
              <p:tags r:id="rId2"/>
            </p:custDataLst>
          </p:nvPr>
        </p:nvSpPr>
        <p:spPr bwMode="auto">
          <a:xfrm>
            <a:off x="2317115" y="3671571"/>
            <a:ext cx="2979738" cy="398463"/>
          </a:xfrm>
          <a:custGeom>
            <a:avLst/>
            <a:gdLst>
              <a:gd name="T0" fmla="*/ 1305374 w 1607"/>
              <a:gd name="T1" fmla="*/ 215989 h 214"/>
              <a:gd name="T2" fmla="*/ 0 w 1607"/>
              <a:gd name="T3" fmla="*/ 256953 h 214"/>
              <a:gd name="T4" fmla="*/ 0 w 1607"/>
              <a:gd name="T5" fmla="*/ 312812 h 214"/>
              <a:gd name="T6" fmla="*/ 1309082 w 1607"/>
              <a:gd name="T7" fmla="*/ 353776 h 214"/>
              <a:gd name="T8" fmla="*/ 2835109 w 1607"/>
              <a:gd name="T9" fmla="*/ 398463 h 214"/>
              <a:gd name="T10" fmla="*/ 2970467 w 1607"/>
              <a:gd name="T11" fmla="*/ 389153 h 214"/>
              <a:gd name="T12" fmla="*/ 2979738 w 1607"/>
              <a:gd name="T13" fmla="*/ 0 h 214"/>
              <a:gd name="T14" fmla="*/ 1305374 w 1607"/>
              <a:gd name="T15" fmla="*/ 215989 h 2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07" h="214">
                <a:moveTo>
                  <a:pt x="704" y="116"/>
                </a:moveTo>
                <a:cubicBezTo>
                  <a:pt x="0" y="138"/>
                  <a:pt x="0" y="138"/>
                  <a:pt x="0" y="138"/>
                </a:cubicBezTo>
                <a:cubicBezTo>
                  <a:pt x="0" y="168"/>
                  <a:pt x="0" y="168"/>
                  <a:pt x="0" y="168"/>
                </a:cubicBezTo>
                <a:cubicBezTo>
                  <a:pt x="706" y="190"/>
                  <a:pt x="706" y="190"/>
                  <a:pt x="706" y="190"/>
                </a:cubicBezTo>
                <a:cubicBezTo>
                  <a:pt x="1529" y="214"/>
                  <a:pt x="1529" y="214"/>
                  <a:pt x="1529" y="214"/>
                </a:cubicBezTo>
                <a:cubicBezTo>
                  <a:pt x="1602" y="209"/>
                  <a:pt x="1602" y="209"/>
                  <a:pt x="1602" y="209"/>
                </a:cubicBezTo>
                <a:cubicBezTo>
                  <a:pt x="1607" y="0"/>
                  <a:pt x="1607" y="0"/>
                  <a:pt x="1607" y="0"/>
                </a:cubicBezTo>
                <a:cubicBezTo>
                  <a:pt x="1607" y="0"/>
                  <a:pt x="1090" y="92"/>
                  <a:pt x="704" y="116"/>
                </a:cubicBezTo>
              </a:path>
            </a:pathLst>
          </a:custGeom>
          <a:solidFill>
            <a:schemeClr val="accent2">
              <a:lumMod val="20000"/>
              <a:lumOff val="80000"/>
            </a:schemeClr>
          </a:solidFill>
          <a:ln>
            <a:noFill/>
          </a:ln>
        </p:spPr>
        <p:txBody>
          <a:bodyPr/>
          <a:lstStyle/>
          <a:p>
            <a:pPr>
              <a:defRPr/>
            </a:pPr>
            <a:endParaRPr lang="zh-CN" altLang="en-US"/>
          </a:p>
        </p:txBody>
      </p:sp>
      <p:sp>
        <p:nvSpPr>
          <p:cNvPr id="2052" name="MH_Other_2"/>
          <p:cNvSpPr>
            <a:spLocks/>
          </p:cNvSpPr>
          <p:nvPr>
            <p:custDataLst>
              <p:tags r:id="rId3"/>
            </p:custDataLst>
          </p:nvPr>
        </p:nvSpPr>
        <p:spPr bwMode="auto">
          <a:xfrm>
            <a:off x="2317116" y="4031934"/>
            <a:ext cx="3101975" cy="1279525"/>
          </a:xfrm>
          <a:custGeom>
            <a:avLst/>
            <a:gdLst>
              <a:gd name="T0" fmla="*/ 2320916 w 1672"/>
              <a:gd name="T1" fmla="*/ 341207 h 690"/>
              <a:gd name="T2" fmla="*/ 1625197 w 1672"/>
              <a:gd name="T3" fmla="*/ 122389 h 690"/>
              <a:gd name="T4" fmla="*/ 530601 w 1672"/>
              <a:gd name="T5" fmla="*/ 31525 h 690"/>
              <a:gd name="T6" fmla="*/ 0 w 1672"/>
              <a:gd name="T7" fmla="*/ 0 h 690"/>
              <a:gd name="T8" fmla="*/ 0 w 1672"/>
              <a:gd name="T9" fmla="*/ 46360 h 690"/>
              <a:gd name="T10" fmla="*/ 532456 w 1672"/>
              <a:gd name="T11" fmla="*/ 74175 h 690"/>
              <a:gd name="T12" fmla="*/ 1549132 w 1672"/>
              <a:gd name="T13" fmla="*/ 224380 h 690"/>
              <a:gd name="T14" fmla="*/ 2755044 w 1672"/>
              <a:gd name="T15" fmla="*/ 1108922 h 690"/>
              <a:gd name="T16" fmla="*/ 3064870 w 1672"/>
              <a:gd name="T17" fmla="*/ 1272107 h 690"/>
              <a:gd name="T18" fmla="*/ 3101975 w 1672"/>
              <a:gd name="T19" fmla="*/ 725064 h 690"/>
              <a:gd name="T20" fmla="*/ 2320916 w 1672"/>
              <a:gd name="T21" fmla="*/ 341207 h 6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2" h="690">
                <a:moveTo>
                  <a:pt x="1251" y="184"/>
                </a:moveTo>
                <a:cubicBezTo>
                  <a:pt x="1047" y="98"/>
                  <a:pt x="876" y="66"/>
                  <a:pt x="876" y="66"/>
                </a:cubicBezTo>
                <a:cubicBezTo>
                  <a:pt x="712" y="24"/>
                  <a:pt x="286" y="17"/>
                  <a:pt x="286" y="17"/>
                </a:cubicBezTo>
                <a:cubicBezTo>
                  <a:pt x="0" y="0"/>
                  <a:pt x="0" y="0"/>
                  <a:pt x="0" y="0"/>
                </a:cubicBezTo>
                <a:cubicBezTo>
                  <a:pt x="0" y="25"/>
                  <a:pt x="0" y="25"/>
                  <a:pt x="0" y="25"/>
                </a:cubicBezTo>
                <a:cubicBezTo>
                  <a:pt x="287" y="40"/>
                  <a:pt x="287" y="40"/>
                  <a:pt x="287" y="40"/>
                </a:cubicBezTo>
                <a:cubicBezTo>
                  <a:pt x="684" y="66"/>
                  <a:pt x="835" y="121"/>
                  <a:pt x="835" y="121"/>
                </a:cubicBezTo>
                <a:cubicBezTo>
                  <a:pt x="1038" y="197"/>
                  <a:pt x="1313" y="435"/>
                  <a:pt x="1485" y="598"/>
                </a:cubicBezTo>
                <a:cubicBezTo>
                  <a:pt x="1583" y="690"/>
                  <a:pt x="1652" y="686"/>
                  <a:pt x="1652" y="686"/>
                </a:cubicBezTo>
                <a:cubicBezTo>
                  <a:pt x="1672" y="391"/>
                  <a:pt x="1672" y="391"/>
                  <a:pt x="1672" y="391"/>
                </a:cubicBezTo>
                <a:lnTo>
                  <a:pt x="1251" y="184"/>
                </a:lnTo>
                <a:close/>
              </a:path>
            </a:pathLst>
          </a:custGeom>
          <a:solidFill>
            <a:schemeClr val="accent2">
              <a:lumMod val="60000"/>
              <a:lumOff val="40000"/>
            </a:schemeClr>
          </a:solidFill>
          <a:ln>
            <a:noFill/>
          </a:ln>
        </p:spPr>
        <p:txBody>
          <a:bodyPr/>
          <a:lstStyle/>
          <a:p>
            <a:pPr>
              <a:defRPr/>
            </a:pPr>
            <a:endParaRPr lang="zh-CN" altLang="en-US"/>
          </a:p>
        </p:txBody>
      </p:sp>
      <p:sp>
        <p:nvSpPr>
          <p:cNvPr id="2053" name="MH_Other_3"/>
          <p:cNvSpPr>
            <a:spLocks/>
          </p:cNvSpPr>
          <p:nvPr>
            <p:custDataLst>
              <p:tags r:id="rId4"/>
            </p:custDataLst>
          </p:nvPr>
        </p:nvSpPr>
        <p:spPr bwMode="auto">
          <a:xfrm>
            <a:off x="2317115" y="3976370"/>
            <a:ext cx="2744788" cy="604838"/>
          </a:xfrm>
          <a:custGeom>
            <a:avLst/>
            <a:gdLst>
              <a:gd name="T0" fmla="*/ 0 w 1480"/>
              <a:gd name="T1" fmla="*/ 0 h 326"/>
              <a:gd name="T2" fmla="*/ 0 w 1480"/>
              <a:gd name="T3" fmla="*/ 2147483646 h 326"/>
              <a:gd name="T4" fmla="*/ 2147483646 w 1480"/>
              <a:gd name="T5" fmla="*/ 2147483646 h 326"/>
              <a:gd name="T6" fmla="*/ 2147483646 w 1480"/>
              <a:gd name="T7" fmla="*/ 2147483646 h 326"/>
              <a:gd name="T8" fmla="*/ 2147483646 w 1480"/>
              <a:gd name="T9" fmla="*/ 2147483646 h 326"/>
              <a:gd name="T10" fmla="*/ 2147483646 w 1480"/>
              <a:gd name="T11" fmla="*/ 2147483646 h 326"/>
              <a:gd name="T12" fmla="*/ 0 w 1480"/>
              <a:gd name="T13" fmla="*/ 0 h 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0" h="326">
                <a:moveTo>
                  <a:pt x="0" y="0"/>
                </a:moveTo>
                <a:cubicBezTo>
                  <a:pt x="0" y="31"/>
                  <a:pt x="0" y="31"/>
                  <a:pt x="0" y="31"/>
                </a:cubicBezTo>
                <a:cubicBezTo>
                  <a:pt x="726" y="76"/>
                  <a:pt x="726" y="76"/>
                  <a:pt x="726" y="76"/>
                </a:cubicBezTo>
                <a:cubicBezTo>
                  <a:pt x="1000" y="98"/>
                  <a:pt x="1244" y="210"/>
                  <a:pt x="1382" y="285"/>
                </a:cubicBezTo>
                <a:cubicBezTo>
                  <a:pt x="1457" y="326"/>
                  <a:pt x="1471" y="316"/>
                  <a:pt x="1471" y="316"/>
                </a:cubicBezTo>
                <a:cubicBezTo>
                  <a:pt x="1480" y="45"/>
                  <a:pt x="1480" y="45"/>
                  <a:pt x="1480" y="45"/>
                </a:cubicBez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4" name="MH_Other_4"/>
          <p:cNvSpPr>
            <a:spLocks/>
          </p:cNvSpPr>
          <p:nvPr>
            <p:custDataLst>
              <p:tags r:id="rId5"/>
            </p:custDataLst>
          </p:nvPr>
        </p:nvSpPr>
        <p:spPr bwMode="auto">
          <a:xfrm>
            <a:off x="2317115" y="3249295"/>
            <a:ext cx="2914650" cy="687388"/>
          </a:xfrm>
          <a:custGeom>
            <a:avLst/>
            <a:gdLst>
              <a:gd name="T0" fmla="*/ 2766227 w 1571"/>
              <a:gd name="T1" fmla="*/ 0 h 371"/>
              <a:gd name="T2" fmla="*/ 1346936 w 1571"/>
              <a:gd name="T3" fmla="*/ 531753 h 371"/>
              <a:gd name="T4" fmla="*/ 0 w 1571"/>
              <a:gd name="T5" fmla="*/ 635510 h 371"/>
              <a:gd name="T6" fmla="*/ 0 w 1571"/>
              <a:gd name="T7" fmla="*/ 687388 h 371"/>
              <a:gd name="T8" fmla="*/ 1020406 w 1571"/>
              <a:gd name="T9" fmla="*/ 668860 h 371"/>
              <a:gd name="T10" fmla="*/ 2914650 w 1571"/>
              <a:gd name="T11" fmla="*/ 453935 h 371"/>
              <a:gd name="T12" fmla="*/ 2766227 w 1571"/>
              <a:gd name="T13" fmla="*/ 0 h 3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71" h="371">
                <a:moveTo>
                  <a:pt x="1491" y="0"/>
                </a:moveTo>
                <a:cubicBezTo>
                  <a:pt x="1491" y="0"/>
                  <a:pt x="1040" y="255"/>
                  <a:pt x="726" y="287"/>
                </a:cubicBezTo>
                <a:cubicBezTo>
                  <a:pt x="726" y="287"/>
                  <a:pt x="451" y="323"/>
                  <a:pt x="0" y="343"/>
                </a:cubicBezTo>
                <a:cubicBezTo>
                  <a:pt x="0" y="371"/>
                  <a:pt x="0" y="371"/>
                  <a:pt x="0" y="371"/>
                </a:cubicBezTo>
                <a:cubicBezTo>
                  <a:pt x="159" y="368"/>
                  <a:pt x="408" y="363"/>
                  <a:pt x="550" y="361"/>
                </a:cubicBezTo>
                <a:cubicBezTo>
                  <a:pt x="1064" y="334"/>
                  <a:pt x="1571" y="245"/>
                  <a:pt x="1571" y="245"/>
                </a:cubicBezTo>
                <a:lnTo>
                  <a:pt x="1491" y="0"/>
                </a:lnTo>
                <a:close/>
              </a:path>
            </a:pathLst>
          </a:custGeom>
          <a:solidFill>
            <a:schemeClr val="accent1">
              <a:lumMod val="75000"/>
            </a:schemeClr>
          </a:solidFill>
          <a:ln>
            <a:noFill/>
          </a:ln>
        </p:spPr>
        <p:txBody>
          <a:bodyPr/>
          <a:lstStyle/>
          <a:p>
            <a:pPr>
              <a:defRPr/>
            </a:pPr>
            <a:endParaRPr lang="zh-CN" altLang="en-US"/>
          </a:p>
        </p:txBody>
      </p:sp>
      <p:sp>
        <p:nvSpPr>
          <p:cNvPr id="2055" name="MH_Other_5"/>
          <p:cNvSpPr>
            <a:spLocks/>
          </p:cNvSpPr>
          <p:nvPr>
            <p:custDataLst>
              <p:tags r:id="rId6"/>
            </p:custDataLst>
          </p:nvPr>
        </p:nvSpPr>
        <p:spPr bwMode="auto">
          <a:xfrm>
            <a:off x="2317116" y="2169795"/>
            <a:ext cx="3052763" cy="1658938"/>
          </a:xfrm>
          <a:custGeom>
            <a:avLst/>
            <a:gdLst>
              <a:gd name="T0" fmla="*/ 2147483646 w 1646"/>
              <a:gd name="T1" fmla="*/ 0 h 895"/>
              <a:gd name="T2" fmla="*/ 2147483646 w 1646"/>
              <a:gd name="T3" fmla="*/ 2147483646 h 895"/>
              <a:gd name="T4" fmla="*/ 2147483646 w 1646"/>
              <a:gd name="T5" fmla="*/ 2147483646 h 895"/>
              <a:gd name="T6" fmla="*/ 0 w 1646"/>
              <a:gd name="T7" fmla="*/ 2147483646 h 895"/>
              <a:gd name="T8" fmla="*/ 0 w 1646"/>
              <a:gd name="T9" fmla="*/ 2147483646 h 895"/>
              <a:gd name="T10" fmla="*/ 2147483646 w 1646"/>
              <a:gd name="T11" fmla="*/ 2147483646 h 895"/>
              <a:gd name="T12" fmla="*/ 2147483646 w 1646"/>
              <a:gd name="T13" fmla="*/ 2147483646 h 895"/>
              <a:gd name="T14" fmla="*/ 2147483646 w 1646"/>
              <a:gd name="T15" fmla="*/ 2147483646 h 895"/>
              <a:gd name="T16" fmla="*/ 2147483646 w 1646"/>
              <a:gd name="T17" fmla="*/ 0 h 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46" h="895">
                <a:moveTo>
                  <a:pt x="1354" y="0"/>
                </a:moveTo>
                <a:cubicBezTo>
                  <a:pt x="1354" y="0"/>
                  <a:pt x="1024" y="570"/>
                  <a:pt x="821" y="718"/>
                </a:cubicBezTo>
                <a:cubicBezTo>
                  <a:pt x="821" y="718"/>
                  <a:pt x="705" y="816"/>
                  <a:pt x="195" y="846"/>
                </a:cubicBezTo>
                <a:cubicBezTo>
                  <a:pt x="0" y="863"/>
                  <a:pt x="0" y="863"/>
                  <a:pt x="0" y="863"/>
                </a:cubicBezTo>
                <a:cubicBezTo>
                  <a:pt x="0" y="895"/>
                  <a:pt x="0" y="895"/>
                  <a:pt x="0" y="895"/>
                </a:cubicBezTo>
                <a:cubicBezTo>
                  <a:pt x="194" y="885"/>
                  <a:pt x="194" y="885"/>
                  <a:pt x="194" y="885"/>
                </a:cubicBezTo>
                <a:cubicBezTo>
                  <a:pt x="194" y="885"/>
                  <a:pt x="682" y="877"/>
                  <a:pt x="874" y="779"/>
                </a:cubicBezTo>
                <a:cubicBezTo>
                  <a:pt x="874" y="779"/>
                  <a:pt x="1338" y="484"/>
                  <a:pt x="1646" y="164"/>
                </a:cubicBezTo>
                <a:lnTo>
                  <a:pt x="135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56" name="MH_Other_6"/>
          <p:cNvSpPr>
            <a:spLocks/>
          </p:cNvSpPr>
          <p:nvPr>
            <p:custDataLst>
              <p:tags r:id="rId7"/>
            </p:custDataLst>
          </p:nvPr>
        </p:nvSpPr>
        <p:spPr bwMode="auto">
          <a:xfrm>
            <a:off x="2317115" y="2506345"/>
            <a:ext cx="3194050" cy="1379538"/>
          </a:xfrm>
          <a:custGeom>
            <a:avLst/>
            <a:gdLst>
              <a:gd name="T0" fmla="*/ 3053081 w 1722"/>
              <a:gd name="T1" fmla="*/ 83440 h 744"/>
              <a:gd name="T2" fmla="*/ 2910258 w 1722"/>
              <a:gd name="T3" fmla="*/ 81586 h 744"/>
              <a:gd name="T4" fmla="*/ 1550654 w 1722"/>
              <a:gd name="T5" fmla="*/ 1138490 h 744"/>
              <a:gd name="T6" fmla="*/ 534197 w 1722"/>
              <a:gd name="T7" fmla="*/ 1288681 h 744"/>
              <a:gd name="T8" fmla="*/ 0 w 1722"/>
              <a:gd name="T9" fmla="*/ 1320203 h 744"/>
              <a:gd name="T10" fmla="*/ 0 w 1722"/>
              <a:gd name="T11" fmla="*/ 1379538 h 744"/>
              <a:gd name="T12" fmla="*/ 530487 w 1722"/>
              <a:gd name="T13" fmla="*/ 1349871 h 744"/>
              <a:gd name="T14" fmla="*/ 1582186 w 1722"/>
              <a:gd name="T15" fmla="*/ 1242326 h 744"/>
              <a:gd name="T16" fmla="*/ 2264771 w 1722"/>
              <a:gd name="T17" fmla="*/ 1003132 h 744"/>
              <a:gd name="T18" fmla="*/ 3194050 w 1722"/>
              <a:gd name="T19" fmla="*/ 559974 h 744"/>
              <a:gd name="T20" fmla="*/ 3053081 w 1722"/>
              <a:gd name="T21" fmla="*/ 83440 h 7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22" h="744">
                <a:moveTo>
                  <a:pt x="1646" y="45"/>
                </a:moveTo>
                <a:cubicBezTo>
                  <a:pt x="1646" y="45"/>
                  <a:pt x="1618" y="0"/>
                  <a:pt x="1569" y="44"/>
                </a:cubicBezTo>
                <a:cubicBezTo>
                  <a:pt x="1407" y="188"/>
                  <a:pt x="1036" y="511"/>
                  <a:pt x="836" y="614"/>
                </a:cubicBezTo>
                <a:cubicBezTo>
                  <a:pt x="836" y="614"/>
                  <a:pt x="661" y="680"/>
                  <a:pt x="288" y="695"/>
                </a:cubicBezTo>
                <a:cubicBezTo>
                  <a:pt x="0" y="712"/>
                  <a:pt x="0" y="712"/>
                  <a:pt x="0" y="712"/>
                </a:cubicBezTo>
                <a:cubicBezTo>
                  <a:pt x="0" y="744"/>
                  <a:pt x="0" y="744"/>
                  <a:pt x="0" y="744"/>
                </a:cubicBezTo>
                <a:cubicBezTo>
                  <a:pt x="286" y="728"/>
                  <a:pt x="286" y="728"/>
                  <a:pt x="286" y="728"/>
                </a:cubicBezTo>
                <a:cubicBezTo>
                  <a:pt x="286" y="728"/>
                  <a:pt x="689" y="712"/>
                  <a:pt x="853" y="670"/>
                </a:cubicBezTo>
                <a:cubicBezTo>
                  <a:pt x="853" y="670"/>
                  <a:pt x="1018" y="627"/>
                  <a:pt x="1221" y="541"/>
                </a:cubicBezTo>
                <a:cubicBezTo>
                  <a:pt x="1722" y="302"/>
                  <a:pt x="1722" y="302"/>
                  <a:pt x="1722" y="302"/>
                </a:cubicBezTo>
                <a:lnTo>
                  <a:pt x="1646" y="45"/>
                </a:lnTo>
                <a:close/>
              </a:path>
            </a:pathLst>
          </a:custGeom>
          <a:solidFill>
            <a:schemeClr val="accent2">
              <a:lumMod val="40000"/>
              <a:lumOff val="60000"/>
            </a:schemeClr>
          </a:solidFill>
          <a:ln>
            <a:noFill/>
          </a:ln>
        </p:spPr>
        <p:txBody>
          <a:bodyPr/>
          <a:lstStyle/>
          <a:p>
            <a:pPr>
              <a:defRPr/>
            </a:pPr>
            <a:endParaRPr lang="zh-CN" altLang="en-US"/>
          </a:p>
        </p:txBody>
      </p:sp>
      <p:sp>
        <p:nvSpPr>
          <p:cNvPr id="2057" name="MH_Other_7"/>
          <p:cNvSpPr>
            <a:spLocks noChangeArrowheads="1"/>
          </p:cNvSpPr>
          <p:nvPr>
            <p:custDataLst>
              <p:tags r:id="rId8"/>
            </p:custDataLst>
          </p:nvPr>
        </p:nvSpPr>
        <p:spPr bwMode="auto">
          <a:xfrm>
            <a:off x="4998403" y="3204845"/>
            <a:ext cx="495300" cy="49688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2058" name="MH_Other_8"/>
          <p:cNvSpPr>
            <a:spLocks noChangeArrowheads="1"/>
          </p:cNvSpPr>
          <p:nvPr>
            <p:custDataLst>
              <p:tags r:id="rId9"/>
            </p:custDataLst>
          </p:nvPr>
        </p:nvSpPr>
        <p:spPr bwMode="auto">
          <a:xfrm>
            <a:off x="4806316" y="1939609"/>
            <a:ext cx="658813" cy="655637"/>
          </a:xfrm>
          <a:prstGeom prst="ellipse">
            <a:avLst/>
          </a:prstGeom>
          <a:solidFill>
            <a:schemeClr val="accent1">
              <a:lumMod val="75000"/>
            </a:schemeClr>
          </a:solidFill>
          <a:ln>
            <a:noFill/>
          </a:ln>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endParaRPr lang="zh-CN" altLang="en-US"/>
          </a:p>
        </p:txBody>
      </p:sp>
      <p:sp>
        <p:nvSpPr>
          <p:cNvPr id="2059" name="MH_Other_9"/>
          <p:cNvSpPr>
            <a:spLocks noChangeArrowheads="1"/>
          </p:cNvSpPr>
          <p:nvPr>
            <p:custDataLst>
              <p:tags r:id="rId10"/>
            </p:custDataLst>
          </p:nvPr>
        </p:nvSpPr>
        <p:spPr bwMode="auto">
          <a:xfrm>
            <a:off x="4849179" y="4046220"/>
            <a:ext cx="579437" cy="577850"/>
          </a:xfrm>
          <a:prstGeom prst="ellipse">
            <a:avLst/>
          </a:prstGeom>
          <a:solidFill>
            <a:schemeClr val="accent1">
              <a:lumMod val="75000"/>
            </a:schemeClr>
          </a:solidFill>
          <a:ln>
            <a:noFill/>
          </a:ln>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endParaRPr lang="zh-CN" altLang="en-US"/>
          </a:p>
        </p:txBody>
      </p:sp>
      <p:sp>
        <p:nvSpPr>
          <p:cNvPr id="2060" name="MH_Other_10"/>
          <p:cNvSpPr>
            <a:spLocks noChangeArrowheads="1"/>
          </p:cNvSpPr>
          <p:nvPr>
            <p:custDataLst>
              <p:tags r:id="rId11"/>
            </p:custDataLst>
          </p:nvPr>
        </p:nvSpPr>
        <p:spPr bwMode="auto">
          <a:xfrm>
            <a:off x="5088890" y="4751070"/>
            <a:ext cx="552450" cy="5524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2061" name="MH_Other_11"/>
          <p:cNvSpPr>
            <a:spLocks/>
          </p:cNvSpPr>
          <p:nvPr>
            <p:custDataLst>
              <p:tags r:id="rId12"/>
            </p:custDataLst>
          </p:nvPr>
        </p:nvSpPr>
        <p:spPr bwMode="auto">
          <a:xfrm>
            <a:off x="2272666" y="4074795"/>
            <a:ext cx="3059113" cy="1657350"/>
          </a:xfrm>
          <a:custGeom>
            <a:avLst/>
            <a:gdLst>
              <a:gd name="T0" fmla="*/ 2147483646 w 1649"/>
              <a:gd name="T1" fmla="*/ 2147483646 h 894"/>
              <a:gd name="T2" fmla="*/ 2147483646 w 1649"/>
              <a:gd name="T3" fmla="*/ 2147483646 h 894"/>
              <a:gd name="T4" fmla="*/ 2147483646 w 1649"/>
              <a:gd name="T5" fmla="*/ 0 h 894"/>
              <a:gd name="T6" fmla="*/ 0 w 1649"/>
              <a:gd name="T7" fmla="*/ 2147483646 h 894"/>
              <a:gd name="T8" fmla="*/ 2147483646 w 1649"/>
              <a:gd name="T9" fmla="*/ 2147483646 h 894"/>
              <a:gd name="T10" fmla="*/ 2147483646 w 1649"/>
              <a:gd name="T11" fmla="*/ 2147483646 h 894"/>
              <a:gd name="T12" fmla="*/ 2147483646 w 1649"/>
              <a:gd name="T13" fmla="*/ 2147483646 h 894"/>
              <a:gd name="T14" fmla="*/ 2147483646 w 1649"/>
              <a:gd name="T15" fmla="*/ 2147483646 h 894"/>
              <a:gd name="T16" fmla="*/ 2147483646 w 1649"/>
              <a:gd name="T17" fmla="*/ 2147483646 h 8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49" h="894">
                <a:moveTo>
                  <a:pt x="904" y="117"/>
                </a:moveTo>
                <a:cubicBezTo>
                  <a:pt x="741" y="33"/>
                  <a:pt x="224" y="10"/>
                  <a:pt x="224" y="10"/>
                </a:cubicBezTo>
                <a:cubicBezTo>
                  <a:pt x="24" y="0"/>
                  <a:pt x="24" y="0"/>
                  <a:pt x="24" y="0"/>
                </a:cubicBezTo>
                <a:cubicBezTo>
                  <a:pt x="0" y="32"/>
                  <a:pt x="0" y="32"/>
                  <a:pt x="0" y="32"/>
                </a:cubicBezTo>
                <a:cubicBezTo>
                  <a:pt x="225" y="49"/>
                  <a:pt x="225" y="49"/>
                  <a:pt x="225" y="49"/>
                </a:cubicBezTo>
                <a:cubicBezTo>
                  <a:pt x="735" y="79"/>
                  <a:pt x="850" y="177"/>
                  <a:pt x="850" y="177"/>
                </a:cubicBezTo>
                <a:cubicBezTo>
                  <a:pt x="1054" y="325"/>
                  <a:pt x="1387" y="894"/>
                  <a:pt x="1387" y="894"/>
                </a:cubicBezTo>
                <a:cubicBezTo>
                  <a:pt x="1649" y="681"/>
                  <a:pt x="1649" y="681"/>
                  <a:pt x="1649" y="681"/>
                </a:cubicBezTo>
                <a:cubicBezTo>
                  <a:pt x="1291" y="256"/>
                  <a:pt x="904" y="117"/>
                  <a:pt x="904" y="117"/>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2" name="MH_Other_12"/>
          <p:cNvSpPr>
            <a:spLocks noChangeArrowheads="1"/>
          </p:cNvSpPr>
          <p:nvPr>
            <p:custDataLst>
              <p:tags r:id="rId13"/>
            </p:custDataLst>
          </p:nvPr>
        </p:nvSpPr>
        <p:spPr bwMode="auto">
          <a:xfrm>
            <a:off x="4776154" y="5216209"/>
            <a:ext cx="642937" cy="642937"/>
          </a:xfrm>
          <a:prstGeom prst="ellipse">
            <a:avLst/>
          </a:prstGeom>
          <a:solidFill>
            <a:schemeClr val="accent1">
              <a:lumMod val="75000"/>
            </a:schemeClr>
          </a:solidFill>
          <a:ln>
            <a:noFill/>
          </a:ln>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endParaRPr lang="zh-CN" altLang="en-US"/>
          </a:p>
        </p:txBody>
      </p:sp>
      <p:sp>
        <p:nvSpPr>
          <p:cNvPr id="2063" name="MH_Other_13"/>
          <p:cNvSpPr>
            <a:spLocks noChangeArrowheads="1"/>
          </p:cNvSpPr>
          <p:nvPr>
            <p:custDataLst>
              <p:tags r:id="rId14"/>
            </p:custDataLst>
          </p:nvPr>
        </p:nvSpPr>
        <p:spPr bwMode="auto">
          <a:xfrm>
            <a:off x="5122228" y="2525396"/>
            <a:ext cx="565150" cy="5635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endParaRPr lang="zh-CN" altLang="en-US" sz="1800"/>
          </a:p>
        </p:txBody>
      </p:sp>
      <p:sp>
        <p:nvSpPr>
          <p:cNvPr id="2064" name="MH_Other_14"/>
          <p:cNvSpPr>
            <a:spLocks noChangeArrowheads="1"/>
          </p:cNvSpPr>
          <p:nvPr>
            <p:custDataLst>
              <p:tags r:id="rId15"/>
            </p:custDataLst>
          </p:nvPr>
        </p:nvSpPr>
        <p:spPr bwMode="auto">
          <a:xfrm>
            <a:off x="5095240" y="3693795"/>
            <a:ext cx="374650" cy="376238"/>
          </a:xfrm>
          <a:prstGeom prst="ellipse">
            <a:avLst/>
          </a:prstGeom>
          <a:solidFill>
            <a:schemeClr val="accent2">
              <a:lumMod val="60000"/>
              <a:lumOff val="40000"/>
            </a:schemeClr>
          </a:solidFill>
          <a:ln>
            <a:noFill/>
          </a:ln>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endParaRPr lang="zh-CN" altLang="en-US"/>
          </a:p>
        </p:txBody>
      </p:sp>
      <p:sp>
        <p:nvSpPr>
          <p:cNvPr id="2065" name="MH_Other_15"/>
          <p:cNvSpPr>
            <a:spLocks noEditPoints="1"/>
          </p:cNvSpPr>
          <p:nvPr>
            <p:custDataLst>
              <p:tags r:id="rId16"/>
            </p:custDataLst>
          </p:nvPr>
        </p:nvSpPr>
        <p:spPr bwMode="auto">
          <a:xfrm>
            <a:off x="494665" y="3582671"/>
            <a:ext cx="2058988" cy="773113"/>
          </a:xfrm>
          <a:custGeom>
            <a:avLst/>
            <a:gdLst>
              <a:gd name="T0" fmla="*/ 12973 w 1111"/>
              <a:gd name="T1" fmla="*/ 491307 h 417"/>
              <a:gd name="T2" fmla="*/ 172355 w 1111"/>
              <a:gd name="T3" fmla="*/ 539511 h 417"/>
              <a:gd name="T4" fmla="*/ 313203 w 1111"/>
              <a:gd name="T5" fmla="*/ 546926 h 417"/>
              <a:gd name="T6" fmla="*/ 316910 w 1111"/>
              <a:gd name="T7" fmla="*/ 546926 h 417"/>
              <a:gd name="T8" fmla="*/ 368802 w 1111"/>
              <a:gd name="T9" fmla="*/ 546926 h 417"/>
              <a:gd name="T10" fmla="*/ 774669 w 1111"/>
              <a:gd name="T11" fmla="*/ 546926 h 417"/>
              <a:gd name="T12" fmla="*/ 1262080 w 1111"/>
              <a:gd name="T13" fmla="*/ 773113 h 417"/>
              <a:gd name="T14" fmla="*/ 1499299 w 1111"/>
              <a:gd name="T15" fmla="*/ 773113 h 417"/>
              <a:gd name="T16" fmla="*/ 1219455 w 1111"/>
              <a:gd name="T17" fmla="*/ 546926 h 417"/>
              <a:gd name="T18" fmla="*/ 1454821 w 1111"/>
              <a:gd name="T19" fmla="*/ 546926 h 417"/>
              <a:gd name="T20" fmla="*/ 1821769 w 1111"/>
              <a:gd name="T21" fmla="*/ 537657 h 417"/>
              <a:gd name="T22" fmla="*/ 1899606 w 1111"/>
              <a:gd name="T23" fmla="*/ 361528 h 417"/>
              <a:gd name="T24" fmla="*/ 1940378 w 1111"/>
              <a:gd name="T25" fmla="*/ 270682 h 417"/>
              <a:gd name="T26" fmla="*/ 1947792 w 1111"/>
              <a:gd name="T27" fmla="*/ 255850 h 417"/>
              <a:gd name="T28" fmla="*/ 1966324 w 1111"/>
              <a:gd name="T29" fmla="*/ 265120 h 417"/>
              <a:gd name="T30" fmla="*/ 2055281 w 1111"/>
              <a:gd name="T31" fmla="*/ 265120 h 417"/>
              <a:gd name="T32" fmla="*/ 1977444 w 1111"/>
              <a:gd name="T33" fmla="*/ 189107 h 417"/>
              <a:gd name="T34" fmla="*/ 1984857 w 1111"/>
              <a:gd name="T35" fmla="*/ 172421 h 417"/>
              <a:gd name="T36" fmla="*/ 2051575 w 1111"/>
              <a:gd name="T37" fmla="*/ 22248 h 417"/>
              <a:gd name="T38" fmla="*/ 2058988 w 1111"/>
              <a:gd name="T39" fmla="*/ 0 h 417"/>
              <a:gd name="T40" fmla="*/ 1897753 w 1111"/>
              <a:gd name="T41" fmla="*/ 0 h 417"/>
              <a:gd name="T42" fmla="*/ 1812502 w 1111"/>
              <a:gd name="T43" fmla="*/ 77867 h 417"/>
              <a:gd name="T44" fmla="*/ 1760611 w 1111"/>
              <a:gd name="T45" fmla="*/ 127925 h 417"/>
              <a:gd name="T46" fmla="*/ 1658681 w 1111"/>
              <a:gd name="T47" fmla="*/ 226187 h 417"/>
              <a:gd name="T48" fmla="*/ 1056366 w 1111"/>
              <a:gd name="T49" fmla="*/ 226187 h 417"/>
              <a:gd name="T50" fmla="*/ 1126791 w 1111"/>
              <a:gd name="T51" fmla="*/ 100115 h 417"/>
              <a:gd name="T52" fmla="*/ 952583 w 1111"/>
              <a:gd name="T53" fmla="*/ 100115 h 417"/>
              <a:gd name="T54" fmla="*/ 761696 w 1111"/>
              <a:gd name="T55" fmla="*/ 226187 h 417"/>
              <a:gd name="T56" fmla="*/ 452199 w 1111"/>
              <a:gd name="T57" fmla="*/ 226187 h 417"/>
              <a:gd name="T58" fmla="*/ 331736 w 1111"/>
              <a:gd name="T59" fmla="*/ 250288 h 417"/>
              <a:gd name="T60" fmla="*/ 385481 w 1111"/>
              <a:gd name="T61" fmla="*/ 276244 h 417"/>
              <a:gd name="T62" fmla="*/ 298377 w 1111"/>
              <a:gd name="T63" fmla="*/ 365236 h 417"/>
              <a:gd name="T64" fmla="*/ 209420 w 1111"/>
              <a:gd name="T65" fmla="*/ 365236 h 417"/>
              <a:gd name="T66" fmla="*/ 181621 w 1111"/>
              <a:gd name="T67" fmla="*/ 365236 h 417"/>
              <a:gd name="T68" fmla="*/ 161235 w 1111"/>
              <a:gd name="T69" fmla="*/ 367090 h 417"/>
              <a:gd name="T70" fmla="*/ 100077 w 1111"/>
              <a:gd name="T71" fmla="*/ 385630 h 417"/>
              <a:gd name="T72" fmla="*/ 12973 w 1111"/>
              <a:gd name="T73" fmla="*/ 491307 h 417"/>
              <a:gd name="T74" fmla="*/ 1260227 w 1111"/>
              <a:gd name="T75" fmla="*/ 302200 h 417"/>
              <a:gd name="T76" fmla="*/ 1382543 w 1111"/>
              <a:gd name="T77" fmla="*/ 302200 h 417"/>
              <a:gd name="T78" fmla="*/ 1399222 w 1111"/>
              <a:gd name="T79" fmla="*/ 365236 h 417"/>
              <a:gd name="T80" fmla="*/ 1276906 w 1111"/>
              <a:gd name="T81" fmla="*/ 365236 h 417"/>
              <a:gd name="T82" fmla="*/ 1260227 w 1111"/>
              <a:gd name="T83" fmla="*/ 302200 h 417"/>
              <a:gd name="T84" fmla="*/ 1056366 w 1111"/>
              <a:gd name="T85" fmla="*/ 302200 h 417"/>
              <a:gd name="T86" fmla="*/ 1178683 w 1111"/>
              <a:gd name="T87" fmla="*/ 302200 h 417"/>
              <a:gd name="T88" fmla="*/ 1195362 w 1111"/>
              <a:gd name="T89" fmla="*/ 365236 h 417"/>
              <a:gd name="T90" fmla="*/ 1073046 w 1111"/>
              <a:gd name="T91" fmla="*/ 365236 h 417"/>
              <a:gd name="T92" fmla="*/ 1056366 w 1111"/>
              <a:gd name="T93" fmla="*/ 302200 h 417"/>
              <a:gd name="T94" fmla="*/ 854360 w 1111"/>
              <a:gd name="T95" fmla="*/ 302200 h 417"/>
              <a:gd name="T96" fmla="*/ 976676 w 1111"/>
              <a:gd name="T97" fmla="*/ 302200 h 417"/>
              <a:gd name="T98" fmla="*/ 993355 w 1111"/>
              <a:gd name="T99" fmla="*/ 365236 h 417"/>
              <a:gd name="T100" fmla="*/ 871039 w 1111"/>
              <a:gd name="T101" fmla="*/ 365236 h 417"/>
              <a:gd name="T102" fmla="*/ 854360 w 1111"/>
              <a:gd name="T103" fmla="*/ 302200 h 417"/>
              <a:gd name="T104" fmla="*/ 650499 w 1111"/>
              <a:gd name="T105" fmla="*/ 302200 h 417"/>
              <a:gd name="T106" fmla="*/ 772815 w 1111"/>
              <a:gd name="T107" fmla="*/ 302200 h 417"/>
              <a:gd name="T108" fmla="*/ 789495 w 1111"/>
              <a:gd name="T109" fmla="*/ 365236 h 417"/>
              <a:gd name="T110" fmla="*/ 667179 w 1111"/>
              <a:gd name="T111" fmla="*/ 365236 h 417"/>
              <a:gd name="T112" fmla="*/ 650499 w 1111"/>
              <a:gd name="T113" fmla="*/ 302200 h 4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1" h="417">
                <a:moveTo>
                  <a:pt x="7" y="265"/>
                </a:moveTo>
                <a:cubicBezTo>
                  <a:pt x="7" y="265"/>
                  <a:pt x="10" y="289"/>
                  <a:pt x="93" y="291"/>
                </a:cubicBezTo>
                <a:cubicBezTo>
                  <a:pt x="166" y="295"/>
                  <a:pt x="132" y="294"/>
                  <a:pt x="169" y="295"/>
                </a:cubicBezTo>
                <a:cubicBezTo>
                  <a:pt x="170" y="295"/>
                  <a:pt x="170" y="295"/>
                  <a:pt x="171" y="295"/>
                </a:cubicBezTo>
                <a:cubicBezTo>
                  <a:pt x="199" y="295"/>
                  <a:pt x="199" y="295"/>
                  <a:pt x="199" y="295"/>
                </a:cubicBezTo>
                <a:cubicBezTo>
                  <a:pt x="418" y="295"/>
                  <a:pt x="418" y="295"/>
                  <a:pt x="418" y="295"/>
                </a:cubicBezTo>
                <a:cubicBezTo>
                  <a:pt x="681" y="417"/>
                  <a:pt x="681" y="417"/>
                  <a:pt x="681" y="417"/>
                </a:cubicBezTo>
                <a:cubicBezTo>
                  <a:pt x="809" y="417"/>
                  <a:pt x="809" y="417"/>
                  <a:pt x="809" y="417"/>
                </a:cubicBezTo>
                <a:cubicBezTo>
                  <a:pt x="658" y="295"/>
                  <a:pt x="658" y="295"/>
                  <a:pt x="658" y="295"/>
                </a:cubicBezTo>
                <a:cubicBezTo>
                  <a:pt x="785" y="295"/>
                  <a:pt x="785" y="295"/>
                  <a:pt x="785" y="295"/>
                </a:cubicBezTo>
                <a:cubicBezTo>
                  <a:pt x="804" y="297"/>
                  <a:pt x="941" y="295"/>
                  <a:pt x="983" y="290"/>
                </a:cubicBezTo>
                <a:cubicBezTo>
                  <a:pt x="1025" y="195"/>
                  <a:pt x="1025" y="195"/>
                  <a:pt x="1025" y="195"/>
                </a:cubicBezTo>
                <a:cubicBezTo>
                  <a:pt x="1047" y="146"/>
                  <a:pt x="1047" y="146"/>
                  <a:pt x="1047" y="146"/>
                </a:cubicBezTo>
                <a:cubicBezTo>
                  <a:pt x="1051" y="138"/>
                  <a:pt x="1051" y="138"/>
                  <a:pt x="1051" y="138"/>
                </a:cubicBezTo>
                <a:cubicBezTo>
                  <a:pt x="1061" y="143"/>
                  <a:pt x="1061" y="143"/>
                  <a:pt x="1061" y="143"/>
                </a:cubicBezTo>
                <a:cubicBezTo>
                  <a:pt x="1109" y="143"/>
                  <a:pt x="1109" y="143"/>
                  <a:pt x="1109" y="143"/>
                </a:cubicBezTo>
                <a:cubicBezTo>
                  <a:pt x="1067" y="102"/>
                  <a:pt x="1067" y="102"/>
                  <a:pt x="1067" y="102"/>
                </a:cubicBezTo>
                <a:cubicBezTo>
                  <a:pt x="1071" y="93"/>
                  <a:pt x="1071" y="93"/>
                  <a:pt x="1071" y="93"/>
                </a:cubicBezTo>
                <a:cubicBezTo>
                  <a:pt x="1107" y="12"/>
                  <a:pt x="1107" y="12"/>
                  <a:pt x="1107" y="12"/>
                </a:cubicBezTo>
                <a:cubicBezTo>
                  <a:pt x="1111" y="0"/>
                  <a:pt x="1111" y="0"/>
                  <a:pt x="1111" y="0"/>
                </a:cubicBezTo>
                <a:cubicBezTo>
                  <a:pt x="1024" y="0"/>
                  <a:pt x="1024" y="0"/>
                  <a:pt x="1024" y="0"/>
                </a:cubicBezTo>
                <a:cubicBezTo>
                  <a:pt x="978" y="42"/>
                  <a:pt x="978" y="42"/>
                  <a:pt x="978" y="42"/>
                </a:cubicBezTo>
                <a:cubicBezTo>
                  <a:pt x="950" y="69"/>
                  <a:pt x="950" y="69"/>
                  <a:pt x="950" y="69"/>
                </a:cubicBezTo>
                <a:cubicBezTo>
                  <a:pt x="895" y="122"/>
                  <a:pt x="895" y="122"/>
                  <a:pt x="895" y="122"/>
                </a:cubicBezTo>
                <a:cubicBezTo>
                  <a:pt x="570" y="122"/>
                  <a:pt x="570" y="122"/>
                  <a:pt x="570" y="122"/>
                </a:cubicBezTo>
                <a:cubicBezTo>
                  <a:pt x="608" y="54"/>
                  <a:pt x="608" y="54"/>
                  <a:pt x="608" y="54"/>
                </a:cubicBezTo>
                <a:cubicBezTo>
                  <a:pt x="514" y="54"/>
                  <a:pt x="514" y="54"/>
                  <a:pt x="514" y="54"/>
                </a:cubicBezTo>
                <a:cubicBezTo>
                  <a:pt x="411" y="122"/>
                  <a:pt x="411" y="122"/>
                  <a:pt x="411" y="122"/>
                </a:cubicBezTo>
                <a:cubicBezTo>
                  <a:pt x="244" y="122"/>
                  <a:pt x="244" y="122"/>
                  <a:pt x="244" y="122"/>
                </a:cubicBezTo>
                <a:cubicBezTo>
                  <a:pt x="228" y="122"/>
                  <a:pt x="203" y="127"/>
                  <a:pt x="179" y="135"/>
                </a:cubicBezTo>
                <a:cubicBezTo>
                  <a:pt x="195" y="133"/>
                  <a:pt x="208" y="134"/>
                  <a:pt x="208" y="149"/>
                </a:cubicBezTo>
                <a:cubicBezTo>
                  <a:pt x="208" y="176"/>
                  <a:pt x="187" y="197"/>
                  <a:pt x="161" y="197"/>
                </a:cubicBezTo>
                <a:cubicBezTo>
                  <a:pt x="113" y="197"/>
                  <a:pt x="113" y="197"/>
                  <a:pt x="113" y="197"/>
                </a:cubicBezTo>
                <a:cubicBezTo>
                  <a:pt x="98" y="197"/>
                  <a:pt x="98" y="197"/>
                  <a:pt x="98" y="197"/>
                </a:cubicBezTo>
                <a:cubicBezTo>
                  <a:pt x="94" y="197"/>
                  <a:pt x="90" y="197"/>
                  <a:pt x="87" y="198"/>
                </a:cubicBezTo>
                <a:cubicBezTo>
                  <a:pt x="82" y="199"/>
                  <a:pt x="70" y="202"/>
                  <a:pt x="54" y="208"/>
                </a:cubicBezTo>
                <a:cubicBezTo>
                  <a:pt x="0" y="232"/>
                  <a:pt x="6" y="252"/>
                  <a:pt x="7" y="265"/>
                </a:cubicBezTo>
                <a:moveTo>
                  <a:pt x="680" y="163"/>
                </a:moveTo>
                <a:cubicBezTo>
                  <a:pt x="746" y="163"/>
                  <a:pt x="746" y="163"/>
                  <a:pt x="746" y="163"/>
                </a:cubicBezTo>
                <a:cubicBezTo>
                  <a:pt x="755" y="197"/>
                  <a:pt x="755" y="197"/>
                  <a:pt x="755" y="197"/>
                </a:cubicBezTo>
                <a:cubicBezTo>
                  <a:pt x="689" y="197"/>
                  <a:pt x="689" y="197"/>
                  <a:pt x="689" y="197"/>
                </a:cubicBezTo>
                <a:lnTo>
                  <a:pt x="680" y="163"/>
                </a:lnTo>
                <a:close/>
                <a:moveTo>
                  <a:pt x="570" y="163"/>
                </a:moveTo>
                <a:cubicBezTo>
                  <a:pt x="636" y="163"/>
                  <a:pt x="636" y="163"/>
                  <a:pt x="636" y="163"/>
                </a:cubicBezTo>
                <a:cubicBezTo>
                  <a:pt x="645" y="197"/>
                  <a:pt x="645" y="197"/>
                  <a:pt x="645" y="197"/>
                </a:cubicBezTo>
                <a:cubicBezTo>
                  <a:pt x="579" y="197"/>
                  <a:pt x="579" y="197"/>
                  <a:pt x="579" y="197"/>
                </a:cubicBezTo>
                <a:lnTo>
                  <a:pt x="570" y="163"/>
                </a:lnTo>
                <a:close/>
                <a:moveTo>
                  <a:pt x="461" y="163"/>
                </a:moveTo>
                <a:cubicBezTo>
                  <a:pt x="527" y="163"/>
                  <a:pt x="527" y="163"/>
                  <a:pt x="527" y="163"/>
                </a:cubicBezTo>
                <a:cubicBezTo>
                  <a:pt x="536" y="197"/>
                  <a:pt x="536" y="197"/>
                  <a:pt x="536" y="197"/>
                </a:cubicBezTo>
                <a:cubicBezTo>
                  <a:pt x="470" y="197"/>
                  <a:pt x="470" y="197"/>
                  <a:pt x="470" y="197"/>
                </a:cubicBezTo>
                <a:lnTo>
                  <a:pt x="461" y="163"/>
                </a:lnTo>
                <a:close/>
                <a:moveTo>
                  <a:pt x="351" y="163"/>
                </a:moveTo>
                <a:cubicBezTo>
                  <a:pt x="417" y="163"/>
                  <a:pt x="417" y="163"/>
                  <a:pt x="417" y="163"/>
                </a:cubicBezTo>
                <a:cubicBezTo>
                  <a:pt x="426" y="197"/>
                  <a:pt x="426" y="197"/>
                  <a:pt x="426" y="197"/>
                </a:cubicBezTo>
                <a:cubicBezTo>
                  <a:pt x="360" y="197"/>
                  <a:pt x="360" y="197"/>
                  <a:pt x="360" y="197"/>
                </a:cubicBezTo>
                <a:lnTo>
                  <a:pt x="351" y="163"/>
                </a:lnTo>
                <a:close/>
              </a:path>
            </a:pathLst>
          </a:custGeom>
          <a:solidFill>
            <a:schemeClr val="accent2">
              <a:lumMod val="40000"/>
              <a:lumOff val="60000"/>
            </a:schemeClr>
          </a:solidFill>
          <a:ln>
            <a:noFill/>
          </a:ln>
        </p:spPr>
        <p:txBody>
          <a:bodyPr/>
          <a:lstStyle/>
          <a:p>
            <a:pPr>
              <a:defRPr/>
            </a:pPr>
            <a:endParaRPr lang="zh-CN" altLang="en-US"/>
          </a:p>
        </p:txBody>
      </p:sp>
      <p:sp>
        <p:nvSpPr>
          <p:cNvPr id="2066" name="MH_Other_16"/>
          <p:cNvSpPr>
            <a:spLocks/>
          </p:cNvSpPr>
          <p:nvPr>
            <p:custDataLst>
              <p:tags r:id="rId17"/>
            </p:custDataLst>
          </p:nvPr>
        </p:nvSpPr>
        <p:spPr bwMode="auto">
          <a:xfrm>
            <a:off x="2018666" y="4038284"/>
            <a:ext cx="301625" cy="142875"/>
          </a:xfrm>
          <a:custGeom>
            <a:avLst/>
            <a:gdLst>
              <a:gd name="T0" fmla="*/ 0 w 163"/>
              <a:gd name="T1" fmla="*/ 0 h 77"/>
              <a:gd name="T2" fmla="*/ 2147483646 w 163"/>
              <a:gd name="T3" fmla="*/ 2147483646 h 77"/>
              <a:gd name="T4" fmla="*/ 2147483646 w 163"/>
              <a:gd name="T5" fmla="*/ 2147483646 h 77"/>
              <a:gd name="T6" fmla="*/ 0 w 163"/>
              <a:gd name="T7" fmla="*/ 2147483646 h 77"/>
              <a:gd name="T8" fmla="*/ 2147483646 w 163"/>
              <a:gd name="T9" fmla="*/ 2147483646 h 77"/>
              <a:gd name="T10" fmla="*/ 2147483646 w 163"/>
              <a:gd name="T11" fmla="*/ 2147483646 h 77"/>
              <a:gd name="T12" fmla="*/ 2147483646 w 163"/>
              <a:gd name="T13" fmla="*/ 2147483646 h 77"/>
              <a:gd name="T14" fmla="*/ 2147483646 w 163"/>
              <a:gd name="T15" fmla="*/ 2147483646 h 77"/>
              <a:gd name="T16" fmla="*/ 0 w 163"/>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77">
                <a:moveTo>
                  <a:pt x="0" y="0"/>
                </a:moveTo>
                <a:cubicBezTo>
                  <a:pt x="6" y="8"/>
                  <a:pt x="9" y="22"/>
                  <a:pt x="9" y="38"/>
                </a:cubicBezTo>
                <a:cubicBezTo>
                  <a:pt x="9" y="42"/>
                  <a:pt x="9" y="46"/>
                  <a:pt x="9" y="50"/>
                </a:cubicBezTo>
                <a:cubicBezTo>
                  <a:pt x="7" y="61"/>
                  <a:pt x="4" y="70"/>
                  <a:pt x="0" y="77"/>
                </a:cubicBezTo>
                <a:cubicBezTo>
                  <a:pt x="75" y="75"/>
                  <a:pt x="131" y="64"/>
                  <a:pt x="153" y="50"/>
                </a:cubicBezTo>
                <a:cubicBezTo>
                  <a:pt x="156" y="49"/>
                  <a:pt x="158" y="47"/>
                  <a:pt x="160" y="45"/>
                </a:cubicBezTo>
                <a:cubicBezTo>
                  <a:pt x="162" y="43"/>
                  <a:pt x="163" y="40"/>
                  <a:pt x="163" y="38"/>
                </a:cubicBezTo>
                <a:cubicBezTo>
                  <a:pt x="163" y="38"/>
                  <a:pt x="163" y="38"/>
                  <a:pt x="163" y="38"/>
                </a:cubicBezTo>
                <a:cubicBezTo>
                  <a:pt x="162" y="20"/>
                  <a:pt x="96" y="1"/>
                  <a:pt x="0"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7" name="MH_Other_17"/>
          <p:cNvSpPr>
            <a:spLocks/>
          </p:cNvSpPr>
          <p:nvPr>
            <p:custDataLst>
              <p:tags r:id="rId18"/>
            </p:custDataLst>
          </p:nvPr>
        </p:nvSpPr>
        <p:spPr bwMode="auto">
          <a:xfrm>
            <a:off x="1990091" y="4038284"/>
            <a:ext cx="53975" cy="142875"/>
          </a:xfrm>
          <a:custGeom>
            <a:avLst/>
            <a:gdLst>
              <a:gd name="T0" fmla="*/ 52114 w 29"/>
              <a:gd name="T1" fmla="*/ 92776 h 77"/>
              <a:gd name="T2" fmla="*/ 53975 w 29"/>
              <a:gd name="T3" fmla="*/ 70510 h 77"/>
              <a:gd name="T4" fmla="*/ 33502 w 29"/>
              <a:gd name="T5" fmla="*/ 3711 h 77"/>
              <a:gd name="T6" fmla="*/ 26057 w 29"/>
              <a:gd name="T7" fmla="*/ 0 h 77"/>
              <a:gd name="T8" fmla="*/ 26057 w 29"/>
              <a:gd name="T9" fmla="*/ 0 h 77"/>
              <a:gd name="T10" fmla="*/ 16751 w 29"/>
              <a:gd name="T11" fmla="*/ 5567 h 77"/>
              <a:gd name="T12" fmla="*/ 0 w 29"/>
              <a:gd name="T13" fmla="*/ 70510 h 77"/>
              <a:gd name="T14" fmla="*/ 1861 w 29"/>
              <a:gd name="T15" fmla="*/ 92776 h 77"/>
              <a:gd name="T16" fmla="*/ 16751 w 29"/>
              <a:gd name="T17" fmla="*/ 135453 h 77"/>
              <a:gd name="T18" fmla="*/ 26057 w 29"/>
              <a:gd name="T19" fmla="*/ 142875 h 77"/>
              <a:gd name="T20" fmla="*/ 26057 w 29"/>
              <a:gd name="T21" fmla="*/ 142875 h 77"/>
              <a:gd name="T22" fmla="*/ 33502 w 29"/>
              <a:gd name="T23" fmla="*/ 139164 h 77"/>
              <a:gd name="T24" fmla="*/ 52114 w 29"/>
              <a:gd name="T25" fmla="*/ 9277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8" y="50"/>
                </a:moveTo>
                <a:cubicBezTo>
                  <a:pt x="28" y="47"/>
                  <a:pt x="29" y="43"/>
                  <a:pt x="29" y="38"/>
                </a:cubicBezTo>
                <a:cubicBezTo>
                  <a:pt x="29" y="20"/>
                  <a:pt x="23" y="7"/>
                  <a:pt x="18" y="2"/>
                </a:cubicBezTo>
                <a:cubicBezTo>
                  <a:pt x="17" y="0"/>
                  <a:pt x="16" y="0"/>
                  <a:pt x="14" y="0"/>
                </a:cubicBezTo>
                <a:cubicBezTo>
                  <a:pt x="14" y="0"/>
                  <a:pt x="14" y="0"/>
                  <a:pt x="14" y="0"/>
                </a:cubicBezTo>
                <a:cubicBezTo>
                  <a:pt x="12" y="0"/>
                  <a:pt x="11" y="1"/>
                  <a:pt x="9" y="3"/>
                </a:cubicBezTo>
                <a:cubicBezTo>
                  <a:pt x="5" y="9"/>
                  <a:pt x="0" y="21"/>
                  <a:pt x="0" y="38"/>
                </a:cubicBezTo>
                <a:cubicBezTo>
                  <a:pt x="0" y="43"/>
                  <a:pt x="0" y="47"/>
                  <a:pt x="1" y="50"/>
                </a:cubicBezTo>
                <a:cubicBezTo>
                  <a:pt x="2" y="61"/>
                  <a:pt x="6" y="69"/>
                  <a:pt x="9" y="73"/>
                </a:cubicBezTo>
                <a:cubicBezTo>
                  <a:pt x="11" y="75"/>
                  <a:pt x="12" y="76"/>
                  <a:pt x="14" y="77"/>
                </a:cubicBezTo>
                <a:cubicBezTo>
                  <a:pt x="14" y="77"/>
                  <a:pt x="14" y="77"/>
                  <a:pt x="14" y="77"/>
                </a:cubicBezTo>
                <a:cubicBezTo>
                  <a:pt x="16" y="77"/>
                  <a:pt x="17" y="76"/>
                  <a:pt x="18" y="75"/>
                </a:cubicBezTo>
                <a:cubicBezTo>
                  <a:pt x="22" y="71"/>
                  <a:pt x="26" y="62"/>
                  <a:pt x="28" y="50"/>
                </a:cubicBezTo>
              </a:path>
            </a:pathLst>
          </a:custGeom>
          <a:solidFill>
            <a:schemeClr val="accent2">
              <a:lumMod val="60000"/>
              <a:lumOff val="40000"/>
            </a:schemeClr>
          </a:solidFill>
          <a:ln>
            <a:noFill/>
          </a:ln>
        </p:spPr>
        <p:txBody>
          <a:bodyPr/>
          <a:lstStyle/>
          <a:p>
            <a:pPr>
              <a:defRPr/>
            </a:pPr>
            <a:endParaRPr lang="zh-CN" altLang="en-US"/>
          </a:p>
        </p:txBody>
      </p:sp>
      <p:sp>
        <p:nvSpPr>
          <p:cNvPr id="2068" name="MH_Other_18"/>
          <p:cNvSpPr>
            <a:spLocks/>
          </p:cNvSpPr>
          <p:nvPr>
            <p:custDataLst>
              <p:tags r:id="rId19"/>
            </p:custDataLst>
          </p:nvPr>
        </p:nvSpPr>
        <p:spPr bwMode="auto">
          <a:xfrm>
            <a:off x="1258254" y="3682683"/>
            <a:ext cx="365125" cy="127000"/>
          </a:xfrm>
          <a:custGeom>
            <a:avLst/>
            <a:gdLst>
              <a:gd name="T0" fmla="*/ 2147483646 w 266"/>
              <a:gd name="T1" fmla="*/ 2147483646 h 92"/>
              <a:gd name="T2" fmla="*/ 2147483646 w 266"/>
              <a:gd name="T3" fmla="*/ 0 h 92"/>
              <a:gd name="T4" fmla="*/ 2147483646 w 266"/>
              <a:gd name="T5" fmla="*/ 0 h 92"/>
              <a:gd name="T6" fmla="*/ 0 w 266"/>
              <a:gd name="T7" fmla="*/ 2147483646 h 92"/>
              <a:gd name="T8" fmla="*/ 2147483646 w 266"/>
              <a:gd name="T9" fmla="*/ 2147483646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92">
                <a:moveTo>
                  <a:pt x="214" y="92"/>
                </a:moveTo>
                <a:lnTo>
                  <a:pt x="266" y="0"/>
                </a:lnTo>
                <a:lnTo>
                  <a:pt x="138" y="0"/>
                </a:lnTo>
                <a:lnTo>
                  <a:pt x="0" y="92"/>
                </a:lnTo>
                <a:lnTo>
                  <a:pt x="214" y="9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 name="MH_Other_19"/>
          <p:cNvSpPr>
            <a:spLocks/>
          </p:cNvSpPr>
          <p:nvPr>
            <p:custDataLst>
              <p:tags r:id="rId20"/>
            </p:custDataLst>
          </p:nvPr>
        </p:nvSpPr>
        <p:spPr bwMode="auto">
          <a:xfrm>
            <a:off x="1258254" y="3682683"/>
            <a:ext cx="365125" cy="127000"/>
          </a:xfrm>
          <a:custGeom>
            <a:avLst/>
            <a:gdLst>
              <a:gd name="T0" fmla="*/ 2147483646 w 266"/>
              <a:gd name="T1" fmla="*/ 2147483646 h 92"/>
              <a:gd name="T2" fmla="*/ 2147483646 w 266"/>
              <a:gd name="T3" fmla="*/ 0 h 92"/>
              <a:gd name="T4" fmla="*/ 2147483646 w 266"/>
              <a:gd name="T5" fmla="*/ 0 h 92"/>
              <a:gd name="T6" fmla="*/ 0 w 266"/>
              <a:gd name="T7" fmla="*/ 2147483646 h 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6" h="92">
                <a:moveTo>
                  <a:pt x="214" y="92"/>
                </a:moveTo>
                <a:lnTo>
                  <a:pt x="266" y="0"/>
                </a:lnTo>
                <a:lnTo>
                  <a:pt x="138" y="0"/>
                </a:lnTo>
                <a:lnTo>
                  <a:pt x="0"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 name="MH_Other_20"/>
          <p:cNvSpPr>
            <a:spLocks/>
          </p:cNvSpPr>
          <p:nvPr>
            <p:custDataLst>
              <p:tags r:id="rId21"/>
            </p:custDataLst>
          </p:nvPr>
        </p:nvSpPr>
        <p:spPr bwMode="auto">
          <a:xfrm>
            <a:off x="653415" y="3828733"/>
            <a:ext cx="230188" cy="120650"/>
          </a:xfrm>
          <a:custGeom>
            <a:avLst/>
            <a:gdLst>
              <a:gd name="T0" fmla="*/ 174497 w 124"/>
              <a:gd name="T1" fmla="*/ 1856 h 65"/>
              <a:gd name="T2" fmla="*/ 230188 w 124"/>
              <a:gd name="T3" fmla="*/ 29698 h 65"/>
              <a:gd name="T4" fmla="*/ 139227 w 124"/>
              <a:gd name="T5" fmla="*/ 118794 h 65"/>
              <a:gd name="T6" fmla="*/ 50122 w 124"/>
              <a:gd name="T7" fmla="*/ 118794 h 65"/>
              <a:gd name="T8" fmla="*/ 24133 w 124"/>
              <a:gd name="T9" fmla="*/ 118794 h 65"/>
              <a:gd name="T10" fmla="*/ 0 w 124"/>
              <a:gd name="T11" fmla="*/ 120650 h 65"/>
              <a:gd name="T12" fmla="*/ 174497 w 124"/>
              <a:gd name="T13" fmla="*/ 1856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 h="65">
                <a:moveTo>
                  <a:pt x="94" y="1"/>
                </a:moveTo>
                <a:cubicBezTo>
                  <a:pt x="111" y="0"/>
                  <a:pt x="124" y="1"/>
                  <a:pt x="124" y="16"/>
                </a:cubicBezTo>
                <a:cubicBezTo>
                  <a:pt x="124" y="42"/>
                  <a:pt x="102" y="64"/>
                  <a:pt x="75" y="64"/>
                </a:cubicBezTo>
                <a:cubicBezTo>
                  <a:pt x="27" y="64"/>
                  <a:pt x="27" y="64"/>
                  <a:pt x="27" y="64"/>
                </a:cubicBezTo>
                <a:cubicBezTo>
                  <a:pt x="13" y="64"/>
                  <a:pt x="13" y="64"/>
                  <a:pt x="13" y="64"/>
                </a:cubicBezTo>
                <a:cubicBezTo>
                  <a:pt x="9" y="64"/>
                  <a:pt x="4" y="65"/>
                  <a:pt x="0" y="65"/>
                </a:cubicBezTo>
                <a:cubicBezTo>
                  <a:pt x="0" y="65"/>
                  <a:pt x="25" y="12"/>
                  <a:pt x="94" y="1"/>
                </a:cubicBezTo>
              </a:path>
            </a:pathLst>
          </a:custGeom>
          <a:solidFill>
            <a:schemeClr val="accent2">
              <a:lumMod val="60000"/>
              <a:lumOff val="40000"/>
            </a:schemeClr>
          </a:solidFill>
          <a:ln>
            <a:noFill/>
          </a:ln>
        </p:spPr>
        <p:txBody>
          <a:bodyPr/>
          <a:lstStyle/>
          <a:p>
            <a:pPr>
              <a:defRPr/>
            </a:pPr>
            <a:endParaRPr lang="zh-CN" altLang="en-US"/>
          </a:p>
        </p:txBody>
      </p:sp>
      <p:pic>
        <p:nvPicPr>
          <p:cNvPr id="2071" name="MH_Other_21"/>
          <p:cNvPicPr>
            <a:picLocks noChangeArrowheads="1"/>
          </p:cNvPicPr>
          <p:nvPr>
            <p:custDataLst>
              <p:tags r:id="rId22"/>
            </p:custDataLst>
          </p:nvPr>
        </p:nvPicPr>
        <p:blipFill>
          <a:blip r:embed="rId33">
            <a:extLst>
              <a:ext uri="{28A0092B-C50C-407E-A947-70E740481C1C}">
                <a14:useLocalDpi xmlns:a14="http://schemas.microsoft.com/office/drawing/2010/main" val="0"/>
              </a:ext>
            </a:extLst>
          </a:blip>
          <a:srcRect/>
          <a:stretch>
            <a:fillRect/>
          </a:stretch>
        </p:blipFill>
        <p:spPr bwMode="auto">
          <a:xfrm>
            <a:off x="4941254" y="4141471"/>
            <a:ext cx="407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2" name="MH_Other_22"/>
          <p:cNvSpPr>
            <a:spLocks noEditPoints="1"/>
          </p:cNvSpPr>
          <p:nvPr>
            <p:custDataLst>
              <p:tags r:id="rId23"/>
            </p:custDataLst>
          </p:nvPr>
        </p:nvSpPr>
        <p:spPr bwMode="auto">
          <a:xfrm>
            <a:off x="5328604" y="2606358"/>
            <a:ext cx="173037" cy="412750"/>
          </a:xfrm>
          <a:custGeom>
            <a:avLst/>
            <a:gdLst>
              <a:gd name="T0" fmla="*/ 2147483646 w 93"/>
              <a:gd name="T1" fmla="*/ 2147483646 h 223"/>
              <a:gd name="T2" fmla="*/ 2147483646 w 93"/>
              <a:gd name="T3" fmla="*/ 2147483646 h 223"/>
              <a:gd name="T4" fmla="*/ 2147483646 w 93"/>
              <a:gd name="T5" fmla="*/ 2147483646 h 223"/>
              <a:gd name="T6" fmla="*/ 2147483646 w 93"/>
              <a:gd name="T7" fmla="*/ 2147483646 h 223"/>
              <a:gd name="T8" fmla="*/ 2147483646 w 93"/>
              <a:gd name="T9" fmla="*/ 2147483646 h 223"/>
              <a:gd name="T10" fmla="*/ 2147483646 w 93"/>
              <a:gd name="T11" fmla="*/ 2147483646 h 223"/>
              <a:gd name="T12" fmla="*/ 2147483646 w 93"/>
              <a:gd name="T13" fmla="*/ 0 h 223"/>
              <a:gd name="T14" fmla="*/ 2147483646 w 93"/>
              <a:gd name="T15" fmla="*/ 2147483646 h 223"/>
              <a:gd name="T16" fmla="*/ 2147483646 w 93"/>
              <a:gd name="T17" fmla="*/ 2147483646 h 223"/>
              <a:gd name="T18" fmla="*/ 2147483646 w 93"/>
              <a:gd name="T19" fmla="*/ 2147483646 h 223"/>
              <a:gd name="T20" fmla="*/ 2147483646 w 93"/>
              <a:gd name="T21" fmla="*/ 2147483646 h 223"/>
              <a:gd name="T22" fmla="*/ 2147483646 w 93"/>
              <a:gd name="T23" fmla="*/ 2147483646 h 223"/>
              <a:gd name="T24" fmla="*/ 0 w 93"/>
              <a:gd name="T25" fmla="*/ 2147483646 h 223"/>
              <a:gd name="T26" fmla="*/ 2147483646 w 93"/>
              <a:gd name="T27" fmla="*/ 2147483646 h 223"/>
              <a:gd name="T28" fmla="*/ 2147483646 w 93"/>
              <a:gd name="T29" fmla="*/ 2147483646 h 223"/>
              <a:gd name="T30" fmla="*/ 2147483646 w 93"/>
              <a:gd name="T31" fmla="*/ 2147483646 h 223"/>
              <a:gd name="T32" fmla="*/ 2147483646 w 93"/>
              <a:gd name="T33" fmla="*/ 2147483646 h 223"/>
              <a:gd name="T34" fmla="*/ 2147483646 w 93"/>
              <a:gd name="T35" fmla="*/ 2147483646 h 223"/>
              <a:gd name="T36" fmla="*/ 2147483646 w 93"/>
              <a:gd name="T37" fmla="*/ 2147483646 h 223"/>
              <a:gd name="T38" fmla="*/ 2147483646 w 93"/>
              <a:gd name="T39" fmla="*/ 2147483646 h 223"/>
              <a:gd name="T40" fmla="*/ 2147483646 w 93"/>
              <a:gd name="T41" fmla="*/ 2147483646 h 223"/>
              <a:gd name="T42" fmla="*/ 2147483646 w 93"/>
              <a:gd name="T43" fmla="*/ 2147483646 h 223"/>
              <a:gd name="T44" fmla="*/ 2147483646 w 93"/>
              <a:gd name="T45" fmla="*/ 2147483646 h 223"/>
              <a:gd name="T46" fmla="*/ 2147483646 w 93"/>
              <a:gd name="T47" fmla="*/ 2147483646 h 223"/>
              <a:gd name="T48" fmla="*/ 2147483646 w 93"/>
              <a:gd name="T49" fmla="*/ 2147483646 h 223"/>
              <a:gd name="T50" fmla="*/ 2147483646 w 93"/>
              <a:gd name="T51" fmla="*/ 2147483646 h 223"/>
              <a:gd name="T52" fmla="*/ 2147483646 w 93"/>
              <a:gd name="T53" fmla="*/ 2147483646 h 223"/>
              <a:gd name="T54" fmla="*/ 2147483646 w 93"/>
              <a:gd name="T55" fmla="*/ 2147483646 h 223"/>
              <a:gd name="T56" fmla="*/ 2147483646 w 93"/>
              <a:gd name="T57" fmla="*/ 2147483646 h 223"/>
              <a:gd name="T58" fmla="*/ 2147483646 w 93"/>
              <a:gd name="T59" fmla="*/ 2147483646 h 223"/>
              <a:gd name="T60" fmla="*/ 2147483646 w 93"/>
              <a:gd name="T61" fmla="*/ 2147483646 h 223"/>
              <a:gd name="T62" fmla="*/ 2147483646 w 93"/>
              <a:gd name="T63" fmla="*/ 2147483646 h 2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3" h="223">
                <a:moveTo>
                  <a:pt x="76" y="116"/>
                </a:moveTo>
                <a:cubicBezTo>
                  <a:pt x="76" y="107"/>
                  <a:pt x="67" y="77"/>
                  <a:pt x="76" y="52"/>
                </a:cubicBezTo>
                <a:cubicBezTo>
                  <a:pt x="75" y="51"/>
                  <a:pt x="75" y="51"/>
                  <a:pt x="75" y="51"/>
                </a:cubicBezTo>
                <a:cubicBezTo>
                  <a:pt x="59" y="51"/>
                  <a:pt x="59" y="51"/>
                  <a:pt x="59" y="51"/>
                </a:cubicBezTo>
                <a:cubicBezTo>
                  <a:pt x="67" y="30"/>
                  <a:pt x="67" y="30"/>
                  <a:pt x="67" y="30"/>
                </a:cubicBezTo>
                <a:cubicBezTo>
                  <a:pt x="93" y="42"/>
                  <a:pt x="93" y="42"/>
                  <a:pt x="93" y="42"/>
                </a:cubicBezTo>
                <a:cubicBezTo>
                  <a:pt x="77" y="0"/>
                  <a:pt x="77" y="0"/>
                  <a:pt x="77" y="0"/>
                </a:cubicBezTo>
                <a:cubicBezTo>
                  <a:pt x="35" y="16"/>
                  <a:pt x="35" y="16"/>
                  <a:pt x="35" y="16"/>
                </a:cubicBezTo>
                <a:cubicBezTo>
                  <a:pt x="61" y="28"/>
                  <a:pt x="61" y="28"/>
                  <a:pt x="61" y="28"/>
                </a:cubicBezTo>
                <a:cubicBezTo>
                  <a:pt x="52" y="51"/>
                  <a:pt x="52" y="51"/>
                  <a:pt x="52" y="51"/>
                </a:cubicBezTo>
                <a:cubicBezTo>
                  <a:pt x="1" y="51"/>
                  <a:pt x="1" y="51"/>
                  <a:pt x="1" y="51"/>
                </a:cubicBezTo>
                <a:cubicBezTo>
                  <a:pt x="1" y="52"/>
                  <a:pt x="1" y="52"/>
                  <a:pt x="1" y="52"/>
                </a:cubicBezTo>
                <a:cubicBezTo>
                  <a:pt x="8" y="93"/>
                  <a:pt x="0" y="107"/>
                  <a:pt x="0" y="116"/>
                </a:cubicBezTo>
                <a:cubicBezTo>
                  <a:pt x="0" y="138"/>
                  <a:pt x="14" y="157"/>
                  <a:pt x="33" y="160"/>
                </a:cubicBezTo>
                <a:cubicBezTo>
                  <a:pt x="33" y="215"/>
                  <a:pt x="33" y="215"/>
                  <a:pt x="33" y="215"/>
                </a:cubicBezTo>
                <a:cubicBezTo>
                  <a:pt x="22" y="215"/>
                  <a:pt x="14" y="217"/>
                  <a:pt x="14" y="219"/>
                </a:cubicBezTo>
                <a:cubicBezTo>
                  <a:pt x="14" y="221"/>
                  <a:pt x="25" y="223"/>
                  <a:pt x="38" y="223"/>
                </a:cubicBezTo>
                <a:cubicBezTo>
                  <a:pt x="52" y="223"/>
                  <a:pt x="63" y="221"/>
                  <a:pt x="63" y="219"/>
                </a:cubicBezTo>
                <a:cubicBezTo>
                  <a:pt x="63" y="217"/>
                  <a:pt x="55" y="215"/>
                  <a:pt x="44" y="215"/>
                </a:cubicBezTo>
                <a:cubicBezTo>
                  <a:pt x="44" y="160"/>
                  <a:pt x="44" y="160"/>
                  <a:pt x="44" y="160"/>
                </a:cubicBezTo>
                <a:cubicBezTo>
                  <a:pt x="62" y="157"/>
                  <a:pt x="76" y="138"/>
                  <a:pt x="76" y="116"/>
                </a:cubicBezTo>
                <a:moveTo>
                  <a:pt x="71" y="56"/>
                </a:moveTo>
                <a:cubicBezTo>
                  <a:pt x="68" y="61"/>
                  <a:pt x="67" y="71"/>
                  <a:pt x="68" y="83"/>
                </a:cubicBezTo>
                <a:cubicBezTo>
                  <a:pt x="68" y="83"/>
                  <a:pt x="59" y="76"/>
                  <a:pt x="49" y="77"/>
                </a:cubicBezTo>
                <a:cubicBezTo>
                  <a:pt x="57" y="56"/>
                  <a:pt x="57" y="56"/>
                  <a:pt x="57" y="56"/>
                </a:cubicBezTo>
                <a:cubicBezTo>
                  <a:pt x="71" y="56"/>
                  <a:pt x="71" y="56"/>
                  <a:pt x="71" y="56"/>
                </a:cubicBezTo>
                <a:close/>
                <a:moveTo>
                  <a:pt x="8" y="82"/>
                </a:moveTo>
                <a:cubicBezTo>
                  <a:pt x="9" y="71"/>
                  <a:pt x="8" y="61"/>
                  <a:pt x="5" y="56"/>
                </a:cubicBezTo>
                <a:cubicBezTo>
                  <a:pt x="51" y="56"/>
                  <a:pt x="51" y="56"/>
                  <a:pt x="51" y="56"/>
                </a:cubicBezTo>
                <a:cubicBezTo>
                  <a:pt x="41" y="80"/>
                  <a:pt x="41" y="80"/>
                  <a:pt x="41" y="80"/>
                </a:cubicBezTo>
                <a:cubicBezTo>
                  <a:pt x="40" y="81"/>
                  <a:pt x="40" y="81"/>
                  <a:pt x="39" y="82"/>
                </a:cubicBezTo>
                <a:cubicBezTo>
                  <a:pt x="29" y="90"/>
                  <a:pt x="14" y="84"/>
                  <a:pt x="8" y="8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2073" name="MH_Other_23"/>
          <p:cNvPicPr>
            <a:picLocks noChangeArrowheads="1"/>
          </p:cNvPicPr>
          <p:nvPr>
            <p:custDataLst>
              <p:tags r:id="rId24"/>
            </p:custDataLst>
          </p:nvPr>
        </p:nvPicPr>
        <p:blipFill>
          <a:blip r:embed="rId34">
            <a:extLst>
              <a:ext uri="{28A0092B-C50C-407E-A947-70E740481C1C}">
                <a14:useLocalDpi xmlns:a14="http://schemas.microsoft.com/office/drawing/2010/main" val="0"/>
              </a:ext>
            </a:extLst>
          </a:blip>
          <a:srcRect/>
          <a:stretch>
            <a:fillRect/>
          </a:stretch>
        </p:blipFill>
        <p:spPr bwMode="auto">
          <a:xfrm>
            <a:off x="4892040" y="5373370"/>
            <a:ext cx="4143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MH_Other_24"/>
          <p:cNvPicPr>
            <a:picLocks noChangeArrowheads="1"/>
          </p:cNvPicPr>
          <p:nvPr>
            <p:custDataLst>
              <p:tags r:id="rId25"/>
            </p:custDataLst>
          </p:nvPr>
        </p:nvPicPr>
        <p:blipFill>
          <a:blip r:embed="rId35">
            <a:extLst>
              <a:ext uri="{28A0092B-C50C-407E-A947-70E740481C1C}">
                <a14:useLocalDpi xmlns:a14="http://schemas.microsoft.com/office/drawing/2010/main" val="0"/>
              </a:ext>
            </a:extLst>
          </a:blip>
          <a:srcRect/>
          <a:stretch>
            <a:fillRect/>
          </a:stretch>
        </p:blipFill>
        <p:spPr bwMode="auto">
          <a:xfrm>
            <a:off x="5104765" y="3349308"/>
            <a:ext cx="287338"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5" name="MH_Other_25"/>
          <p:cNvSpPr>
            <a:spLocks noEditPoints="1"/>
          </p:cNvSpPr>
          <p:nvPr>
            <p:custDataLst>
              <p:tags r:id="rId26"/>
            </p:custDataLst>
          </p:nvPr>
        </p:nvSpPr>
        <p:spPr bwMode="auto">
          <a:xfrm>
            <a:off x="4947603" y="2047558"/>
            <a:ext cx="379412" cy="374650"/>
          </a:xfrm>
          <a:custGeom>
            <a:avLst/>
            <a:gdLst>
              <a:gd name="T0" fmla="*/ 0 w 205"/>
              <a:gd name="T1" fmla="*/ 2147483646 h 202"/>
              <a:gd name="T2" fmla="*/ 2147483646 w 205"/>
              <a:gd name="T3" fmla="*/ 2147483646 h 202"/>
              <a:gd name="T4" fmla="*/ 2147483646 w 205"/>
              <a:gd name="T5" fmla="*/ 2147483646 h 202"/>
              <a:gd name="T6" fmla="*/ 2147483646 w 205"/>
              <a:gd name="T7" fmla="*/ 2147483646 h 202"/>
              <a:gd name="T8" fmla="*/ 2147483646 w 205"/>
              <a:gd name="T9" fmla="*/ 2147483646 h 202"/>
              <a:gd name="T10" fmla="*/ 2147483646 w 205"/>
              <a:gd name="T11" fmla="*/ 2147483646 h 202"/>
              <a:gd name="T12" fmla="*/ 2147483646 w 205"/>
              <a:gd name="T13" fmla="*/ 2147483646 h 202"/>
              <a:gd name="T14" fmla="*/ 2147483646 w 205"/>
              <a:gd name="T15" fmla="*/ 2147483646 h 202"/>
              <a:gd name="T16" fmla="*/ 2147483646 w 205"/>
              <a:gd name="T17" fmla="*/ 2147483646 h 202"/>
              <a:gd name="T18" fmla="*/ 2147483646 w 205"/>
              <a:gd name="T19" fmla="*/ 2147483646 h 202"/>
              <a:gd name="T20" fmla="*/ 2147483646 w 205"/>
              <a:gd name="T21" fmla="*/ 0 h 202"/>
              <a:gd name="T22" fmla="*/ 2147483646 w 205"/>
              <a:gd name="T23" fmla="*/ 2147483646 h 202"/>
              <a:gd name="T24" fmla="*/ 2147483646 w 205"/>
              <a:gd name="T25" fmla="*/ 2147483646 h 202"/>
              <a:gd name="T26" fmla="*/ 2147483646 w 205"/>
              <a:gd name="T27" fmla="*/ 2147483646 h 202"/>
              <a:gd name="T28" fmla="*/ 2147483646 w 205"/>
              <a:gd name="T29" fmla="*/ 2147483646 h 202"/>
              <a:gd name="T30" fmla="*/ 2147483646 w 205"/>
              <a:gd name="T31" fmla="*/ 2147483646 h 202"/>
              <a:gd name="T32" fmla="*/ 2147483646 w 205"/>
              <a:gd name="T33" fmla="*/ 2147483646 h 202"/>
              <a:gd name="T34" fmla="*/ 2147483646 w 205"/>
              <a:gd name="T35" fmla="*/ 2147483646 h 202"/>
              <a:gd name="T36" fmla="*/ 2147483646 w 205"/>
              <a:gd name="T37" fmla="*/ 2147483646 h 202"/>
              <a:gd name="T38" fmla="*/ 0 w 205"/>
              <a:gd name="T39" fmla="*/ 2147483646 h 202"/>
              <a:gd name="T40" fmla="*/ 2147483646 w 205"/>
              <a:gd name="T41" fmla="*/ 2147483646 h 202"/>
              <a:gd name="T42" fmla="*/ 2147483646 w 205"/>
              <a:gd name="T43" fmla="*/ 2147483646 h 202"/>
              <a:gd name="T44" fmla="*/ 2147483646 w 205"/>
              <a:gd name="T45" fmla="*/ 2147483646 h 202"/>
              <a:gd name="T46" fmla="*/ 2147483646 w 205"/>
              <a:gd name="T47" fmla="*/ 2147483646 h 202"/>
              <a:gd name="T48" fmla="*/ 2147483646 w 205"/>
              <a:gd name="T49" fmla="*/ 2147483646 h 202"/>
              <a:gd name="T50" fmla="*/ 2147483646 w 205"/>
              <a:gd name="T51" fmla="*/ 2147483646 h 202"/>
              <a:gd name="T52" fmla="*/ 2147483646 w 205"/>
              <a:gd name="T53" fmla="*/ 2147483646 h 202"/>
              <a:gd name="T54" fmla="*/ 2147483646 w 205"/>
              <a:gd name="T55" fmla="*/ 2147483646 h 202"/>
              <a:gd name="T56" fmla="*/ 2147483646 w 205"/>
              <a:gd name="T57" fmla="*/ 2147483646 h 202"/>
              <a:gd name="T58" fmla="*/ 2147483646 w 205"/>
              <a:gd name="T59" fmla="*/ 2147483646 h 2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5" h="202">
                <a:moveTo>
                  <a:pt x="0" y="202"/>
                </a:moveTo>
                <a:cubicBezTo>
                  <a:pt x="205" y="202"/>
                  <a:pt x="205" y="202"/>
                  <a:pt x="205" y="202"/>
                </a:cubicBezTo>
                <a:cubicBezTo>
                  <a:pt x="174" y="185"/>
                  <a:pt x="140" y="177"/>
                  <a:pt x="106" y="176"/>
                </a:cubicBezTo>
                <a:cubicBezTo>
                  <a:pt x="106" y="81"/>
                  <a:pt x="106" y="81"/>
                  <a:pt x="106" y="81"/>
                </a:cubicBezTo>
                <a:cubicBezTo>
                  <a:pt x="110" y="76"/>
                  <a:pt x="116" y="74"/>
                  <a:pt x="122" y="74"/>
                </a:cubicBezTo>
                <a:cubicBezTo>
                  <a:pt x="130" y="74"/>
                  <a:pt x="138" y="79"/>
                  <a:pt x="141" y="86"/>
                </a:cubicBezTo>
                <a:cubicBezTo>
                  <a:pt x="145" y="79"/>
                  <a:pt x="152" y="74"/>
                  <a:pt x="161" y="74"/>
                </a:cubicBezTo>
                <a:cubicBezTo>
                  <a:pt x="169" y="74"/>
                  <a:pt x="177" y="79"/>
                  <a:pt x="180" y="86"/>
                </a:cubicBezTo>
                <a:cubicBezTo>
                  <a:pt x="180" y="45"/>
                  <a:pt x="147" y="11"/>
                  <a:pt x="106" y="10"/>
                </a:cubicBezTo>
                <a:cubicBezTo>
                  <a:pt x="106" y="3"/>
                  <a:pt x="106" y="3"/>
                  <a:pt x="106" y="3"/>
                </a:cubicBezTo>
                <a:cubicBezTo>
                  <a:pt x="106" y="1"/>
                  <a:pt x="105" y="0"/>
                  <a:pt x="103" y="0"/>
                </a:cubicBezTo>
                <a:cubicBezTo>
                  <a:pt x="101" y="0"/>
                  <a:pt x="100" y="1"/>
                  <a:pt x="100" y="3"/>
                </a:cubicBezTo>
                <a:cubicBezTo>
                  <a:pt x="100" y="10"/>
                  <a:pt x="100" y="10"/>
                  <a:pt x="100" y="10"/>
                </a:cubicBezTo>
                <a:cubicBezTo>
                  <a:pt x="59" y="11"/>
                  <a:pt x="26" y="45"/>
                  <a:pt x="26" y="86"/>
                </a:cubicBezTo>
                <a:cubicBezTo>
                  <a:pt x="29" y="79"/>
                  <a:pt x="37" y="74"/>
                  <a:pt x="45" y="74"/>
                </a:cubicBezTo>
                <a:cubicBezTo>
                  <a:pt x="53" y="74"/>
                  <a:pt x="61" y="79"/>
                  <a:pt x="64" y="86"/>
                </a:cubicBezTo>
                <a:cubicBezTo>
                  <a:pt x="67" y="79"/>
                  <a:pt x="75" y="74"/>
                  <a:pt x="84" y="74"/>
                </a:cubicBezTo>
                <a:cubicBezTo>
                  <a:pt x="90" y="74"/>
                  <a:pt x="96" y="76"/>
                  <a:pt x="100" y="81"/>
                </a:cubicBezTo>
                <a:cubicBezTo>
                  <a:pt x="100" y="176"/>
                  <a:pt x="100" y="176"/>
                  <a:pt x="100" y="176"/>
                </a:cubicBezTo>
                <a:cubicBezTo>
                  <a:pt x="65" y="177"/>
                  <a:pt x="31" y="185"/>
                  <a:pt x="0" y="202"/>
                </a:cubicBezTo>
                <a:moveTo>
                  <a:pt x="106" y="16"/>
                </a:moveTo>
                <a:cubicBezTo>
                  <a:pt x="106" y="16"/>
                  <a:pt x="130" y="25"/>
                  <a:pt x="141" y="75"/>
                </a:cubicBezTo>
                <a:cubicBezTo>
                  <a:pt x="136" y="70"/>
                  <a:pt x="129" y="67"/>
                  <a:pt x="122" y="67"/>
                </a:cubicBezTo>
                <a:cubicBezTo>
                  <a:pt x="116" y="67"/>
                  <a:pt x="111" y="69"/>
                  <a:pt x="106" y="73"/>
                </a:cubicBezTo>
                <a:lnTo>
                  <a:pt x="106" y="16"/>
                </a:lnTo>
                <a:close/>
                <a:moveTo>
                  <a:pt x="64" y="75"/>
                </a:moveTo>
                <a:cubicBezTo>
                  <a:pt x="59" y="70"/>
                  <a:pt x="52" y="67"/>
                  <a:pt x="45" y="67"/>
                </a:cubicBezTo>
                <a:cubicBezTo>
                  <a:pt x="41" y="67"/>
                  <a:pt x="38" y="68"/>
                  <a:pt x="34" y="69"/>
                </a:cubicBezTo>
                <a:cubicBezTo>
                  <a:pt x="42" y="40"/>
                  <a:pt x="68" y="18"/>
                  <a:pt x="100" y="16"/>
                </a:cubicBezTo>
                <a:cubicBezTo>
                  <a:pt x="72" y="27"/>
                  <a:pt x="64" y="75"/>
                  <a:pt x="64"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6" name="MH_Other_26"/>
          <p:cNvSpPr>
            <a:spLocks noEditPoints="1"/>
          </p:cNvSpPr>
          <p:nvPr>
            <p:custDataLst>
              <p:tags r:id="rId27"/>
            </p:custDataLst>
          </p:nvPr>
        </p:nvSpPr>
        <p:spPr bwMode="auto">
          <a:xfrm>
            <a:off x="5173029" y="4898709"/>
            <a:ext cx="388937" cy="250825"/>
          </a:xfrm>
          <a:custGeom>
            <a:avLst/>
            <a:gdLst>
              <a:gd name="T0" fmla="*/ 2147483646 w 210"/>
              <a:gd name="T1" fmla="*/ 2147483646 h 136"/>
              <a:gd name="T2" fmla="*/ 2147483646 w 210"/>
              <a:gd name="T3" fmla="*/ 2147483646 h 136"/>
              <a:gd name="T4" fmla="*/ 2147483646 w 210"/>
              <a:gd name="T5" fmla="*/ 2147483646 h 136"/>
              <a:gd name="T6" fmla="*/ 2147483646 w 210"/>
              <a:gd name="T7" fmla="*/ 2147483646 h 136"/>
              <a:gd name="T8" fmla="*/ 2147483646 w 210"/>
              <a:gd name="T9" fmla="*/ 2147483646 h 136"/>
              <a:gd name="T10" fmla="*/ 2147483646 w 210"/>
              <a:gd name="T11" fmla="*/ 2147483646 h 136"/>
              <a:gd name="T12" fmla="*/ 2147483646 w 210"/>
              <a:gd name="T13" fmla="*/ 2147483646 h 136"/>
              <a:gd name="T14" fmla="*/ 2147483646 w 210"/>
              <a:gd name="T15" fmla="*/ 2147483646 h 136"/>
              <a:gd name="T16" fmla="*/ 2147483646 w 210"/>
              <a:gd name="T17" fmla="*/ 2147483646 h 136"/>
              <a:gd name="T18" fmla="*/ 2147483646 w 210"/>
              <a:gd name="T19" fmla="*/ 2147483646 h 136"/>
              <a:gd name="T20" fmla="*/ 2147483646 w 210"/>
              <a:gd name="T21" fmla="*/ 2147483646 h 136"/>
              <a:gd name="T22" fmla="*/ 2147483646 w 210"/>
              <a:gd name="T23" fmla="*/ 2147483646 h 136"/>
              <a:gd name="T24" fmla="*/ 2147483646 w 210"/>
              <a:gd name="T25" fmla="*/ 2147483646 h 136"/>
              <a:gd name="T26" fmla="*/ 2147483646 w 210"/>
              <a:gd name="T27" fmla="*/ 2147483646 h 136"/>
              <a:gd name="T28" fmla="*/ 2147483646 w 210"/>
              <a:gd name="T29" fmla="*/ 2147483646 h 136"/>
              <a:gd name="T30" fmla="*/ 2147483646 w 210"/>
              <a:gd name="T31" fmla="*/ 2147483646 h 136"/>
              <a:gd name="T32" fmla="*/ 2147483646 w 210"/>
              <a:gd name="T33" fmla="*/ 2147483646 h 136"/>
              <a:gd name="T34" fmla="*/ 2147483646 w 210"/>
              <a:gd name="T35" fmla="*/ 2147483646 h 136"/>
              <a:gd name="T36" fmla="*/ 2147483646 w 210"/>
              <a:gd name="T37" fmla="*/ 2147483646 h 136"/>
              <a:gd name="T38" fmla="*/ 2147483646 w 210"/>
              <a:gd name="T39" fmla="*/ 2147483646 h 136"/>
              <a:gd name="T40" fmla="*/ 2147483646 w 210"/>
              <a:gd name="T41" fmla="*/ 2147483646 h 136"/>
              <a:gd name="T42" fmla="*/ 2147483646 w 210"/>
              <a:gd name="T43" fmla="*/ 2147483646 h 136"/>
              <a:gd name="T44" fmla="*/ 2147483646 w 210"/>
              <a:gd name="T45" fmla="*/ 2147483646 h 136"/>
              <a:gd name="T46" fmla="*/ 2147483646 w 210"/>
              <a:gd name="T47" fmla="*/ 2147483646 h 136"/>
              <a:gd name="T48" fmla="*/ 2147483646 w 210"/>
              <a:gd name="T49" fmla="*/ 2147483646 h 136"/>
              <a:gd name="T50" fmla="*/ 2147483646 w 210"/>
              <a:gd name="T51" fmla="*/ 2147483646 h 136"/>
              <a:gd name="T52" fmla="*/ 2147483646 w 210"/>
              <a:gd name="T53" fmla="*/ 2147483646 h 136"/>
              <a:gd name="T54" fmla="*/ 2147483646 w 210"/>
              <a:gd name="T55" fmla="*/ 2147483646 h 136"/>
              <a:gd name="T56" fmla="*/ 2147483646 w 210"/>
              <a:gd name="T57" fmla="*/ 2147483646 h 136"/>
              <a:gd name="T58" fmla="*/ 2147483646 w 210"/>
              <a:gd name="T59" fmla="*/ 2147483646 h 136"/>
              <a:gd name="T60" fmla="*/ 2147483646 w 210"/>
              <a:gd name="T61" fmla="*/ 2147483646 h 136"/>
              <a:gd name="T62" fmla="*/ 2147483646 w 210"/>
              <a:gd name="T63" fmla="*/ 2147483646 h 136"/>
              <a:gd name="T64" fmla="*/ 2147483646 w 210"/>
              <a:gd name="T65" fmla="*/ 2147483646 h 136"/>
              <a:gd name="T66" fmla="*/ 2147483646 w 210"/>
              <a:gd name="T67" fmla="*/ 2147483646 h 136"/>
              <a:gd name="T68" fmla="*/ 2147483646 w 210"/>
              <a:gd name="T69" fmla="*/ 2147483646 h 136"/>
              <a:gd name="T70" fmla="*/ 2147483646 w 210"/>
              <a:gd name="T71" fmla="*/ 2147483646 h 136"/>
              <a:gd name="T72" fmla="*/ 2147483646 w 210"/>
              <a:gd name="T73" fmla="*/ 2147483646 h 136"/>
              <a:gd name="T74" fmla="*/ 2147483646 w 210"/>
              <a:gd name="T75" fmla="*/ 2147483646 h 136"/>
              <a:gd name="T76" fmla="*/ 2147483646 w 210"/>
              <a:gd name="T77" fmla="*/ 2147483646 h 136"/>
              <a:gd name="T78" fmla="*/ 2147483646 w 210"/>
              <a:gd name="T79" fmla="*/ 2147483646 h 136"/>
              <a:gd name="T80" fmla="*/ 2147483646 w 210"/>
              <a:gd name="T81" fmla="*/ 2147483646 h 136"/>
              <a:gd name="T82" fmla="*/ 2147483646 w 210"/>
              <a:gd name="T83" fmla="*/ 2147483646 h 136"/>
              <a:gd name="T84" fmla="*/ 2147483646 w 210"/>
              <a:gd name="T85" fmla="*/ 2147483646 h 136"/>
              <a:gd name="T86" fmla="*/ 2147483646 w 210"/>
              <a:gd name="T87" fmla="*/ 2147483646 h 136"/>
              <a:gd name="T88" fmla="*/ 2147483646 w 210"/>
              <a:gd name="T89" fmla="*/ 2147483646 h 136"/>
              <a:gd name="T90" fmla="*/ 2147483646 w 210"/>
              <a:gd name="T91" fmla="*/ 2147483646 h 136"/>
              <a:gd name="T92" fmla="*/ 2147483646 w 210"/>
              <a:gd name="T93" fmla="*/ 2147483646 h 136"/>
              <a:gd name="T94" fmla="*/ 2147483646 w 210"/>
              <a:gd name="T95" fmla="*/ 2147483646 h 136"/>
              <a:gd name="T96" fmla="*/ 2147483646 w 210"/>
              <a:gd name="T97" fmla="*/ 2147483646 h 136"/>
              <a:gd name="T98" fmla="*/ 2147483646 w 210"/>
              <a:gd name="T99" fmla="*/ 2147483646 h 136"/>
              <a:gd name="T100" fmla="*/ 2147483646 w 210"/>
              <a:gd name="T101" fmla="*/ 2147483646 h 136"/>
              <a:gd name="T102" fmla="*/ 2147483646 w 210"/>
              <a:gd name="T103" fmla="*/ 2147483646 h 136"/>
              <a:gd name="T104" fmla="*/ 2147483646 w 210"/>
              <a:gd name="T105" fmla="*/ 2147483646 h 1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 h="136">
                <a:moveTo>
                  <a:pt x="187" y="59"/>
                </a:moveTo>
                <a:cubicBezTo>
                  <a:pt x="188" y="58"/>
                  <a:pt x="188" y="57"/>
                  <a:pt x="188" y="56"/>
                </a:cubicBezTo>
                <a:cubicBezTo>
                  <a:pt x="188" y="53"/>
                  <a:pt x="186" y="51"/>
                  <a:pt x="184" y="51"/>
                </a:cubicBezTo>
                <a:cubicBezTo>
                  <a:pt x="160" y="51"/>
                  <a:pt x="160" y="51"/>
                  <a:pt x="160" y="51"/>
                </a:cubicBezTo>
                <a:cubicBezTo>
                  <a:pt x="154" y="33"/>
                  <a:pt x="154" y="33"/>
                  <a:pt x="154" y="33"/>
                </a:cubicBezTo>
                <a:cubicBezTo>
                  <a:pt x="162" y="34"/>
                  <a:pt x="162" y="34"/>
                  <a:pt x="162" y="34"/>
                </a:cubicBezTo>
                <a:cubicBezTo>
                  <a:pt x="165" y="34"/>
                  <a:pt x="167" y="28"/>
                  <a:pt x="167" y="26"/>
                </a:cubicBezTo>
                <a:cubicBezTo>
                  <a:pt x="167" y="23"/>
                  <a:pt x="165" y="17"/>
                  <a:pt x="162" y="17"/>
                </a:cubicBezTo>
                <a:cubicBezTo>
                  <a:pt x="137" y="20"/>
                  <a:pt x="137" y="20"/>
                  <a:pt x="137" y="20"/>
                </a:cubicBezTo>
                <a:cubicBezTo>
                  <a:pt x="135" y="20"/>
                  <a:pt x="132" y="23"/>
                  <a:pt x="132" y="26"/>
                </a:cubicBezTo>
                <a:cubicBezTo>
                  <a:pt x="132" y="28"/>
                  <a:pt x="135" y="31"/>
                  <a:pt x="137" y="31"/>
                </a:cubicBezTo>
                <a:cubicBezTo>
                  <a:pt x="146" y="32"/>
                  <a:pt x="146" y="32"/>
                  <a:pt x="146" y="32"/>
                </a:cubicBezTo>
                <a:cubicBezTo>
                  <a:pt x="131" y="77"/>
                  <a:pt x="131" y="77"/>
                  <a:pt x="131" y="77"/>
                </a:cubicBezTo>
                <a:cubicBezTo>
                  <a:pt x="94" y="66"/>
                  <a:pt x="71" y="31"/>
                  <a:pt x="66" y="23"/>
                </a:cubicBezTo>
                <a:cubicBezTo>
                  <a:pt x="71" y="17"/>
                  <a:pt x="83" y="9"/>
                  <a:pt x="92" y="7"/>
                </a:cubicBezTo>
                <a:cubicBezTo>
                  <a:pt x="95" y="6"/>
                  <a:pt x="96" y="6"/>
                  <a:pt x="96" y="3"/>
                </a:cubicBezTo>
                <a:cubicBezTo>
                  <a:pt x="96" y="0"/>
                  <a:pt x="93" y="0"/>
                  <a:pt x="93" y="0"/>
                </a:cubicBezTo>
                <a:cubicBezTo>
                  <a:pt x="81" y="3"/>
                  <a:pt x="72" y="8"/>
                  <a:pt x="66" y="14"/>
                </a:cubicBezTo>
                <a:cubicBezTo>
                  <a:pt x="36" y="14"/>
                  <a:pt x="36" y="14"/>
                  <a:pt x="36" y="14"/>
                </a:cubicBezTo>
                <a:cubicBezTo>
                  <a:pt x="30" y="14"/>
                  <a:pt x="25" y="19"/>
                  <a:pt x="25" y="26"/>
                </a:cubicBezTo>
                <a:cubicBezTo>
                  <a:pt x="25" y="39"/>
                  <a:pt x="25" y="39"/>
                  <a:pt x="25" y="39"/>
                </a:cubicBezTo>
                <a:cubicBezTo>
                  <a:pt x="25" y="45"/>
                  <a:pt x="28" y="51"/>
                  <a:pt x="34" y="51"/>
                </a:cubicBezTo>
                <a:cubicBezTo>
                  <a:pt x="48" y="51"/>
                  <a:pt x="48" y="51"/>
                  <a:pt x="48" y="51"/>
                </a:cubicBezTo>
                <a:cubicBezTo>
                  <a:pt x="49" y="51"/>
                  <a:pt x="50" y="50"/>
                  <a:pt x="52" y="50"/>
                </a:cubicBezTo>
                <a:cubicBezTo>
                  <a:pt x="51" y="52"/>
                  <a:pt x="51" y="54"/>
                  <a:pt x="50" y="56"/>
                </a:cubicBezTo>
                <a:cubicBezTo>
                  <a:pt x="47" y="55"/>
                  <a:pt x="44" y="55"/>
                  <a:pt x="40" y="55"/>
                </a:cubicBezTo>
                <a:cubicBezTo>
                  <a:pt x="18" y="55"/>
                  <a:pt x="0" y="73"/>
                  <a:pt x="0" y="95"/>
                </a:cubicBezTo>
                <a:cubicBezTo>
                  <a:pt x="0" y="117"/>
                  <a:pt x="18" y="136"/>
                  <a:pt x="40" y="136"/>
                </a:cubicBezTo>
                <a:cubicBezTo>
                  <a:pt x="63" y="136"/>
                  <a:pt x="81" y="117"/>
                  <a:pt x="81" y="95"/>
                </a:cubicBezTo>
                <a:cubicBezTo>
                  <a:pt x="81" y="79"/>
                  <a:pt x="71" y="65"/>
                  <a:pt x="56" y="58"/>
                </a:cubicBezTo>
                <a:cubicBezTo>
                  <a:pt x="57" y="55"/>
                  <a:pt x="58" y="50"/>
                  <a:pt x="58" y="46"/>
                </a:cubicBezTo>
                <a:cubicBezTo>
                  <a:pt x="65" y="55"/>
                  <a:pt x="81" y="73"/>
                  <a:pt x="97" y="86"/>
                </a:cubicBezTo>
                <a:cubicBezTo>
                  <a:pt x="96" y="87"/>
                  <a:pt x="96" y="88"/>
                  <a:pt x="96" y="88"/>
                </a:cubicBezTo>
                <a:cubicBezTo>
                  <a:pt x="96" y="93"/>
                  <a:pt x="98" y="96"/>
                  <a:pt x="101" y="99"/>
                </a:cubicBezTo>
                <a:cubicBezTo>
                  <a:pt x="99" y="102"/>
                  <a:pt x="99" y="102"/>
                  <a:pt x="99" y="102"/>
                </a:cubicBezTo>
                <a:cubicBezTo>
                  <a:pt x="96" y="105"/>
                  <a:pt x="96" y="105"/>
                  <a:pt x="96" y="105"/>
                </a:cubicBezTo>
                <a:cubicBezTo>
                  <a:pt x="94" y="102"/>
                  <a:pt x="94" y="102"/>
                  <a:pt x="94" y="102"/>
                </a:cubicBezTo>
                <a:cubicBezTo>
                  <a:pt x="91" y="104"/>
                  <a:pt x="91" y="104"/>
                  <a:pt x="91" y="104"/>
                </a:cubicBezTo>
                <a:cubicBezTo>
                  <a:pt x="95" y="108"/>
                  <a:pt x="95" y="108"/>
                  <a:pt x="95" y="108"/>
                </a:cubicBezTo>
                <a:cubicBezTo>
                  <a:pt x="94" y="108"/>
                  <a:pt x="94" y="108"/>
                  <a:pt x="94" y="108"/>
                </a:cubicBezTo>
                <a:cubicBezTo>
                  <a:pt x="100" y="114"/>
                  <a:pt x="100" y="114"/>
                  <a:pt x="100" y="114"/>
                </a:cubicBezTo>
                <a:cubicBezTo>
                  <a:pt x="102" y="113"/>
                  <a:pt x="102" y="113"/>
                  <a:pt x="102" y="113"/>
                </a:cubicBezTo>
                <a:cubicBezTo>
                  <a:pt x="98" y="108"/>
                  <a:pt x="98" y="108"/>
                  <a:pt x="98" y="108"/>
                </a:cubicBezTo>
                <a:cubicBezTo>
                  <a:pt x="104" y="101"/>
                  <a:pt x="104" y="101"/>
                  <a:pt x="104" y="101"/>
                </a:cubicBezTo>
                <a:cubicBezTo>
                  <a:pt x="106" y="102"/>
                  <a:pt x="108" y="103"/>
                  <a:pt x="111" y="103"/>
                </a:cubicBezTo>
                <a:cubicBezTo>
                  <a:pt x="114" y="103"/>
                  <a:pt x="118" y="101"/>
                  <a:pt x="121" y="98"/>
                </a:cubicBezTo>
                <a:cubicBezTo>
                  <a:pt x="130" y="98"/>
                  <a:pt x="130" y="98"/>
                  <a:pt x="130" y="98"/>
                </a:cubicBezTo>
                <a:cubicBezTo>
                  <a:pt x="131" y="119"/>
                  <a:pt x="148" y="136"/>
                  <a:pt x="170" y="136"/>
                </a:cubicBezTo>
                <a:cubicBezTo>
                  <a:pt x="192" y="136"/>
                  <a:pt x="210" y="117"/>
                  <a:pt x="210" y="95"/>
                </a:cubicBezTo>
                <a:cubicBezTo>
                  <a:pt x="210" y="79"/>
                  <a:pt x="201" y="66"/>
                  <a:pt x="187" y="59"/>
                </a:cubicBezTo>
                <a:moveTo>
                  <a:pt x="167" y="61"/>
                </a:moveTo>
                <a:cubicBezTo>
                  <a:pt x="167" y="71"/>
                  <a:pt x="167" y="71"/>
                  <a:pt x="167" y="71"/>
                </a:cubicBezTo>
                <a:cubicBezTo>
                  <a:pt x="163" y="62"/>
                  <a:pt x="163" y="62"/>
                  <a:pt x="163" y="62"/>
                </a:cubicBezTo>
                <a:cubicBezTo>
                  <a:pt x="164" y="62"/>
                  <a:pt x="166" y="61"/>
                  <a:pt x="167" y="61"/>
                </a:cubicBezTo>
                <a:moveTo>
                  <a:pt x="148" y="46"/>
                </a:moveTo>
                <a:cubicBezTo>
                  <a:pt x="153" y="59"/>
                  <a:pt x="153" y="59"/>
                  <a:pt x="153" y="59"/>
                </a:cubicBezTo>
                <a:cubicBezTo>
                  <a:pt x="148" y="61"/>
                  <a:pt x="144" y="64"/>
                  <a:pt x="141" y="67"/>
                </a:cubicBezTo>
                <a:lnTo>
                  <a:pt x="148" y="46"/>
                </a:lnTo>
                <a:close/>
                <a:moveTo>
                  <a:pt x="156" y="64"/>
                </a:moveTo>
                <a:cubicBezTo>
                  <a:pt x="167" y="91"/>
                  <a:pt x="167" y="91"/>
                  <a:pt x="167" y="91"/>
                </a:cubicBezTo>
                <a:cubicBezTo>
                  <a:pt x="167" y="92"/>
                  <a:pt x="167" y="92"/>
                  <a:pt x="167" y="92"/>
                </a:cubicBezTo>
                <a:cubicBezTo>
                  <a:pt x="136" y="92"/>
                  <a:pt x="136" y="92"/>
                  <a:pt x="136" y="92"/>
                </a:cubicBezTo>
                <a:cubicBezTo>
                  <a:pt x="137" y="80"/>
                  <a:pt x="145" y="69"/>
                  <a:pt x="156" y="64"/>
                </a:cubicBezTo>
                <a:moveTo>
                  <a:pt x="48" y="46"/>
                </a:moveTo>
                <a:cubicBezTo>
                  <a:pt x="34" y="46"/>
                  <a:pt x="34" y="46"/>
                  <a:pt x="34" y="46"/>
                </a:cubicBezTo>
                <a:cubicBezTo>
                  <a:pt x="30" y="46"/>
                  <a:pt x="30" y="43"/>
                  <a:pt x="30" y="39"/>
                </a:cubicBezTo>
                <a:cubicBezTo>
                  <a:pt x="30" y="35"/>
                  <a:pt x="30" y="35"/>
                  <a:pt x="30" y="35"/>
                </a:cubicBezTo>
                <a:cubicBezTo>
                  <a:pt x="38" y="35"/>
                  <a:pt x="38" y="35"/>
                  <a:pt x="38" y="35"/>
                </a:cubicBezTo>
                <a:cubicBezTo>
                  <a:pt x="54" y="35"/>
                  <a:pt x="54" y="35"/>
                  <a:pt x="54" y="35"/>
                </a:cubicBezTo>
                <a:cubicBezTo>
                  <a:pt x="53" y="37"/>
                  <a:pt x="53" y="38"/>
                  <a:pt x="53" y="38"/>
                </a:cubicBezTo>
                <a:cubicBezTo>
                  <a:pt x="53" y="40"/>
                  <a:pt x="53" y="42"/>
                  <a:pt x="52" y="44"/>
                </a:cubicBezTo>
                <a:cubicBezTo>
                  <a:pt x="51" y="45"/>
                  <a:pt x="49" y="46"/>
                  <a:pt x="48" y="46"/>
                </a:cubicBezTo>
                <a:moveTo>
                  <a:pt x="74" y="95"/>
                </a:moveTo>
                <a:cubicBezTo>
                  <a:pt x="74" y="114"/>
                  <a:pt x="59" y="129"/>
                  <a:pt x="40" y="129"/>
                </a:cubicBezTo>
                <a:cubicBezTo>
                  <a:pt x="22" y="129"/>
                  <a:pt x="6" y="114"/>
                  <a:pt x="6" y="95"/>
                </a:cubicBezTo>
                <a:cubicBezTo>
                  <a:pt x="6" y="76"/>
                  <a:pt x="22" y="61"/>
                  <a:pt x="40" y="61"/>
                </a:cubicBezTo>
                <a:cubicBezTo>
                  <a:pt x="43" y="61"/>
                  <a:pt x="46" y="62"/>
                  <a:pt x="49" y="62"/>
                </a:cubicBezTo>
                <a:cubicBezTo>
                  <a:pt x="44" y="84"/>
                  <a:pt x="37" y="96"/>
                  <a:pt x="36" y="96"/>
                </a:cubicBezTo>
                <a:cubicBezTo>
                  <a:pt x="42" y="99"/>
                  <a:pt x="42" y="99"/>
                  <a:pt x="42" y="99"/>
                </a:cubicBezTo>
                <a:cubicBezTo>
                  <a:pt x="42" y="99"/>
                  <a:pt x="50" y="87"/>
                  <a:pt x="55" y="65"/>
                </a:cubicBezTo>
                <a:cubicBezTo>
                  <a:pt x="66" y="70"/>
                  <a:pt x="74" y="82"/>
                  <a:pt x="74" y="95"/>
                </a:cubicBezTo>
                <a:moveTo>
                  <a:pt x="56" y="30"/>
                </a:moveTo>
                <a:cubicBezTo>
                  <a:pt x="30" y="30"/>
                  <a:pt x="30" y="30"/>
                  <a:pt x="30" y="30"/>
                </a:cubicBezTo>
                <a:cubicBezTo>
                  <a:pt x="30" y="26"/>
                  <a:pt x="30" y="26"/>
                  <a:pt x="30" y="26"/>
                </a:cubicBezTo>
                <a:cubicBezTo>
                  <a:pt x="30" y="22"/>
                  <a:pt x="33" y="19"/>
                  <a:pt x="36" y="19"/>
                </a:cubicBezTo>
                <a:cubicBezTo>
                  <a:pt x="62" y="19"/>
                  <a:pt x="62" y="19"/>
                  <a:pt x="62" y="19"/>
                </a:cubicBezTo>
                <a:cubicBezTo>
                  <a:pt x="59" y="23"/>
                  <a:pt x="57" y="27"/>
                  <a:pt x="56" y="30"/>
                </a:cubicBezTo>
                <a:moveTo>
                  <a:pt x="60" y="36"/>
                </a:moveTo>
                <a:cubicBezTo>
                  <a:pt x="60" y="35"/>
                  <a:pt x="61" y="32"/>
                  <a:pt x="63" y="29"/>
                </a:cubicBezTo>
                <a:cubicBezTo>
                  <a:pt x="69" y="39"/>
                  <a:pt x="85" y="61"/>
                  <a:pt x="110" y="74"/>
                </a:cubicBezTo>
                <a:cubicBezTo>
                  <a:pt x="105" y="75"/>
                  <a:pt x="102" y="77"/>
                  <a:pt x="99" y="80"/>
                </a:cubicBezTo>
                <a:cubicBezTo>
                  <a:pt x="84" y="66"/>
                  <a:pt x="67" y="46"/>
                  <a:pt x="60" y="36"/>
                </a:cubicBezTo>
                <a:moveTo>
                  <a:pt x="130" y="92"/>
                </a:moveTo>
                <a:cubicBezTo>
                  <a:pt x="124" y="92"/>
                  <a:pt x="124" y="92"/>
                  <a:pt x="124" y="92"/>
                </a:cubicBezTo>
                <a:cubicBezTo>
                  <a:pt x="124" y="91"/>
                  <a:pt x="125" y="90"/>
                  <a:pt x="125" y="88"/>
                </a:cubicBezTo>
                <a:cubicBezTo>
                  <a:pt x="125" y="85"/>
                  <a:pt x="124" y="82"/>
                  <a:pt x="122" y="80"/>
                </a:cubicBezTo>
                <a:cubicBezTo>
                  <a:pt x="125" y="81"/>
                  <a:pt x="128" y="82"/>
                  <a:pt x="131" y="83"/>
                </a:cubicBezTo>
                <a:cubicBezTo>
                  <a:pt x="130" y="86"/>
                  <a:pt x="130" y="89"/>
                  <a:pt x="130" y="92"/>
                </a:cubicBezTo>
                <a:moveTo>
                  <a:pt x="170" y="129"/>
                </a:moveTo>
                <a:cubicBezTo>
                  <a:pt x="152" y="129"/>
                  <a:pt x="137" y="116"/>
                  <a:pt x="136" y="98"/>
                </a:cubicBezTo>
                <a:cubicBezTo>
                  <a:pt x="176" y="98"/>
                  <a:pt x="176" y="98"/>
                  <a:pt x="176" y="98"/>
                </a:cubicBezTo>
                <a:cubicBezTo>
                  <a:pt x="176" y="94"/>
                  <a:pt x="176" y="94"/>
                  <a:pt x="176" y="94"/>
                </a:cubicBezTo>
                <a:cubicBezTo>
                  <a:pt x="176" y="94"/>
                  <a:pt x="176" y="94"/>
                  <a:pt x="176" y="94"/>
                </a:cubicBezTo>
                <a:cubicBezTo>
                  <a:pt x="176" y="62"/>
                  <a:pt x="176" y="62"/>
                  <a:pt x="176" y="62"/>
                </a:cubicBezTo>
                <a:cubicBezTo>
                  <a:pt x="192" y="65"/>
                  <a:pt x="204" y="79"/>
                  <a:pt x="204" y="95"/>
                </a:cubicBezTo>
                <a:cubicBezTo>
                  <a:pt x="204" y="114"/>
                  <a:pt x="188" y="129"/>
                  <a:pt x="170" y="1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7" name="MH_Other_27"/>
          <p:cNvSpPr>
            <a:spLocks/>
          </p:cNvSpPr>
          <p:nvPr>
            <p:custDataLst>
              <p:tags r:id="rId28"/>
            </p:custDataLst>
          </p:nvPr>
        </p:nvSpPr>
        <p:spPr bwMode="auto">
          <a:xfrm>
            <a:off x="5192079" y="3806509"/>
            <a:ext cx="198437" cy="168275"/>
          </a:xfrm>
          <a:custGeom>
            <a:avLst/>
            <a:gdLst>
              <a:gd name="T0" fmla="*/ 2147483646 w 107"/>
              <a:gd name="T1" fmla="*/ 0 h 90"/>
              <a:gd name="T2" fmla="*/ 2147483646 w 107"/>
              <a:gd name="T3" fmla="*/ 2147483646 h 90"/>
              <a:gd name="T4" fmla="*/ 2147483646 w 107"/>
              <a:gd name="T5" fmla="*/ 0 h 90"/>
              <a:gd name="T6" fmla="*/ 2147483646 w 107"/>
              <a:gd name="T7" fmla="*/ 2147483646 h 90"/>
              <a:gd name="T8" fmla="*/ 2147483646 w 107"/>
              <a:gd name="T9" fmla="*/ 2147483646 h 90"/>
              <a:gd name="T10" fmla="*/ 2147483646 w 107"/>
              <a:gd name="T11" fmla="*/ 2147483646 h 90"/>
              <a:gd name="T12" fmla="*/ 2147483646 w 107"/>
              <a:gd name="T13" fmla="*/ 0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90">
                <a:moveTo>
                  <a:pt x="74" y="0"/>
                </a:moveTo>
                <a:cubicBezTo>
                  <a:pt x="65" y="0"/>
                  <a:pt x="57" y="4"/>
                  <a:pt x="54" y="12"/>
                </a:cubicBezTo>
                <a:cubicBezTo>
                  <a:pt x="50" y="4"/>
                  <a:pt x="42" y="0"/>
                  <a:pt x="33" y="0"/>
                </a:cubicBezTo>
                <a:cubicBezTo>
                  <a:pt x="18" y="0"/>
                  <a:pt x="0" y="11"/>
                  <a:pt x="8" y="42"/>
                </a:cubicBezTo>
                <a:cubicBezTo>
                  <a:pt x="18" y="72"/>
                  <a:pt x="54" y="90"/>
                  <a:pt x="54" y="90"/>
                </a:cubicBezTo>
                <a:cubicBezTo>
                  <a:pt x="54" y="90"/>
                  <a:pt x="89" y="72"/>
                  <a:pt x="99" y="42"/>
                </a:cubicBezTo>
                <a:cubicBezTo>
                  <a:pt x="107" y="11"/>
                  <a:pt x="88" y="0"/>
                  <a:pt x="7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 name="矩形 2"/>
          <p:cNvSpPr/>
          <p:nvPr/>
        </p:nvSpPr>
        <p:spPr>
          <a:xfrm>
            <a:off x="6884353" y="2062803"/>
            <a:ext cx="4788000" cy="400110"/>
          </a:xfrm>
          <a:prstGeom prst="rect">
            <a:avLst/>
          </a:prstGeom>
        </p:spPr>
        <p:txBody>
          <a:bodyPr wrap="none">
            <a:spAutoFit/>
          </a:bodyPr>
          <a:lstStyle/>
          <a:p>
            <a:r>
              <a:rPr lang="zh-CN" altLang="en-US" sz="2000" dirty="0">
                <a:latin typeface="宋体" panose="02010600030101010101" pitchFamily="2" charset="-122"/>
                <a:ea typeface="宋体" panose="02010600030101010101" pitchFamily="2" charset="-122"/>
              </a:rPr>
              <a:t>形成知识问题</a:t>
            </a:r>
          </a:p>
        </p:txBody>
      </p:sp>
      <p:sp>
        <p:nvSpPr>
          <p:cNvPr id="4" name="矩形 3"/>
          <p:cNvSpPr/>
          <p:nvPr/>
        </p:nvSpPr>
        <p:spPr>
          <a:xfrm>
            <a:off x="6884353" y="2606214"/>
            <a:ext cx="4788000" cy="400110"/>
          </a:xfrm>
          <a:prstGeom prst="rect">
            <a:avLst/>
          </a:prstGeom>
        </p:spPr>
        <p:txBody>
          <a:bodyPr wrap="none">
            <a:spAutoFit/>
          </a:bodyPr>
          <a:lstStyle/>
          <a:p>
            <a:r>
              <a:rPr lang="zh-CN" altLang="en-US" sz="2000" dirty="0">
                <a:latin typeface="宋体" panose="02010600030101010101" pitchFamily="2" charset="-122"/>
                <a:ea typeface="宋体" panose="02010600030101010101" pitchFamily="2" charset="-122"/>
              </a:rPr>
              <a:t>存储思想，</a:t>
            </a:r>
            <a:r>
              <a:rPr lang="zh-CN" altLang="en-US" sz="2000" dirty="0" smtClean="0">
                <a:latin typeface="宋体" panose="02010600030101010101" pitchFamily="2" charset="-122"/>
                <a:ea typeface="宋体" panose="02010600030101010101" pitchFamily="2" charset="-122"/>
              </a:rPr>
              <a:t>使之成为</a:t>
            </a:r>
            <a:r>
              <a:rPr lang="zh-CN" altLang="en-US" sz="2000" dirty="0">
                <a:latin typeface="宋体" panose="02010600030101010101" pitchFamily="2" charset="-122"/>
                <a:ea typeface="宋体" panose="02010600030101010101" pitchFamily="2" charset="-122"/>
              </a:rPr>
              <a:t>可获取的探究</a:t>
            </a:r>
            <a:r>
              <a:rPr lang="zh-CN" altLang="en-US" sz="2000" dirty="0" smtClean="0">
                <a:latin typeface="宋体" panose="02010600030101010101" pitchFamily="2" charset="-122"/>
                <a:ea typeface="宋体" panose="02010600030101010101" pitchFamily="2" charset="-122"/>
              </a:rPr>
              <a:t>对象</a:t>
            </a:r>
            <a:endParaRPr lang="en-US" altLang="zh-CN" sz="2000" dirty="0">
              <a:latin typeface="宋体" panose="02010600030101010101" pitchFamily="2" charset="-122"/>
              <a:ea typeface="宋体" panose="02010600030101010101" pitchFamily="2" charset="-122"/>
            </a:endParaRPr>
          </a:p>
        </p:txBody>
      </p:sp>
      <p:sp>
        <p:nvSpPr>
          <p:cNvPr id="5" name="矩形 4"/>
          <p:cNvSpPr/>
          <p:nvPr/>
        </p:nvSpPr>
        <p:spPr>
          <a:xfrm>
            <a:off x="6884353" y="3250858"/>
            <a:ext cx="4788000" cy="400110"/>
          </a:xfrm>
          <a:prstGeom prst="rect">
            <a:avLst/>
          </a:prstGeom>
        </p:spPr>
        <p:txBody>
          <a:bodyPr>
            <a:spAutoFit/>
          </a:bodyPr>
          <a:lstStyle/>
          <a:p>
            <a:r>
              <a:rPr lang="zh-CN" altLang="en-US" sz="2000" dirty="0">
                <a:latin typeface="宋体" panose="02010600030101010101" pitchFamily="2" charset="-122"/>
                <a:ea typeface="宋体" panose="02010600030101010101" pitchFamily="2" charset="-122"/>
              </a:rPr>
              <a:t>民主化的对话</a:t>
            </a:r>
            <a:r>
              <a:rPr lang="zh-CN" altLang="en-US" sz="2000" dirty="0" smtClean="0">
                <a:latin typeface="宋体" panose="02010600030101010101" pitchFamily="2" charset="-122"/>
                <a:ea typeface="宋体" panose="02010600030101010101" pitchFamily="2" charset="-122"/>
              </a:rPr>
              <a:t>交流</a:t>
            </a:r>
            <a:endParaRPr lang="en-US" altLang="zh-CN" sz="2000" dirty="0">
              <a:latin typeface="宋体" panose="02010600030101010101" pitchFamily="2" charset="-122"/>
              <a:ea typeface="宋体" panose="02010600030101010101" pitchFamily="2" charset="-122"/>
            </a:endParaRPr>
          </a:p>
        </p:txBody>
      </p:sp>
      <p:sp>
        <p:nvSpPr>
          <p:cNvPr id="6" name="矩形 5"/>
          <p:cNvSpPr/>
          <p:nvPr/>
        </p:nvSpPr>
        <p:spPr>
          <a:xfrm>
            <a:off x="6884353" y="3728374"/>
            <a:ext cx="4788000" cy="400110"/>
          </a:xfrm>
          <a:prstGeom prst="rect">
            <a:avLst/>
          </a:prstGeom>
        </p:spPr>
        <p:txBody>
          <a:bodyPr>
            <a:spAutoFit/>
          </a:bodyPr>
          <a:lstStyle/>
          <a:p>
            <a:r>
              <a:rPr lang="zh-CN" altLang="en-US" sz="2000" dirty="0">
                <a:latin typeface="宋体" panose="02010600030101010101" pitchFamily="2" charset="-122"/>
                <a:ea typeface="宋体" panose="02010600030101010101" pitchFamily="2" charset="-122"/>
              </a:rPr>
              <a:t>多元化的观点</a:t>
            </a:r>
            <a:r>
              <a:rPr lang="zh-CN" altLang="en-US" sz="2000" dirty="0" smtClean="0">
                <a:latin typeface="宋体" panose="02010600030101010101" pitchFamily="2" charset="-122"/>
                <a:ea typeface="宋体" panose="02010600030101010101" pitchFamily="2" charset="-122"/>
              </a:rPr>
              <a:t>交锋</a:t>
            </a:r>
            <a:endParaRPr lang="en-US" altLang="zh-CN" sz="2000" dirty="0">
              <a:latin typeface="宋体" panose="02010600030101010101" pitchFamily="2" charset="-122"/>
              <a:ea typeface="宋体" panose="02010600030101010101" pitchFamily="2" charset="-122"/>
            </a:endParaRPr>
          </a:p>
        </p:txBody>
      </p:sp>
      <p:sp>
        <p:nvSpPr>
          <p:cNvPr id="7" name="矩形 6"/>
          <p:cNvSpPr/>
          <p:nvPr/>
        </p:nvSpPr>
        <p:spPr>
          <a:xfrm>
            <a:off x="6884353" y="4215179"/>
            <a:ext cx="4788000" cy="400110"/>
          </a:xfrm>
          <a:prstGeom prst="rect">
            <a:avLst/>
          </a:prstGeom>
        </p:spPr>
        <p:txBody>
          <a:bodyPr>
            <a:spAutoFit/>
          </a:bodyPr>
          <a:lstStyle/>
          <a:p>
            <a:r>
              <a:rPr lang="zh-CN" altLang="en-US" sz="2000" dirty="0">
                <a:latin typeface="宋体" panose="02010600030101010101" pitchFamily="2" charset="-122"/>
                <a:ea typeface="宋体" panose="02010600030101010101" pitchFamily="2" charset="-122"/>
              </a:rPr>
              <a:t>建设性批判和</a:t>
            </a:r>
            <a:r>
              <a:rPr lang="zh-CN" altLang="en-US" sz="2000" dirty="0" smtClean="0">
                <a:latin typeface="宋体" panose="02010600030101010101" pitchFamily="2" charset="-122"/>
                <a:ea typeface="宋体" panose="02010600030101010101" pitchFamily="2" charset="-122"/>
              </a:rPr>
              <a:t>分析</a:t>
            </a:r>
            <a:endParaRPr lang="en-US" altLang="zh-CN" sz="2000" dirty="0">
              <a:latin typeface="宋体" panose="02010600030101010101" pitchFamily="2" charset="-122"/>
              <a:ea typeface="宋体" panose="02010600030101010101" pitchFamily="2" charset="-122"/>
            </a:endParaRPr>
          </a:p>
        </p:txBody>
      </p:sp>
      <p:sp>
        <p:nvSpPr>
          <p:cNvPr id="8" name="矩形 7"/>
          <p:cNvSpPr/>
          <p:nvPr/>
        </p:nvSpPr>
        <p:spPr>
          <a:xfrm>
            <a:off x="6884353" y="4879705"/>
            <a:ext cx="4788000" cy="400110"/>
          </a:xfrm>
          <a:prstGeom prst="rect">
            <a:avLst/>
          </a:prstGeom>
        </p:spPr>
        <p:txBody>
          <a:bodyPr>
            <a:spAutoFit/>
          </a:bodyPr>
          <a:lstStyle/>
          <a:p>
            <a:r>
              <a:rPr lang="zh-CN" altLang="en-US" sz="2000" dirty="0">
                <a:latin typeface="宋体" panose="02010600030101010101" pitchFamily="2" charset="-122"/>
                <a:ea typeface="宋体" panose="02010600030101010101" pitchFamily="2" charset="-122"/>
              </a:rPr>
              <a:t>组织、整合观点成为一个系统化的</a:t>
            </a:r>
            <a:r>
              <a:rPr lang="zh-CN" altLang="en-US" sz="2000" dirty="0" smtClean="0">
                <a:latin typeface="宋体" panose="02010600030101010101" pitchFamily="2" charset="-122"/>
                <a:ea typeface="宋体" panose="02010600030101010101" pitchFamily="2" charset="-122"/>
              </a:rPr>
              <a:t>思想</a:t>
            </a:r>
            <a:endParaRPr lang="en-US" altLang="zh-CN" sz="2000" dirty="0">
              <a:latin typeface="宋体" panose="02010600030101010101" pitchFamily="2" charset="-122"/>
              <a:ea typeface="宋体" panose="02010600030101010101" pitchFamily="2" charset="-122"/>
            </a:endParaRPr>
          </a:p>
        </p:txBody>
      </p:sp>
      <p:sp>
        <p:nvSpPr>
          <p:cNvPr id="9" name="矩形 8"/>
          <p:cNvSpPr/>
          <p:nvPr/>
        </p:nvSpPr>
        <p:spPr>
          <a:xfrm>
            <a:off x="6884353" y="5511997"/>
            <a:ext cx="4788000" cy="400110"/>
          </a:xfrm>
          <a:prstGeom prst="rect">
            <a:avLst/>
          </a:prstGeom>
        </p:spPr>
        <p:txBody>
          <a:bodyPr wrap="none">
            <a:spAutoFit/>
          </a:bodyPr>
          <a:lstStyle/>
          <a:p>
            <a:r>
              <a:rPr lang="zh-CN" altLang="en-US" sz="2000" dirty="0" smtClean="0">
                <a:latin typeface="宋体" panose="02010600030101010101" pitchFamily="2" charset="-122"/>
                <a:ea typeface="宋体" panose="02010600030101010101" pitchFamily="2" charset="-122"/>
              </a:rPr>
              <a:t>解决</a:t>
            </a:r>
            <a:r>
              <a:rPr lang="zh-CN" altLang="en-US" sz="2000" dirty="0">
                <a:latin typeface="宋体" panose="02010600030101010101" pitchFamily="2" charset="-122"/>
                <a:ea typeface="宋体" panose="02010600030101010101" pitchFamily="2" charset="-122"/>
              </a:rPr>
              <a:t>认知</a:t>
            </a:r>
            <a:r>
              <a:rPr lang="zh-CN" altLang="en-US" sz="2000" dirty="0" smtClean="0">
                <a:latin typeface="宋体" panose="02010600030101010101" pitchFamily="2" charset="-122"/>
                <a:ea typeface="宋体" panose="02010600030101010101" pitchFamily="2" charset="-122"/>
              </a:rPr>
              <a:t>差距</a:t>
            </a:r>
            <a:r>
              <a:rPr lang="zh-CN" altLang="en-US" sz="2000" dirty="0">
                <a:latin typeface="宋体" panose="02010600030101010101" pitchFamily="2" charset="-122"/>
                <a:ea typeface="宋体" panose="02010600030101010101" pitchFamily="2" charset="-122"/>
              </a:rPr>
              <a:t>和观点</a:t>
            </a:r>
            <a:r>
              <a:rPr lang="zh-CN" altLang="en-US" sz="2000" dirty="0" smtClean="0">
                <a:latin typeface="宋体" panose="02010600030101010101" pitchFamily="2" charset="-122"/>
                <a:ea typeface="宋体" panose="02010600030101010101" pitchFamily="2" charset="-122"/>
              </a:rPr>
              <a:t>的不足</a:t>
            </a:r>
            <a:endParaRPr lang="zh-CN" altLang="en-US" sz="2000" dirty="0">
              <a:latin typeface="宋体" panose="02010600030101010101" pitchFamily="2" charset="-122"/>
              <a:ea typeface="宋体" panose="02010600030101010101" pitchFamily="2" charset="-122"/>
            </a:endParaRPr>
          </a:p>
        </p:txBody>
      </p:sp>
      <p:sp>
        <p:nvSpPr>
          <p:cNvPr id="46" name="标题 1"/>
          <p:cNvSpPr>
            <a:spLocks noGrp="1"/>
          </p:cNvSpPr>
          <p:nvPr>
            <p:ph type="title"/>
          </p:nvPr>
        </p:nvSpPr>
        <p:spPr>
          <a:xfrm>
            <a:off x="673101" y="213919"/>
            <a:ext cx="3731259" cy="796011"/>
          </a:xfrm>
        </p:spPr>
        <p:txBody>
          <a:bodyPr/>
          <a:lstStyle/>
          <a:p>
            <a:r>
              <a:rPr lang="zh-CN" altLang="en-US" dirty="0"/>
              <a:t>知识</a:t>
            </a:r>
            <a:r>
              <a:rPr lang="zh-CN" altLang="en-US" dirty="0" smtClean="0"/>
              <a:t>建构的环境观</a:t>
            </a:r>
            <a:endParaRPr lang="zh-CN" altLang="en-US" dirty="0"/>
          </a:p>
        </p:txBody>
      </p:sp>
      <p:cxnSp>
        <p:nvCxnSpPr>
          <p:cNvPr id="47" name="Straight Connector 13"/>
          <p:cNvCxnSpPr>
            <a:cxnSpLocks noChangeShapeType="1"/>
          </p:cNvCxnSpPr>
          <p:nvPr>
            <p:custDataLst>
              <p:tags r:id="rId29"/>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48" name="Straight Connector 13"/>
          <p:cNvCxnSpPr>
            <a:cxnSpLocks noChangeShapeType="1"/>
          </p:cNvCxnSpPr>
          <p:nvPr>
            <p:custDataLst>
              <p:tags r:id="rId30"/>
            </p:custDataLst>
          </p:nvPr>
        </p:nvCxnSpPr>
        <p:spPr bwMode="auto">
          <a:xfrm flipH="1">
            <a:off x="5533390" y="2247764"/>
            <a:ext cx="1260000" cy="0"/>
          </a:xfrm>
          <a:prstGeom prst="line">
            <a:avLst/>
          </a:prstGeom>
          <a:ln>
            <a:prstDash val="dash"/>
            <a:headEnd type="oval" w="med" len="med"/>
            <a:tailEnd/>
          </a:ln>
          <a:extLst/>
        </p:spPr>
        <p:style>
          <a:lnRef idx="1">
            <a:schemeClr val="dk1"/>
          </a:lnRef>
          <a:fillRef idx="0">
            <a:schemeClr val="dk1"/>
          </a:fillRef>
          <a:effectRef idx="0">
            <a:schemeClr val="dk1"/>
          </a:effectRef>
          <a:fontRef idx="minor">
            <a:schemeClr val="tx1"/>
          </a:fontRef>
        </p:style>
      </p:cxnSp>
      <p:cxnSp>
        <p:nvCxnSpPr>
          <p:cNvPr id="40" name="Straight Connector 13"/>
          <p:cNvCxnSpPr>
            <a:cxnSpLocks noChangeShapeType="1"/>
          </p:cNvCxnSpPr>
          <p:nvPr>
            <p:custDataLst>
              <p:tags r:id="rId31"/>
            </p:custDataLst>
          </p:nvPr>
        </p:nvCxnSpPr>
        <p:spPr bwMode="auto">
          <a:xfrm flipH="1">
            <a:off x="5657131" y="2788930"/>
            <a:ext cx="1152000" cy="0"/>
          </a:xfrm>
          <a:prstGeom prst="line">
            <a:avLst/>
          </a:prstGeom>
          <a:ln>
            <a:prstDash val="dash"/>
            <a:headEnd type="oval" w="med" len="med"/>
            <a:tailEnd/>
          </a:ln>
          <a:extLst/>
        </p:spPr>
        <p:style>
          <a:lnRef idx="1">
            <a:schemeClr val="dk1"/>
          </a:lnRef>
          <a:fillRef idx="0">
            <a:schemeClr val="dk1"/>
          </a:fillRef>
          <a:effectRef idx="0">
            <a:schemeClr val="dk1"/>
          </a:effectRef>
          <a:fontRef idx="minor">
            <a:schemeClr val="tx1"/>
          </a:fontRef>
        </p:style>
      </p:cxnSp>
      <p:cxnSp>
        <p:nvCxnSpPr>
          <p:cNvPr id="41" name="Straight Connector 13"/>
          <p:cNvCxnSpPr>
            <a:cxnSpLocks noChangeShapeType="1"/>
          </p:cNvCxnSpPr>
          <p:nvPr/>
        </p:nvCxnSpPr>
        <p:spPr bwMode="auto">
          <a:xfrm flipH="1">
            <a:off x="5529382" y="3436982"/>
            <a:ext cx="1260000" cy="0"/>
          </a:xfrm>
          <a:prstGeom prst="line">
            <a:avLst/>
          </a:prstGeom>
          <a:ln>
            <a:prstDash val="dash"/>
            <a:headEnd type="oval" w="med" len="med"/>
            <a:tailEnd/>
          </a:ln>
          <a:extLst/>
        </p:spPr>
        <p:style>
          <a:lnRef idx="3">
            <a:schemeClr val="accent4"/>
          </a:lnRef>
          <a:fillRef idx="0">
            <a:schemeClr val="accent4"/>
          </a:fillRef>
          <a:effectRef idx="2">
            <a:schemeClr val="accent4"/>
          </a:effectRef>
          <a:fontRef idx="minor">
            <a:schemeClr val="tx1"/>
          </a:fontRef>
        </p:style>
      </p:cxnSp>
      <p:cxnSp>
        <p:nvCxnSpPr>
          <p:cNvPr id="42" name="Straight Connector 13"/>
          <p:cNvCxnSpPr>
            <a:cxnSpLocks noChangeShapeType="1"/>
          </p:cNvCxnSpPr>
          <p:nvPr/>
        </p:nvCxnSpPr>
        <p:spPr bwMode="auto">
          <a:xfrm flipH="1">
            <a:off x="5449889" y="3917336"/>
            <a:ext cx="1332000" cy="0"/>
          </a:xfrm>
          <a:prstGeom prst="line">
            <a:avLst/>
          </a:prstGeom>
          <a:ln>
            <a:prstDash val="dash"/>
            <a:headEnd type="oval" w="med" len="med"/>
            <a:tailEnd/>
          </a:ln>
          <a:extLst/>
        </p:spPr>
        <p:style>
          <a:lnRef idx="1">
            <a:schemeClr val="dk1"/>
          </a:lnRef>
          <a:fillRef idx="0">
            <a:schemeClr val="dk1"/>
          </a:fillRef>
          <a:effectRef idx="0">
            <a:schemeClr val="dk1"/>
          </a:effectRef>
          <a:fontRef idx="minor">
            <a:schemeClr val="tx1"/>
          </a:fontRef>
        </p:style>
      </p:cxnSp>
      <p:cxnSp>
        <p:nvCxnSpPr>
          <p:cNvPr id="43" name="Straight Connector 13"/>
          <p:cNvCxnSpPr>
            <a:cxnSpLocks noChangeShapeType="1"/>
          </p:cNvCxnSpPr>
          <p:nvPr/>
        </p:nvCxnSpPr>
        <p:spPr bwMode="auto">
          <a:xfrm flipH="1">
            <a:off x="5421440" y="5705789"/>
            <a:ext cx="1296000" cy="0"/>
          </a:xfrm>
          <a:prstGeom prst="line">
            <a:avLst/>
          </a:prstGeom>
          <a:ln>
            <a:prstDash val="dash"/>
            <a:headEnd type="oval" w="med" len="med"/>
            <a:tailEnd/>
          </a:ln>
          <a:extLst/>
        </p:spPr>
        <p:style>
          <a:lnRef idx="1">
            <a:schemeClr val="dk1"/>
          </a:lnRef>
          <a:fillRef idx="0">
            <a:schemeClr val="dk1"/>
          </a:fillRef>
          <a:effectRef idx="0">
            <a:schemeClr val="dk1"/>
          </a:effectRef>
          <a:fontRef idx="minor">
            <a:schemeClr val="tx1"/>
          </a:fontRef>
        </p:style>
      </p:cxnSp>
      <p:cxnSp>
        <p:nvCxnSpPr>
          <p:cNvPr id="44" name="Straight Connector 13"/>
          <p:cNvCxnSpPr>
            <a:cxnSpLocks noChangeShapeType="1"/>
          </p:cNvCxnSpPr>
          <p:nvPr/>
        </p:nvCxnSpPr>
        <p:spPr bwMode="auto">
          <a:xfrm flipH="1">
            <a:off x="5681592" y="5080128"/>
            <a:ext cx="1116000" cy="0"/>
          </a:xfrm>
          <a:prstGeom prst="line">
            <a:avLst/>
          </a:prstGeom>
          <a:ln>
            <a:prstDash val="dash"/>
            <a:headEnd type="oval" w="med" len="med"/>
            <a:tailEnd/>
          </a:ln>
          <a:extLst/>
        </p:spPr>
        <p:style>
          <a:lnRef idx="3">
            <a:schemeClr val="accent1"/>
          </a:lnRef>
          <a:fillRef idx="0">
            <a:schemeClr val="accent1"/>
          </a:fillRef>
          <a:effectRef idx="2">
            <a:schemeClr val="accent1"/>
          </a:effectRef>
          <a:fontRef idx="minor">
            <a:schemeClr val="tx1"/>
          </a:fontRef>
        </p:style>
      </p:cxnSp>
      <p:cxnSp>
        <p:nvCxnSpPr>
          <p:cNvPr id="45" name="Straight Connector 13"/>
          <p:cNvCxnSpPr>
            <a:cxnSpLocks noChangeShapeType="1"/>
          </p:cNvCxnSpPr>
          <p:nvPr/>
        </p:nvCxnSpPr>
        <p:spPr bwMode="auto">
          <a:xfrm flipH="1">
            <a:off x="5454550" y="4423256"/>
            <a:ext cx="1332000" cy="0"/>
          </a:xfrm>
          <a:prstGeom prst="line">
            <a:avLst/>
          </a:prstGeom>
          <a:ln>
            <a:prstDash val="dash"/>
            <a:headEnd type="oval" w="med" len="med"/>
            <a:tailEnd/>
          </a:ln>
          <a:extLst/>
        </p:spPr>
        <p:style>
          <a:lnRef idx="3">
            <a:schemeClr val="accent4"/>
          </a:lnRef>
          <a:fillRef idx="0">
            <a:schemeClr val="accent4"/>
          </a:fillRef>
          <a:effectRef idx="2">
            <a:schemeClr val="accent4"/>
          </a:effectRef>
          <a:fontRef idx="minor">
            <a:schemeClr val="tx1"/>
          </a:fontRef>
        </p:style>
      </p:cxnSp>
      <p:sp>
        <p:nvSpPr>
          <p:cNvPr id="51" name="内容占位符 2"/>
          <p:cNvSpPr txBox="1">
            <a:spLocks/>
          </p:cNvSpPr>
          <p:nvPr/>
        </p:nvSpPr>
        <p:spPr>
          <a:xfrm>
            <a:off x="437156" y="1116929"/>
            <a:ext cx="10488872" cy="680084"/>
          </a:xfrm>
          <a:prstGeom prst="rect">
            <a:avLst/>
          </a:prstGeom>
        </p:spPr>
        <p:txBody>
          <a:bodyPr>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dirty="0" smtClean="0"/>
              <a:t>知识建构环境的支持内容</a:t>
            </a:r>
            <a:r>
              <a:rPr lang="zh-CN" altLang="en-US" sz="1800" b="0" dirty="0">
                <a:solidFill>
                  <a:schemeClr val="tx1"/>
                </a:solidFill>
                <a:latin typeface="宋体" panose="02010600030101010101" pitchFamily="2" charset="-122"/>
                <a:ea typeface="宋体" panose="02010600030101010101" pitchFamily="2" charset="-122"/>
              </a:rPr>
              <a:t>（</a:t>
            </a:r>
            <a:r>
              <a:rPr lang="en-US" altLang="zh-CN" sz="1800" b="0" dirty="0" err="1">
                <a:solidFill>
                  <a:schemeClr val="tx1"/>
                </a:solidFill>
                <a:latin typeface="宋体" panose="02010600030101010101" pitchFamily="2" charset="-122"/>
                <a:ea typeface="宋体" panose="02010600030101010101" pitchFamily="2" charset="-122"/>
              </a:rPr>
              <a:t>Scardamalia</a:t>
            </a:r>
            <a:r>
              <a:rPr lang="en-US" altLang="zh-CN" sz="1800" b="0" dirty="0">
                <a:solidFill>
                  <a:schemeClr val="tx1"/>
                </a:solidFill>
                <a:latin typeface="宋体" panose="02010600030101010101" pitchFamily="2" charset="-122"/>
                <a:ea typeface="宋体" panose="02010600030101010101" pitchFamily="2" charset="-122"/>
              </a:rPr>
              <a:t>, M., &amp; </a:t>
            </a:r>
            <a:r>
              <a:rPr lang="en-US" altLang="zh-CN" sz="1800" b="0" dirty="0" err="1">
                <a:solidFill>
                  <a:schemeClr val="tx1"/>
                </a:solidFill>
                <a:latin typeface="宋体" panose="02010600030101010101" pitchFamily="2" charset="-122"/>
                <a:ea typeface="宋体" panose="02010600030101010101" pitchFamily="2" charset="-122"/>
              </a:rPr>
              <a:t>Bereiter</a:t>
            </a:r>
            <a:r>
              <a:rPr lang="en-US" altLang="zh-CN" sz="1800" b="0" dirty="0">
                <a:solidFill>
                  <a:schemeClr val="tx1"/>
                </a:solidFill>
                <a:latin typeface="宋体" panose="02010600030101010101" pitchFamily="2" charset="-122"/>
                <a:ea typeface="宋体" panose="02010600030101010101" pitchFamily="2" charset="-122"/>
              </a:rPr>
              <a:t>, C. 2003</a:t>
            </a:r>
            <a:r>
              <a:rPr lang="en-US" altLang="zh-CN" sz="1800" b="0" dirty="0" smtClean="0">
                <a:solidFill>
                  <a:schemeClr val="tx1"/>
                </a:solidFill>
                <a:latin typeface="宋体" panose="02010600030101010101" pitchFamily="2" charset="-122"/>
                <a:ea typeface="宋体" panose="02010600030101010101" pitchFamily="2" charset="-122"/>
              </a:rPr>
              <a:t>）</a:t>
            </a:r>
            <a:endParaRPr lang="en-US" altLang="zh-CN" sz="1800" dirty="0">
              <a:solidFill>
                <a:schemeClr val="tx1"/>
              </a:solidFill>
            </a:endParaRPr>
          </a:p>
        </p:txBody>
      </p:sp>
    </p:spTree>
    <p:custDataLst>
      <p:tags r:id="rId1"/>
    </p:custDataLst>
    <p:extLst>
      <p:ext uri="{BB962C8B-B14F-4D97-AF65-F5344CB8AC3E}">
        <p14:creationId xmlns:p14="http://schemas.microsoft.com/office/powerpoint/2010/main" val="4089737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MH_Other_1"/>
          <p:cNvSpPr>
            <a:spLocks/>
          </p:cNvSpPr>
          <p:nvPr>
            <p:custDataLst>
              <p:tags r:id="rId2"/>
            </p:custDataLst>
          </p:nvPr>
        </p:nvSpPr>
        <p:spPr bwMode="auto">
          <a:xfrm>
            <a:off x="5046664" y="4048126"/>
            <a:ext cx="1265237" cy="1268413"/>
          </a:xfrm>
          <a:custGeom>
            <a:avLst/>
            <a:gdLst>
              <a:gd name="T0" fmla="*/ 1296 w 1296"/>
              <a:gd name="T1" fmla="*/ 1298 h 1298"/>
              <a:gd name="T2" fmla="*/ 0 w 1296"/>
              <a:gd name="T3" fmla="*/ 1298 h 1298"/>
              <a:gd name="T4" fmla="*/ 1296 w 1296"/>
              <a:gd name="T5" fmla="*/ 0 h 1298"/>
              <a:gd name="T6" fmla="*/ 1296 w 1296"/>
              <a:gd name="T7" fmla="*/ 1298 h 1298"/>
            </a:gdLst>
            <a:ahLst/>
            <a:cxnLst>
              <a:cxn ang="0">
                <a:pos x="T0" y="T1"/>
              </a:cxn>
              <a:cxn ang="0">
                <a:pos x="T2" y="T3"/>
              </a:cxn>
              <a:cxn ang="0">
                <a:pos x="T4" y="T5"/>
              </a:cxn>
              <a:cxn ang="0">
                <a:pos x="T6" y="T7"/>
              </a:cxn>
            </a:cxnLst>
            <a:rect l="0" t="0" r="r" b="b"/>
            <a:pathLst>
              <a:path w="1296" h="1298">
                <a:moveTo>
                  <a:pt x="1296" y="1298"/>
                </a:moveTo>
                <a:lnTo>
                  <a:pt x="0" y="1298"/>
                </a:lnTo>
                <a:lnTo>
                  <a:pt x="1296" y="0"/>
                </a:lnTo>
                <a:lnTo>
                  <a:pt x="1296" y="1298"/>
                </a:lnTo>
                <a:close/>
              </a:path>
            </a:pathLst>
          </a:custGeom>
          <a:solidFill>
            <a:schemeClr val="accent3"/>
          </a:solidFill>
          <a:ln>
            <a:noFill/>
          </a:ln>
          <a:effectLst>
            <a:outerShdw blurRad="50800" dist="38100" dir="2700000" algn="tl" rotWithShape="0">
              <a:prstClr val="black">
                <a:alpha val="40000"/>
              </a:prstClr>
            </a:outerShdw>
          </a:effectLst>
          <a:extLst/>
        </p:spPr>
        <p:txBody>
          <a:bodyPr/>
          <a:lstStyle/>
          <a:p>
            <a:pPr>
              <a:defRPr/>
            </a:pPr>
            <a:endParaRPr lang="zh-CN" altLang="en-US"/>
          </a:p>
        </p:txBody>
      </p:sp>
      <p:sp>
        <p:nvSpPr>
          <p:cNvPr id="14" name="MH_Other_2"/>
          <p:cNvSpPr>
            <a:spLocks/>
          </p:cNvSpPr>
          <p:nvPr>
            <p:custDataLst>
              <p:tags r:id="rId3"/>
            </p:custDataLst>
          </p:nvPr>
        </p:nvSpPr>
        <p:spPr bwMode="auto">
          <a:xfrm>
            <a:off x="5678488" y="4048126"/>
            <a:ext cx="633412" cy="1268413"/>
          </a:xfrm>
          <a:custGeom>
            <a:avLst/>
            <a:gdLst>
              <a:gd name="T0" fmla="*/ 648 w 648"/>
              <a:gd name="T1" fmla="*/ 1298 h 1298"/>
              <a:gd name="T2" fmla="*/ 0 w 648"/>
              <a:gd name="T3" fmla="*/ 648 h 1298"/>
              <a:gd name="T4" fmla="*/ 648 w 648"/>
              <a:gd name="T5" fmla="*/ 0 h 1298"/>
              <a:gd name="T6" fmla="*/ 648 w 648"/>
              <a:gd name="T7" fmla="*/ 1298 h 1298"/>
            </a:gdLst>
            <a:ahLst/>
            <a:cxnLst>
              <a:cxn ang="0">
                <a:pos x="T0" y="T1"/>
              </a:cxn>
              <a:cxn ang="0">
                <a:pos x="T2" y="T3"/>
              </a:cxn>
              <a:cxn ang="0">
                <a:pos x="T4" y="T5"/>
              </a:cxn>
              <a:cxn ang="0">
                <a:pos x="T6" y="T7"/>
              </a:cxn>
            </a:cxnLst>
            <a:rect l="0" t="0" r="r" b="b"/>
            <a:pathLst>
              <a:path w="648" h="1298">
                <a:moveTo>
                  <a:pt x="648" y="1298"/>
                </a:moveTo>
                <a:lnTo>
                  <a:pt x="0" y="648"/>
                </a:lnTo>
                <a:lnTo>
                  <a:pt x="648" y="0"/>
                </a:lnTo>
                <a:lnTo>
                  <a:pt x="648" y="1298"/>
                </a:lnTo>
                <a:close/>
              </a:path>
            </a:pathLst>
          </a:custGeom>
          <a:solidFill>
            <a:schemeClr val="accent3">
              <a:lumMod val="60000"/>
              <a:lumOff val="40000"/>
            </a:schemeClr>
          </a:solidFill>
          <a:ln>
            <a:noFill/>
          </a:ln>
          <a:extLst/>
        </p:spPr>
        <p:txBody>
          <a:bodyPr/>
          <a:lstStyle/>
          <a:p>
            <a:pPr>
              <a:defRPr/>
            </a:pPr>
            <a:endParaRPr lang="zh-CN" altLang="en-US"/>
          </a:p>
        </p:txBody>
      </p:sp>
      <p:sp>
        <p:nvSpPr>
          <p:cNvPr id="3" name="MH_Other_3"/>
          <p:cNvSpPr>
            <a:spLocks/>
          </p:cNvSpPr>
          <p:nvPr>
            <p:custDataLst>
              <p:tags r:id="rId4"/>
            </p:custDataLst>
          </p:nvPr>
        </p:nvSpPr>
        <p:spPr bwMode="auto">
          <a:xfrm>
            <a:off x="5416550" y="2108201"/>
            <a:ext cx="895350" cy="1789113"/>
          </a:xfrm>
          <a:custGeom>
            <a:avLst/>
            <a:gdLst>
              <a:gd name="T0" fmla="*/ 0 w 917"/>
              <a:gd name="T1" fmla="*/ 916 h 1833"/>
              <a:gd name="T2" fmla="*/ 917 w 917"/>
              <a:gd name="T3" fmla="*/ 1833 h 1833"/>
              <a:gd name="T4" fmla="*/ 917 w 917"/>
              <a:gd name="T5" fmla="*/ 0 h 1833"/>
              <a:gd name="T6" fmla="*/ 0 w 917"/>
              <a:gd name="T7" fmla="*/ 916 h 1833"/>
            </a:gdLst>
            <a:ahLst/>
            <a:cxnLst>
              <a:cxn ang="0">
                <a:pos x="T0" y="T1"/>
              </a:cxn>
              <a:cxn ang="0">
                <a:pos x="T2" y="T3"/>
              </a:cxn>
              <a:cxn ang="0">
                <a:pos x="T4" y="T5"/>
              </a:cxn>
              <a:cxn ang="0">
                <a:pos x="T6" y="T7"/>
              </a:cxn>
            </a:cxnLst>
            <a:rect l="0" t="0" r="r" b="b"/>
            <a:pathLst>
              <a:path w="917" h="1833">
                <a:moveTo>
                  <a:pt x="0" y="916"/>
                </a:moveTo>
                <a:lnTo>
                  <a:pt x="917" y="1833"/>
                </a:lnTo>
                <a:lnTo>
                  <a:pt x="917" y="0"/>
                </a:lnTo>
                <a:lnTo>
                  <a:pt x="0" y="916"/>
                </a:lnTo>
                <a:close/>
              </a:path>
            </a:pathLst>
          </a:custGeom>
          <a:solidFill>
            <a:schemeClr val="accent1"/>
          </a:solidFill>
          <a:ln>
            <a:noFill/>
          </a:ln>
          <a:effectLst>
            <a:outerShdw blurRad="50800" dist="38100" dir="2700000" algn="tl" rotWithShape="0">
              <a:prstClr val="black">
                <a:alpha val="40000"/>
              </a:prstClr>
            </a:outerShdw>
          </a:effectLst>
          <a:extLst/>
        </p:spPr>
        <p:txBody>
          <a:bodyPr/>
          <a:lstStyle/>
          <a:p>
            <a:pPr>
              <a:defRPr/>
            </a:pPr>
            <a:endParaRPr lang="zh-CN" altLang="en-US"/>
          </a:p>
        </p:txBody>
      </p:sp>
      <p:sp>
        <p:nvSpPr>
          <p:cNvPr id="4" name="MH_Other_4"/>
          <p:cNvSpPr>
            <a:spLocks/>
          </p:cNvSpPr>
          <p:nvPr>
            <p:custDataLst>
              <p:tags r:id="rId5"/>
            </p:custDataLst>
          </p:nvPr>
        </p:nvSpPr>
        <p:spPr bwMode="auto">
          <a:xfrm>
            <a:off x="5416550" y="3000375"/>
            <a:ext cx="895350" cy="896938"/>
          </a:xfrm>
          <a:custGeom>
            <a:avLst/>
            <a:gdLst>
              <a:gd name="T0" fmla="*/ 0 w 917"/>
              <a:gd name="T1" fmla="*/ 2 h 919"/>
              <a:gd name="T2" fmla="*/ 917 w 917"/>
              <a:gd name="T3" fmla="*/ 919 h 919"/>
              <a:gd name="T4" fmla="*/ 917 w 917"/>
              <a:gd name="T5" fmla="*/ 0 h 919"/>
              <a:gd name="T6" fmla="*/ 0 w 917"/>
              <a:gd name="T7" fmla="*/ 2 h 919"/>
            </a:gdLst>
            <a:ahLst/>
            <a:cxnLst>
              <a:cxn ang="0">
                <a:pos x="T0" y="T1"/>
              </a:cxn>
              <a:cxn ang="0">
                <a:pos x="T2" y="T3"/>
              </a:cxn>
              <a:cxn ang="0">
                <a:pos x="T4" y="T5"/>
              </a:cxn>
              <a:cxn ang="0">
                <a:pos x="T6" y="T7"/>
              </a:cxn>
            </a:cxnLst>
            <a:rect l="0" t="0" r="r" b="b"/>
            <a:pathLst>
              <a:path w="917" h="919">
                <a:moveTo>
                  <a:pt x="0" y="2"/>
                </a:moveTo>
                <a:lnTo>
                  <a:pt x="917" y="919"/>
                </a:lnTo>
                <a:lnTo>
                  <a:pt x="917" y="0"/>
                </a:lnTo>
                <a:lnTo>
                  <a:pt x="0" y="2"/>
                </a:lnTo>
                <a:close/>
              </a:path>
            </a:pathLst>
          </a:custGeom>
          <a:solidFill>
            <a:schemeClr val="accent1">
              <a:lumMod val="60000"/>
              <a:lumOff val="40000"/>
            </a:schemeClr>
          </a:solidFill>
          <a:ln>
            <a:noFill/>
          </a:ln>
          <a:extLst/>
        </p:spPr>
        <p:txBody>
          <a:bodyPr/>
          <a:lstStyle/>
          <a:p>
            <a:pPr>
              <a:defRPr/>
            </a:pPr>
            <a:endParaRPr lang="zh-CN" altLang="en-US"/>
          </a:p>
        </p:txBody>
      </p:sp>
      <p:sp>
        <p:nvSpPr>
          <p:cNvPr id="5" name="MH_Other_5"/>
          <p:cNvSpPr>
            <a:spLocks/>
          </p:cNvSpPr>
          <p:nvPr>
            <p:custDataLst>
              <p:tags r:id="rId6"/>
            </p:custDataLst>
          </p:nvPr>
        </p:nvSpPr>
        <p:spPr bwMode="auto">
          <a:xfrm>
            <a:off x="6415089" y="4003675"/>
            <a:ext cx="1265237" cy="1265238"/>
          </a:xfrm>
          <a:custGeom>
            <a:avLst/>
            <a:gdLst>
              <a:gd name="T0" fmla="*/ 1296 w 1296"/>
              <a:gd name="T1" fmla="*/ 0 h 1296"/>
              <a:gd name="T2" fmla="*/ 0 w 1296"/>
              <a:gd name="T3" fmla="*/ 0 h 1296"/>
              <a:gd name="T4" fmla="*/ 1296 w 1296"/>
              <a:gd name="T5" fmla="*/ 1296 h 1296"/>
              <a:gd name="T6" fmla="*/ 1296 w 1296"/>
              <a:gd name="T7" fmla="*/ 0 h 1296"/>
            </a:gdLst>
            <a:ahLst/>
            <a:cxnLst>
              <a:cxn ang="0">
                <a:pos x="T0" y="T1"/>
              </a:cxn>
              <a:cxn ang="0">
                <a:pos x="T2" y="T3"/>
              </a:cxn>
              <a:cxn ang="0">
                <a:pos x="T4" y="T5"/>
              </a:cxn>
              <a:cxn ang="0">
                <a:pos x="T6" y="T7"/>
              </a:cxn>
            </a:cxnLst>
            <a:rect l="0" t="0" r="r" b="b"/>
            <a:pathLst>
              <a:path w="1296" h="1296">
                <a:moveTo>
                  <a:pt x="1296" y="0"/>
                </a:moveTo>
                <a:lnTo>
                  <a:pt x="0" y="0"/>
                </a:lnTo>
                <a:lnTo>
                  <a:pt x="1296" y="1296"/>
                </a:lnTo>
                <a:lnTo>
                  <a:pt x="1296" y="0"/>
                </a:lnTo>
                <a:close/>
              </a:path>
            </a:pathLst>
          </a:custGeom>
          <a:solidFill>
            <a:schemeClr val="accent2"/>
          </a:solidFill>
          <a:ln>
            <a:noFill/>
          </a:ln>
          <a:effectLst>
            <a:outerShdw blurRad="50800" dist="38100" dir="2700000" algn="tl" rotWithShape="0">
              <a:prstClr val="black">
                <a:alpha val="40000"/>
              </a:prstClr>
            </a:outerShdw>
          </a:effectLst>
          <a:extLst/>
        </p:spPr>
        <p:txBody>
          <a:bodyPr/>
          <a:lstStyle/>
          <a:p>
            <a:pPr>
              <a:defRPr/>
            </a:pPr>
            <a:endParaRPr lang="zh-CN" altLang="en-US"/>
          </a:p>
        </p:txBody>
      </p:sp>
      <p:sp>
        <p:nvSpPr>
          <p:cNvPr id="6" name="MH_Other_6"/>
          <p:cNvSpPr>
            <a:spLocks/>
          </p:cNvSpPr>
          <p:nvPr>
            <p:custDataLst>
              <p:tags r:id="rId7"/>
            </p:custDataLst>
          </p:nvPr>
        </p:nvSpPr>
        <p:spPr bwMode="auto">
          <a:xfrm>
            <a:off x="6415089" y="4003676"/>
            <a:ext cx="1265237" cy="633413"/>
          </a:xfrm>
          <a:custGeom>
            <a:avLst/>
            <a:gdLst>
              <a:gd name="T0" fmla="*/ 1296 w 1296"/>
              <a:gd name="T1" fmla="*/ 0 h 648"/>
              <a:gd name="T2" fmla="*/ 0 w 1296"/>
              <a:gd name="T3" fmla="*/ 0 h 648"/>
              <a:gd name="T4" fmla="*/ 648 w 1296"/>
              <a:gd name="T5" fmla="*/ 648 h 648"/>
              <a:gd name="T6" fmla="*/ 1296 w 1296"/>
              <a:gd name="T7" fmla="*/ 0 h 648"/>
            </a:gdLst>
            <a:ahLst/>
            <a:cxnLst>
              <a:cxn ang="0">
                <a:pos x="T0" y="T1"/>
              </a:cxn>
              <a:cxn ang="0">
                <a:pos x="T2" y="T3"/>
              </a:cxn>
              <a:cxn ang="0">
                <a:pos x="T4" y="T5"/>
              </a:cxn>
              <a:cxn ang="0">
                <a:pos x="T6" y="T7"/>
              </a:cxn>
            </a:cxnLst>
            <a:rect l="0" t="0" r="r" b="b"/>
            <a:pathLst>
              <a:path w="1296" h="648">
                <a:moveTo>
                  <a:pt x="1296" y="0"/>
                </a:moveTo>
                <a:lnTo>
                  <a:pt x="0" y="0"/>
                </a:lnTo>
                <a:lnTo>
                  <a:pt x="648" y="648"/>
                </a:lnTo>
                <a:lnTo>
                  <a:pt x="1296" y="0"/>
                </a:lnTo>
                <a:close/>
              </a:path>
            </a:pathLst>
          </a:custGeom>
          <a:solidFill>
            <a:schemeClr val="accent2">
              <a:lumMod val="75000"/>
            </a:schemeClr>
          </a:solidFill>
          <a:ln>
            <a:noFill/>
          </a:ln>
          <a:extLst/>
        </p:spPr>
        <p:txBody>
          <a:bodyPr/>
          <a:lstStyle/>
          <a:p>
            <a:pPr>
              <a:defRPr/>
            </a:pPr>
            <a:endParaRPr lang="zh-CN" altLang="en-US"/>
          </a:p>
        </p:txBody>
      </p:sp>
      <p:sp>
        <p:nvSpPr>
          <p:cNvPr id="7" name="MH_Other_7"/>
          <p:cNvSpPr>
            <a:spLocks/>
          </p:cNvSpPr>
          <p:nvPr>
            <p:custDataLst>
              <p:tags r:id="rId8"/>
            </p:custDataLst>
          </p:nvPr>
        </p:nvSpPr>
        <p:spPr bwMode="auto">
          <a:xfrm>
            <a:off x="6415088" y="3049588"/>
            <a:ext cx="1790700" cy="893762"/>
          </a:xfrm>
          <a:custGeom>
            <a:avLst/>
            <a:gdLst>
              <a:gd name="T0" fmla="*/ 917 w 1834"/>
              <a:gd name="T1" fmla="*/ 0 h 916"/>
              <a:gd name="T2" fmla="*/ 1834 w 1834"/>
              <a:gd name="T3" fmla="*/ 916 h 916"/>
              <a:gd name="T4" fmla="*/ 0 w 1834"/>
              <a:gd name="T5" fmla="*/ 916 h 916"/>
              <a:gd name="T6" fmla="*/ 917 w 1834"/>
              <a:gd name="T7" fmla="*/ 0 h 916"/>
            </a:gdLst>
            <a:ahLst/>
            <a:cxnLst>
              <a:cxn ang="0">
                <a:pos x="T0" y="T1"/>
              </a:cxn>
              <a:cxn ang="0">
                <a:pos x="T2" y="T3"/>
              </a:cxn>
              <a:cxn ang="0">
                <a:pos x="T4" y="T5"/>
              </a:cxn>
              <a:cxn ang="0">
                <a:pos x="T6" y="T7"/>
              </a:cxn>
            </a:cxnLst>
            <a:rect l="0" t="0" r="r" b="b"/>
            <a:pathLst>
              <a:path w="1834" h="916">
                <a:moveTo>
                  <a:pt x="917" y="0"/>
                </a:moveTo>
                <a:lnTo>
                  <a:pt x="1834" y="916"/>
                </a:lnTo>
                <a:lnTo>
                  <a:pt x="0" y="916"/>
                </a:lnTo>
                <a:lnTo>
                  <a:pt x="917" y="0"/>
                </a:lnTo>
                <a:close/>
              </a:path>
            </a:pathLst>
          </a:custGeom>
          <a:solidFill>
            <a:schemeClr val="accent2"/>
          </a:solidFill>
          <a:ln>
            <a:noFill/>
          </a:ln>
          <a:effectLst>
            <a:outerShdw blurRad="50800" dist="38100" dir="2700000" algn="tl" rotWithShape="0">
              <a:prstClr val="black">
                <a:alpha val="40000"/>
              </a:prstClr>
            </a:outerShdw>
          </a:effectLst>
          <a:extLst/>
        </p:spPr>
        <p:txBody>
          <a:bodyPr/>
          <a:lstStyle/>
          <a:p>
            <a:pPr>
              <a:defRPr/>
            </a:pPr>
            <a:endParaRPr lang="zh-CN" altLang="en-US"/>
          </a:p>
        </p:txBody>
      </p:sp>
      <p:sp>
        <p:nvSpPr>
          <p:cNvPr id="8" name="MH_Other_8"/>
          <p:cNvSpPr>
            <a:spLocks/>
          </p:cNvSpPr>
          <p:nvPr>
            <p:custDataLst>
              <p:tags r:id="rId9"/>
            </p:custDataLst>
          </p:nvPr>
        </p:nvSpPr>
        <p:spPr bwMode="auto">
          <a:xfrm>
            <a:off x="7310438" y="3049588"/>
            <a:ext cx="895350" cy="893762"/>
          </a:xfrm>
          <a:custGeom>
            <a:avLst/>
            <a:gdLst>
              <a:gd name="T0" fmla="*/ 0 w 917"/>
              <a:gd name="T1" fmla="*/ 0 h 916"/>
              <a:gd name="T2" fmla="*/ 917 w 917"/>
              <a:gd name="T3" fmla="*/ 916 h 916"/>
              <a:gd name="T4" fmla="*/ 0 w 917"/>
              <a:gd name="T5" fmla="*/ 916 h 916"/>
              <a:gd name="T6" fmla="*/ 0 w 917"/>
              <a:gd name="T7" fmla="*/ 0 h 916"/>
            </a:gdLst>
            <a:ahLst/>
            <a:cxnLst>
              <a:cxn ang="0">
                <a:pos x="T0" y="T1"/>
              </a:cxn>
              <a:cxn ang="0">
                <a:pos x="T2" y="T3"/>
              </a:cxn>
              <a:cxn ang="0">
                <a:pos x="T4" y="T5"/>
              </a:cxn>
              <a:cxn ang="0">
                <a:pos x="T6" y="T7"/>
              </a:cxn>
            </a:cxnLst>
            <a:rect l="0" t="0" r="r" b="b"/>
            <a:pathLst>
              <a:path w="917" h="916">
                <a:moveTo>
                  <a:pt x="0" y="0"/>
                </a:moveTo>
                <a:lnTo>
                  <a:pt x="917" y="916"/>
                </a:lnTo>
                <a:lnTo>
                  <a:pt x="0" y="916"/>
                </a:lnTo>
                <a:lnTo>
                  <a:pt x="0" y="0"/>
                </a:lnTo>
                <a:close/>
              </a:path>
            </a:pathLst>
          </a:custGeom>
          <a:solidFill>
            <a:schemeClr val="accent2">
              <a:lumMod val="60000"/>
              <a:lumOff val="40000"/>
            </a:schemeClr>
          </a:solidFill>
          <a:ln>
            <a:noFill/>
          </a:ln>
          <a:extLst/>
        </p:spPr>
        <p:txBody>
          <a:bodyPr/>
          <a:lstStyle/>
          <a:p>
            <a:pPr>
              <a:defRPr/>
            </a:pPr>
            <a:endParaRPr lang="zh-CN" altLang="en-US"/>
          </a:p>
        </p:txBody>
      </p:sp>
      <p:sp>
        <p:nvSpPr>
          <p:cNvPr id="9" name="MH_Other_9"/>
          <p:cNvSpPr>
            <a:spLocks/>
          </p:cNvSpPr>
          <p:nvPr>
            <p:custDataLst>
              <p:tags r:id="rId10"/>
            </p:custDataLst>
          </p:nvPr>
        </p:nvSpPr>
        <p:spPr bwMode="auto">
          <a:xfrm>
            <a:off x="6370639" y="2632075"/>
            <a:ext cx="1265237" cy="1265238"/>
          </a:xfrm>
          <a:custGeom>
            <a:avLst/>
            <a:gdLst>
              <a:gd name="T0" fmla="*/ 0 w 1296"/>
              <a:gd name="T1" fmla="*/ 0 h 1295"/>
              <a:gd name="T2" fmla="*/ 1296 w 1296"/>
              <a:gd name="T3" fmla="*/ 0 h 1295"/>
              <a:gd name="T4" fmla="*/ 0 w 1296"/>
              <a:gd name="T5" fmla="*/ 1295 h 1295"/>
              <a:gd name="T6" fmla="*/ 0 w 1296"/>
              <a:gd name="T7" fmla="*/ 0 h 1295"/>
            </a:gdLst>
            <a:ahLst/>
            <a:cxnLst>
              <a:cxn ang="0">
                <a:pos x="T0" y="T1"/>
              </a:cxn>
              <a:cxn ang="0">
                <a:pos x="T2" y="T3"/>
              </a:cxn>
              <a:cxn ang="0">
                <a:pos x="T4" y="T5"/>
              </a:cxn>
              <a:cxn ang="0">
                <a:pos x="T6" y="T7"/>
              </a:cxn>
            </a:cxnLst>
            <a:rect l="0" t="0" r="r" b="b"/>
            <a:pathLst>
              <a:path w="1296" h="1295">
                <a:moveTo>
                  <a:pt x="0" y="0"/>
                </a:moveTo>
                <a:lnTo>
                  <a:pt x="1296" y="0"/>
                </a:lnTo>
                <a:lnTo>
                  <a:pt x="0" y="1295"/>
                </a:lnTo>
                <a:lnTo>
                  <a:pt x="0" y="0"/>
                </a:lnTo>
                <a:close/>
              </a:path>
            </a:pathLst>
          </a:custGeom>
          <a:solidFill>
            <a:schemeClr val="accent1"/>
          </a:solidFill>
          <a:ln>
            <a:noFill/>
          </a:ln>
          <a:effectLst>
            <a:outerShdw blurRad="50800" dist="38100" dir="2700000" algn="tl" rotWithShape="0">
              <a:prstClr val="black">
                <a:alpha val="40000"/>
              </a:prstClr>
            </a:outerShdw>
          </a:effectLst>
          <a:extLst/>
        </p:spPr>
        <p:txBody>
          <a:bodyPr/>
          <a:lstStyle/>
          <a:p>
            <a:pPr>
              <a:defRPr/>
            </a:pPr>
            <a:endParaRPr lang="zh-CN" altLang="en-US"/>
          </a:p>
        </p:txBody>
      </p:sp>
      <p:sp>
        <p:nvSpPr>
          <p:cNvPr id="10" name="MH_Other_10"/>
          <p:cNvSpPr>
            <a:spLocks/>
          </p:cNvSpPr>
          <p:nvPr>
            <p:custDataLst>
              <p:tags r:id="rId11"/>
            </p:custDataLst>
          </p:nvPr>
        </p:nvSpPr>
        <p:spPr bwMode="auto">
          <a:xfrm>
            <a:off x="6370639" y="2632075"/>
            <a:ext cx="1265237" cy="635000"/>
          </a:xfrm>
          <a:custGeom>
            <a:avLst/>
            <a:gdLst>
              <a:gd name="T0" fmla="*/ 0 w 1296"/>
              <a:gd name="T1" fmla="*/ 0 h 650"/>
              <a:gd name="T2" fmla="*/ 1296 w 1296"/>
              <a:gd name="T3" fmla="*/ 0 h 650"/>
              <a:gd name="T4" fmla="*/ 646 w 1296"/>
              <a:gd name="T5" fmla="*/ 650 h 650"/>
              <a:gd name="T6" fmla="*/ 0 w 1296"/>
              <a:gd name="T7" fmla="*/ 0 h 650"/>
            </a:gdLst>
            <a:ahLst/>
            <a:cxnLst>
              <a:cxn ang="0">
                <a:pos x="T0" y="T1"/>
              </a:cxn>
              <a:cxn ang="0">
                <a:pos x="T2" y="T3"/>
              </a:cxn>
              <a:cxn ang="0">
                <a:pos x="T4" y="T5"/>
              </a:cxn>
              <a:cxn ang="0">
                <a:pos x="T6" y="T7"/>
              </a:cxn>
            </a:cxnLst>
            <a:rect l="0" t="0" r="r" b="b"/>
            <a:pathLst>
              <a:path w="1296" h="650">
                <a:moveTo>
                  <a:pt x="0" y="0"/>
                </a:moveTo>
                <a:lnTo>
                  <a:pt x="1296" y="0"/>
                </a:lnTo>
                <a:lnTo>
                  <a:pt x="646" y="650"/>
                </a:lnTo>
                <a:lnTo>
                  <a:pt x="0" y="0"/>
                </a:lnTo>
                <a:close/>
              </a:path>
            </a:pathLst>
          </a:custGeom>
          <a:solidFill>
            <a:schemeClr val="accent1">
              <a:lumMod val="75000"/>
            </a:schemeClr>
          </a:solidFill>
          <a:ln>
            <a:noFill/>
          </a:ln>
          <a:extLst/>
        </p:spPr>
        <p:txBody>
          <a:bodyPr/>
          <a:lstStyle/>
          <a:p>
            <a:pPr>
              <a:defRPr/>
            </a:pPr>
            <a:endParaRPr lang="zh-CN" altLang="en-US"/>
          </a:p>
        </p:txBody>
      </p:sp>
      <p:sp>
        <p:nvSpPr>
          <p:cNvPr id="11" name="MH_Other_11"/>
          <p:cNvSpPr>
            <a:spLocks/>
          </p:cNvSpPr>
          <p:nvPr>
            <p:custDataLst>
              <p:tags r:id="rId12"/>
            </p:custDataLst>
          </p:nvPr>
        </p:nvSpPr>
        <p:spPr bwMode="auto">
          <a:xfrm>
            <a:off x="6370638" y="4048126"/>
            <a:ext cx="895350" cy="1789113"/>
          </a:xfrm>
          <a:custGeom>
            <a:avLst/>
            <a:gdLst>
              <a:gd name="T0" fmla="*/ 917 w 917"/>
              <a:gd name="T1" fmla="*/ 916 h 1833"/>
              <a:gd name="T2" fmla="*/ 0 w 917"/>
              <a:gd name="T3" fmla="*/ 1833 h 1833"/>
              <a:gd name="T4" fmla="*/ 0 w 917"/>
              <a:gd name="T5" fmla="*/ 0 h 1833"/>
              <a:gd name="T6" fmla="*/ 917 w 917"/>
              <a:gd name="T7" fmla="*/ 916 h 1833"/>
            </a:gdLst>
            <a:ahLst/>
            <a:cxnLst>
              <a:cxn ang="0">
                <a:pos x="T0" y="T1"/>
              </a:cxn>
              <a:cxn ang="0">
                <a:pos x="T2" y="T3"/>
              </a:cxn>
              <a:cxn ang="0">
                <a:pos x="T4" y="T5"/>
              </a:cxn>
              <a:cxn ang="0">
                <a:pos x="T6" y="T7"/>
              </a:cxn>
            </a:cxnLst>
            <a:rect l="0" t="0" r="r" b="b"/>
            <a:pathLst>
              <a:path w="917" h="1833">
                <a:moveTo>
                  <a:pt x="917" y="916"/>
                </a:moveTo>
                <a:lnTo>
                  <a:pt x="0" y="1833"/>
                </a:lnTo>
                <a:lnTo>
                  <a:pt x="0" y="0"/>
                </a:lnTo>
                <a:lnTo>
                  <a:pt x="917" y="916"/>
                </a:lnTo>
                <a:close/>
              </a:path>
            </a:pathLst>
          </a:custGeom>
          <a:solidFill>
            <a:schemeClr val="accent3"/>
          </a:solidFill>
          <a:ln>
            <a:noFill/>
          </a:ln>
          <a:effectLst>
            <a:outerShdw blurRad="50800" dist="38100" dir="2700000" algn="tl" rotWithShape="0">
              <a:prstClr val="black">
                <a:alpha val="40000"/>
              </a:prstClr>
            </a:outerShdw>
          </a:effectLst>
          <a:extLst/>
        </p:spPr>
        <p:txBody>
          <a:bodyPr/>
          <a:lstStyle/>
          <a:p>
            <a:pPr>
              <a:defRPr/>
            </a:pPr>
            <a:endParaRPr lang="zh-CN" altLang="en-US"/>
          </a:p>
        </p:txBody>
      </p:sp>
      <p:sp>
        <p:nvSpPr>
          <p:cNvPr id="12" name="MH_Other_12"/>
          <p:cNvSpPr>
            <a:spLocks/>
          </p:cNvSpPr>
          <p:nvPr>
            <p:custDataLst>
              <p:tags r:id="rId13"/>
            </p:custDataLst>
          </p:nvPr>
        </p:nvSpPr>
        <p:spPr bwMode="auto">
          <a:xfrm>
            <a:off x="6370638" y="4048125"/>
            <a:ext cx="895350" cy="895350"/>
          </a:xfrm>
          <a:custGeom>
            <a:avLst/>
            <a:gdLst>
              <a:gd name="T0" fmla="*/ 917 w 917"/>
              <a:gd name="T1" fmla="*/ 916 h 916"/>
              <a:gd name="T2" fmla="*/ 0 w 917"/>
              <a:gd name="T3" fmla="*/ 916 h 916"/>
              <a:gd name="T4" fmla="*/ 0 w 917"/>
              <a:gd name="T5" fmla="*/ 0 h 916"/>
              <a:gd name="T6" fmla="*/ 917 w 917"/>
              <a:gd name="T7" fmla="*/ 916 h 916"/>
            </a:gdLst>
            <a:ahLst/>
            <a:cxnLst>
              <a:cxn ang="0">
                <a:pos x="T0" y="T1"/>
              </a:cxn>
              <a:cxn ang="0">
                <a:pos x="T2" y="T3"/>
              </a:cxn>
              <a:cxn ang="0">
                <a:pos x="T4" y="T5"/>
              </a:cxn>
              <a:cxn ang="0">
                <a:pos x="T6" y="T7"/>
              </a:cxn>
            </a:cxnLst>
            <a:rect l="0" t="0" r="r" b="b"/>
            <a:pathLst>
              <a:path w="917" h="916">
                <a:moveTo>
                  <a:pt x="917" y="916"/>
                </a:moveTo>
                <a:lnTo>
                  <a:pt x="0" y="916"/>
                </a:lnTo>
                <a:lnTo>
                  <a:pt x="0" y="0"/>
                </a:lnTo>
                <a:lnTo>
                  <a:pt x="917" y="916"/>
                </a:lnTo>
                <a:close/>
              </a:path>
            </a:pathLst>
          </a:custGeom>
          <a:solidFill>
            <a:schemeClr val="accent3">
              <a:lumMod val="75000"/>
            </a:schemeClr>
          </a:solidFill>
          <a:ln>
            <a:noFill/>
          </a:ln>
          <a:extLst/>
        </p:spPr>
        <p:txBody>
          <a:bodyPr/>
          <a:lstStyle/>
          <a:p>
            <a:pPr>
              <a:defRPr/>
            </a:pPr>
            <a:endParaRPr lang="zh-CN" altLang="en-US"/>
          </a:p>
        </p:txBody>
      </p:sp>
      <p:sp>
        <p:nvSpPr>
          <p:cNvPr id="15" name="MH_Other_13"/>
          <p:cNvSpPr>
            <a:spLocks/>
          </p:cNvSpPr>
          <p:nvPr>
            <p:custDataLst>
              <p:tags r:id="rId14"/>
            </p:custDataLst>
          </p:nvPr>
        </p:nvSpPr>
        <p:spPr bwMode="auto">
          <a:xfrm>
            <a:off x="4475163" y="4003675"/>
            <a:ext cx="1789112" cy="895350"/>
          </a:xfrm>
          <a:custGeom>
            <a:avLst/>
            <a:gdLst>
              <a:gd name="T0" fmla="*/ 916 w 1833"/>
              <a:gd name="T1" fmla="*/ 917 h 917"/>
              <a:gd name="T2" fmla="*/ 0 w 1833"/>
              <a:gd name="T3" fmla="*/ 0 h 917"/>
              <a:gd name="T4" fmla="*/ 1833 w 1833"/>
              <a:gd name="T5" fmla="*/ 0 h 917"/>
              <a:gd name="T6" fmla="*/ 916 w 1833"/>
              <a:gd name="T7" fmla="*/ 917 h 917"/>
            </a:gdLst>
            <a:ahLst/>
            <a:cxnLst>
              <a:cxn ang="0">
                <a:pos x="T0" y="T1"/>
              </a:cxn>
              <a:cxn ang="0">
                <a:pos x="T2" y="T3"/>
              </a:cxn>
              <a:cxn ang="0">
                <a:pos x="T4" y="T5"/>
              </a:cxn>
              <a:cxn ang="0">
                <a:pos x="T6" y="T7"/>
              </a:cxn>
            </a:cxnLst>
            <a:rect l="0" t="0" r="r" b="b"/>
            <a:pathLst>
              <a:path w="1833" h="917">
                <a:moveTo>
                  <a:pt x="916" y="917"/>
                </a:moveTo>
                <a:lnTo>
                  <a:pt x="0" y="0"/>
                </a:lnTo>
                <a:lnTo>
                  <a:pt x="1833" y="0"/>
                </a:lnTo>
                <a:lnTo>
                  <a:pt x="916" y="917"/>
                </a:lnTo>
                <a:close/>
              </a:path>
            </a:pathLst>
          </a:custGeom>
          <a:solidFill>
            <a:schemeClr val="accent4"/>
          </a:solidFill>
          <a:ln>
            <a:noFill/>
          </a:ln>
          <a:effectLst>
            <a:outerShdw blurRad="50800" dist="38100" dir="2700000" algn="tl" rotWithShape="0">
              <a:prstClr val="black">
                <a:alpha val="40000"/>
              </a:prstClr>
            </a:outerShdw>
          </a:effectLst>
          <a:extLst/>
        </p:spPr>
        <p:txBody>
          <a:bodyPr/>
          <a:lstStyle/>
          <a:p>
            <a:pPr>
              <a:defRPr/>
            </a:pPr>
            <a:endParaRPr lang="zh-CN" altLang="en-US"/>
          </a:p>
        </p:txBody>
      </p:sp>
      <p:sp>
        <p:nvSpPr>
          <p:cNvPr id="16" name="MH_Other_14"/>
          <p:cNvSpPr>
            <a:spLocks/>
          </p:cNvSpPr>
          <p:nvPr>
            <p:custDataLst>
              <p:tags r:id="rId15"/>
            </p:custDataLst>
          </p:nvPr>
        </p:nvSpPr>
        <p:spPr bwMode="auto">
          <a:xfrm>
            <a:off x="5368925" y="4003675"/>
            <a:ext cx="895350" cy="895350"/>
          </a:xfrm>
          <a:custGeom>
            <a:avLst/>
            <a:gdLst>
              <a:gd name="T0" fmla="*/ 0 w 917"/>
              <a:gd name="T1" fmla="*/ 917 h 917"/>
              <a:gd name="T2" fmla="*/ 0 w 917"/>
              <a:gd name="T3" fmla="*/ 0 h 917"/>
              <a:gd name="T4" fmla="*/ 917 w 917"/>
              <a:gd name="T5" fmla="*/ 0 h 917"/>
              <a:gd name="T6" fmla="*/ 0 w 917"/>
              <a:gd name="T7" fmla="*/ 917 h 917"/>
            </a:gdLst>
            <a:ahLst/>
            <a:cxnLst>
              <a:cxn ang="0">
                <a:pos x="T0" y="T1"/>
              </a:cxn>
              <a:cxn ang="0">
                <a:pos x="T2" y="T3"/>
              </a:cxn>
              <a:cxn ang="0">
                <a:pos x="T4" y="T5"/>
              </a:cxn>
              <a:cxn ang="0">
                <a:pos x="T6" y="T7"/>
              </a:cxn>
            </a:cxnLst>
            <a:rect l="0" t="0" r="r" b="b"/>
            <a:pathLst>
              <a:path w="917" h="917">
                <a:moveTo>
                  <a:pt x="0" y="917"/>
                </a:moveTo>
                <a:lnTo>
                  <a:pt x="0" y="0"/>
                </a:lnTo>
                <a:lnTo>
                  <a:pt x="917" y="0"/>
                </a:lnTo>
                <a:lnTo>
                  <a:pt x="0" y="917"/>
                </a:lnTo>
                <a:close/>
              </a:path>
            </a:pathLst>
          </a:custGeom>
          <a:solidFill>
            <a:schemeClr val="accent4">
              <a:lumMod val="75000"/>
            </a:schemeClr>
          </a:solidFill>
          <a:ln>
            <a:noFill/>
          </a:ln>
          <a:extLst/>
        </p:spPr>
        <p:txBody>
          <a:bodyPr/>
          <a:lstStyle/>
          <a:p>
            <a:pPr>
              <a:defRPr/>
            </a:pPr>
            <a:endParaRPr lang="zh-CN" altLang="en-US"/>
          </a:p>
        </p:txBody>
      </p:sp>
      <p:sp>
        <p:nvSpPr>
          <p:cNvPr id="17" name="MH_Other_15"/>
          <p:cNvSpPr>
            <a:spLocks/>
          </p:cNvSpPr>
          <p:nvPr>
            <p:custDataLst>
              <p:tags r:id="rId16"/>
            </p:custDataLst>
          </p:nvPr>
        </p:nvSpPr>
        <p:spPr bwMode="auto">
          <a:xfrm>
            <a:off x="4994276" y="2679700"/>
            <a:ext cx="1266825" cy="1263650"/>
          </a:xfrm>
          <a:custGeom>
            <a:avLst/>
            <a:gdLst>
              <a:gd name="T0" fmla="*/ 0 w 1299"/>
              <a:gd name="T1" fmla="*/ 1295 h 1295"/>
              <a:gd name="T2" fmla="*/ 0 w 1299"/>
              <a:gd name="T3" fmla="*/ 0 h 1295"/>
              <a:gd name="T4" fmla="*/ 1299 w 1299"/>
              <a:gd name="T5" fmla="*/ 1295 h 1295"/>
              <a:gd name="T6" fmla="*/ 0 w 1299"/>
              <a:gd name="T7" fmla="*/ 1295 h 1295"/>
            </a:gdLst>
            <a:ahLst/>
            <a:cxnLst>
              <a:cxn ang="0">
                <a:pos x="T0" y="T1"/>
              </a:cxn>
              <a:cxn ang="0">
                <a:pos x="T2" y="T3"/>
              </a:cxn>
              <a:cxn ang="0">
                <a:pos x="T4" y="T5"/>
              </a:cxn>
              <a:cxn ang="0">
                <a:pos x="T6" y="T7"/>
              </a:cxn>
            </a:cxnLst>
            <a:rect l="0" t="0" r="r" b="b"/>
            <a:pathLst>
              <a:path w="1299" h="1295">
                <a:moveTo>
                  <a:pt x="0" y="1295"/>
                </a:moveTo>
                <a:lnTo>
                  <a:pt x="0" y="0"/>
                </a:lnTo>
                <a:lnTo>
                  <a:pt x="1299" y="1295"/>
                </a:lnTo>
                <a:lnTo>
                  <a:pt x="0" y="1295"/>
                </a:lnTo>
                <a:close/>
              </a:path>
            </a:pathLst>
          </a:custGeom>
          <a:solidFill>
            <a:schemeClr val="accent4"/>
          </a:solidFill>
          <a:ln>
            <a:noFill/>
          </a:ln>
          <a:effectLst>
            <a:outerShdw blurRad="50800" dist="38100" dir="2700000" algn="tl" rotWithShape="0">
              <a:prstClr val="black">
                <a:alpha val="40000"/>
              </a:prstClr>
            </a:outerShdw>
          </a:effectLst>
          <a:extLst/>
        </p:spPr>
        <p:txBody>
          <a:bodyPr/>
          <a:lstStyle/>
          <a:p>
            <a:pPr>
              <a:defRPr/>
            </a:pPr>
            <a:endParaRPr lang="zh-CN" altLang="en-US"/>
          </a:p>
        </p:txBody>
      </p:sp>
      <p:sp>
        <p:nvSpPr>
          <p:cNvPr id="18" name="MH_Other_16"/>
          <p:cNvSpPr>
            <a:spLocks/>
          </p:cNvSpPr>
          <p:nvPr>
            <p:custDataLst>
              <p:tags r:id="rId17"/>
            </p:custDataLst>
          </p:nvPr>
        </p:nvSpPr>
        <p:spPr bwMode="auto">
          <a:xfrm>
            <a:off x="4994276" y="3311526"/>
            <a:ext cx="1266825" cy="631825"/>
          </a:xfrm>
          <a:custGeom>
            <a:avLst/>
            <a:gdLst>
              <a:gd name="T0" fmla="*/ 0 w 1299"/>
              <a:gd name="T1" fmla="*/ 647 h 647"/>
              <a:gd name="T2" fmla="*/ 651 w 1299"/>
              <a:gd name="T3" fmla="*/ 0 h 647"/>
              <a:gd name="T4" fmla="*/ 1299 w 1299"/>
              <a:gd name="T5" fmla="*/ 647 h 647"/>
              <a:gd name="T6" fmla="*/ 0 w 1299"/>
              <a:gd name="T7" fmla="*/ 647 h 647"/>
            </a:gdLst>
            <a:ahLst/>
            <a:cxnLst>
              <a:cxn ang="0">
                <a:pos x="T0" y="T1"/>
              </a:cxn>
              <a:cxn ang="0">
                <a:pos x="T2" y="T3"/>
              </a:cxn>
              <a:cxn ang="0">
                <a:pos x="T4" y="T5"/>
              </a:cxn>
              <a:cxn ang="0">
                <a:pos x="T6" y="T7"/>
              </a:cxn>
            </a:cxnLst>
            <a:rect l="0" t="0" r="r" b="b"/>
            <a:pathLst>
              <a:path w="1299" h="647">
                <a:moveTo>
                  <a:pt x="0" y="647"/>
                </a:moveTo>
                <a:lnTo>
                  <a:pt x="651" y="0"/>
                </a:lnTo>
                <a:lnTo>
                  <a:pt x="1299" y="647"/>
                </a:lnTo>
                <a:lnTo>
                  <a:pt x="0" y="647"/>
                </a:lnTo>
                <a:close/>
              </a:path>
            </a:pathLst>
          </a:custGeom>
          <a:solidFill>
            <a:schemeClr val="accent4">
              <a:lumMod val="60000"/>
              <a:lumOff val="40000"/>
            </a:schemeClr>
          </a:solidFill>
          <a:ln>
            <a:noFill/>
          </a:ln>
          <a:extLst/>
        </p:spPr>
        <p:txBody>
          <a:bodyPr/>
          <a:lstStyle/>
          <a:p>
            <a:pPr>
              <a:defRPr/>
            </a:pPr>
            <a:endParaRPr lang="zh-CN" altLang="en-US"/>
          </a:p>
        </p:txBody>
      </p:sp>
      <p:sp>
        <p:nvSpPr>
          <p:cNvPr id="2067" name="MH_Other_17"/>
          <p:cNvSpPr>
            <a:spLocks/>
          </p:cNvSpPr>
          <p:nvPr>
            <p:custDataLst>
              <p:tags r:id="rId18"/>
            </p:custDataLst>
          </p:nvPr>
        </p:nvSpPr>
        <p:spPr bwMode="auto">
          <a:xfrm>
            <a:off x="6872288" y="3551239"/>
            <a:ext cx="279400" cy="280987"/>
          </a:xfrm>
          <a:custGeom>
            <a:avLst/>
            <a:gdLst>
              <a:gd name="T0" fmla="*/ 2147483646 w 280"/>
              <a:gd name="T1" fmla="*/ 0 h 283"/>
              <a:gd name="T2" fmla="*/ 0 w 280"/>
              <a:gd name="T3" fmla="*/ 2147483646 h 283"/>
              <a:gd name="T4" fmla="*/ 2147483646 w 280"/>
              <a:gd name="T5" fmla="*/ 2147483646 h 283"/>
              <a:gd name="T6" fmla="*/ 2147483646 w 280"/>
              <a:gd name="T7" fmla="*/ 2147483646 h 283"/>
              <a:gd name="T8" fmla="*/ 2147483646 w 280"/>
              <a:gd name="T9" fmla="*/ 2147483646 h 283"/>
              <a:gd name="T10" fmla="*/ 2147483646 w 280"/>
              <a:gd name="T11" fmla="*/ 2147483646 h 283"/>
              <a:gd name="T12" fmla="*/ 2147483646 w 280"/>
              <a:gd name="T13" fmla="*/ 2147483646 h 283"/>
              <a:gd name="T14" fmla="*/ 2147483646 w 280"/>
              <a:gd name="T15" fmla="*/ 2147483646 h 283"/>
              <a:gd name="T16" fmla="*/ 2147483646 w 280"/>
              <a:gd name="T17" fmla="*/ 2147483646 h 283"/>
              <a:gd name="T18" fmla="*/ 2147483646 w 280"/>
              <a:gd name="T19" fmla="*/ 2147483646 h 283"/>
              <a:gd name="T20" fmla="*/ 2147483646 w 280"/>
              <a:gd name="T21" fmla="*/ 2147483646 h 283"/>
              <a:gd name="T22" fmla="*/ 2147483646 w 280"/>
              <a:gd name="T23" fmla="*/ 2147483646 h 283"/>
              <a:gd name="T24" fmla="*/ 2147483646 w 280"/>
              <a:gd name="T25" fmla="*/ 2147483646 h 283"/>
              <a:gd name="T26" fmla="*/ 2147483646 w 280"/>
              <a:gd name="T27" fmla="*/ 2147483646 h 283"/>
              <a:gd name="T28" fmla="*/ 2147483646 w 280"/>
              <a:gd name="T29" fmla="*/ 2147483646 h 283"/>
              <a:gd name="T30" fmla="*/ 2147483646 w 280"/>
              <a:gd name="T31" fmla="*/ 2147483646 h 283"/>
              <a:gd name="T32" fmla="*/ 2147483646 w 280"/>
              <a:gd name="T33" fmla="*/ 2147483646 h 283"/>
              <a:gd name="T34" fmla="*/ 2147483646 w 280"/>
              <a:gd name="T35" fmla="*/ 2147483646 h 283"/>
              <a:gd name="T36" fmla="*/ 2147483646 w 280"/>
              <a:gd name="T37" fmla="*/ 2147483646 h 283"/>
              <a:gd name="T38" fmla="*/ 2147483646 w 280"/>
              <a:gd name="T39" fmla="*/ 2147483646 h 283"/>
              <a:gd name="T40" fmla="*/ 2147483646 w 280"/>
              <a:gd name="T41" fmla="*/ 2147483646 h 283"/>
              <a:gd name="T42" fmla="*/ 2147483646 w 280"/>
              <a:gd name="T43" fmla="*/ 2147483646 h 283"/>
              <a:gd name="T44" fmla="*/ 2147483646 w 280"/>
              <a:gd name="T45" fmla="*/ 2147483646 h 283"/>
              <a:gd name="T46" fmla="*/ 2147483646 w 280"/>
              <a:gd name="T47" fmla="*/ 2147483646 h 283"/>
              <a:gd name="T48" fmla="*/ 2147483646 w 280"/>
              <a:gd name="T49" fmla="*/ 2147483646 h 283"/>
              <a:gd name="T50" fmla="*/ 2147483646 w 280"/>
              <a:gd name="T51" fmla="*/ 2147483646 h 283"/>
              <a:gd name="T52" fmla="*/ 2147483646 w 280"/>
              <a:gd name="T53" fmla="*/ 2147483646 h 283"/>
              <a:gd name="T54" fmla="*/ 2147483646 w 280"/>
              <a:gd name="T55" fmla="*/ 2147483646 h 283"/>
              <a:gd name="T56" fmla="*/ 2147483646 w 280"/>
              <a:gd name="T57" fmla="*/ 2147483646 h 283"/>
              <a:gd name="T58" fmla="*/ 2147483646 w 280"/>
              <a:gd name="T59" fmla="*/ 2147483646 h 283"/>
              <a:gd name="T60" fmla="*/ 2147483646 w 280"/>
              <a:gd name="T61" fmla="*/ 2147483646 h 283"/>
              <a:gd name="T62" fmla="*/ 2147483646 w 280"/>
              <a:gd name="T63" fmla="*/ 2147483646 h 283"/>
              <a:gd name="T64" fmla="*/ 2147483646 w 280"/>
              <a:gd name="T65" fmla="*/ 2147483646 h 283"/>
              <a:gd name="T66" fmla="*/ 2147483646 w 280"/>
              <a:gd name="T67" fmla="*/ 2147483646 h 283"/>
              <a:gd name="T68" fmla="*/ 2147483646 w 280"/>
              <a:gd name="T69" fmla="*/ 2147483646 h 283"/>
              <a:gd name="T70" fmla="*/ 2147483646 w 280"/>
              <a:gd name="T71" fmla="*/ 2147483646 h 283"/>
              <a:gd name="T72" fmla="*/ 2147483646 w 280"/>
              <a:gd name="T73" fmla="*/ 2147483646 h 283"/>
              <a:gd name="T74" fmla="*/ 2147483646 w 280"/>
              <a:gd name="T75" fmla="*/ 2147483646 h 283"/>
              <a:gd name="T76" fmla="*/ 2147483646 w 280"/>
              <a:gd name="T77" fmla="*/ 2147483646 h 283"/>
              <a:gd name="T78" fmla="*/ 2147483646 w 280"/>
              <a:gd name="T79" fmla="*/ 2147483646 h 283"/>
              <a:gd name="T80" fmla="*/ 2147483646 w 280"/>
              <a:gd name="T81" fmla="*/ 2147483646 h 283"/>
              <a:gd name="T82" fmla="*/ 2147483646 w 280"/>
              <a:gd name="T83" fmla="*/ 2147483646 h 283"/>
              <a:gd name="T84" fmla="*/ 2147483646 w 280"/>
              <a:gd name="T85" fmla="*/ 2147483646 h 283"/>
              <a:gd name="T86" fmla="*/ 2147483646 w 280"/>
              <a:gd name="T87" fmla="*/ 0 h 28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0" h="283">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8" name="MH_Other_18"/>
          <p:cNvSpPr>
            <a:spLocks noChangeAspect="1" noEditPoints="1"/>
          </p:cNvSpPr>
          <p:nvPr>
            <p:custDataLst>
              <p:tags r:id="rId19"/>
            </p:custDataLst>
          </p:nvPr>
        </p:nvSpPr>
        <p:spPr bwMode="auto">
          <a:xfrm>
            <a:off x="6040439" y="4337051"/>
            <a:ext cx="211137" cy="309563"/>
          </a:xfrm>
          <a:custGeom>
            <a:avLst/>
            <a:gdLst>
              <a:gd name="T0" fmla="*/ 2147483646 w 243"/>
              <a:gd name="T1" fmla="*/ 2147483646 h 354"/>
              <a:gd name="T2" fmla="*/ 2147483646 w 243"/>
              <a:gd name="T3" fmla="*/ 2147483646 h 354"/>
              <a:gd name="T4" fmla="*/ 2147483646 w 243"/>
              <a:gd name="T5" fmla="*/ 2147483646 h 354"/>
              <a:gd name="T6" fmla="*/ 2147483646 w 243"/>
              <a:gd name="T7" fmla="*/ 2147483646 h 354"/>
              <a:gd name="T8" fmla="*/ 2147483646 w 243"/>
              <a:gd name="T9" fmla="*/ 2147483646 h 354"/>
              <a:gd name="T10" fmla="*/ 2147483646 w 243"/>
              <a:gd name="T11" fmla="*/ 2147483646 h 354"/>
              <a:gd name="T12" fmla="*/ 2147483646 w 243"/>
              <a:gd name="T13" fmla="*/ 2147483646 h 354"/>
              <a:gd name="T14" fmla="*/ 2147483646 w 243"/>
              <a:gd name="T15" fmla="*/ 2147483646 h 354"/>
              <a:gd name="T16" fmla="*/ 2147483646 w 243"/>
              <a:gd name="T17" fmla="*/ 2147483646 h 354"/>
              <a:gd name="T18" fmla="*/ 2147483646 w 243"/>
              <a:gd name="T19" fmla="*/ 2147483646 h 354"/>
              <a:gd name="T20" fmla="*/ 2147483646 w 243"/>
              <a:gd name="T21" fmla="*/ 2147483646 h 354"/>
              <a:gd name="T22" fmla="*/ 2147483646 w 243"/>
              <a:gd name="T23" fmla="*/ 2147483646 h 354"/>
              <a:gd name="T24" fmla="*/ 2147483646 w 243"/>
              <a:gd name="T25" fmla="*/ 2147483646 h 354"/>
              <a:gd name="T26" fmla="*/ 2147483646 w 243"/>
              <a:gd name="T27" fmla="*/ 0 h 354"/>
              <a:gd name="T28" fmla="*/ 2147483646 w 243"/>
              <a:gd name="T29" fmla="*/ 2147483646 h 354"/>
              <a:gd name="T30" fmla="*/ 2147483646 w 243"/>
              <a:gd name="T31" fmla="*/ 2147483646 h 354"/>
              <a:gd name="T32" fmla="*/ 2147483646 w 243"/>
              <a:gd name="T33" fmla="*/ 2147483646 h 354"/>
              <a:gd name="T34" fmla="*/ 2147483646 w 243"/>
              <a:gd name="T35" fmla="*/ 2147483646 h 354"/>
              <a:gd name="T36" fmla="*/ 2147483646 w 243"/>
              <a:gd name="T37" fmla="*/ 2147483646 h 354"/>
              <a:gd name="T38" fmla="*/ 2147483646 w 243"/>
              <a:gd name="T39" fmla="*/ 2147483646 h 354"/>
              <a:gd name="T40" fmla="*/ 2147483646 w 243"/>
              <a:gd name="T41" fmla="*/ 2147483646 h 354"/>
              <a:gd name="T42" fmla="*/ 2147483646 w 243"/>
              <a:gd name="T43" fmla="*/ 2147483646 h 354"/>
              <a:gd name="T44" fmla="*/ 2147483646 w 243"/>
              <a:gd name="T45" fmla="*/ 2147483646 h 354"/>
              <a:gd name="T46" fmla="*/ 2147483646 w 243"/>
              <a:gd name="T47" fmla="*/ 2147483646 h 354"/>
              <a:gd name="T48" fmla="*/ 2147483646 w 243"/>
              <a:gd name="T49" fmla="*/ 2147483646 h 354"/>
              <a:gd name="T50" fmla="*/ 2147483646 w 243"/>
              <a:gd name="T51" fmla="*/ 2147483646 h 354"/>
              <a:gd name="T52" fmla="*/ 2147483646 w 243"/>
              <a:gd name="T53" fmla="*/ 2147483646 h 354"/>
              <a:gd name="T54" fmla="*/ 2147483646 w 243"/>
              <a:gd name="T55" fmla="*/ 2147483646 h 354"/>
              <a:gd name="T56" fmla="*/ 2147483646 w 243"/>
              <a:gd name="T57" fmla="*/ 2147483646 h 354"/>
              <a:gd name="T58" fmla="*/ 2147483646 w 243"/>
              <a:gd name="T59" fmla="*/ 2147483646 h 354"/>
              <a:gd name="T60" fmla="*/ 2147483646 w 243"/>
              <a:gd name="T61" fmla="*/ 2147483646 h 354"/>
              <a:gd name="T62" fmla="*/ 2147483646 w 243"/>
              <a:gd name="T63" fmla="*/ 2147483646 h 3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69" name="MH_Other_19"/>
          <p:cNvSpPr>
            <a:spLocks noChangeAspect="1" noEditPoints="1"/>
          </p:cNvSpPr>
          <p:nvPr>
            <p:custDataLst>
              <p:tags r:id="rId20"/>
            </p:custDataLst>
          </p:nvPr>
        </p:nvSpPr>
        <p:spPr bwMode="auto">
          <a:xfrm>
            <a:off x="5559426" y="4110038"/>
            <a:ext cx="265113" cy="290512"/>
          </a:xfrm>
          <a:custGeom>
            <a:avLst/>
            <a:gdLst>
              <a:gd name="T0" fmla="*/ 2147483646 w 183"/>
              <a:gd name="T1" fmla="*/ 2147483646 h 200"/>
              <a:gd name="T2" fmla="*/ 2147483646 w 183"/>
              <a:gd name="T3" fmla="*/ 2147483646 h 200"/>
              <a:gd name="T4" fmla="*/ 0 w 183"/>
              <a:gd name="T5" fmla="*/ 2147483646 h 200"/>
              <a:gd name="T6" fmla="*/ 2147483646 w 183"/>
              <a:gd name="T7" fmla="*/ 2147483646 h 200"/>
              <a:gd name="T8" fmla="*/ 2147483646 w 183"/>
              <a:gd name="T9" fmla="*/ 2147483646 h 200"/>
              <a:gd name="T10" fmla="*/ 2147483646 w 183"/>
              <a:gd name="T11" fmla="*/ 2147483646 h 200"/>
              <a:gd name="T12" fmla="*/ 2147483646 w 183"/>
              <a:gd name="T13" fmla="*/ 2147483646 h 200"/>
              <a:gd name="T14" fmla="*/ 2147483646 w 183"/>
              <a:gd name="T15" fmla="*/ 2147483646 h 200"/>
              <a:gd name="T16" fmla="*/ 2147483646 w 183"/>
              <a:gd name="T17" fmla="*/ 2147483646 h 200"/>
              <a:gd name="T18" fmla="*/ 2147483646 w 183"/>
              <a:gd name="T19" fmla="*/ 2147483646 h 200"/>
              <a:gd name="T20" fmla="*/ 2147483646 w 183"/>
              <a:gd name="T21" fmla="*/ 2147483646 h 200"/>
              <a:gd name="T22" fmla="*/ 2147483646 w 183"/>
              <a:gd name="T23" fmla="*/ 2147483646 h 200"/>
              <a:gd name="T24" fmla="*/ 2147483646 w 183"/>
              <a:gd name="T25" fmla="*/ 2147483646 h 200"/>
              <a:gd name="T26" fmla="*/ 2147483646 w 183"/>
              <a:gd name="T27" fmla="*/ 2147483646 h 200"/>
              <a:gd name="T28" fmla="*/ 2147483646 w 183"/>
              <a:gd name="T29" fmla="*/ 2147483646 h 200"/>
              <a:gd name="T30" fmla="*/ 2147483646 w 183"/>
              <a:gd name="T31" fmla="*/ 0 h 200"/>
              <a:gd name="T32" fmla="*/ 2147483646 w 183"/>
              <a:gd name="T33" fmla="*/ 0 h 200"/>
              <a:gd name="T34" fmla="*/ 2147483646 w 183"/>
              <a:gd name="T35" fmla="*/ 2147483646 h 200"/>
              <a:gd name="T36" fmla="*/ 2147483646 w 183"/>
              <a:gd name="T37" fmla="*/ 2147483646 h 200"/>
              <a:gd name="T38" fmla="*/ 2147483646 w 183"/>
              <a:gd name="T39" fmla="*/ 2147483646 h 200"/>
              <a:gd name="T40" fmla="*/ 2147483646 w 183"/>
              <a:gd name="T41" fmla="*/ 2147483646 h 200"/>
              <a:gd name="T42" fmla="*/ 2147483646 w 183"/>
              <a:gd name="T43" fmla="*/ 2147483646 h 200"/>
              <a:gd name="T44" fmla="*/ 2147483646 w 183"/>
              <a:gd name="T45" fmla="*/ 2147483646 h 200"/>
              <a:gd name="T46" fmla="*/ 2147483646 w 183"/>
              <a:gd name="T47" fmla="*/ 2147483646 h 200"/>
              <a:gd name="T48" fmla="*/ 2147483646 w 183"/>
              <a:gd name="T49" fmla="*/ 2147483646 h 200"/>
              <a:gd name="T50" fmla="*/ 2147483646 w 183"/>
              <a:gd name="T51" fmla="*/ 2147483646 h 200"/>
              <a:gd name="T52" fmla="*/ 2147483646 w 183"/>
              <a:gd name="T53" fmla="*/ 2147483646 h 200"/>
              <a:gd name="T54" fmla="*/ 2147483646 w 183"/>
              <a:gd name="T55" fmla="*/ 2147483646 h 200"/>
              <a:gd name="T56" fmla="*/ 2147483646 w 183"/>
              <a:gd name="T57" fmla="*/ 2147483646 h 200"/>
              <a:gd name="T58" fmla="*/ 2147483646 w 183"/>
              <a:gd name="T59" fmla="*/ 2147483646 h 200"/>
              <a:gd name="T60" fmla="*/ 2147483646 w 183"/>
              <a:gd name="T61" fmla="*/ 2147483646 h 200"/>
              <a:gd name="T62" fmla="*/ 2147483646 w 183"/>
              <a:gd name="T63" fmla="*/ 2147483646 h 200"/>
              <a:gd name="T64" fmla="*/ 2147483646 w 183"/>
              <a:gd name="T65" fmla="*/ 2147483646 h 200"/>
              <a:gd name="T66" fmla="*/ 2147483646 w 183"/>
              <a:gd name="T67" fmla="*/ 2147483646 h 200"/>
              <a:gd name="T68" fmla="*/ 2147483646 w 183"/>
              <a:gd name="T69" fmla="*/ 2147483646 h 200"/>
              <a:gd name="T70" fmla="*/ 2147483646 w 183"/>
              <a:gd name="T71" fmla="*/ 2147483646 h 200"/>
              <a:gd name="T72" fmla="*/ 2147483646 w 183"/>
              <a:gd name="T73" fmla="*/ 2147483646 h 200"/>
              <a:gd name="T74" fmla="*/ 2147483646 w 183"/>
              <a:gd name="T75" fmla="*/ 2147483646 h 200"/>
              <a:gd name="T76" fmla="*/ 2147483646 w 183"/>
              <a:gd name="T77" fmla="*/ 2147483646 h 200"/>
              <a:gd name="T78" fmla="*/ 2147483646 w 183"/>
              <a:gd name="T79" fmla="*/ 2147483646 h 200"/>
              <a:gd name="T80" fmla="*/ 2147483646 w 183"/>
              <a:gd name="T81" fmla="*/ 2147483646 h 200"/>
              <a:gd name="T82" fmla="*/ 2147483646 w 183"/>
              <a:gd name="T83" fmla="*/ 2147483646 h 200"/>
              <a:gd name="T84" fmla="*/ 2147483646 w 183"/>
              <a:gd name="T85" fmla="*/ 2147483646 h 200"/>
              <a:gd name="T86" fmla="*/ 2147483646 w 183"/>
              <a:gd name="T87" fmla="*/ 2147483646 h 200"/>
              <a:gd name="T88" fmla="*/ 2147483646 w 183"/>
              <a:gd name="T89" fmla="*/ 2147483646 h 200"/>
              <a:gd name="T90" fmla="*/ 2147483646 w 183"/>
              <a:gd name="T91" fmla="*/ 2147483646 h 200"/>
              <a:gd name="T92" fmla="*/ 2147483646 w 183"/>
              <a:gd name="T93" fmla="*/ 2147483646 h 200"/>
              <a:gd name="T94" fmla="*/ 2147483646 w 183"/>
              <a:gd name="T95" fmla="*/ 2147483646 h 200"/>
              <a:gd name="T96" fmla="*/ 2147483646 w 183"/>
              <a:gd name="T97" fmla="*/ 2147483646 h 200"/>
              <a:gd name="T98" fmla="*/ 2147483646 w 183"/>
              <a:gd name="T99" fmla="*/ 2147483646 h 200"/>
              <a:gd name="T100" fmla="*/ 2147483646 w 183"/>
              <a:gd name="T101" fmla="*/ 2147483646 h 200"/>
              <a:gd name="T102" fmla="*/ 2147483646 w 183"/>
              <a:gd name="T103" fmla="*/ 2147483646 h 200"/>
              <a:gd name="T104" fmla="*/ 2147483646 w 183"/>
              <a:gd name="T105" fmla="*/ 2147483646 h 200"/>
              <a:gd name="T106" fmla="*/ 2147483646 w 183"/>
              <a:gd name="T107" fmla="*/ 2147483646 h 200"/>
              <a:gd name="T108" fmla="*/ 2147483646 w 183"/>
              <a:gd name="T109" fmla="*/ 2147483646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0" name="MH_Other_20"/>
          <p:cNvSpPr>
            <a:spLocks/>
          </p:cNvSpPr>
          <p:nvPr>
            <p:custDataLst>
              <p:tags r:id="rId21"/>
            </p:custDataLst>
          </p:nvPr>
        </p:nvSpPr>
        <p:spPr bwMode="auto">
          <a:xfrm>
            <a:off x="5538788" y="3581401"/>
            <a:ext cx="284162" cy="246063"/>
          </a:xfrm>
          <a:custGeom>
            <a:avLst/>
            <a:gdLst>
              <a:gd name="T0" fmla="*/ 151367 w 284274"/>
              <a:gd name="T1" fmla="*/ 39603 h 245465"/>
              <a:gd name="T2" fmla="*/ 249933 w 284274"/>
              <a:gd name="T3" fmla="*/ 96500 h 245465"/>
              <a:gd name="T4" fmla="*/ 261501 w 284274"/>
              <a:gd name="T5" fmla="*/ 116216 h 245465"/>
              <a:gd name="T6" fmla="*/ 261501 w 284274"/>
              <a:gd name="T7" fmla="*/ 237333 h 245465"/>
              <a:gd name="T8" fmla="*/ 248284 w 284274"/>
              <a:gd name="T9" fmla="*/ 250289 h 245465"/>
              <a:gd name="T10" fmla="*/ 193221 w 284274"/>
              <a:gd name="T11" fmla="*/ 250289 h 245465"/>
              <a:gd name="T12" fmla="*/ 180003 w 284274"/>
              <a:gd name="T13" fmla="*/ 237333 h 245465"/>
              <a:gd name="T14" fmla="*/ 180003 w 284274"/>
              <a:gd name="T15" fmla="*/ 181563 h 245465"/>
              <a:gd name="T16" fmla="*/ 167338 w 284274"/>
              <a:gd name="T17" fmla="*/ 168608 h 245465"/>
              <a:gd name="T18" fmla="*/ 118327 w 284274"/>
              <a:gd name="T19" fmla="*/ 168608 h 245465"/>
              <a:gd name="T20" fmla="*/ 105662 w 284274"/>
              <a:gd name="T21" fmla="*/ 181563 h 245465"/>
              <a:gd name="T22" fmla="*/ 105662 w 284274"/>
              <a:gd name="T23" fmla="*/ 237333 h 245465"/>
              <a:gd name="T24" fmla="*/ 92450 w 284274"/>
              <a:gd name="T25" fmla="*/ 250289 h 245465"/>
              <a:gd name="T26" fmla="*/ 37382 w 284274"/>
              <a:gd name="T27" fmla="*/ 250289 h 245465"/>
              <a:gd name="T28" fmla="*/ 24164 w 284274"/>
              <a:gd name="T29" fmla="*/ 237333 h 245465"/>
              <a:gd name="T30" fmla="*/ 24164 w 284274"/>
              <a:gd name="T31" fmla="*/ 116216 h 245465"/>
              <a:gd name="T32" fmla="*/ 35180 w 284274"/>
              <a:gd name="T33" fmla="*/ 95936 h 245465"/>
              <a:gd name="T34" fmla="*/ 128791 w 284274"/>
              <a:gd name="T35" fmla="*/ 40165 h 245465"/>
              <a:gd name="T36" fmla="*/ 151367 w 284274"/>
              <a:gd name="T37" fmla="*/ 39603 h 245465"/>
              <a:gd name="T38" fmla="*/ 150270 w 284274"/>
              <a:gd name="T39" fmla="*/ 2467 h 245465"/>
              <a:gd name="T40" fmla="*/ 275790 w 284274"/>
              <a:gd name="T41" fmla="*/ 77292 h 245465"/>
              <a:gd name="T42" fmla="*/ 282399 w 284274"/>
              <a:gd name="T43" fmla="*/ 91919 h 245465"/>
              <a:gd name="T44" fmla="*/ 266434 w 284274"/>
              <a:gd name="T45" fmla="*/ 93044 h 245465"/>
              <a:gd name="T46" fmla="*/ 150270 w 284274"/>
              <a:gd name="T47" fmla="*/ 24407 h 245465"/>
              <a:gd name="T48" fmla="*/ 127698 w 284274"/>
              <a:gd name="T49" fmla="*/ 24407 h 245465"/>
              <a:gd name="T50" fmla="*/ 17034 w 284274"/>
              <a:gd name="T51" fmla="*/ 93044 h 245465"/>
              <a:gd name="T52" fmla="*/ 1074 w 284274"/>
              <a:gd name="T53" fmla="*/ 91919 h 245465"/>
              <a:gd name="T54" fmla="*/ 7125 w 284274"/>
              <a:gd name="T55" fmla="*/ 76729 h 245465"/>
              <a:gd name="T56" fmla="*/ 127698 w 284274"/>
              <a:gd name="T57" fmla="*/ 3026 h 245465"/>
              <a:gd name="T58" fmla="*/ 150270 w 284274"/>
              <a:gd name="T59" fmla="*/ 2467 h 24546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4274" h="245465">
                <a:moveTo>
                  <a:pt x="151847" y="38839"/>
                </a:moveTo>
                <a:lnTo>
                  <a:pt x="250725" y="94639"/>
                </a:lnTo>
                <a:cubicBezTo>
                  <a:pt x="257354" y="97954"/>
                  <a:pt x="262325" y="106794"/>
                  <a:pt x="262325" y="113976"/>
                </a:cubicBezTo>
                <a:cubicBezTo>
                  <a:pt x="262325" y="113976"/>
                  <a:pt x="262325" y="113976"/>
                  <a:pt x="262325" y="232758"/>
                </a:cubicBezTo>
                <a:cubicBezTo>
                  <a:pt x="262325" y="239940"/>
                  <a:pt x="256249" y="245465"/>
                  <a:pt x="249068" y="245465"/>
                </a:cubicBezTo>
                <a:cubicBezTo>
                  <a:pt x="249068" y="245465"/>
                  <a:pt x="249068" y="245465"/>
                  <a:pt x="193829" y="245465"/>
                </a:cubicBezTo>
                <a:cubicBezTo>
                  <a:pt x="186648" y="245465"/>
                  <a:pt x="180571" y="239940"/>
                  <a:pt x="180571" y="232758"/>
                </a:cubicBezTo>
                <a:cubicBezTo>
                  <a:pt x="180571" y="232758"/>
                  <a:pt x="180571" y="232758"/>
                  <a:pt x="180571" y="178063"/>
                </a:cubicBezTo>
                <a:cubicBezTo>
                  <a:pt x="180571" y="170881"/>
                  <a:pt x="175047" y="165356"/>
                  <a:pt x="167866" y="165356"/>
                </a:cubicBezTo>
                <a:cubicBezTo>
                  <a:pt x="167866" y="165356"/>
                  <a:pt x="167866" y="165356"/>
                  <a:pt x="118703" y="165356"/>
                </a:cubicBezTo>
                <a:cubicBezTo>
                  <a:pt x="111522" y="165356"/>
                  <a:pt x="105998" y="170881"/>
                  <a:pt x="105998" y="178063"/>
                </a:cubicBezTo>
                <a:cubicBezTo>
                  <a:pt x="105998" y="178063"/>
                  <a:pt x="105998" y="178063"/>
                  <a:pt x="105998" y="232758"/>
                </a:cubicBezTo>
                <a:cubicBezTo>
                  <a:pt x="105998" y="239940"/>
                  <a:pt x="99922" y="245465"/>
                  <a:pt x="92741" y="245465"/>
                </a:cubicBezTo>
                <a:cubicBezTo>
                  <a:pt x="92741" y="245465"/>
                  <a:pt x="92741" y="245465"/>
                  <a:pt x="37502" y="245465"/>
                </a:cubicBezTo>
                <a:cubicBezTo>
                  <a:pt x="29768" y="245465"/>
                  <a:pt x="24244" y="239940"/>
                  <a:pt x="24244" y="232758"/>
                </a:cubicBezTo>
                <a:cubicBezTo>
                  <a:pt x="24244" y="232758"/>
                  <a:pt x="24244" y="232758"/>
                  <a:pt x="24244" y="113976"/>
                </a:cubicBezTo>
                <a:cubicBezTo>
                  <a:pt x="24244" y="106794"/>
                  <a:pt x="29216" y="97954"/>
                  <a:pt x="35292" y="94087"/>
                </a:cubicBezTo>
                <a:cubicBezTo>
                  <a:pt x="35292" y="94087"/>
                  <a:pt x="35292" y="94087"/>
                  <a:pt x="129199" y="39391"/>
                </a:cubicBezTo>
                <a:cubicBezTo>
                  <a:pt x="135275" y="35524"/>
                  <a:pt x="145770" y="35524"/>
                  <a:pt x="151847" y="38839"/>
                </a:cubicBezTo>
                <a:close/>
                <a:moveTo>
                  <a:pt x="150742" y="2419"/>
                </a:moveTo>
                <a:cubicBezTo>
                  <a:pt x="276662" y="75802"/>
                  <a:pt x="276662" y="75802"/>
                  <a:pt x="276662" y="75802"/>
                </a:cubicBezTo>
                <a:cubicBezTo>
                  <a:pt x="282738" y="79112"/>
                  <a:pt x="286051" y="85733"/>
                  <a:pt x="283290" y="90147"/>
                </a:cubicBezTo>
                <a:cubicBezTo>
                  <a:pt x="281081" y="94561"/>
                  <a:pt x="273901" y="95113"/>
                  <a:pt x="267274" y="91251"/>
                </a:cubicBezTo>
                <a:cubicBezTo>
                  <a:pt x="150742" y="23937"/>
                  <a:pt x="150742" y="23937"/>
                  <a:pt x="150742" y="23937"/>
                </a:cubicBezTo>
                <a:cubicBezTo>
                  <a:pt x="144667" y="20075"/>
                  <a:pt x="134726" y="20075"/>
                  <a:pt x="128098" y="23937"/>
                </a:cubicBezTo>
                <a:cubicBezTo>
                  <a:pt x="17090" y="91251"/>
                  <a:pt x="17090" y="91251"/>
                  <a:pt x="17090" y="91251"/>
                </a:cubicBezTo>
                <a:cubicBezTo>
                  <a:pt x="10462" y="95113"/>
                  <a:pt x="3283" y="94561"/>
                  <a:pt x="1074" y="90147"/>
                </a:cubicBezTo>
                <a:cubicBezTo>
                  <a:pt x="-1688" y="85733"/>
                  <a:pt x="1074" y="79112"/>
                  <a:pt x="7149" y="75250"/>
                </a:cubicBezTo>
                <a:cubicBezTo>
                  <a:pt x="128098" y="2970"/>
                  <a:pt x="128098" y="2970"/>
                  <a:pt x="128098" y="2970"/>
                </a:cubicBezTo>
                <a:cubicBezTo>
                  <a:pt x="134174" y="-892"/>
                  <a:pt x="144667" y="-892"/>
                  <a:pt x="150742" y="24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1" name="MH_Other_21"/>
          <p:cNvSpPr>
            <a:spLocks/>
          </p:cNvSpPr>
          <p:nvPr>
            <p:custDataLst>
              <p:tags r:id="rId22"/>
            </p:custDataLst>
          </p:nvPr>
        </p:nvSpPr>
        <p:spPr bwMode="auto">
          <a:xfrm>
            <a:off x="6442075" y="3154363"/>
            <a:ext cx="306388" cy="234950"/>
          </a:xfrm>
          <a:custGeom>
            <a:avLst/>
            <a:gdLst>
              <a:gd name="T0" fmla="*/ 59075 w 306505"/>
              <a:gd name="T1" fmla="*/ 105145 h 235491"/>
              <a:gd name="T2" fmla="*/ 144874 w 306505"/>
              <a:gd name="T3" fmla="*/ 144536 h 235491"/>
              <a:gd name="T4" fmla="*/ 231390 w 306505"/>
              <a:gd name="T5" fmla="*/ 105145 h 235491"/>
              <a:gd name="T6" fmla="*/ 231390 w 306505"/>
              <a:gd name="T7" fmla="*/ 202549 h 235491"/>
              <a:gd name="T8" fmla="*/ 147779 w 306505"/>
              <a:gd name="T9" fmla="*/ 231197 h 235491"/>
              <a:gd name="T10" fmla="*/ 144874 w 306505"/>
              <a:gd name="T11" fmla="*/ 231197 h 235491"/>
              <a:gd name="T12" fmla="*/ 142687 w 306505"/>
              <a:gd name="T13" fmla="*/ 231197 h 235491"/>
              <a:gd name="T14" fmla="*/ 59075 w 306505"/>
              <a:gd name="T15" fmla="*/ 202549 h 235491"/>
              <a:gd name="T16" fmla="*/ 59075 w 306505"/>
              <a:gd name="T17" fmla="*/ 105145 h 235491"/>
              <a:gd name="T18" fmla="*/ 151386 w 306505"/>
              <a:gd name="T19" fmla="*/ 0 h 235491"/>
              <a:gd name="T20" fmla="*/ 292717 w 306505"/>
              <a:gd name="T21" fmla="*/ 62118 h 235491"/>
              <a:gd name="T22" fmla="*/ 293853 w 306505"/>
              <a:gd name="T23" fmla="*/ 62118 h 235491"/>
              <a:gd name="T24" fmla="*/ 293853 w 306505"/>
              <a:gd name="T25" fmla="*/ 62614 h 235491"/>
              <a:gd name="T26" fmla="*/ 297541 w 306505"/>
              <a:gd name="T27" fmla="*/ 64238 h 235491"/>
              <a:gd name="T28" fmla="*/ 293853 w 306505"/>
              <a:gd name="T29" fmla="*/ 65896 h 235491"/>
              <a:gd name="T30" fmla="*/ 293853 w 306505"/>
              <a:gd name="T31" fmla="*/ 149083 h 235491"/>
              <a:gd name="T32" fmla="*/ 299724 w 306505"/>
              <a:gd name="T33" fmla="*/ 151479 h 235491"/>
              <a:gd name="T34" fmla="*/ 304008 w 306505"/>
              <a:gd name="T35" fmla="*/ 161657 h 235491"/>
              <a:gd name="T36" fmla="*/ 299724 w 306505"/>
              <a:gd name="T37" fmla="*/ 171836 h 235491"/>
              <a:gd name="T38" fmla="*/ 299562 w 306505"/>
              <a:gd name="T39" fmla="*/ 171902 h 235491"/>
              <a:gd name="T40" fmla="*/ 302613 w 306505"/>
              <a:gd name="T41" fmla="*/ 182666 h 235491"/>
              <a:gd name="T42" fmla="*/ 304600 w 306505"/>
              <a:gd name="T43" fmla="*/ 226652 h 235491"/>
              <a:gd name="T44" fmla="*/ 292310 w 306505"/>
              <a:gd name="T45" fmla="*/ 226652 h 235491"/>
              <a:gd name="T46" fmla="*/ 290238 w 306505"/>
              <a:gd name="T47" fmla="*/ 226652 h 235491"/>
              <a:gd name="T48" fmla="*/ 290079 w 306505"/>
              <a:gd name="T49" fmla="*/ 226652 h 235491"/>
              <a:gd name="T50" fmla="*/ 288006 w 306505"/>
              <a:gd name="T51" fmla="*/ 226652 h 235491"/>
              <a:gd name="T52" fmla="*/ 275719 w 306505"/>
              <a:gd name="T53" fmla="*/ 226652 h 235491"/>
              <a:gd name="T54" fmla="*/ 277703 w 306505"/>
              <a:gd name="T55" fmla="*/ 182666 h 235491"/>
              <a:gd name="T56" fmla="*/ 280597 w 306505"/>
              <a:gd name="T57" fmla="*/ 172462 h 235491"/>
              <a:gd name="T58" fmla="*/ 279052 w 306505"/>
              <a:gd name="T59" fmla="*/ 171836 h 235491"/>
              <a:gd name="T60" fmla="*/ 274774 w 306505"/>
              <a:gd name="T61" fmla="*/ 161657 h 235491"/>
              <a:gd name="T62" fmla="*/ 279052 w 306505"/>
              <a:gd name="T63" fmla="*/ 151479 h 235491"/>
              <a:gd name="T64" fmla="*/ 284927 w 306505"/>
              <a:gd name="T65" fmla="*/ 149084 h 235491"/>
              <a:gd name="T66" fmla="*/ 284927 w 306505"/>
              <a:gd name="T67" fmla="*/ 69901 h 235491"/>
              <a:gd name="T68" fmla="*/ 147695 w 306505"/>
              <a:gd name="T69" fmla="*/ 131506 h 235491"/>
              <a:gd name="T70" fmla="*/ 0 w 306505"/>
              <a:gd name="T71" fmla="*/ 65753 h 2354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06505" h="235491">
                <a:moveTo>
                  <a:pt x="59259" y="107097"/>
                </a:moveTo>
                <a:cubicBezTo>
                  <a:pt x="59259" y="107827"/>
                  <a:pt x="131457" y="141384"/>
                  <a:pt x="145314" y="147220"/>
                </a:cubicBezTo>
                <a:cubicBezTo>
                  <a:pt x="159899" y="141384"/>
                  <a:pt x="232097" y="107827"/>
                  <a:pt x="232097" y="107097"/>
                </a:cubicBezTo>
                <a:lnTo>
                  <a:pt x="232097" y="206311"/>
                </a:lnTo>
                <a:cubicBezTo>
                  <a:pt x="208760" y="231114"/>
                  <a:pt x="162816" y="234762"/>
                  <a:pt x="148231" y="235491"/>
                </a:cubicBezTo>
                <a:cubicBezTo>
                  <a:pt x="148231" y="235491"/>
                  <a:pt x="147501" y="235491"/>
                  <a:pt x="145314" y="235491"/>
                </a:cubicBezTo>
                <a:cubicBezTo>
                  <a:pt x="143855" y="235491"/>
                  <a:pt x="143126" y="235491"/>
                  <a:pt x="143126" y="235491"/>
                </a:cubicBezTo>
                <a:cubicBezTo>
                  <a:pt x="128540" y="234762"/>
                  <a:pt x="82596" y="231114"/>
                  <a:pt x="59259" y="206311"/>
                </a:cubicBezTo>
                <a:cubicBezTo>
                  <a:pt x="59259" y="206311"/>
                  <a:pt x="59259" y="206311"/>
                  <a:pt x="59259" y="107097"/>
                </a:cubicBezTo>
                <a:close/>
                <a:moveTo>
                  <a:pt x="151850" y="0"/>
                </a:moveTo>
                <a:lnTo>
                  <a:pt x="293613" y="63271"/>
                </a:lnTo>
                <a:lnTo>
                  <a:pt x="294750" y="63271"/>
                </a:lnTo>
                <a:lnTo>
                  <a:pt x="294750" y="63778"/>
                </a:lnTo>
                <a:lnTo>
                  <a:pt x="298453" y="65431"/>
                </a:lnTo>
                <a:lnTo>
                  <a:pt x="294750" y="67119"/>
                </a:lnTo>
                <a:lnTo>
                  <a:pt x="294750" y="151851"/>
                </a:lnTo>
                <a:lnTo>
                  <a:pt x="300642" y="154292"/>
                </a:lnTo>
                <a:cubicBezTo>
                  <a:pt x="303295" y="156945"/>
                  <a:pt x="304936" y="160610"/>
                  <a:pt x="304936" y="164659"/>
                </a:cubicBezTo>
                <a:cubicBezTo>
                  <a:pt x="304936" y="168708"/>
                  <a:pt x="303295" y="172373"/>
                  <a:pt x="300642" y="175026"/>
                </a:cubicBezTo>
                <a:lnTo>
                  <a:pt x="300479" y="175094"/>
                </a:lnTo>
                <a:lnTo>
                  <a:pt x="303541" y="186059"/>
                </a:lnTo>
                <a:cubicBezTo>
                  <a:pt x="305893" y="196873"/>
                  <a:pt x="307702" y="212322"/>
                  <a:pt x="305531" y="230861"/>
                </a:cubicBezTo>
                <a:lnTo>
                  <a:pt x="293206" y="230861"/>
                </a:lnTo>
                <a:lnTo>
                  <a:pt x="291126" y="230861"/>
                </a:lnTo>
                <a:lnTo>
                  <a:pt x="290967" y="230861"/>
                </a:lnTo>
                <a:cubicBezTo>
                  <a:pt x="288886" y="230861"/>
                  <a:pt x="288886" y="230861"/>
                  <a:pt x="288886" y="230861"/>
                </a:cubicBezTo>
                <a:lnTo>
                  <a:pt x="276561" y="230861"/>
                </a:lnTo>
                <a:cubicBezTo>
                  <a:pt x="274390" y="212322"/>
                  <a:pt x="276199" y="196873"/>
                  <a:pt x="278551" y="186059"/>
                </a:cubicBezTo>
                <a:lnTo>
                  <a:pt x="281453" y="175666"/>
                </a:lnTo>
                <a:lnTo>
                  <a:pt x="279908" y="175026"/>
                </a:lnTo>
                <a:cubicBezTo>
                  <a:pt x="277255" y="172373"/>
                  <a:pt x="275614" y="168708"/>
                  <a:pt x="275614" y="164659"/>
                </a:cubicBezTo>
                <a:cubicBezTo>
                  <a:pt x="275614" y="160610"/>
                  <a:pt x="277255" y="156945"/>
                  <a:pt x="279908" y="154292"/>
                </a:cubicBezTo>
                <a:lnTo>
                  <a:pt x="285799" y="151852"/>
                </a:lnTo>
                <a:lnTo>
                  <a:pt x="285799" y="71199"/>
                </a:lnTo>
                <a:lnTo>
                  <a:pt x="148146" y="133949"/>
                </a:lnTo>
                <a:lnTo>
                  <a:pt x="0" y="66974"/>
                </a:lnTo>
                <a:lnTo>
                  <a:pt x="1518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2" name="MH_Other_22"/>
          <p:cNvSpPr>
            <a:spLocks noChangeAspect="1" noEditPoints="1"/>
          </p:cNvSpPr>
          <p:nvPr>
            <p:custDataLst>
              <p:tags r:id="rId23"/>
            </p:custDataLst>
          </p:nvPr>
        </p:nvSpPr>
        <p:spPr bwMode="auto">
          <a:xfrm>
            <a:off x="5956300" y="3113089"/>
            <a:ext cx="266700" cy="301625"/>
          </a:xfrm>
          <a:custGeom>
            <a:avLst/>
            <a:gdLst>
              <a:gd name="T0" fmla="*/ 2147483646 w 352"/>
              <a:gd name="T1" fmla="*/ 2147483646 h 400"/>
              <a:gd name="T2" fmla="*/ 2147483646 w 352"/>
              <a:gd name="T3" fmla="*/ 2147483646 h 400"/>
              <a:gd name="T4" fmla="*/ 2147483646 w 352"/>
              <a:gd name="T5" fmla="*/ 2147483646 h 400"/>
              <a:gd name="T6" fmla="*/ 2147483646 w 352"/>
              <a:gd name="T7" fmla="*/ 2147483646 h 400"/>
              <a:gd name="T8" fmla="*/ 2147483646 w 352"/>
              <a:gd name="T9" fmla="*/ 2147483646 h 400"/>
              <a:gd name="T10" fmla="*/ 2147483646 w 352"/>
              <a:gd name="T11" fmla="*/ 2147483646 h 400"/>
              <a:gd name="T12" fmla="*/ 2147483646 w 352"/>
              <a:gd name="T13" fmla="*/ 2147483646 h 400"/>
              <a:gd name="T14" fmla="*/ 2147483646 w 352"/>
              <a:gd name="T15" fmla="*/ 2147483646 h 400"/>
              <a:gd name="T16" fmla="*/ 2147483646 w 352"/>
              <a:gd name="T17" fmla="*/ 2147483646 h 400"/>
              <a:gd name="T18" fmla="*/ 2147483646 w 352"/>
              <a:gd name="T19" fmla="*/ 2147483646 h 400"/>
              <a:gd name="T20" fmla="*/ 2147483646 w 352"/>
              <a:gd name="T21" fmla="*/ 2147483646 h 400"/>
              <a:gd name="T22" fmla="*/ 2147483646 w 352"/>
              <a:gd name="T23" fmla="*/ 2147483646 h 400"/>
              <a:gd name="T24" fmla="*/ 2147483646 w 352"/>
              <a:gd name="T25" fmla="*/ 2147483646 h 400"/>
              <a:gd name="T26" fmla="*/ 2147483646 w 352"/>
              <a:gd name="T27" fmla="*/ 2147483646 h 400"/>
              <a:gd name="T28" fmla="*/ 2147483646 w 352"/>
              <a:gd name="T29" fmla="*/ 2147483646 h 400"/>
              <a:gd name="T30" fmla="*/ 2147483646 w 352"/>
              <a:gd name="T31" fmla="*/ 2147483646 h 400"/>
              <a:gd name="T32" fmla="*/ 2147483646 w 352"/>
              <a:gd name="T33" fmla="*/ 2147483646 h 400"/>
              <a:gd name="T34" fmla="*/ 2147483646 w 352"/>
              <a:gd name="T35" fmla="*/ 2147483646 h 400"/>
              <a:gd name="T36" fmla="*/ 2147483646 w 352"/>
              <a:gd name="T37" fmla="*/ 2147483646 h 400"/>
              <a:gd name="T38" fmla="*/ 2147483646 w 352"/>
              <a:gd name="T39" fmla="*/ 2147483646 h 400"/>
              <a:gd name="T40" fmla="*/ 2147483646 w 352"/>
              <a:gd name="T41" fmla="*/ 2147483646 h 400"/>
              <a:gd name="T42" fmla="*/ 2147483646 w 352"/>
              <a:gd name="T43" fmla="*/ 2147483646 h 400"/>
              <a:gd name="T44" fmla="*/ 2147483646 w 352"/>
              <a:gd name="T45" fmla="*/ 2147483646 h 400"/>
              <a:gd name="T46" fmla="*/ 2147483646 w 352"/>
              <a:gd name="T47" fmla="*/ 2147483646 h 400"/>
              <a:gd name="T48" fmla="*/ 2147483646 w 352"/>
              <a:gd name="T49" fmla="*/ 2147483646 h 400"/>
              <a:gd name="T50" fmla="*/ 2147483646 w 352"/>
              <a:gd name="T51" fmla="*/ 2147483646 h 400"/>
              <a:gd name="T52" fmla="*/ 2147483646 w 352"/>
              <a:gd name="T53" fmla="*/ 2147483646 h 400"/>
              <a:gd name="T54" fmla="*/ 2147483646 w 352"/>
              <a:gd name="T55" fmla="*/ 2147483646 h 400"/>
              <a:gd name="T56" fmla="*/ 2147483646 w 352"/>
              <a:gd name="T57" fmla="*/ 2147483646 h 400"/>
              <a:gd name="T58" fmla="*/ 2147483646 w 352"/>
              <a:gd name="T59" fmla="*/ 2147483646 h 400"/>
              <a:gd name="T60" fmla="*/ 2147483646 w 352"/>
              <a:gd name="T61" fmla="*/ 2147483646 h 400"/>
              <a:gd name="T62" fmla="*/ 2147483646 w 352"/>
              <a:gd name="T63" fmla="*/ 2147483646 h 400"/>
              <a:gd name="T64" fmla="*/ 2147483646 w 352"/>
              <a:gd name="T65" fmla="*/ 2147483646 h 400"/>
              <a:gd name="T66" fmla="*/ 2147483646 w 352"/>
              <a:gd name="T67" fmla="*/ 2147483646 h 400"/>
              <a:gd name="T68" fmla="*/ 2147483646 w 352"/>
              <a:gd name="T69" fmla="*/ 2147483646 h 400"/>
              <a:gd name="T70" fmla="*/ 2147483646 w 352"/>
              <a:gd name="T71" fmla="*/ 2147483646 h 400"/>
              <a:gd name="T72" fmla="*/ 2147483646 w 352"/>
              <a:gd name="T73" fmla="*/ 2147483646 h 400"/>
              <a:gd name="T74" fmla="*/ 2147483646 w 352"/>
              <a:gd name="T75" fmla="*/ 2147483646 h 400"/>
              <a:gd name="T76" fmla="*/ 2147483646 w 352"/>
              <a:gd name="T77" fmla="*/ 2147483646 h 4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2" h="400">
                <a:moveTo>
                  <a:pt x="343" y="268"/>
                </a:moveTo>
                <a:cubicBezTo>
                  <a:pt x="339" y="245"/>
                  <a:pt x="331" y="231"/>
                  <a:pt x="319" y="209"/>
                </a:cubicBezTo>
                <a:cubicBezTo>
                  <a:pt x="308" y="192"/>
                  <a:pt x="288" y="172"/>
                  <a:pt x="273" y="160"/>
                </a:cubicBezTo>
                <a:cubicBezTo>
                  <a:pt x="262" y="151"/>
                  <a:pt x="249" y="143"/>
                  <a:pt x="238" y="134"/>
                </a:cubicBezTo>
                <a:cubicBezTo>
                  <a:pt x="241" y="134"/>
                  <a:pt x="241" y="134"/>
                  <a:pt x="241" y="134"/>
                </a:cubicBezTo>
                <a:cubicBezTo>
                  <a:pt x="251" y="134"/>
                  <a:pt x="251" y="134"/>
                  <a:pt x="251" y="134"/>
                </a:cubicBezTo>
                <a:cubicBezTo>
                  <a:pt x="258" y="134"/>
                  <a:pt x="266" y="134"/>
                  <a:pt x="274" y="133"/>
                </a:cubicBezTo>
                <a:cubicBezTo>
                  <a:pt x="283" y="132"/>
                  <a:pt x="306" y="128"/>
                  <a:pt x="313" y="114"/>
                </a:cubicBezTo>
                <a:cubicBezTo>
                  <a:pt x="318" y="104"/>
                  <a:pt x="314" y="99"/>
                  <a:pt x="311" y="97"/>
                </a:cubicBezTo>
                <a:cubicBezTo>
                  <a:pt x="306" y="93"/>
                  <a:pt x="295" y="94"/>
                  <a:pt x="283" y="96"/>
                </a:cubicBezTo>
                <a:cubicBezTo>
                  <a:pt x="288" y="92"/>
                  <a:pt x="291" y="88"/>
                  <a:pt x="292" y="84"/>
                </a:cubicBezTo>
                <a:cubicBezTo>
                  <a:pt x="292" y="84"/>
                  <a:pt x="292" y="83"/>
                  <a:pt x="292" y="82"/>
                </a:cubicBezTo>
                <a:cubicBezTo>
                  <a:pt x="292" y="80"/>
                  <a:pt x="292" y="78"/>
                  <a:pt x="290" y="76"/>
                </a:cubicBezTo>
                <a:cubicBezTo>
                  <a:pt x="289" y="75"/>
                  <a:pt x="289" y="75"/>
                  <a:pt x="289" y="75"/>
                </a:cubicBezTo>
                <a:cubicBezTo>
                  <a:pt x="287" y="74"/>
                  <a:pt x="287" y="74"/>
                  <a:pt x="287" y="74"/>
                </a:cubicBezTo>
                <a:cubicBezTo>
                  <a:pt x="272" y="72"/>
                  <a:pt x="251" y="83"/>
                  <a:pt x="237" y="97"/>
                </a:cubicBezTo>
                <a:cubicBezTo>
                  <a:pt x="252" y="77"/>
                  <a:pt x="280" y="51"/>
                  <a:pt x="285" y="30"/>
                </a:cubicBezTo>
                <a:cubicBezTo>
                  <a:pt x="266" y="29"/>
                  <a:pt x="247" y="25"/>
                  <a:pt x="231" y="16"/>
                </a:cubicBezTo>
                <a:cubicBezTo>
                  <a:pt x="216" y="8"/>
                  <a:pt x="209" y="0"/>
                  <a:pt x="191" y="3"/>
                </a:cubicBezTo>
                <a:cubicBezTo>
                  <a:pt x="174" y="5"/>
                  <a:pt x="158" y="13"/>
                  <a:pt x="142" y="17"/>
                </a:cubicBezTo>
                <a:cubicBezTo>
                  <a:pt x="124" y="22"/>
                  <a:pt x="108" y="15"/>
                  <a:pt x="90" y="18"/>
                </a:cubicBezTo>
                <a:cubicBezTo>
                  <a:pt x="87" y="49"/>
                  <a:pt x="125" y="79"/>
                  <a:pt x="136" y="108"/>
                </a:cubicBezTo>
                <a:cubicBezTo>
                  <a:pt x="131" y="109"/>
                  <a:pt x="126" y="110"/>
                  <a:pt x="121" y="112"/>
                </a:cubicBezTo>
                <a:cubicBezTo>
                  <a:pt x="121" y="112"/>
                  <a:pt x="121" y="112"/>
                  <a:pt x="121" y="112"/>
                </a:cubicBezTo>
                <a:cubicBezTo>
                  <a:pt x="118" y="113"/>
                  <a:pt x="115" y="114"/>
                  <a:pt x="114" y="116"/>
                </a:cubicBezTo>
                <a:cubicBezTo>
                  <a:pt x="111" y="119"/>
                  <a:pt x="111" y="119"/>
                  <a:pt x="111" y="119"/>
                </a:cubicBezTo>
                <a:cubicBezTo>
                  <a:pt x="113" y="123"/>
                  <a:pt x="113" y="123"/>
                  <a:pt x="113" y="123"/>
                </a:cubicBezTo>
                <a:cubicBezTo>
                  <a:pt x="116" y="127"/>
                  <a:pt x="120" y="129"/>
                  <a:pt x="127" y="130"/>
                </a:cubicBezTo>
                <a:cubicBezTo>
                  <a:pt x="113" y="139"/>
                  <a:pt x="96" y="149"/>
                  <a:pt x="84" y="159"/>
                </a:cubicBezTo>
                <a:cubicBezTo>
                  <a:pt x="69" y="172"/>
                  <a:pt x="46" y="198"/>
                  <a:pt x="34" y="214"/>
                </a:cubicBezTo>
                <a:cubicBezTo>
                  <a:pt x="13" y="240"/>
                  <a:pt x="0" y="275"/>
                  <a:pt x="6" y="307"/>
                </a:cubicBezTo>
                <a:cubicBezTo>
                  <a:pt x="18" y="370"/>
                  <a:pt x="92" y="391"/>
                  <a:pt x="149" y="391"/>
                </a:cubicBezTo>
                <a:cubicBezTo>
                  <a:pt x="212" y="391"/>
                  <a:pt x="293" y="400"/>
                  <a:pt x="335" y="348"/>
                </a:cubicBezTo>
                <a:cubicBezTo>
                  <a:pt x="352" y="327"/>
                  <a:pt x="347" y="295"/>
                  <a:pt x="343" y="268"/>
                </a:cubicBezTo>
                <a:close/>
                <a:moveTo>
                  <a:pt x="305" y="105"/>
                </a:moveTo>
                <a:cubicBezTo>
                  <a:pt x="305" y="105"/>
                  <a:pt x="305" y="106"/>
                  <a:pt x="303" y="109"/>
                </a:cubicBezTo>
                <a:cubicBezTo>
                  <a:pt x="299" y="117"/>
                  <a:pt x="284" y="121"/>
                  <a:pt x="273" y="123"/>
                </a:cubicBezTo>
                <a:cubicBezTo>
                  <a:pt x="266" y="124"/>
                  <a:pt x="258" y="124"/>
                  <a:pt x="251" y="123"/>
                </a:cubicBezTo>
                <a:cubicBezTo>
                  <a:pt x="243" y="123"/>
                  <a:pt x="243" y="123"/>
                  <a:pt x="243" y="123"/>
                </a:cubicBezTo>
                <a:cubicBezTo>
                  <a:pt x="243" y="122"/>
                  <a:pt x="243" y="122"/>
                  <a:pt x="243" y="122"/>
                </a:cubicBezTo>
                <a:cubicBezTo>
                  <a:pt x="263" y="112"/>
                  <a:pt x="300" y="101"/>
                  <a:pt x="305" y="105"/>
                </a:cubicBezTo>
                <a:close/>
                <a:moveTo>
                  <a:pt x="280" y="85"/>
                </a:moveTo>
                <a:cubicBezTo>
                  <a:pt x="275" y="90"/>
                  <a:pt x="260" y="99"/>
                  <a:pt x="251" y="104"/>
                </a:cubicBezTo>
                <a:cubicBezTo>
                  <a:pt x="247" y="106"/>
                  <a:pt x="243" y="108"/>
                  <a:pt x="239" y="111"/>
                </a:cubicBezTo>
                <a:cubicBezTo>
                  <a:pt x="239" y="111"/>
                  <a:pt x="239" y="111"/>
                  <a:pt x="239" y="111"/>
                </a:cubicBezTo>
                <a:cubicBezTo>
                  <a:pt x="249" y="98"/>
                  <a:pt x="267" y="86"/>
                  <a:pt x="280" y="85"/>
                </a:cubicBezTo>
                <a:close/>
                <a:moveTo>
                  <a:pt x="230" y="301"/>
                </a:moveTo>
                <a:cubicBezTo>
                  <a:pt x="227" y="306"/>
                  <a:pt x="223" y="311"/>
                  <a:pt x="218" y="315"/>
                </a:cubicBezTo>
                <a:cubicBezTo>
                  <a:pt x="213" y="319"/>
                  <a:pt x="208" y="322"/>
                  <a:pt x="203" y="323"/>
                </a:cubicBezTo>
                <a:cubicBezTo>
                  <a:pt x="197" y="325"/>
                  <a:pt x="191" y="326"/>
                  <a:pt x="183" y="326"/>
                </a:cubicBezTo>
                <a:cubicBezTo>
                  <a:pt x="183" y="344"/>
                  <a:pt x="183" y="344"/>
                  <a:pt x="183" y="344"/>
                </a:cubicBezTo>
                <a:cubicBezTo>
                  <a:pt x="169" y="344"/>
                  <a:pt x="169" y="344"/>
                  <a:pt x="169" y="344"/>
                </a:cubicBezTo>
                <a:cubicBezTo>
                  <a:pt x="169" y="326"/>
                  <a:pt x="169" y="326"/>
                  <a:pt x="169" y="326"/>
                </a:cubicBezTo>
                <a:cubicBezTo>
                  <a:pt x="160" y="326"/>
                  <a:pt x="152" y="324"/>
                  <a:pt x="147" y="322"/>
                </a:cubicBezTo>
                <a:cubicBezTo>
                  <a:pt x="141" y="320"/>
                  <a:pt x="136" y="317"/>
                  <a:pt x="132" y="313"/>
                </a:cubicBezTo>
                <a:cubicBezTo>
                  <a:pt x="127" y="309"/>
                  <a:pt x="124" y="305"/>
                  <a:pt x="122" y="300"/>
                </a:cubicBezTo>
                <a:cubicBezTo>
                  <a:pt x="120" y="296"/>
                  <a:pt x="118" y="291"/>
                  <a:pt x="117" y="284"/>
                </a:cubicBezTo>
                <a:cubicBezTo>
                  <a:pt x="155" y="280"/>
                  <a:pt x="155" y="280"/>
                  <a:pt x="155" y="280"/>
                </a:cubicBezTo>
                <a:cubicBezTo>
                  <a:pt x="156" y="286"/>
                  <a:pt x="158" y="291"/>
                  <a:pt x="160" y="293"/>
                </a:cubicBezTo>
                <a:cubicBezTo>
                  <a:pt x="162" y="296"/>
                  <a:pt x="165" y="299"/>
                  <a:pt x="169" y="301"/>
                </a:cubicBezTo>
                <a:cubicBezTo>
                  <a:pt x="169" y="267"/>
                  <a:pt x="169" y="267"/>
                  <a:pt x="169" y="267"/>
                </a:cubicBezTo>
                <a:cubicBezTo>
                  <a:pt x="156" y="264"/>
                  <a:pt x="147" y="261"/>
                  <a:pt x="142" y="258"/>
                </a:cubicBezTo>
                <a:cubicBezTo>
                  <a:pt x="137" y="255"/>
                  <a:pt x="132" y="251"/>
                  <a:pt x="128" y="246"/>
                </a:cubicBezTo>
                <a:cubicBezTo>
                  <a:pt x="124" y="240"/>
                  <a:pt x="122" y="233"/>
                  <a:pt x="122" y="225"/>
                </a:cubicBezTo>
                <a:cubicBezTo>
                  <a:pt x="122" y="213"/>
                  <a:pt x="126" y="204"/>
                  <a:pt x="134" y="196"/>
                </a:cubicBezTo>
                <a:cubicBezTo>
                  <a:pt x="142" y="189"/>
                  <a:pt x="154" y="185"/>
                  <a:pt x="169" y="184"/>
                </a:cubicBezTo>
                <a:cubicBezTo>
                  <a:pt x="169" y="175"/>
                  <a:pt x="169" y="175"/>
                  <a:pt x="169" y="175"/>
                </a:cubicBezTo>
                <a:cubicBezTo>
                  <a:pt x="183" y="175"/>
                  <a:pt x="183" y="175"/>
                  <a:pt x="183" y="175"/>
                </a:cubicBezTo>
                <a:cubicBezTo>
                  <a:pt x="183" y="184"/>
                  <a:pt x="183" y="184"/>
                  <a:pt x="183" y="184"/>
                </a:cubicBezTo>
                <a:cubicBezTo>
                  <a:pt x="197" y="185"/>
                  <a:pt x="208" y="188"/>
                  <a:pt x="215" y="194"/>
                </a:cubicBezTo>
                <a:cubicBezTo>
                  <a:pt x="223" y="200"/>
                  <a:pt x="228" y="208"/>
                  <a:pt x="230" y="218"/>
                </a:cubicBezTo>
                <a:cubicBezTo>
                  <a:pt x="195" y="223"/>
                  <a:pt x="195" y="223"/>
                  <a:pt x="195" y="223"/>
                </a:cubicBezTo>
                <a:cubicBezTo>
                  <a:pt x="193" y="219"/>
                  <a:pt x="191" y="216"/>
                  <a:pt x="190" y="214"/>
                </a:cubicBezTo>
                <a:cubicBezTo>
                  <a:pt x="189" y="212"/>
                  <a:pt x="186" y="211"/>
                  <a:pt x="183" y="209"/>
                </a:cubicBezTo>
                <a:cubicBezTo>
                  <a:pt x="183" y="236"/>
                  <a:pt x="183" y="236"/>
                  <a:pt x="183" y="236"/>
                </a:cubicBezTo>
                <a:cubicBezTo>
                  <a:pt x="202" y="241"/>
                  <a:pt x="215" y="247"/>
                  <a:pt x="221" y="252"/>
                </a:cubicBezTo>
                <a:cubicBezTo>
                  <a:pt x="230" y="260"/>
                  <a:pt x="234" y="270"/>
                  <a:pt x="234" y="282"/>
                </a:cubicBezTo>
                <a:cubicBezTo>
                  <a:pt x="234" y="288"/>
                  <a:pt x="233" y="295"/>
                  <a:pt x="230" y="3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3" name="MH_Other_23"/>
          <p:cNvSpPr>
            <a:spLocks noEditPoints="1"/>
          </p:cNvSpPr>
          <p:nvPr>
            <p:custDataLst>
              <p:tags r:id="rId24"/>
            </p:custDataLst>
          </p:nvPr>
        </p:nvSpPr>
        <p:spPr bwMode="auto">
          <a:xfrm>
            <a:off x="6415089" y="4319589"/>
            <a:ext cx="250825" cy="255587"/>
          </a:xfrm>
          <a:custGeom>
            <a:avLst/>
            <a:gdLst>
              <a:gd name="T0" fmla="*/ 2147483646 w 201"/>
              <a:gd name="T1" fmla="*/ 2147483646 h 203"/>
              <a:gd name="T2" fmla="*/ 2147483646 w 201"/>
              <a:gd name="T3" fmla="*/ 2147483646 h 203"/>
              <a:gd name="T4" fmla="*/ 2147483646 w 201"/>
              <a:gd name="T5" fmla="*/ 2147483646 h 203"/>
              <a:gd name="T6" fmla="*/ 2147483646 w 201"/>
              <a:gd name="T7" fmla="*/ 2147483646 h 203"/>
              <a:gd name="T8" fmla="*/ 2147483646 w 201"/>
              <a:gd name="T9" fmla="*/ 2147483646 h 203"/>
              <a:gd name="T10" fmla="*/ 2147483646 w 201"/>
              <a:gd name="T11" fmla="*/ 2147483646 h 203"/>
              <a:gd name="T12" fmla="*/ 2147483646 w 201"/>
              <a:gd name="T13" fmla="*/ 2147483646 h 203"/>
              <a:gd name="T14" fmla="*/ 2147483646 w 201"/>
              <a:gd name="T15" fmla="*/ 2147483646 h 203"/>
              <a:gd name="T16" fmla="*/ 2147483646 w 201"/>
              <a:gd name="T17" fmla="*/ 2147483646 h 203"/>
              <a:gd name="T18" fmla="*/ 2147483646 w 201"/>
              <a:gd name="T19" fmla="*/ 2147483646 h 203"/>
              <a:gd name="T20" fmla="*/ 2147483646 w 201"/>
              <a:gd name="T21" fmla="*/ 2147483646 h 203"/>
              <a:gd name="T22" fmla="*/ 2147483646 w 201"/>
              <a:gd name="T23" fmla="*/ 2147483646 h 203"/>
              <a:gd name="T24" fmla="*/ 2147483646 w 201"/>
              <a:gd name="T25" fmla="*/ 2147483646 h 203"/>
              <a:gd name="T26" fmla="*/ 2147483646 w 201"/>
              <a:gd name="T27" fmla="*/ 2147483646 h 203"/>
              <a:gd name="T28" fmla="*/ 2147483646 w 201"/>
              <a:gd name="T29" fmla="*/ 2147483646 h 203"/>
              <a:gd name="T30" fmla="*/ 2147483646 w 201"/>
              <a:gd name="T31" fmla="*/ 2147483646 h 203"/>
              <a:gd name="T32" fmla="*/ 2147483646 w 201"/>
              <a:gd name="T33" fmla="*/ 0 h 203"/>
              <a:gd name="T34" fmla="*/ 2147483646 w 201"/>
              <a:gd name="T35" fmla="*/ 2147483646 h 203"/>
              <a:gd name="T36" fmla="*/ 2147483646 w 201"/>
              <a:gd name="T37" fmla="*/ 2147483646 h 203"/>
              <a:gd name="T38" fmla="*/ 2147483646 w 201"/>
              <a:gd name="T39" fmla="*/ 2147483646 h 203"/>
              <a:gd name="T40" fmla="*/ 2147483646 w 201"/>
              <a:gd name="T41" fmla="*/ 2147483646 h 203"/>
              <a:gd name="T42" fmla="*/ 2147483646 w 201"/>
              <a:gd name="T43" fmla="*/ 2147483646 h 203"/>
              <a:gd name="T44" fmla="*/ 2147483646 w 201"/>
              <a:gd name="T45" fmla="*/ 2147483646 h 203"/>
              <a:gd name="T46" fmla="*/ 2147483646 w 201"/>
              <a:gd name="T47" fmla="*/ 2147483646 h 203"/>
              <a:gd name="T48" fmla="*/ 2147483646 w 201"/>
              <a:gd name="T49" fmla="*/ 2147483646 h 203"/>
              <a:gd name="T50" fmla="*/ 2147483646 w 201"/>
              <a:gd name="T51" fmla="*/ 2147483646 h 203"/>
              <a:gd name="T52" fmla="*/ 2147483646 w 201"/>
              <a:gd name="T53" fmla="*/ 2147483646 h 203"/>
              <a:gd name="T54" fmla="*/ 2147483646 w 201"/>
              <a:gd name="T55" fmla="*/ 2147483646 h 203"/>
              <a:gd name="T56" fmla="*/ 2147483646 w 201"/>
              <a:gd name="T57" fmla="*/ 2147483646 h 203"/>
              <a:gd name="T58" fmla="*/ 0 w 201"/>
              <a:gd name="T59" fmla="*/ 2147483646 h 203"/>
              <a:gd name="T60" fmla="*/ 2147483646 w 201"/>
              <a:gd name="T61" fmla="*/ 2147483646 h 203"/>
              <a:gd name="T62" fmla="*/ 2147483646 w 201"/>
              <a:gd name="T63" fmla="*/ 2147483646 h 203"/>
              <a:gd name="T64" fmla="*/ 2147483646 w 201"/>
              <a:gd name="T65" fmla="*/ 2147483646 h 203"/>
              <a:gd name="T66" fmla="*/ 2147483646 w 201"/>
              <a:gd name="T67" fmla="*/ 2147483646 h 203"/>
              <a:gd name="T68" fmla="*/ 2147483646 w 201"/>
              <a:gd name="T69" fmla="*/ 2147483646 h 203"/>
              <a:gd name="T70" fmla="*/ 2147483646 w 201"/>
              <a:gd name="T71" fmla="*/ 2147483646 h 203"/>
              <a:gd name="T72" fmla="*/ 2147483646 w 201"/>
              <a:gd name="T73" fmla="*/ 2147483646 h 203"/>
              <a:gd name="T74" fmla="*/ 2147483646 w 201"/>
              <a:gd name="T75" fmla="*/ 2147483646 h 203"/>
              <a:gd name="T76" fmla="*/ 2147483646 w 201"/>
              <a:gd name="T77" fmla="*/ 2147483646 h 203"/>
              <a:gd name="T78" fmla="*/ 2147483646 w 201"/>
              <a:gd name="T79" fmla="*/ 2147483646 h 203"/>
              <a:gd name="T80" fmla="*/ 2147483646 w 201"/>
              <a:gd name="T81" fmla="*/ 2147483646 h 203"/>
              <a:gd name="T82" fmla="*/ 2147483646 w 201"/>
              <a:gd name="T83" fmla="*/ 2147483646 h 203"/>
              <a:gd name="T84" fmla="*/ 2147483646 w 201"/>
              <a:gd name="T85" fmla="*/ 2147483646 h 203"/>
              <a:gd name="T86" fmla="*/ 2147483646 w 201"/>
              <a:gd name="T87" fmla="*/ 2147483646 h 203"/>
              <a:gd name="T88" fmla="*/ 2147483646 w 201"/>
              <a:gd name="T89" fmla="*/ 2147483646 h 203"/>
              <a:gd name="T90" fmla="*/ 2147483646 w 201"/>
              <a:gd name="T91" fmla="*/ 2147483646 h 203"/>
              <a:gd name="T92" fmla="*/ 2147483646 w 201"/>
              <a:gd name="T93" fmla="*/ 2147483646 h 203"/>
              <a:gd name="T94" fmla="*/ 2147483646 w 201"/>
              <a:gd name="T95" fmla="*/ 2147483646 h 203"/>
              <a:gd name="T96" fmla="*/ 2147483646 w 201"/>
              <a:gd name="T97" fmla="*/ 2147483646 h 203"/>
              <a:gd name="T98" fmla="*/ 2147483646 w 201"/>
              <a:gd name="T99" fmla="*/ 2147483646 h 203"/>
              <a:gd name="T100" fmla="*/ 2147483646 w 201"/>
              <a:gd name="T101" fmla="*/ 2147483646 h 203"/>
              <a:gd name="T102" fmla="*/ 2147483646 w 201"/>
              <a:gd name="T103" fmla="*/ 2147483646 h 203"/>
              <a:gd name="T104" fmla="*/ 2147483646 w 201"/>
              <a:gd name="T105" fmla="*/ 2147483646 h 203"/>
              <a:gd name="T106" fmla="*/ 2147483646 w 201"/>
              <a:gd name="T107" fmla="*/ 2147483646 h 203"/>
              <a:gd name="T108" fmla="*/ 2147483646 w 201"/>
              <a:gd name="T109" fmla="*/ 2147483646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01" h="203">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4" name="MH_Other_24"/>
          <p:cNvSpPr>
            <a:spLocks noEditPoints="1"/>
          </p:cNvSpPr>
          <p:nvPr>
            <p:custDataLst>
              <p:tags r:id="rId25"/>
            </p:custDataLst>
          </p:nvPr>
        </p:nvSpPr>
        <p:spPr bwMode="auto">
          <a:xfrm>
            <a:off x="6788150" y="4052888"/>
            <a:ext cx="311150" cy="290512"/>
          </a:xfrm>
          <a:custGeom>
            <a:avLst/>
            <a:gdLst>
              <a:gd name="T0" fmla="*/ 2147483646 w 415"/>
              <a:gd name="T1" fmla="*/ 2147483646 h 390"/>
              <a:gd name="T2" fmla="*/ 2147483646 w 415"/>
              <a:gd name="T3" fmla="*/ 2147483646 h 390"/>
              <a:gd name="T4" fmla="*/ 2147483646 w 415"/>
              <a:gd name="T5" fmla="*/ 2147483646 h 390"/>
              <a:gd name="T6" fmla="*/ 2147483646 w 415"/>
              <a:gd name="T7" fmla="*/ 2147483646 h 390"/>
              <a:gd name="T8" fmla="*/ 2147483646 w 415"/>
              <a:gd name="T9" fmla="*/ 2147483646 h 390"/>
              <a:gd name="T10" fmla="*/ 2147483646 w 415"/>
              <a:gd name="T11" fmla="*/ 2147483646 h 390"/>
              <a:gd name="T12" fmla="*/ 2147483646 w 415"/>
              <a:gd name="T13" fmla="*/ 2147483646 h 390"/>
              <a:gd name="T14" fmla="*/ 2147483646 w 415"/>
              <a:gd name="T15" fmla="*/ 2147483646 h 390"/>
              <a:gd name="T16" fmla="*/ 2147483646 w 415"/>
              <a:gd name="T17" fmla="*/ 2147483646 h 390"/>
              <a:gd name="T18" fmla="*/ 2147483646 w 415"/>
              <a:gd name="T19" fmla="*/ 2147483646 h 390"/>
              <a:gd name="T20" fmla="*/ 2147483646 w 415"/>
              <a:gd name="T21" fmla="*/ 2147483646 h 390"/>
              <a:gd name="T22" fmla="*/ 2147483646 w 415"/>
              <a:gd name="T23" fmla="*/ 2147483646 h 390"/>
              <a:gd name="T24" fmla="*/ 2147483646 w 415"/>
              <a:gd name="T25" fmla="*/ 2147483646 h 390"/>
              <a:gd name="T26" fmla="*/ 2147483646 w 415"/>
              <a:gd name="T27" fmla="*/ 2147483646 h 390"/>
              <a:gd name="T28" fmla="*/ 2147483646 w 415"/>
              <a:gd name="T29" fmla="*/ 2147483646 h 390"/>
              <a:gd name="T30" fmla="*/ 2147483646 w 415"/>
              <a:gd name="T31" fmla="*/ 2147483646 h 390"/>
              <a:gd name="T32" fmla="*/ 2147483646 w 415"/>
              <a:gd name="T33" fmla="*/ 2147483646 h 390"/>
              <a:gd name="T34" fmla="*/ 2147483646 w 415"/>
              <a:gd name="T35" fmla="*/ 2147483646 h 390"/>
              <a:gd name="T36" fmla="*/ 2147483646 w 415"/>
              <a:gd name="T37" fmla="*/ 2147483646 h 390"/>
              <a:gd name="T38" fmla="*/ 2147483646 w 415"/>
              <a:gd name="T39" fmla="*/ 2147483646 h 390"/>
              <a:gd name="T40" fmla="*/ 2147483646 w 415"/>
              <a:gd name="T41" fmla="*/ 2147483646 h 390"/>
              <a:gd name="T42" fmla="*/ 2147483646 w 415"/>
              <a:gd name="T43" fmla="*/ 2147483646 h 390"/>
              <a:gd name="T44" fmla="*/ 2147483646 w 415"/>
              <a:gd name="T45" fmla="*/ 2147483646 h 390"/>
              <a:gd name="T46" fmla="*/ 2147483646 w 415"/>
              <a:gd name="T47" fmla="*/ 2147483646 h 390"/>
              <a:gd name="T48" fmla="*/ 2147483646 w 415"/>
              <a:gd name="T49" fmla="*/ 2147483646 h 390"/>
              <a:gd name="T50" fmla="*/ 2147483646 w 415"/>
              <a:gd name="T51" fmla="*/ 2147483646 h 390"/>
              <a:gd name="T52" fmla="*/ 2147483646 w 415"/>
              <a:gd name="T53" fmla="*/ 2147483646 h 390"/>
              <a:gd name="T54" fmla="*/ 2147483646 w 415"/>
              <a:gd name="T55" fmla="*/ 2147483646 h 390"/>
              <a:gd name="T56" fmla="*/ 2147483646 w 415"/>
              <a:gd name="T57" fmla="*/ 2147483646 h 390"/>
              <a:gd name="T58" fmla="*/ 2147483646 w 415"/>
              <a:gd name="T59" fmla="*/ 2147483646 h 390"/>
              <a:gd name="T60" fmla="*/ 2147483646 w 415"/>
              <a:gd name="T61" fmla="*/ 2147483646 h 390"/>
              <a:gd name="T62" fmla="*/ 2147483646 w 415"/>
              <a:gd name="T63" fmla="*/ 2147483646 h 390"/>
              <a:gd name="T64" fmla="*/ 2147483646 w 415"/>
              <a:gd name="T65" fmla="*/ 2147483646 h 390"/>
              <a:gd name="T66" fmla="*/ 2147483646 w 415"/>
              <a:gd name="T67" fmla="*/ 2147483646 h 390"/>
              <a:gd name="T68" fmla="*/ 2147483646 w 415"/>
              <a:gd name="T69" fmla="*/ 2147483646 h 390"/>
              <a:gd name="T70" fmla="*/ 2147483646 w 415"/>
              <a:gd name="T71" fmla="*/ 2147483646 h 390"/>
              <a:gd name="T72" fmla="*/ 2147483646 w 415"/>
              <a:gd name="T73" fmla="*/ 2147483646 h 390"/>
              <a:gd name="T74" fmla="*/ 2147483646 w 415"/>
              <a:gd name="T75" fmla="*/ 2147483646 h 390"/>
              <a:gd name="T76" fmla="*/ 2147483646 w 415"/>
              <a:gd name="T77" fmla="*/ 2147483646 h 390"/>
              <a:gd name="T78" fmla="*/ 2147483646 w 415"/>
              <a:gd name="T79" fmla="*/ 2147483646 h 390"/>
              <a:gd name="T80" fmla="*/ 2147483646 w 415"/>
              <a:gd name="T81" fmla="*/ 2147483646 h 390"/>
              <a:gd name="T82" fmla="*/ 2147483646 w 415"/>
              <a:gd name="T83" fmla="*/ 2147483646 h 390"/>
              <a:gd name="T84" fmla="*/ 2147483646 w 415"/>
              <a:gd name="T85" fmla="*/ 2147483646 h 390"/>
              <a:gd name="T86" fmla="*/ 2147483646 w 415"/>
              <a:gd name="T87" fmla="*/ 2147483646 h 390"/>
              <a:gd name="T88" fmla="*/ 2147483646 w 415"/>
              <a:gd name="T89" fmla="*/ 2147483646 h 3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15" h="390">
                <a:moveTo>
                  <a:pt x="412" y="76"/>
                </a:moveTo>
                <a:cubicBezTo>
                  <a:pt x="410" y="72"/>
                  <a:pt x="406" y="70"/>
                  <a:pt x="401" y="70"/>
                </a:cubicBezTo>
                <a:cubicBezTo>
                  <a:pt x="103" y="70"/>
                  <a:pt x="103" y="70"/>
                  <a:pt x="103" y="70"/>
                </a:cubicBezTo>
                <a:cubicBezTo>
                  <a:pt x="103" y="70"/>
                  <a:pt x="102" y="70"/>
                  <a:pt x="102" y="70"/>
                </a:cubicBezTo>
                <a:cubicBezTo>
                  <a:pt x="89" y="35"/>
                  <a:pt x="89" y="35"/>
                  <a:pt x="89" y="35"/>
                </a:cubicBezTo>
                <a:cubicBezTo>
                  <a:pt x="88" y="31"/>
                  <a:pt x="85" y="28"/>
                  <a:pt x="82" y="27"/>
                </a:cubicBezTo>
                <a:cubicBezTo>
                  <a:pt x="20" y="3"/>
                  <a:pt x="20" y="3"/>
                  <a:pt x="20" y="3"/>
                </a:cubicBezTo>
                <a:cubicBezTo>
                  <a:pt x="13" y="0"/>
                  <a:pt x="5" y="3"/>
                  <a:pt x="3" y="10"/>
                </a:cubicBezTo>
                <a:cubicBezTo>
                  <a:pt x="0" y="17"/>
                  <a:pt x="3" y="25"/>
                  <a:pt x="10" y="27"/>
                </a:cubicBezTo>
                <a:cubicBezTo>
                  <a:pt x="66" y="49"/>
                  <a:pt x="66" y="49"/>
                  <a:pt x="66" y="49"/>
                </a:cubicBezTo>
                <a:cubicBezTo>
                  <a:pt x="135" y="247"/>
                  <a:pt x="135" y="247"/>
                  <a:pt x="135" y="247"/>
                </a:cubicBezTo>
                <a:cubicBezTo>
                  <a:pt x="132" y="248"/>
                  <a:pt x="130" y="251"/>
                  <a:pt x="128" y="254"/>
                </a:cubicBezTo>
                <a:cubicBezTo>
                  <a:pt x="109" y="309"/>
                  <a:pt x="109" y="309"/>
                  <a:pt x="109" y="309"/>
                </a:cubicBezTo>
                <a:cubicBezTo>
                  <a:pt x="107" y="313"/>
                  <a:pt x="108" y="316"/>
                  <a:pt x="110" y="319"/>
                </a:cubicBezTo>
                <a:cubicBezTo>
                  <a:pt x="112" y="322"/>
                  <a:pt x="115" y="324"/>
                  <a:pt x="119" y="324"/>
                </a:cubicBezTo>
                <a:cubicBezTo>
                  <a:pt x="129" y="324"/>
                  <a:pt x="129" y="324"/>
                  <a:pt x="129" y="324"/>
                </a:cubicBezTo>
                <a:cubicBezTo>
                  <a:pt x="123" y="331"/>
                  <a:pt x="119" y="340"/>
                  <a:pt x="119" y="351"/>
                </a:cubicBezTo>
                <a:cubicBezTo>
                  <a:pt x="119" y="372"/>
                  <a:pt x="137" y="390"/>
                  <a:pt x="159" y="390"/>
                </a:cubicBezTo>
                <a:cubicBezTo>
                  <a:pt x="181" y="390"/>
                  <a:pt x="198" y="372"/>
                  <a:pt x="198" y="351"/>
                </a:cubicBezTo>
                <a:cubicBezTo>
                  <a:pt x="198" y="340"/>
                  <a:pt x="194" y="331"/>
                  <a:pt x="188" y="324"/>
                </a:cubicBezTo>
                <a:cubicBezTo>
                  <a:pt x="275" y="324"/>
                  <a:pt x="275" y="324"/>
                  <a:pt x="275" y="324"/>
                </a:cubicBezTo>
                <a:cubicBezTo>
                  <a:pt x="268" y="331"/>
                  <a:pt x="265" y="340"/>
                  <a:pt x="265" y="351"/>
                </a:cubicBezTo>
                <a:cubicBezTo>
                  <a:pt x="265" y="372"/>
                  <a:pt x="282" y="390"/>
                  <a:pt x="304" y="390"/>
                </a:cubicBezTo>
                <a:cubicBezTo>
                  <a:pt x="326" y="390"/>
                  <a:pt x="344" y="372"/>
                  <a:pt x="344" y="351"/>
                </a:cubicBezTo>
                <a:cubicBezTo>
                  <a:pt x="344" y="340"/>
                  <a:pt x="340" y="331"/>
                  <a:pt x="334" y="324"/>
                </a:cubicBezTo>
                <a:cubicBezTo>
                  <a:pt x="346" y="324"/>
                  <a:pt x="346" y="324"/>
                  <a:pt x="346" y="324"/>
                </a:cubicBezTo>
                <a:cubicBezTo>
                  <a:pt x="352" y="324"/>
                  <a:pt x="357" y="319"/>
                  <a:pt x="357" y="313"/>
                </a:cubicBezTo>
                <a:cubicBezTo>
                  <a:pt x="357" y="307"/>
                  <a:pt x="352" y="302"/>
                  <a:pt x="346" y="302"/>
                </a:cubicBezTo>
                <a:cubicBezTo>
                  <a:pt x="135" y="302"/>
                  <a:pt x="135" y="302"/>
                  <a:pt x="135" y="302"/>
                </a:cubicBezTo>
                <a:cubicBezTo>
                  <a:pt x="147" y="268"/>
                  <a:pt x="147" y="268"/>
                  <a:pt x="147" y="268"/>
                </a:cubicBezTo>
                <a:cubicBezTo>
                  <a:pt x="148" y="268"/>
                  <a:pt x="150" y="269"/>
                  <a:pt x="152" y="269"/>
                </a:cubicBezTo>
                <a:cubicBezTo>
                  <a:pt x="346" y="269"/>
                  <a:pt x="346" y="269"/>
                  <a:pt x="346" y="269"/>
                </a:cubicBezTo>
                <a:cubicBezTo>
                  <a:pt x="352" y="269"/>
                  <a:pt x="357" y="265"/>
                  <a:pt x="359" y="260"/>
                </a:cubicBezTo>
                <a:cubicBezTo>
                  <a:pt x="414" y="87"/>
                  <a:pt x="414" y="87"/>
                  <a:pt x="414" y="87"/>
                </a:cubicBezTo>
                <a:cubicBezTo>
                  <a:pt x="415" y="83"/>
                  <a:pt x="415" y="79"/>
                  <a:pt x="412" y="76"/>
                </a:cubicBezTo>
                <a:moveTo>
                  <a:pt x="159" y="368"/>
                </a:moveTo>
                <a:cubicBezTo>
                  <a:pt x="149" y="368"/>
                  <a:pt x="141" y="360"/>
                  <a:pt x="141" y="351"/>
                </a:cubicBezTo>
                <a:cubicBezTo>
                  <a:pt x="141" y="341"/>
                  <a:pt x="149" y="333"/>
                  <a:pt x="159" y="333"/>
                </a:cubicBezTo>
                <a:cubicBezTo>
                  <a:pt x="168" y="333"/>
                  <a:pt x="176" y="341"/>
                  <a:pt x="176" y="351"/>
                </a:cubicBezTo>
                <a:cubicBezTo>
                  <a:pt x="176" y="360"/>
                  <a:pt x="168" y="368"/>
                  <a:pt x="159" y="368"/>
                </a:cubicBezTo>
                <a:moveTo>
                  <a:pt x="304" y="368"/>
                </a:moveTo>
                <a:cubicBezTo>
                  <a:pt x="295" y="368"/>
                  <a:pt x="287" y="360"/>
                  <a:pt x="287" y="351"/>
                </a:cubicBezTo>
                <a:cubicBezTo>
                  <a:pt x="287" y="341"/>
                  <a:pt x="295" y="333"/>
                  <a:pt x="304" y="333"/>
                </a:cubicBezTo>
                <a:cubicBezTo>
                  <a:pt x="314" y="333"/>
                  <a:pt x="322" y="341"/>
                  <a:pt x="322" y="351"/>
                </a:cubicBezTo>
                <a:cubicBezTo>
                  <a:pt x="322" y="360"/>
                  <a:pt x="314" y="368"/>
                  <a:pt x="304" y="368"/>
                </a:cubicBezTo>
                <a:moveTo>
                  <a:pt x="374" y="126"/>
                </a:moveTo>
                <a:cubicBezTo>
                  <a:pt x="306" y="126"/>
                  <a:pt x="306" y="126"/>
                  <a:pt x="306" y="126"/>
                </a:cubicBezTo>
                <a:cubicBezTo>
                  <a:pt x="306" y="97"/>
                  <a:pt x="306" y="97"/>
                  <a:pt x="306" y="97"/>
                </a:cubicBezTo>
                <a:cubicBezTo>
                  <a:pt x="383" y="97"/>
                  <a:pt x="383" y="97"/>
                  <a:pt x="383" y="97"/>
                </a:cubicBezTo>
                <a:lnTo>
                  <a:pt x="374" y="126"/>
                </a:lnTo>
                <a:close/>
                <a:moveTo>
                  <a:pt x="354" y="187"/>
                </a:moveTo>
                <a:cubicBezTo>
                  <a:pt x="306" y="187"/>
                  <a:pt x="306" y="187"/>
                  <a:pt x="306" y="187"/>
                </a:cubicBezTo>
                <a:cubicBezTo>
                  <a:pt x="306" y="153"/>
                  <a:pt x="306" y="153"/>
                  <a:pt x="306" y="153"/>
                </a:cubicBezTo>
                <a:cubicBezTo>
                  <a:pt x="365" y="153"/>
                  <a:pt x="365" y="153"/>
                  <a:pt x="365" y="153"/>
                </a:cubicBezTo>
                <a:lnTo>
                  <a:pt x="354" y="187"/>
                </a:lnTo>
                <a:close/>
                <a:moveTo>
                  <a:pt x="219" y="153"/>
                </a:moveTo>
                <a:cubicBezTo>
                  <a:pt x="280" y="153"/>
                  <a:pt x="280" y="153"/>
                  <a:pt x="280" y="153"/>
                </a:cubicBezTo>
                <a:cubicBezTo>
                  <a:pt x="280" y="187"/>
                  <a:pt x="280" y="187"/>
                  <a:pt x="280" y="187"/>
                </a:cubicBezTo>
                <a:cubicBezTo>
                  <a:pt x="219" y="187"/>
                  <a:pt x="219" y="187"/>
                  <a:pt x="219" y="187"/>
                </a:cubicBezTo>
                <a:lnTo>
                  <a:pt x="219" y="153"/>
                </a:lnTo>
                <a:close/>
                <a:moveTo>
                  <a:pt x="280" y="242"/>
                </a:moveTo>
                <a:cubicBezTo>
                  <a:pt x="219" y="242"/>
                  <a:pt x="219" y="242"/>
                  <a:pt x="219" y="242"/>
                </a:cubicBezTo>
                <a:cubicBezTo>
                  <a:pt x="219" y="214"/>
                  <a:pt x="219" y="214"/>
                  <a:pt x="219" y="214"/>
                </a:cubicBezTo>
                <a:cubicBezTo>
                  <a:pt x="280" y="214"/>
                  <a:pt x="280" y="214"/>
                  <a:pt x="280" y="214"/>
                </a:cubicBezTo>
                <a:lnTo>
                  <a:pt x="280" y="242"/>
                </a:lnTo>
                <a:close/>
                <a:moveTo>
                  <a:pt x="130" y="153"/>
                </a:moveTo>
                <a:cubicBezTo>
                  <a:pt x="192" y="153"/>
                  <a:pt x="192" y="153"/>
                  <a:pt x="192" y="153"/>
                </a:cubicBezTo>
                <a:cubicBezTo>
                  <a:pt x="192" y="187"/>
                  <a:pt x="192" y="187"/>
                  <a:pt x="192" y="187"/>
                </a:cubicBezTo>
                <a:cubicBezTo>
                  <a:pt x="142" y="187"/>
                  <a:pt x="142" y="187"/>
                  <a:pt x="142" y="187"/>
                </a:cubicBezTo>
                <a:lnTo>
                  <a:pt x="130" y="153"/>
                </a:lnTo>
                <a:close/>
                <a:moveTo>
                  <a:pt x="219" y="97"/>
                </a:moveTo>
                <a:cubicBezTo>
                  <a:pt x="280" y="97"/>
                  <a:pt x="280" y="97"/>
                  <a:pt x="280" y="97"/>
                </a:cubicBezTo>
                <a:cubicBezTo>
                  <a:pt x="280" y="126"/>
                  <a:pt x="280" y="126"/>
                  <a:pt x="280" y="126"/>
                </a:cubicBezTo>
                <a:cubicBezTo>
                  <a:pt x="219" y="126"/>
                  <a:pt x="219" y="126"/>
                  <a:pt x="219" y="126"/>
                </a:cubicBezTo>
                <a:lnTo>
                  <a:pt x="219" y="97"/>
                </a:lnTo>
                <a:close/>
                <a:moveTo>
                  <a:pt x="192" y="97"/>
                </a:moveTo>
                <a:cubicBezTo>
                  <a:pt x="192" y="126"/>
                  <a:pt x="192" y="126"/>
                  <a:pt x="192" y="126"/>
                </a:cubicBezTo>
                <a:cubicBezTo>
                  <a:pt x="121" y="126"/>
                  <a:pt x="121" y="126"/>
                  <a:pt x="121" y="126"/>
                </a:cubicBezTo>
                <a:cubicBezTo>
                  <a:pt x="111" y="97"/>
                  <a:pt x="111" y="97"/>
                  <a:pt x="111" y="97"/>
                </a:cubicBezTo>
                <a:lnTo>
                  <a:pt x="192" y="97"/>
                </a:lnTo>
                <a:close/>
                <a:moveTo>
                  <a:pt x="151" y="214"/>
                </a:moveTo>
                <a:cubicBezTo>
                  <a:pt x="192" y="214"/>
                  <a:pt x="192" y="214"/>
                  <a:pt x="192" y="214"/>
                </a:cubicBezTo>
                <a:cubicBezTo>
                  <a:pt x="192" y="242"/>
                  <a:pt x="192" y="242"/>
                  <a:pt x="192" y="242"/>
                </a:cubicBezTo>
                <a:cubicBezTo>
                  <a:pt x="161" y="242"/>
                  <a:pt x="161" y="242"/>
                  <a:pt x="161" y="242"/>
                </a:cubicBezTo>
                <a:lnTo>
                  <a:pt x="151" y="214"/>
                </a:lnTo>
                <a:close/>
                <a:moveTo>
                  <a:pt x="306" y="242"/>
                </a:moveTo>
                <a:cubicBezTo>
                  <a:pt x="306" y="214"/>
                  <a:pt x="306" y="214"/>
                  <a:pt x="306" y="214"/>
                </a:cubicBezTo>
                <a:cubicBezTo>
                  <a:pt x="346" y="214"/>
                  <a:pt x="346" y="214"/>
                  <a:pt x="346" y="214"/>
                </a:cubicBezTo>
                <a:cubicBezTo>
                  <a:pt x="337" y="242"/>
                  <a:pt x="337" y="242"/>
                  <a:pt x="337" y="242"/>
                </a:cubicBezTo>
                <a:lnTo>
                  <a:pt x="306" y="2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26" name="组合 25"/>
          <p:cNvGrpSpPr/>
          <p:nvPr/>
        </p:nvGrpSpPr>
        <p:grpSpPr>
          <a:xfrm>
            <a:off x="6439853" y="2044066"/>
            <a:ext cx="1793680" cy="523875"/>
            <a:chOff x="6439853" y="2044066"/>
            <a:chExt cx="1793680" cy="523875"/>
          </a:xfrm>
        </p:grpSpPr>
        <p:sp>
          <p:nvSpPr>
            <p:cNvPr id="2080" name="MH_Other_30"/>
            <p:cNvSpPr txBox="1">
              <a:spLocks noChangeArrowheads="1"/>
            </p:cNvSpPr>
            <p:nvPr>
              <p:custDataLst>
                <p:tags r:id="rId34"/>
              </p:custDataLst>
            </p:nvPr>
          </p:nvSpPr>
          <p:spPr bwMode="auto">
            <a:xfrm>
              <a:off x="6439853" y="2044066"/>
              <a:ext cx="512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latin typeface="Impact" panose="020B0806030902050204" pitchFamily="34" charset="0"/>
                  <a:cs typeface="Aharoni" panose="02010803020104030203" pitchFamily="2" charset="-79"/>
                </a:rPr>
                <a:t>01</a:t>
              </a:r>
              <a:endParaRPr lang="zh-CN" altLang="en-US" sz="2800" dirty="0">
                <a:latin typeface="Impact" panose="020B0806030902050204" pitchFamily="34" charset="0"/>
                <a:cs typeface="Aharoni" panose="02010803020104030203" pitchFamily="2" charset="-79"/>
              </a:endParaRPr>
            </a:p>
          </p:txBody>
        </p:sp>
        <p:sp>
          <p:nvSpPr>
            <p:cNvPr id="2" name="矩形 1"/>
            <p:cNvSpPr/>
            <p:nvPr/>
          </p:nvSpPr>
          <p:spPr>
            <a:xfrm>
              <a:off x="6894705" y="2099945"/>
              <a:ext cx="1338828" cy="369332"/>
            </a:xfrm>
            <a:prstGeom prst="rect">
              <a:avLst/>
            </a:prstGeom>
          </p:spPr>
          <p:txBody>
            <a:bodyPr wrap="none">
              <a:spAutoFit/>
            </a:bodyPr>
            <a:lstStyle/>
            <a:p>
              <a:r>
                <a:rPr lang="zh-CN" altLang="zh-CN" dirty="0">
                  <a:latin typeface="宋体" panose="02010600030101010101" pitchFamily="2" charset="-122"/>
                  <a:ea typeface="宋体" panose="02010600030101010101" pitchFamily="2" charset="-122"/>
                </a:rPr>
                <a:t>支持自组织</a:t>
              </a:r>
              <a:endParaRPr lang="en-US" altLang="zh-CN" dirty="0">
                <a:latin typeface="宋体" panose="02010600030101010101" pitchFamily="2" charset="-122"/>
                <a:ea typeface="宋体" panose="02010600030101010101" pitchFamily="2" charset="-122"/>
              </a:endParaRPr>
            </a:p>
          </p:txBody>
        </p:sp>
      </p:grpSp>
      <p:grpSp>
        <p:nvGrpSpPr>
          <p:cNvPr id="27" name="组合 26"/>
          <p:cNvGrpSpPr/>
          <p:nvPr/>
        </p:nvGrpSpPr>
        <p:grpSpPr>
          <a:xfrm>
            <a:off x="7708583" y="3019426"/>
            <a:ext cx="3905588" cy="523875"/>
            <a:chOff x="7708583" y="3019426"/>
            <a:chExt cx="3905588" cy="523875"/>
          </a:xfrm>
        </p:grpSpPr>
        <p:sp>
          <p:nvSpPr>
            <p:cNvPr id="2081" name="MH_Other_31"/>
            <p:cNvSpPr txBox="1">
              <a:spLocks noChangeArrowheads="1"/>
            </p:cNvSpPr>
            <p:nvPr>
              <p:custDataLst>
                <p:tags r:id="rId33"/>
              </p:custDataLst>
            </p:nvPr>
          </p:nvSpPr>
          <p:spPr bwMode="auto">
            <a:xfrm>
              <a:off x="7708583" y="3019426"/>
              <a:ext cx="5572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latin typeface="Impact" panose="020B0806030902050204" pitchFamily="34" charset="0"/>
                  <a:cs typeface="Aharoni" panose="02010803020104030203" pitchFamily="2" charset="-79"/>
                </a:rPr>
                <a:t>02</a:t>
              </a:r>
              <a:endParaRPr lang="zh-CN" altLang="en-US" sz="2800" dirty="0">
                <a:latin typeface="Impact" panose="020B0806030902050204" pitchFamily="34" charset="0"/>
                <a:cs typeface="Aharoni" panose="02010803020104030203" pitchFamily="2" charset="-79"/>
              </a:endParaRPr>
            </a:p>
          </p:txBody>
        </p:sp>
        <p:sp>
          <p:nvSpPr>
            <p:cNvPr id="19" name="矩形 18"/>
            <p:cNvSpPr/>
            <p:nvPr/>
          </p:nvSpPr>
          <p:spPr>
            <a:xfrm>
              <a:off x="8197851" y="3117652"/>
              <a:ext cx="3416320" cy="369332"/>
            </a:xfrm>
            <a:prstGeom prst="rect">
              <a:avLst/>
            </a:prstGeom>
          </p:spPr>
          <p:txBody>
            <a:bodyPr wrap="none">
              <a:spAutoFit/>
            </a:bodyPr>
            <a:lstStyle/>
            <a:p>
              <a:r>
                <a:rPr lang="zh-CN" altLang="en-US" dirty="0" smtClean="0">
                  <a:latin typeface="宋体" panose="02010600030101010101" pitchFamily="2" charset="-122"/>
                  <a:ea typeface="宋体" panose="02010600030101010101" pitchFamily="2" charset="-122"/>
                </a:rPr>
                <a:t>共同体</a:t>
              </a:r>
              <a:r>
                <a:rPr lang="zh-CN" altLang="en-US" dirty="0">
                  <a:latin typeface="宋体" panose="02010600030101010101" pitchFamily="2" charset="-122"/>
                  <a:ea typeface="宋体" panose="02010600030101010101" pitchFamily="2" charset="-122"/>
                </a:rPr>
                <a:t>成员集体贡献和</a:t>
              </a:r>
              <a:r>
                <a:rPr lang="zh-CN" altLang="zh-CN" dirty="0">
                  <a:latin typeface="宋体" panose="02010600030101010101" pitchFamily="2" charset="-122"/>
                  <a:ea typeface="宋体" panose="02010600030101010101" pitchFamily="2" charset="-122"/>
                </a:rPr>
                <a:t>共享</a:t>
              </a:r>
              <a:r>
                <a:rPr lang="zh-CN" altLang="en-US" dirty="0">
                  <a:latin typeface="宋体" panose="02010600030101010101" pitchFamily="2" charset="-122"/>
                  <a:ea typeface="宋体" panose="02010600030101010101" pitchFamily="2" charset="-122"/>
                </a:rPr>
                <a:t>知识</a:t>
              </a:r>
              <a:endParaRPr lang="en-US" altLang="zh-CN" dirty="0">
                <a:latin typeface="宋体" panose="02010600030101010101" pitchFamily="2" charset="-122"/>
                <a:ea typeface="宋体" panose="02010600030101010101" pitchFamily="2" charset="-122"/>
              </a:endParaRPr>
            </a:p>
          </p:txBody>
        </p:sp>
      </p:grpSp>
      <p:grpSp>
        <p:nvGrpSpPr>
          <p:cNvPr id="28" name="组合 27"/>
          <p:cNvGrpSpPr/>
          <p:nvPr/>
        </p:nvGrpSpPr>
        <p:grpSpPr>
          <a:xfrm>
            <a:off x="7773989" y="4222753"/>
            <a:ext cx="3407762" cy="646331"/>
            <a:chOff x="7773989" y="4222753"/>
            <a:chExt cx="3407762" cy="646331"/>
          </a:xfrm>
        </p:grpSpPr>
        <p:sp>
          <p:nvSpPr>
            <p:cNvPr id="2082" name="MH_Other_32"/>
            <p:cNvSpPr txBox="1">
              <a:spLocks noChangeArrowheads="1"/>
            </p:cNvSpPr>
            <p:nvPr>
              <p:custDataLst>
                <p:tags r:id="rId32"/>
              </p:custDataLst>
            </p:nvPr>
          </p:nvSpPr>
          <p:spPr bwMode="auto">
            <a:xfrm>
              <a:off x="7773989" y="4224339"/>
              <a:ext cx="568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latin typeface="Impact" panose="020B0806030902050204" pitchFamily="34" charset="0"/>
                  <a:cs typeface="Aharoni" panose="02010803020104030203" pitchFamily="2" charset="-79"/>
                </a:rPr>
                <a:t>03</a:t>
              </a:r>
              <a:endParaRPr lang="zh-CN" altLang="en-US" sz="2800" dirty="0">
                <a:latin typeface="Impact" panose="020B0806030902050204" pitchFamily="34" charset="0"/>
                <a:cs typeface="Aharoni" panose="02010803020104030203" pitchFamily="2" charset="-79"/>
              </a:endParaRPr>
            </a:p>
          </p:txBody>
        </p:sp>
        <p:sp>
          <p:nvSpPr>
            <p:cNvPr id="20" name="矩形 19"/>
            <p:cNvSpPr/>
            <p:nvPr/>
          </p:nvSpPr>
          <p:spPr>
            <a:xfrm>
              <a:off x="8386431" y="4222753"/>
              <a:ext cx="2795320" cy="646331"/>
            </a:xfrm>
            <a:prstGeom prst="rect">
              <a:avLst/>
            </a:prstGeom>
          </p:spPr>
          <p:txBody>
            <a:bodyPr wrap="square">
              <a:spAutoFit/>
            </a:bodyPr>
            <a:lstStyle/>
            <a:p>
              <a:r>
                <a:rPr lang="zh-CN" altLang="en-US" dirty="0" smtClean="0">
                  <a:latin typeface="宋体" panose="02010600030101010101" pitchFamily="2" charset="-122"/>
                  <a:ea typeface="宋体" panose="02010600030101010101" pitchFamily="2" charset="-122"/>
                </a:rPr>
                <a:t>支持</a:t>
              </a:r>
              <a:r>
                <a:rPr lang="zh-CN" altLang="en-US" dirty="0">
                  <a:latin typeface="宋体" panose="02010600030101010101" pitchFamily="2" charset="-122"/>
                  <a:ea typeface="宋体" panose="02010600030101010101" pitchFamily="2" charset="-122"/>
                </a:rPr>
                <a:t>成员贡献个人观点、参考他人想法</a:t>
              </a:r>
              <a:endParaRPr lang="en-US" altLang="zh-CN" dirty="0">
                <a:latin typeface="宋体" panose="02010600030101010101" pitchFamily="2" charset="-122"/>
                <a:ea typeface="宋体" panose="02010600030101010101" pitchFamily="2" charset="-122"/>
              </a:endParaRPr>
            </a:p>
          </p:txBody>
        </p:sp>
      </p:grpSp>
      <p:grpSp>
        <p:nvGrpSpPr>
          <p:cNvPr id="29" name="组合 28"/>
          <p:cNvGrpSpPr/>
          <p:nvPr/>
        </p:nvGrpSpPr>
        <p:grpSpPr>
          <a:xfrm>
            <a:off x="6832601" y="5338764"/>
            <a:ext cx="3045916" cy="522287"/>
            <a:chOff x="6832601" y="5338764"/>
            <a:chExt cx="3045916" cy="522287"/>
          </a:xfrm>
        </p:grpSpPr>
        <p:sp>
          <p:nvSpPr>
            <p:cNvPr id="2079" name="MH_Other_29"/>
            <p:cNvSpPr txBox="1">
              <a:spLocks noChangeArrowheads="1"/>
            </p:cNvSpPr>
            <p:nvPr>
              <p:custDataLst>
                <p:tags r:id="rId31"/>
              </p:custDataLst>
            </p:nvPr>
          </p:nvSpPr>
          <p:spPr bwMode="auto">
            <a:xfrm>
              <a:off x="6832601" y="5338764"/>
              <a:ext cx="5572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latin typeface="Impact" panose="020B0806030902050204" pitchFamily="34" charset="0"/>
                  <a:cs typeface="Aharoni" panose="02010803020104030203" pitchFamily="2" charset="-79"/>
                </a:rPr>
                <a:t>04</a:t>
              </a:r>
              <a:endParaRPr lang="zh-CN" altLang="en-US" sz="2800" dirty="0">
                <a:latin typeface="Impact" panose="020B0806030902050204" pitchFamily="34" charset="0"/>
                <a:cs typeface="Aharoni" panose="02010803020104030203" pitchFamily="2" charset="-79"/>
              </a:endParaRPr>
            </a:p>
          </p:txBody>
        </p:sp>
        <p:sp>
          <p:nvSpPr>
            <p:cNvPr id="21" name="矩形 20"/>
            <p:cNvSpPr/>
            <p:nvPr/>
          </p:nvSpPr>
          <p:spPr>
            <a:xfrm>
              <a:off x="7385527" y="5424172"/>
              <a:ext cx="2492990" cy="369332"/>
            </a:xfrm>
            <a:prstGeom prst="rect">
              <a:avLst/>
            </a:prstGeom>
          </p:spPr>
          <p:txBody>
            <a:bodyPr wrap="none">
              <a:spAutoFit/>
            </a:bodyPr>
            <a:lstStyle/>
            <a:p>
              <a:r>
                <a:rPr lang="zh-CN" altLang="en-US" dirty="0">
                  <a:latin typeface="宋体" panose="02010600030101010101" pitchFamily="2" charset="-122"/>
                  <a:ea typeface="宋体" panose="02010600030101010101" pitchFamily="2" charset="-122"/>
                </a:rPr>
                <a:t>提供高阶思维表达方式</a:t>
              </a:r>
              <a:endParaRPr lang="en-US" altLang="zh-CN" dirty="0">
                <a:latin typeface="宋体" panose="02010600030101010101" pitchFamily="2" charset="-122"/>
                <a:ea typeface="宋体" panose="02010600030101010101" pitchFamily="2" charset="-122"/>
              </a:endParaRPr>
            </a:p>
          </p:txBody>
        </p:sp>
      </p:grpSp>
      <p:grpSp>
        <p:nvGrpSpPr>
          <p:cNvPr id="30" name="组合 29"/>
          <p:cNvGrpSpPr/>
          <p:nvPr/>
        </p:nvGrpSpPr>
        <p:grpSpPr>
          <a:xfrm>
            <a:off x="3759517" y="5232401"/>
            <a:ext cx="2505076" cy="1303675"/>
            <a:chOff x="3759517" y="5232401"/>
            <a:chExt cx="2505076" cy="1303675"/>
          </a:xfrm>
        </p:grpSpPr>
        <p:sp>
          <p:nvSpPr>
            <p:cNvPr id="2076" name="MH_Other_26"/>
            <p:cNvSpPr txBox="1">
              <a:spLocks noChangeArrowheads="1"/>
            </p:cNvSpPr>
            <p:nvPr>
              <p:custDataLst>
                <p:tags r:id="rId30"/>
              </p:custDataLst>
            </p:nvPr>
          </p:nvSpPr>
          <p:spPr bwMode="auto">
            <a:xfrm>
              <a:off x="5419408" y="5232401"/>
              <a:ext cx="569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latin typeface="Impact" panose="020B0806030902050204" pitchFamily="34" charset="0"/>
                  <a:cs typeface="Aharoni" panose="02010803020104030203" pitchFamily="2" charset="-79"/>
                </a:rPr>
                <a:t>05</a:t>
              </a:r>
              <a:endParaRPr lang="zh-CN" altLang="en-US" sz="2800" dirty="0">
                <a:latin typeface="Impact" panose="020B0806030902050204" pitchFamily="34" charset="0"/>
                <a:cs typeface="Aharoni" panose="02010803020104030203" pitchFamily="2" charset="-79"/>
              </a:endParaRPr>
            </a:p>
          </p:txBody>
        </p:sp>
        <p:sp>
          <p:nvSpPr>
            <p:cNvPr id="22" name="矩形 21"/>
            <p:cNvSpPr/>
            <p:nvPr/>
          </p:nvSpPr>
          <p:spPr>
            <a:xfrm>
              <a:off x="3759517" y="5612746"/>
              <a:ext cx="2505076" cy="923330"/>
            </a:xfrm>
            <a:prstGeom prst="rect">
              <a:avLst/>
            </a:prstGeom>
          </p:spPr>
          <p:txBody>
            <a:bodyPr wrap="square">
              <a:spAutoFit/>
            </a:bodyPr>
            <a:lstStyle/>
            <a:p>
              <a:r>
                <a:rPr lang="zh-CN" altLang="en-US" dirty="0" smtClean="0">
                  <a:latin typeface="宋体" panose="02010600030101010101" pitchFamily="2" charset="-122"/>
                  <a:ea typeface="宋体" panose="02010600030101010101" pitchFamily="2" charset="-122"/>
                </a:rPr>
                <a:t>针对同一思想，为</a:t>
              </a:r>
              <a:r>
                <a:rPr lang="zh-CN" altLang="en-US" dirty="0">
                  <a:latin typeface="宋体" panose="02010600030101010101" pitchFamily="2" charset="-122"/>
                  <a:ea typeface="宋体" panose="02010600030101010101" pitchFamily="2" charset="-122"/>
                </a:rPr>
                <a:t>不同情境和高阶</a:t>
              </a:r>
              <a:r>
                <a:rPr lang="zh-CN" altLang="en-US" dirty="0" smtClean="0">
                  <a:latin typeface="宋体" panose="02010600030101010101" pitchFamily="2" charset="-122"/>
                  <a:ea typeface="宋体" panose="02010600030101010101" pitchFamily="2" charset="-122"/>
                </a:rPr>
                <a:t>知识的组织提供处理</a:t>
              </a:r>
              <a:r>
                <a:rPr lang="zh-CN" altLang="en-US" dirty="0">
                  <a:latin typeface="宋体" panose="02010600030101010101" pitchFamily="2" charset="-122"/>
                  <a:ea typeface="宋体" panose="02010600030101010101" pitchFamily="2" charset="-122"/>
                </a:rPr>
                <a:t>方式</a:t>
              </a:r>
              <a:endParaRPr lang="en-US" altLang="zh-CN" dirty="0">
                <a:latin typeface="宋体" panose="02010600030101010101" pitchFamily="2" charset="-122"/>
                <a:ea typeface="宋体" panose="02010600030101010101" pitchFamily="2" charset="-122"/>
              </a:endParaRPr>
            </a:p>
          </p:txBody>
        </p:sp>
      </p:grpSp>
      <p:grpSp>
        <p:nvGrpSpPr>
          <p:cNvPr id="31" name="组合 30"/>
          <p:cNvGrpSpPr/>
          <p:nvPr/>
        </p:nvGrpSpPr>
        <p:grpSpPr>
          <a:xfrm>
            <a:off x="2517299" y="4271586"/>
            <a:ext cx="2446179" cy="768410"/>
            <a:chOff x="2517299" y="4271586"/>
            <a:chExt cx="2446179" cy="768410"/>
          </a:xfrm>
        </p:grpSpPr>
        <p:sp>
          <p:nvSpPr>
            <p:cNvPr id="2077" name="MH_Other_27"/>
            <p:cNvSpPr txBox="1">
              <a:spLocks noChangeArrowheads="1"/>
            </p:cNvSpPr>
            <p:nvPr>
              <p:custDataLst>
                <p:tags r:id="rId29"/>
              </p:custDataLst>
            </p:nvPr>
          </p:nvSpPr>
          <p:spPr bwMode="auto">
            <a:xfrm>
              <a:off x="4391978" y="4517709"/>
              <a:ext cx="571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latin typeface="Impact" panose="020B0806030902050204" pitchFamily="34" charset="0"/>
                  <a:cs typeface="Aharoni" panose="02010803020104030203" pitchFamily="2" charset="-79"/>
                </a:rPr>
                <a:t>06</a:t>
              </a:r>
              <a:endParaRPr lang="zh-CN" altLang="en-US" sz="2800" dirty="0">
                <a:latin typeface="Impact" panose="020B0806030902050204" pitchFamily="34" charset="0"/>
                <a:cs typeface="Aharoni" panose="02010803020104030203" pitchFamily="2" charset="-79"/>
              </a:endParaRPr>
            </a:p>
          </p:txBody>
        </p:sp>
        <p:sp>
          <p:nvSpPr>
            <p:cNvPr id="23" name="矩形 22"/>
            <p:cNvSpPr/>
            <p:nvPr/>
          </p:nvSpPr>
          <p:spPr>
            <a:xfrm>
              <a:off x="2517299" y="4271586"/>
              <a:ext cx="2369503" cy="646331"/>
            </a:xfrm>
            <a:prstGeom prst="rect">
              <a:avLst/>
            </a:prstGeom>
          </p:spPr>
          <p:txBody>
            <a:bodyPr wrap="square">
              <a:spAutoFit/>
            </a:bodyPr>
            <a:lstStyle/>
            <a:p>
              <a:r>
                <a:rPr lang="zh-CN" altLang="en-US" dirty="0">
                  <a:latin typeface="宋体" panose="02010600030101010101" pitchFamily="2" charset="-122"/>
                  <a:ea typeface="宋体" panose="02010600030101010101" pitchFamily="2" charset="-122"/>
                </a:rPr>
                <a:t>使用反馈以加强自我管理和群组管理</a:t>
              </a:r>
              <a:endParaRPr lang="en-US" altLang="zh-CN" dirty="0">
                <a:latin typeface="宋体" panose="02010600030101010101" pitchFamily="2" charset="-122"/>
                <a:ea typeface="宋体" panose="02010600030101010101" pitchFamily="2" charset="-122"/>
              </a:endParaRPr>
            </a:p>
          </p:txBody>
        </p:sp>
      </p:grpSp>
      <p:grpSp>
        <p:nvGrpSpPr>
          <p:cNvPr id="32" name="组合 31"/>
          <p:cNvGrpSpPr/>
          <p:nvPr/>
        </p:nvGrpSpPr>
        <p:grpSpPr>
          <a:xfrm>
            <a:off x="2168840" y="3063559"/>
            <a:ext cx="2726059" cy="804227"/>
            <a:chOff x="2168840" y="3063559"/>
            <a:chExt cx="2726059" cy="804227"/>
          </a:xfrm>
        </p:grpSpPr>
        <p:sp>
          <p:nvSpPr>
            <p:cNvPr id="2075" name="MH_Other_25"/>
            <p:cNvSpPr txBox="1">
              <a:spLocks noChangeArrowheads="1"/>
            </p:cNvSpPr>
            <p:nvPr>
              <p:custDataLst>
                <p:tags r:id="rId28"/>
              </p:custDataLst>
            </p:nvPr>
          </p:nvSpPr>
          <p:spPr bwMode="auto">
            <a:xfrm>
              <a:off x="4377374" y="3345499"/>
              <a:ext cx="51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r>
                <a:rPr lang="en-US" altLang="zh-CN" sz="2800" dirty="0">
                  <a:latin typeface="Impact" panose="020B0806030902050204" pitchFamily="34" charset="0"/>
                  <a:cs typeface="Aharoni" panose="02010803020104030203" pitchFamily="2" charset="-79"/>
                </a:rPr>
                <a:t>07</a:t>
              </a:r>
              <a:endParaRPr lang="zh-CN" altLang="en-US" sz="2800" dirty="0">
                <a:latin typeface="Impact" panose="020B0806030902050204" pitchFamily="34" charset="0"/>
                <a:cs typeface="Aharoni" panose="02010803020104030203" pitchFamily="2" charset="-79"/>
              </a:endParaRPr>
            </a:p>
          </p:txBody>
        </p:sp>
        <p:sp>
          <p:nvSpPr>
            <p:cNvPr id="24" name="矩形 23"/>
            <p:cNvSpPr/>
            <p:nvPr/>
          </p:nvSpPr>
          <p:spPr>
            <a:xfrm>
              <a:off x="2168840" y="3063559"/>
              <a:ext cx="2707960" cy="646331"/>
            </a:xfrm>
            <a:prstGeom prst="rect">
              <a:avLst/>
            </a:prstGeom>
          </p:spPr>
          <p:txBody>
            <a:bodyPr wrap="square">
              <a:spAutoFit/>
            </a:bodyPr>
            <a:lstStyle/>
            <a:p>
              <a:r>
                <a:rPr lang="zh-CN" altLang="en-US" dirty="0">
                  <a:latin typeface="宋体" panose="02010600030101010101" pitchFamily="2" charset="-122"/>
                  <a:ea typeface="宋体" panose="02010600030101010101" pitchFamily="2" charset="-122"/>
                </a:rPr>
                <a:t>通过贡献、共享知识目标建立知识社会网络</a:t>
              </a:r>
              <a:endParaRPr lang="en-US" altLang="zh-CN" dirty="0">
                <a:latin typeface="宋体" panose="02010600030101010101" pitchFamily="2" charset="-122"/>
                <a:ea typeface="宋体" panose="02010600030101010101" pitchFamily="2" charset="-122"/>
              </a:endParaRPr>
            </a:p>
          </p:txBody>
        </p:sp>
      </p:grpSp>
      <p:grpSp>
        <p:nvGrpSpPr>
          <p:cNvPr id="33" name="组合 32"/>
          <p:cNvGrpSpPr/>
          <p:nvPr/>
        </p:nvGrpSpPr>
        <p:grpSpPr>
          <a:xfrm>
            <a:off x="2650567" y="1850125"/>
            <a:ext cx="3193022" cy="754328"/>
            <a:chOff x="2650567" y="1850125"/>
            <a:chExt cx="3193022" cy="754328"/>
          </a:xfrm>
        </p:grpSpPr>
        <p:sp>
          <p:nvSpPr>
            <p:cNvPr id="2078" name="MH_Other_28"/>
            <p:cNvSpPr txBox="1">
              <a:spLocks noChangeArrowheads="1"/>
            </p:cNvSpPr>
            <p:nvPr>
              <p:custDataLst>
                <p:tags r:id="rId27"/>
              </p:custDataLst>
            </p:nvPr>
          </p:nvSpPr>
          <p:spPr bwMode="auto">
            <a:xfrm>
              <a:off x="5273676" y="2082165"/>
              <a:ext cx="5699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a:latin typeface="Impact" panose="020B0806030902050204" pitchFamily="34" charset="0"/>
                  <a:cs typeface="Aharoni" panose="02010803020104030203" pitchFamily="2" charset="-79"/>
                </a:rPr>
                <a:t>08</a:t>
              </a:r>
              <a:endParaRPr lang="zh-CN" altLang="en-US" sz="2800">
                <a:latin typeface="Impact" panose="020B0806030902050204" pitchFamily="34" charset="0"/>
                <a:cs typeface="Aharoni" panose="02010803020104030203" pitchFamily="2" charset="-79"/>
              </a:endParaRPr>
            </a:p>
          </p:txBody>
        </p:sp>
        <p:sp>
          <p:nvSpPr>
            <p:cNvPr id="25" name="矩形 24"/>
            <p:cNvSpPr/>
            <p:nvPr/>
          </p:nvSpPr>
          <p:spPr>
            <a:xfrm>
              <a:off x="2650567" y="1850125"/>
              <a:ext cx="3193022" cy="646331"/>
            </a:xfrm>
            <a:prstGeom prst="rect">
              <a:avLst/>
            </a:prstGeom>
          </p:spPr>
          <p:txBody>
            <a:bodyPr wrap="square">
              <a:spAutoFit/>
            </a:bodyPr>
            <a:lstStyle/>
            <a:p>
              <a:r>
                <a:rPr lang="zh-CN" altLang="en-US" dirty="0">
                  <a:latin typeface="宋体" panose="02010600030101010101" pitchFamily="2" charset="-122"/>
                  <a:ea typeface="宋体" panose="02010600030101010101" pitchFamily="2" charset="-122"/>
                </a:rPr>
                <a:t>提供个性化的环境，支持用户开展持续性的知识建构</a:t>
              </a:r>
              <a:endParaRPr lang="zh-CN" altLang="zh-CN" dirty="0">
                <a:latin typeface="宋体" panose="02010600030101010101" pitchFamily="2" charset="-122"/>
                <a:ea typeface="宋体" panose="02010600030101010101" pitchFamily="2" charset="-122"/>
              </a:endParaRPr>
            </a:p>
          </p:txBody>
        </p:sp>
      </p:grpSp>
      <p:sp>
        <p:nvSpPr>
          <p:cNvPr id="55" name="标题 1"/>
          <p:cNvSpPr>
            <a:spLocks noGrp="1"/>
          </p:cNvSpPr>
          <p:nvPr>
            <p:ph type="title"/>
          </p:nvPr>
        </p:nvSpPr>
        <p:spPr>
          <a:xfrm>
            <a:off x="673101" y="213919"/>
            <a:ext cx="10954459" cy="796011"/>
          </a:xfrm>
        </p:spPr>
        <p:txBody>
          <a:bodyPr/>
          <a:lstStyle/>
          <a:p>
            <a:r>
              <a:rPr lang="zh-CN" altLang="en-US" dirty="0"/>
              <a:t>知识</a:t>
            </a:r>
            <a:r>
              <a:rPr lang="zh-CN" altLang="en-US" dirty="0" smtClean="0"/>
              <a:t>建构的环境观</a:t>
            </a:r>
            <a:endParaRPr lang="zh-CN" altLang="en-US" dirty="0"/>
          </a:p>
        </p:txBody>
      </p:sp>
      <p:cxnSp>
        <p:nvCxnSpPr>
          <p:cNvPr id="56" name="Straight Connector 13"/>
          <p:cNvCxnSpPr>
            <a:cxnSpLocks noChangeShapeType="1"/>
          </p:cNvCxnSpPr>
          <p:nvPr>
            <p:custDataLst>
              <p:tags r:id="rId26"/>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57" name="内容占位符 2"/>
          <p:cNvSpPr txBox="1">
            <a:spLocks/>
          </p:cNvSpPr>
          <p:nvPr/>
        </p:nvSpPr>
        <p:spPr>
          <a:xfrm>
            <a:off x="811243" y="979769"/>
            <a:ext cx="10488872" cy="680084"/>
          </a:xfrm>
          <a:prstGeom prst="rect">
            <a:avLst/>
          </a:prstGeom>
        </p:spPr>
        <p:txBody>
          <a:bodyPr>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dirty="0" smtClean="0"/>
              <a:t>知识建构环境的特征</a:t>
            </a:r>
            <a:r>
              <a:rPr lang="zh-CN" altLang="en-US" sz="1800" b="0" dirty="0" smtClean="0">
                <a:solidFill>
                  <a:schemeClr val="tx1"/>
                </a:solidFill>
                <a:latin typeface="宋体" panose="02010600030101010101" pitchFamily="2" charset="-122"/>
                <a:ea typeface="宋体" panose="02010600030101010101" pitchFamily="2" charset="-122"/>
              </a:rPr>
              <a:t>（</a:t>
            </a:r>
            <a:r>
              <a:rPr lang="en-US" altLang="zh-CN" sz="1800" b="0" dirty="0" err="1" smtClean="0">
                <a:solidFill>
                  <a:schemeClr val="tx1"/>
                </a:solidFill>
                <a:latin typeface="宋体" panose="02010600030101010101" pitchFamily="2" charset="-122"/>
                <a:ea typeface="宋体" panose="02010600030101010101" pitchFamily="2" charset="-122"/>
              </a:rPr>
              <a:t>Scardamalia</a:t>
            </a:r>
            <a:r>
              <a:rPr lang="en-US" altLang="zh-CN" sz="1800" b="0" dirty="0" smtClean="0">
                <a:solidFill>
                  <a:schemeClr val="tx1"/>
                </a:solidFill>
                <a:latin typeface="宋体" panose="02010600030101010101" pitchFamily="2" charset="-122"/>
                <a:ea typeface="宋体" panose="02010600030101010101" pitchFamily="2" charset="-122"/>
              </a:rPr>
              <a:t>, M., &amp; </a:t>
            </a:r>
            <a:r>
              <a:rPr lang="en-US" altLang="zh-CN" sz="1800" b="0" dirty="0" err="1" smtClean="0">
                <a:solidFill>
                  <a:schemeClr val="tx1"/>
                </a:solidFill>
                <a:latin typeface="宋体" panose="02010600030101010101" pitchFamily="2" charset="-122"/>
                <a:ea typeface="宋体" panose="02010600030101010101" pitchFamily="2" charset="-122"/>
              </a:rPr>
              <a:t>Bereiter</a:t>
            </a:r>
            <a:r>
              <a:rPr lang="en-US" altLang="zh-CN" sz="1800" b="0" dirty="0" smtClean="0">
                <a:solidFill>
                  <a:schemeClr val="tx1"/>
                </a:solidFill>
                <a:latin typeface="宋体" panose="02010600030101010101" pitchFamily="2" charset="-122"/>
                <a:ea typeface="宋体" panose="02010600030101010101" pitchFamily="2" charset="-122"/>
              </a:rPr>
              <a:t>, C. 2003</a:t>
            </a:r>
            <a:r>
              <a:rPr lang="en-US" sz="1800" b="0" dirty="0" smtClean="0">
                <a:solidFill>
                  <a:schemeClr val="tx1"/>
                </a:solidFill>
                <a:latin typeface="宋体" panose="02010600030101010101" pitchFamily="2" charset="-122"/>
                <a:ea typeface="宋体" panose="02010600030101010101" pitchFamily="2" charset="-122"/>
              </a:rPr>
              <a:t>）</a:t>
            </a:r>
            <a:endParaRPr lang="en-US" altLang="zh-CN" sz="1800" dirty="0" smtClean="0">
              <a:solidFill>
                <a:schemeClr val="tx1"/>
              </a:solidFill>
            </a:endParaRPr>
          </a:p>
        </p:txBody>
      </p:sp>
    </p:spTree>
    <p:custDataLst>
      <p:tags r:id="rId1"/>
    </p:custDataLst>
    <p:extLst>
      <p:ext uri="{BB962C8B-B14F-4D97-AF65-F5344CB8AC3E}">
        <p14:creationId xmlns:p14="http://schemas.microsoft.com/office/powerpoint/2010/main" val="253974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1+#ppt_w/2"/>
                                          </p:val>
                                        </p:tav>
                                        <p:tav tm="100000">
                                          <p:val>
                                            <p:strVal val="#ppt_x"/>
                                          </p:val>
                                        </p:tav>
                                      </p:tavLst>
                                    </p:anim>
                                    <p:anim calcmode="lin" valueType="num">
                                      <p:cBhvr additive="base">
                                        <p:cTn id="1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2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45"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2000"/>
                                        <p:tgtEl>
                                          <p:spTgt spid="31"/>
                                        </p:tgtEl>
                                      </p:cBhvr>
                                    </p:animEffect>
                                    <p:anim calcmode="lin" valueType="num">
                                      <p:cBhvr>
                                        <p:cTn id="37" dur="2000" fill="hold"/>
                                        <p:tgtEl>
                                          <p:spTgt spid="31"/>
                                        </p:tgtEl>
                                        <p:attrNameLst>
                                          <p:attrName>ppt_w</p:attrName>
                                        </p:attrNameLst>
                                      </p:cBhvr>
                                      <p:tavLst>
                                        <p:tav tm="0" fmla="#ppt_w*sin(2.5*pi*$)">
                                          <p:val>
                                            <p:fltVal val="0"/>
                                          </p:val>
                                        </p:tav>
                                        <p:tav tm="100000">
                                          <p:val>
                                            <p:fltVal val="1"/>
                                          </p:val>
                                        </p:tav>
                                      </p:tavLst>
                                    </p:anim>
                                    <p:anim calcmode="lin" valueType="num">
                                      <p:cBhvr>
                                        <p:cTn id="38"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strips(downLeft)">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edge">
                                      <p:cBhvr>
                                        <p:cTn id="4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MH_Other_1"/>
          <p:cNvSpPr/>
          <p:nvPr>
            <p:custDataLst>
              <p:tags r:id="rId2"/>
            </p:custDataLst>
          </p:nvPr>
        </p:nvSpPr>
        <p:spPr>
          <a:xfrm rot="9257143">
            <a:off x="6418066" y="4662520"/>
            <a:ext cx="1290637" cy="3651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a:p>
        </p:txBody>
      </p:sp>
      <p:sp>
        <p:nvSpPr>
          <p:cNvPr id="30" name="MH_Other_2"/>
          <p:cNvSpPr/>
          <p:nvPr>
            <p:custDataLst>
              <p:tags r:id="rId3"/>
            </p:custDataLst>
          </p:nvPr>
        </p:nvSpPr>
        <p:spPr>
          <a:xfrm rot="12342857">
            <a:off x="5416352" y="4662520"/>
            <a:ext cx="1290638" cy="3651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a:p>
        </p:txBody>
      </p:sp>
      <p:sp>
        <p:nvSpPr>
          <p:cNvPr id="31" name="MH_Other_3"/>
          <p:cNvSpPr/>
          <p:nvPr>
            <p:custDataLst>
              <p:tags r:id="rId4"/>
            </p:custDataLst>
          </p:nvPr>
        </p:nvSpPr>
        <p:spPr>
          <a:xfrm rot="15428571">
            <a:off x="4791672" y="3879089"/>
            <a:ext cx="1290637" cy="3651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a:p>
        </p:txBody>
      </p:sp>
      <p:sp>
        <p:nvSpPr>
          <p:cNvPr id="32" name="MH_Other_4"/>
          <p:cNvSpPr/>
          <p:nvPr>
            <p:custDataLst>
              <p:tags r:id="rId5"/>
            </p:custDataLst>
          </p:nvPr>
        </p:nvSpPr>
        <p:spPr>
          <a:xfrm rot="18514286">
            <a:off x="5014715" y="2901982"/>
            <a:ext cx="1289050" cy="3651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a:p>
        </p:txBody>
      </p:sp>
      <p:sp>
        <p:nvSpPr>
          <p:cNvPr id="33" name="MH_Other_5"/>
          <p:cNvSpPr/>
          <p:nvPr>
            <p:custDataLst>
              <p:tags r:id="rId6"/>
            </p:custDataLst>
          </p:nvPr>
        </p:nvSpPr>
        <p:spPr>
          <a:xfrm>
            <a:off x="5918002" y="2467008"/>
            <a:ext cx="1289050" cy="3651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a:p>
        </p:txBody>
      </p:sp>
      <p:sp>
        <p:nvSpPr>
          <p:cNvPr id="34" name="MH_Other_6"/>
          <p:cNvSpPr/>
          <p:nvPr>
            <p:custDataLst>
              <p:tags r:id="rId7"/>
            </p:custDataLst>
          </p:nvPr>
        </p:nvSpPr>
        <p:spPr>
          <a:xfrm rot="3085714">
            <a:off x="6821290" y="2901982"/>
            <a:ext cx="1289050" cy="3651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a:p>
        </p:txBody>
      </p:sp>
      <p:sp>
        <p:nvSpPr>
          <p:cNvPr id="35" name="MH_Other_7"/>
          <p:cNvSpPr/>
          <p:nvPr>
            <p:custDataLst>
              <p:tags r:id="rId8"/>
            </p:custDataLst>
          </p:nvPr>
        </p:nvSpPr>
        <p:spPr>
          <a:xfrm rot="6171428">
            <a:off x="7042747" y="3879089"/>
            <a:ext cx="1290637" cy="365125"/>
          </a:xfrm>
          <a:custGeom>
            <a:avLst/>
            <a:gdLst>
              <a:gd name="connsiteX0" fmla="*/ 0 w 2085975"/>
              <a:gd name="connsiteY0" fmla="*/ 0 h 590550"/>
              <a:gd name="connsiteX1" fmla="*/ 2085975 w 2085975"/>
              <a:gd name="connsiteY1" fmla="*/ 0 h 590550"/>
              <a:gd name="connsiteX2" fmla="*/ 1042988 w 2085975"/>
              <a:gd name="connsiteY2" fmla="*/ 590550 h 590550"/>
            </a:gdLst>
            <a:ahLst/>
            <a:cxnLst>
              <a:cxn ang="0">
                <a:pos x="connsiteX0" y="connsiteY0"/>
              </a:cxn>
              <a:cxn ang="0">
                <a:pos x="connsiteX1" y="connsiteY1"/>
              </a:cxn>
              <a:cxn ang="0">
                <a:pos x="connsiteX2" y="connsiteY2"/>
              </a:cxn>
            </a:cxnLst>
            <a:rect l="l" t="t" r="r" b="b"/>
            <a:pathLst>
              <a:path w="2085975" h="590550">
                <a:moveTo>
                  <a:pt x="0" y="0"/>
                </a:moveTo>
                <a:lnTo>
                  <a:pt x="2085975" y="0"/>
                </a:lnTo>
                <a:lnTo>
                  <a:pt x="1042988" y="59055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bodyPr>
          <a:lstStyle/>
          <a:p>
            <a:pPr algn="ctr">
              <a:defRPr/>
            </a:pPr>
            <a:endParaRPr lang="zh-CN" altLang="en-US"/>
          </a:p>
        </p:txBody>
      </p:sp>
      <p:sp>
        <p:nvSpPr>
          <p:cNvPr id="3081" name="MH_Title_1"/>
          <p:cNvSpPr>
            <a:spLocks noChangeArrowheads="1"/>
          </p:cNvSpPr>
          <p:nvPr>
            <p:custDataLst>
              <p:tags r:id="rId9"/>
            </p:custDataLst>
          </p:nvPr>
        </p:nvSpPr>
        <p:spPr bwMode="auto">
          <a:xfrm>
            <a:off x="5844977" y="3235357"/>
            <a:ext cx="132257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a:spcBef>
                <a:spcPct val="0"/>
              </a:spcBef>
              <a:buNone/>
              <a:defRPr/>
            </a:pPr>
            <a:r>
              <a:rPr lang="zh-CN" altLang="zh-CN" sz="2400" b="1" dirty="0">
                <a:latin typeface="宋体" panose="02010600030101010101" pitchFamily="2" charset="-122"/>
                <a:ea typeface="宋体" panose="02010600030101010101" pitchFamily="2" charset="-122"/>
              </a:rPr>
              <a:t>知识建构</a:t>
            </a:r>
            <a:r>
              <a:rPr lang="zh-CN" altLang="zh-CN" sz="2400" b="1" dirty="0" smtClean="0">
                <a:latin typeface="宋体" panose="02010600030101010101" pitchFamily="2" charset="-122"/>
                <a:ea typeface="宋体" panose="02010600030101010101" pitchFamily="2" charset="-122"/>
              </a:rPr>
              <a:t>环境</a:t>
            </a:r>
            <a:r>
              <a:rPr lang="zh-CN" altLang="en-US" sz="2400" b="1" dirty="0" smtClean="0">
                <a:latin typeface="宋体" panose="02010600030101010101" pitchFamily="2" charset="-122"/>
                <a:ea typeface="宋体" panose="02010600030101010101" pitchFamily="2" charset="-122"/>
              </a:rPr>
              <a:t>应关注</a:t>
            </a:r>
            <a:r>
              <a:rPr lang="zh-CN" altLang="zh-CN" sz="2400" b="1" dirty="0" smtClean="0">
                <a:latin typeface="宋体" panose="02010600030101010101" pitchFamily="2" charset="-122"/>
                <a:ea typeface="宋体" panose="02010600030101010101" pitchFamily="2" charset="-122"/>
              </a:rPr>
              <a:t>的问题</a:t>
            </a:r>
            <a:endParaRPr lang="zh-CN" altLang="en-US" sz="2400" b="1" dirty="0">
              <a:solidFill>
                <a:schemeClr val="accent1"/>
              </a:solidFill>
              <a:latin typeface="宋体" panose="02010600030101010101" pitchFamily="2" charset="-122"/>
              <a:ea typeface="宋体" panose="02010600030101010101" pitchFamily="2" charset="-122"/>
            </a:endParaRPr>
          </a:p>
        </p:txBody>
      </p:sp>
      <p:sp>
        <p:nvSpPr>
          <p:cNvPr id="5" name="MH_SubTitle_1"/>
          <p:cNvSpPr/>
          <p:nvPr>
            <p:custDataLst>
              <p:tags r:id="rId10"/>
            </p:custDataLst>
          </p:nvPr>
        </p:nvSpPr>
        <p:spPr>
          <a:xfrm>
            <a:off x="5397985" y="1869950"/>
            <a:ext cx="2553608" cy="521855"/>
          </a:xfrm>
          <a:prstGeom prst="rect">
            <a:avLst/>
          </a:prstGeom>
        </p:spPr>
        <p:txBody>
          <a:bodyPr>
            <a:normAutofit/>
          </a:bodyPr>
          <a:lstStyle/>
          <a:p>
            <a:r>
              <a:rPr lang="zh-CN" altLang="zh-CN" sz="2000" dirty="0">
                <a:latin typeface="宋体" panose="02010600030101010101" pitchFamily="2" charset="-122"/>
                <a:ea typeface="宋体" panose="02010600030101010101" pitchFamily="2" charset="-122"/>
              </a:rPr>
              <a:t>线性</a:t>
            </a:r>
            <a:r>
              <a:rPr lang="zh-CN" altLang="zh-CN" sz="2000" dirty="0" smtClean="0">
                <a:latin typeface="宋体" panose="02010600030101010101" pitchFamily="2" charset="-122"/>
                <a:ea typeface="宋体" panose="02010600030101010101" pitchFamily="2" charset="-122"/>
              </a:rPr>
              <a:t>讨论</a:t>
            </a:r>
            <a:r>
              <a:rPr lang="zh-CN" altLang="en-US" sz="2000" dirty="0" smtClean="0">
                <a:latin typeface="宋体" panose="02010600030101010101" pitchFamily="2" charset="-122"/>
                <a:ea typeface="宋体" panose="02010600030101010101" pitchFamily="2" charset="-122"/>
              </a:rPr>
              <a:t>以</a:t>
            </a:r>
            <a:r>
              <a:rPr lang="zh-CN" altLang="zh-CN" sz="2000" dirty="0" smtClean="0">
                <a:latin typeface="宋体" panose="02010600030101010101" pitchFamily="2" charset="-122"/>
                <a:ea typeface="宋体" panose="02010600030101010101" pitchFamily="2" charset="-122"/>
              </a:rPr>
              <a:t>建构</a:t>
            </a:r>
            <a:r>
              <a:rPr lang="zh-CN" altLang="zh-CN" sz="2000" dirty="0">
                <a:latin typeface="宋体" panose="02010600030101010101" pitchFamily="2" charset="-122"/>
                <a:ea typeface="宋体" panose="02010600030101010101" pitchFamily="2" charset="-122"/>
              </a:rPr>
              <a:t>知识</a:t>
            </a:r>
          </a:p>
        </p:txBody>
      </p:sp>
      <p:sp>
        <p:nvSpPr>
          <p:cNvPr id="15" name="MH_SubTitle_2"/>
          <p:cNvSpPr/>
          <p:nvPr>
            <p:custDataLst>
              <p:tags r:id="rId11"/>
            </p:custDataLst>
          </p:nvPr>
        </p:nvSpPr>
        <p:spPr>
          <a:xfrm>
            <a:off x="7653140" y="2665444"/>
            <a:ext cx="1827212" cy="338138"/>
          </a:xfrm>
          <a:prstGeom prst="rect">
            <a:avLst/>
          </a:prstGeom>
        </p:spPr>
        <p:txBody>
          <a:bodyPr>
            <a:noAutofit/>
          </a:bodyPr>
          <a:lstStyle/>
          <a:p>
            <a:r>
              <a:rPr lang="zh-CN" altLang="zh-CN" sz="2000" dirty="0">
                <a:latin typeface="宋体" panose="02010600030101010101" pitchFamily="2" charset="-122"/>
                <a:ea typeface="宋体" panose="02010600030101010101" pitchFamily="2" charset="-122"/>
              </a:rPr>
              <a:t>区分学习任务</a:t>
            </a:r>
          </a:p>
        </p:txBody>
      </p:sp>
      <p:sp>
        <p:nvSpPr>
          <p:cNvPr id="16" name="MH_SubTitle_3"/>
          <p:cNvSpPr/>
          <p:nvPr>
            <p:custDataLst>
              <p:tags r:id="rId12"/>
            </p:custDataLst>
          </p:nvPr>
        </p:nvSpPr>
        <p:spPr>
          <a:xfrm>
            <a:off x="7913491" y="4006883"/>
            <a:ext cx="2138996" cy="428624"/>
          </a:xfrm>
          <a:prstGeom prst="rect">
            <a:avLst/>
          </a:prstGeom>
        </p:spPr>
        <p:txBody>
          <a:bodyPr>
            <a:noAutofit/>
          </a:bodyPr>
          <a:lstStyle/>
          <a:p>
            <a:r>
              <a:rPr lang="zh-CN" altLang="zh-CN" sz="2000" dirty="0">
                <a:latin typeface="宋体" panose="02010600030101010101" pitchFamily="2" charset="-122"/>
                <a:ea typeface="宋体" panose="02010600030101010101" pitchFamily="2" charset="-122"/>
              </a:rPr>
              <a:t>表达协作观点</a:t>
            </a:r>
          </a:p>
        </p:txBody>
      </p:sp>
      <p:sp>
        <p:nvSpPr>
          <p:cNvPr id="17" name="MH_SubTitle_4"/>
          <p:cNvSpPr/>
          <p:nvPr>
            <p:custDataLst>
              <p:tags r:id="rId13"/>
            </p:custDataLst>
          </p:nvPr>
        </p:nvSpPr>
        <p:spPr>
          <a:xfrm>
            <a:off x="7119740" y="5022883"/>
            <a:ext cx="1884362" cy="338137"/>
          </a:xfrm>
          <a:prstGeom prst="rect">
            <a:avLst/>
          </a:prstGeom>
        </p:spPr>
        <p:txBody>
          <a:bodyPr>
            <a:normAutofit fontScale="92500" lnSpcReduction="20000"/>
          </a:bodyPr>
          <a:lstStyle/>
          <a:p>
            <a:r>
              <a:rPr lang="zh-CN" altLang="zh-CN" sz="2000" dirty="0">
                <a:latin typeface="宋体" panose="02010600030101010101" pitchFamily="2" charset="-122"/>
                <a:ea typeface="宋体" panose="02010600030101010101" pitchFamily="2" charset="-122"/>
              </a:rPr>
              <a:t>聚合观点</a:t>
            </a:r>
          </a:p>
        </p:txBody>
      </p:sp>
      <p:sp>
        <p:nvSpPr>
          <p:cNvPr id="18" name="MH_SubTitle_5"/>
          <p:cNvSpPr/>
          <p:nvPr>
            <p:custDataLst>
              <p:tags r:id="rId14"/>
            </p:custDataLst>
          </p:nvPr>
        </p:nvSpPr>
        <p:spPr>
          <a:xfrm>
            <a:off x="4620454" y="5001978"/>
            <a:ext cx="1366838" cy="550007"/>
          </a:xfrm>
          <a:prstGeom prst="rect">
            <a:avLst/>
          </a:prstGeom>
        </p:spPr>
        <p:txBody>
          <a:bodyPr>
            <a:normAutofit/>
          </a:bodyPr>
          <a:lstStyle/>
          <a:p>
            <a:r>
              <a:rPr lang="zh-CN" altLang="zh-CN" sz="2000" dirty="0">
                <a:latin typeface="宋体" panose="02010600030101010101" pitchFamily="2" charset="-122"/>
                <a:ea typeface="宋体" panose="02010600030101010101" pitchFamily="2" charset="-122"/>
              </a:rPr>
              <a:t>协商一致</a:t>
            </a:r>
          </a:p>
        </p:txBody>
      </p:sp>
      <p:sp>
        <p:nvSpPr>
          <p:cNvPr id="19" name="MH_SubTitle_6"/>
          <p:cNvSpPr/>
          <p:nvPr>
            <p:custDataLst>
              <p:tags r:id="rId15"/>
            </p:custDataLst>
          </p:nvPr>
        </p:nvSpPr>
        <p:spPr>
          <a:xfrm>
            <a:off x="3358208" y="3993648"/>
            <a:ext cx="1779934" cy="465892"/>
          </a:xfrm>
          <a:prstGeom prst="rect">
            <a:avLst/>
          </a:prstGeom>
        </p:spPr>
        <p:txBody>
          <a:bodyPr>
            <a:noAutofit/>
          </a:bodyPr>
          <a:lstStyle/>
          <a:p>
            <a:r>
              <a:rPr lang="zh-CN" altLang="zh-CN" sz="2000" dirty="0">
                <a:latin typeface="宋体" panose="02010600030101010101" pitchFamily="2" charset="-122"/>
                <a:ea typeface="宋体" panose="02010600030101010101" pitchFamily="2" charset="-122"/>
              </a:rPr>
              <a:t>鼓励使用系统</a:t>
            </a:r>
          </a:p>
        </p:txBody>
      </p:sp>
      <p:sp>
        <p:nvSpPr>
          <p:cNvPr id="20" name="MH_SubTitle_7"/>
          <p:cNvSpPr/>
          <p:nvPr>
            <p:custDataLst>
              <p:tags r:id="rId16"/>
            </p:custDataLst>
          </p:nvPr>
        </p:nvSpPr>
        <p:spPr>
          <a:xfrm>
            <a:off x="2322286" y="2582260"/>
            <a:ext cx="3052575" cy="569913"/>
          </a:xfrm>
          <a:prstGeom prst="rect">
            <a:avLst/>
          </a:prstGeom>
        </p:spPr>
        <p:txBody>
          <a:bodyPr>
            <a:normAutofit/>
          </a:bodyPr>
          <a:lstStyle/>
          <a:p>
            <a:pPr algn="r"/>
            <a:r>
              <a:rPr lang="zh-CN" altLang="zh-CN" sz="2000" dirty="0">
                <a:latin typeface="宋体" panose="02010600030101010101" pitchFamily="2" charset="-122"/>
                <a:ea typeface="宋体" panose="02010600030101010101" pitchFamily="2" charset="-122"/>
              </a:rPr>
              <a:t>提供</a:t>
            </a:r>
            <a:r>
              <a:rPr lang="zh-CN" altLang="zh-CN" sz="2000" dirty="0" smtClean="0">
                <a:latin typeface="宋体" panose="02010600030101010101" pitchFamily="2" charset="-122"/>
                <a:ea typeface="宋体" panose="02010600030101010101" pitchFamily="2" charset="-122"/>
              </a:rPr>
              <a:t>学习</a:t>
            </a:r>
            <a:r>
              <a:rPr lang="zh-CN" altLang="en-US" sz="2000" dirty="0" smtClean="0">
                <a:latin typeface="宋体" panose="02010600030101010101" pitchFamily="2" charset="-122"/>
                <a:ea typeface="宋体" panose="02010600030101010101" pitchFamily="2" charset="-122"/>
              </a:rPr>
              <a:t>、</a:t>
            </a:r>
            <a:r>
              <a:rPr lang="zh-CN" altLang="zh-CN" sz="2000" dirty="0" smtClean="0">
                <a:latin typeface="宋体" panose="02010600030101010101" pitchFamily="2" charset="-122"/>
                <a:ea typeface="宋体" panose="02010600030101010101" pitchFamily="2" charset="-122"/>
              </a:rPr>
              <a:t>训练</a:t>
            </a:r>
            <a:r>
              <a:rPr lang="zh-CN" altLang="zh-CN" sz="2000" dirty="0">
                <a:latin typeface="宋体" panose="02010600030101010101" pitchFamily="2" charset="-122"/>
                <a:ea typeface="宋体" panose="02010600030101010101" pitchFamily="2" charset="-122"/>
              </a:rPr>
              <a:t>脚手架</a:t>
            </a:r>
          </a:p>
        </p:txBody>
      </p:sp>
      <p:sp>
        <p:nvSpPr>
          <p:cNvPr id="21" name="标题 1"/>
          <p:cNvSpPr>
            <a:spLocks noGrp="1"/>
          </p:cNvSpPr>
          <p:nvPr>
            <p:ph type="title"/>
          </p:nvPr>
        </p:nvSpPr>
        <p:spPr>
          <a:xfrm>
            <a:off x="673101" y="213919"/>
            <a:ext cx="10954459" cy="796011"/>
          </a:xfrm>
        </p:spPr>
        <p:txBody>
          <a:bodyPr/>
          <a:lstStyle/>
          <a:p>
            <a:r>
              <a:rPr lang="zh-CN" altLang="en-US" dirty="0"/>
              <a:t>知识</a:t>
            </a:r>
            <a:r>
              <a:rPr lang="zh-CN" altLang="en-US" dirty="0" smtClean="0"/>
              <a:t>建构的环境观</a:t>
            </a:r>
            <a:endParaRPr lang="zh-CN" altLang="en-US" dirty="0"/>
          </a:p>
        </p:txBody>
      </p:sp>
      <p:cxnSp>
        <p:nvCxnSpPr>
          <p:cNvPr id="22" name="Straight Connector 13"/>
          <p:cNvCxnSpPr>
            <a:cxnSpLocks noChangeShapeType="1"/>
          </p:cNvCxnSpPr>
          <p:nvPr>
            <p:custDataLst>
              <p:tags r:id="rId17"/>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23" name="内容占位符 2"/>
          <p:cNvSpPr txBox="1">
            <a:spLocks/>
          </p:cNvSpPr>
          <p:nvPr/>
        </p:nvSpPr>
        <p:spPr>
          <a:xfrm>
            <a:off x="811243" y="979769"/>
            <a:ext cx="10488872" cy="680084"/>
          </a:xfrm>
          <a:prstGeom prst="rect">
            <a:avLst/>
          </a:prstGeom>
        </p:spPr>
        <p:txBody>
          <a:bodyPr>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dirty="0" smtClean="0"/>
              <a:t>知识建构环境关注的问题</a:t>
            </a:r>
            <a:r>
              <a:rPr lang="zh-CN" altLang="en-US" sz="1800" b="0" dirty="0" smtClean="0">
                <a:solidFill>
                  <a:schemeClr val="tx2"/>
                </a:solidFill>
                <a:latin typeface="宋体" panose="02010600030101010101" pitchFamily="2" charset="-122"/>
                <a:ea typeface="宋体" panose="02010600030101010101" pitchFamily="2" charset="-122"/>
              </a:rPr>
              <a:t>（</a:t>
            </a:r>
            <a:r>
              <a:rPr lang="en-US" altLang="zh-CN" sz="1800" dirty="0">
                <a:solidFill>
                  <a:schemeClr val="tx2"/>
                </a:solidFill>
              </a:rPr>
              <a:t> </a:t>
            </a:r>
            <a:r>
              <a:rPr lang="en-US" altLang="zh-CN" sz="1800" b="0" dirty="0">
                <a:solidFill>
                  <a:schemeClr val="tx2"/>
                </a:solidFill>
              </a:rPr>
              <a:t>Stahl, G.</a:t>
            </a:r>
            <a:r>
              <a:rPr lang="zh-CN" altLang="en-US" sz="1800" b="0" dirty="0">
                <a:solidFill>
                  <a:schemeClr val="tx2"/>
                </a:solidFill>
              </a:rPr>
              <a:t>，</a:t>
            </a:r>
            <a:r>
              <a:rPr lang="en-US" altLang="zh-CN" sz="1800" b="0" dirty="0">
                <a:solidFill>
                  <a:schemeClr val="tx2"/>
                </a:solidFill>
              </a:rPr>
              <a:t>1999 </a:t>
            </a:r>
            <a:r>
              <a:rPr lang="en-US" sz="1800" b="0" dirty="0" smtClean="0">
                <a:solidFill>
                  <a:schemeClr val="tx2"/>
                </a:solidFill>
                <a:latin typeface="宋体" panose="02010600030101010101" pitchFamily="2" charset="-122"/>
                <a:ea typeface="宋体" panose="02010600030101010101" pitchFamily="2" charset="-122"/>
              </a:rPr>
              <a:t>）</a:t>
            </a:r>
            <a:endParaRPr lang="en-US" altLang="zh-CN" sz="1800" dirty="0" smtClean="0">
              <a:solidFill>
                <a:schemeClr val="tx2"/>
              </a:solidFill>
            </a:endParaRPr>
          </a:p>
        </p:txBody>
      </p:sp>
    </p:spTree>
    <p:custDataLst>
      <p:tags r:id="rId1"/>
    </p:custDataLst>
    <p:extLst>
      <p:ext uri="{BB962C8B-B14F-4D97-AF65-F5344CB8AC3E}">
        <p14:creationId xmlns:p14="http://schemas.microsoft.com/office/powerpoint/2010/main" val="208609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1000"/>
                                        <p:tgtEl>
                                          <p:spTgt spid="18">
                                            <p:txEl>
                                              <p:pRg st="0" end="0"/>
                                            </p:txEl>
                                          </p:spTgt>
                                        </p:tgtEl>
                                      </p:cBhvr>
                                    </p:animEffect>
                                    <p:anim calcmode="lin" valueType="num">
                                      <p:cBhvr>
                                        <p:cTn id="3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MH_SubTitle_2"/>
          <p:cNvSpPr>
            <a:spLocks/>
          </p:cNvSpPr>
          <p:nvPr>
            <p:custDataLst>
              <p:tags r:id="rId2"/>
            </p:custDataLst>
          </p:nvPr>
        </p:nvSpPr>
        <p:spPr bwMode="auto">
          <a:xfrm>
            <a:off x="5897337" y="1562781"/>
            <a:ext cx="3275013" cy="431800"/>
          </a:xfrm>
          <a:custGeom>
            <a:avLst/>
            <a:gdLst>
              <a:gd name="T0" fmla="*/ 27367 w 3275513"/>
              <a:gd name="T1" fmla="*/ 0 h 431880"/>
              <a:gd name="T2" fmla="*/ 3058172 w 3275513"/>
              <a:gd name="T3" fmla="*/ 0 h 431880"/>
              <a:gd name="T4" fmla="*/ 3274013 w 3275513"/>
              <a:gd name="T5" fmla="*/ 215820 h 431880"/>
              <a:gd name="T6" fmla="*/ 3058172 w 3275513"/>
              <a:gd name="T7" fmla="*/ 431640 h 431880"/>
              <a:gd name="T8" fmla="*/ 873032 w 3275513"/>
              <a:gd name="T9" fmla="*/ 431640 h 431880"/>
              <a:gd name="T10" fmla="*/ 803886 w 3275513"/>
              <a:gd name="T11" fmla="*/ 355570 h 431880"/>
              <a:gd name="T12" fmla="*/ 69518 w 3275513"/>
              <a:gd name="T13" fmla="*/ 6269 h 431880"/>
              <a:gd name="T14" fmla="*/ 0 w 3275513"/>
              <a:gd name="T15" fmla="*/ 2757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rIns="180000" anchor="ctr">
            <a:normAutofit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eaLnBrk="1" hangingPunct="1">
              <a:lnSpc>
                <a:spcPct val="120000"/>
              </a:lnSpc>
              <a:spcBef>
                <a:spcPct val="0"/>
              </a:spcBef>
              <a:buFontTx/>
              <a:buNone/>
              <a:defRPr/>
            </a:pPr>
            <a:endParaRPr lang="zh-CN" altLang="en-US" sz="2000" dirty="0">
              <a:solidFill>
                <a:srgbClr val="FFFFFF"/>
              </a:solidFill>
              <a:latin typeface="+mn-lt"/>
              <a:ea typeface="+mn-ea"/>
            </a:endParaRPr>
          </a:p>
        </p:txBody>
      </p:sp>
      <p:sp>
        <p:nvSpPr>
          <p:cNvPr id="3075" name="MH_SubTitle_1"/>
          <p:cNvSpPr>
            <a:spLocks/>
          </p:cNvSpPr>
          <p:nvPr>
            <p:custDataLst>
              <p:tags r:id="rId3"/>
            </p:custDataLst>
          </p:nvPr>
        </p:nvSpPr>
        <p:spPr bwMode="auto">
          <a:xfrm>
            <a:off x="2562000" y="3559856"/>
            <a:ext cx="3279775" cy="431800"/>
          </a:xfrm>
          <a:custGeom>
            <a:avLst/>
            <a:gdLst>
              <a:gd name="T0" fmla="*/ 216036 w 3279285"/>
              <a:gd name="T1" fmla="*/ 0 h 431880"/>
              <a:gd name="T2" fmla="*/ 2354086 w 3279285"/>
              <a:gd name="T3" fmla="*/ 0 h 431880"/>
              <a:gd name="T4" fmla="*/ 2423293 w 3279285"/>
              <a:gd name="T5" fmla="*/ 76072 h 431880"/>
              <a:gd name="T6" fmla="*/ 3158326 w 3279285"/>
              <a:gd name="T7" fmla="*/ 425372 h 431880"/>
              <a:gd name="T8" fmla="*/ 3280755 w 3279285"/>
              <a:gd name="T9" fmla="*/ 431549 h 431880"/>
              <a:gd name="T10" fmla="*/ 3279845 w 3279285"/>
              <a:gd name="T11" fmla="*/ 431640 h 431880"/>
              <a:gd name="T12" fmla="*/ 216036 w 3279285"/>
              <a:gd name="T13" fmla="*/ 431640 h 431880"/>
              <a:gd name="T14" fmla="*/ 0 w 3279285"/>
              <a:gd name="T15" fmla="*/ 215820 h 431880"/>
              <a:gd name="T16" fmla="*/ 216036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5"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rIns="180000" anchor="ctr">
            <a:normAutofit lnSpcReduction="1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eaLnBrk="1" hangingPunct="1">
              <a:lnSpc>
                <a:spcPct val="120000"/>
              </a:lnSpc>
              <a:spcBef>
                <a:spcPct val="0"/>
              </a:spcBef>
              <a:buFontTx/>
              <a:buNone/>
              <a:defRPr/>
            </a:pPr>
            <a:endParaRPr lang="zh-CN" altLang="en-US" sz="2000" dirty="0">
              <a:solidFill>
                <a:srgbClr val="FFFFFF"/>
              </a:solidFill>
              <a:latin typeface="+mn-lt"/>
              <a:ea typeface="+mn-ea"/>
            </a:endParaRPr>
          </a:p>
        </p:txBody>
      </p:sp>
      <p:sp>
        <p:nvSpPr>
          <p:cNvPr id="13" name="MH_Title_1"/>
          <p:cNvSpPr/>
          <p:nvPr>
            <p:custDataLst>
              <p:tags r:id="rId4"/>
            </p:custDataLst>
          </p:nvPr>
        </p:nvSpPr>
        <p:spPr>
          <a:xfrm>
            <a:off x="4771799" y="1686607"/>
            <a:ext cx="2178050" cy="2179637"/>
          </a:xfrm>
          <a:prstGeom prst="donut">
            <a:avLst>
              <a:gd name="adj" fmla="val 6327"/>
            </a:avLst>
          </a:prstGeom>
          <a:solidFill>
            <a:schemeClr val="accent1"/>
          </a:solidFill>
        </p:spPr>
        <p:txBody>
          <a:bodyPr lIns="0" tIns="0" rIns="0" bIns="0" anchor="ctr">
            <a:normAutofit/>
          </a:bodyPr>
          <a:lstStyle/>
          <a:p>
            <a:pPr algn="ctr">
              <a:defRPr/>
            </a:pPr>
            <a:r>
              <a:rPr lang="zh-CN" altLang="en-US" sz="2400" dirty="0">
                <a:latin typeface="宋体" panose="02010600030101010101" pitchFamily="2" charset="-122"/>
                <a:ea typeface="宋体" panose="02010600030101010101" pitchFamily="2" charset="-122"/>
              </a:rPr>
              <a:t>协作学习</a:t>
            </a:r>
            <a:r>
              <a:rPr lang="zh-CN" altLang="en-US" sz="2400" dirty="0" smtClean="0">
                <a:latin typeface="宋体" panose="02010600030101010101" pitchFamily="2" charset="-122"/>
                <a:ea typeface="宋体" panose="02010600030101010101" pitchFamily="2" charset="-122"/>
              </a:rPr>
              <a:t>环境设计与开发</a:t>
            </a:r>
            <a:r>
              <a:rPr lang="zh-CN" altLang="en-US" sz="2400" dirty="0">
                <a:latin typeface="宋体" panose="02010600030101010101" pitchFamily="2" charset="-122"/>
                <a:ea typeface="宋体" panose="02010600030101010101" pitchFamily="2" charset="-122"/>
              </a:rPr>
              <a:t>的</a:t>
            </a:r>
            <a:r>
              <a:rPr lang="zh-CN" altLang="en-US" sz="2400" dirty="0" smtClean="0">
                <a:latin typeface="宋体" panose="02010600030101010101" pitchFamily="2" charset="-122"/>
                <a:ea typeface="宋体" panose="02010600030101010101" pitchFamily="2" charset="-122"/>
              </a:rPr>
              <a:t>两种</a:t>
            </a:r>
            <a:r>
              <a:rPr lang="zh-CN" altLang="en-US" sz="2400" dirty="0">
                <a:latin typeface="宋体" panose="02010600030101010101" pitchFamily="2" charset="-122"/>
                <a:ea typeface="宋体" panose="02010600030101010101" pitchFamily="2" charset="-122"/>
              </a:rPr>
              <a:t>模式</a:t>
            </a:r>
            <a:endParaRPr lang="zh-CN" altLang="en-US" sz="2400" dirty="0">
              <a:solidFill>
                <a:schemeClr val="accent1"/>
              </a:solidFill>
            </a:endParaRPr>
          </a:p>
        </p:txBody>
      </p:sp>
      <p:sp>
        <p:nvSpPr>
          <p:cNvPr id="8" name="MH_Text_1"/>
          <p:cNvSpPr>
            <a:spLocks noChangeArrowheads="1"/>
          </p:cNvSpPr>
          <p:nvPr>
            <p:custDataLst>
              <p:tags r:id="rId5"/>
            </p:custDataLst>
          </p:nvPr>
        </p:nvSpPr>
        <p:spPr bwMode="auto">
          <a:xfrm>
            <a:off x="2481942" y="1794783"/>
            <a:ext cx="2625953" cy="190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44000" rIns="180000" bIns="144000" anchor="b">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ct val="150000"/>
              </a:lnSpc>
              <a:defRPr/>
            </a:pPr>
            <a:r>
              <a:rPr lang="zh-CN" altLang="en-US" sz="2400" dirty="0" smtClean="0">
                <a:latin typeface="宋体" panose="02010600030101010101" pitchFamily="2" charset="-122"/>
              </a:rPr>
              <a:t>信息模式</a:t>
            </a:r>
            <a:endParaRPr lang="en-US" altLang="zh-CN" sz="2400" dirty="0" smtClean="0">
              <a:latin typeface="宋体" panose="02010600030101010101" pitchFamily="2" charset="-122"/>
            </a:endParaRPr>
          </a:p>
          <a:p>
            <a:pPr algn="ctr">
              <a:lnSpc>
                <a:spcPct val="150000"/>
              </a:lnSpc>
              <a:defRPr/>
            </a:pPr>
            <a:r>
              <a:rPr lang="zh-CN" altLang="en-US" sz="2400" dirty="0" smtClean="0">
                <a:latin typeface="宋体" panose="02010600030101010101" pitchFamily="2" charset="-122"/>
              </a:rPr>
              <a:t>（</a:t>
            </a:r>
            <a:r>
              <a:rPr lang="en-US" altLang="zh-CN" sz="2400" dirty="0">
                <a:latin typeface="宋体" panose="02010600030101010101" pitchFamily="2" charset="-122"/>
              </a:rPr>
              <a:t>message model</a:t>
            </a:r>
            <a:r>
              <a:rPr lang="zh-CN" altLang="en-US" sz="2400" dirty="0" smtClean="0">
                <a:latin typeface="宋体" panose="02010600030101010101" pitchFamily="2" charset="-122"/>
              </a:rPr>
              <a:t>）</a:t>
            </a:r>
            <a:endParaRPr lang="en-US" altLang="zh-CN" sz="2400" dirty="0">
              <a:solidFill>
                <a:schemeClr val="tx1">
                  <a:lumMod val="50000"/>
                  <a:lumOff val="50000"/>
                </a:schemeClr>
              </a:solidFill>
              <a:latin typeface="+mn-lt"/>
              <a:ea typeface="+mn-ea"/>
            </a:endParaRPr>
          </a:p>
        </p:txBody>
      </p:sp>
      <p:sp>
        <p:nvSpPr>
          <p:cNvPr id="9" name="MH_Text_2"/>
          <p:cNvSpPr>
            <a:spLocks noChangeArrowheads="1"/>
          </p:cNvSpPr>
          <p:nvPr>
            <p:custDataLst>
              <p:tags r:id="rId6"/>
            </p:custDataLst>
          </p:nvPr>
        </p:nvSpPr>
        <p:spPr bwMode="auto">
          <a:xfrm>
            <a:off x="6587898" y="1794783"/>
            <a:ext cx="2744786"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tIns="144000" rIns="0" bIns="144000">
            <a:no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a:lnSpc>
                <a:spcPct val="150000"/>
              </a:lnSpc>
              <a:defRPr/>
            </a:pPr>
            <a:r>
              <a:rPr lang="zh-CN" altLang="en-US" sz="2400" dirty="0">
                <a:latin typeface="宋体" panose="02010600030101010101" pitchFamily="2" charset="-122"/>
              </a:rPr>
              <a:t>文件</a:t>
            </a:r>
            <a:r>
              <a:rPr lang="zh-CN" altLang="en-US" sz="2400" dirty="0" smtClean="0">
                <a:latin typeface="宋体" panose="02010600030101010101" pitchFamily="2" charset="-122"/>
              </a:rPr>
              <a:t>模式</a:t>
            </a:r>
            <a:endParaRPr lang="en-US" altLang="zh-CN" sz="2400" dirty="0" smtClean="0">
              <a:latin typeface="宋体" panose="02010600030101010101" pitchFamily="2" charset="-122"/>
            </a:endParaRPr>
          </a:p>
          <a:p>
            <a:pPr algn="ctr">
              <a:lnSpc>
                <a:spcPct val="150000"/>
              </a:lnSpc>
              <a:defRPr/>
            </a:pPr>
            <a:r>
              <a:rPr lang="zh-CN" altLang="en-US" sz="2400" dirty="0" smtClean="0">
                <a:latin typeface="宋体" panose="02010600030101010101" pitchFamily="2" charset="-122"/>
              </a:rPr>
              <a:t>（</a:t>
            </a:r>
            <a:r>
              <a:rPr lang="en-US" altLang="zh-CN" sz="2400" dirty="0">
                <a:latin typeface="宋体" panose="02010600030101010101" pitchFamily="2" charset="-122"/>
              </a:rPr>
              <a:t>folder model</a:t>
            </a:r>
            <a:r>
              <a:rPr lang="zh-CN" altLang="en-US" sz="2400" dirty="0">
                <a:latin typeface="宋体" panose="02010600030101010101" pitchFamily="2" charset="-122"/>
              </a:rPr>
              <a:t>）</a:t>
            </a:r>
            <a:endParaRPr lang="zh-CN" altLang="en-US" sz="2400" dirty="0">
              <a:solidFill>
                <a:schemeClr val="tx1">
                  <a:lumMod val="50000"/>
                  <a:lumOff val="50000"/>
                </a:schemeClr>
              </a:solidFill>
              <a:latin typeface="+mn-lt"/>
              <a:ea typeface="+mn-ea"/>
            </a:endParaRPr>
          </a:p>
        </p:txBody>
      </p:sp>
      <p:sp>
        <p:nvSpPr>
          <p:cNvPr id="10" name="矩形 9"/>
          <p:cNvSpPr/>
          <p:nvPr/>
        </p:nvSpPr>
        <p:spPr>
          <a:xfrm>
            <a:off x="1857829" y="4137203"/>
            <a:ext cx="7493908" cy="2308324"/>
          </a:xfrm>
          <a:prstGeom prst="rect">
            <a:avLst/>
          </a:prstGeom>
        </p:spPr>
        <p:txBody>
          <a:bodyPr wrap="square">
            <a:spAutoFit/>
          </a:bodyPr>
          <a:lstStyle/>
          <a:p>
            <a:pPr indent="715963">
              <a:lnSpc>
                <a:spcPct val="150000"/>
              </a:lnSpc>
            </a:pPr>
            <a:r>
              <a:rPr lang="zh-CN" altLang="en-US" sz="2400" dirty="0">
                <a:latin typeface="宋体" panose="02010600030101010101" pitchFamily="2" charset="-122"/>
                <a:ea typeface="宋体" panose="02010600030101010101" pitchFamily="2" charset="-122"/>
              </a:rPr>
              <a:t>但是这两种模式都不是基于学习理论、知识创造理论、协作行动理论等进行设计与开发的，而是基于技术，利用目前存在的技术开发协作学习环境，然后运用到教育中。</a:t>
            </a:r>
            <a:endParaRPr lang="en-US" altLang="zh-CN" sz="2400" dirty="0">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39706" y="3626984"/>
            <a:ext cx="2840742" cy="2877318"/>
          </a:xfrm>
          <a:prstGeom prst="rect">
            <a:avLst/>
          </a:prstGeom>
        </p:spPr>
      </p:pic>
      <p:sp>
        <p:nvSpPr>
          <p:cNvPr id="12" name="矩形 11"/>
          <p:cNvSpPr/>
          <p:nvPr/>
        </p:nvSpPr>
        <p:spPr>
          <a:xfrm>
            <a:off x="7420633" y="6432791"/>
            <a:ext cx="4685898" cy="369332"/>
          </a:xfrm>
          <a:prstGeom prst="rect">
            <a:avLst/>
          </a:prstGeom>
        </p:spPr>
        <p:txBody>
          <a:bodyPr wrap="none">
            <a:spAutoFit/>
          </a:bodyPr>
          <a:lstStyle/>
          <a:p>
            <a:r>
              <a:rPr lang="en-US" altLang="zh-CN" dirty="0" err="1">
                <a:latin typeface="宋体" panose="02010600030101010101" pitchFamily="2" charset="-122"/>
                <a:ea typeface="宋体" panose="02010600030101010101" pitchFamily="2" charset="-122"/>
              </a:rPr>
              <a:t>Scardamalia</a:t>
            </a:r>
            <a:r>
              <a:rPr lang="en-US" altLang="zh-CN" dirty="0">
                <a:latin typeface="宋体" panose="02010600030101010101" pitchFamily="2" charset="-122"/>
                <a:ea typeface="宋体" panose="02010600030101010101" pitchFamily="2" charset="-122"/>
              </a:rPr>
              <a:t>, M., &amp; </a:t>
            </a:r>
            <a:r>
              <a:rPr lang="en-US" altLang="zh-CN" dirty="0" err="1">
                <a:latin typeface="宋体" panose="02010600030101010101" pitchFamily="2" charset="-122"/>
                <a:ea typeface="宋体" panose="02010600030101010101" pitchFamily="2" charset="-122"/>
              </a:rPr>
              <a:t>Bereiter</a:t>
            </a:r>
            <a:r>
              <a:rPr lang="en-US" altLang="zh-CN" dirty="0">
                <a:latin typeface="宋体" panose="02010600030101010101" pitchFamily="2" charset="-122"/>
                <a:ea typeface="宋体" panose="02010600030101010101" pitchFamily="2" charset="-122"/>
              </a:rPr>
              <a:t>, C.</a:t>
            </a:r>
            <a:r>
              <a:rPr lang="zh-CN" altLang="en-US" dirty="0">
                <a:latin typeface="宋体" panose="02010600030101010101" pitchFamily="2" charset="-122"/>
                <a:ea typeface="宋体" panose="02010600030101010101" pitchFamily="2" charset="-122"/>
              </a:rPr>
              <a:t>（</a:t>
            </a:r>
            <a:r>
              <a:rPr lang="en-US" altLang="zh-CN" dirty="0">
                <a:latin typeface="宋体" panose="02010600030101010101" pitchFamily="2" charset="-122"/>
                <a:ea typeface="宋体" panose="02010600030101010101" pitchFamily="2" charset="-122"/>
              </a:rPr>
              <a:t>2003</a:t>
            </a:r>
            <a:r>
              <a:rPr lang="zh-CN" altLang="en-US" dirty="0" smtClean="0">
                <a:latin typeface="宋体" panose="02010600030101010101" pitchFamily="2" charset="-122"/>
                <a:ea typeface="宋体" panose="02010600030101010101" pitchFamily="2" charset="-122"/>
              </a:rPr>
              <a:t>）</a:t>
            </a:r>
            <a:endParaRPr lang="zh-CN" altLang="en-US" dirty="0"/>
          </a:p>
        </p:txBody>
      </p:sp>
      <p:sp>
        <p:nvSpPr>
          <p:cNvPr id="14" name="标题 1"/>
          <p:cNvSpPr>
            <a:spLocks noGrp="1"/>
          </p:cNvSpPr>
          <p:nvPr>
            <p:ph type="title"/>
          </p:nvPr>
        </p:nvSpPr>
        <p:spPr>
          <a:xfrm>
            <a:off x="673101" y="213919"/>
            <a:ext cx="10954459" cy="796011"/>
          </a:xfrm>
        </p:spPr>
        <p:txBody>
          <a:bodyPr/>
          <a:lstStyle/>
          <a:p>
            <a:r>
              <a:rPr lang="zh-CN" altLang="en-US" dirty="0"/>
              <a:t>知识</a:t>
            </a:r>
            <a:r>
              <a:rPr lang="zh-CN" altLang="en-US" dirty="0" smtClean="0"/>
              <a:t>建构的环境观</a:t>
            </a:r>
            <a:endParaRPr lang="zh-CN" altLang="en-US" dirty="0"/>
          </a:p>
        </p:txBody>
      </p:sp>
      <p:sp>
        <p:nvSpPr>
          <p:cNvPr id="15" name="内容占位符 2"/>
          <p:cNvSpPr txBox="1">
            <a:spLocks/>
          </p:cNvSpPr>
          <p:nvPr/>
        </p:nvSpPr>
        <p:spPr>
          <a:xfrm>
            <a:off x="814454" y="1046636"/>
            <a:ext cx="10488872" cy="558722"/>
          </a:xfrm>
          <a:prstGeom prst="rect">
            <a:avLst/>
          </a:prstGeom>
        </p:spPr>
        <p:txBody>
          <a:bodyPr>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mtClean="0"/>
              <a:t>知识建构环境的设计与开发</a:t>
            </a:r>
            <a:endParaRPr lang="zh-CN" altLang="en-US"/>
          </a:p>
        </p:txBody>
      </p:sp>
      <p:cxnSp>
        <p:nvCxnSpPr>
          <p:cNvPr id="16" name="Straight Connector 13"/>
          <p:cNvCxnSpPr>
            <a:cxnSpLocks noChangeShapeType="1"/>
          </p:cNvCxnSpPr>
          <p:nvPr>
            <p:custDataLst>
              <p:tags r:id="rId7"/>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1031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知识</a:t>
            </a:r>
            <a:r>
              <a:rPr lang="zh-CN" altLang="en-US" dirty="0" smtClean="0"/>
              <a:t>建构的环境观</a:t>
            </a:r>
            <a:endParaRPr lang="zh-CN" altLang="en-US" dirty="0"/>
          </a:p>
        </p:txBody>
      </p:sp>
      <p:sp>
        <p:nvSpPr>
          <p:cNvPr id="3" name="内容占位符 2"/>
          <p:cNvSpPr>
            <a:spLocks noGrp="1"/>
          </p:cNvSpPr>
          <p:nvPr>
            <p:ph idx="1"/>
          </p:nvPr>
        </p:nvSpPr>
        <p:spPr>
          <a:xfrm>
            <a:off x="814454" y="1046636"/>
            <a:ext cx="10488872" cy="558722"/>
          </a:xfrm>
        </p:spPr>
        <p:txBody>
          <a:bodyPr>
            <a:normAutofit/>
          </a:bodyPr>
          <a:lstStyle/>
          <a:p>
            <a:r>
              <a:rPr lang="zh-CN" altLang="en-US" dirty="0" smtClean="0"/>
              <a:t>知识</a:t>
            </a:r>
            <a:r>
              <a:rPr lang="zh-CN" altLang="en-US" dirty="0"/>
              <a:t>建构</a:t>
            </a:r>
            <a:r>
              <a:rPr lang="zh-CN" altLang="en-US" dirty="0" smtClean="0"/>
              <a:t>环境的设计</a:t>
            </a:r>
            <a:r>
              <a:rPr lang="zh-CN" altLang="en-US" dirty="0"/>
              <a:t>与开发</a:t>
            </a:r>
            <a:endParaRPr lang="en-US" altLang="zh-CN" dirty="0" smtClean="0"/>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7" name="矩形 6"/>
          <p:cNvSpPr/>
          <p:nvPr/>
        </p:nvSpPr>
        <p:spPr>
          <a:xfrm>
            <a:off x="5481689" y="4161398"/>
            <a:ext cx="1232309" cy="120032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zh-CN" sz="2400" b="1" dirty="0" smtClean="0">
                <a:latin typeface="宋体" panose="02010600030101010101" pitchFamily="2" charset="-122"/>
                <a:ea typeface="宋体" panose="02010600030101010101" pitchFamily="2" charset="-122"/>
              </a:rPr>
              <a:t>主要关注</a:t>
            </a:r>
            <a:r>
              <a:rPr lang="zh-CN" altLang="en-US" sz="2400" b="1" dirty="0" smtClean="0">
                <a:latin typeface="宋体" panose="02010600030101010101" pitchFamily="2" charset="-122"/>
                <a:ea typeface="宋体" panose="02010600030101010101" pitchFamily="2" charset="-122"/>
              </a:rPr>
              <a:t>点</a:t>
            </a:r>
            <a:endParaRPr lang="zh-CN" altLang="zh-CN" sz="2400" b="1" dirty="0">
              <a:latin typeface="宋体" panose="02010600030101010101" pitchFamily="2" charset="-122"/>
              <a:ea typeface="宋体" panose="02010600030101010101" pitchFamily="2" charset="-122"/>
            </a:endParaRPr>
          </a:p>
        </p:txBody>
      </p:sp>
      <p:sp>
        <p:nvSpPr>
          <p:cNvPr id="9" name="MH_Other_1"/>
          <p:cNvSpPr/>
          <p:nvPr>
            <p:custDataLst>
              <p:tags r:id="rId2"/>
            </p:custDataLst>
          </p:nvPr>
        </p:nvSpPr>
        <p:spPr>
          <a:xfrm rot="16200000">
            <a:off x="5317332" y="2674145"/>
            <a:ext cx="1565275" cy="1624012"/>
          </a:xfrm>
          <a:prstGeom prst="notchedRightArrow">
            <a:avLst>
              <a:gd name="adj1" fmla="val 60007"/>
              <a:gd name="adj2" fmla="val 36498"/>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latin typeface="+mn-ea"/>
            </a:endParaRPr>
          </a:p>
        </p:txBody>
      </p:sp>
      <p:sp>
        <p:nvSpPr>
          <p:cNvPr id="10" name="MH_Other_2"/>
          <p:cNvSpPr/>
          <p:nvPr>
            <p:custDataLst>
              <p:tags r:id="rId3"/>
            </p:custDataLst>
          </p:nvPr>
        </p:nvSpPr>
        <p:spPr>
          <a:xfrm>
            <a:off x="6583364" y="3940176"/>
            <a:ext cx="1565275" cy="1624013"/>
          </a:xfrm>
          <a:prstGeom prst="notchedRightArrow">
            <a:avLst>
              <a:gd name="adj1" fmla="val 60007"/>
              <a:gd name="adj2" fmla="val 3649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latin typeface="+mn-ea"/>
            </a:endParaRPr>
          </a:p>
        </p:txBody>
      </p:sp>
      <p:sp>
        <p:nvSpPr>
          <p:cNvPr id="11" name="MH_Other_3"/>
          <p:cNvSpPr/>
          <p:nvPr>
            <p:custDataLst>
              <p:tags r:id="rId4"/>
            </p:custDataLst>
          </p:nvPr>
        </p:nvSpPr>
        <p:spPr>
          <a:xfrm flipH="1">
            <a:off x="4043364" y="3940176"/>
            <a:ext cx="1565275" cy="1624013"/>
          </a:xfrm>
          <a:prstGeom prst="notchedRightArrow">
            <a:avLst>
              <a:gd name="adj1" fmla="val 60007"/>
              <a:gd name="adj2" fmla="val 3649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dirty="0">
              <a:solidFill>
                <a:schemeClr val="tx1"/>
              </a:solidFill>
              <a:latin typeface="+mn-ea"/>
            </a:endParaRPr>
          </a:p>
        </p:txBody>
      </p:sp>
      <p:sp>
        <p:nvSpPr>
          <p:cNvPr id="8" name="矩形 7"/>
          <p:cNvSpPr/>
          <p:nvPr/>
        </p:nvSpPr>
        <p:spPr>
          <a:xfrm>
            <a:off x="2275900" y="4500584"/>
            <a:ext cx="1620957" cy="523220"/>
          </a:xfrm>
          <a:prstGeom prst="rect">
            <a:avLst/>
          </a:prstGeom>
        </p:spPr>
        <p:txBody>
          <a:bodyPr wrap="none">
            <a:spAutoFit/>
          </a:bodyPr>
          <a:lstStyle/>
          <a:p>
            <a:r>
              <a:rPr lang="zh-CN" altLang="en-US" sz="2800" dirty="0">
                <a:latin typeface="宋体" panose="02010600030101010101" pitchFamily="2" charset="-122"/>
                <a:ea typeface="宋体" panose="02010600030101010101" pitchFamily="2" charset="-122"/>
              </a:rPr>
              <a:t>有意</a:t>
            </a:r>
            <a:r>
              <a:rPr lang="zh-CN" altLang="zh-CN" sz="2800" dirty="0" smtClean="0">
                <a:latin typeface="宋体" panose="02010600030101010101" pitchFamily="2" charset="-122"/>
                <a:ea typeface="宋体" panose="02010600030101010101" pitchFamily="2" charset="-122"/>
              </a:rPr>
              <a:t>学习</a:t>
            </a:r>
            <a:endParaRPr lang="zh-CN" altLang="en-US" sz="2800" dirty="0"/>
          </a:p>
        </p:txBody>
      </p:sp>
      <p:sp>
        <p:nvSpPr>
          <p:cNvPr id="16" name="矩形 15"/>
          <p:cNvSpPr/>
          <p:nvPr/>
        </p:nvSpPr>
        <p:spPr>
          <a:xfrm>
            <a:off x="4786077" y="2224866"/>
            <a:ext cx="2698175" cy="523220"/>
          </a:xfrm>
          <a:prstGeom prst="rect">
            <a:avLst/>
          </a:prstGeom>
        </p:spPr>
        <p:txBody>
          <a:bodyPr wrap="none">
            <a:spAutoFit/>
          </a:bodyPr>
          <a:lstStyle/>
          <a:p>
            <a:r>
              <a:rPr lang="zh-CN" altLang="zh-CN" sz="2800" dirty="0">
                <a:latin typeface="宋体" panose="02010600030101010101" pitchFamily="2" charset="-122"/>
                <a:ea typeface="宋体" panose="02010600030101010101" pitchFamily="2" charset="-122"/>
              </a:rPr>
              <a:t>专业知识的发展</a:t>
            </a:r>
            <a:endParaRPr lang="zh-CN" altLang="en-US" sz="2800" dirty="0"/>
          </a:p>
        </p:txBody>
      </p:sp>
      <p:sp>
        <p:nvSpPr>
          <p:cNvPr id="17" name="矩形 16"/>
          <p:cNvSpPr/>
          <p:nvPr/>
        </p:nvSpPr>
        <p:spPr>
          <a:xfrm>
            <a:off x="8226967" y="4285140"/>
            <a:ext cx="2913473" cy="954107"/>
          </a:xfrm>
          <a:prstGeom prst="rect">
            <a:avLst/>
          </a:prstGeom>
        </p:spPr>
        <p:txBody>
          <a:bodyPr wrap="square">
            <a:spAutoFit/>
          </a:bodyPr>
          <a:lstStyle/>
          <a:p>
            <a:pPr algn="ctr"/>
            <a:r>
              <a:rPr lang="zh-CN" altLang="zh-CN" sz="2800" dirty="0">
                <a:latin typeface="宋体" panose="02010600030101010101" pitchFamily="2" charset="-122"/>
                <a:ea typeface="宋体" panose="02010600030101010101" pitchFamily="2" charset="-122"/>
              </a:rPr>
              <a:t>重组学校为知识建构社区</a:t>
            </a:r>
            <a:endParaRPr lang="zh-CN" altLang="en-US" sz="2800" dirty="0"/>
          </a:p>
        </p:txBody>
      </p:sp>
    </p:spTree>
    <p:extLst>
      <p:ext uri="{BB962C8B-B14F-4D97-AF65-F5344CB8AC3E}">
        <p14:creationId xmlns:p14="http://schemas.microsoft.com/office/powerpoint/2010/main" val="2917984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知识</a:t>
            </a:r>
            <a:r>
              <a:rPr lang="zh-CN" altLang="en-US" dirty="0" smtClean="0"/>
              <a:t>建构的环境观</a:t>
            </a:r>
            <a:endParaRPr lang="zh-CN" altLang="en-US" dirty="0"/>
          </a:p>
        </p:txBody>
      </p:sp>
      <p:sp>
        <p:nvSpPr>
          <p:cNvPr id="3" name="内容占位符 2"/>
          <p:cNvSpPr>
            <a:spLocks noGrp="1"/>
          </p:cNvSpPr>
          <p:nvPr>
            <p:ph idx="1"/>
          </p:nvPr>
        </p:nvSpPr>
        <p:spPr>
          <a:xfrm>
            <a:off x="814454" y="1046636"/>
            <a:ext cx="10488872" cy="558722"/>
          </a:xfrm>
        </p:spPr>
        <p:txBody>
          <a:bodyPr>
            <a:normAutofit/>
          </a:bodyPr>
          <a:lstStyle/>
          <a:p>
            <a:r>
              <a:rPr lang="zh-CN" altLang="en-US" dirty="0" smtClean="0"/>
              <a:t>知识</a:t>
            </a:r>
            <a:r>
              <a:rPr lang="zh-CN" altLang="en-US" dirty="0"/>
              <a:t>建构</a:t>
            </a:r>
            <a:r>
              <a:rPr lang="zh-CN" altLang="en-US" dirty="0" smtClean="0"/>
              <a:t>环境的设计</a:t>
            </a:r>
            <a:r>
              <a:rPr lang="zh-CN" altLang="en-US" dirty="0"/>
              <a:t>与开发</a:t>
            </a:r>
            <a:endParaRPr lang="en-US" altLang="zh-CN" dirty="0" smtClean="0"/>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5" name="矩形 4"/>
          <p:cNvSpPr/>
          <p:nvPr/>
        </p:nvSpPr>
        <p:spPr>
          <a:xfrm>
            <a:off x="1455576" y="5901665"/>
            <a:ext cx="9847750" cy="5232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zh-CN" altLang="en-US" sz="2800" b="1" dirty="0">
                <a:latin typeface="宋体" panose="02010600030101010101" pitchFamily="2" charset="-122"/>
                <a:ea typeface="宋体" panose="02010600030101010101" pitchFamily="2" charset="-122"/>
              </a:rPr>
              <a:t>知识</a:t>
            </a:r>
            <a:r>
              <a:rPr lang="zh-CN" altLang="en-US" sz="2800" b="1" dirty="0" smtClean="0">
                <a:latin typeface="宋体" panose="02010600030101010101" pitchFamily="2" charset="-122"/>
                <a:ea typeface="宋体" panose="02010600030101010101" pitchFamily="2" charset="-122"/>
              </a:rPr>
              <a:t>建构环境的设计</a:t>
            </a:r>
            <a:r>
              <a:rPr lang="zh-CN" altLang="en-US" sz="2800" b="1" dirty="0">
                <a:latin typeface="宋体" panose="02010600030101010101" pitchFamily="2" charset="-122"/>
                <a:ea typeface="宋体" panose="02010600030101010101" pitchFamily="2" charset="-122"/>
              </a:rPr>
              <a:t>思想和</a:t>
            </a:r>
            <a:r>
              <a:rPr lang="zh-CN" altLang="en-US" sz="2800" b="1" dirty="0" smtClean="0">
                <a:latin typeface="宋体" panose="02010600030101010101" pitchFamily="2" charset="-122"/>
                <a:ea typeface="宋体" panose="02010600030101010101" pitchFamily="2" charset="-122"/>
              </a:rPr>
              <a:t>基本功能 </a:t>
            </a:r>
            <a:endParaRPr lang="zh-CN" altLang="en-US" sz="2800" b="1" dirty="0">
              <a:latin typeface="宋体" panose="02010600030101010101" pitchFamily="2" charset="-122"/>
              <a:ea typeface="宋体" panose="02010600030101010101" pitchFamily="2" charset="-122"/>
            </a:endParaRPr>
          </a:p>
        </p:txBody>
      </p:sp>
      <p:sp>
        <p:nvSpPr>
          <p:cNvPr id="18" name="MH_Other_1"/>
          <p:cNvSpPr/>
          <p:nvPr>
            <p:custDataLst>
              <p:tags r:id="rId2"/>
            </p:custDataLst>
          </p:nvPr>
        </p:nvSpPr>
        <p:spPr>
          <a:xfrm>
            <a:off x="4152584" y="2820671"/>
            <a:ext cx="3997325" cy="2200275"/>
          </a:xfrm>
          <a:custGeom>
            <a:avLst/>
            <a:gdLst>
              <a:gd name="connsiteX0" fmla="*/ 1828800 w 3644900"/>
              <a:gd name="connsiteY0" fmla="*/ 0 h 2006600"/>
              <a:gd name="connsiteX1" fmla="*/ 2755900 w 3644900"/>
              <a:gd name="connsiteY1" fmla="*/ 711200 h 2006600"/>
              <a:gd name="connsiteX2" fmla="*/ 3644900 w 3644900"/>
              <a:gd name="connsiteY2" fmla="*/ 1358900 h 2006600"/>
              <a:gd name="connsiteX3" fmla="*/ 2755900 w 3644900"/>
              <a:gd name="connsiteY3" fmla="*/ 2006600 h 2006600"/>
              <a:gd name="connsiteX4" fmla="*/ 1816100 w 3644900"/>
              <a:gd name="connsiteY4" fmla="*/ 1295400 h 2006600"/>
              <a:gd name="connsiteX5" fmla="*/ 914400 w 3644900"/>
              <a:gd name="connsiteY5" fmla="*/ 2006600 h 2006600"/>
              <a:gd name="connsiteX6" fmla="*/ 0 w 3644900"/>
              <a:gd name="connsiteY6" fmla="*/ 1320800 h 2006600"/>
              <a:gd name="connsiteX7" fmla="*/ 1828800 w 3644900"/>
              <a:gd name="connsiteY7" fmla="*/ 0 h 200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4900" h="2006600">
                <a:moveTo>
                  <a:pt x="1828800" y="0"/>
                </a:moveTo>
                <a:lnTo>
                  <a:pt x="2755900" y="711200"/>
                </a:lnTo>
                <a:lnTo>
                  <a:pt x="3644900" y="1358900"/>
                </a:lnTo>
                <a:lnTo>
                  <a:pt x="2755900" y="2006600"/>
                </a:lnTo>
                <a:lnTo>
                  <a:pt x="1816100" y="1295400"/>
                </a:lnTo>
                <a:lnTo>
                  <a:pt x="914400" y="2006600"/>
                </a:lnTo>
                <a:lnTo>
                  <a:pt x="0" y="1320800"/>
                </a:lnTo>
                <a:lnTo>
                  <a:pt x="1828800" y="0"/>
                </a:lnTo>
                <a:close/>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dirty="0">
              <a:latin typeface="微软雅黑" panose="020B0503020204020204" pitchFamily="34" charset="-122"/>
              <a:ea typeface="微软雅黑" panose="020B0503020204020204" pitchFamily="34" charset="-122"/>
            </a:endParaRPr>
          </a:p>
        </p:txBody>
      </p:sp>
      <p:sp>
        <p:nvSpPr>
          <p:cNvPr id="19" name="MH_SubTitle_1"/>
          <p:cNvSpPr/>
          <p:nvPr>
            <p:custDataLst>
              <p:tags r:id="rId3"/>
            </p:custDataLst>
          </p:nvPr>
        </p:nvSpPr>
        <p:spPr>
          <a:xfrm>
            <a:off x="5818824" y="2265364"/>
            <a:ext cx="719137" cy="719137"/>
          </a:xfrm>
          <a:prstGeom prst="ellipse">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200" b="1" dirty="0">
                <a:solidFill>
                  <a:schemeClr val="accent1">
                    <a:lumMod val="75000"/>
                  </a:schemeClr>
                </a:solidFill>
              </a:rPr>
              <a:t>3</a:t>
            </a:r>
            <a:endParaRPr lang="zh-CN" altLang="en-US" sz="1200" b="1" dirty="0">
              <a:solidFill>
                <a:schemeClr val="accent1">
                  <a:lumMod val="75000"/>
                </a:schemeClr>
              </a:solidFill>
            </a:endParaRPr>
          </a:p>
        </p:txBody>
      </p:sp>
      <p:sp>
        <p:nvSpPr>
          <p:cNvPr id="20" name="MH_SubTitle_2"/>
          <p:cNvSpPr/>
          <p:nvPr>
            <p:custDataLst>
              <p:tags r:id="rId4"/>
            </p:custDataLst>
          </p:nvPr>
        </p:nvSpPr>
        <p:spPr>
          <a:xfrm>
            <a:off x="6812598" y="2937828"/>
            <a:ext cx="717550" cy="717550"/>
          </a:xfrm>
          <a:prstGeom prst="ellipse">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200" b="1" dirty="0" smtClean="0">
                <a:solidFill>
                  <a:schemeClr val="accent1">
                    <a:lumMod val="75000"/>
                  </a:schemeClr>
                </a:solidFill>
              </a:rPr>
              <a:t>4</a:t>
            </a:r>
            <a:endParaRPr lang="zh-CN" altLang="en-US" sz="1200" b="1" dirty="0">
              <a:solidFill>
                <a:schemeClr val="accent1">
                  <a:lumMod val="75000"/>
                </a:schemeClr>
              </a:solidFill>
            </a:endParaRPr>
          </a:p>
        </p:txBody>
      </p:sp>
      <p:sp>
        <p:nvSpPr>
          <p:cNvPr id="21" name="MH_SubTitle_3"/>
          <p:cNvSpPr/>
          <p:nvPr>
            <p:custDataLst>
              <p:tags r:id="rId5"/>
            </p:custDataLst>
          </p:nvPr>
        </p:nvSpPr>
        <p:spPr>
          <a:xfrm>
            <a:off x="7789545" y="3882074"/>
            <a:ext cx="719138" cy="719137"/>
          </a:xfrm>
          <a:prstGeom prst="ellipse">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200" b="1" dirty="0">
                <a:solidFill>
                  <a:schemeClr val="accent1">
                    <a:lumMod val="75000"/>
                  </a:schemeClr>
                </a:solidFill>
              </a:rPr>
              <a:t>5</a:t>
            </a:r>
            <a:endParaRPr lang="zh-CN" altLang="en-US" sz="1200" b="1" dirty="0">
              <a:solidFill>
                <a:schemeClr val="accent1">
                  <a:lumMod val="75000"/>
                </a:schemeClr>
              </a:solidFill>
            </a:endParaRPr>
          </a:p>
        </p:txBody>
      </p:sp>
      <p:sp>
        <p:nvSpPr>
          <p:cNvPr id="22" name="MH_SubTitle_4"/>
          <p:cNvSpPr/>
          <p:nvPr>
            <p:custDataLst>
              <p:tags r:id="rId6"/>
            </p:custDataLst>
          </p:nvPr>
        </p:nvSpPr>
        <p:spPr>
          <a:xfrm>
            <a:off x="6797358" y="4294824"/>
            <a:ext cx="717550" cy="719137"/>
          </a:xfrm>
          <a:prstGeom prst="ellipse">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200" b="1" dirty="0" smtClean="0">
                <a:solidFill>
                  <a:schemeClr val="accent1">
                    <a:lumMod val="75000"/>
                  </a:schemeClr>
                </a:solidFill>
              </a:rPr>
              <a:t>6</a:t>
            </a:r>
            <a:endParaRPr lang="zh-CN" altLang="en-US" sz="1200" b="1" dirty="0">
              <a:solidFill>
                <a:schemeClr val="accent1">
                  <a:lumMod val="75000"/>
                </a:schemeClr>
              </a:solidFill>
            </a:endParaRPr>
          </a:p>
        </p:txBody>
      </p:sp>
      <p:sp>
        <p:nvSpPr>
          <p:cNvPr id="23" name="MH_SubTitle_5"/>
          <p:cNvSpPr/>
          <p:nvPr>
            <p:custDataLst>
              <p:tags r:id="rId7"/>
            </p:custDataLst>
          </p:nvPr>
        </p:nvSpPr>
        <p:spPr>
          <a:xfrm>
            <a:off x="5803584" y="3959225"/>
            <a:ext cx="719137" cy="719138"/>
          </a:xfrm>
          <a:prstGeom prst="ellipse">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200" b="1" dirty="0" smtClean="0">
                <a:solidFill>
                  <a:schemeClr val="accent1">
                    <a:lumMod val="75000"/>
                  </a:schemeClr>
                </a:solidFill>
              </a:rPr>
              <a:t>7</a:t>
            </a:r>
            <a:endParaRPr lang="zh-CN" altLang="en-US" sz="1200" b="1" dirty="0">
              <a:solidFill>
                <a:schemeClr val="accent1">
                  <a:lumMod val="75000"/>
                </a:schemeClr>
              </a:solidFill>
            </a:endParaRPr>
          </a:p>
        </p:txBody>
      </p:sp>
      <p:sp>
        <p:nvSpPr>
          <p:cNvPr id="24" name="MH_SubTitle_6"/>
          <p:cNvSpPr/>
          <p:nvPr>
            <p:custDataLst>
              <p:tags r:id="rId8"/>
            </p:custDataLst>
          </p:nvPr>
        </p:nvSpPr>
        <p:spPr>
          <a:xfrm>
            <a:off x="4809809" y="4294824"/>
            <a:ext cx="719137" cy="719137"/>
          </a:xfrm>
          <a:prstGeom prst="ellipse">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200" b="1" dirty="0" smtClean="0">
                <a:solidFill>
                  <a:schemeClr val="accent1">
                    <a:lumMod val="75000"/>
                  </a:schemeClr>
                </a:solidFill>
              </a:rPr>
              <a:t>8</a:t>
            </a:r>
            <a:endParaRPr lang="zh-CN" altLang="en-US" sz="1200" b="1" dirty="0">
              <a:solidFill>
                <a:schemeClr val="accent1">
                  <a:lumMod val="75000"/>
                </a:schemeClr>
              </a:solidFill>
            </a:endParaRPr>
          </a:p>
        </p:txBody>
      </p:sp>
      <p:sp>
        <p:nvSpPr>
          <p:cNvPr id="25" name="MH_SubTitle_8"/>
          <p:cNvSpPr/>
          <p:nvPr>
            <p:custDataLst>
              <p:tags r:id="rId9"/>
            </p:custDataLst>
          </p:nvPr>
        </p:nvSpPr>
        <p:spPr>
          <a:xfrm>
            <a:off x="4748849" y="2937828"/>
            <a:ext cx="719137" cy="717550"/>
          </a:xfrm>
          <a:prstGeom prst="ellipse">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200" b="1" dirty="0">
                <a:solidFill>
                  <a:schemeClr val="accent1">
                    <a:lumMod val="75000"/>
                  </a:schemeClr>
                </a:solidFill>
              </a:rPr>
              <a:t>2</a:t>
            </a:r>
            <a:endParaRPr lang="zh-CN" altLang="en-US" sz="1200" b="1" dirty="0">
              <a:solidFill>
                <a:schemeClr val="accent1">
                  <a:lumMod val="75000"/>
                </a:schemeClr>
              </a:solidFill>
            </a:endParaRPr>
          </a:p>
        </p:txBody>
      </p:sp>
      <p:sp>
        <p:nvSpPr>
          <p:cNvPr id="26" name="MH_SubTitle_7"/>
          <p:cNvSpPr/>
          <p:nvPr>
            <p:custDataLst>
              <p:tags r:id="rId10"/>
            </p:custDataLst>
          </p:nvPr>
        </p:nvSpPr>
        <p:spPr>
          <a:xfrm>
            <a:off x="3817620" y="3821114"/>
            <a:ext cx="717550" cy="719137"/>
          </a:xfrm>
          <a:prstGeom prst="ellipse">
            <a:avLst/>
          </a:prstGeom>
          <a:solidFill>
            <a:srgbClr val="FFFFFF"/>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200" b="1" dirty="0">
                <a:solidFill>
                  <a:schemeClr val="accent1">
                    <a:lumMod val="75000"/>
                  </a:schemeClr>
                </a:solidFill>
              </a:rPr>
              <a:t>1</a:t>
            </a:r>
            <a:endParaRPr lang="zh-CN" altLang="en-US" sz="1200" b="1" dirty="0">
              <a:solidFill>
                <a:schemeClr val="accent1">
                  <a:lumMod val="75000"/>
                </a:schemeClr>
              </a:solidFill>
            </a:endParaRPr>
          </a:p>
        </p:txBody>
      </p:sp>
      <p:sp>
        <p:nvSpPr>
          <p:cNvPr id="27" name="MH_Text_1"/>
          <p:cNvSpPr txBox="1">
            <a:spLocks noChangeArrowheads="1"/>
          </p:cNvSpPr>
          <p:nvPr>
            <p:custDataLst>
              <p:tags r:id="rId11"/>
            </p:custDataLst>
          </p:nvPr>
        </p:nvSpPr>
        <p:spPr bwMode="auto">
          <a:xfrm>
            <a:off x="4603114" y="1626197"/>
            <a:ext cx="3199765" cy="83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t>深入的知识加工过程</a:t>
            </a:r>
            <a:endParaRPr lang="en-US" altLang="zh-CN" sz="2000" dirty="0"/>
          </a:p>
        </p:txBody>
      </p:sp>
      <p:sp>
        <p:nvSpPr>
          <p:cNvPr id="28" name="MH_Text_5"/>
          <p:cNvSpPr txBox="1">
            <a:spLocks noChangeArrowheads="1"/>
          </p:cNvSpPr>
          <p:nvPr>
            <p:custDataLst>
              <p:tags r:id="rId12"/>
            </p:custDataLst>
          </p:nvPr>
        </p:nvSpPr>
        <p:spPr bwMode="auto">
          <a:xfrm>
            <a:off x="5470843" y="3334068"/>
            <a:ext cx="1478597" cy="691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000" dirty="0"/>
              <a:t>蕴涵式的促进性评价</a:t>
            </a:r>
            <a:endParaRPr lang="zh-CN" altLang="en-US" sz="2000" dirty="0">
              <a:latin typeface="+mn-lt"/>
              <a:ea typeface="+mn-ea"/>
            </a:endParaRPr>
          </a:p>
        </p:txBody>
      </p:sp>
      <p:sp>
        <p:nvSpPr>
          <p:cNvPr id="29" name="MH_Text_2"/>
          <p:cNvSpPr txBox="1">
            <a:spLocks noChangeArrowheads="1"/>
          </p:cNvSpPr>
          <p:nvPr>
            <p:custDataLst>
              <p:tags r:id="rId13"/>
            </p:custDataLst>
          </p:nvPr>
        </p:nvSpPr>
        <p:spPr bwMode="auto">
          <a:xfrm>
            <a:off x="7433627" y="2445847"/>
            <a:ext cx="2058037" cy="82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t>升华与思想改进 </a:t>
            </a:r>
          </a:p>
        </p:txBody>
      </p:sp>
      <p:sp>
        <p:nvSpPr>
          <p:cNvPr id="30" name="MH_Text_3"/>
          <p:cNvSpPr txBox="1">
            <a:spLocks noChangeArrowheads="1"/>
          </p:cNvSpPr>
          <p:nvPr>
            <p:custDataLst>
              <p:tags r:id="rId14"/>
            </p:custDataLst>
          </p:nvPr>
        </p:nvSpPr>
        <p:spPr bwMode="auto">
          <a:xfrm>
            <a:off x="8409305" y="3833137"/>
            <a:ext cx="2853056" cy="83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t>个人档案和群体档案；思想的演进历程 </a:t>
            </a:r>
          </a:p>
        </p:txBody>
      </p:sp>
      <p:sp>
        <p:nvSpPr>
          <p:cNvPr id="31" name="MH_Text_8"/>
          <p:cNvSpPr txBox="1">
            <a:spLocks noChangeArrowheads="1"/>
          </p:cNvSpPr>
          <p:nvPr>
            <p:custDataLst>
              <p:tags r:id="rId15"/>
            </p:custDataLst>
          </p:nvPr>
        </p:nvSpPr>
        <p:spPr bwMode="auto">
          <a:xfrm>
            <a:off x="2041842" y="2343429"/>
            <a:ext cx="3199765" cy="83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t>创建相互联系的公共知识 </a:t>
            </a:r>
          </a:p>
        </p:txBody>
      </p:sp>
      <p:sp>
        <p:nvSpPr>
          <p:cNvPr id="32" name="MH_Text_7"/>
          <p:cNvSpPr txBox="1">
            <a:spLocks noChangeArrowheads="1"/>
          </p:cNvSpPr>
          <p:nvPr>
            <p:custDataLst>
              <p:tags r:id="rId16"/>
            </p:custDataLst>
          </p:nvPr>
        </p:nvSpPr>
        <p:spPr bwMode="auto">
          <a:xfrm>
            <a:off x="1203961" y="3789957"/>
            <a:ext cx="2653346" cy="833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t>视点多元、能力多元、团队工作 </a:t>
            </a:r>
            <a:endParaRPr lang="en-US" altLang="zh-CN" sz="2000" dirty="0"/>
          </a:p>
        </p:txBody>
      </p:sp>
      <p:sp>
        <p:nvSpPr>
          <p:cNvPr id="33" name="MH_Text_6"/>
          <p:cNvSpPr txBox="1">
            <a:spLocks noChangeArrowheads="1"/>
          </p:cNvSpPr>
          <p:nvPr>
            <p:custDataLst>
              <p:tags r:id="rId17"/>
            </p:custDataLst>
          </p:nvPr>
        </p:nvSpPr>
        <p:spPr bwMode="auto">
          <a:xfrm>
            <a:off x="2678909" y="4937644"/>
            <a:ext cx="2865277" cy="83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r>
              <a:rPr lang="zh-CN" altLang="en-US" sz="2000" dirty="0" smtClean="0"/>
              <a:t>通过</a:t>
            </a:r>
            <a:r>
              <a:rPr lang="zh-CN" altLang="en-US" sz="2000" dirty="0"/>
              <a:t>虚拟工具建立知识社会网络 </a:t>
            </a:r>
            <a:r>
              <a:rPr lang="zh-CN" altLang="en-US" sz="2000" dirty="0" smtClean="0"/>
              <a:t> </a:t>
            </a:r>
            <a:endParaRPr lang="zh-CN" altLang="en-US" sz="2000" dirty="0">
              <a:latin typeface="+mn-lt"/>
              <a:ea typeface="+mn-ea"/>
            </a:endParaRPr>
          </a:p>
        </p:txBody>
      </p:sp>
      <p:sp>
        <p:nvSpPr>
          <p:cNvPr id="34" name="MH_Text_4"/>
          <p:cNvSpPr txBox="1">
            <a:spLocks noChangeArrowheads="1"/>
          </p:cNvSpPr>
          <p:nvPr>
            <p:custDataLst>
              <p:tags r:id="rId18"/>
            </p:custDataLst>
          </p:nvPr>
        </p:nvSpPr>
        <p:spPr bwMode="auto">
          <a:xfrm>
            <a:off x="6304461" y="4932545"/>
            <a:ext cx="3199765" cy="83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t>思想作品作为对话互动的对象 </a:t>
            </a:r>
          </a:p>
        </p:txBody>
      </p:sp>
    </p:spTree>
    <p:extLst>
      <p:ext uri="{BB962C8B-B14F-4D97-AF65-F5344CB8AC3E}">
        <p14:creationId xmlns:p14="http://schemas.microsoft.com/office/powerpoint/2010/main" val="1997750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知识建构的学习观</a:t>
            </a:r>
            <a:endParaRPr lang="zh-CN" altLang="en-US" dirty="0"/>
          </a:p>
        </p:txBody>
      </p:sp>
      <p:sp>
        <p:nvSpPr>
          <p:cNvPr id="3" name="内容占位符 2"/>
          <p:cNvSpPr>
            <a:spLocks noGrp="1"/>
          </p:cNvSpPr>
          <p:nvPr>
            <p:ph idx="1"/>
          </p:nvPr>
        </p:nvSpPr>
        <p:spPr>
          <a:xfrm>
            <a:off x="1138687" y="1133476"/>
            <a:ext cx="3799073" cy="572174"/>
          </a:xfrm>
        </p:spPr>
        <p:txBody>
          <a:bodyPr/>
          <a:lstStyle/>
          <a:p>
            <a:r>
              <a:rPr lang="zh-CN" altLang="en-US" dirty="0" smtClean="0"/>
              <a:t>学习与知识建构</a:t>
            </a:r>
            <a:endParaRPr lang="zh-CN" altLang="zh-CN" dirty="0"/>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6" name="矩形 5"/>
          <p:cNvSpPr/>
          <p:nvPr/>
        </p:nvSpPr>
        <p:spPr>
          <a:xfrm>
            <a:off x="5125920" y="1116462"/>
            <a:ext cx="6278320" cy="5573898"/>
          </a:xfrm>
          <a:prstGeom prst="rect">
            <a:avLst/>
          </a:prstGeom>
        </p:spPr>
        <p:txBody>
          <a:bodyPr wrap="square">
            <a:spAutoFit/>
          </a:bodyPr>
          <a:lstStyle/>
          <a:p>
            <a:pPr algn="just">
              <a:lnSpc>
                <a:spcPct val="150000"/>
              </a:lnSpc>
              <a:spcAft>
                <a:spcPts val="0"/>
              </a:spcAft>
            </a:pPr>
            <a:r>
              <a:rPr lang="zh-CN" altLang="zh-CN" sz="2000" kern="100" dirty="0" smtClean="0">
                <a:latin typeface="Times New Roman" panose="02020603050405020304" pitchFamily="18" charset="0"/>
                <a:ea typeface="宋体" panose="02010600030101010101" pitchFamily="2" charset="-122"/>
                <a:cs typeface="Times New Roman" panose="02020603050405020304" pitchFamily="18" charset="0"/>
              </a:rPr>
              <a:t>学习</a:t>
            </a: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是学习者个体</a:t>
            </a:r>
            <a:r>
              <a:rPr lang="zh-CN" altLang="zh-CN" sz="2000" kern="100" dirty="0" smtClean="0">
                <a:latin typeface="Times New Roman" panose="02020603050405020304" pitchFamily="18" charset="0"/>
                <a:ea typeface="宋体" panose="02010600030101010101" pitchFamily="2" charset="-122"/>
                <a:cs typeface="Times New Roman" panose="02020603050405020304" pitchFamily="18" charset="0"/>
              </a:rPr>
              <a:t>内部</a:t>
            </a:r>
            <a:r>
              <a:rPr lang="zh-CN" altLang="en-US" sz="2000" kern="100" dirty="0" smtClean="0">
                <a:latin typeface="Times New Roman" panose="02020603050405020304" pitchFamily="18" charset="0"/>
                <a:ea typeface="宋体" panose="02010600030101010101" pitchFamily="2" charset="-122"/>
                <a:cs typeface="Times New Roman" panose="02020603050405020304" pitchFamily="18" charset="0"/>
              </a:rPr>
              <a:t>开展的无法被观察的</a:t>
            </a:r>
            <a:r>
              <a:rPr lang="zh-CN" altLang="zh-CN" sz="2000" kern="100" dirty="0" smtClean="0">
                <a:latin typeface="Times New Roman" panose="02020603050405020304" pitchFamily="18" charset="0"/>
                <a:ea typeface="宋体" panose="02010600030101010101" pitchFamily="2" charset="-122"/>
                <a:cs typeface="Times New Roman" panose="02020603050405020304" pitchFamily="18" charset="0"/>
              </a:rPr>
              <a:t>活动，</a:t>
            </a:r>
            <a:r>
              <a:rPr lang="zh-CN" altLang="en-US" sz="2000" kern="100" dirty="0" smtClean="0">
                <a:latin typeface="Times New Roman" panose="02020603050405020304" pitchFamily="18" charset="0"/>
                <a:ea typeface="宋体" panose="02010600030101010101" pitchFamily="2" charset="-122"/>
                <a:cs typeface="Times New Roman" panose="02020603050405020304" pitchFamily="18" charset="0"/>
              </a:rPr>
              <a:t>能够使</a:t>
            </a:r>
            <a:r>
              <a:rPr lang="zh-CN" altLang="zh-CN" sz="2000" b="1" kern="100" dirty="0" smtClean="0">
                <a:latin typeface="Times New Roman" panose="02020603050405020304" pitchFamily="18" charset="0"/>
                <a:ea typeface="宋体" panose="02010600030101010101" pitchFamily="2" charset="-122"/>
                <a:cs typeface="Times New Roman" panose="02020603050405020304" pitchFamily="18" charset="0"/>
              </a:rPr>
              <a:t>观点</a:t>
            </a:r>
            <a:r>
              <a:rPr lang="zh-CN" altLang="zh-CN" sz="2000" b="1" kern="100" dirty="0">
                <a:latin typeface="Times New Roman" panose="02020603050405020304" pitchFamily="18" charset="0"/>
                <a:ea typeface="宋体" panose="02010600030101010101" pitchFamily="2" charset="-122"/>
                <a:cs typeface="Times New Roman" panose="02020603050405020304" pitchFamily="18" charset="0"/>
              </a:rPr>
              <a:t>、态度和</a:t>
            </a:r>
            <a:r>
              <a:rPr lang="zh-CN" altLang="zh-CN" sz="2000" b="1" kern="100" dirty="0" smtClean="0">
                <a:latin typeface="Times New Roman" panose="02020603050405020304" pitchFamily="18" charset="0"/>
                <a:ea typeface="宋体" panose="02010600030101010101" pitchFamily="2" charset="-122"/>
                <a:cs typeface="Times New Roman" panose="02020603050405020304" pitchFamily="18" charset="0"/>
              </a:rPr>
              <a:t>技能</a:t>
            </a:r>
            <a:r>
              <a:rPr lang="zh-CN" altLang="en-US" sz="2000" b="1" kern="100" dirty="0" smtClean="0">
                <a:latin typeface="Times New Roman" panose="02020603050405020304" pitchFamily="18" charset="0"/>
                <a:ea typeface="宋体" panose="02010600030101010101" pitchFamily="2" charset="-122"/>
                <a:cs typeface="Times New Roman" panose="02020603050405020304" pitchFamily="18" charset="0"/>
              </a:rPr>
              <a:t>发生</a:t>
            </a:r>
            <a:r>
              <a:rPr lang="zh-CN" altLang="zh-CN" sz="2000" b="1" kern="100" dirty="0" smtClean="0">
                <a:latin typeface="Times New Roman" panose="02020603050405020304" pitchFamily="18" charset="0"/>
                <a:ea typeface="宋体" panose="02010600030101010101" pitchFamily="2" charset="-122"/>
                <a:cs typeface="Times New Roman" panose="02020603050405020304" pitchFamily="18" charset="0"/>
              </a:rPr>
              <a:t>变化</a:t>
            </a: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。知识建构是</a:t>
            </a:r>
            <a:r>
              <a:rPr lang="zh-CN" altLang="zh-CN" sz="2000" b="1" kern="100" dirty="0">
                <a:latin typeface="Times New Roman" panose="02020603050405020304" pitchFamily="18" charset="0"/>
                <a:ea typeface="宋体" panose="02010600030101010101" pitchFamily="2" charset="-122"/>
                <a:cs typeface="Times New Roman" panose="02020603050405020304" pitchFamily="18" charset="0"/>
              </a:rPr>
              <a:t>公共知识的创造、改善，</a:t>
            </a:r>
            <a:r>
              <a:rPr lang="zh-CN" altLang="zh-CN" sz="2000" kern="100" dirty="0" smtClean="0">
                <a:latin typeface="Times New Roman" panose="02020603050405020304" pitchFamily="18" charset="0"/>
                <a:ea typeface="宋体" panose="02010600030101010101" pitchFamily="2" charset="-122"/>
                <a:cs typeface="Times New Roman" panose="02020603050405020304" pitchFamily="18" charset="0"/>
              </a:rPr>
              <a:t>知识</a:t>
            </a:r>
            <a:r>
              <a:rPr lang="zh-CN" altLang="en-US" sz="2000" kern="100" dirty="0" smtClean="0">
                <a:latin typeface="Times New Roman" panose="02020603050405020304" pitchFamily="18" charset="0"/>
                <a:ea typeface="宋体" panose="02010600030101010101" pitchFamily="2" charset="-122"/>
                <a:cs typeface="Times New Roman" panose="02020603050405020304" pitchFamily="18" charset="0"/>
              </a:rPr>
              <a:t>源于</a:t>
            </a:r>
            <a:r>
              <a:rPr lang="zh-CN" altLang="zh-CN" sz="2000" kern="100" dirty="0" smtClean="0">
                <a:latin typeface="Times New Roman" panose="02020603050405020304" pitchFamily="18" charset="0"/>
                <a:ea typeface="宋体" panose="02010600030101010101" pitchFamily="2" charset="-122"/>
                <a:cs typeface="Times New Roman" panose="02020603050405020304" pitchFamily="18" charset="0"/>
              </a:rPr>
              <a:t>世界，</a:t>
            </a:r>
            <a:r>
              <a:rPr lang="zh-CN" altLang="zh-CN" sz="2000" kern="100" dirty="0">
                <a:latin typeface="Times New Roman" panose="02020603050405020304" pitchFamily="18" charset="0"/>
                <a:ea typeface="宋体" panose="02010600030101010101" pitchFamily="2" charset="-122"/>
                <a:cs typeface="Times New Roman" panose="02020603050405020304" pitchFamily="18" charset="0"/>
              </a:rPr>
              <a:t>是可以接收并被人们使用的。创造公共知识会激发个体</a:t>
            </a:r>
            <a:r>
              <a:rPr lang="zh-CN" altLang="zh-CN" sz="2000" kern="100" dirty="0" smtClean="0">
                <a:latin typeface="Times New Roman" panose="02020603050405020304" pitchFamily="18" charset="0"/>
                <a:ea typeface="宋体" panose="02010600030101010101" pitchFamily="2" charset="-122"/>
                <a:cs typeface="Times New Roman" panose="02020603050405020304" pitchFamily="18" charset="0"/>
              </a:rPr>
              <a:t>学习。</a:t>
            </a:r>
            <a:endParaRPr lang="en-US" altLang="zh-CN" sz="20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en-US" altLang="zh-CN" sz="2000" kern="0" dirty="0">
                <a:latin typeface="TimesNewRomanPSMT"/>
                <a:ea typeface="等线" panose="02010600030101010101" pitchFamily="2" charset="-122"/>
                <a:cs typeface="TimesNewRomanPSMT"/>
              </a:rPr>
              <a:t>Learning is an internal, unobservable process that results in changes of belief, attitude, or skill. Knowledge building, by contrast, results in the creation or modification of public knowledge—knowledge that lives ‘in the world’ and is available to be worked on and used by other people. Of course creating public knowledge results in personal </a:t>
            </a:r>
            <a:r>
              <a:rPr lang="en-US" altLang="zh-CN" sz="2000" kern="0" dirty="0" smtClean="0">
                <a:latin typeface="TimesNewRomanPSMT"/>
                <a:ea typeface="等线" panose="02010600030101010101" pitchFamily="2" charset="-122"/>
                <a:cs typeface="TimesNewRomanPSMT"/>
              </a:rPr>
              <a:t>learning.</a:t>
            </a:r>
            <a:r>
              <a:rPr lang="en-US" altLang="zh-CN" sz="2000" kern="100" dirty="0" smtClean="0">
                <a:latin typeface="Times New Roman" panose="02020603050405020304" pitchFamily="18" charset="0"/>
                <a:ea typeface="宋体" panose="02010600030101010101" pitchFamily="2" charset="-122"/>
                <a:cs typeface="Times New Roman" panose="02020603050405020304" pitchFamily="18" charset="0"/>
              </a:rPr>
              <a:t> </a:t>
            </a:r>
            <a:endParaRPr lang="zh-CN" altLang="zh-CN" sz="2000" kern="1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896" y="2623820"/>
            <a:ext cx="3800864" cy="2481077"/>
          </a:xfrm>
          <a:prstGeom prst="rect">
            <a:avLst/>
          </a:prstGeom>
        </p:spPr>
      </p:pic>
    </p:spTree>
    <p:extLst>
      <p:ext uri="{BB962C8B-B14F-4D97-AF65-F5344CB8AC3E}">
        <p14:creationId xmlns:p14="http://schemas.microsoft.com/office/powerpoint/2010/main" val="3489957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MH_Others_1"/>
          <p:cNvCxnSpPr/>
          <p:nvPr>
            <p:custDataLst>
              <p:tags r:id="rId2"/>
            </p:custDataLst>
          </p:nvPr>
        </p:nvCxnSpPr>
        <p:spPr>
          <a:xfrm>
            <a:off x="6115050" y="369962"/>
            <a:ext cx="0" cy="6488038"/>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MH_Others_2"/>
          <p:cNvSpPr/>
          <p:nvPr>
            <p:custDataLst>
              <p:tags r:id="rId3"/>
            </p:custDataLst>
          </p:nvPr>
        </p:nvSpPr>
        <p:spPr>
          <a:xfrm>
            <a:off x="5994400" y="6650807"/>
            <a:ext cx="241300" cy="208014"/>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MH_Number_1">
            <a:hlinkClick r:id="rId16" action="ppaction://hlinksldjump"/>
          </p:cNvPr>
          <p:cNvSpPr/>
          <p:nvPr>
            <p:custDataLst>
              <p:tags r:id="rId4"/>
            </p:custDataLst>
          </p:nvPr>
        </p:nvSpPr>
        <p:spPr>
          <a:xfrm>
            <a:off x="6110995" y="2365529"/>
            <a:ext cx="694109" cy="34381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a:solidFill>
                  <a:srgbClr val="FFFFFF"/>
                </a:solidFill>
                <a:ea typeface="Microsoft YaHei UI" panose="020B0503020204020204" pitchFamily="34" charset="-122"/>
                <a:cs typeface="Times New Roman" panose="02020603050405020304" pitchFamily="18" charset="0"/>
              </a:rPr>
              <a:t>01</a:t>
            </a:r>
            <a:endParaRPr lang="zh-CN" altLang="en-US" sz="2400" b="1">
              <a:solidFill>
                <a:srgbClr val="FFFFFF"/>
              </a:solidFill>
              <a:ea typeface="Microsoft YaHei UI" panose="020B0503020204020204" pitchFamily="34" charset="-122"/>
              <a:cs typeface="Times New Roman" panose="02020603050405020304" pitchFamily="18" charset="0"/>
            </a:endParaRPr>
          </a:p>
        </p:txBody>
      </p:sp>
      <p:sp>
        <p:nvSpPr>
          <p:cNvPr id="24" name="MH_Entry_1">
            <a:hlinkClick r:id="rId16" action="ppaction://hlinksldjump"/>
          </p:cNvPr>
          <p:cNvSpPr>
            <a:spLocks noChangeArrowheads="1"/>
          </p:cNvSpPr>
          <p:nvPr>
            <p:custDataLst>
              <p:tags r:id="rId5"/>
            </p:custDataLst>
          </p:nvPr>
        </p:nvSpPr>
        <p:spPr bwMode="auto">
          <a:xfrm>
            <a:off x="6919463" y="2219620"/>
            <a:ext cx="2961137" cy="63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0"/>
              </a:spcBef>
              <a:buFont typeface="Arial" panose="020B0604020202020204" pitchFamily="34" charset="0"/>
              <a:buNone/>
            </a:pPr>
            <a:r>
              <a:rPr lang="zh-CN" altLang="en-US" sz="1800" smtClean="0">
                <a:latin typeface="+mn-ea"/>
                <a:ea typeface="+mn-ea"/>
              </a:rPr>
              <a:t>知识建构的相关概念</a:t>
            </a:r>
            <a:endParaRPr lang="zh-CN" altLang="en-US" sz="1800">
              <a:latin typeface="+mn-ea"/>
              <a:ea typeface="+mn-ea"/>
            </a:endParaRPr>
          </a:p>
        </p:txBody>
      </p:sp>
      <p:sp>
        <p:nvSpPr>
          <p:cNvPr id="10" name="MH_Number_2">
            <a:hlinkClick r:id="rId17" action="ppaction://hlinksldjump"/>
          </p:cNvPr>
          <p:cNvSpPr/>
          <p:nvPr>
            <p:custDataLst>
              <p:tags r:id="rId6"/>
            </p:custDataLst>
          </p:nvPr>
        </p:nvSpPr>
        <p:spPr>
          <a:xfrm flipH="1">
            <a:off x="5426018" y="3064314"/>
            <a:ext cx="694109" cy="34381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a:solidFill>
                  <a:srgbClr val="FFFFFF"/>
                </a:solidFill>
                <a:ea typeface="Microsoft YaHei UI" panose="020B0503020204020204" pitchFamily="34" charset="-122"/>
                <a:cs typeface="Times New Roman" panose="02020603050405020304" pitchFamily="18" charset="0"/>
              </a:rPr>
              <a:t>02</a:t>
            </a:r>
            <a:endParaRPr lang="zh-CN" altLang="en-US" sz="2400" b="1">
              <a:solidFill>
                <a:srgbClr val="FFFFFF"/>
              </a:solidFill>
              <a:ea typeface="Microsoft YaHei UI" panose="020B0503020204020204" pitchFamily="34" charset="-122"/>
              <a:cs typeface="Times New Roman" panose="02020603050405020304" pitchFamily="18" charset="0"/>
            </a:endParaRPr>
          </a:p>
        </p:txBody>
      </p:sp>
      <p:sp>
        <p:nvSpPr>
          <p:cNvPr id="30" name="MH_Entry_2">
            <a:hlinkClick r:id="rId17" action="ppaction://hlinksldjump"/>
          </p:cNvPr>
          <p:cNvSpPr>
            <a:spLocks noChangeArrowheads="1"/>
          </p:cNvSpPr>
          <p:nvPr>
            <p:custDataLst>
              <p:tags r:id="rId7"/>
            </p:custDataLst>
          </p:nvPr>
        </p:nvSpPr>
        <p:spPr bwMode="auto">
          <a:xfrm>
            <a:off x="2387601" y="2918405"/>
            <a:ext cx="2932273" cy="63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0"/>
              </a:spcBef>
              <a:buFont typeface="Arial" panose="020B0604020202020204" pitchFamily="34" charset="0"/>
              <a:buNone/>
            </a:pPr>
            <a:r>
              <a:rPr lang="zh-CN" altLang="en-US" sz="1800" smtClean="0">
                <a:latin typeface="+mn-ea"/>
                <a:ea typeface="+mn-ea"/>
              </a:rPr>
              <a:t>知识建构的演变历程</a:t>
            </a:r>
            <a:endParaRPr lang="zh-CN" altLang="en-US" sz="1800">
              <a:latin typeface="+mn-ea"/>
              <a:ea typeface="+mn-ea"/>
            </a:endParaRPr>
          </a:p>
        </p:txBody>
      </p:sp>
      <p:sp>
        <p:nvSpPr>
          <p:cNvPr id="11" name="MH_Number_3">
            <a:hlinkClick r:id="rId18" action="ppaction://hlinksldjump"/>
          </p:cNvPr>
          <p:cNvSpPr/>
          <p:nvPr>
            <p:custDataLst>
              <p:tags r:id="rId8"/>
            </p:custDataLst>
          </p:nvPr>
        </p:nvSpPr>
        <p:spPr>
          <a:xfrm>
            <a:off x="6110995" y="3763099"/>
            <a:ext cx="694109" cy="343811"/>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a:solidFill>
                  <a:srgbClr val="FFFFFF"/>
                </a:solidFill>
                <a:ea typeface="Microsoft YaHei UI" panose="020B0503020204020204" pitchFamily="34" charset="-122"/>
                <a:cs typeface="Times New Roman" panose="02020603050405020304" pitchFamily="18" charset="0"/>
              </a:rPr>
              <a:t>03</a:t>
            </a:r>
            <a:endParaRPr lang="zh-CN" altLang="en-US" sz="2400" b="1">
              <a:solidFill>
                <a:srgbClr val="FFFFFF"/>
              </a:solidFill>
              <a:ea typeface="Microsoft YaHei UI" panose="020B0503020204020204" pitchFamily="34" charset="-122"/>
              <a:cs typeface="Times New Roman" panose="02020603050405020304" pitchFamily="18" charset="0"/>
            </a:endParaRPr>
          </a:p>
        </p:txBody>
      </p:sp>
      <p:sp>
        <p:nvSpPr>
          <p:cNvPr id="26" name="MH_Entry_3">
            <a:hlinkClick r:id="rId18" action="ppaction://hlinksldjump"/>
          </p:cNvPr>
          <p:cNvSpPr>
            <a:spLocks noChangeArrowheads="1"/>
          </p:cNvSpPr>
          <p:nvPr>
            <p:custDataLst>
              <p:tags r:id="rId9"/>
            </p:custDataLst>
          </p:nvPr>
        </p:nvSpPr>
        <p:spPr bwMode="auto">
          <a:xfrm>
            <a:off x="6919463" y="3617190"/>
            <a:ext cx="2961137" cy="63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0"/>
              </a:spcBef>
              <a:buFont typeface="Arial" panose="020B0604020202020204" pitchFamily="34" charset="0"/>
              <a:buNone/>
            </a:pPr>
            <a:r>
              <a:rPr lang="zh-CN" altLang="en-US" sz="1800" smtClean="0">
                <a:latin typeface="+mn-ea"/>
                <a:ea typeface="+mn-ea"/>
              </a:rPr>
              <a:t>知识建构的主要观点</a:t>
            </a:r>
            <a:endParaRPr lang="zh-CN" altLang="en-US" sz="1800">
              <a:latin typeface="+mn-ea"/>
              <a:ea typeface="+mn-ea"/>
            </a:endParaRPr>
          </a:p>
        </p:txBody>
      </p:sp>
      <p:sp>
        <p:nvSpPr>
          <p:cNvPr id="12" name="MH_Number_4">
            <a:hlinkClick r:id="rId19" action="ppaction://hlinksldjump"/>
          </p:cNvPr>
          <p:cNvSpPr/>
          <p:nvPr>
            <p:custDataLst>
              <p:tags r:id="rId10"/>
            </p:custDataLst>
          </p:nvPr>
        </p:nvSpPr>
        <p:spPr>
          <a:xfrm flipH="1">
            <a:off x="5426018" y="4461884"/>
            <a:ext cx="694109" cy="343811"/>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a:solidFill>
                  <a:srgbClr val="FFFFFF"/>
                </a:solidFill>
                <a:ea typeface="Microsoft YaHei UI" panose="020B0503020204020204" pitchFamily="34" charset="-122"/>
                <a:cs typeface="Times New Roman" panose="02020603050405020304" pitchFamily="18" charset="0"/>
              </a:rPr>
              <a:t>04</a:t>
            </a:r>
            <a:endParaRPr lang="zh-CN" altLang="en-US" sz="2400" b="1">
              <a:solidFill>
                <a:srgbClr val="FFFFFF"/>
              </a:solidFill>
              <a:ea typeface="Microsoft YaHei UI" panose="020B0503020204020204" pitchFamily="34" charset="-122"/>
              <a:cs typeface="Times New Roman" panose="02020603050405020304" pitchFamily="18" charset="0"/>
            </a:endParaRPr>
          </a:p>
        </p:txBody>
      </p:sp>
      <p:sp>
        <p:nvSpPr>
          <p:cNvPr id="31" name="MH_Entry_4">
            <a:hlinkClick r:id="rId19" action="ppaction://hlinksldjump"/>
          </p:cNvPr>
          <p:cNvSpPr>
            <a:spLocks noChangeArrowheads="1"/>
          </p:cNvSpPr>
          <p:nvPr>
            <p:custDataLst>
              <p:tags r:id="rId11"/>
            </p:custDataLst>
          </p:nvPr>
        </p:nvSpPr>
        <p:spPr bwMode="auto">
          <a:xfrm>
            <a:off x="2387601" y="4315975"/>
            <a:ext cx="2932273" cy="63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spcBef>
                <a:spcPct val="0"/>
              </a:spcBef>
              <a:buFont typeface="Arial" panose="020B0604020202020204" pitchFamily="34" charset="0"/>
              <a:buNone/>
            </a:pPr>
            <a:r>
              <a:rPr lang="zh-CN" altLang="en-US" sz="1800" smtClean="0">
                <a:latin typeface="+mn-ea"/>
                <a:ea typeface="+mn-ea"/>
              </a:rPr>
              <a:t>知识建构的过程模型</a:t>
            </a:r>
            <a:endParaRPr lang="zh-CN" altLang="en-US" sz="1800">
              <a:latin typeface="+mn-ea"/>
              <a:ea typeface="+mn-ea"/>
            </a:endParaRPr>
          </a:p>
        </p:txBody>
      </p:sp>
      <p:sp>
        <p:nvSpPr>
          <p:cNvPr id="13" name="MH_Number_5">
            <a:hlinkClick r:id="rId20" action="ppaction://hlinksldjump"/>
          </p:cNvPr>
          <p:cNvSpPr/>
          <p:nvPr>
            <p:custDataLst>
              <p:tags r:id="rId12"/>
            </p:custDataLst>
          </p:nvPr>
        </p:nvSpPr>
        <p:spPr>
          <a:xfrm>
            <a:off x="6110995" y="5160669"/>
            <a:ext cx="694109" cy="343811"/>
          </a:xfrm>
          <a:prstGeom prst="homePlat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a:solidFill>
                  <a:srgbClr val="FFFFFF"/>
                </a:solidFill>
                <a:ea typeface="Microsoft YaHei UI" panose="020B0503020204020204" pitchFamily="34" charset="-122"/>
                <a:cs typeface="Times New Roman" panose="02020603050405020304" pitchFamily="18" charset="0"/>
              </a:rPr>
              <a:t>05</a:t>
            </a:r>
            <a:endParaRPr lang="zh-CN" altLang="en-US" sz="2400" b="1">
              <a:solidFill>
                <a:srgbClr val="FFFFFF"/>
              </a:solidFill>
              <a:ea typeface="Microsoft YaHei UI" panose="020B0503020204020204" pitchFamily="34" charset="-122"/>
              <a:cs typeface="Times New Roman" panose="02020603050405020304" pitchFamily="18" charset="0"/>
            </a:endParaRPr>
          </a:p>
        </p:txBody>
      </p:sp>
      <p:sp>
        <p:nvSpPr>
          <p:cNvPr id="27" name="MH_Entry_5">
            <a:hlinkClick r:id="rId20" action="ppaction://hlinksldjump"/>
          </p:cNvPr>
          <p:cNvSpPr>
            <a:spLocks noChangeArrowheads="1"/>
          </p:cNvSpPr>
          <p:nvPr>
            <p:custDataLst>
              <p:tags r:id="rId13"/>
            </p:custDataLst>
          </p:nvPr>
        </p:nvSpPr>
        <p:spPr bwMode="auto">
          <a:xfrm>
            <a:off x="6919463" y="5014760"/>
            <a:ext cx="2961137" cy="63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0"/>
              </a:spcBef>
              <a:buFont typeface="Arial" panose="020B0604020202020204" pitchFamily="34" charset="0"/>
              <a:buNone/>
            </a:pPr>
            <a:r>
              <a:rPr lang="zh-CN" altLang="en-US" sz="1800" smtClean="0">
                <a:latin typeface="+mn-ea"/>
                <a:ea typeface="+mn-ea"/>
              </a:rPr>
              <a:t>知识建构的实践案例</a:t>
            </a:r>
            <a:endParaRPr lang="zh-CN" altLang="en-US" sz="1800">
              <a:latin typeface="+mn-ea"/>
              <a:ea typeface="+mn-ea"/>
            </a:endParaRPr>
          </a:p>
        </p:txBody>
      </p:sp>
      <p:sp>
        <p:nvSpPr>
          <p:cNvPr id="8" name="MH_Others_3"/>
          <p:cNvSpPr/>
          <p:nvPr>
            <p:custDataLst>
              <p:tags r:id="rId14"/>
            </p:custDataLst>
          </p:nvPr>
        </p:nvSpPr>
        <p:spPr>
          <a:xfrm flipH="1">
            <a:off x="4105274" y="369962"/>
            <a:ext cx="2019300" cy="849238"/>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4000" b="1">
                <a:solidFill>
                  <a:srgbClr val="FFFFFF"/>
                </a:solidFill>
                <a:latin typeface="微软雅黑" panose="020B0503020204020204" pitchFamily="34" charset="-122"/>
                <a:ea typeface="微软雅黑" panose="020B0503020204020204" pitchFamily="34" charset="-122"/>
              </a:rPr>
              <a:t>目 录</a:t>
            </a:r>
          </a:p>
        </p:txBody>
      </p:sp>
    </p:spTree>
    <p:custDataLst>
      <p:tags r:id="rId1"/>
    </p:custDataLst>
    <p:extLst>
      <p:ext uri="{BB962C8B-B14F-4D97-AF65-F5344CB8AC3E}">
        <p14:creationId xmlns:p14="http://schemas.microsoft.com/office/powerpoint/2010/main" val="2060107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MH_Other_2"/>
          <p:cNvSpPr/>
          <p:nvPr>
            <p:custDataLst>
              <p:tags r:id="rId2"/>
            </p:custDataLst>
          </p:nvPr>
        </p:nvSpPr>
        <p:spPr>
          <a:xfrm>
            <a:off x="4817441" y="1103090"/>
            <a:ext cx="1346083" cy="2237256"/>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b">
            <a:scene3d>
              <a:camera prst="orthographicFront"/>
              <a:lightRig rig="threePt" dir="t"/>
            </a:scene3d>
            <a:sp3d>
              <a:contourClr>
                <a:srgbClr val="FFFFFF"/>
              </a:contourClr>
            </a:sp3d>
          </a:bodyPr>
          <a:lstStyle/>
          <a:p>
            <a:pPr algn="ctr">
              <a:defRPr/>
            </a:pPr>
            <a:r>
              <a:rPr lang="en-US" altLang="zh-CN" sz="2000" dirty="0">
                <a:solidFill>
                  <a:srgbClr val="FFFFFF"/>
                </a:solidFill>
              </a:rPr>
              <a:t>A</a:t>
            </a:r>
            <a:endParaRPr lang="zh-CN" altLang="en-US" sz="2000" dirty="0">
              <a:solidFill>
                <a:srgbClr val="FFFFFF"/>
              </a:solidFill>
            </a:endParaRPr>
          </a:p>
        </p:txBody>
      </p:sp>
      <p:sp>
        <p:nvSpPr>
          <p:cNvPr id="7" name="MH_SubTitle_1"/>
          <p:cNvSpPr/>
          <p:nvPr>
            <p:custDataLst>
              <p:tags r:id="rId3"/>
            </p:custDataLst>
          </p:nvPr>
        </p:nvSpPr>
        <p:spPr>
          <a:xfrm>
            <a:off x="4866381" y="1156028"/>
            <a:ext cx="1248203" cy="1480587"/>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scene3d>
              <a:camera prst="orthographicFront"/>
              <a:lightRig rig="threePt" dir="t"/>
            </a:scene3d>
            <a:sp3d>
              <a:contourClr>
                <a:srgbClr val="FFFFFF"/>
              </a:contourClr>
            </a:sp3d>
          </a:bodyPr>
          <a:lstStyle/>
          <a:p>
            <a:pPr algn="ctr">
              <a:defRPr/>
            </a:pPr>
            <a:endParaRPr lang="zh-CN" altLang="en-US" sz="2000" dirty="0">
              <a:solidFill>
                <a:srgbClr val="333333"/>
              </a:solidFill>
            </a:endParaRPr>
          </a:p>
        </p:txBody>
      </p:sp>
      <p:sp>
        <p:nvSpPr>
          <p:cNvPr id="9" name="MH_Other_3"/>
          <p:cNvSpPr/>
          <p:nvPr>
            <p:custDataLst>
              <p:tags r:id="rId4"/>
            </p:custDataLst>
          </p:nvPr>
        </p:nvSpPr>
        <p:spPr>
          <a:xfrm>
            <a:off x="7185386" y="1103090"/>
            <a:ext cx="1346083" cy="2237256"/>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anchor="b">
            <a:scene3d>
              <a:camera prst="orthographicFront"/>
              <a:lightRig rig="threePt" dir="t"/>
            </a:scene3d>
            <a:sp3d>
              <a:contourClr>
                <a:srgbClr val="FFFFFF"/>
              </a:contourClr>
            </a:sp3d>
          </a:bodyPr>
          <a:lstStyle/>
          <a:p>
            <a:pPr algn="ctr">
              <a:defRPr/>
            </a:pPr>
            <a:r>
              <a:rPr lang="en-US" altLang="zh-CN" sz="2000" dirty="0">
                <a:solidFill>
                  <a:srgbClr val="FFFFFF"/>
                </a:solidFill>
              </a:rPr>
              <a:t>B</a:t>
            </a:r>
            <a:endParaRPr lang="zh-CN" altLang="en-US" sz="2000" dirty="0">
              <a:solidFill>
                <a:srgbClr val="FFFFFF"/>
              </a:solidFill>
            </a:endParaRPr>
          </a:p>
        </p:txBody>
      </p:sp>
      <p:sp>
        <p:nvSpPr>
          <p:cNvPr id="10" name="MH_SubTitle_2"/>
          <p:cNvSpPr/>
          <p:nvPr>
            <p:custDataLst>
              <p:tags r:id="rId5"/>
            </p:custDataLst>
          </p:nvPr>
        </p:nvSpPr>
        <p:spPr>
          <a:xfrm>
            <a:off x="7234326" y="1156028"/>
            <a:ext cx="1248203" cy="1480587"/>
          </a:xfrm>
          <a:custGeom>
            <a:avLst/>
            <a:gdLst>
              <a:gd name="connsiteX0" fmla="*/ 573088 w 1146175"/>
              <a:gd name="connsiteY0" fmla="*/ 0 h 1359564"/>
              <a:gd name="connsiteX1" fmla="*/ 1146175 w 1146175"/>
              <a:gd name="connsiteY1" fmla="*/ 574220 h 1359564"/>
              <a:gd name="connsiteX2" fmla="*/ 1134532 w 1146175"/>
              <a:gd name="connsiteY2" fmla="*/ 689945 h 1359564"/>
              <a:gd name="connsiteX3" fmla="*/ 1112602 w 1146175"/>
              <a:gd name="connsiteY3" fmla="*/ 760731 h 1359564"/>
              <a:gd name="connsiteX4" fmla="*/ 1112798 w 1146175"/>
              <a:gd name="connsiteY4" fmla="*/ 760731 h 1359564"/>
              <a:gd name="connsiteX5" fmla="*/ 850646 w 1146175"/>
              <a:gd name="connsiteY5" fmla="*/ 1359564 h 1359564"/>
              <a:gd name="connsiteX6" fmla="*/ 295529 w 1146175"/>
              <a:gd name="connsiteY6" fmla="*/ 1359564 h 1359564"/>
              <a:gd name="connsiteX7" fmla="*/ 33378 w 1146175"/>
              <a:gd name="connsiteY7" fmla="*/ 760731 h 1359564"/>
              <a:gd name="connsiteX8" fmla="*/ 33573 w 1146175"/>
              <a:gd name="connsiteY8" fmla="*/ 760731 h 1359564"/>
              <a:gd name="connsiteX9" fmla="*/ 11643 w 1146175"/>
              <a:gd name="connsiteY9" fmla="*/ 689945 h 1359564"/>
              <a:gd name="connsiteX10" fmla="*/ 0 w 1146175"/>
              <a:gd name="connsiteY10" fmla="*/ 574220 h 1359564"/>
              <a:gd name="connsiteX11" fmla="*/ 573088 w 1146175"/>
              <a:gd name="connsiteY11" fmla="*/ 0 h 135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6175" h="1359564">
                <a:moveTo>
                  <a:pt x="573088" y="0"/>
                </a:moveTo>
                <a:cubicBezTo>
                  <a:pt x="889595" y="0"/>
                  <a:pt x="1146175" y="257087"/>
                  <a:pt x="1146175" y="574220"/>
                </a:cubicBezTo>
                <a:cubicBezTo>
                  <a:pt x="1146175" y="613861"/>
                  <a:pt x="1142166" y="652565"/>
                  <a:pt x="1134532" y="689945"/>
                </a:cubicBezTo>
                <a:lnTo>
                  <a:pt x="1112602" y="760731"/>
                </a:lnTo>
                <a:lnTo>
                  <a:pt x="1112798" y="760731"/>
                </a:lnTo>
                <a:lnTo>
                  <a:pt x="850646" y="1359564"/>
                </a:lnTo>
                <a:lnTo>
                  <a:pt x="295529" y="1359564"/>
                </a:lnTo>
                <a:lnTo>
                  <a:pt x="33378" y="760731"/>
                </a:lnTo>
                <a:lnTo>
                  <a:pt x="33573" y="760731"/>
                </a:lnTo>
                <a:lnTo>
                  <a:pt x="11643" y="689945"/>
                </a:lnTo>
                <a:cubicBezTo>
                  <a:pt x="4009" y="652565"/>
                  <a:pt x="0" y="613861"/>
                  <a:pt x="0" y="574220"/>
                </a:cubicBezTo>
                <a:cubicBezTo>
                  <a:pt x="0" y="257087"/>
                  <a:pt x="256580" y="0"/>
                  <a:pt x="573088" y="0"/>
                </a:cubicBezTo>
                <a:close/>
              </a:path>
            </a:pathLst>
          </a:custGeom>
          <a:solidFill>
            <a:srgbClr val="FE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normAutofit/>
            <a:scene3d>
              <a:camera prst="orthographicFront"/>
              <a:lightRig rig="threePt" dir="t"/>
            </a:scene3d>
            <a:sp3d>
              <a:contourClr>
                <a:srgbClr val="FFFFFF"/>
              </a:contourClr>
            </a:sp3d>
          </a:bodyPr>
          <a:lstStyle/>
          <a:p>
            <a:pPr algn="ctr">
              <a:defRPr/>
            </a:pPr>
            <a:endParaRPr lang="zh-CN" altLang="en-US" sz="2000" dirty="0">
              <a:solidFill>
                <a:srgbClr val="333333"/>
              </a:solidFill>
            </a:endParaRPr>
          </a:p>
        </p:txBody>
      </p:sp>
      <p:sp>
        <p:nvSpPr>
          <p:cNvPr id="11" name="内容占位符 4"/>
          <p:cNvSpPr>
            <a:spLocks noGrp="1"/>
          </p:cNvSpPr>
          <p:nvPr/>
        </p:nvSpPr>
        <p:spPr>
          <a:xfrm>
            <a:off x="1335315" y="3645585"/>
            <a:ext cx="4992914" cy="2446962"/>
          </a:xfrm>
          <a:prstGeom prst="rect">
            <a:avLst/>
          </a:prstGeom>
        </p:spPr>
        <p:txBody>
          <a:bodyPr vert="horz" lIns="91440" tIns="45720" rIns="91440" bIns="45720" rtlCol="0">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zh-CN" b="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知识建构</a:t>
            </a:r>
            <a:r>
              <a:rPr lang="zh-CN" altLang="en-US" b="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关注现实中真实的问题（</a:t>
            </a:r>
            <a:r>
              <a:rPr lang="en-US" altLang="zh-CN"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Real Ideas</a:t>
            </a:r>
            <a:r>
              <a:rPr lang="zh-CN" altLang="en-US"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），关注学习者真正的想法（</a:t>
            </a:r>
            <a:r>
              <a:rPr lang="en-US" altLang="zh-CN" b="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Authentic Problems </a:t>
            </a:r>
            <a:r>
              <a:rPr lang="zh-CN" altLang="en-US" b="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），鼓励学习者</a:t>
            </a:r>
            <a:r>
              <a:rPr lang="zh-CN" altLang="en-US" b="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持续完善见解，</a:t>
            </a:r>
            <a:r>
              <a:rPr lang="zh-CN" altLang="en-US" b="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不断升华（</a:t>
            </a:r>
            <a:r>
              <a:rPr lang="en-US" altLang="zh-CN" b="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Rise Above</a:t>
            </a:r>
            <a:r>
              <a:rPr lang="zh-CN" altLang="en-US" b="0" kern="100" dirty="0" smtClean="0">
                <a:solidFill>
                  <a:schemeClr val="tx1"/>
                </a:solidFill>
                <a:latin typeface="Times New Roman" panose="02020603050405020304" pitchFamily="18" charset="0"/>
                <a:ea typeface="宋体" panose="02010600030101010101" pitchFamily="2" charset="-122"/>
                <a:cs typeface="Times New Roman" panose="02020603050405020304" pitchFamily="18" charset="0"/>
              </a:rPr>
              <a:t>）知识。</a:t>
            </a:r>
            <a:endParaRPr lang="en-US" altLang="zh-CN" b="0" kern="1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内容占位符 4"/>
          <p:cNvSpPr>
            <a:spLocks noGrp="1"/>
          </p:cNvSpPr>
          <p:nvPr/>
        </p:nvSpPr>
        <p:spPr>
          <a:xfrm>
            <a:off x="6807198" y="3660099"/>
            <a:ext cx="4176102" cy="1826302"/>
          </a:xfrm>
          <a:prstGeom prst="rect">
            <a:avLst/>
          </a:prstGeom>
        </p:spPr>
        <p:txBody>
          <a:bodyPr vert="horz" lIns="91440" tIns="45720" rIns="91440" bIns="45720" rtlCol="0">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zh-CN" b="0" dirty="0" smtClean="0">
                <a:solidFill>
                  <a:schemeClr val="tx1"/>
                </a:solidFill>
                <a:latin typeface="宋体" panose="02010600030101010101" pitchFamily="2" charset="-122"/>
                <a:ea typeface="宋体" panose="02010600030101010101" pitchFamily="2" charset="-122"/>
              </a:rPr>
              <a:t>伴随</a:t>
            </a:r>
            <a:r>
              <a:rPr lang="zh-CN" altLang="zh-CN" b="0" dirty="0">
                <a:solidFill>
                  <a:schemeClr val="tx1"/>
                </a:solidFill>
                <a:latin typeface="宋体" panose="02010600030101010101" pitchFamily="2" charset="-122"/>
                <a:ea typeface="宋体" panose="02010600030101010101" pitchFamily="2" charset="-122"/>
              </a:rPr>
              <a:t>着知识建构的学习包含基础性</a:t>
            </a:r>
            <a:r>
              <a:rPr lang="zh-CN" altLang="zh-CN" b="0" dirty="0" smtClean="0">
                <a:solidFill>
                  <a:schemeClr val="tx1"/>
                </a:solidFill>
                <a:latin typeface="宋体" panose="02010600030101010101" pitchFamily="2" charset="-122"/>
                <a:ea typeface="宋体" panose="02010600030101010101" pitchFamily="2" charset="-122"/>
              </a:rPr>
              <a:t>学习</a:t>
            </a:r>
            <a:r>
              <a:rPr lang="zh-CN" altLang="en-US" b="0" dirty="0" smtClean="0">
                <a:solidFill>
                  <a:schemeClr val="tx1"/>
                </a:solidFill>
                <a:latin typeface="宋体" panose="02010600030101010101" pitchFamily="2" charset="-122"/>
                <a:ea typeface="宋体" panose="02010600030101010101" pitchFamily="2" charset="-122"/>
              </a:rPr>
              <a:t>、</a:t>
            </a:r>
            <a:r>
              <a:rPr lang="zh-CN" altLang="zh-CN" b="0" dirty="0" smtClean="0">
                <a:solidFill>
                  <a:schemeClr val="tx1"/>
                </a:solidFill>
                <a:latin typeface="宋体" panose="02010600030101010101" pitchFamily="2" charset="-122"/>
                <a:ea typeface="宋体" panose="02010600030101010101" pitchFamily="2" charset="-122"/>
              </a:rPr>
              <a:t>子技能</a:t>
            </a:r>
            <a:r>
              <a:rPr lang="zh-CN" altLang="en-US" b="0" dirty="0" smtClean="0">
                <a:solidFill>
                  <a:schemeClr val="tx1"/>
                </a:solidFill>
                <a:latin typeface="宋体" panose="02010600030101010101" pitchFamily="2" charset="-122"/>
                <a:ea typeface="宋体" panose="02010600030101010101" pitchFamily="2" charset="-122"/>
              </a:rPr>
              <a:t>的学习，并激发学习者的</a:t>
            </a:r>
            <a:r>
              <a:rPr lang="zh-CN" altLang="zh-CN" b="0" dirty="0" smtClean="0">
                <a:solidFill>
                  <a:schemeClr val="tx1"/>
                </a:solidFill>
                <a:latin typeface="宋体" panose="02010600030101010101" pitchFamily="2" charset="-122"/>
                <a:ea typeface="宋体" panose="02010600030101010101" pitchFamily="2" charset="-122"/>
              </a:rPr>
              <a:t>社会</a:t>
            </a:r>
            <a:r>
              <a:rPr lang="zh-CN" altLang="zh-CN" b="0" dirty="0">
                <a:solidFill>
                  <a:schemeClr val="tx1"/>
                </a:solidFill>
                <a:latin typeface="宋体" panose="02010600030101010101" pitchFamily="2" charset="-122"/>
                <a:ea typeface="宋体" panose="02010600030101010101" pitchFamily="2" charset="-122"/>
              </a:rPr>
              <a:t>认知动力</a:t>
            </a:r>
            <a:r>
              <a:rPr lang="zh-CN" altLang="zh-CN" b="0" dirty="0" smtClean="0">
                <a:solidFill>
                  <a:schemeClr val="tx1"/>
                </a:solidFill>
                <a:latin typeface="宋体" panose="02010600030101010101" pitchFamily="2" charset="-122"/>
                <a:ea typeface="宋体" panose="02010600030101010101" pitchFamily="2" charset="-122"/>
              </a:rPr>
              <a:t>。</a:t>
            </a:r>
            <a:endParaRPr lang="en-US" altLang="zh-CN" b="0" dirty="0" smtClean="0">
              <a:solidFill>
                <a:schemeClr val="tx1"/>
              </a:solidFill>
              <a:latin typeface="宋体" panose="02010600030101010101" pitchFamily="2" charset="-122"/>
              <a:ea typeface="宋体" panose="02010600030101010101" pitchFamily="2" charset="-122"/>
            </a:endParaRPr>
          </a:p>
        </p:txBody>
      </p:sp>
      <p:sp>
        <p:nvSpPr>
          <p:cNvPr id="13" name="标题 1"/>
          <p:cNvSpPr>
            <a:spLocks noGrp="1"/>
          </p:cNvSpPr>
          <p:nvPr>
            <p:ph type="title"/>
          </p:nvPr>
        </p:nvSpPr>
        <p:spPr>
          <a:xfrm>
            <a:off x="673101" y="213919"/>
            <a:ext cx="10954459" cy="796011"/>
          </a:xfrm>
        </p:spPr>
        <p:txBody>
          <a:bodyPr/>
          <a:lstStyle/>
          <a:p>
            <a:r>
              <a:rPr lang="zh-CN" altLang="en-US" dirty="0" smtClean="0"/>
              <a:t>知识建构的学习观</a:t>
            </a:r>
            <a:endParaRPr lang="zh-CN" altLang="en-US" dirty="0"/>
          </a:p>
        </p:txBody>
      </p:sp>
      <p:cxnSp>
        <p:nvCxnSpPr>
          <p:cNvPr id="14" name="Straight Connector 13"/>
          <p:cNvCxnSpPr>
            <a:cxnSpLocks noChangeShapeType="1"/>
          </p:cNvCxnSpPr>
          <p:nvPr>
            <p:custDataLst>
              <p:tags r:id="rId6"/>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15" name="内容占位符 2"/>
          <p:cNvSpPr txBox="1">
            <a:spLocks/>
          </p:cNvSpPr>
          <p:nvPr/>
        </p:nvSpPr>
        <p:spPr>
          <a:xfrm>
            <a:off x="1138687" y="1133476"/>
            <a:ext cx="3799073" cy="572174"/>
          </a:xfrm>
          <a:prstGeom prst="rect">
            <a:avLst/>
          </a:prstGeom>
        </p:spPr>
        <p:txBody>
          <a:bodyPr vert="horz" lIns="91440" tIns="45720" rIns="91440" bIns="45720" rtlCol="0">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dirty="0" smtClean="0"/>
              <a:t>学习与知识建构</a:t>
            </a:r>
            <a:endParaRPr lang="zh-CN" altLang="en-US" dirty="0"/>
          </a:p>
        </p:txBody>
      </p:sp>
      <p:cxnSp>
        <p:nvCxnSpPr>
          <p:cNvPr id="16" name="Straight Connector 13"/>
          <p:cNvCxnSpPr>
            <a:cxnSpLocks noChangeShapeType="1"/>
          </p:cNvCxnSpPr>
          <p:nvPr>
            <p:custDataLst>
              <p:tags r:id="rId7"/>
            </p:custDataLst>
          </p:nvPr>
        </p:nvCxnSpPr>
        <p:spPr bwMode="auto">
          <a:xfrm flipH="1">
            <a:off x="1256969" y="3587523"/>
            <a:ext cx="5004000" cy="0"/>
          </a:xfrm>
          <a:prstGeom prst="line">
            <a:avLst/>
          </a:prstGeom>
          <a:noFill/>
          <a:ln w="19050" cap="sq" algn="ctr">
            <a:solidFill>
              <a:schemeClr val="accent1"/>
            </a:solidFill>
            <a:prstDash val="dashDot"/>
            <a:miter lim="800000"/>
            <a:headEnd type="oval" w="med" len="med"/>
            <a:tailEnd/>
          </a:ln>
          <a:extLst>
            <a:ext uri="{909E8E84-426E-40DD-AFC4-6F175D3DCCD1}">
              <a14:hiddenFill xmlns:a14="http://schemas.microsoft.com/office/drawing/2010/main">
                <a:noFill/>
              </a14:hiddenFill>
            </a:ext>
          </a:extLst>
        </p:spPr>
      </p:cxnSp>
      <p:cxnSp>
        <p:nvCxnSpPr>
          <p:cNvPr id="17" name="Straight Connector 13"/>
          <p:cNvCxnSpPr>
            <a:cxnSpLocks noChangeShapeType="1"/>
          </p:cNvCxnSpPr>
          <p:nvPr>
            <p:custDataLst>
              <p:tags r:id="rId8"/>
            </p:custDataLst>
          </p:nvPr>
        </p:nvCxnSpPr>
        <p:spPr bwMode="auto">
          <a:xfrm>
            <a:off x="6869327" y="3587523"/>
            <a:ext cx="4140000" cy="0"/>
          </a:xfrm>
          <a:prstGeom prst="line">
            <a:avLst/>
          </a:prstGeom>
          <a:noFill/>
          <a:ln w="19050" cap="sq" algn="ctr">
            <a:solidFill>
              <a:schemeClr val="accent1"/>
            </a:solidFill>
            <a:prstDash val="dashDot"/>
            <a:miter lim="800000"/>
            <a:headEnd type="oval" w="med" len="med"/>
            <a:tailEnd/>
          </a:ln>
          <a:extLst>
            <a:ext uri="{909E8E84-426E-40DD-AFC4-6F175D3DCCD1}">
              <a14:hiddenFill xmlns:a14="http://schemas.microsoft.com/office/drawing/2010/main">
                <a:noFill/>
              </a14:hiddenFill>
            </a:ext>
          </a:extLst>
        </p:spPr>
      </p:cxnSp>
      <p:cxnSp>
        <p:nvCxnSpPr>
          <p:cNvPr id="19" name="Straight Connector 13"/>
          <p:cNvCxnSpPr>
            <a:cxnSpLocks noChangeShapeType="1"/>
          </p:cNvCxnSpPr>
          <p:nvPr/>
        </p:nvCxnSpPr>
        <p:spPr bwMode="auto">
          <a:xfrm rot="5400000" flipH="1" flipV="1">
            <a:off x="5746818" y="4679837"/>
            <a:ext cx="2232000" cy="0"/>
          </a:xfrm>
          <a:prstGeom prst="line">
            <a:avLst/>
          </a:prstGeom>
          <a:noFill/>
          <a:ln w="19050" cap="sq" algn="ctr">
            <a:solidFill>
              <a:schemeClr val="accent1"/>
            </a:solidFill>
            <a:prstDash val="dashDot"/>
            <a:miter lim="800000"/>
            <a:headEnd type="oval" w="med" len="med"/>
            <a:tailEnd/>
          </a:ln>
          <a:extLst>
            <a:ext uri="{909E8E84-426E-40DD-AFC4-6F175D3DCCD1}">
              <a14:hiddenFill xmlns:a14="http://schemas.microsoft.com/office/drawing/2010/main">
                <a:noFill/>
              </a14:hiddenFill>
            </a:ext>
          </a:extLst>
        </p:spPr>
      </p:cxnSp>
      <p:cxnSp>
        <p:nvCxnSpPr>
          <p:cNvPr id="20" name="Straight Connector 13"/>
          <p:cNvCxnSpPr>
            <a:cxnSpLocks noChangeShapeType="1"/>
          </p:cNvCxnSpPr>
          <p:nvPr/>
        </p:nvCxnSpPr>
        <p:spPr bwMode="auto">
          <a:xfrm rot="5400000" flipH="1" flipV="1">
            <a:off x="5158989" y="4679837"/>
            <a:ext cx="2232000" cy="0"/>
          </a:xfrm>
          <a:prstGeom prst="line">
            <a:avLst/>
          </a:prstGeom>
          <a:noFill/>
          <a:ln w="19050" cap="sq" algn="ctr">
            <a:solidFill>
              <a:schemeClr val="accent1"/>
            </a:solidFill>
            <a:prstDash val="dashDot"/>
            <a:miter lim="800000"/>
            <a:headEnd type="oval" w="med" len="me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274241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知识建构的学习观</a:t>
            </a:r>
            <a:endParaRPr lang="zh-CN" altLang="en-US" dirty="0"/>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5" name="内容占位符 4"/>
          <p:cNvSpPr>
            <a:spLocks noGrp="1"/>
          </p:cNvSpPr>
          <p:nvPr>
            <p:ph idx="1"/>
          </p:nvPr>
        </p:nvSpPr>
        <p:spPr>
          <a:xfrm>
            <a:off x="1792013" y="2047457"/>
            <a:ext cx="7508743" cy="3627625"/>
          </a:xfrm>
        </p:spPr>
        <p:txBody>
          <a:bodyPr>
            <a:normAutofit/>
          </a:bodyPr>
          <a:lstStyle/>
          <a:p>
            <a:pPr>
              <a:buFont typeface="Wingdings" panose="05000000000000000000" pitchFamily="2" charset="2"/>
              <a:buChar char="Ø"/>
            </a:pPr>
            <a:r>
              <a:rPr lang="zh-CN" altLang="en-US" b="0" dirty="0" smtClean="0">
                <a:solidFill>
                  <a:schemeClr val="tx1"/>
                </a:solidFill>
                <a:latin typeface="宋体" panose="02010600030101010101" pitchFamily="2" charset="-122"/>
                <a:ea typeface="宋体" panose="02010600030101010101" pitchFamily="2" charset="-122"/>
              </a:rPr>
              <a:t>为了</a:t>
            </a:r>
            <a:r>
              <a:rPr lang="zh-CN" altLang="zh-CN" b="0" dirty="0">
                <a:solidFill>
                  <a:schemeClr val="tx1"/>
                </a:solidFill>
                <a:latin typeface="宋体" panose="02010600030101010101" pitchFamily="2" charset="-122"/>
                <a:ea typeface="宋体" panose="02010600030101010101" pitchFamily="2" charset="-122"/>
              </a:rPr>
              <a:t>实现</a:t>
            </a:r>
            <a:r>
              <a:rPr lang="zh-CN" altLang="zh-CN" b="0" dirty="0" smtClean="0">
                <a:solidFill>
                  <a:schemeClr val="tx1"/>
                </a:solidFill>
                <a:latin typeface="宋体" panose="02010600030101010101" pitchFamily="2" charset="-122"/>
                <a:ea typeface="宋体" panose="02010600030101010101" pitchFamily="2" charset="-122"/>
              </a:rPr>
              <a:t>高</a:t>
            </a:r>
            <a:r>
              <a:rPr lang="zh-CN" altLang="en-US" b="0" dirty="0" smtClean="0">
                <a:solidFill>
                  <a:schemeClr val="tx1"/>
                </a:solidFill>
                <a:latin typeface="宋体" panose="02010600030101010101" pitchFamily="2" charset="-122"/>
                <a:ea typeface="宋体" panose="02010600030101010101" pitchFamily="2" charset="-122"/>
              </a:rPr>
              <a:t>阶知识建构，需要不断</a:t>
            </a:r>
            <a:r>
              <a:rPr lang="zh-CN" altLang="zh-CN" b="0" dirty="0" smtClean="0">
                <a:solidFill>
                  <a:schemeClr val="tx1"/>
                </a:solidFill>
                <a:latin typeface="宋体" panose="02010600030101010101" pitchFamily="2" charset="-122"/>
                <a:ea typeface="宋体" panose="02010600030101010101" pitchFamily="2" charset="-122"/>
              </a:rPr>
              <a:t>增加个人</a:t>
            </a:r>
            <a:r>
              <a:rPr lang="zh-CN" altLang="en-US" b="0" dirty="0" smtClean="0">
                <a:solidFill>
                  <a:schemeClr val="tx1"/>
                </a:solidFill>
                <a:latin typeface="宋体" panose="02010600030101010101" pitchFamily="2" charset="-122"/>
                <a:ea typeface="宋体" panose="02010600030101010101" pitchFamily="2" charset="-122"/>
              </a:rPr>
              <a:t>在学习活动和知识建构</a:t>
            </a:r>
            <a:r>
              <a:rPr lang="zh-CN" altLang="en-US" b="0" dirty="0">
                <a:solidFill>
                  <a:schemeClr val="tx1"/>
                </a:solidFill>
                <a:latin typeface="宋体" panose="02010600030101010101" pitchFamily="2" charset="-122"/>
                <a:ea typeface="宋体" panose="02010600030101010101" pitchFamily="2" charset="-122"/>
              </a:rPr>
              <a:t>共同体</a:t>
            </a:r>
            <a:r>
              <a:rPr lang="zh-CN" altLang="en-US" b="0" dirty="0" smtClean="0">
                <a:solidFill>
                  <a:schemeClr val="tx1"/>
                </a:solidFill>
                <a:latin typeface="宋体" panose="02010600030101010101" pitchFamily="2" charset="-122"/>
                <a:ea typeface="宋体" panose="02010600030101010101" pitchFamily="2" charset="-122"/>
              </a:rPr>
              <a:t>中的</a:t>
            </a:r>
            <a:r>
              <a:rPr lang="zh-CN" altLang="zh-CN" b="0" dirty="0" smtClean="0">
                <a:solidFill>
                  <a:schemeClr val="tx1"/>
                </a:solidFill>
                <a:latin typeface="宋体" panose="02010600030101010101" pitchFamily="2" charset="-122"/>
                <a:ea typeface="宋体" panose="02010600030101010101" pitchFamily="2" charset="-122"/>
              </a:rPr>
              <a:t>责任。</a:t>
            </a:r>
            <a:r>
              <a:rPr lang="zh-CN" altLang="en-US" b="0" dirty="0" smtClean="0">
                <a:solidFill>
                  <a:schemeClr val="tx1"/>
                </a:solidFill>
                <a:latin typeface="宋体" panose="02010600030101010101" pitchFamily="2" charset="-122"/>
                <a:ea typeface="宋体" panose="02010600030101010101" pitchFamily="2" charset="-122"/>
              </a:rPr>
              <a:t>反过来，知识建构又会强化学习者对知识建构共同体的责任以及群体的责任。</a:t>
            </a:r>
            <a:endParaRPr lang="en-US" altLang="zh-CN" b="0" dirty="0" smtClean="0">
              <a:solidFill>
                <a:schemeClr val="tx1"/>
              </a:solidFill>
              <a:latin typeface="宋体" panose="02010600030101010101" pitchFamily="2" charset="-122"/>
              <a:ea typeface="宋体" panose="02010600030101010101" pitchFamily="2" charset="-122"/>
            </a:endParaRPr>
          </a:p>
          <a:p>
            <a:pPr>
              <a:buFont typeface="Wingdings" panose="05000000000000000000" pitchFamily="2" charset="2"/>
              <a:buChar char="Ø"/>
            </a:pPr>
            <a:r>
              <a:rPr lang="zh-CN" altLang="en-US" b="0" dirty="0">
                <a:solidFill>
                  <a:schemeClr val="tx1"/>
                </a:solidFill>
                <a:latin typeface="宋体" panose="02010600030101010101" pitchFamily="2" charset="-122"/>
                <a:ea typeface="宋体" panose="02010600030101010101" pitchFamily="2" charset="-122"/>
              </a:rPr>
              <a:t>知识</a:t>
            </a:r>
            <a:r>
              <a:rPr lang="zh-CN" altLang="en-US" b="0" dirty="0" smtClean="0">
                <a:solidFill>
                  <a:schemeClr val="tx1"/>
                </a:solidFill>
                <a:latin typeface="宋体" panose="02010600030101010101" pitchFamily="2" charset="-122"/>
                <a:ea typeface="宋体" panose="02010600030101010101" pitchFamily="2" charset="-122"/>
              </a:rPr>
              <a:t>建构</a:t>
            </a:r>
            <a:r>
              <a:rPr lang="zh-CN" altLang="en-US" b="0" dirty="0">
                <a:solidFill>
                  <a:schemeClr val="tx1"/>
                </a:solidFill>
                <a:latin typeface="宋体" panose="02010600030101010101" pitchFamily="2" charset="-122"/>
                <a:ea typeface="宋体" panose="02010600030101010101" pitchFamily="2" charset="-122"/>
              </a:rPr>
              <a:t>强调个体之间的知识建构会话（</a:t>
            </a:r>
            <a:r>
              <a:rPr lang="en-US" altLang="zh-CN" b="0" dirty="0">
                <a:solidFill>
                  <a:schemeClr val="tx1"/>
                </a:solidFill>
                <a:latin typeface="宋体" panose="02010600030101010101" pitchFamily="2" charset="-122"/>
                <a:ea typeface="宋体" panose="02010600030101010101" pitchFamily="2" charset="-122"/>
              </a:rPr>
              <a:t>Knowledge Building Discourse</a:t>
            </a:r>
            <a:r>
              <a:rPr lang="zh-CN" altLang="en-US" b="0" dirty="0">
                <a:solidFill>
                  <a:schemeClr val="tx1"/>
                </a:solidFill>
                <a:latin typeface="宋体" panose="02010600030101010101" pitchFamily="2" charset="-122"/>
                <a:ea typeface="宋体" panose="02010600030101010101" pitchFamily="2" charset="-122"/>
              </a:rPr>
              <a:t>）。知识建构</a:t>
            </a:r>
            <a:r>
              <a:rPr lang="zh-CN" altLang="en-US" b="0" dirty="0" smtClean="0">
                <a:solidFill>
                  <a:schemeClr val="tx1"/>
                </a:solidFill>
                <a:latin typeface="宋体" panose="02010600030101010101" pitchFamily="2" charset="-122"/>
                <a:ea typeface="宋体" panose="02010600030101010101" pitchFamily="2" charset="-122"/>
              </a:rPr>
              <a:t>共同体的会话带来</a:t>
            </a:r>
            <a:r>
              <a:rPr lang="zh-CN" altLang="en-US" b="0" dirty="0">
                <a:solidFill>
                  <a:schemeClr val="tx1"/>
                </a:solidFill>
                <a:latin typeface="宋体" panose="02010600030101010101" pitchFamily="2" charset="-122"/>
                <a:ea typeface="宋体" panose="02010600030101010101" pitchFamily="2" charset="-122"/>
              </a:rPr>
              <a:t>知识共享，通过共同体实践，知识得到加工和转化</a:t>
            </a:r>
            <a:r>
              <a:rPr lang="zh-CN" altLang="en-US" b="0" dirty="0" smtClean="0">
                <a:solidFill>
                  <a:schemeClr val="tx1"/>
                </a:solidFill>
                <a:latin typeface="宋体" panose="02010600030101010101" pitchFamily="2" charset="-122"/>
                <a:ea typeface="宋体" panose="02010600030101010101" pitchFamily="2" charset="-122"/>
              </a:rPr>
              <a:t>，</a:t>
            </a:r>
            <a:r>
              <a:rPr lang="zh-CN" altLang="en-US" b="0" dirty="0">
                <a:solidFill>
                  <a:schemeClr val="tx1"/>
                </a:solidFill>
                <a:latin typeface="宋体" panose="02010600030101010101" pitchFamily="2" charset="-122"/>
                <a:ea typeface="宋体" panose="02010600030101010101" pitchFamily="2" charset="-122"/>
              </a:rPr>
              <a:t>实现</a:t>
            </a:r>
            <a:r>
              <a:rPr lang="zh-CN" altLang="en-US" b="0" dirty="0" smtClean="0">
                <a:solidFill>
                  <a:schemeClr val="tx1"/>
                </a:solidFill>
                <a:latin typeface="宋体" panose="02010600030101010101" pitchFamily="2" charset="-122"/>
                <a:ea typeface="宋体" panose="02010600030101010101" pitchFamily="2" charset="-122"/>
              </a:rPr>
              <a:t>知识完善。</a:t>
            </a:r>
            <a:endParaRPr lang="zh-CN" altLang="zh-CN" b="0" dirty="0">
              <a:solidFill>
                <a:schemeClr val="tx1"/>
              </a:solidFill>
              <a:latin typeface="宋体" panose="02010600030101010101" pitchFamily="2" charset="-122"/>
              <a:ea typeface="宋体" panose="02010600030101010101" pitchFamily="2" charset="-122"/>
            </a:endParaRPr>
          </a:p>
        </p:txBody>
      </p:sp>
      <p:sp>
        <p:nvSpPr>
          <p:cNvPr id="8" name="内容占位符 2"/>
          <p:cNvSpPr txBox="1">
            <a:spLocks/>
          </p:cNvSpPr>
          <p:nvPr/>
        </p:nvSpPr>
        <p:spPr>
          <a:xfrm>
            <a:off x="1138687" y="1133476"/>
            <a:ext cx="3799073" cy="572174"/>
          </a:xfrm>
          <a:prstGeom prst="rect">
            <a:avLst/>
          </a:prstGeom>
        </p:spPr>
        <p:txBody>
          <a:bodyPr vert="horz" lIns="91440" tIns="45720" rIns="91440" bIns="45720" rtlCol="0">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dirty="0" smtClean="0"/>
              <a:t>学习与知识建构</a:t>
            </a:r>
            <a:endParaRPr lang="zh-CN" altLang="en-US" dirty="0"/>
          </a:p>
        </p:txBody>
      </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9600" y="289559"/>
            <a:ext cx="2944419" cy="2944419"/>
          </a:xfrm>
          <a:prstGeom prst="rect">
            <a:avLst/>
          </a:prstGeom>
        </p:spPr>
      </p:pic>
    </p:spTree>
    <p:extLst>
      <p:ext uri="{BB962C8B-B14F-4D97-AF65-F5344CB8AC3E}">
        <p14:creationId xmlns:p14="http://schemas.microsoft.com/office/powerpoint/2010/main" val="2208334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知识建构的</a:t>
            </a:r>
            <a:r>
              <a:rPr lang="zh-CN" altLang="en-US" dirty="0"/>
              <a:t>学习</a:t>
            </a:r>
            <a:r>
              <a:rPr lang="zh-CN" altLang="en-US" dirty="0" smtClean="0"/>
              <a:t>观</a:t>
            </a:r>
            <a:endParaRPr lang="zh-CN" altLang="en-US" dirty="0"/>
          </a:p>
        </p:txBody>
      </p:sp>
      <p:sp>
        <p:nvSpPr>
          <p:cNvPr id="3" name="内容占位符 2"/>
          <p:cNvSpPr>
            <a:spLocks noGrp="1"/>
          </p:cNvSpPr>
          <p:nvPr>
            <p:ph idx="1"/>
          </p:nvPr>
        </p:nvSpPr>
        <p:spPr>
          <a:xfrm>
            <a:off x="1138687" y="1133476"/>
            <a:ext cx="10488872" cy="738868"/>
          </a:xfrm>
        </p:spPr>
        <p:txBody>
          <a:bodyPr/>
          <a:lstStyle/>
          <a:p>
            <a:r>
              <a:rPr lang="zh-CN" altLang="en-US" dirty="0" smtClean="0"/>
              <a:t>有意学习（</a:t>
            </a:r>
            <a:r>
              <a:rPr lang="en-US" altLang="zh-CN" dirty="0" smtClean="0"/>
              <a:t>Intentional Learning</a:t>
            </a:r>
            <a:r>
              <a:rPr lang="zh-CN" altLang="en-US" dirty="0" smtClean="0"/>
              <a:t>）</a:t>
            </a:r>
            <a:endParaRPr lang="zh-CN" altLang="en-US" dirty="0"/>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7" name="MH_Other_1"/>
          <p:cNvCxnSpPr/>
          <p:nvPr>
            <p:custDataLst>
              <p:tags r:id="rId2"/>
            </p:custDataLst>
          </p:nvPr>
        </p:nvCxnSpPr>
        <p:spPr>
          <a:xfrm flipH="1">
            <a:off x="4095750" y="1903412"/>
            <a:ext cx="1136650" cy="1065212"/>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MH_Other_2"/>
          <p:cNvSpPr/>
          <p:nvPr>
            <p:custDataLst>
              <p:tags r:id="rId3"/>
            </p:custDataLst>
          </p:nvPr>
        </p:nvSpPr>
        <p:spPr>
          <a:xfrm>
            <a:off x="3506789" y="2527299"/>
            <a:ext cx="827087" cy="374650"/>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54000" anchor="ctr"/>
          <a:lstStyle/>
          <a:p>
            <a:pPr algn="ctr">
              <a:defRPr/>
            </a:pPr>
            <a:endParaRPr lang="zh-CN" altLang="en-US" sz="2800" b="1">
              <a:solidFill>
                <a:schemeClr val="accent1">
                  <a:lumMod val="50000"/>
                </a:schemeClr>
              </a:solidFill>
              <a:latin typeface="Agency FB" panose="020B0503020202020204" pitchFamily="34" charset="0"/>
              <a:ea typeface="微软雅黑" panose="020B0503020204020204" pitchFamily="34" charset="-122"/>
            </a:endParaRPr>
          </a:p>
        </p:txBody>
      </p:sp>
      <p:sp>
        <p:nvSpPr>
          <p:cNvPr id="9" name="MH_SubTitle_1"/>
          <p:cNvSpPr txBox="1">
            <a:spLocks noChangeArrowheads="1"/>
          </p:cNvSpPr>
          <p:nvPr>
            <p:custDataLst>
              <p:tags r:id="rId4"/>
            </p:custDataLst>
          </p:nvPr>
        </p:nvSpPr>
        <p:spPr bwMode="auto">
          <a:xfrm>
            <a:off x="4692649" y="2379662"/>
            <a:ext cx="5496379"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0"/>
              </a:spcAft>
            </a:pPr>
            <a:r>
              <a:rPr lang="zh-CN" altLang="zh-CN" sz="2400" kern="100" dirty="0" smtClean="0">
                <a:latin typeface="Times New Roman" panose="02020603050405020304" pitchFamily="18" charset="0"/>
                <a:cs typeface="Times New Roman" panose="02020603050405020304" pitchFamily="18" charset="0"/>
              </a:rPr>
              <a:t>有意学习描述</a:t>
            </a:r>
            <a:r>
              <a:rPr lang="zh-CN" altLang="en-US" sz="2400" kern="100" dirty="0">
                <a:latin typeface="Times New Roman" panose="02020603050405020304" pitchFamily="18" charset="0"/>
                <a:cs typeface="Times New Roman" panose="02020603050405020304" pitchFamily="18" charset="0"/>
              </a:rPr>
              <a:t>在</a:t>
            </a:r>
            <a:r>
              <a:rPr lang="zh-CN" altLang="zh-CN" sz="2400" kern="100" dirty="0" smtClean="0">
                <a:latin typeface="Times New Roman" panose="02020603050405020304" pitchFamily="18" charset="0"/>
                <a:cs typeface="Times New Roman" panose="02020603050405020304" pitchFamily="18" charset="0"/>
              </a:rPr>
              <a:t>学习目标</a:t>
            </a:r>
            <a:r>
              <a:rPr lang="zh-CN" altLang="en-US" sz="2400" kern="100" dirty="0" smtClean="0">
                <a:latin typeface="Times New Roman" panose="02020603050405020304" pitchFamily="18" charset="0"/>
                <a:cs typeface="Times New Roman" panose="02020603050405020304" pitchFamily="18" charset="0"/>
              </a:rPr>
              <a:t>驱动下学习者</a:t>
            </a:r>
            <a:r>
              <a:rPr lang="zh-CN" altLang="zh-CN" sz="2400" kern="100" dirty="0" smtClean="0">
                <a:latin typeface="Times New Roman" panose="02020603050405020304" pitchFamily="18" charset="0"/>
                <a:cs typeface="Times New Roman" panose="02020603050405020304" pitchFamily="18" charset="0"/>
              </a:rPr>
              <a:t>的认知过程。</a:t>
            </a:r>
            <a:endParaRPr lang="en-US" altLang="zh-CN" sz="2400" kern="100" dirty="0">
              <a:latin typeface="Times New Roman" panose="02020603050405020304" pitchFamily="18" charset="0"/>
              <a:cs typeface="Times New Roman" panose="02020603050405020304" pitchFamily="18" charset="0"/>
            </a:endParaRPr>
          </a:p>
        </p:txBody>
      </p:sp>
      <p:sp>
        <p:nvSpPr>
          <p:cNvPr id="10" name="MH_Other_3"/>
          <p:cNvSpPr txBox="1">
            <a:spLocks noChangeArrowheads="1"/>
          </p:cNvSpPr>
          <p:nvPr>
            <p:custDataLst>
              <p:tags r:id="rId5"/>
            </p:custDataLst>
          </p:nvPr>
        </p:nvSpPr>
        <p:spPr bwMode="auto">
          <a:xfrm>
            <a:off x="3478214" y="1671637"/>
            <a:ext cx="8794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da-DK" altLang="zh-CN" sz="3600" b="1">
                <a:latin typeface="Agency FB" panose="020B0503020202020204" pitchFamily="34" charset="0"/>
                <a:ea typeface="微软雅黑" panose="020B0503020204020204" pitchFamily="34" charset="-122"/>
              </a:rPr>
              <a:t>A</a:t>
            </a:r>
            <a:endParaRPr lang="zh-CN" altLang="en-US" sz="3600" b="1">
              <a:latin typeface="Agency FB" panose="020B0503020202020204" pitchFamily="34" charset="0"/>
              <a:ea typeface="微软雅黑" panose="020B0503020204020204" pitchFamily="34" charset="-122"/>
            </a:endParaRPr>
          </a:p>
        </p:txBody>
      </p:sp>
      <p:cxnSp>
        <p:nvCxnSpPr>
          <p:cNvPr id="11" name="MH_Other_4"/>
          <p:cNvCxnSpPr/>
          <p:nvPr>
            <p:custDataLst>
              <p:tags r:id="rId6"/>
            </p:custDataLst>
          </p:nvPr>
        </p:nvCxnSpPr>
        <p:spPr>
          <a:xfrm flipH="1">
            <a:off x="4095750" y="3989387"/>
            <a:ext cx="1136650" cy="106521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MH_Other_5"/>
          <p:cNvSpPr/>
          <p:nvPr>
            <p:custDataLst>
              <p:tags r:id="rId7"/>
            </p:custDataLst>
          </p:nvPr>
        </p:nvSpPr>
        <p:spPr>
          <a:xfrm>
            <a:off x="3506789" y="4613274"/>
            <a:ext cx="827087" cy="374650"/>
          </a:xfrm>
          <a:custGeom>
            <a:avLst/>
            <a:gdLst>
              <a:gd name="connsiteX0" fmla="*/ 0 w 928918"/>
              <a:gd name="connsiteY0" fmla="*/ 0 h 459023"/>
              <a:gd name="connsiteX1" fmla="*/ 928918 w 928918"/>
              <a:gd name="connsiteY1" fmla="*/ 0 h 459023"/>
              <a:gd name="connsiteX2" fmla="*/ 464459 w 928918"/>
              <a:gd name="connsiteY2" fmla="*/ 459023 h 459023"/>
            </a:gdLst>
            <a:ahLst/>
            <a:cxnLst>
              <a:cxn ang="0">
                <a:pos x="connsiteX0" y="connsiteY0"/>
              </a:cxn>
              <a:cxn ang="0">
                <a:pos x="connsiteX1" y="connsiteY1"/>
              </a:cxn>
              <a:cxn ang="0">
                <a:pos x="connsiteX2" y="connsiteY2"/>
              </a:cxn>
            </a:cxnLst>
            <a:rect l="l" t="t" r="r" b="b"/>
            <a:pathLst>
              <a:path w="928918" h="459023">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54000" anchor="ctr"/>
          <a:lstStyle/>
          <a:p>
            <a:pPr algn="ctr">
              <a:defRPr/>
            </a:pPr>
            <a:endParaRPr lang="zh-CN" altLang="en-US" sz="2800" b="1">
              <a:solidFill>
                <a:schemeClr val="accent1">
                  <a:lumMod val="50000"/>
                </a:schemeClr>
              </a:solidFill>
              <a:latin typeface="Agency FB" panose="020B0503020202020204" pitchFamily="34" charset="0"/>
              <a:ea typeface="微软雅黑" panose="020B0503020204020204" pitchFamily="34" charset="-122"/>
            </a:endParaRPr>
          </a:p>
        </p:txBody>
      </p:sp>
      <p:sp>
        <p:nvSpPr>
          <p:cNvPr id="13" name="MH_SubTitle_2"/>
          <p:cNvSpPr txBox="1">
            <a:spLocks noChangeArrowheads="1"/>
          </p:cNvSpPr>
          <p:nvPr>
            <p:custDataLst>
              <p:tags r:id="rId8"/>
            </p:custDataLst>
          </p:nvPr>
        </p:nvSpPr>
        <p:spPr bwMode="auto">
          <a:xfrm>
            <a:off x="4692650" y="4506911"/>
            <a:ext cx="5641521"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spcAft>
                <a:spcPts val="0"/>
              </a:spcAft>
            </a:pPr>
            <a:r>
              <a:rPr lang="zh-CN" altLang="en-US" sz="2400" kern="100" dirty="0" smtClean="0">
                <a:latin typeface="Times New Roman" panose="02020603050405020304" pitchFamily="18" charset="0"/>
                <a:cs typeface="Times New Roman" panose="02020603050405020304" pitchFamily="18" charset="0"/>
              </a:rPr>
              <a:t>有意学习不是自我管理的学习，</a:t>
            </a:r>
            <a:r>
              <a:rPr lang="zh-CN" altLang="zh-CN" sz="2400" kern="100" dirty="0" smtClean="0">
                <a:latin typeface="Times New Roman" panose="02020603050405020304" pitchFamily="18" charset="0"/>
                <a:cs typeface="Times New Roman" panose="02020603050405020304" pitchFamily="18" charset="0"/>
              </a:rPr>
              <a:t>有意学习</a:t>
            </a:r>
            <a:r>
              <a:rPr lang="zh-CN" altLang="en-US" sz="2400" kern="100" dirty="0" smtClean="0">
                <a:latin typeface="Times New Roman" panose="02020603050405020304" pitchFamily="18" charset="0"/>
                <a:cs typeface="Times New Roman" panose="02020603050405020304" pitchFamily="18" charset="0"/>
              </a:rPr>
              <a:t>的</a:t>
            </a:r>
            <a:r>
              <a:rPr lang="zh-CN" altLang="zh-CN" sz="2400" kern="100" dirty="0" smtClean="0">
                <a:latin typeface="Times New Roman" panose="02020603050405020304" pitchFamily="18" charset="0"/>
                <a:cs typeface="Times New Roman" panose="02020603050405020304" pitchFamily="18" charset="0"/>
              </a:rPr>
              <a:t>发生依赖</a:t>
            </a:r>
            <a:r>
              <a:rPr lang="zh-CN" altLang="zh-CN" sz="2400" kern="100" dirty="0">
                <a:latin typeface="Times New Roman" panose="02020603050405020304" pitchFamily="18" charset="0"/>
                <a:cs typeface="Times New Roman" panose="02020603050405020304" pitchFamily="18" charset="0"/>
              </a:rPr>
              <a:t>于情境和内在</a:t>
            </a:r>
            <a:r>
              <a:rPr lang="zh-CN" altLang="zh-CN" sz="2400" kern="100" dirty="0" smtClean="0">
                <a:latin typeface="Times New Roman" panose="02020603050405020304" pitchFamily="18" charset="0"/>
                <a:cs typeface="Times New Roman" panose="02020603050405020304" pitchFamily="18" charset="0"/>
              </a:rPr>
              <a:t>因素</a:t>
            </a:r>
            <a:r>
              <a:rPr lang="zh-CN" altLang="en-US" sz="2400" kern="100" dirty="0" smtClean="0">
                <a:latin typeface="Times New Roman" panose="02020603050405020304" pitchFamily="18" charset="0"/>
                <a:cs typeface="Times New Roman" panose="02020603050405020304" pitchFamily="18" charset="0"/>
              </a:rPr>
              <a:t>。</a:t>
            </a:r>
            <a:endParaRPr lang="zh-CN" altLang="zh-CN" sz="2400" kern="100" dirty="0">
              <a:latin typeface="Times New Roman" panose="02020603050405020304" pitchFamily="18" charset="0"/>
              <a:cs typeface="Times New Roman" panose="02020603050405020304" pitchFamily="18" charset="0"/>
            </a:endParaRPr>
          </a:p>
        </p:txBody>
      </p:sp>
      <p:sp>
        <p:nvSpPr>
          <p:cNvPr id="14" name="MH_Other_6"/>
          <p:cNvSpPr txBox="1">
            <a:spLocks noChangeArrowheads="1"/>
          </p:cNvSpPr>
          <p:nvPr>
            <p:custDataLst>
              <p:tags r:id="rId9"/>
            </p:custDataLst>
          </p:nvPr>
        </p:nvSpPr>
        <p:spPr bwMode="auto">
          <a:xfrm>
            <a:off x="3478214" y="3757612"/>
            <a:ext cx="879475"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b="1">
                <a:latin typeface="Agency FB" panose="020B0503020202020204" pitchFamily="34" charset="0"/>
                <a:ea typeface="微软雅黑" panose="020B0503020204020204" pitchFamily="34" charset="-122"/>
              </a:rPr>
              <a:t>B</a:t>
            </a:r>
            <a:endParaRPr lang="zh-CN" altLang="en-US" sz="3600" b="1">
              <a:latin typeface="Agency FB" panose="020B0503020202020204" pitchFamily="34" charset="0"/>
              <a:ea typeface="微软雅黑" panose="020B0503020204020204" pitchFamily="34" charset="-122"/>
            </a:endParaRPr>
          </a:p>
        </p:txBody>
      </p:sp>
    </p:spTree>
    <p:extLst>
      <p:ext uri="{BB962C8B-B14F-4D97-AF65-F5344CB8AC3E}">
        <p14:creationId xmlns:p14="http://schemas.microsoft.com/office/powerpoint/2010/main" val="2274578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知识建构的</a:t>
            </a:r>
            <a:r>
              <a:rPr lang="zh-CN" altLang="en-US" dirty="0"/>
              <a:t>学习</a:t>
            </a:r>
            <a:r>
              <a:rPr lang="zh-CN" altLang="en-US" dirty="0" smtClean="0"/>
              <a:t>观</a:t>
            </a:r>
            <a:endParaRPr lang="zh-CN" altLang="en-US" dirty="0"/>
          </a:p>
        </p:txBody>
      </p:sp>
      <p:sp>
        <p:nvSpPr>
          <p:cNvPr id="3" name="内容占位符 2"/>
          <p:cNvSpPr>
            <a:spLocks noGrp="1"/>
          </p:cNvSpPr>
          <p:nvPr>
            <p:ph idx="1"/>
          </p:nvPr>
        </p:nvSpPr>
        <p:spPr>
          <a:xfrm>
            <a:off x="1138687" y="1133476"/>
            <a:ext cx="10488872" cy="738868"/>
          </a:xfrm>
        </p:spPr>
        <p:txBody>
          <a:bodyPr/>
          <a:lstStyle/>
          <a:p>
            <a:r>
              <a:rPr lang="zh-CN" altLang="en-US" dirty="0" smtClean="0"/>
              <a:t>有意学习（</a:t>
            </a:r>
            <a:r>
              <a:rPr lang="en-US" altLang="zh-CN" dirty="0" smtClean="0"/>
              <a:t>Intentional Learning</a:t>
            </a:r>
            <a:r>
              <a:rPr lang="zh-CN" altLang="en-US" dirty="0" smtClean="0"/>
              <a:t>）</a:t>
            </a:r>
            <a:endParaRPr lang="zh-CN" altLang="en-US" dirty="0"/>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15" name="MH_Text_2"/>
          <p:cNvSpPr>
            <a:spLocks noChangeArrowheads="1"/>
          </p:cNvSpPr>
          <p:nvPr>
            <p:custDataLst>
              <p:tags r:id="rId2"/>
            </p:custDataLst>
          </p:nvPr>
        </p:nvSpPr>
        <p:spPr bwMode="auto">
          <a:xfrm>
            <a:off x="4387782" y="1708115"/>
            <a:ext cx="7626587" cy="1213703"/>
          </a:xfrm>
          <a:prstGeom prst="rect">
            <a:avLst/>
          </a:prstGeom>
          <a:solidFill>
            <a:schemeClr val="accent2"/>
          </a:solidFill>
          <a:ln>
            <a:noFill/>
          </a:ln>
        </p:spPr>
        <p:txBody>
          <a:bodyPr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indent="711200">
              <a:lnSpc>
                <a:spcPct val="130000"/>
              </a:lnSpc>
              <a:spcBef>
                <a:spcPts val="600"/>
              </a:spcBef>
              <a:spcAft>
                <a:spcPts val="600"/>
              </a:spcAft>
              <a:buClr>
                <a:srgbClr val="09BCED"/>
              </a:buClr>
              <a:buSzPct val="80000"/>
              <a:buNone/>
              <a:defRPr/>
            </a:pPr>
            <a:r>
              <a:rPr lang="zh-CN" altLang="en-US" sz="2400" dirty="0">
                <a:solidFill>
                  <a:srgbClr val="FFFFFF"/>
                </a:solidFill>
                <a:latin typeface="宋体" panose="02010600030101010101" pitchFamily="2" charset="-122"/>
              </a:rPr>
              <a:t>现在的课堂交互</a:t>
            </a:r>
            <a:r>
              <a:rPr lang="zh-CN" altLang="en-US" sz="2400" dirty="0" smtClean="0">
                <a:solidFill>
                  <a:srgbClr val="FFFFFF"/>
                </a:solidFill>
                <a:latin typeface="宋体" panose="02010600030101010101" pitchFamily="2" charset="-122"/>
              </a:rPr>
              <a:t>模式阻碍</a:t>
            </a:r>
            <a:r>
              <a:rPr lang="zh-CN" altLang="en-US" sz="2400" dirty="0">
                <a:solidFill>
                  <a:srgbClr val="FFFFFF"/>
                </a:solidFill>
                <a:latin typeface="宋体" panose="02010600030101010101" pitchFamily="2" charset="-122"/>
              </a:rPr>
              <a:t>了有意认知的发展</a:t>
            </a:r>
            <a:r>
              <a:rPr lang="zh-CN" altLang="en-US" sz="2400" dirty="0" smtClean="0">
                <a:solidFill>
                  <a:srgbClr val="FFFFFF"/>
                </a:solidFill>
                <a:latin typeface="宋体" panose="02010600030101010101" pitchFamily="2" charset="-122"/>
              </a:rPr>
              <a:t>，加强了学生</a:t>
            </a:r>
            <a:r>
              <a:rPr lang="zh-CN" altLang="en-US" sz="2400" dirty="0">
                <a:solidFill>
                  <a:srgbClr val="FFFFFF"/>
                </a:solidFill>
                <a:latin typeface="宋体" panose="02010600030101010101" pitchFamily="2" charset="-122"/>
              </a:rPr>
              <a:t>对教师的依赖</a:t>
            </a:r>
            <a:r>
              <a:rPr lang="zh-CN" altLang="en-US" sz="2400" dirty="0" smtClean="0">
                <a:solidFill>
                  <a:srgbClr val="FFFFFF"/>
                </a:solidFill>
                <a:latin typeface="宋体" panose="02010600030101010101" pitchFamily="2" charset="-122"/>
              </a:rPr>
              <a:t>。知识建构要破解这一问题。</a:t>
            </a:r>
            <a:endParaRPr lang="zh-CN" altLang="en-US" sz="2400" dirty="0">
              <a:solidFill>
                <a:srgbClr val="FFFFFF"/>
              </a:solidFill>
              <a:latin typeface="宋体" panose="02010600030101010101" pitchFamily="2" charset="-122"/>
            </a:endParaRPr>
          </a:p>
        </p:txBody>
      </p:sp>
      <p:sp>
        <p:nvSpPr>
          <p:cNvPr id="16" name="MH_Text_1"/>
          <p:cNvSpPr>
            <a:spLocks noChangeArrowheads="1"/>
          </p:cNvSpPr>
          <p:nvPr>
            <p:custDataLst>
              <p:tags r:id="rId3"/>
            </p:custDataLst>
          </p:nvPr>
        </p:nvSpPr>
        <p:spPr bwMode="auto">
          <a:xfrm>
            <a:off x="137160" y="3595240"/>
            <a:ext cx="7554891" cy="1089642"/>
          </a:xfrm>
          <a:prstGeom prst="rect">
            <a:avLst/>
          </a:prstGeom>
          <a:solidFill>
            <a:schemeClr val="accent1"/>
          </a:solidFill>
          <a:ln>
            <a:noFill/>
          </a:ln>
        </p:spPr>
        <p:txBody>
          <a:bodyPr anchor="ctr">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indent="711200">
              <a:lnSpc>
                <a:spcPct val="130000"/>
              </a:lnSpc>
              <a:spcBef>
                <a:spcPts val="600"/>
              </a:spcBef>
              <a:spcAft>
                <a:spcPts val="600"/>
              </a:spcAft>
              <a:buClr>
                <a:srgbClr val="09BCED"/>
              </a:buClr>
              <a:buSzPct val="80000"/>
              <a:buNone/>
              <a:defRPr/>
            </a:pPr>
            <a:r>
              <a:rPr lang="zh-CN" altLang="en-US" sz="2400" dirty="0">
                <a:solidFill>
                  <a:srgbClr val="FFFFFF"/>
                </a:solidFill>
                <a:latin typeface="宋体" panose="02010600030101010101" pitchFamily="2" charset="-122"/>
              </a:rPr>
              <a:t>高水平的认知</a:t>
            </a:r>
            <a:r>
              <a:rPr lang="zh-CN" altLang="en-US" sz="2400" dirty="0" smtClean="0">
                <a:solidFill>
                  <a:srgbClr val="FFFFFF"/>
                </a:solidFill>
                <a:latin typeface="宋体" panose="02010600030101010101" pitchFamily="2" charset="-122"/>
              </a:rPr>
              <a:t>代理、学生</a:t>
            </a:r>
            <a:r>
              <a:rPr lang="zh-CN" altLang="en-US" sz="2400" dirty="0">
                <a:solidFill>
                  <a:srgbClr val="FFFFFF"/>
                </a:solidFill>
                <a:latin typeface="宋体" panose="02010600030101010101" pitchFamily="2" charset="-122"/>
              </a:rPr>
              <a:t>对自己的学习负责，</a:t>
            </a:r>
            <a:r>
              <a:rPr lang="zh-CN" altLang="en-US" sz="2400" dirty="0" smtClean="0">
                <a:solidFill>
                  <a:srgbClr val="FFFFFF"/>
                </a:solidFill>
                <a:latin typeface="宋体" panose="02010600030101010101" pitchFamily="2" charset="-122"/>
              </a:rPr>
              <a:t>并不是为了完成</a:t>
            </a:r>
            <a:r>
              <a:rPr lang="zh-CN" altLang="en-US" sz="2400" dirty="0">
                <a:solidFill>
                  <a:srgbClr val="FFFFFF"/>
                </a:solidFill>
                <a:latin typeface="宋体" panose="02010600030101010101" pitchFamily="2" charset="-122"/>
              </a:rPr>
              <a:t>学习目标，而是为了获得知识和能力。</a:t>
            </a:r>
          </a:p>
        </p:txBody>
      </p:sp>
      <p:sp>
        <p:nvSpPr>
          <p:cNvPr id="5" name="矩形 4"/>
          <p:cNvSpPr/>
          <p:nvPr/>
        </p:nvSpPr>
        <p:spPr>
          <a:xfrm>
            <a:off x="8914783" y="4684882"/>
            <a:ext cx="2712776" cy="1384995"/>
          </a:xfrm>
          <a:prstGeom prst="rect">
            <a:avLst/>
          </a:prstGeom>
        </p:spPr>
        <p:txBody>
          <a:bodyPr wrap="square">
            <a:spAutoFit/>
          </a:bodyPr>
          <a:lstStyle/>
          <a:p>
            <a:r>
              <a:rPr lang="zh-CN" altLang="en-US" sz="2800" dirty="0" smtClean="0">
                <a:latin typeface="宋体" panose="02010600030101010101" pitchFamily="2" charset="-122"/>
                <a:ea typeface="宋体" panose="02010600030101010101" pitchFamily="2" charset="-122"/>
              </a:rPr>
              <a:t>有意学习为知识建构提出了两个注意事项</a:t>
            </a:r>
            <a:endParaRPr lang="zh-CN" altLang="en-US" sz="2800" dirty="0">
              <a:latin typeface="宋体" panose="02010600030101010101" pitchFamily="2" charset="-122"/>
              <a:ea typeface="宋体" panose="02010600030101010101" pitchFamily="2" charset="-122"/>
            </a:endParaRPr>
          </a:p>
        </p:txBody>
      </p:sp>
      <p:sp>
        <p:nvSpPr>
          <p:cNvPr id="18" name="KSO_Shape"/>
          <p:cNvSpPr/>
          <p:nvPr/>
        </p:nvSpPr>
        <p:spPr>
          <a:xfrm rot="1033312">
            <a:off x="7847443" y="2721719"/>
            <a:ext cx="1448967" cy="2184626"/>
          </a:xfrm>
          <a:prstGeom prst="lef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extLst>
      <p:ext uri="{BB962C8B-B14F-4D97-AF65-F5344CB8AC3E}">
        <p14:creationId xmlns:p14="http://schemas.microsoft.com/office/powerpoint/2010/main" val="2997321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知识建构的</a:t>
            </a:r>
            <a:r>
              <a:rPr lang="zh-CN" altLang="en-US" dirty="0"/>
              <a:t>学习</a:t>
            </a:r>
            <a:r>
              <a:rPr lang="zh-CN" altLang="en-US" dirty="0" smtClean="0"/>
              <a:t>观</a:t>
            </a:r>
            <a:endParaRPr lang="zh-CN" altLang="en-US" dirty="0"/>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6" name="内容占位符 5"/>
          <p:cNvSpPr>
            <a:spLocks noGrp="1"/>
          </p:cNvSpPr>
          <p:nvPr>
            <p:ph idx="1"/>
          </p:nvPr>
        </p:nvSpPr>
        <p:spPr>
          <a:xfrm>
            <a:off x="1138687" y="1133476"/>
            <a:ext cx="10488872" cy="1048296"/>
          </a:xfrm>
        </p:spPr>
        <p:txBody>
          <a:bodyPr/>
          <a:lstStyle/>
          <a:p>
            <a:r>
              <a:rPr lang="zh-CN" altLang="en-US" dirty="0"/>
              <a:t>浅层知识建构与深度知识建构</a:t>
            </a:r>
          </a:p>
          <a:p>
            <a:pPr marL="0" indent="0">
              <a:buNone/>
            </a:pPr>
            <a:r>
              <a:rPr lang="zh-CN" altLang="en-US" sz="1800" b="0" dirty="0">
                <a:solidFill>
                  <a:schemeClr val="tx1"/>
                </a:solidFill>
                <a:latin typeface="宋体" panose="02010600030101010101" pitchFamily="2" charset="-122"/>
                <a:ea typeface="宋体" panose="02010600030101010101" pitchFamily="2" charset="-122"/>
              </a:rPr>
              <a:t>（</a:t>
            </a:r>
            <a:r>
              <a:rPr lang="en-US" altLang="zh-CN" sz="1800" b="0" dirty="0">
                <a:solidFill>
                  <a:schemeClr val="tx1"/>
                </a:solidFill>
                <a:latin typeface="宋体" panose="02010600030101010101" pitchFamily="2" charset="-122"/>
                <a:ea typeface="宋体" panose="02010600030101010101" pitchFamily="2" charset="-122"/>
              </a:rPr>
              <a:t>Shallow versus Deep Constructivism</a:t>
            </a:r>
            <a:r>
              <a:rPr lang="zh-CN" altLang="en-US" sz="1800" b="0" dirty="0">
                <a:solidFill>
                  <a:schemeClr val="tx1"/>
                </a:solidFill>
                <a:latin typeface="宋体" panose="02010600030101010101" pitchFamily="2" charset="-122"/>
                <a:ea typeface="宋体" panose="02010600030101010101" pitchFamily="2" charset="-122"/>
              </a:rPr>
              <a:t>，</a:t>
            </a:r>
            <a:r>
              <a:rPr lang="en-US" altLang="zh-CN" sz="1800" b="0" dirty="0" err="1">
                <a:solidFill>
                  <a:schemeClr val="tx1"/>
                </a:solidFill>
                <a:latin typeface="宋体" panose="02010600030101010101" pitchFamily="2" charset="-122"/>
                <a:ea typeface="宋体" panose="02010600030101010101" pitchFamily="2" charset="-122"/>
              </a:rPr>
              <a:t>Sardamalia</a:t>
            </a:r>
            <a:r>
              <a:rPr lang="en-US" altLang="zh-CN" sz="1800" b="0" dirty="0">
                <a:solidFill>
                  <a:schemeClr val="tx1"/>
                </a:solidFill>
                <a:latin typeface="宋体" panose="02010600030101010101" pitchFamily="2" charset="-122"/>
                <a:ea typeface="宋体" panose="02010600030101010101" pitchFamily="2" charset="-122"/>
              </a:rPr>
              <a:t>, M., &amp; </a:t>
            </a:r>
            <a:r>
              <a:rPr lang="en-US" altLang="zh-CN" sz="1800" b="0" dirty="0" err="1">
                <a:solidFill>
                  <a:schemeClr val="tx1"/>
                </a:solidFill>
                <a:latin typeface="宋体" panose="02010600030101010101" pitchFamily="2" charset="-122"/>
                <a:ea typeface="宋体" panose="02010600030101010101" pitchFamily="2" charset="-122"/>
              </a:rPr>
              <a:t>Bereiter</a:t>
            </a:r>
            <a:r>
              <a:rPr lang="en-US" altLang="zh-CN" sz="1800" b="0" dirty="0">
                <a:solidFill>
                  <a:schemeClr val="tx1"/>
                </a:solidFill>
                <a:latin typeface="宋体" panose="02010600030101010101" pitchFamily="2" charset="-122"/>
                <a:ea typeface="宋体" panose="02010600030101010101" pitchFamily="2" charset="-122"/>
              </a:rPr>
              <a:t>, C. </a:t>
            </a:r>
            <a:r>
              <a:rPr lang="zh-CN" altLang="en-US" sz="1800" b="0" dirty="0">
                <a:solidFill>
                  <a:schemeClr val="tx1"/>
                </a:solidFill>
                <a:latin typeface="宋体" panose="02010600030101010101" pitchFamily="2" charset="-122"/>
                <a:ea typeface="宋体" panose="02010600030101010101" pitchFamily="2" charset="-122"/>
              </a:rPr>
              <a:t>，</a:t>
            </a:r>
            <a:r>
              <a:rPr lang="en-US" altLang="zh-CN" sz="1800" b="0" dirty="0">
                <a:solidFill>
                  <a:schemeClr val="tx1"/>
                </a:solidFill>
                <a:latin typeface="宋体" panose="02010600030101010101" pitchFamily="2" charset="-122"/>
                <a:ea typeface="宋体" panose="02010600030101010101" pitchFamily="2" charset="-122"/>
              </a:rPr>
              <a:t>2003</a:t>
            </a:r>
            <a:r>
              <a:rPr lang="zh-CN" altLang="en-US" sz="1800" b="0" dirty="0" smtClean="0">
                <a:solidFill>
                  <a:schemeClr val="tx1"/>
                </a:solidFill>
                <a:latin typeface="宋体" panose="02010600030101010101" pitchFamily="2" charset="-122"/>
                <a:ea typeface="宋体" panose="02010600030101010101" pitchFamily="2" charset="-122"/>
              </a:rPr>
              <a:t>）</a:t>
            </a:r>
            <a:endParaRPr lang="zh-CN" altLang="en-US" sz="1800" b="0" dirty="0">
              <a:solidFill>
                <a:schemeClr val="tx1"/>
              </a:solidFill>
              <a:latin typeface="宋体" panose="02010600030101010101" pitchFamily="2" charset="-122"/>
              <a:ea typeface="宋体" panose="02010600030101010101" pitchFamily="2" charset="-122"/>
            </a:endParaRPr>
          </a:p>
        </p:txBody>
      </p:sp>
      <p:grpSp>
        <p:nvGrpSpPr>
          <p:cNvPr id="7" name="组合 6"/>
          <p:cNvGrpSpPr/>
          <p:nvPr/>
        </p:nvGrpSpPr>
        <p:grpSpPr>
          <a:xfrm>
            <a:off x="666932" y="2727960"/>
            <a:ext cx="3474720" cy="1492768"/>
            <a:chOff x="228600" y="1325880"/>
            <a:chExt cx="3474720" cy="1492768"/>
          </a:xfrm>
        </p:grpSpPr>
        <p:sp>
          <p:nvSpPr>
            <p:cNvPr id="8" name="圆角矩形 7"/>
            <p:cNvSpPr/>
            <p:nvPr/>
          </p:nvSpPr>
          <p:spPr>
            <a:xfrm>
              <a:off x="228600" y="1325880"/>
              <a:ext cx="3474720" cy="14927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MH_Text_1"/>
            <p:cNvSpPr txBox="1"/>
            <p:nvPr>
              <p:custDataLst>
                <p:tags r:id="rId4"/>
              </p:custDataLst>
            </p:nvPr>
          </p:nvSpPr>
          <p:spPr>
            <a:xfrm>
              <a:off x="348167" y="1455045"/>
              <a:ext cx="3240000" cy="1363603"/>
            </a:xfrm>
            <a:prstGeom prst="rect">
              <a:avLst/>
            </a:prstGeom>
            <a:noFill/>
          </p:spPr>
          <p:txBody>
            <a:bodyPr wrap="square" lIns="90000" tIns="46800" rIns="90000" rtlCol="0" anchor="t" anchorCtr="0">
              <a:noAutofit/>
            </a:bodyPr>
            <a:lstStyle/>
            <a:p>
              <a:r>
                <a:rPr lang="zh-CN" altLang="zh-CN" sz="2400" dirty="0" smtClean="0">
                  <a:latin typeface="宋体" panose="02010600030101010101" pitchFamily="2" charset="-122"/>
                  <a:ea typeface="宋体" panose="02010600030101010101" pitchFamily="2" charset="-122"/>
                </a:rPr>
                <a:t>学生最</a:t>
              </a:r>
              <a:r>
                <a:rPr lang="zh-CN" altLang="zh-CN" sz="2400" dirty="0">
                  <a:latin typeface="宋体" panose="02010600030101010101" pitchFamily="2" charset="-122"/>
                  <a:ea typeface="宋体" panose="02010600030101010101" pitchFamily="2" charset="-122"/>
                </a:rPr>
                <a:t>浅层</a:t>
              </a:r>
              <a:r>
                <a:rPr lang="zh-CN" altLang="zh-CN" sz="2400" dirty="0" smtClean="0">
                  <a:latin typeface="宋体" panose="02010600030101010101" pitchFamily="2" charset="-122"/>
                  <a:ea typeface="宋体" panose="02010600030101010101" pitchFamily="2" charset="-122"/>
                </a:rPr>
                <a:t>的</a:t>
              </a:r>
              <a:r>
                <a:rPr lang="zh-CN" altLang="en-US" sz="2400" dirty="0" smtClean="0">
                  <a:latin typeface="宋体" panose="02010600030101010101" pitchFamily="2" charset="-122"/>
                  <a:ea typeface="宋体" panose="02010600030101010101" pitchFamily="2" charset="-122"/>
                </a:rPr>
                <a:t>学习</a:t>
              </a:r>
              <a:r>
                <a:rPr lang="zh-CN" altLang="zh-CN" sz="2400" dirty="0" smtClean="0">
                  <a:latin typeface="宋体" panose="02010600030101010101" pitchFamily="2" charset="-122"/>
                  <a:ea typeface="宋体" panose="02010600030101010101" pitchFamily="2" charset="-122"/>
                </a:rPr>
                <a:t>形式是没有明确表达</a:t>
              </a:r>
              <a:r>
                <a:rPr lang="zh-CN" altLang="en-US" sz="2400" dirty="0" smtClean="0">
                  <a:latin typeface="宋体" panose="02010600030101010101" pitchFamily="2" charset="-122"/>
                  <a:ea typeface="宋体" panose="02010600030101010101" pitchFamily="2" charset="-122"/>
                </a:rPr>
                <a:t>观点</a:t>
              </a:r>
              <a:r>
                <a:rPr lang="zh-CN" altLang="zh-CN" sz="2400" dirty="0" smtClean="0">
                  <a:latin typeface="宋体" panose="02010600030101010101" pitchFamily="2" charset="-122"/>
                  <a:ea typeface="宋体" panose="02010600030101010101" pitchFamily="2" charset="-122"/>
                </a:rPr>
                <a:t>，而是隐含起来。</a:t>
              </a:r>
              <a:endParaRPr lang="en-US" altLang="zh-CN" sz="2400" dirty="0">
                <a:latin typeface="宋体" panose="02010600030101010101" pitchFamily="2" charset="-122"/>
                <a:ea typeface="宋体" panose="02010600030101010101" pitchFamily="2" charset="-122"/>
              </a:endParaRPr>
            </a:p>
          </p:txBody>
        </p:sp>
      </p:grpSp>
      <p:grpSp>
        <p:nvGrpSpPr>
          <p:cNvPr id="10" name="组合 9"/>
          <p:cNvGrpSpPr/>
          <p:nvPr/>
        </p:nvGrpSpPr>
        <p:grpSpPr>
          <a:xfrm>
            <a:off x="651692" y="4236278"/>
            <a:ext cx="3474720" cy="1492768"/>
            <a:chOff x="228600" y="3794318"/>
            <a:chExt cx="3474720" cy="1492768"/>
          </a:xfrm>
        </p:grpSpPr>
        <p:sp>
          <p:nvSpPr>
            <p:cNvPr id="11" name="圆角矩形 10"/>
            <p:cNvSpPr/>
            <p:nvPr/>
          </p:nvSpPr>
          <p:spPr>
            <a:xfrm>
              <a:off x="228600" y="3794318"/>
              <a:ext cx="3474720" cy="149276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MH_Text_2"/>
            <p:cNvSpPr txBox="1"/>
            <p:nvPr>
              <p:custDataLst>
                <p:tags r:id="rId3"/>
              </p:custDataLst>
            </p:nvPr>
          </p:nvSpPr>
          <p:spPr>
            <a:xfrm>
              <a:off x="348167" y="4125485"/>
              <a:ext cx="3240000" cy="903715"/>
            </a:xfrm>
            <a:prstGeom prst="rect">
              <a:avLst/>
            </a:prstGeom>
            <a:noFill/>
          </p:spPr>
          <p:txBody>
            <a:bodyPr wrap="square" lIns="90000" tIns="46800" rIns="90000" rtlCol="0" anchor="t" anchorCtr="0">
              <a:noAutofit/>
            </a:bodyPr>
            <a:lstStyle/>
            <a:p>
              <a:pPr>
                <a:buClr>
                  <a:schemeClr val="accent1"/>
                </a:buClr>
                <a:buSzPct val="80000"/>
              </a:pPr>
              <a:r>
                <a:rPr lang="zh-CN" altLang="en-US" sz="2400" dirty="0">
                  <a:solidFill>
                    <a:schemeClr val="tx1">
                      <a:lumMod val="50000"/>
                    </a:schemeClr>
                  </a:solidFill>
                  <a:latin typeface="宋体" panose="02010600030101010101" pitchFamily="2" charset="-122"/>
                  <a:ea typeface="宋体" panose="02010600030101010101" pitchFamily="2" charset="-122"/>
                </a:rPr>
                <a:t>学生</a:t>
              </a:r>
              <a:r>
                <a:rPr lang="zh-CN" altLang="en-US" sz="2400" dirty="0" smtClean="0">
                  <a:solidFill>
                    <a:schemeClr val="tx1">
                      <a:lumMod val="50000"/>
                    </a:schemeClr>
                  </a:solidFill>
                  <a:latin typeface="宋体" panose="02010600030101010101" pitchFamily="2" charset="-122"/>
                  <a:ea typeface="宋体" panose="02010600030101010101" pitchFamily="2" charset="-122"/>
                </a:rPr>
                <a:t>描述活动</a:t>
              </a:r>
              <a:r>
                <a:rPr lang="zh-CN" altLang="en-US" sz="2400" dirty="0">
                  <a:solidFill>
                    <a:schemeClr val="tx1">
                      <a:lumMod val="50000"/>
                    </a:schemeClr>
                  </a:solidFill>
                  <a:latin typeface="宋体" panose="02010600030101010101" pitchFamily="2" charset="-122"/>
                  <a:ea typeface="宋体" panose="02010600030101010101" pitchFamily="2" charset="-122"/>
                </a:rPr>
                <a:t>，没有意识描述任务的基本原则。</a:t>
              </a:r>
            </a:p>
          </p:txBody>
        </p:sp>
      </p:grpSp>
      <p:sp>
        <p:nvSpPr>
          <p:cNvPr id="13" name="MH_Text_3"/>
          <p:cNvSpPr txBox="1"/>
          <p:nvPr>
            <p:custDataLst>
              <p:tags r:id="rId2"/>
            </p:custDataLst>
          </p:nvPr>
        </p:nvSpPr>
        <p:spPr>
          <a:xfrm>
            <a:off x="6100896" y="2511684"/>
            <a:ext cx="5652000" cy="1440000"/>
          </a:xfrm>
          <a:prstGeom prst="rect">
            <a:avLst/>
          </a:prstGeom>
          <a:noFill/>
          <a:ln>
            <a:prstDash val="dash"/>
          </a:ln>
        </p:spPr>
        <p:style>
          <a:lnRef idx="2">
            <a:schemeClr val="accent4"/>
          </a:lnRef>
          <a:fillRef idx="1">
            <a:schemeClr val="lt1"/>
          </a:fillRef>
          <a:effectRef idx="0">
            <a:schemeClr val="accent4"/>
          </a:effectRef>
          <a:fontRef idx="minor">
            <a:schemeClr val="dk1"/>
          </a:fontRef>
        </p:style>
        <p:txBody>
          <a:bodyPr wrap="square" lIns="90000" tIns="46800" rIns="90000" rtlCol="0" anchor="t" anchorCtr="0">
            <a:noAutofit/>
          </a:bodyPr>
          <a:lstStyle/>
          <a:p>
            <a:pPr>
              <a:lnSpc>
                <a:spcPct val="130000"/>
              </a:lnSpc>
              <a:spcBef>
                <a:spcPts val="600"/>
              </a:spcBef>
              <a:spcAft>
                <a:spcPts val="600"/>
              </a:spcAft>
              <a:buClr>
                <a:schemeClr val="accent1"/>
              </a:buClr>
              <a:buSzPct val="80000"/>
            </a:pPr>
            <a:r>
              <a:rPr lang="zh-CN" altLang="zh-CN" sz="2400" dirty="0" smtClean="0">
                <a:latin typeface="宋体" panose="02010600030101010101" pitchFamily="2" charset="-122"/>
                <a:ea typeface="宋体" panose="02010600030101010101" pitchFamily="2" charset="-122"/>
              </a:rPr>
              <a:t>在深度</a:t>
            </a:r>
            <a:r>
              <a:rPr lang="zh-CN" altLang="zh-CN" sz="2400" dirty="0">
                <a:latin typeface="宋体" panose="02010600030101010101" pitchFamily="2" charset="-122"/>
                <a:ea typeface="宋体" panose="02010600030101010101" pitchFamily="2" charset="-122"/>
              </a:rPr>
              <a:t>知识建构模式，人们不断改善</a:t>
            </a:r>
            <a:r>
              <a:rPr lang="zh-CN" altLang="zh-CN" sz="2400" dirty="0" smtClean="0">
                <a:latin typeface="宋体" panose="02010600030101010101" pitchFamily="2" charset="-122"/>
                <a:ea typeface="宋体" panose="02010600030101010101" pitchFamily="2" charset="-122"/>
              </a:rPr>
              <a:t>社区</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community</a:t>
            </a:r>
            <a:r>
              <a:rPr lang="zh-CN" altLang="en-US" sz="2400" dirty="0" smtClean="0">
                <a:latin typeface="宋体" panose="02010600030101010101" pitchFamily="2" charset="-122"/>
                <a:ea typeface="宋体" panose="02010600030101010101" pitchFamily="2" charset="-122"/>
              </a:rPr>
              <a:t>）</a:t>
            </a:r>
            <a:r>
              <a:rPr lang="zh-CN" altLang="zh-CN" sz="2400" dirty="0" smtClean="0">
                <a:latin typeface="宋体" panose="02010600030101010101" pitchFamily="2" charset="-122"/>
                <a:ea typeface="宋体" panose="02010600030101010101" pitchFamily="2" charset="-122"/>
              </a:rPr>
              <a:t>前沿</a:t>
            </a:r>
            <a:r>
              <a:rPr lang="zh-CN" altLang="zh-CN" sz="2400" dirty="0">
                <a:latin typeface="宋体" panose="02010600030101010101" pitchFamily="2" charset="-122"/>
                <a:ea typeface="宋体" panose="02010600030101010101" pitchFamily="2" charset="-122"/>
              </a:rPr>
              <a:t>知识。</a:t>
            </a:r>
            <a:endParaRPr lang="zh-CN" altLang="en-US" sz="2400" dirty="0">
              <a:solidFill>
                <a:schemeClr val="tx1">
                  <a:lumMod val="65000"/>
                  <a:lumOff val="35000"/>
                </a:schemeClr>
              </a:solidFill>
              <a:latin typeface="宋体" panose="02010600030101010101" pitchFamily="2" charset="-122"/>
              <a:ea typeface="宋体" panose="02010600030101010101" pitchFamily="2" charset="-122"/>
            </a:endParaRPr>
          </a:p>
        </p:txBody>
      </p:sp>
      <p:sp>
        <p:nvSpPr>
          <p:cNvPr id="14" name="矩形 13"/>
          <p:cNvSpPr/>
          <p:nvPr/>
        </p:nvSpPr>
        <p:spPr>
          <a:xfrm>
            <a:off x="6101531" y="3674000"/>
            <a:ext cx="5652000" cy="2772000"/>
          </a:xfrm>
          <a:prstGeom prst="rect">
            <a:avLst/>
          </a:prstGeom>
          <a:noFill/>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endParaRPr lang="en-US" altLang="zh-CN" sz="2400" dirty="0" smtClean="0">
              <a:latin typeface="宋体" panose="02010600030101010101" pitchFamily="2" charset="-122"/>
              <a:ea typeface="宋体" panose="02010600030101010101" pitchFamily="2" charset="-122"/>
            </a:endParaRPr>
          </a:p>
          <a:p>
            <a:r>
              <a:rPr lang="zh-CN" altLang="en-US" sz="2400" dirty="0" smtClean="0">
                <a:latin typeface="宋体" panose="02010600030101010101" pitchFamily="2" charset="-122"/>
                <a:ea typeface="宋体" panose="02010600030101010101" pitchFamily="2" charset="-122"/>
              </a:rPr>
              <a:t>深度知识建构的目的是</a:t>
            </a:r>
            <a:r>
              <a:rPr lang="zh-CN" altLang="zh-CN" sz="2400" dirty="0" smtClean="0">
                <a:latin typeface="宋体" panose="02010600030101010101" pitchFamily="2" charset="-122"/>
                <a:ea typeface="宋体" panose="02010600030101010101" pitchFamily="2" charset="-122"/>
              </a:rPr>
              <a:t>引导学生</a:t>
            </a:r>
            <a:r>
              <a:rPr lang="zh-CN" altLang="en-US" sz="2400" dirty="0" smtClean="0">
                <a:latin typeface="宋体" panose="02010600030101010101" pitchFamily="2" charset="-122"/>
                <a:ea typeface="宋体" panose="02010600030101010101" pitchFamily="2" charset="-122"/>
              </a:rPr>
              <a:t>组织学习</a:t>
            </a:r>
            <a:r>
              <a:rPr lang="zh-CN" altLang="zh-CN" sz="2400" dirty="0" smtClean="0">
                <a:latin typeface="宋体" panose="02010600030101010101" pitchFamily="2" charset="-122"/>
                <a:ea typeface="宋体" panose="02010600030101010101" pitchFamily="2" charset="-122"/>
              </a:rPr>
              <a:t>活动。</a:t>
            </a:r>
            <a:r>
              <a:rPr lang="zh-CN" altLang="zh-CN" sz="2400" dirty="0">
                <a:latin typeface="宋体" panose="02010600030101010101" pitchFamily="2" charset="-122"/>
                <a:ea typeface="宋体" panose="02010600030101010101" pitchFamily="2" charset="-122"/>
              </a:rPr>
              <a:t>确保理解问题，建立</a:t>
            </a:r>
            <a:r>
              <a:rPr lang="zh-CN" altLang="zh-CN" sz="2400" dirty="0" smtClean="0">
                <a:latin typeface="宋体" panose="02010600030101010101" pitchFamily="2" charset="-122"/>
                <a:ea typeface="宋体" panose="02010600030101010101" pitchFamily="2" charset="-122"/>
              </a:rPr>
              <a:t>和</a:t>
            </a:r>
            <a:r>
              <a:rPr lang="zh-CN" altLang="en-US" sz="2400" dirty="0">
                <a:latin typeface="宋体" panose="02010600030101010101" pitchFamily="2" charset="-122"/>
                <a:ea typeface="宋体" panose="02010600030101010101" pitchFamily="2" charset="-122"/>
              </a:rPr>
              <a:t>改善</a:t>
            </a:r>
            <a:r>
              <a:rPr lang="zh-CN" altLang="zh-CN" sz="2400" dirty="0" smtClean="0">
                <a:latin typeface="宋体" panose="02010600030101010101" pitchFamily="2" charset="-122"/>
                <a:ea typeface="宋体" panose="02010600030101010101" pitchFamily="2" charset="-122"/>
              </a:rPr>
              <a:t>目标</a:t>
            </a:r>
            <a:r>
              <a:rPr lang="zh-CN" altLang="zh-CN" sz="2400" dirty="0">
                <a:latin typeface="宋体" panose="02010600030101010101" pitchFamily="2" charset="-122"/>
                <a:ea typeface="宋体" panose="02010600030101010101" pitchFamily="2" charset="-122"/>
              </a:rPr>
              <a:t>，搜集信息</a:t>
            </a:r>
            <a:r>
              <a:rPr lang="zh-CN"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建立</a:t>
            </a:r>
            <a:r>
              <a:rPr lang="zh-CN" altLang="zh-CN" sz="2400" dirty="0" smtClean="0">
                <a:latin typeface="宋体" panose="02010600030101010101" pitchFamily="2" charset="-122"/>
                <a:ea typeface="宋体" panose="02010600030101010101" pitchFamily="2" charset="-122"/>
              </a:rPr>
              <a:t>理论、</a:t>
            </a:r>
            <a:r>
              <a:rPr lang="zh-CN" altLang="zh-CN" sz="2400" dirty="0">
                <a:latin typeface="宋体" panose="02010600030101010101" pitchFamily="2" charset="-122"/>
                <a:ea typeface="宋体" panose="02010600030101010101" pitchFamily="2" charset="-122"/>
              </a:rPr>
              <a:t>设计实验、回答问题、改善理论、建立模型、检测和评价进展</a:t>
            </a:r>
            <a:r>
              <a:rPr lang="zh-CN" altLang="zh-CN" sz="2400" dirty="0" smtClean="0">
                <a:latin typeface="宋体" panose="02010600030101010101" pitchFamily="2" charset="-122"/>
                <a:ea typeface="宋体" panose="02010600030101010101" pitchFamily="2" charset="-122"/>
              </a:rPr>
              <a:t>、</a:t>
            </a:r>
            <a:r>
              <a:rPr lang="zh-CN" altLang="en-US" sz="2400" dirty="0" smtClean="0">
                <a:latin typeface="宋体" panose="02010600030101010101" pitchFamily="2" charset="-122"/>
                <a:ea typeface="宋体" panose="02010600030101010101" pitchFamily="2" charset="-122"/>
              </a:rPr>
              <a:t>进行</a:t>
            </a:r>
            <a:r>
              <a:rPr lang="zh-CN" altLang="zh-CN" sz="2400" dirty="0" smtClean="0">
                <a:latin typeface="宋体" panose="02010600030101010101" pitchFamily="2" charset="-122"/>
                <a:ea typeface="宋体" panose="02010600030101010101" pitchFamily="2" charset="-122"/>
              </a:rPr>
              <a:t>报告</a:t>
            </a:r>
            <a:r>
              <a:rPr lang="zh-CN" altLang="zh-CN" sz="2400" dirty="0">
                <a:latin typeface="宋体" panose="02010600030101010101" pitchFamily="2" charset="-122"/>
                <a:ea typeface="宋体" panose="02010600030101010101" pitchFamily="2" charset="-122"/>
              </a:rPr>
              <a:t>，这些活动都是学习者在知识建构中主动实施的。</a:t>
            </a:r>
          </a:p>
        </p:txBody>
      </p:sp>
      <p:sp>
        <p:nvSpPr>
          <p:cNvPr id="15" name="矩形 14"/>
          <p:cNvSpPr/>
          <p:nvPr/>
        </p:nvSpPr>
        <p:spPr>
          <a:xfrm>
            <a:off x="4104100" y="3648971"/>
            <a:ext cx="2031326" cy="1200329"/>
          </a:xfrm>
          <a:prstGeom prst="rect">
            <a:avLst/>
          </a:prstGeom>
        </p:spPr>
        <p:txBody>
          <a:bodyPr wrap="none">
            <a:spAutoFit/>
          </a:bodyPr>
          <a:lstStyle/>
          <a:p>
            <a:pPr algn="ctr"/>
            <a:r>
              <a:rPr lang="zh-CN" altLang="en-US" sz="2400" b="1" dirty="0">
                <a:latin typeface="宋体" panose="02010600030101010101" pitchFamily="2" charset="-122"/>
                <a:ea typeface="宋体" panose="02010600030101010101" pitchFamily="2" charset="-122"/>
              </a:rPr>
              <a:t>浅层知识</a:t>
            </a:r>
            <a:r>
              <a:rPr lang="zh-CN" altLang="en-US" sz="2400" b="1" dirty="0" smtClean="0">
                <a:latin typeface="宋体" panose="02010600030101010101" pitchFamily="2" charset="-122"/>
                <a:ea typeface="宋体" panose="02010600030101010101" pitchFamily="2" charset="-122"/>
              </a:rPr>
              <a:t>建构</a:t>
            </a:r>
            <a:endParaRPr lang="en-US" altLang="zh-CN" sz="2400" b="1" dirty="0" smtClean="0">
              <a:latin typeface="宋体" panose="02010600030101010101" pitchFamily="2" charset="-122"/>
              <a:ea typeface="宋体" panose="02010600030101010101" pitchFamily="2" charset="-122"/>
            </a:endParaRPr>
          </a:p>
          <a:p>
            <a:pPr algn="ctr"/>
            <a:r>
              <a:rPr lang="en-US" altLang="zh-CN" sz="2400" b="1" dirty="0" smtClean="0">
                <a:latin typeface="宋体" panose="02010600030101010101" pitchFamily="2" charset="-122"/>
                <a:ea typeface="宋体" panose="02010600030101010101" pitchFamily="2" charset="-122"/>
              </a:rPr>
              <a:t>VS</a:t>
            </a:r>
          </a:p>
          <a:p>
            <a:pPr algn="ctr"/>
            <a:r>
              <a:rPr lang="zh-CN" altLang="en-US" sz="2400" b="1" dirty="0" smtClean="0">
                <a:latin typeface="宋体" panose="02010600030101010101" pitchFamily="2" charset="-122"/>
                <a:ea typeface="宋体" panose="02010600030101010101" pitchFamily="2" charset="-122"/>
              </a:rPr>
              <a:t>深度</a:t>
            </a:r>
            <a:r>
              <a:rPr lang="zh-CN" altLang="en-US" sz="2400" b="1" dirty="0">
                <a:latin typeface="宋体" panose="02010600030101010101" pitchFamily="2" charset="-122"/>
                <a:ea typeface="宋体" panose="02010600030101010101" pitchFamily="2" charset="-122"/>
              </a:rPr>
              <a:t>知识建构</a:t>
            </a:r>
            <a:endParaRPr lang="zh-CN" altLang="en-US" sz="2400" b="1" dirty="0"/>
          </a:p>
        </p:txBody>
      </p:sp>
    </p:spTree>
    <p:extLst>
      <p:ext uri="{BB962C8B-B14F-4D97-AF65-F5344CB8AC3E}">
        <p14:creationId xmlns:p14="http://schemas.microsoft.com/office/powerpoint/2010/main" val="375152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H_SubTitle_2"/>
          <p:cNvSpPr/>
          <p:nvPr>
            <p:custDataLst>
              <p:tags r:id="rId2"/>
            </p:custDataLst>
          </p:nvPr>
        </p:nvSpPr>
        <p:spPr>
          <a:xfrm>
            <a:off x="6270176" y="2380349"/>
            <a:ext cx="2656115" cy="161108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0" tIns="0" rIns="0" bIns="0" rtlCol="0" anchor="ctr">
            <a:normAutofit/>
          </a:bodyPr>
          <a:lstStyle/>
          <a:p>
            <a:pPr algn="ctr">
              <a:lnSpc>
                <a:spcPct val="120000"/>
              </a:lnSpc>
            </a:pPr>
            <a:r>
              <a:rPr lang="en-US" altLang="zh-CN" sz="2000" dirty="0"/>
              <a:t>Design Mode</a:t>
            </a:r>
            <a:endParaRPr lang="zh-CN" altLang="en-US" sz="2000" dirty="0">
              <a:solidFill>
                <a:srgbClr val="FFFFFF"/>
              </a:solidFill>
            </a:endParaRPr>
          </a:p>
        </p:txBody>
      </p:sp>
      <p:sp>
        <p:nvSpPr>
          <p:cNvPr id="4" name="MH_SubTitle_1"/>
          <p:cNvSpPr/>
          <p:nvPr>
            <p:custDataLst>
              <p:tags r:id="rId3"/>
            </p:custDataLst>
          </p:nvPr>
        </p:nvSpPr>
        <p:spPr>
          <a:xfrm flipH="1">
            <a:off x="3570519" y="2380349"/>
            <a:ext cx="2656115" cy="161108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720000" bIns="0" rtlCol="0" anchor="ctr">
            <a:normAutofit/>
          </a:bodyPr>
          <a:lstStyle/>
          <a:p>
            <a:pPr algn="ctr">
              <a:lnSpc>
                <a:spcPct val="120000"/>
              </a:lnSpc>
            </a:pPr>
            <a:r>
              <a:rPr lang="en-US" altLang="zh-CN" sz="2000" dirty="0"/>
              <a:t>Belief Mode</a:t>
            </a:r>
            <a:endParaRPr lang="zh-CN" altLang="en-US" sz="2000" dirty="0">
              <a:solidFill>
                <a:srgbClr val="FFFFFF"/>
              </a:solidFill>
            </a:endParaRPr>
          </a:p>
        </p:txBody>
      </p:sp>
      <p:sp>
        <p:nvSpPr>
          <p:cNvPr id="5" name="MH_Title_1"/>
          <p:cNvSpPr/>
          <p:nvPr>
            <p:custDataLst>
              <p:tags r:id="rId4"/>
            </p:custDataLst>
          </p:nvPr>
        </p:nvSpPr>
        <p:spPr>
          <a:xfrm>
            <a:off x="5442857" y="2888343"/>
            <a:ext cx="1553028" cy="60960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2400" b="1" dirty="0">
              <a:solidFill>
                <a:srgbClr val="525252"/>
              </a:solidFill>
            </a:endParaRPr>
          </a:p>
        </p:txBody>
      </p:sp>
      <p:sp>
        <p:nvSpPr>
          <p:cNvPr id="10" name="MH_Other_1"/>
          <p:cNvSpPr/>
          <p:nvPr>
            <p:custDataLst>
              <p:tags r:id="rId5"/>
            </p:custDataLst>
          </p:nvPr>
        </p:nvSpPr>
        <p:spPr>
          <a:xfrm>
            <a:off x="3933796" y="5386262"/>
            <a:ext cx="178271" cy="178079"/>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87710 h 135375"/>
              <a:gd name="connsiteX2" fmla="*/ 135521 w 135521"/>
              <a:gd name="connsiteY2" fmla="*/ 87710 h 135375"/>
              <a:gd name="connsiteX3" fmla="*/ 135521 w 135521"/>
              <a:gd name="connsiteY3" fmla="*/ 124620 h 135375"/>
              <a:gd name="connsiteX4" fmla="*/ 10901 w 135521"/>
              <a:gd name="connsiteY4" fmla="*/ 124620 h 135375"/>
              <a:gd name="connsiteX5" fmla="*/ 10901 w 135521"/>
              <a:gd name="connsiteY5" fmla="*/ 0 h 135375"/>
              <a:gd name="connsiteX0" fmla="*/ 10901 w 135521"/>
              <a:gd name="connsiteY0" fmla="*/ 0 h 135375"/>
              <a:gd name="connsiteX1" fmla="*/ 50986 w 135521"/>
              <a:gd name="connsiteY1" fmla="*/ 87710 h 135375"/>
              <a:gd name="connsiteX2" fmla="*/ 135521 w 135521"/>
              <a:gd name="connsiteY2" fmla="*/ 124620 h 135375"/>
              <a:gd name="connsiteX3" fmla="*/ 10901 w 135521"/>
              <a:gd name="connsiteY3" fmla="*/ 124620 h 135375"/>
              <a:gd name="connsiteX4" fmla="*/ 10901 w 135521"/>
              <a:gd name="connsiteY4" fmla="*/ 0 h 135375"/>
              <a:gd name="connsiteX0" fmla="*/ 10901 w 135521"/>
              <a:gd name="connsiteY0" fmla="*/ 0 h 135375"/>
              <a:gd name="connsiteX1" fmla="*/ 39080 w 135521"/>
              <a:gd name="connsiteY1" fmla="*/ 101997 h 135375"/>
              <a:gd name="connsiteX2" fmla="*/ 135521 w 135521"/>
              <a:gd name="connsiteY2" fmla="*/ 124620 h 135375"/>
              <a:gd name="connsiteX3" fmla="*/ 10901 w 135521"/>
              <a:gd name="connsiteY3" fmla="*/ 124620 h 135375"/>
              <a:gd name="connsiteX4" fmla="*/ 10901 w 135521"/>
              <a:gd name="connsiteY4" fmla="*/ 0 h 13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1" name="MH_Other_2"/>
          <p:cNvSpPr/>
          <p:nvPr>
            <p:custDataLst>
              <p:tags r:id="rId6"/>
            </p:custDataLst>
          </p:nvPr>
        </p:nvSpPr>
        <p:spPr>
          <a:xfrm flipH="1">
            <a:off x="8475452" y="5386262"/>
            <a:ext cx="178271" cy="178079"/>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87710 h 135375"/>
              <a:gd name="connsiteX2" fmla="*/ 135521 w 135521"/>
              <a:gd name="connsiteY2" fmla="*/ 87710 h 135375"/>
              <a:gd name="connsiteX3" fmla="*/ 135521 w 135521"/>
              <a:gd name="connsiteY3" fmla="*/ 124620 h 135375"/>
              <a:gd name="connsiteX4" fmla="*/ 10901 w 135521"/>
              <a:gd name="connsiteY4" fmla="*/ 124620 h 135375"/>
              <a:gd name="connsiteX5" fmla="*/ 10901 w 135521"/>
              <a:gd name="connsiteY5" fmla="*/ 0 h 135375"/>
              <a:gd name="connsiteX0" fmla="*/ 10901 w 135521"/>
              <a:gd name="connsiteY0" fmla="*/ 0 h 135375"/>
              <a:gd name="connsiteX1" fmla="*/ 50986 w 135521"/>
              <a:gd name="connsiteY1" fmla="*/ 87710 h 135375"/>
              <a:gd name="connsiteX2" fmla="*/ 135521 w 135521"/>
              <a:gd name="connsiteY2" fmla="*/ 124620 h 135375"/>
              <a:gd name="connsiteX3" fmla="*/ 10901 w 135521"/>
              <a:gd name="connsiteY3" fmla="*/ 124620 h 135375"/>
              <a:gd name="connsiteX4" fmla="*/ 10901 w 135521"/>
              <a:gd name="connsiteY4" fmla="*/ 0 h 135375"/>
              <a:gd name="connsiteX0" fmla="*/ 10901 w 135521"/>
              <a:gd name="connsiteY0" fmla="*/ 0 h 135375"/>
              <a:gd name="connsiteX1" fmla="*/ 39080 w 135521"/>
              <a:gd name="connsiteY1" fmla="*/ 101997 h 135375"/>
              <a:gd name="connsiteX2" fmla="*/ 135521 w 135521"/>
              <a:gd name="connsiteY2" fmla="*/ 124620 h 135375"/>
              <a:gd name="connsiteX3" fmla="*/ 10901 w 135521"/>
              <a:gd name="connsiteY3" fmla="*/ 124620 h 135375"/>
              <a:gd name="connsiteX4" fmla="*/ 10901 w 135521"/>
              <a:gd name="connsiteY4" fmla="*/ 0 h 13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4" name="MH_Other_3"/>
          <p:cNvSpPr/>
          <p:nvPr>
            <p:custDataLst>
              <p:tags r:id="rId7"/>
            </p:custDataLst>
          </p:nvPr>
        </p:nvSpPr>
        <p:spPr>
          <a:xfrm rot="5400000">
            <a:off x="3933796" y="4422719"/>
            <a:ext cx="178271" cy="178079"/>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87710 h 135375"/>
              <a:gd name="connsiteX2" fmla="*/ 135521 w 135521"/>
              <a:gd name="connsiteY2" fmla="*/ 87710 h 135375"/>
              <a:gd name="connsiteX3" fmla="*/ 135521 w 135521"/>
              <a:gd name="connsiteY3" fmla="*/ 124620 h 135375"/>
              <a:gd name="connsiteX4" fmla="*/ 10901 w 135521"/>
              <a:gd name="connsiteY4" fmla="*/ 124620 h 135375"/>
              <a:gd name="connsiteX5" fmla="*/ 10901 w 135521"/>
              <a:gd name="connsiteY5" fmla="*/ 0 h 135375"/>
              <a:gd name="connsiteX0" fmla="*/ 10901 w 135521"/>
              <a:gd name="connsiteY0" fmla="*/ 0 h 135375"/>
              <a:gd name="connsiteX1" fmla="*/ 50986 w 135521"/>
              <a:gd name="connsiteY1" fmla="*/ 87710 h 135375"/>
              <a:gd name="connsiteX2" fmla="*/ 135521 w 135521"/>
              <a:gd name="connsiteY2" fmla="*/ 124620 h 135375"/>
              <a:gd name="connsiteX3" fmla="*/ 10901 w 135521"/>
              <a:gd name="connsiteY3" fmla="*/ 124620 h 135375"/>
              <a:gd name="connsiteX4" fmla="*/ 10901 w 135521"/>
              <a:gd name="connsiteY4" fmla="*/ 0 h 135375"/>
              <a:gd name="connsiteX0" fmla="*/ 10901 w 135521"/>
              <a:gd name="connsiteY0" fmla="*/ 0 h 135375"/>
              <a:gd name="connsiteX1" fmla="*/ 39080 w 135521"/>
              <a:gd name="connsiteY1" fmla="*/ 101997 h 135375"/>
              <a:gd name="connsiteX2" fmla="*/ 135521 w 135521"/>
              <a:gd name="connsiteY2" fmla="*/ 124620 h 135375"/>
              <a:gd name="connsiteX3" fmla="*/ 10901 w 135521"/>
              <a:gd name="connsiteY3" fmla="*/ 124620 h 135375"/>
              <a:gd name="connsiteX4" fmla="*/ 10901 w 135521"/>
              <a:gd name="connsiteY4" fmla="*/ 0 h 13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5" name="MH_Other_4"/>
          <p:cNvSpPr/>
          <p:nvPr>
            <p:custDataLst>
              <p:tags r:id="rId8"/>
            </p:custDataLst>
          </p:nvPr>
        </p:nvSpPr>
        <p:spPr>
          <a:xfrm rot="10800000">
            <a:off x="8475452" y="4422623"/>
            <a:ext cx="178271" cy="178079"/>
          </a:xfrm>
          <a:custGeom>
            <a:avLst/>
            <a:gdLst>
              <a:gd name="connsiteX0" fmla="*/ 0 w 124620"/>
              <a:gd name="connsiteY0" fmla="*/ 0 h 124620"/>
              <a:gd name="connsiteX1" fmla="*/ 40085 w 124620"/>
              <a:gd name="connsiteY1" fmla="*/ 0 h 124620"/>
              <a:gd name="connsiteX2" fmla="*/ 40085 w 124620"/>
              <a:gd name="connsiteY2" fmla="*/ 87710 h 124620"/>
              <a:gd name="connsiteX3" fmla="*/ 124620 w 124620"/>
              <a:gd name="connsiteY3" fmla="*/ 87710 h 124620"/>
              <a:gd name="connsiteX4" fmla="*/ 124620 w 124620"/>
              <a:gd name="connsiteY4" fmla="*/ 124620 h 124620"/>
              <a:gd name="connsiteX5" fmla="*/ 0 w 124620"/>
              <a:gd name="connsiteY5" fmla="*/ 124620 h 124620"/>
              <a:gd name="connsiteX6" fmla="*/ 0 w 124620"/>
              <a:gd name="connsiteY6" fmla="*/ 0 h 124620"/>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0 h 135375"/>
              <a:gd name="connsiteX2" fmla="*/ 50986 w 135521"/>
              <a:gd name="connsiteY2" fmla="*/ 87710 h 135375"/>
              <a:gd name="connsiteX3" fmla="*/ 135521 w 135521"/>
              <a:gd name="connsiteY3" fmla="*/ 87710 h 135375"/>
              <a:gd name="connsiteX4" fmla="*/ 135521 w 135521"/>
              <a:gd name="connsiteY4" fmla="*/ 124620 h 135375"/>
              <a:gd name="connsiteX5" fmla="*/ 10901 w 135521"/>
              <a:gd name="connsiteY5" fmla="*/ 124620 h 135375"/>
              <a:gd name="connsiteX6" fmla="*/ 10901 w 135521"/>
              <a:gd name="connsiteY6" fmla="*/ 0 h 135375"/>
              <a:gd name="connsiteX0" fmla="*/ 10901 w 135521"/>
              <a:gd name="connsiteY0" fmla="*/ 0 h 135375"/>
              <a:gd name="connsiteX1" fmla="*/ 50986 w 135521"/>
              <a:gd name="connsiteY1" fmla="*/ 87710 h 135375"/>
              <a:gd name="connsiteX2" fmla="*/ 135521 w 135521"/>
              <a:gd name="connsiteY2" fmla="*/ 87710 h 135375"/>
              <a:gd name="connsiteX3" fmla="*/ 135521 w 135521"/>
              <a:gd name="connsiteY3" fmla="*/ 124620 h 135375"/>
              <a:gd name="connsiteX4" fmla="*/ 10901 w 135521"/>
              <a:gd name="connsiteY4" fmla="*/ 124620 h 135375"/>
              <a:gd name="connsiteX5" fmla="*/ 10901 w 135521"/>
              <a:gd name="connsiteY5" fmla="*/ 0 h 135375"/>
              <a:gd name="connsiteX0" fmla="*/ 10901 w 135521"/>
              <a:gd name="connsiteY0" fmla="*/ 0 h 135375"/>
              <a:gd name="connsiteX1" fmla="*/ 50986 w 135521"/>
              <a:gd name="connsiteY1" fmla="*/ 87710 h 135375"/>
              <a:gd name="connsiteX2" fmla="*/ 135521 w 135521"/>
              <a:gd name="connsiteY2" fmla="*/ 124620 h 135375"/>
              <a:gd name="connsiteX3" fmla="*/ 10901 w 135521"/>
              <a:gd name="connsiteY3" fmla="*/ 124620 h 135375"/>
              <a:gd name="connsiteX4" fmla="*/ 10901 w 135521"/>
              <a:gd name="connsiteY4" fmla="*/ 0 h 135375"/>
              <a:gd name="connsiteX0" fmla="*/ 10901 w 135521"/>
              <a:gd name="connsiteY0" fmla="*/ 0 h 135375"/>
              <a:gd name="connsiteX1" fmla="*/ 39080 w 135521"/>
              <a:gd name="connsiteY1" fmla="*/ 101997 h 135375"/>
              <a:gd name="connsiteX2" fmla="*/ 135521 w 135521"/>
              <a:gd name="connsiteY2" fmla="*/ 124620 h 135375"/>
              <a:gd name="connsiteX3" fmla="*/ 10901 w 135521"/>
              <a:gd name="connsiteY3" fmla="*/ 124620 h 135375"/>
              <a:gd name="connsiteX4" fmla="*/ 10901 w 135521"/>
              <a:gd name="connsiteY4" fmla="*/ 0 h 135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521" h="135375">
                <a:moveTo>
                  <a:pt x="10901" y="0"/>
                </a:moveTo>
                <a:lnTo>
                  <a:pt x="39080" y="101997"/>
                </a:lnTo>
                <a:lnTo>
                  <a:pt x="135521" y="124620"/>
                </a:lnTo>
                <a:cubicBezTo>
                  <a:pt x="114751" y="130772"/>
                  <a:pt x="31671" y="145390"/>
                  <a:pt x="10901" y="124620"/>
                </a:cubicBezTo>
                <a:cubicBezTo>
                  <a:pt x="-9869" y="103850"/>
                  <a:pt x="4220" y="20770"/>
                  <a:pt x="10901" y="0"/>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 name="MH_Desc_1"/>
          <p:cNvSpPr txBox="1"/>
          <p:nvPr>
            <p:custDataLst>
              <p:tags r:id="rId9"/>
            </p:custDataLst>
          </p:nvPr>
        </p:nvSpPr>
        <p:spPr>
          <a:xfrm>
            <a:off x="4016715" y="4489379"/>
            <a:ext cx="4551023" cy="1007199"/>
          </a:xfrm>
          <a:prstGeom prst="rect">
            <a:avLst/>
          </a:prstGeom>
          <a:noFill/>
        </p:spPr>
        <p:txBody>
          <a:bodyPr wrap="square" lIns="0" tIns="0" rIns="0" bIns="0" rtlCol="0" anchor="ctr" anchorCtr="0">
            <a:normAutofit/>
          </a:bodyPr>
          <a:lstStyle/>
          <a:p>
            <a:pPr algn="ctr"/>
            <a:r>
              <a:rPr lang="zh-CN" altLang="en-US" sz="2800" dirty="0">
                <a:latin typeface="宋体" panose="02010600030101010101" pitchFamily="2" charset="-122"/>
                <a:ea typeface="宋体" panose="02010600030101010101" pitchFamily="2" charset="-122"/>
              </a:rPr>
              <a:t>知识建构教学法主要在设计</a:t>
            </a:r>
            <a:r>
              <a:rPr lang="zh-CN" altLang="en-US" sz="2800" dirty="0" smtClean="0">
                <a:latin typeface="宋体" panose="02010600030101010101" pitchFamily="2" charset="-122"/>
                <a:ea typeface="宋体" panose="02010600030101010101" pitchFamily="2" charset="-122"/>
              </a:rPr>
              <a:t>模式方面进行</a:t>
            </a:r>
            <a:r>
              <a:rPr lang="zh-CN" altLang="en-US" sz="2800" dirty="0">
                <a:latin typeface="宋体" panose="02010600030101010101" pitchFamily="2" charset="-122"/>
                <a:ea typeface="宋体" panose="02010600030101010101" pitchFamily="2" charset="-122"/>
              </a:rPr>
              <a:t>实践应用。</a:t>
            </a:r>
            <a:endParaRPr lang="en-US" altLang="zh-CN" sz="2800" dirty="0">
              <a:latin typeface="宋体" panose="02010600030101010101" pitchFamily="2" charset="-122"/>
              <a:ea typeface="宋体" panose="02010600030101010101" pitchFamily="2" charset="-122"/>
            </a:endParaRPr>
          </a:p>
        </p:txBody>
      </p:sp>
      <p:sp>
        <p:nvSpPr>
          <p:cNvPr id="2" name="矩形 1"/>
          <p:cNvSpPr/>
          <p:nvPr/>
        </p:nvSpPr>
        <p:spPr>
          <a:xfrm>
            <a:off x="464447" y="2192415"/>
            <a:ext cx="2988000" cy="1944000"/>
          </a:xfrm>
          <a:prstGeom prst="rect">
            <a:avLst/>
          </a:prstGeom>
        </p:spPr>
        <p:txBody>
          <a:bodyPr wrap="square">
            <a:spAutoFit/>
          </a:bodyPr>
          <a:lstStyle/>
          <a:p>
            <a:r>
              <a:rPr lang="zh-CN" altLang="en-US" sz="2400" dirty="0"/>
              <a:t>观念模式主要关注人们</a:t>
            </a:r>
            <a:r>
              <a:rPr lang="zh-CN" altLang="en-US" sz="2400" dirty="0" smtClean="0"/>
              <a:t>相信或者</a:t>
            </a:r>
            <a:r>
              <a:rPr lang="zh-CN" altLang="en-US" sz="2400" dirty="0"/>
              <a:t>不相信什么，同意或者不同意某观点</a:t>
            </a:r>
            <a:r>
              <a:rPr lang="zh-CN" altLang="en-US" sz="2400" dirty="0" smtClean="0"/>
              <a:t>，并提供以证据</a:t>
            </a:r>
            <a:r>
              <a:rPr lang="zh-CN" altLang="en-US" sz="2400" dirty="0"/>
              <a:t>或</a:t>
            </a:r>
            <a:r>
              <a:rPr lang="zh-CN" altLang="en-US" sz="2400" dirty="0" smtClean="0"/>
              <a:t>反对观点。</a:t>
            </a:r>
            <a:endParaRPr lang="en-US" altLang="zh-CN" sz="2400" dirty="0"/>
          </a:p>
        </p:txBody>
      </p:sp>
      <p:sp>
        <p:nvSpPr>
          <p:cNvPr id="6" name="矩形 5"/>
          <p:cNvSpPr/>
          <p:nvPr/>
        </p:nvSpPr>
        <p:spPr>
          <a:xfrm>
            <a:off x="8972347" y="2231061"/>
            <a:ext cx="2988000" cy="1980000"/>
          </a:xfrm>
          <a:prstGeom prst="rect">
            <a:avLst/>
          </a:prstGeom>
        </p:spPr>
        <p:txBody>
          <a:bodyPr wrap="square">
            <a:spAutoFit/>
          </a:bodyPr>
          <a:lstStyle/>
          <a:p>
            <a:r>
              <a:rPr lang="zh-CN" altLang="en-US" sz="2400" dirty="0"/>
              <a:t>设计模式关注知识的有用性、充分性、可改善性，关注具有发展潜能的知识。</a:t>
            </a:r>
          </a:p>
        </p:txBody>
      </p:sp>
      <p:sp>
        <p:nvSpPr>
          <p:cNvPr id="7" name="矩形 6"/>
          <p:cNvSpPr/>
          <p:nvPr/>
        </p:nvSpPr>
        <p:spPr>
          <a:xfrm>
            <a:off x="5424065" y="2982564"/>
            <a:ext cx="1569660" cy="369332"/>
          </a:xfrm>
          <a:prstGeom prst="rect">
            <a:avLst/>
          </a:prstGeom>
        </p:spPr>
        <p:txBody>
          <a:bodyPr wrap="none">
            <a:spAutoFit/>
          </a:bodyPr>
          <a:lstStyle/>
          <a:p>
            <a:r>
              <a:rPr lang="zh-CN" altLang="en-US" dirty="0" smtClean="0"/>
              <a:t>知识加工模式</a:t>
            </a:r>
            <a:endParaRPr lang="zh-CN" altLang="en-US" dirty="0"/>
          </a:p>
        </p:txBody>
      </p:sp>
      <p:sp>
        <p:nvSpPr>
          <p:cNvPr id="16" name="标题 1"/>
          <p:cNvSpPr>
            <a:spLocks noGrp="1"/>
          </p:cNvSpPr>
          <p:nvPr>
            <p:ph type="title"/>
          </p:nvPr>
        </p:nvSpPr>
        <p:spPr>
          <a:xfrm>
            <a:off x="673101" y="213919"/>
            <a:ext cx="10954459" cy="796011"/>
          </a:xfrm>
        </p:spPr>
        <p:txBody>
          <a:bodyPr/>
          <a:lstStyle/>
          <a:p>
            <a:r>
              <a:rPr lang="zh-CN" altLang="en-US" dirty="0" smtClean="0"/>
              <a:t>知识建构的教学观</a:t>
            </a:r>
            <a:endParaRPr lang="zh-CN" altLang="en-US" dirty="0"/>
          </a:p>
        </p:txBody>
      </p:sp>
      <p:cxnSp>
        <p:nvCxnSpPr>
          <p:cNvPr id="17" name="Straight Connector 13"/>
          <p:cNvCxnSpPr>
            <a:cxnSpLocks noChangeShapeType="1"/>
          </p:cNvCxnSpPr>
          <p:nvPr>
            <p:custDataLst>
              <p:tags r:id="rId10"/>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14338628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标题 1"/>
          <p:cNvSpPr>
            <a:spLocks noGrp="1"/>
          </p:cNvSpPr>
          <p:nvPr>
            <p:ph type="title"/>
          </p:nvPr>
        </p:nvSpPr>
        <p:spPr>
          <a:xfrm>
            <a:off x="673101" y="213919"/>
            <a:ext cx="10954459" cy="796011"/>
          </a:xfrm>
        </p:spPr>
        <p:txBody>
          <a:bodyPr/>
          <a:lstStyle/>
          <a:p>
            <a:r>
              <a:rPr lang="zh-CN" altLang="en-US" dirty="0" smtClean="0"/>
              <a:t>知识建构的教学观</a:t>
            </a:r>
            <a:endParaRPr lang="zh-CN" altLang="en-US" dirty="0"/>
          </a:p>
        </p:txBody>
      </p:sp>
      <p:cxnSp>
        <p:nvCxnSpPr>
          <p:cNvPr id="17" name="Straight Connector 13"/>
          <p:cNvCxnSpPr>
            <a:cxnSpLocks noChangeShapeType="1"/>
          </p:cNvCxnSpPr>
          <p:nvPr>
            <p:custDataLst>
              <p:tags r:id="rId2"/>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18" name="MH_Entry_1">
            <a:hlinkClick r:id="rId24" action="ppaction://hlinksldjump"/>
          </p:cNvPr>
          <p:cNvSpPr>
            <a:spLocks noChangeArrowheads="1"/>
          </p:cNvSpPr>
          <p:nvPr>
            <p:custDataLst>
              <p:tags r:id="rId3"/>
            </p:custDataLst>
          </p:nvPr>
        </p:nvSpPr>
        <p:spPr bwMode="auto">
          <a:xfrm>
            <a:off x="1593742" y="1166013"/>
            <a:ext cx="4608000"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0"/>
              </a:spcBef>
              <a:buFont typeface="Arial" panose="020B0604020202020204" pitchFamily="34" charset="0"/>
              <a:buNone/>
            </a:pPr>
            <a:r>
              <a:rPr lang="zh-CN" altLang="en-US" sz="2400" dirty="0" smtClean="0">
                <a:latin typeface="+mn-ea"/>
                <a:ea typeface="+mn-ea"/>
              </a:rPr>
              <a:t>知识建构教学的目的是在学习者追求知识的过程中改善知识建构社区的公共的前沿知识。</a:t>
            </a:r>
            <a:endParaRPr lang="zh-CN" altLang="en-US" sz="2400" dirty="0">
              <a:latin typeface="+mn-ea"/>
              <a:ea typeface="+mn-ea"/>
            </a:endParaRPr>
          </a:p>
        </p:txBody>
      </p:sp>
      <p:sp>
        <p:nvSpPr>
          <p:cNvPr id="19" name="MH_Number_1">
            <a:hlinkClick r:id="rId24" action="ppaction://hlinksldjump"/>
          </p:cNvPr>
          <p:cNvSpPr>
            <a:spLocks noChangeArrowheads="1"/>
          </p:cNvSpPr>
          <p:nvPr>
            <p:custDataLst>
              <p:tags r:id="rId4"/>
            </p:custDataLst>
          </p:nvPr>
        </p:nvSpPr>
        <p:spPr bwMode="auto">
          <a:xfrm>
            <a:off x="811293" y="1651202"/>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dirty="0">
                <a:solidFill>
                  <a:schemeClr val="accent1"/>
                </a:solidFill>
                <a:latin typeface="Broadway" panose="04040905080B02020502" pitchFamily="82" charset="0"/>
                <a:ea typeface="华文细黑" panose="02010600040101010101" pitchFamily="2" charset="-122"/>
              </a:rPr>
              <a:t>1</a:t>
            </a:r>
            <a:endParaRPr lang="zh-CN" altLang="en-US" sz="4000" dirty="0">
              <a:solidFill>
                <a:schemeClr val="accent1"/>
              </a:solidFill>
              <a:latin typeface="Broadway" panose="04040905080B02020502" pitchFamily="82" charset="0"/>
              <a:ea typeface="华文细黑" panose="02010600040101010101" pitchFamily="2" charset="-122"/>
            </a:endParaRPr>
          </a:p>
        </p:txBody>
      </p:sp>
      <p:cxnSp>
        <p:nvCxnSpPr>
          <p:cNvPr id="20" name="MH_Others_1"/>
          <p:cNvCxnSpPr/>
          <p:nvPr>
            <p:custDataLst>
              <p:tags r:id="rId5"/>
            </p:custDataLst>
          </p:nvPr>
        </p:nvCxnSpPr>
        <p:spPr>
          <a:xfrm>
            <a:off x="1227230" y="1965007"/>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21" name="MH_Entry_3">
            <a:hlinkClick r:id="rId24" action="ppaction://hlinksldjump"/>
          </p:cNvPr>
          <p:cNvSpPr>
            <a:spLocks noChangeArrowheads="1"/>
          </p:cNvSpPr>
          <p:nvPr>
            <p:custDataLst>
              <p:tags r:id="rId6"/>
            </p:custDataLst>
          </p:nvPr>
        </p:nvSpPr>
        <p:spPr bwMode="auto">
          <a:xfrm>
            <a:off x="1629171" y="2591034"/>
            <a:ext cx="4824000"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dirty="0" smtClean="0">
                <a:latin typeface="+mn-ea"/>
                <a:ea typeface="+mn-ea"/>
              </a:rPr>
              <a:t>知识建构教学模式注重寻找问题的解决方案（设计模式），而不是获得问题的答案（观念模式）。</a:t>
            </a:r>
            <a:endParaRPr lang="zh-CN" altLang="en-US" sz="2400" dirty="0">
              <a:latin typeface="+mn-ea"/>
              <a:ea typeface="+mn-ea"/>
            </a:endParaRPr>
          </a:p>
        </p:txBody>
      </p:sp>
      <p:sp>
        <p:nvSpPr>
          <p:cNvPr id="22" name="MH_Number_3">
            <a:hlinkClick r:id="rId24" action="ppaction://hlinksldjump"/>
          </p:cNvPr>
          <p:cNvSpPr>
            <a:spLocks noChangeArrowheads="1"/>
          </p:cNvSpPr>
          <p:nvPr>
            <p:custDataLst>
              <p:tags r:id="rId7"/>
            </p:custDataLst>
          </p:nvPr>
        </p:nvSpPr>
        <p:spPr bwMode="auto">
          <a:xfrm>
            <a:off x="811293" y="3057343"/>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dirty="0">
                <a:solidFill>
                  <a:schemeClr val="accent1"/>
                </a:solidFill>
                <a:latin typeface="Broadway" panose="04040905080B02020502" pitchFamily="82" charset="0"/>
                <a:ea typeface="华文细黑" panose="02010600040101010101" pitchFamily="2" charset="-122"/>
              </a:rPr>
              <a:t>3</a:t>
            </a:r>
            <a:endParaRPr lang="zh-CN" altLang="en-US" sz="4000" dirty="0">
              <a:solidFill>
                <a:schemeClr val="accent1"/>
              </a:solidFill>
              <a:latin typeface="Broadway" panose="04040905080B02020502" pitchFamily="82" charset="0"/>
              <a:ea typeface="华文细黑" panose="02010600040101010101" pitchFamily="2" charset="-122"/>
            </a:endParaRPr>
          </a:p>
        </p:txBody>
      </p:sp>
      <p:cxnSp>
        <p:nvCxnSpPr>
          <p:cNvPr id="23" name="MH_Others_2"/>
          <p:cNvCxnSpPr/>
          <p:nvPr>
            <p:custDataLst>
              <p:tags r:id="rId8"/>
            </p:custDataLst>
          </p:nvPr>
        </p:nvCxnSpPr>
        <p:spPr>
          <a:xfrm>
            <a:off x="1227230" y="3371148"/>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24" name="MH_Entry_5">
            <a:hlinkClick r:id="rId24" action="ppaction://hlinksldjump"/>
          </p:cNvPr>
          <p:cNvSpPr>
            <a:spLocks noChangeArrowheads="1"/>
          </p:cNvSpPr>
          <p:nvPr>
            <p:custDataLst>
              <p:tags r:id="rId9"/>
            </p:custDataLst>
          </p:nvPr>
        </p:nvSpPr>
        <p:spPr bwMode="auto">
          <a:xfrm>
            <a:off x="1644224" y="3971425"/>
            <a:ext cx="4608000"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400" dirty="0" smtClean="0">
                <a:latin typeface="+mn-ea"/>
                <a:ea typeface="+mn-ea"/>
              </a:rPr>
              <a:t>知识建构教学模式注重根据学习情境、学习者的学习状态等随时改变或生成教学</a:t>
            </a:r>
            <a:r>
              <a:rPr lang="en-US" altLang="zh-CN" sz="2400" dirty="0" smtClean="0">
                <a:latin typeface="+mn-ea"/>
                <a:ea typeface="+mn-ea"/>
              </a:rPr>
              <a:t>/</a:t>
            </a:r>
            <a:r>
              <a:rPr lang="zh-CN" altLang="en-US" sz="2400" dirty="0" smtClean="0">
                <a:latin typeface="+mn-ea"/>
                <a:ea typeface="+mn-ea"/>
              </a:rPr>
              <a:t>学习目标。</a:t>
            </a:r>
            <a:endParaRPr lang="zh-CN" altLang="en-US" sz="2400" dirty="0">
              <a:latin typeface="+mn-ea"/>
              <a:ea typeface="+mn-ea"/>
            </a:endParaRPr>
          </a:p>
        </p:txBody>
      </p:sp>
      <p:sp>
        <p:nvSpPr>
          <p:cNvPr id="25" name="MH_Number_5">
            <a:hlinkClick r:id="rId24" action="ppaction://hlinksldjump"/>
          </p:cNvPr>
          <p:cNvSpPr>
            <a:spLocks noChangeArrowheads="1"/>
          </p:cNvSpPr>
          <p:nvPr>
            <p:custDataLst>
              <p:tags r:id="rId10"/>
            </p:custDataLst>
          </p:nvPr>
        </p:nvSpPr>
        <p:spPr bwMode="auto">
          <a:xfrm>
            <a:off x="811293" y="4388840"/>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a:solidFill>
                  <a:schemeClr val="accent1"/>
                </a:solidFill>
                <a:latin typeface="Broadway" panose="04040905080B02020502" pitchFamily="82" charset="0"/>
                <a:ea typeface="华文细黑" panose="02010600040101010101" pitchFamily="2" charset="-122"/>
              </a:rPr>
              <a:t>5</a:t>
            </a:r>
            <a:endParaRPr lang="zh-CN" altLang="en-US" sz="4000">
              <a:solidFill>
                <a:schemeClr val="accent1"/>
              </a:solidFill>
              <a:latin typeface="Broadway" panose="04040905080B02020502" pitchFamily="82" charset="0"/>
              <a:ea typeface="华文细黑" panose="02010600040101010101" pitchFamily="2" charset="-122"/>
            </a:endParaRPr>
          </a:p>
        </p:txBody>
      </p:sp>
      <p:cxnSp>
        <p:nvCxnSpPr>
          <p:cNvPr id="26" name="MH_Others_3"/>
          <p:cNvCxnSpPr/>
          <p:nvPr>
            <p:custDataLst>
              <p:tags r:id="rId11"/>
            </p:custDataLst>
          </p:nvPr>
        </p:nvCxnSpPr>
        <p:spPr>
          <a:xfrm>
            <a:off x="1227230" y="4702645"/>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27" name="MH_Entry_2">
            <a:hlinkClick r:id="rId24" action="ppaction://hlinksldjump"/>
          </p:cNvPr>
          <p:cNvSpPr>
            <a:spLocks noChangeArrowheads="1"/>
          </p:cNvSpPr>
          <p:nvPr>
            <p:custDataLst>
              <p:tags r:id="rId12"/>
            </p:custDataLst>
          </p:nvPr>
        </p:nvSpPr>
        <p:spPr bwMode="auto">
          <a:xfrm>
            <a:off x="7540699" y="1086388"/>
            <a:ext cx="3924000"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400" dirty="0" smtClean="0">
                <a:latin typeface="+mn-ea"/>
                <a:ea typeface="+mn-ea"/>
              </a:rPr>
              <a:t>知识建构教学注重知识完善。鼓励学习者提出观点和看法，协作完善观点。</a:t>
            </a:r>
            <a:endParaRPr lang="zh-CN" altLang="en-US" sz="2400" dirty="0">
              <a:latin typeface="+mn-ea"/>
              <a:ea typeface="+mn-ea"/>
            </a:endParaRPr>
          </a:p>
        </p:txBody>
      </p:sp>
      <p:sp>
        <p:nvSpPr>
          <p:cNvPr id="28" name="MH_Number_2">
            <a:hlinkClick r:id="rId24" action="ppaction://hlinksldjump"/>
          </p:cNvPr>
          <p:cNvSpPr>
            <a:spLocks noChangeArrowheads="1"/>
          </p:cNvSpPr>
          <p:nvPr>
            <p:custDataLst>
              <p:tags r:id="rId13"/>
            </p:custDataLst>
          </p:nvPr>
        </p:nvSpPr>
        <p:spPr bwMode="auto">
          <a:xfrm>
            <a:off x="6672336" y="1632542"/>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a:solidFill>
                  <a:schemeClr val="accent1"/>
                </a:solidFill>
                <a:latin typeface="Broadway" panose="04040905080B02020502" pitchFamily="82" charset="0"/>
                <a:ea typeface="华文细黑" panose="02010600040101010101" pitchFamily="2" charset="-122"/>
              </a:rPr>
              <a:t>2</a:t>
            </a:r>
            <a:endParaRPr lang="zh-CN" altLang="en-US" sz="4000">
              <a:solidFill>
                <a:schemeClr val="accent1"/>
              </a:solidFill>
              <a:latin typeface="Broadway" panose="04040905080B02020502" pitchFamily="82" charset="0"/>
              <a:ea typeface="华文细黑" panose="02010600040101010101" pitchFamily="2" charset="-122"/>
            </a:endParaRPr>
          </a:p>
        </p:txBody>
      </p:sp>
      <p:cxnSp>
        <p:nvCxnSpPr>
          <p:cNvPr id="29" name="MH_Others_4"/>
          <p:cNvCxnSpPr/>
          <p:nvPr>
            <p:custDataLst>
              <p:tags r:id="rId14"/>
            </p:custDataLst>
          </p:nvPr>
        </p:nvCxnSpPr>
        <p:spPr>
          <a:xfrm>
            <a:off x="7088273" y="1880716"/>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0" name="MH_Entry_4">
            <a:hlinkClick r:id="rId24" action="ppaction://hlinksldjump"/>
          </p:cNvPr>
          <p:cNvSpPr>
            <a:spLocks noChangeArrowheads="1"/>
          </p:cNvSpPr>
          <p:nvPr>
            <p:custDataLst>
              <p:tags r:id="rId15"/>
            </p:custDataLst>
          </p:nvPr>
        </p:nvSpPr>
        <p:spPr bwMode="auto">
          <a:xfrm>
            <a:off x="7591594" y="2529989"/>
            <a:ext cx="3924000"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2400" dirty="0" smtClean="0">
                <a:latin typeface="+mn-ea"/>
                <a:ea typeface="+mn-ea"/>
              </a:rPr>
              <a:t>知识建构教学模式注重知识共同体成员协作创造认知制品，重视人纸制品的价值。</a:t>
            </a:r>
            <a:endParaRPr lang="zh-CN" altLang="en-US" sz="2400" dirty="0">
              <a:latin typeface="+mn-ea"/>
              <a:ea typeface="+mn-ea"/>
            </a:endParaRPr>
          </a:p>
        </p:txBody>
      </p:sp>
      <p:sp>
        <p:nvSpPr>
          <p:cNvPr id="31" name="MH_Number_4">
            <a:hlinkClick r:id="rId24" action="ppaction://hlinksldjump"/>
          </p:cNvPr>
          <p:cNvSpPr>
            <a:spLocks noChangeArrowheads="1"/>
          </p:cNvSpPr>
          <p:nvPr>
            <p:custDataLst>
              <p:tags r:id="rId16"/>
            </p:custDataLst>
          </p:nvPr>
        </p:nvSpPr>
        <p:spPr bwMode="auto">
          <a:xfrm>
            <a:off x="6672336" y="2982699"/>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a:solidFill>
                  <a:schemeClr val="accent1"/>
                </a:solidFill>
                <a:latin typeface="Broadway" panose="04040905080B02020502" pitchFamily="82" charset="0"/>
                <a:ea typeface="华文细黑" panose="02010600040101010101" pitchFamily="2" charset="-122"/>
              </a:rPr>
              <a:t>4</a:t>
            </a:r>
            <a:endParaRPr lang="zh-CN" altLang="en-US" sz="4000">
              <a:solidFill>
                <a:schemeClr val="accent1"/>
              </a:solidFill>
              <a:latin typeface="Broadway" panose="04040905080B02020502" pitchFamily="82" charset="0"/>
              <a:ea typeface="华文细黑" panose="02010600040101010101" pitchFamily="2" charset="-122"/>
            </a:endParaRPr>
          </a:p>
        </p:txBody>
      </p:sp>
      <p:cxnSp>
        <p:nvCxnSpPr>
          <p:cNvPr id="32" name="MH_Others_5"/>
          <p:cNvCxnSpPr/>
          <p:nvPr>
            <p:custDataLst>
              <p:tags r:id="rId17"/>
            </p:custDataLst>
          </p:nvPr>
        </p:nvCxnSpPr>
        <p:spPr>
          <a:xfrm>
            <a:off x="7088273" y="3296504"/>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sp>
        <p:nvSpPr>
          <p:cNvPr id="33" name="MH_Entry_6">
            <a:hlinkClick r:id="rId25" action="ppaction://hlinksldjump"/>
          </p:cNvPr>
          <p:cNvSpPr>
            <a:spLocks noChangeArrowheads="1"/>
          </p:cNvSpPr>
          <p:nvPr>
            <p:custDataLst>
              <p:tags r:id="rId18"/>
            </p:custDataLst>
          </p:nvPr>
        </p:nvSpPr>
        <p:spPr bwMode="auto">
          <a:xfrm>
            <a:off x="7540699" y="3910905"/>
            <a:ext cx="3924000" cy="15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nSpc>
                <a:spcPct val="120000"/>
              </a:lnSpc>
              <a:spcBef>
                <a:spcPct val="0"/>
              </a:spcBef>
              <a:buNone/>
            </a:pPr>
            <a:r>
              <a:rPr lang="zh-CN" altLang="en-US" sz="2400" dirty="0" smtClean="0">
                <a:latin typeface="+mn-ea"/>
                <a:ea typeface="+mn-ea"/>
              </a:rPr>
              <a:t>知识建构教学模式鼓励学习者批判性地、建设性地利用权威信息（设计模式）。</a:t>
            </a:r>
            <a:endParaRPr lang="zh-CN" altLang="en-US" sz="2400" dirty="0">
              <a:latin typeface="+mn-ea"/>
              <a:ea typeface="+mn-ea"/>
            </a:endParaRPr>
          </a:p>
        </p:txBody>
      </p:sp>
      <p:sp>
        <p:nvSpPr>
          <p:cNvPr id="34" name="MH_Number_6">
            <a:hlinkClick r:id="rId25" action="ppaction://hlinksldjump"/>
          </p:cNvPr>
          <p:cNvSpPr>
            <a:spLocks noChangeArrowheads="1"/>
          </p:cNvSpPr>
          <p:nvPr>
            <p:custDataLst>
              <p:tags r:id="rId19"/>
            </p:custDataLst>
          </p:nvPr>
        </p:nvSpPr>
        <p:spPr bwMode="auto">
          <a:xfrm>
            <a:off x="6672336" y="4332855"/>
            <a:ext cx="310926" cy="62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0"/>
              </a:spcBef>
              <a:buFont typeface="Arial" panose="020B0604020202020204" pitchFamily="34" charset="0"/>
              <a:buNone/>
            </a:pPr>
            <a:r>
              <a:rPr lang="en-US" altLang="zh-CN" sz="4000" dirty="0">
                <a:solidFill>
                  <a:schemeClr val="accent1"/>
                </a:solidFill>
                <a:latin typeface="Broadway" panose="04040905080B02020502" pitchFamily="82" charset="0"/>
                <a:ea typeface="华文细黑" panose="02010600040101010101" pitchFamily="2" charset="-122"/>
              </a:rPr>
              <a:t>6</a:t>
            </a:r>
            <a:endParaRPr lang="zh-CN" altLang="en-US" sz="4000" dirty="0">
              <a:solidFill>
                <a:schemeClr val="accent1"/>
              </a:solidFill>
              <a:latin typeface="Broadway" panose="04040905080B02020502" pitchFamily="82" charset="0"/>
              <a:ea typeface="华文细黑" panose="02010600040101010101" pitchFamily="2" charset="-122"/>
            </a:endParaRPr>
          </a:p>
        </p:txBody>
      </p:sp>
      <p:cxnSp>
        <p:nvCxnSpPr>
          <p:cNvPr id="35" name="MH_Others_6"/>
          <p:cNvCxnSpPr/>
          <p:nvPr>
            <p:custDataLst>
              <p:tags r:id="rId20"/>
            </p:custDataLst>
          </p:nvPr>
        </p:nvCxnSpPr>
        <p:spPr>
          <a:xfrm>
            <a:off x="7088273" y="4646660"/>
            <a:ext cx="216025" cy="0"/>
          </a:xfrm>
          <a:prstGeom prst="line">
            <a:avLst/>
          </a:prstGeom>
          <a:ln>
            <a:solidFill>
              <a:schemeClr val="accent1">
                <a:lumMod val="40000"/>
                <a:lumOff val="60000"/>
              </a:schemeClr>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6" name="Straight Connector 13"/>
          <p:cNvCxnSpPr>
            <a:cxnSpLocks noChangeShapeType="1"/>
          </p:cNvCxnSpPr>
          <p:nvPr>
            <p:custDataLst>
              <p:tags r:id="rId21"/>
            </p:custDataLst>
          </p:nvPr>
        </p:nvCxnSpPr>
        <p:spPr bwMode="auto">
          <a:xfrm rot="16200000" flipH="1">
            <a:off x="4344824" y="3358587"/>
            <a:ext cx="4320000" cy="0"/>
          </a:xfrm>
          <a:prstGeom prst="line">
            <a:avLst/>
          </a:prstGeom>
          <a:noFill/>
          <a:ln w="19050" cap="sq" algn="ctr">
            <a:solidFill>
              <a:schemeClr val="accent1"/>
            </a:solidFill>
            <a:prstDash val="dashDot"/>
            <a:miter lim="800000"/>
            <a:headEnd type="oval" w="med" len="med"/>
            <a:tailEnd/>
          </a:ln>
          <a:extLst>
            <a:ext uri="{909E8E84-426E-40DD-AFC4-6F175D3DCCD1}">
              <a14:hiddenFill xmlns:a14="http://schemas.microsoft.com/office/drawing/2010/main">
                <a:noFill/>
              </a14:hiddenFill>
            </a:ext>
          </a:extLst>
        </p:spPr>
      </p:cxnSp>
      <p:cxnSp>
        <p:nvCxnSpPr>
          <p:cNvPr id="37" name="Straight Connector 13"/>
          <p:cNvCxnSpPr>
            <a:cxnSpLocks noChangeShapeType="1"/>
          </p:cNvCxnSpPr>
          <p:nvPr/>
        </p:nvCxnSpPr>
        <p:spPr bwMode="auto">
          <a:xfrm flipH="1">
            <a:off x="771451" y="2631264"/>
            <a:ext cx="10944000" cy="0"/>
          </a:xfrm>
          <a:prstGeom prst="line">
            <a:avLst/>
          </a:prstGeom>
          <a:noFill/>
          <a:ln w="19050" cap="sq" algn="ctr">
            <a:solidFill>
              <a:schemeClr val="accent1"/>
            </a:solidFill>
            <a:prstDash val="dashDot"/>
            <a:miter lim="800000"/>
            <a:headEnd type="oval" w="med" len="med"/>
            <a:tailEnd/>
          </a:ln>
          <a:extLst>
            <a:ext uri="{909E8E84-426E-40DD-AFC4-6F175D3DCCD1}">
              <a14:hiddenFill xmlns:a14="http://schemas.microsoft.com/office/drawing/2010/main">
                <a:noFill/>
              </a14:hiddenFill>
            </a:ext>
          </a:extLst>
        </p:spPr>
      </p:cxnSp>
      <p:cxnSp>
        <p:nvCxnSpPr>
          <p:cNvPr id="39" name="Straight Connector 13"/>
          <p:cNvCxnSpPr>
            <a:cxnSpLocks noChangeShapeType="1"/>
          </p:cNvCxnSpPr>
          <p:nvPr/>
        </p:nvCxnSpPr>
        <p:spPr bwMode="auto">
          <a:xfrm>
            <a:off x="771451" y="3999754"/>
            <a:ext cx="10944000" cy="0"/>
          </a:xfrm>
          <a:prstGeom prst="line">
            <a:avLst/>
          </a:prstGeom>
          <a:noFill/>
          <a:ln w="19050" cap="sq" algn="ctr">
            <a:solidFill>
              <a:schemeClr val="accent1"/>
            </a:solidFill>
            <a:prstDash val="dashDot"/>
            <a:miter lim="800000"/>
            <a:headEnd type="oval" w="med" len="me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39764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txBox="1">
            <a:spLocks/>
          </p:cNvSpPr>
          <p:nvPr>
            <p:custDataLst>
              <p:tags r:id="rId2"/>
            </p:custDataLst>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smtClean="0">
                <a:solidFill>
                  <a:schemeClr val="accent1"/>
                </a:solidFill>
                <a:latin typeface="+mj-lt"/>
                <a:cs typeface="Arial" panose="020B0604020202020204" pitchFamily="34" charset="0"/>
              </a:rPr>
              <a:t>04</a:t>
            </a:r>
            <a:endParaRPr lang="en-US" sz="11500" dirty="0">
              <a:solidFill>
                <a:schemeClr val="accent1"/>
              </a:solidFill>
              <a:latin typeface="+mj-lt"/>
              <a:cs typeface="Arial" panose="020B0604020202020204" pitchFamily="34" charset="0"/>
            </a:endParaRPr>
          </a:p>
        </p:txBody>
      </p:sp>
      <p:sp>
        <p:nvSpPr>
          <p:cNvPr id="18" name="文本框 17"/>
          <p:cNvSpPr txBox="1"/>
          <p:nvPr>
            <p:custDataLst>
              <p:tags r:id="rId3"/>
            </p:custDataLst>
          </p:nvPr>
        </p:nvSpPr>
        <p:spPr>
          <a:xfrm>
            <a:off x="3116264" y="2773364"/>
            <a:ext cx="2215286"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accent1"/>
                </a:solidFill>
                <a:latin typeface="+mj-lt"/>
                <a:cs typeface="Arial" panose="020B0604020202020204" pitchFamily="34" charset="0"/>
              </a:rPr>
              <a:t>Part four</a:t>
            </a:r>
            <a:endParaRPr lang="zh-CN" altLang="en-US" sz="3200" dirty="0">
              <a:solidFill>
                <a:schemeClr val="accent1"/>
              </a:solidFill>
              <a:latin typeface="+mj-lt"/>
              <a:cs typeface="Arial" panose="020B0604020202020204" pitchFamily="34" charset="0"/>
            </a:endParaRPr>
          </a:p>
        </p:txBody>
      </p:sp>
      <p:sp>
        <p:nvSpPr>
          <p:cNvPr id="19" name="等腰三角形 18"/>
          <p:cNvSpPr/>
          <p:nvPr>
            <p:custDataLst>
              <p:tags r:id="rId4"/>
            </p:custDataLst>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0" name="等腰三角形 19"/>
          <p:cNvSpPr/>
          <p:nvPr>
            <p:custDataLst>
              <p:tags r:id="rId5"/>
            </p:custDataLst>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1" name="等腰三角形 20"/>
          <p:cNvSpPr/>
          <p:nvPr>
            <p:custDataLst>
              <p:tags r:id="rId6"/>
            </p:custDataLst>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2" name="等腰三角形 21"/>
          <p:cNvSpPr/>
          <p:nvPr>
            <p:custDataLst>
              <p:tags r:id="rId7"/>
            </p:custDataLst>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3" name="等腰三角形 22"/>
          <p:cNvSpPr/>
          <p:nvPr>
            <p:custDataLst>
              <p:tags r:id="rId8"/>
            </p:custDataLst>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4" name="椭圆 23"/>
          <p:cNvSpPr/>
          <p:nvPr>
            <p:custDataLst>
              <p:tags r:id="rId9"/>
            </p:custDataLst>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5" name="椭圆 24"/>
          <p:cNvSpPr/>
          <p:nvPr>
            <p:custDataLst>
              <p:tags r:id="rId10"/>
            </p:custDataLst>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6" name="椭圆 25"/>
          <p:cNvSpPr/>
          <p:nvPr>
            <p:custDataLst>
              <p:tags r:id="rId11"/>
            </p:custDataLst>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7" name="等腰三角形 26"/>
          <p:cNvSpPr/>
          <p:nvPr>
            <p:custDataLst>
              <p:tags r:id="rId12"/>
            </p:custDataLst>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8" name="等腰三角形 27"/>
          <p:cNvSpPr/>
          <p:nvPr>
            <p:custDataLst>
              <p:tags r:id="rId13"/>
            </p:custDataLst>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cxnSp>
        <p:nvCxnSpPr>
          <p:cNvPr id="2062" name="Straight Connector 13"/>
          <p:cNvCxnSpPr>
            <a:cxnSpLocks noChangeShapeType="1"/>
          </p:cNvCxnSpPr>
          <p:nvPr>
            <p:custDataLst>
              <p:tags r:id="rId14"/>
            </p:custDataLst>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29" name="文本框 16"/>
          <p:cNvSpPr txBox="1">
            <a:spLocks noChangeArrowheads="1"/>
          </p:cNvSpPr>
          <p:nvPr>
            <p:custDataLst>
              <p:tags r:id="rId15"/>
            </p:custDataLst>
          </p:nvPr>
        </p:nvSpPr>
        <p:spPr bwMode="auto">
          <a:xfrm>
            <a:off x="3282098" y="3357564"/>
            <a:ext cx="50323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3600" b="1" dirty="0">
                <a:solidFill>
                  <a:schemeClr val="accent1"/>
                </a:solidFill>
                <a:latin typeface="微软雅黑" panose="020B0503020204020204" pitchFamily="34" charset="-122"/>
                <a:ea typeface="微软雅黑" panose="020B0503020204020204" pitchFamily="34" charset="-122"/>
              </a:rPr>
              <a:t>知识建构</a:t>
            </a:r>
            <a:r>
              <a:rPr lang="zh-CN" altLang="en-US" sz="3600" b="1" dirty="0" smtClean="0">
                <a:solidFill>
                  <a:schemeClr val="accent1"/>
                </a:solidFill>
                <a:latin typeface="微软雅黑" panose="020B0503020204020204" pitchFamily="34" charset="-122"/>
                <a:ea typeface="微软雅黑" panose="020B0503020204020204" pitchFamily="34" charset="-122"/>
              </a:rPr>
              <a:t>的过程模型</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sp>
        <p:nvSpPr>
          <p:cNvPr id="17" name="内容占位符 2"/>
          <p:cNvSpPr txBox="1">
            <a:spLocks/>
          </p:cNvSpPr>
          <p:nvPr/>
        </p:nvSpPr>
        <p:spPr>
          <a:xfrm>
            <a:off x="1854222" y="4146954"/>
            <a:ext cx="7023134" cy="2235590"/>
          </a:xfrm>
          <a:prstGeom prst="rect">
            <a:avLst/>
          </a:prstGeom>
        </p:spPr>
        <p:txBody>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b="0" dirty="0" smtClean="0">
                <a:latin typeface="Times New Roman" panose="02020603050405020304" pitchFamily="18" charset="0"/>
                <a:cs typeface="Times New Roman" panose="02020603050405020304" pitchFamily="18" charset="0"/>
              </a:rPr>
              <a:t>（</a:t>
            </a:r>
            <a:r>
              <a:rPr lang="en-US" altLang="zh-CN" b="0" dirty="0" smtClean="0">
                <a:latin typeface="Times New Roman" panose="02020603050405020304" pitchFamily="18" charset="0"/>
                <a:cs typeface="Times New Roman" panose="02020603050405020304" pitchFamily="18" charset="0"/>
              </a:rPr>
              <a:t>1</a:t>
            </a:r>
            <a:r>
              <a:rPr lang="zh-CN" altLang="en-US" b="0" dirty="0" smtClean="0">
                <a:latin typeface="Times New Roman" panose="02020603050405020304" pitchFamily="18" charset="0"/>
                <a:cs typeface="Times New Roman" panose="02020603050405020304" pitchFamily="18" charset="0"/>
              </a:rPr>
              <a:t>）</a:t>
            </a:r>
            <a:r>
              <a:rPr lang="en-US" altLang="zh-CN" b="0" dirty="0" err="1" smtClean="0">
                <a:latin typeface="Times New Roman" panose="02020603050405020304" pitchFamily="18" charset="0"/>
                <a:cs typeface="Times New Roman" panose="02020603050405020304" pitchFamily="18" charset="0"/>
              </a:rPr>
              <a:t>Gunawardena</a:t>
            </a:r>
            <a:r>
              <a:rPr lang="zh-CN" altLang="en-US" b="0" dirty="0">
                <a:latin typeface="Times New Roman" panose="02020603050405020304" pitchFamily="18" charset="0"/>
                <a:cs typeface="Times New Roman" panose="02020603050405020304" pitchFamily="18" charset="0"/>
              </a:rPr>
              <a:t>的</a:t>
            </a:r>
            <a:r>
              <a:rPr lang="zh-CN" altLang="en-US" b="0" dirty="0" smtClean="0">
                <a:latin typeface="Times New Roman" panose="02020603050405020304" pitchFamily="18" charset="0"/>
                <a:cs typeface="Times New Roman" panose="02020603050405020304" pitchFamily="18" charset="0"/>
              </a:rPr>
              <a:t>知识</a:t>
            </a:r>
            <a:r>
              <a:rPr lang="zh-CN" altLang="en-US" b="0" dirty="0">
                <a:latin typeface="Times New Roman" panose="02020603050405020304" pitchFamily="18" charset="0"/>
                <a:cs typeface="Times New Roman" panose="02020603050405020304" pitchFamily="18" charset="0"/>
              </a:rPr>
              <a:t>建构五阶段模型</a:t>
            </a:r>
          </a:p>
          <a:p>
            <a:pPr marL="0" indent="0">
              <a:buNone/>
            </a:pPr>
            <a:r>
              <a:rPr lang="zh-CN" altLang="en-US" b="0" dirty="0" smtClean="0">
                <a:latin typeface="Times New Roman" panose="02020603050405020304" pitchFamily="18" charset="0"/>
                <a:cs typeface="Times New Roman" panose="02020603050405020304" pitchFamily="18" charset="0"/>
              </a:rPr>
              <a:t>（</a:t>
            </a:r>
            <a:r>
              <a:rPr lang="en-US" altLang="zh-CN" b="0" dirty="0" smtClean="0">
                <a:latin typeface="Times New Roman" panose="02020603050405020304" pitchFamily="18" charset="0"/>
                <a:cs typeface="Times New Roman" panose="02020603050405020304" pitchFamily="18" charset="0"/>
              </a:rPr>
              <a:t>2</a:t>
            </a:r>
            <a:r>
              <a:rPr lang="zh-CN" altLang="en-US" b="0" dirty="0" smtClean="0">
                <a:latin typeface="Times New Roman" panose="02020603050405020304" pitchFamily="18" charset="0"/>
                <a:cs typeface="Times New Roman" panose="02020603050405020304" pitchFamily="18" charset="0"/>
              </a:rPr>
              <a:t>）</a:t>
            </a:r>
            <a:r>
              <a:rPr lang="en-US" altLang="zh-CN" b="0" dirty="0" smtClean="0">
                <a:latin typeface="Times New Roman" panose="02020603050405020304" pitchFamily="18" charset="0"/>
                <a:cs typeface="Times New Roman" panose="02020603050405020304" pitchFamily="18" charset="0"/>
              </a:rPr>
              <a:t>Hansen, T.</a:t>
            </a:r>
            <a:r>
              <a:rPr lang="zh-CN" altLang="en-US" b="0" dirty="0" smtClean="0">
                <a:latin typeface="Times New Roman" panose="02020603050405020304" pitchFamily="18" charset="0"/>
                <a:cs typeface="Times New Roman" panose="02020603050405020304" pitchFamily="18" charset="0"/>
              </a:rPr>
              <a:t>的知识建构六阶段模型</a:t>
            </a:r>
            <a:endParaRPr lang="en-US" altLang="zh-CN" b="0" dirty="0" smtClean="0">
              <a:latin typeface="Times New Roman" panose="02020603050405020304" pitchFamily="18" charset="0"/>
              <a:cs typeface="Times New Roman" panose="02020603050405020304" pitchFamily="18" charset="0"/>
            </a:endParaRPr>
          </a:p>
          <a:p>
            <a:pPr marL="0" indent="0">
              <a:buNone/>
            </a:pPr>
            <a:r>
              <a:rPr lang="zh-CN" altLang="en-US" b="0" dirty="0" smtClean="0">
                <a:latin typeface="Times New Roman" panose="02020603050405020304" pitchFamily="18" charset="0"/>
                <a:cs typeface="Times New Roman" panose="02020603050405020304" pitchFamily="18" charset="0"/>
              </a:rPr>
              <a:t>（</a:t>
            </a:r>
            <a:r>
              <a:rPr lang="en-US" altLang="zh-CN" b="0" dirty="0" smtClean="0">
                <a:latin typeface="Times New Roman" panose="02020603050405020304" pitchFamily="18" charset="0"/>
                <a:cs typeface="Times New Roman" panose="02020603050405020304" pitchFamily="18" charset="0"/>
              </a:rPr>
              <a:t>3</a:t>
            </a:r>
            <a:r>
              <a:rPr lang="zh-CN" altLang="en-US" b="0" dirty="0" smtClean="0">
                <a:latin typeface="Times New Roman" panose="02020603050405020304" pitchFamily="18" charset="0"/>
                <a:cs typeface="Times New Roman" panose="02020603050405020304" pitchFamily="18" charset="0"/>
              </a:rPr>
              <a:t>）</a:t>
            </a:r>
            <a:r>
              <a:rPr lang="en-US" altLang="zh-CN" b="0" dirty="0" smtClean="0">
                <a:latin typeface="Times New Roman" panose="02020603050405020304" pitchFamily="18" charset="0"/>
                <a:cs typeface="Times New Roman" panose="02020603050405020304" pitchFamily="18" charset="0"/>
              </a:rPr>
              <a:t>Stahl</a:t>
            </a:r>
            <a:r>
              <a:rPr lang="zh-CN" altLang="en-US" b="0" dirty="0" smtClean="0">
                <a:latin typeface="Times New Roman" panose="02020603050405020304" pitchFamily="18" charset="0"/>
                <a:cs typeface="Times New Roman" panose="02020603050405020304" pitchFamily="18" charset="0"/>
              </a:rPr>
              <a:t>，</a:t>
            </a:r>
            <a:r>
              <a:rPr lang="en-US" altLang="zh-CN" b="0" dirty="0" smtClean="0">
                <a:latin typeface="Times New Roman" panose="02020603050405020304" pitchFamily="18" charset="0"/>
                <a:cs typeface="Times New Roman" panose="02020603050405020304" pitchFamily="18" charset="0"/>
              </a:rPr>
              <a:t>G.</a:t>
            </a:r>
            <a:r>
              <a:rPr lang="zh-CN" altLang="en-US" b="0" dirty="0" smtClean="0">
                <a:latin typeface="Times New Roman" panose="02020603050405020304" pitchFamily="18" charset="0"/>
                <a:cs typeface="Times New Roman" panose="02020603050405020304" pitchFamily="18" charset="0"/>
              </a:rPr>
              <a:t>的</a:t>
            </a:r>
            <a:r>
              <a:rPr lang="zh-CN" altLang="en-US" b="0" dirty="0">
                <a:latin typeface="Times New Roman" panose="02020603050405020304" pitchFamily="18" charset="0"/>
                <a:cs typeface="Times New Roman" panose="02020603050405020304" pitchFamily="18" charset="0"/>
              </a:rPr>
              <a:t>知识建构双循环模型</a:t>
            </a:r>
          </a:p>
          <a:p>
            <a:pPr marL="0" indent="0">
              <a:buNone/>
            </a:pPr>
            <a:r>
              <a:rPr lang="zh-CN" altLang="en-US" b="0" dirty="0" smtClean="0">
                <a:latin typeface="Times New Roman" panose="02020603050405020304" pitchFamily="18" charset="0"/>
                <a:cs typeface="Times New Roman" panose="02020603050405020304" pitchFamily="18" charset="0"/>
              </a:rPr>
              <a:t>（</a:t>
            </a:r>
            <a:r>
              <a:rPr lang="en-US" altLang="zh-CN" b="0" dirty="0" smtClean="0">
                <a:latin typeface="Times New Roman" panose="02020603050405020304" pitchFamily="18" charset="0"/>
                <a:cs typeface="Times New Roman" panose="02020603050405020304" pitchFamily="18" charset="0"/>
              </a:rPr>
              <a:t>4</a:t>
            </a:r>
            <a:r>
              <a:rPr lang="zh-CN" altLang="en-US" b="0" dirty="0" smtClean="0">
                <a:latin typeface="Times New Roman" panose="02020603050405020304" pitchFamily="18" charset="0"/>
                <a:cs typeface="Times New Roman" panose="02020603050405020304" pitchFamily="18" charset="0"/>
              </a:rPr>
              <a:t>）</a:t>
            </a:r>
            <a:r>
              <a:rPr lang="en-US" altLang="zh-CN" b="0" dirty="0">
                <a:latin typeface="Times New Roman" panose="02020603050405020304" pitchFamily="18" charset="0"/>
                <a:cs typeface="Times New Roman" panose="02020603050405020304" pitchFamily="18" charset="0"/>
              </a:rPr>
              <a:t>F. Fischer</a:t>
            </a:r>
            <a:r>
              <a:rPr lang="zh-CN" altLang="en-US" b="0" dirty="0" smtClean="0">
                <a:latin typeface="Times New Roman" panose="02020603050405020304" pitchFamily="18" charset="0"/>
                <a:cs typeface="Times New Roman" panose="02020603050405020304" pitchFamily="18" charset="0"/>
              </a:rPr>
              <a:t>的</a:t>
            </a:r>
            <a:r>
              <a:rPr lang="zh-CN" altLang="en-US" b="0" dirty="0">
                <a:latin typeface="Times New Roman" panose="02020603050405020304" pitchFamily="18" charset="0"/>
                <a:cs typeface="Times New Roman" panose="02020603050405020304" pitchFamily="18" charset="0"/>
              </a:rPr>
              <a:t>知识建构四阶段</a:t>
            </a:r>
            <a:r>
              <a:rPr lang="zh-CN" altLang="en-US" b="0" dirty="0" smtClean="0">
                <a:latin typeface="Times New Roman" panose="02020603050405020304" pitchFamily="18" charset="0"/>
                <a:cs typeface="Times New Roman" panose="02020603050405020304" pitchFamily="18" charset="0"/>
              </a:rPr>
              <a:t>模型</a:t>
            </a:r>
            <a:endParaRPr lang="zh-CN" altLang="en-US" b="0" dirty="0">
              <a:latin typeface="Times New Roman" panose="02020603050405020304" pitchFamily="18" charset="0"/>
              <a:cs typeface="Times New Roman" panose="02020603050405020304" pitchFamily="18" charset="0"/>
            </a:endParaRPr>
          </a:p>
        </p:txBody>
      </p:sp>
      <p:sp>
        <p:nvSpPr>
          <p:cNvPr id="30" name="内容占位符 2"/>
          <p:cNvSpPr txBox="1">
            <a:spLocks/>
          </p:cNvSpPr>
          <p:nvPr/>
        </p:nvSpPr>
        <p:spPr>
          <a:xfrm>
            <a:off x="1703128" y="5389490"/>
            <a:ext cx="10488872" cy="710565"/>
          </a:xfrm>
          <a:prstGeom prst="rect">
            <a:avLst/>
          </a:prstGeom>
        </p:spPr>
        <p:txBody>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175" indent="0">
              <a:buNone/>
            </a:pPr>
            <a:endParaRPr lang="zh-CN" altLang="en-US" dirty="0"/>
          </a:p>
        </p:txBody>
      </p:sp>
      <p:sp>
        <p:nvSpPr>
          <p:cNvPr id="31" name="内容占位符 2"/>
          <p:cNvSpPr txBox="1">
            <a:spLocks/>
          </p:cNvSpPr>
          <p:nvPr/>
        </p:nvSpPr>
        <p:spPr>
          <a:xfrm>
            <a:off x="1703128" y="6086943"/>
            <a:ext cx="10488872" cy="710565"/>
          </a:xfrm>
          <a:prstGeom prst="rect">
            <a:avLst/>
          </a:prstGeom>
        </p:spPr>
        <p:txBody>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175" indent="0">
              <a:buNone/>
            </a:pPr>
            <a:endParaRPr lang="zh-CN" altLang="en-US" dirty="0"/>
          </a:p>
        </p:txBody>
      </p:sp>
    </p:spTree>
    <p:custDataLst>
      <p:tags r:id="rId1"/>
    </p:custDataLst>
    <p:extLst>
      <p:ext uri="{BB962C8B-B14F-4D97-AF65-F5344CB8AC3E}">
        <p14:creationId xmlns:p14="http://schemas.microsoft.com/office/powerpoint/2010/main" val="2578374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 name="MH_Other_1"/>
          <p:cNvSpPr>
            <a:spLocks/>
          </p:cNvSpPr>
          <p:nvPr>
            <p:custDataLst>
              <p:tags r:id="rId2"/>
            </p:custDataLst>
          </p:nvPr>
        </p:nvSpPr>
        <p:spPr bwMode="auto">
          <a:xfrm>
            <a:off x="3852863" y="1955801"/>
            <a:ext cx="4235450" cy="4024313"/>
          </a:xfrm>
          <a:custGeom>
            <a:avLst/>
            <a:gdLst>
              <a:gd name="T0" fmla="*/ 1142 w 1245"/>
              <a:gd name="T1" fmla="*/ 1006 h 1183"/>
              <a:gd name="T2" fmla="*/ 999 w 1245"/>
              <a:gd name="T3" fmla="*/ 947 h 1183"/>
              <a:gd name="T4" fmla="*/ 950 w 1245"/>
              <a:gd name="T5" fmla="*/ 899 h 1183"/>
              <a:gd name="T6" fmla="*/ 669 w 1245"/>
              <a:gd name="T7" fmla="*/ 947 h 1183"/>
              <a:gd name="T8" fmla="*/ 277 w 1245"/>
              <a:gd name="T9" fmla="*/ 1006 h 1183"/>
              <a:gd name="T10" fmla="*/ 281 w 1245"/>
              <a:gd name="T11" fmla="*/ 959 h 1183"/>
              <a:gd name="T12" fmla="*/ 329 w 1245"/>
              <a:gd name="T13" fmla="*/ 723 h 1183"/>
              <a:gd name="T14" fmla="*/ 281 w 1245"/>
              <a:gd name="T15" fmla="*/ 675 h 1183"/>
              <a:gd name="T16" fmla="*/ 277 w 1245"/>
              <a:gd name="T17" fmla="*/ 624 h 1183"/>
              <a:gd name="T18" fmla="*/ 438 w 1245"/>
              <a:gd name="T19" fmla="*/ 684 h 1183"/>
              <a:gd name="T20" fmla="*/ 719 w 1245"/>
              <a:gd name="T21" fmla="*/ 733 h 1183"/>
              <a:gd name="T22" fmla="*/ 768 w 1245"/>
              <a:gd name="T23" fmla="*/ 624 h 1183"/>
              <a:gd name="T24" fmla="*/ 1067 w 1245"/>
              <a:gd name="T25" fmla="*/ 506 h 1183"/>
              <a:gd name="T26" fmla="*/ 1202 w 1245"/>
              <a:gd name="T27" fmla="*/ 457 h 1183"/>
              <a:gd name="T28" fmla="*/ 1187 w 1245"/>
              <a:gd name="T29" fmla="*/ 236 h 1183"/>
              <a:gd name="T30" fmla="*/ 1066 w 1245"/>
              <a:gd name="T31" fmla="*/ 222 h 1183"/>
              <a:gd name="T32" fmla="*/ 645 w 1245"/>
              <a:gd name="T33" fmla="*/ 109 h 1183"/>
              <a:gd name="T34" fmla="*/ 631 w 1245"/>
              <a:gd name="T35" fmla="*/ 15 h 1183"/>
              <a:gd name="T36" fmla="*/ 364 w 1245"/>
              <a:gd name="T37" fmla="*/ 0 h 1183"/>
              <a:gd name="T38" fmla="*/ 316 w 1245"/>
              <a:gd name="T39" fmla="*/ 109 h 1183"/>
              <a:gd name="T40" fmla="*/ 157 w 1245"/>
              <a:gd name="T41" fmla="*/ 88 h 1183"/>
              <a:gd name="T42" fmla="*/ 157 w 1245"/>
              <a:gd name="T43" fmla="*/ 202 h 1183"/>
              <a:gd name="T44" fmla="*/ 316 w 1245"/>
              <a:gd name="T45" fmla="*/ 176 h 1183"/>
              <a:gd name="T46" fmla="*/ 364 w 1245"/>
              <a:gd name="T47" fmla="*/ 284 h 1183"/>
              <a:gd name="T48" fmla="*/ 645 w 1245"/>
              <a:gd name="T49" fmla="*/ 236 h 1183"/>
              <a:gd name="T50" fmla="*/ 925 w 1245"/>
              <a:gd name="T51" fmla="*/ 176 h 1183"/>
              <a:gd name="T52" fmla="*/ 920 w 1245"/>
              <a:gd name="T53" fmla="*/ 222 h 1183"/>
              <a:gd name="T54" fmla="*/ 872 w 1245"/>
              <a:gd name="T55" fmla="*/ 457 h 1183"/>
              <a:gd name="T56" fmla="*/ 999 w 1245"/>
              <a:gd name="T57" fmla="*/ 506 h 1183"/>
              <a:gd name="T58" fmla="*/ 768 w 1245"/>
              <a:gd name="T59" fmla="*/ 557 h 1183"/>
              <a:gd name="T60" fmla="*/ 754 w 1245"/>
              <a:gd name="T61" fmla="*/ 463 h 1183"/>
              <a:gd name="T62" fmla="*/ 487 w 1245"/>
              <a:gd name="T63" fmla="*/ 449 h 1183"/>
              <a:gd name="T64" fmla="*/ 438 w 1245"/>
              <a:gd name="T65" fmla="*/ 557 h 1183"/>
              <a:gd name="T66" fmla="*/ 134 w 1245"/>
              <a:gd name="T67" fmla="*/ 675 h 1183"/>
              <a:gd name="T68" fmla="*/ 0 w 1245"/>
              <a:gd name="T69" fmla="*/ 723 h 1183"/>
              <a:gd name="T70" fmla="*/ 48 w 1245"/>
              <a:gd name="T71" fmla="*/ 959 h 1183"/>
              <a:gd name="T72" fmla="*/ 277 w 1245"/>
              <a:gd name="T73" fmla="*/ 1072 h 1183"/>
              <a:gd name="T74" fmla="*/ 669 w 1245"/>
              <a:gd name="T75" fmla="*/ 1134 h 1183"/>
              <a:gd name="T76" fmla="*/ 950 w 1245"/>
              <a:gd name="T77" fmla="*/ 1183 h 1183"/>
              <a:gd name="T78" fmla="*/ 999 w 1245"/>
              <a:gd name="T79" fmla="*/ 1072 h 1183"/>
              <a:gd name="T80" fmla="*/ 1189 w 1245"/>
              <a:gd name="T81" fmla="*/ 1095 h 1183"/>
              <a:gd name="T82" fmla="*/ 1189 w 1245"/>
              <a:gd name="T83" fmla="*/ 982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45" h="1183">
                <a:moveTo>
                  <a:pt x="1189" y="982"/>
                </a:moveTo>
                <a:cubicBezTo>
                  <a:pt x="1170" y="982"/>
                  <a:pt x="1153" y="991"/>
                  <a:pt x="1142" y="1006"/>
                </a:cubicBezTo>
                <a:cubicBezTo>
                  <a:pt x="999" y="1006"/>
                  <a:pt x="999" y="1006"/>
                  <a:pt x="999" y="1006"/>
                </a:cubicBezTo>
                <a:cubicBezTo>
                  <a:pt x="999" y="947"/>
                  <a:pt x="999" y="947"/>
                  <a:pt x="999" y="947"/>
                </a:cubicBezTo>
                <a:cubicBezTo>
                  <a:pt x="999" y="934"/>
                  <a:pt x="994" y="922"/>
                  <a:pt x="985" y="913"/>
                </a:cubicBezTo>
                <a:cubicBezTo>
                  <a:pt x="975" y="904"/>
                  <a:pt x="963" y="899"/>
                  <a:pt x="950" y="899"/>
                </a:cubicBezTo>
                <a:cubicBezTo>
                  <a:pt x="718" y="899"/>
                  <a:pt x="718" y="899"/>
                  <a:pt x="718" y="899"/>
                </a:cubicBezTo>
                <a:cubicBezTo>
                  <a:pt x="691" y="899"/>
                  <a:pt x="669" y="921"/>
                  <a:pt x="669" y="947"/>
                </a:cubicBezTo>
                <a:cubicBezTo>
                  <a:pt x="669" y="1006"/>
                  <a:pt x="669" y="1006"/>
                  <a:pt x="669" y="1006"/>
                </a:cubicBezTo>
                <a:cubicBezTo>
                  <a:pt x="277" y="1006"/>
                  <a:pt x="277" y="1006"/>
                  <a:pt x="277" y="1006"/>
                </a:cubicBezTo>
                <a:cubicBezTo>
                  <a:pt x="245" y="1006"/>
                  <a:pt x="217" y="986"/>
                  <a:pt x="205" y="959"/>
                </a:cubicBezTo>
                <a:cubicBezTo>
                  <a:pt x="281" y="959"/>
                  <a:pt x="281" y="959"/>
                  <a:pt x="281" y="959"/>
                </a:cubicBezTo>
                <a:cubicBezTo>
                  <a:pt x="308" y="959"/>
                  <a:pt x="329" y="937"/>
                  <a:pt x="329" y="910"/>
                </a:cubicBezTo>
                <a:cubicBezTo>
                  <a:pt x="329" y="723"/>
                  <a:pt x="329" y="723"/>
                  <a:pt x="329" y="723"/>
                </a:cubicBezTo>
                <a:cubicBezTo>
                  <a:pt x="329" y="710"/>
                  <a:pt x="324" y="698"/>
                  <a:pt x="315" y="689"/>
                </a:cubicBezTo>
                <a:cubicBezTo>
                  <a:pt x="306" y="680"/>
                  <a:pt x="294" y="675"/>
                  <a:pt x="281" y="675"/>
                </a:cubicBezTo>
                <a:cubicBezTo>
                  <a:pt x="203" y="675"/>
                  <a:pt x="203" y="675"/>
                  <a:pt x="203" y="675"/>
                </a:cubicBezTo>
                <a:cubicBezTo>
                  <a:pt x="214" y="645"/>
                  <a:pt x="243" y="624"/>
                  <a:pt x="277" y="624"/>
                </a:cubicBezTo>
                <a:cubicBezTo>
                  <a:pt x="438" y="624"/>
                  <a:pt x="438" y="624"/>
                  <a:pt x="438" y="624"/>
                </a:cubicBezTo>
                <a:cubicBezTo>
                  <a:pt x="438" y="684"/>
                  <a:pt x="438" y="684"/>
                  <a:pt x="438" y="684"/>
                </a:cubicBezTo>
                <a:cubicBezTo>
                  <a:pt x="438" y="711"/>
                  <a:pt x="460" y="733"/>
                  <a:pt x="487" y="733"/>
                </a:cubicBezTo>
                <a:cubicBezTo>
                  <a:pt x="719" y="733"/>
                  <a:pt x="719" y="733"/>
                  <a:pt x="719" y="733"/>
                </a:cubicBezTo>
                <a:cubicBezTo>
                  <a:pt x="746" y="733"/>
                  <a:pt x="768" y="711"/>
                  <a:pt x="768" y="684"/>
                </a:cubicBezTo>
                <a:cubicBezTo>
                  <a:pt x="768" y="624"/>
                  <a:pt x="768" y="624"/>
                  <a:pt x="768" y="624"/>
                </a:cubicBezTo>
                <a:cubicBezTo>
                  <a:pt x="925" y="624"/>
                  <a:pt x="925" y="624"/>
                  <a:pt x="925" y="624"/>
                </a:cubicBezTo>
                <a:cubicBezTo>
                  <a:pt x="996" y="624"/>
                  <a:pt x="1055" y="573"/>
                  <a:pt x="1067" y="506"/>
                </a:cubicBezTo>
                <a:cubicBezTo>
                  <a:pt x="1153" y="506"/>
                  <a:pt x="1153" y="506"/>
                  <a:pt x="1153" y="506"/>
                </a:cubicBezTo>
                <a:cubicBezTo>
                  <a:pt x="1180" y="506"/>
                  <a:pt x="1202" y="484"/>
                  <a:pt x="1202" y="457"/>
                </a:cubicBezTo>
                <a:cubicBezTo>
                  <a:pt x="1202" y="270"/>
                  <a:pt x="1202" y="270"/>
                  <a:pt x="1202" y="270"/>
                </a:cubicBezTo>
                <a:cubicBezTo>
                  <a:pt x="1202" y="257"/>
                  <a:pt x="1196" y="245"/>
                  <a:pt x="1187" y="236"/>
                </a:cubicBezTo>
                <a:cubicBezTo>
                  <a:pt x="1178" y="227"/>
                  <a:pt x="1166" y="222"/>
                  <a:pt x="1153" y="222"/>
                </a:cubicBezTo>
                <a:cubicBezTo>
                  <a:pt x="1066" y="222"/>
                  <a:pt x="1066" y="222"/>
                  <a:pt x="1066" y="222"/>
                </a:cubicBezTo>
                <a:cubicBezTo>
                  <a:pt x="1051" y="157"/>
                  <a:pt x="994" y="109"/>
                  <a:pt x="925" y="109"/>
                </a:cubicBezTo>
                <a:cubicBezTo>
                  <a:pt x="645" y="109"/>
                  <a:pt x="645" y="109"/>
                  <a:pt x="645" y="109"/>
                </a:cubicBezTo>
                <a:cubicBezTo>
                  <a:pt x="645" y="49"/>
                  <a:pt x="645" y="49"/>
                  <a:pt x="645" y="49"/>
                </a:cubicBezTo>
                <a:cubicBezTo>
                  <a:pt x="645" y="36"/>
                  <a:pt x="640" y="24"/>
                  <a:pt x="631" y="15"/>
                </a:cubicBezTo>
                <a:cubicBezTo>
                  <a:pt x="622" y="5"/>
                  <a:pt x="610" y="0"/>
                  <a:pt x="597" y="0"/>
                </a:cubicBezTo>
                <a:cubicBezTo>
                  <a:pt x="364" y="0"/>
                  <a:pt x="364" y="0"/>
                  <a:pt x="364" y="0"/>
                </a:cubicBezTo>
                <a:cubicBezTo>
                  <a:pt x="338" y="0"/>
                  <a:pt x="316" y="22"/>
                  <a:pt x="316" y="49"/>
                </a:cubicBezTo>
                <a:cubicBezTo>
                  <a:pt x="316" y="109"/>
                  <a:pt x="316" y="109"/>
                  <a:pt x="316" y="109"/>
                </a:cubicBezTo>
                <a:cubicBezTo>
                  <a:pt x="200" y="109"/>
                  <a:pt x="200" y="109"/>
                  <a:pt x="200" y="109"/>
                </a:cubicBezTo>
                <a:cubicBezTo>
                  <a:pt x="190" y="96"/>
                  <a:pt x="174" y="88"/>
                  <a:pt x="157" y="88"/>
                </a:cubicBezTo>
                <a:cubicBezTo>
                  <a:pt x="125" y="88"/>
                  <a:pt x="100" y="114"/>
                  <a:pt x="100" y="145"/>
                </a:cubicBezTo>
                <a:cubicBezTo>
                  <a:pt x="100" y="176"/>
                  <a:pt x="125" y="202"/>
                  <a:pt x="157" y="202"/>
                </a:cubicBezTo>
                <a:cubicBezTo>
                  <a:pt x="177" y="202"/>
                  <a:pt x="194" y="191"/>
                  <a:pt x="204" y="176"/>
                </a:cubicBezTo>
                <a:cubicBezTo>
                  <a:pt x="316" y="176"/>
                  <a:pt x="316" y="176"/>
                  <a:pt x="316" y="176"/>
                </a:cubicBezTo>
                <a:cubicBezTo>
                  <a:pt x="316" y="236"/>
                  <a:pt x="316" y="236"/>
                  <a:pt x="316" y="236"/>
                </a:cubicBezTo>
                <a:cubicBezTo>
                  <a:pt x="316" y="263"/>
                  <a:pt x="338" y="284"/>
                  <a:pt x="364" y="284"/>
                </a:cubicBezTo>
                <a:cubicBezTo>
                  <a:pt x="597" y="284"/>
                  <a:pt x="597" y="284"/>
                  <a:pt x="597" y="284"/>
                </a:cubicBezTo>
                <a:cubicBezTo>
                  <a:pt x="624" y="284"/>
                  <a:pt x="645" y="263"/>
                  <a:pt x="645" y="236"/>
                </a:cubicBezTo>
                <a:cubicBezTo>
                  <a:pt x="645" y="176"/>
                  <a:pt x="645" y="176"/>
                  <a:pt x="645" y="176"/>
                </a:cubicBezTo>
                <a:cubicBezTo>
                  <a:pt x="925" y="176"/>
                  <a:pt x="925" y="176"/>
                  <a:pt x="925" y="176"/>
                </a:cubicBezTo>
                <a:cubicBezTo>
                  <a:pt x="956" y="176"/>
                  <a:pt x="984" y="195"/>
                  <a:pt x="996" y="222"/>
                </a:cubicBezTo>
                <a:cubicBezTo>
                  <a:pt x="920" y="222"/>
                  <a:pt x="920" y="222"/>
                  <a:pt x="920" y="222"/>
                </a:cubicBezTo>
                <a:cubicBezTo>
                  <a:pt x="894" y="222"/>
                  <a:pt x="872" y="244"/>
                  <a:pt x="872" y="270"/>
                </a:cubicBezTo>
                <a:cubicBezTo>
                  <a:pt x="872" y="457"/>
                  <a:pt x="872" y="457"/>
                  <a:pt x="872" y="457"/>
                </a:cubicBezTo>
                <a:cubicBezTo>
                  <a:pt x="872" y="484"/>
                  <a:pt x="894" y="506"/>
                  <a:pt x="920" y="506"/>
                </a:cubicBezTo>
                <a:cubicBezTo>
                  <a:pt x="999" y="506"/>
                  <a:pt x="999" y="506"/>
                  <a:pt x="999" y="506"/>
                </a:cubicBezTo>
                <a:cubicBezTo>
                  <a:pt x="988" y="536"/>
                  <a:pt x="959" y="557"/>
                  <a:pt x="925" y="557"/>
                </a:cubicBezTo>
                <a:cubicBezTo>
                  <a:pt x="768" y="557"/>
                  <a:pt x="768" y="557"/>
                  <a:pt x="768" y="557"/>
                </a:cubicBezTo>
                <a:cubicBezTo>
                  <a:pt x="768" y="497"/>
                  <a:pt x="768" y="497"/>
                  <a:pt x="768" y="497"/>
                </a:cubicBezTo>
                <a:cubicBezTo>
                  <a:pt x="768" y="484"/>
                  <a:pt x="763" y="472"/>
                  <a:pt x="754" y="463"/>
                </a:cubicBezTo>
                <a:cubicBezTo>
                  <a:pt x="745" y="454"/>
                  <a:pt x="732" y="449"/>
                  <a:pt x="719" y="449"/>
                </a:cubicBezTo>
                <a:cubicBezTo>
                  <a:pt x="487" y="449"/>
                  <a:pt x="487" y="449"/>
                  <a:pt x="487" y="449"/>
                </a:cubicBezTo>
                <a:cubicBezTo>
                  <a:pt x="460" y="449"/>
                  <a:pt x="438" y="471"/>
                  <a:pt x="438" y="497"/>
                </a:cubicBezTo>
                <a:cubicBezTo>
                  <a:pt x="438" y="557"/>
                  <a:pt x="438" y="557"/>
                  <a:pt x="438" y="557"/>
                </a:cubicBezTo>
                <a:cubicBezTo>
                  <a:pt x="277" y="557"/>
                  <a:pt x="277" y="557"/>
                  <a:pt x="277" y="557"/>
                </a:cubicBezTo>
                <a:cubicBezTo>
                  <a:pt x="206" y="557"/>
                  <a:pt x="147" y="608"/>
                  <a:pt x="134" y="675"/>
                </a:cubicBezTo>
                <a:cubicBezTo>
                  <a:pt x="48" y="675"/>
                  <a:pt x="48" y="675"/>
                  <a:pt x="48" y="675"/>
                </a:cubicBezTo>
                <a:cubicBezTo>
                  <a:pt x="22" y="675"/>
                  <a:pt x="0" y="697"/>
                  <a:pt x="0" y="723"/>
                </a:cubicBezTo>
                <a:cubicBezTo>
                  <a:pt x="0" y="910"/>
                  <a:pt x="0" y="910"/>
                  <a:pt x="0" y="910"/>
                </a:cubicBezTo>
                <a:cubicBezTo>
                  <a:pt x="0" y="937"/>
                  <a:pt x="22" y="959"/>
                  <a:pt x="48" y="959"/>
                </a:cubicBezTo>
                <a:cubicBezTo>
                  <a:pt x="135" y="959"/>
                  <a:pt x="135" y="959"/>
                  <a:pt x="135" y="959"/>
                </a:cubicBezTo>
                <a:cubicBezTo>
                  <a:pt x="149" y="1024"/>
                  <a:pt x="207" y="1072"/>
                  <a:pt x="277" y="1072"/>
                </a:cubicBezTo>
                <a:cubicBezTo>
                  <a:pt x="669" y="1072"/>
                  <a:pt x="669" y="1072"/>
                  <a:pt x="669" y="1072"/>
                </a:cubicBezTo>
                <a:cubicBezTo>
                  <a:pt x="669" y="1134"/>
                  <a:pt x="669" y="1134"/>
                  <a:pt x="669" y="1134"/>
                </a:cubicBezTo>
                <a:cubicBezTo>
                  <a:pt x="669" y="1161"/>
                  <a:pt x="691" y="1183"/>
                  <a:pt x="718" y="1183"/>
                </a:cubicBezTo>
                <a:cubicBezTo>
                  <a:pt x="950" y="1183"/>
                  <a:pt x="950" y="1183"/>
                  <a:pt x="950" y="1183"/>
                </a:cubicBezTo>
                <a:cubicBezTo>
                  <a:pt x="977" y="1183"/>
                  <a:pt x="999" y="1161"/>
                  <a:pt x="999" y="1134"/>
                </a:cubicBezTo>
                <a:cubicBezTo>
                  <a:pt x="999" y="1072"/>
                  <a:pt x="999" y="1072"/>
                  <a:pt x="999" y="1072"/>
                </a:cubicBezTo>
                <a:cubicBezTo>
                  <a:pt x="1144" y="1072"/>
                  <a:pt x="1144" y="1072"/>
                  <a:pt x="1144" y="1072"/>
                </a:cubicBezTo>
                <a:cubicBezTo>
                  <a:pt x="1154" y="1086"/>
                  <a:pt x="1170" y="1095"/>
                  <a:pt x="1189" y="1095"/>
                </a:cubicBezTo>
                <a:cubicBezTo>
                  <a:pt x="1220" y="1095"/>
                  <a:pt x="1245" y="1070"/>
                  <a:pt x="1245" y="1038"/>
                </a:cubicBezTo>
                <a:cubicBezTo>
                  <a:pt x="1245" y="1007"/>
                  <a:pt x="1220" y="982"/>
                  <a:pt x="1189" y="982"/>
                </a:cubicBezTo>
                <a:close/>
              </a:path>
            </a:pathLst>
          </a:custGeom>
          <a:solidFill>
            <a:srgbClr val="FFFFFF"/>
          </a:solidFill>
          <a:ln>
            <a:noFill/>
          </a:ln>
          <a:effectLst>
            <a:outerShdw blurRad="101600" dist="889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zh-CN" altLang="en-US">
              <a:solidFill>
                <a:prstClr val="black"/>
              </a:solidFill>
            </a:endParaRPr>
          </a:p>
        </p:txBody>
      </p:sp>
      <p:sp>
        <p:nvSpPr>
          <p:cNvPr id="284" name="MH_Other_2"/>
          <p:cNvSpPr/>
          <p:nvPr>
            <p:custDataLst>
              <p:tags r:id="rId3"/>
            </p:custDataLst>
          </p:nvPr>
        </p:nvSpPr>
        <p:spPr>
          <a:xfrm>
            <a:off x="5086975" y="2061147"/>
            <a:ext cx="814489" cy="749424"/>
          </a:xfrm>
          <a:prstGeom prst="roundRect">
            <a:avLst/>
          </a:prstGeom>
          <a:solidFill>
            <a:schemeClr val="accent1"/>
          </a:solidFill>
          <a:ln w="12700" cap="flat" cmpd="sng" algn="ctr">
            <a:noFill/>
            <a:prstDash val="solid"/>
            <a:miter lim="800000"/>
          </a:ln>
          <a:effectLst>
            <a:innerShdw blurRad="177800" dist="177800" dir="13500000">
              <a:prstClr val="black">
                <a:alpha val="50000"/>
              </a:prstClr>
            </a:innerShdw>
          </a:effectLst>
        </p:spPr>
        <p:txBody>
          <a:bodyPr anchor="ctr"/>
          <a:lstStyle/>
          <a:p>
            <a:pPr algn="ctr">
              <a:defRPr/>
            </a:pPr>
            <a:endParaRPr lang="zh-CN" altLang="en-US" kern="0">
              <a:solidFill>
                <a:prstClr val="white"/>
              </a:solidFill>
            </a:endParaRPr>
          </a:p>
        </p:txBody>
      </p:sp>
      <p:sp>
        <p:nvSpPr>
          <p:cNvPr id="285" name="MH_Other_3"/>
          <p:cNvSpPr/>
          <p:nvPr>
            <p:custDataLst>
              <p:tags r:id="rId4"/>
            </p:custDataLst>
          </p:nvPr>
        </p:nvSpPr>
        <p:spPr>
          <a:xfrm>
            <a:off x="5494219" y="3593135"/>
            <a:ext cx="814489" cy="749424"/>
          </a:xfrm>
          <a:prstGeom prst="roundRect">
            <a:avLst/>
          </a:prstGeom>
          <a:solidFill>
            <a:schemeClr val="accent3"/>
          </a:solidFill>
          <a:ln w="12700" cap="flat" cmpd="sng" algn="ctr">
            <a:noFill/>
            <a:prstDash val="solid"/>
            <a:miter lim="800000"/>
          </a:ln>
          <a:effectLst>
            <a:innerShdw blurRad="177800" dist="177800" dir="13500000">
              <a:prstClr val="black">
                <a:alpha val="50000"/>
              </a:prstClr>
            </a:innerShdw>
          </a:effectLst>
        </p:spPr>
        <p:txBody>
          <a:bodyPr anchor="ctr"/>
          <a:lstStyle/>
          <a:p>
            <a:pPr algn="ctr">
              <a:defRPr/>
            </a:pPr>
            <a:endParaRPr lang="zh-CN" altLang="en-US" kern="0">
              <a:solidFill>
                <a:prstClr val="white"/>
              </a:solidFill>
            </a:endParaRPr>
          </a:p>
        </p:txBody>
      </p:sp>
      <p:sp>
        <p:nvSpPr>
          <p:cNvPr id="286" name="MH_Other_4"/>
          <p:cNvSpPr/>
          <p:nvPr>
            <p:custDataLst>
              <p:tags r:id="rId5"/>
            </p:custDataLst>
          </p:nvPr>
        </p:nvSpPr>
        <p:spPr>
          <a:xfrm>
            <a:off x="6991211" y="2810572"/>
            <a:ext cx="814489" cy="749424"/>
          </a:xfrm>
          <a:prstGeom prst="roundRect">
            <a:avLst/>
          </a:prstGeom>
          <a:solidFill>
            <a:schemeClr val="accent2"/>
          </a:solidFill>
          <a:ln w="12700" cap="flat" cmpd="sng" algn="ctr">
            <a:noFill/>
            <a:prstDash val="solid"/>
            <a:miter lim="800000"/>
          </a:ln>
          <a:effectLst>
            <a:innerShdw blurRad="177800" dist="177800" dir="13500000">
              <a:prstClr val="black">
                <a:alpha val="50000"/>
              </a:prstClr>
            </a:innerShdw>
          </a:effectLst>
        </p:spPr>
        <p:txBody>
          <a:bodyPr anchor="ctr"/>
          <a:lstStyle/>
          <a:p>
            <a:pPr algn="ctr">
              <a:defRPr/>
            </a:pPr>
            <a:endParaRPr lang="zh-CN" altLang="en-US" kern="0">
              <a:solidFill>
                <a:prstClr val="white"/>
              </a:solidFill>
            </a:endParaRPr>
          </a:p>
        </p:txBody>
      </p:sp>
      <p:sp>
        <p:nvSpPr>
          <p:cNvPr id="287" name="MH_Other_5"/>
          <p:cNvSpPr/>
          <p:nvPr>
            <p:custDataLst>
              <p:tags r:id="rId6"/>
            </p:custDataLst>
          </p:nvPr>
        </p:nvSpPr>
        <p:spPr>
          <a:xfrm>
            <a:off x="6282433" y="5125122"/>
            <a:ext cx="814489" cy="749424"/>
          </a:xfrm>
          <a:prstGeom prst="roundRect">
            <a:avLst/>
          </a:prstGeom>
          <a:solidFill>
            <a:schemeClr val="accent5"/>
          </a:solidFill>
          <a:ln w="12700" cap="flat" cmpd="sng" algn="ctr">
            <a:noFill/>
            <a:prstDash val="solid"/>
            <a:miter lim="800000"/>
          </a:ln>
          <a:effectLst>
            <a:innerShdw blurRad="177800" dist="177800" dir="13500000">
              <a:prstClr val="black">
                <a:alpha val="50000"/>
              </a:prstClr>
            </a:innerShdw>
          </a:effectLst>
        </p:spPr>
        <p:txBody>
          <a:bodyPr anchor="ctr"/>
          <a:lstStyle/>
          <a:p>
            <a:pPr algn="ctr">
              <a:defRPr/>
            </a:pPr>
            <a:endParaRPr lang="zh-CN" altLang="en-US" kern="0">
              <a:solidFill>
                <a:prstClr val="white"/>
              </a:solidFill>
            </a:endParaRPr>
          </a:p>
        </p:txBody>
      </p:sp>
      <p:sp>
        <p:nvSpPr>
          <p:cNvPr id="288" name="MH_Other_6"/>
          <p:cNvSpPr/>
          <p:nvPr>
            <p:custDataLst>
              <p:tags r:id="rId7"/>
            </p:custDataLst>
          </p:nvPr>
        </p:nvSpPr>
        <p:spPr>
          <a:xfrm>
            <a:off x="3996613" y="4346857"/>
            <a:ext cx="814489" cy="749424"/>
          </a:xfrm>
          <a:prstGeom prst="roundRect">
            <a:avLst/>
          </a:prstGeom>
          <a:solidFill>
            <a:schemeClr val="accent4"/>
          </a:solidFill>
          <a:ln w="12700" cap="flat" cmpd="sng" algn="ctr">
            <a:noFill/>
            <a:prstDash val="solid"/>
            <a:miter lim="800000"/>
          </a:ln>
          <a:effectLst>
            <a:innerShdw blurRad="177800" dist="177800" dir="13500000">
              <a:prstClr val="black">
                <a:alpha val="50000"/>
              </a:prstClr>
            </a:innerShdw>
          </a:effectLst>
        </p:spPr>
        <p:txBody>
          <a:bodyPr anchor="ctr"/>
          <a:lstStyle/>
          <a:p>
            <a:pPr algn="ctr">
              <a:defRPr/>
            </a:pPr>
            <a:endParaRPr lang="zh-CN" altLang="en-US" kern="0">
              <a:solidFill>
                <a:prstClr val="white"/>
              </a:solidFill>
            </a:endParaRPr>
          </a:p>
        </p:txBody>
      </p:sp>
      <p:sp>
        <p:nvSpPr>
          <p:cNvPr id="289" name="MH_Other_7"/>
          <p:cNvSpPr>
            <a:spLocks noChangeAspect="1"/>
          </p:cNvSpPr>
          <p:nvPr>
            <p:custDataLst>
              <p:tags r:id="rId8"/>
            </p:custDataLst>
          </p:nvPr>
        </p:nvSpPr>
        <p:spPr>
          <a:xfrm>
            <a:off x="4265614" y="2328863"/>
            <a:ext cx="230187" cy="227012"/>
          </a:xfrm>
          <a:prstGeom prst="ellipse">
            <a:avLst/>
          </a:prstGeom>
          <a:solidFill>
            <a:srgbClr val="595959"/>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290" name="MH_Other_8"/>
          <p:cNvSpPr>
            <a:spLocks noChangeAspect="1"/>
          </p:cNvSpPr>
          <p:nvPr>
            <p:custDataLst>
              <p:tags r:id="rId9"/>
            </p:custDataLst>
          </p:nvPr>
        </p:nvSpPr>
        <p:spPr>
          <a:xfrm>
            <a:off x="7783513" y="5372100"/>
            <a:ext cx="228600" cy="228600"/>
          </a:xfrm>
          <a:prstGeom prst="ellipse">
            <a:avLst/>
          </a:prstGeom>
          <a:solidFill>
            <a:srgbClr val="595959"/>
          </a:solidFill>
          <a:ln w="12700" cap="flat" cmpd="sng" algn="ctr">
            <a:noFill/>
            <a:prstDash val="solid"/>
            <a:miter lim="800000"/>
          </a:ln>
          <a:effectLst/>
        </p:spPr>
        <p:txBody>
          <a:bodyPr anchor="ctr"/>
          <a:lstStyle/>
          <a:p>
            <a:pPr algn="ctr">
              <a:defRPr/>
            </a:pPr>
            <a:endParaRPr lang="zh-CN" altLang="en-US" kern="0">
              <a:solidFill>
                <a:prstClr val="white"/>
              </a:solidFill>
            </a:endParaRPr>
          </a:p>
        </p:txBody>
      </p:sp>
      <p:sp>
        <p:nvSpPr>
          <p:cNvPr id="291" name="MH_Other_9"/>
          <p:cNvSpPr>
            <a:spLocks noChangeAspect="1" noEditPoints="1"/>
          </p:cNvSpPr>
          <p:nvPr>
            <p:custDataLst>
              <p:tags r:id="rId10"/>
            </p:custDataLst>
          </p:nvPr>
        </p:nvSpPr>
        <p:spPr bwMode="auto">
          <a:xfrm>
            <a:off x="5540376" y="3738563"/>
            <a:ext cx="754063" cy="438150"/>
          </a:xfrm>
          <a:custGeom>
            <a:avLst/>
            <a:gdLst>
              <a:gd name="T0" fmla="*/ 2147483646 w 132"/>
              <a:gd name="T1" fmla="*/ 764995792 h 67"/>
              <a:gd name="T2" fmla="*/ 2147483646 w 132"/>
              <a:gd name="T3" fmla="*/ 941533700 h 67"/>
              <a:gd name="T4" fmla="*/ 2147483646 w 132"/>
              <a:gd name="T5" fmla="*/ 1088646815 h 67"/>
              <a:gd name="T6" fmla="*/ 2147483646 w 132"/>
              <a:gd name="T7" fmla="*/ 1618255113 h 67"/>
              <a:gd name="T8" fmla="*/ 2147483646 w 132"/>
              <a:gd name="T9" fmla="*/ 1618255113 h 67"/>
              <a:gd name="T10" fmla="*/ 2147483646 w 132"/>
              <a:gd name="T11" fmla="*/ 1441717205 h 67"/>
              <a:gd name="T12" fmla="*/ 2147483646 w 132"/>
              <a:gd name="T13" fmla="*/ 1971330929 h 67"/>
              <a:gd name="T14" fmla="*/ 2147483646 w 132"/>
              <a:gd name="T15" fmla="*/ 1971330929 h 67"/>
              <a:gd name="T16" fmla="*/ 2147483646 w 132"/>
              <a:gd name="T17" fmla="*/ 1765373653 h 67"/>
              <a:gd name="T18" fmla="*/ 2147483646 w 132"/>
              <a:gd name="T19" fmla="*/ 1971330929 h 67"/>
              <a:gd name="T20" fmla="*/ 2147483646 w 132"/>
              <a:gd name="T21" fmla="*/ 1971330929 h 67"/>
              <a:gd name="T22" fmla="*/ 2147483646 w 132"/>
              <a:gd name="T23" fmla="*/ 1441717205 h 67"/>
              <a:gd name="T24" fmla="*/ 2147483646 w 132"/>
              <a:gd name="T25" fmla="*/ 1618255113 h 67"/>
              <a:gd name="T26" fmla="*/ 2147483646 w 132"/>
              <a:gd name="T27" fmla="*/ 1618255113 h 67"/>
              <a:gd name="T28" fmla="*/ 2147483646 w 132"/>
              <a:gd name="T29" fmla="*/ 1088646815 h 67"/>
              <a:gd name="T30" fmla="*/ 2147483646 w 132"/>
              <a:gd name="T31" fmla="*/ 941533700 h 67"/>
              <a:gd name="T32" fmla="*/ 2147483646 w 132"/>
              <a:gd name="T33" fmla="*/ 764995792 h 67"/>
              <a:gd name="T34" fmla="*/ 404748663 w 132"/>
              <a:gd name="T35" fmla="*/ 764995792 h 67"/>
              <a:gd name="T36" fmla="*/ 247346932 w 132"/>
              <a:gd name="T37" fmla="*/ 941533700 h 67"/>
              <a:gd name="T38" fmla="*/ 292319532 w 132"/>
              <a:gd name="T39" fmla="*/ 1088646815 h 67"/>
              <a:gd name="T40" fmla="*/ 44972600 w 132"/>
              <a:gd name="T41" fmla="*/ 1618255113 h 67"/>
              <a:gd name="T42" fmla="*/ 67456531 w 132"/>
              <a:gd name="T43" fmla="*/ 1618255113 h 67"/>
              <a:gd name="T44" fmla="*/ 247346932 w 132"/>
              <a:gd name="T45" fmla="*/ 1441717205 h 67"/>
              <a:gd name="T46" fmla="*/ 157401731 w 132"/>
              <a:gd name="T47" fmla="*/ 1971330929 h 67"/>
              <a:gd name="T48" fmla="*/ 292319532 w 132"/>
              <a:gd name="T49" fmla="*/ 1971330929 h 67"/>
              <a:gd name="T50" fmla="*/ 404748663 w 132"/>
              <a:gd name="T51" fmla="*/ 1765373653 h 67"/>
              <a:gd name="T52" fmla="*/ 494693864 w 132"/>
              <a:gd name="T53" fmla="*/ 1971330929 h 67"/>
              <a:gd name="T54" fmla="*/ 629611664 w 132"/>
              <a:gd name="T55" fmla="*/ 1971330929 h 67"/>
              <a:gd name="T56" fmla="*/ 539666464 w 132"/>
              <a:gd name="T57" fmla="*/ 1441717205 h 67"/>
              <a:gd name="T58" fmla="*/ 719552126 w 132"/>
              <a:gd name="T59" fmla="*/ 1618255113 h 67"/>
              <a:gd name="T60" fmla="*/ 742040795 w 132"/>
              <a:gd name="T61" fmla="*/ 1618255113 h 67"/>
              <a:gd name="T62" fmla="*/ 494693864 w 132"/>
              <a:gd name="T63" fmla="*/ 1088646815 h 67"/>
              <a:gd name="T64" fmla="*/ 539666464 w 132"/>
              <a:gd name="T65" fmla="*/ 941533700 h 67"/>
              <a:gd name="T66" fmla="*/ 404748663 w 132"/>
              <a:gd name="T67" fmla="*/ 764995792 h 67"/>
              <a:gd name="T68" fmla="*/ 1506565522 w 132"/>
              <a:gd name="T69" fmla="*/ 0 h 67"/>
              <a:gd name="T70" fmla="*/ 1281702521 w 132"/>
              <a:gd name="T71" fmla="*/ 294226229 h 67"/>
              <a:gd name="T72" fmla="*/ 1349163790 w 132"/>
              <a:gd name="T73" fmla="*/ 529613724 h 67"/>
              <a:gd name="T74" fmla="*/ 944415127 w 132"/>
              <a:gd name="T75" fmla="*/ 1382873044 h 67"/>
              <a:gd name="T76" fmla="*/ 989387727 w 132"/>
              <a:gd name="T77" fmla="*/ 1412297838 h 67"/>
              <a:gd name="T78" fmla="*/ 1259218590 w 132"/>
              <a:gd name="T79" fmla="*/ 1118066182 h 67"/>
              <a:gd name="T80" fmla="*/ 1124300789 w 132"/>
              <a:gd name="T81" fmla="*/ 1971330929 h 67"/>
              <a:gd name="T82" fmla="*/ 1349163790 w 132"/>
              <a:gd name="T83" fmla="*/ 1971330929 h 67"/>
              <a:gd name="T84" fmla="*/ 1506565522 w 132"/>
              <a:gd name="T85" fmla="*/ 1618255113 h 67"/>
              <a:gd name="T86" fmla="*/ 1663967253 w 132"/>
              <a:gd name="T87" fmla="*/ 1971330929 h 67"/>
              <a:gd name="T88" fmla="*/ 1888830254 w 132"/>
              <a:gd name="T89" fmla="*/ 1971330929 h 67"/>
              <a:gd name="T90" fmla="*/ 1753912454 w 132"/>
              <a:gd name="T91" fmla="*/ 1118066182 h 67"/>
              <a:gd name="T92" fmla="*/ 2023743316 w 132"/>
              <a:gd name="T93" fmla="*/ 1412297838 h 67"/>
              <a:gd name="T94" fmla="*/ 2068715916 w 132"/>
              <a:gd name="T95" fmla="*/ 1382873044 h 67"/>
              <a:gd name="T96" fmla="*/ 1663967253 w 132"/>
              <a:gd name="T97" fmla="*/ 529613724 h 67"/>
              <a:gd name="T98" fmla="*/ 1731423784 w 132"/>
              <a:gd name="T99" fmla="*/ 294226229 h 67"/>
              <a:gd name="T100" fmla="*/ 1506565522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zh-CN" altLang="en-US" kern="0">
              <a:solidFill>
                <a:prstClr val="black"/>
              </a:solidFill>
            </a:endParaRPr>
          </a:p>
        </p:txBody>
      </p:sp>
      <p:sp>
        <p:nvSpPr>
          <p:cNvPr id="292" name="MH_Other_10"/>
          <p:cNvSpPr>
            <a:spLocks noChangeAspect="1" noEditPoints="1"/>
          </p:cNvSpPr>
          <p:nvPr>
            <p:custDataLst>
              <p:tags r:id="rId11"/>
            </p:custDataLst>
          </p:nvPr>
        </p:nvSpPr>
        <p:spPr bwMode="auto">
          <a:xfrm>
            <a:off x="5218113" y="2208213"/>
            <a:ext cx="552450" cy="455612"/>
          </a:xfrm>
          <a:custGeom>
            <a:avLst/>
            <a:gdLst>
              <a:gd name="T0" fmla="*/ 500659400 w 126"/>
              <a:gd name="T1" fmla="*/ 171656070 h 104"/>
              <a:gd name="T2" fmla="*/ 316204600 w 126"/>
              <a:gd name="T3" fmla="*/ 356517850 h 104"/>
              <a:gd name="T4" fmla="*/ 105402743 w 126"/>
              <a:gd name="T5" fmla="*/ 409333425 h 104"/>
              <a:gd name="T6" fmla="*/ 105402743 w 126"/>
              <a:gd name="T7" fmla="*/ 673418569 h 104"/>
              <a:gd name="T8" fmla="*/ 0 w 126"/>
              <a:gd name="T9" fmla="*/ 858280349 h 104"/>
              <a:gd name="T10" fmla="*/ 184454800 w 126"/>
              <a:gd name="T11" fmla="*/ 1043142129 h 104"/>
              <a:gd name="T12" fmla="*/ 237152543 w 126"/>
              <a:gd name="T13" fmla="*/ 1267613774 h 104"/>
              <a:gd name="T14" fmla="*/ 500659400 w 126"/>
              <a:gd name="T15" fmla="*/ 1254408063 h 104"/>
              <a:gd name="T16" fmla="*/ 698285914 w 126"/>
              <a:gd name="T17" fmla="*/ 1373248558 h 104"/>
              <a:gd name="T18" fmla="*/ 882740714 w 126"/>
              <a:gd name="T19" fmla="*/ 1188386778 h 104"/>
              <a:gd name="T20" fmla="*/ 1093542571 w 126"/>
              <a:gd name="T21" fmla="*/ 1122365492 h 104"/>
              <a:gd name="T22" fmla="*/ 1093542571 w 126"/>
              <a:gd name="T23" fmla="*/ 858280349 h 104"/>
              <a:gd name="T24" fmla="*/ 1198945314 w 126"/>
              <a:gd name="T25" fmla="*/ 673418569 h 104"/>
              <a:gd name="T26" fmla="*/ 1014494143 w 126"/>
              <a:gd name="T27" fmla="*/ 488560421 h 104"/>
              <a:gd name="T28" fmla="*/ 961792771 w 126"/>
              <a:gd name="T29" fmla="*/ 277290854 h 104"/>
              <a:gd name="T30" fmla="*/ 698285914 w 126"/>
              <a:gd name="T31" fmla="*/ 277290854 h 104"/>
              <a:gd name="T32" fmla="*/ 606062143 w 126"/>
              <a:gd name="T33" fmla="*/ 1148776913 h 104"/>
              <a:gd name="T34" fmla="*/ 606062143 w 126"/>
              <a:gd name="T35" fmla="*/ 382925638 h 104"/>
              <a:gd name="T36" fmla="*/ 606062143 w 126"/>
              <a:gd name="T37" fmla="*/ 1148776913 h 104"/>
              <a:gd name="T38" fmla="*/ 1225296000 w 126"/>
              <a:gd name="T39" fmla="*/ 277290854 h 104"/>
              <a:gd name="T40" fmla="*/ 1528325257 w 126"/>
              <a:gd name="T41" fmla="*/ 277290854 h 104"/>
              <a:gd name="T42" fmla="*/ 1422926143 w 126"/>
              <a:gd name="T43" fmla="*/ 0 h 104"/>
              <a:gd name="T44" fmla="*/ 1330698743 w 126"/>
              <a:gd name="T45" fmla="*/ 52815575 h 104"/>
              <a:gd name="T46" fmla="*/ 1198945314 w 126"/>
              <a:gd name="T47" fmla="*/ 52815575 h 104"/>
              <a:gd name="T48" fmla="*/ 1172594629 w 126"/>
              <a:gd name="T49" fmla="*/ 145248282 h 104"/>
              <a:gd name="T50" fmla="*/ 1080367229 w 126"/>
              <a:gd name="T51" fmla="*/ 237677356 h 104"/>
              <a:gd name="T52" fmla="*/ 1146243943 w 126"/>
              <a:gd name="T53" fmla="*/ 330106429 h 104"/>
              <a:gd name="T54" fmla="*/ 1133068600 w 126"/>
              <a:gd name="T55" fmla="*/ 462152634 h 104"/>
              <a:gd name="T56" fmla="*/ 1238471343 w 126"/>
              <a:gd name="T57" fmla="*/ 488560421 h 104"/>
              <a:gd name="T58" fmla="*/ 1330698743 w 126"/>
              <a:gd name="T59" fmla="*/ 567783785 h 104"/>
              <a:gd name="T60" fmla="*/ 1422926143 w 126"/>
              <a:gd name="T61" fmla="*/ 514968209 h 104"/>
              <a:gd name="T62" fmla="*/ 1554675943 w 126"/>
              <a:gd name="T63" fmla="*/ 514968209 h 104"/>
              <a:gd name="T64" fmla="*/ 1581026629 w 126"/>
              <a:gd name="T65" fmla="*/ 422539136 h 104"/>
              <a:gd name="T66" fmla="*/ 1660078686 w 126"/>
              <a:gd name="T67" fmla="*/ 330106429 h 104"/>
              <a:gd name="T68" fmla="*/ 1607377314 w 126"/>
              <a:gd name="T69" fmla="*/ 237677356 h 104"/>
              <a:gd name="T70" fmla="*/ 1607377314 w 126"/>
              <a:gd name="T71" fmla="*/ 105634784 h 104"/>
              <a:gd name="T72" fmla="*/ 1515149914 w 126"/>
              <a:gd name="T73" fmla="*/ 79226996 h 104"/>
              <a:gd name="T74" fmla="*/ 1422926143 w 126"/>
              <a:gd name="T75" fmla="*/ 0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6" h="104">
                <a:moveTo>
                  <a:pt x="53" y="13"/>
                </a:moveTo>
                <a:cubicBezTo>
                  <a:pt x="38" y="13"/>
                  <a:pt x="38" y="13"/>
                  <a:pt x="38" y="13"/>
                </a:cubicBezTo>
                <a:cubicBezTo>
                  <a:pt x="38" y="21"/>
                  <a:pt x="38" y="21"/>
                  <a:pt x="38" y="21"/>
                </a:cubicBezTo>
                <a:cubicBezTo>
                  <a:pt x="33" y="22"/>
                  <a:pt x="28" y="24"/>
                  <a:pt x="24" y="27"/>
                </a:cubicBezTo>
                <a:cubicBezTo>
                  <a:pt x="18" y="21"/>
                  <a:pt x="18" y="21"/>
                  <a:pt x="18" y="21"/>
                </a:cubicBezTo>
                <a:cubicBezTo>
                  <a:pt x="8" y="31"/>
                  <a:pt x="8" y="31"/>
                  <a:pt x="8" y="31"/>
                </a:cubicBezTo>
                <a:cubicBezTo>
                  <a:pt x="14" y="37"/>
                  <a:pt x="14" y="37"/>
                  <a:pt x="14" y="37"/>
                </a:cubicBezTo>
                <a:cubicBezTo>
                  <a:pt x="11" y="41"/>
                  <a:pt x="9" y="46"/>
                  <a:pt x="8" y="51"/>
                </a:cubicBezTo>
                <a:cubicBezTo>
                  <a:pt x="0" y="51"/>
                  <a:pt x="0" y="51"/>
                  <a:pt x="0" y="51"/>
                </a:cubicBezTo>
                <a:cubicBezTo>
                  <a:pt x="0" y="65"/>
                  <a:pt x="0" y="65"/>
                  <a:pt x="0" y="65"/>
                </a:cubicBezTo>
                <a:cubicBezTo>
                  <a:pt x="8" y="65"/>
                  <a:pt x="8" y="65"/>
                  <a:pt x="8" y="65"/>
                </a:cubicBezTo>
                <a:cubicBezTo>
                  <a:pt x="9" y="70"/>
                  <a:pt x="11" y="75"/>
                  <a:pt x="14" y="79"/>
                </a:cubicBezTo>
                <a:cubicBezTo>
                  <a:pt x="8" y="85"/>
                  <a:pt x="8" y="85"/>
                  <a:pt x="8" y="85"/>
                </a:cubicBezTo>
                <a:cubicBezTo>
                  <a:pt x="18" y="96"/>
                  <a:pt x="18" y="96"/>
                  <a:pt x="18" y="96"/>
                </a:cubicBezTo>
                <a:cubicBezTo>
                  <a:pt x="24" y="90"/>
                  <a:pt x="24" y="90"/>
                  <a:pt x="24" y="90"/>
                </a:cubicBezTo>
                <a:cubicBezTo>
                  <a:pt x="28" y="92"/>
                  <a:pt x="33" y="94"/>
                  <a:pt x="38" y="95"/>
                </a:cubicBezTo>
                <a:cubicBezTo>
                  <a:pt x="38" y="104"/>
                  <a:pt x="38" y="104"/>
                  <a:pt x="38" y="104"/>
                </a:cubicBezTo>
                <a:cubicBezTo>
                  <a:pt x="53" y="104"/>
                  <a:pt x="53" y="104"/>
                  <a:pt x="53" y="104"/>
                </a:cubicBezTo>
                <a:cubicBezTo>
                  <a:pt x="53" y="95"/>
                  <a:pt x="53" y="95"/>
                  <a:pt x="53" y="95"/>
                </a:cubicBezTo>
                <a:cubicBezTo>
                  <a:pt x="58" y="94"/>
                  <a:pt x="63" y="92"/>
                  <a:pt x="67" y="90"/>
                </a:cubicBezTo>
                <a:cubicBezTo>
                  <a:pt x="73" y="96"/>
                  <a:pt x="73" y="96"/>
                  <a:pt x="73" y="96"/>
                </a:cubicBezTo>
                <a:cubicBezTo>
                  <a:pt x="83" y="85"/>
                  <a:pt x="83" y="85"/>
                  <a:pt x="83" y="85"/>
                </a:cubicBezTo>
                <a:cubicBezTo>
                  <a:pt x="77" y="79"/>
                  <a:pt x="77" y="79"/>
                  <a:pt x="77" y="79"/>
                </a:cubicBezTo>
                <a:cubicBezTo>
                  <a:pt x="80" y="75"/>
                  <a:pt x="82" y="70"/>
                  <a:pt x="83" y="65"/>
                </a:cubicBezTo>
                <a:cubicBezTo>
                  <a:pt x="91" y="65"/>
                  <a:pt x="91" y="65"/>
                  <a:pt x="91" y="65"/>
                </a:cubicBezTo>
                <a:cubicBezTo>
                  <a:pt x="91" y="51"/>
                  <a:pt x="91" y="51"/>
                  <a:pt x="91" y="51"/>
                </a:cubicBezTo>
                <a:cubicBezTo>
                  <a:pt x="83" y="51"/>
                  <a:pt x="83" y="51"/>
                  <a:pt x="83" y="51"/>
                </a:cubicBezTo>
                <a:cubicBezTo>
                  <a:pt x="82" y="46"/>
                  <a:pt x="80" y="41"/>
                  <a:pt x="77" y="37"/>
                </a:cubicBezTo>
                <a:cubicBezTo>
                  <a:pt x="83" y="31"/>
                  <a:pt x="83" y="31"/>
                  <a:pt x="83" y="31"/>
                </a:cubicBezTo>
                <a:cubicBezTo>
                  <a:pt x="73" y="21"/>
                  <a:pt x="73" y="21"/>
                  <a:pt x="73" y="21"/>
                </a:cubicBezTo>
                <a:cubicBezTo>
                  <a:pt x="67" y="27"/>
                  <a:pt x="67" y="27"/>
                  <a:pt x="67" y="27"/>
                </a:cubicBezTo>
                <a:cubicBezTo>
                  <a:pt x="63" y="24"/>
                  <a:pt x="58" y="22"/>
                  <a:pt x="53" y="21"/>
                </a:cubicBezTo>
                <a:cubicBezTo>
                  <a:pt x="53" y="13"/>
                  <a:pt x="53" y="13"/>
                  <a:pt x="53" y="13"/>
                </a:cubicBezTo>
                <a:moveTo>
                  <a:pt x="46" y="87"/>
                </a:moveTo>
                <a:cubicBezTo>
                  <a:pt x="30" y="87"/>
                  <a:pt x="17" y="74"/>
                  <a:pt x="17" y="58"/>
                </a:cubicBezTo>
                <a:cubicBezTo>
                  <a:pt x="17" y="42"/>
                  <a:pt x="30" y="29"/>
                  <a:pt x="46" y="29"/>
                </a:cubicBezTo>
                <a:cubicBezTo>
                  <a:pt x="62" y="29"/>
                  <a:pt x="74" y="42"/>
                  <a:pt x="74" y="58"/>
                </a:cubicBezTo>
                <a:cubicBezTo>
                  <a:pt x="74" y="74"/>
                  <a:pt x="62" y="87"/>
                  <a:pt x="46" y="87"/>
                </a:cubicBezTo>
                <a:moveTo>
                  <a:pt x="104" y="33"/>
                </a:moveTo>
                <a:cubicBezTo>
                  <a:pt x="98" y="33"/>
                  <a:pt x="93" y="28"/>
                  <a:pt x="93" y="21"/>
                </a:cubicBezTo>
                <a:cubicBezTo>
                  <a:pt x="93" y="15"/>
                  <a:pt x="98" y="10"/>
                  <a:pt x="104" y="10"/>
                </a:cubicBezTo>
                <a:cubicBezTo>
                  <a:pt x="111" y="10"/>
                  <a:pt x="116" y="15"/>
                  <a:pt x="116" y="21"/>
                </a:cubicBezTo>
                <a:cubicBezTo>
                  <a:pt x="116" y="28"/>
                  <a:pt x="111" y="33"/>
                  <a:pt x="104" y="33"/>
                </a:cubicBezTo>
                <a:moveTo>
                  <a:pt x="108" y="0"/>
                </a:moveTo>
                <a:cubicBezTo>
                  <a:pt x="101" y="0"/>
                  <a:pt x="101" y="0"/>
                  <a:pt x="101" y="0"/>
                </a:cubicBezTo>
                <a:cubicBezTo>
                  <a:pt x="101" y="4"/>
                  <a:pt x="101" y="4"/>
                  <a:pt x="101" y="4"/>
                </a:cubicBezTo>
                <a:cubicBezTo>
                  <a:pt x="99" y="4"/>
                  <a:pt x="96" y="5"/>
                  <a:pt x="94" y="6"/>
                </a:cubicBezTo>
                <a:cubicBezTo>
                  <a:pt x="91" y="4"/>
                  <a:pt x="91" y="4"/>
                  <a:pt x="91" y="4"/>
                </a:cubicBezTo>
                <a:cubicBezTo>
                  <a:pt x="86" y="8"/>
                  <a:pt x="86" y="8"/>
                  <a:pt x="86" y="8"/>
                </a:cubicBezTo>
                <a:cubicBezTo>
                  <a:pt x="89" y="11"/>
                  <a:pt x="89" y="11"/>
                  <a:pt x="89" y="11"/>
                </a:cubicBezTo>
                <a:cubicBezTo>
                  <a:pt x="88" y="13"/>
                  <a:pt x="87" y="16"/>
                  <a:pt x="87" y="18"/>
                </a:cubicBezTo>
                <a:cubicBezTo>
                  <a:pt x="82" y="18"/>
                  <a:pt x="82" y="18"/>
                  <a:pt x="82" y="18"/>
                </a:cubicBezTo>
                <a:cubicBezTo>
                  <a:pt x="82" y="25"/>
                  <a:pt x="82" y="25"/>
                  <a:pt x="82" y="25"/>
                </a:cubicBezTo>
                <a:cubicBezTo>
                  <a:pt x="87" y="25"/>
                  <a:pt x="87" y="25"/>
                  <a:pt x="87" y="25"/>
                </a:cubicBezTo>
                <a:cubicBezTo>
                  <a:pt x="87" y="27"/>
                  <a:pt x="88" y="30"/>
                  <a:pt x="89" y="32"/>
                </a:cubicBezTo>
                <a:cubicBezTo>
                  <a:pt x="86" y="35"/>
                  <a:pt x="86" y="35"/>
                  <a:pt x="86" y="35"/>
                </a:cubicBezTo>
                <a:cubicBezTo>
                  <a:pt x="91" y="39"/>
                  <a:pt x="91" y="39"/>
                  <a:pt x="91" y="39"/>
                </a:cubicBezTo>
                <a:cubicBezTo>
                  <a:pt x="94" y="37"/>
                  <a:pt x="94" y="37"/>
                  <a:pt x="94" y="37"/>
                </a:cubicBezTo>
                <a:cubicBezTo>
                  <a:pt x="96" y="38"/>
                  <a:pt x="99" y="39"/>
                  <a:pt x="101" y="39"/>
                </a:cubicBezTo>
                <a:cubicBezTo>
                  <a:pt x="101" y="43"/>
                  <a:pt x="101" y="43"/>
                  <a:pt x="101" y="43"/>
                </a:cubicBezTo>
                <a:cubicBezTo>
                  <a:pt x="108" y="43"/>
                  <a:pt x="108" y="43"/>
                  <a:pt x="108" y="43"/>
                </a:cubicBezTo>
                <a:cubicBezTo>
                  <a:pt x="108" y="39"/>
                  <a:pt x="108" y="39"/>
                  <a:pt x="108" y="39"/>
                </a:cubicBezTo>
                <a:cubicBezTo>
                  <a:pt x="110" y="39"/>
                  <a:pt x="113" y="38"/>
                  <a:pt x="115" y="37"/>
                </a:cubicBezTo>
                <a:cubicBezTo>
                  <a:pt x="118" y="39"/>
                  <a:pt x="118" y="39"/>
                  <a:pt x="118" y="39"/>
                </a:cubicBezTo>
                <a:cubicBezTo>
                  <a:pt x="122" y="35"/>
                  <a:pt x="122" y="35"/>
                  <a:pt x="122" y="35"/>
                </a:cubicBezTo>
                <a:cubicBezTo>
                  <a:pt x="120" y="32"/>
                  <a:pt x="120" y="32"/>
                  <a:pt x="120" y="32"/>
                </a:cubicBezTo>
                <a:cubicBezTo>
                  <a:pt x="121" y="30"/>
                  <a:pt x="122" y="27"/>
                  <a:pt x="122" y="25"/>
                </a:cubicBezTo>
                <a:cubicBezTo>
                  <a:pt x="126" y="25"/>
                  <a:pt x="126" y="25"/>
                  <a:pt x="126" y="25"/>
                </a:cubicBezTo>
                <a:cubicBezTo>
                  <a:pt x="126" y="18"/>
                  <a:pt x="126" y="18"/>
                  <a:pt x="126" y="18"/>
                </a:cubicBezTo>
                <a:cubicBezTo>
                  <a:pt x="122" y="18"/>
                  <a:pt x="122" y="18"/>
                  <a:pt x="122" y="18"/>
                </a:cubicBezTo>
                <a:cubicBezTo>
                  <a:pt x="122" y="16"/>
                  <a:pt x="121" y="13"/>
                  <a:pt x="120" y="11"/>
                </a:cubicBezTo>
                <a:cubicBezTo>
                  <a:pt x="122" y="8"/>
                  <a:pt x="122" y="8"/>
                  <a:pt x="122" y="8"/>
                </a:cubicBezTo>
                <a:cubicBezTo>
                  <a:pt x="118" y="4"/>
                  <a:pt x="118" y="4"/>
                  <a:pt x="118" y="4"/>
                </a:cubicBezTo>
                <a:cubicBezTo>
                  <a:pt x="115" y="6"/>
                  <a:pt x="115" y="6"/>
                  <a:pt x="115" y="6"/>
                </a:cubicBezTo>
                <a:cubicBezTo>
                  <a:pt x="113" y="5"/>
                  <a:pt x="110" y="4"/>
                  <a:pt x="108" y="4"/>
                </a:cubicBezTo>
                <a:cubicBezTo>
                  <a:pt x="108" y="0"/>
                  <a:pt x="108" y="0"/>
                  <a:pt x="108" y="0"/>
                </a:cubicBezTo>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zh-CN" altLang="en-US" kern="0">
              <a:solidFill>
                <a:prstClr val="black"/>
              </a:solidFill>
            </a:endParaRPr>
          </a:p>
        </p:txBody>
      </p:sp>
      <p:sp>
        <p:nvSpPr>
          <p:cNvPr id="293" name="MH_Other_11"/>
          <p:cNvSpPr>
            <a:spLocks noChangeAspect="1" noEditPoints="1"/>
          </p:cNvSpPr>
          <p:nvPr>
            <p:custDataLst>
              <p:tags r:id="rId12"/>
            </p:custDataLst>
          </p:nvPr>
        </p:nvSpPr>
        <p:spPr bwMode="auto">
          <a:xfrm>
            <a:off x="7199313" y="2957513"/>
            <a:ext cx="398462" cy="455612"/>
          </a:xfrm>
          <a:custGeom>
            <a:avLst/>
            <a:gdLst>
              <a:gd name="T0" fmla="*/ 681691933 w 83"/>
              <a:gd name="T1" fmla="*/ 427268373 h 95"/>
              <a:gd name="T2" fmla="*/ 649984776 w 83"/>
              <a:gd name="T3" fmla="*/ 427268373 h 95"/>
              <a:gd name="T4" fmla="*/ 649984776 w 83"/>
              <a:gd name="T5" fmla="*/ 838707866 h 95"/>
              <a:gd name="T6" fmla="*/ 618277619 w 83"/>
              <a:gd name="T7" fmla="*/ 870357670 h 95"/>
              <a:gd name="T8" fmla="*/ 634131198 w 83"/>
              <a:gd name="T9" fmla="*/ 886182572 h 95"/>
              <a:gd name="T10" fmla="*/ 649984776 w 83"/>
              <a:gd name="T11" fmla="*/ 870357670 h 95"/>
              <a:gd name="T12" fmla="*/ 649984776 w 83"/>
              <a:gd name="T13" fmla="*/ 917832376 h 95"/>
              <a:gd name="T14" fmla="*/ 681691933 w 83"/>
              <a:gd name="T15" fmla="*/ 917832376 h 95"/>
              <a:gd name="T16" fmla="*/ 681691933 w 83"/>
              <a:gd name="T17" fmla="*/ 854532768 h 95"/>
              <a:gd name="T18" fmla="*/ 903638051 w 83"/>
              <a:gd name="T19" fmla="*/ 617163218 h 95"/>
              <a:gd name="T20" fmla="*/ 887784472 w 83"/>
              <a:gd name="T21" fmla="*/ 601338316 h 95"/>
              <a:gd name="T22" fmla="*/ 681691933 w 83"/>
              <a:gd name="T23" fmla="*/ 807058063 h 95"/>
              <a:gd name="T24" fmla="*/ 681691933 w 83"/>
              <a:gd name="T25" fmla="*/ 427268373 h 95"/>
              <a:gd name="T26" fmla="*/ 649984776 w 83"/>
              <a:gd name="T27" fmla="*/ 395618569 h 95"/>
              <a:gd name="T28" fmla="*/ 681691933 w 83"/>
              <a:gd name="T29" fmla="*/ 395618569 h 95"/>
              <a:gd name="T30" fmla="*/ 681691933 w 83"/>
              <a:gd name="T31" fmla="*/ 269019354 h 95"/>
              <a:gd name="T32" fmla="*/ 1046316277 w 83"/>
              <a:gd name="T33" fmla="*/ 427268373 h 95"/>
              <a:gd name="T34" fmla="*/ 967052364 w 83"/>
              <a:gd name="T35" fmla="*/ 506388905 h 95"/>
              <a:gd name="T36" fmla="*/ 998755542 w 83"/>
              <a:gd name="T37" fmla="*/ 538038708 h 95"/>
              <a:gd name="T38" fmla="*/ 1078023434 w 83"/>
              <a:gd name="T39" fmla="*/ 458914199 h 95"/>
              <a:gd name="T40" fmla="*/ 1236555239 w 83"/>
              <a:gd name="T41" fmla="*/ 822882964 h 95"/>
              <a:gd name="T42" fmla="*/ 1109730590 w 83"/>
              <a:gd name="T43" fmla="*/ 822882964 h 95"/>
              <a:gd name="T44" fmla="*/ 1109730590 w 83"/>
              <a:gd name="T45" fmla="*/ 854532768 h 95"/>
              <a:gd name="T46" fmla="*/ 1236555239 w 83"/>
              <a:gd name="T47" fmla="*/ 854532768 h 95"/>
              <a:gd name="T48" fmla="*/ 1078023434 w 83"/>
              <a:gd name="T49" fmla="*/ 1234326435 h 95"/>
              <a:gd name="T50" fmla="*/ 998755542 w 83"/>
              <a:gd name="T51" fmla="*/ 1139377024 h 95"/>
              <a:gd name="T52" fmla="*/ 967052364 w 83"/>
              <a:gd name="T53" fmla="*/ 1171026828 h 95"/>
              <a:gd name="T54" fmla="*/ 1046316277 w 83"/>
              <a:gd name="T55" fmla="*/ 1250151337 h 95"/>
              <a:gd name="T56" fmla="*/ 681691933 w 83"/>
              <a:gd name="T57" fmla="*/ 1408396378 h 95"/>
              <a:gd name="T58" fmla="*/ 681691933 w 83"/>
              <a:gd name="T59" fmla="*/ 1297626043 h 95"/>
              <a:gd name="T60" fmla="*/ 649984776 w 83"/>
              <a:gd name="T61" fmla="*/ 1297626043 h 95"/>
              <a:gd name="T62" fmla="*/ 649984776 w 83"/>
              <a:gd name="T63" fmla="*/ 1408396378 h 95"/>
              <a:gd name="T64" fmla="*/ 269506853 w 83"/>
              <a:gd name="T65" fmla="*/ 1250151337 h 95"/>
              <a:gd name="T66" fmla="*/ 348770766 w 83"/>
              <a:gd name="T67" fmla="*/ 1171026828 h 95"/>
              <a:gd name="T68" fmla="*/ 332917188 w 83"/>
              <a:gd name="T69" fmla="*/ 1139377024 h 95"/>
              <a:gd name="T70" fmla="*/ 253653275 w 83"/>
              <a:gd name="T71" fmla="*/ 1234326435 h 95"/>
              <a:gd name="T72" fmla="*/ 95121470 w 83"/>
              <a:gd name="T73" fmla="*/ 854532768 h 95"/>
              <a:gd name="T74" fmla="*/ 206092540 w 83"/>
              <a:gd name="T75" fmla="*/ 854532768 h 95"/>
              <a:gd name="T76" fmla="*/ 206092540 w 83"/>
              <a:gd name="T77" fmla="*/ 822882964 h 95"/>
              <a:gd name="T78" fmla="*/ 95121470 w 83"/>
              <a:gd name="T79" fmla="*/ 822882964 h 95"/>
              <a:gd name="T80" fmla="*/ 253653275 w 83"/>
              <a:gd name="T81" fmla="*/ 458914199 h 95"/>
              <a:gd name="T82" fmla="*/ 332917188 w 83"/>
              <a:gd name="T83" fmla="*/ 538038708 h 95"/>
              <a:gd name="T84" fmla="*/ 348770766 w 83"/>
              <a:gd name="T85" fmla="*/ 506388905 h 95"/>
              <a:gd name="T86" fmla="*/ 269506853 w 83"/>
              <a:gd name="T87" fmla="*/ 427268373 h 95"/>
              <a:gd name="T88" fmla="*/ 649984776 w 83"/>
              <a:gd name="T89" fmla="*/ 269019354 h 95"/>
              <a:gd name="T90" fmla="*/ 649984776 w 83"/>
              <a:gd name="T91" fmla="*/ 395618569 h 95"/>
              <a:gd name="T92" fmla="*/ 824370159 w 83"/>
              <a:gd name="T93" fmla="*/ 0 h 95"/>
              <a:gd name="T94" fmla="*/ 507306549 w 83"/>
              <a:gd name="T95" fmla="*/ 0 h 95"/>
              <a:gd name="T96" fmla="*/ 507306549 w 83"/>
              <a:gd name="T97" fmla="*/ 126599215 h 95"/>
              <a:gd name="T98" fmla="*/ 618277619 w 83"/>
              <a:gd name="T99" fmla="*/ 126599215 h 95"/>
              <a:gd name="T100" fmla="*/ 618277619 w 83"/>
              <a:gd name="T101" fmla="*/ 189894845 h 95"/>
              <a:gd name="T102" fmla="*/ 0 w 83"/>
              <a:gd name="T103" fmla="*/ 838707866 h 95"/>
              <a:gd name="T104" fmla="*/ 665838354 w 83"/>
              <a:gd name="T105" fmla="*/ 1503345789 h 95"/>
              <a:gd name="T106" fmla="*/ 1315823130 w 83"/>
              <a:gd name="T107" fmla="*/ 838707866 h 95"/>
              <a:gd name="T108" fmla="*/ 697545511 w 83"/>
              <a:gd name="T109" fmla="*/ 189894845 h 95"/>
              <a:gd name="T110" fmla="*/ 697545511 w 83"/>
              <a:gd name="T111" fmla="*/ 126599215 h 95"/>
              <a:gd name="T112" fmla="*/ 824370159 w 83"/>
              <a:gd name="T113" fmla="*/ 126599215 h 95"/>
              <a:gd name="T114" fmla="*/ 824370159 w 83"/>
              <a:gd name="T115" fmla="*/ 0 h 9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3" h="95">
                <a:moveTo>
                  <a:pt x="43" y="27"/>
                </a:moveTo>
                <a:cubicBezTo>
                  <a:pt x="41" y="27"/>
                  <a:pt x="41" y="27"/>
                  <a:pt x="41" y="27"/>
                </a:cubicBezTo>
                <a:cubicBezTo>
                  <a:pt x="41" y="53"/>
                  <a:pt x="41" y="53"/>
                  <a:pt x="41" y="53"/>
                </a:cubicBezTo>
                <a:cubicBezTo>
                  <a:pt x="39" y="55"/>
                  <a:pt x="39" y="55"/>
                  <a:pt x="39" y="55"/>
                </a:cubicBezTo>
                <a:cubicBezTo>
                  <a:pt x="40" y="56"/>
                  <a:pt x="40" y="56"/>
                  <a:pt x="40" y="56"/>
                </a:cubicBezTo>
                <a:cubicBezTo>
                  <a:pt x="41" y="55"/>
                  <a:pt x="41" y="55"/>
                  <a:pt x="41" y="55"/>
                </a:cubicBezTo>
                <a:cubicBezTo>
                  <a:pt x="41" y="58"/>
                  <a:pt x="41" y="58"/>
                  <a:pt x="41" y="58"/>
                </a:cubicBezTo>
                <a:cubicBezTo>
                  <a:pt x="43" y="58"/>
                  <a:pt x="43" y="58"/>
                  <a:pt x="43" y="58"/>
                </a:cubicBezTo>
                <a:cubicBezTo>
                  <a:pt x="43" y="54"/>
                  <a:pt x="43" y="54"/>
                  <a:pt x="43" y="54"/>
                </a:cubicBezTo>
                <a:cubicBezTo>
                  <a:pt x="57" y="39"/>
                  <a:pt x="57" y="39"/>
                  <a:pt x="57" y="39"/>
                </a:cubicBezTo>
                <a:cubicBezTo>
                  <a:pt x="56" y="38"/>
                  <a:pt x="56" y="38"/>
                  <a:pt x="56" y="38"/>
                </a:cubicBezTo>
                <a:cubicBezTo>
                  <a:pt x="43" y="51"/>
                  <a:pt x="43" y="51"/>
                  <a:pt x="43" y="51"/>
                </a:cubicBezTo>
                <a:cubicBezTo>
                  <a:pt x="43" y="27"/>
                  <a:pt x="43" y="27"/>
                  <a:pt x="43" y="27"/>
                </a:cubicBezTo>
                <a:moveTo>
                  <a:pt x="41" y="25"/>
                </a:moveTo>
                <a:cubicBezTo>
                  <a:pt x="43" y="25"/>
                  <a:pt x="43" y="25"/>
                  <a:pt x="43" y="25"/>
                </a:cubicBezTo>
                <a:cubicBezTo>
                  <a:pt x="43" y="17"/>
                  <a:pt x="43" y="17"/>
                  <a:pt x="43" y="17"/>
                </a:cubicBezTo>
                <a:cubicBezTo>
                  <a:pt x="52" y="18"/>
                  <a:pt x="60" y="21"/>
                  <a:pt x="66" y="27"/>
                </a:cubicBezTo>
                <a:cubicBezTo>
                  <a:pt x="61" y="32"/>
                  <a:pt x="61" y="32"/>
                  <a:pt x="61" y="32"/>
                </a:cubicBezTo>
                <a:cubicBezTo>
                  <a:pt x="63" y="34"/>
                  <a:pt x="63" y="34"/>
                  <a:pt x="63" y="34"/>
                </a:cubicBezTo>
                <a:cubicBezTo>
                  <a:pt x="68" y="29"/>
                  <a:pt x="68" y="29"/>
                  <a:pt x="68" y="29"/>
                </a:cubicBezTo>
                <a:cubicBezTo>
                  <a:pt x="74" y="35"/>
                  <a:pt x="77" y="43"/>
                  <a:pt x="78" y="52"/>
                </a:cubicBezTo>
                <a:cubicBezTo>
                  <a:pt x="70" y="52"/>
                  <a:pt x="70" y="52"/>
                  <a:pt x="70" y="52"/>
                </a:cubicBezTo>
                <a:cubicBezTo>
                  <a:pt x="70" y="54"/>
                  <a:pt x="70" y="54"/>
                  <a:pt x="70" y="54"/>
                </a:cubicBezTo>
                <a:cubicBezTo>
                  <a:pt x="78" y="54"/>
                  <a:pt x="78" y="54"/>
                  <a:pt x="78" y="54"/>
                </a:cubicBezTo>
                <a:cubicBezTo>
                  <a:pt x="77" y="63"/>
                  <a:pt x="74" y="72"/>
                  <a:pt x="68" y="78"/>
                </a:cubicBezTo>
                <a:cubicBezTo>
                  <a:pt x="63" y="72"/>
                  <a:pt x="63" y="72"/>
                  <a:pt x="63" y="72"/>
                </a:cubicBezTo>
                <a:cubicBezTo>
                  <a:pt x="61" y="74"/>
                  <a:pt x="61" y="74"/>
                  <a:pt x="61" y="74"/>
                </a:cubicBezTo>
                <a:cubicBezTo>
                  <a:pt x="66" y="79"/>
                  <a:pt x="66" y="79"/>
                  <a:pt x="66" y="79"/>
                </a:cubicBezTo>
                <a:cubicBezTo>
                  <a:pt x="60" y="85"/>
                  <a:pt x="52" y="89"/>
                  <a:pt x="43" y="89"/>
                </a:cubicBezTo>
                <a:cubicBezTo>
                  <a:pt x="43" y="82"/>
                  <a:pt x="43" y="82"/>
                  <a:pt x="43" y="82"/>
                </a:cubicBezTo>
                <a:cubicBezTo>
                  <a:pt x="41" y="82"/>
                  <a:pt x="41" y="82"/>
                  <a:pt x="41" y="82"/>
                </a:cubicBezTo>
                <a:cubicBezTo>
                  <a:pt x="41" y="89"/>
                  <a:pt x="41" y="89"/>
                  <a:pt x="41" y="89"/>
                </a:cubicBezTo>
                <a:cubicBezTo>
                  <a:pt x="32" y="89"/>
                  <a:pt x="23" y="85"/>
                  <a:pt x="17" y="79"/>
                </a:cubicBezTo>
                <a:cubicBezTo>
                  <a:pt x="22" y="74"/>
                  <a:pt x="22" y="74"/>
                  <a:pt x="22" y="74"/>
                </a:cubicBezTo>
                <a:cubicBezTo>
                  <a:pt x="21" y="72"/>
                  <a:pt x="21" y="72"/>
                  <a:pt x="21" y="72"/>
                </a:cubicBezTo>
                <a:cubicBezTo>
                  <a:pt x="16" y="78"/>
                  <a:pt x="16" y="78"/>
                  <a:pt x="16" y="78"/>
                </a:cubicBezTo>
                <a:cubicBezTo>
                  <a:pt x="10" y="72"/>
                  <a:pt x="6" y="63"/>
                  <a:pt x="6" y="54"/>
                </a:cubicBezTo>
                <a:cubicBezTo>
                  <a:pt x="13" y="54"/>
                  <a:pt x="13" y="54"/>
                  <a:pt x="13" y="54"/>
                </a:cubicBezTo>
                <a:cubicBezTo>
                  <a:pt x="13" y="52"/>
                  <a:pt x="13" y="52"/>
                  <a:pt x="13" y="52"/>
                </a:cubicBezTo>
                <a:cubicBezTo>
                  <a:pt x="6" y="52"/>
                  <a:pt x="6" y="52"/>
                  <a:pt x="6" y="52"/>
                </a:cubicBezTo>
                <a:cubicBezTo>
                  <a:pt x="6" y="43"/>
                  <a:pt x="10" y="35"/>
                  <a:pt x="16" y="29"/>
                </a:cubicBezTo>
                <a:cubicBezTo>
                  <a:pt x="21" y="34"/>
                  <a:pt x="21" y="34"/>
                  <a:pt x="21" y="34"/>
                </a:cubicBezTo>
                <a:cubicBezTo>
                  <a:pt x="22" y="32"/>
                  <a:pt x="22" y="32"/>
                  <a:pt x="22" y="32"/>
                </a:cubicBezTo>
                <a:cubicBezTo>
                  <a:pt x="17" y="27"/>
                  <a:pt x="17" y="27"/>
                  <a:pt x="17" y="27"/>
                </a:cubicBezTo>
                <a:cubicBezTo>
                  <a:pt x="23" y="21"/>
                  <a:pt x="32" y="18"/>
                  <a:pt x="41" y="17"/>
                </a:cubicBezTo>
                <a:cubicBezTo>
                  <a:pt x="41" y="25"/>
                  <a:pt x="41" y="25"/>
                  <a:pt x="41" y="25"/>
                </a:cubicBezTo>
                <a:moveTo>
                  <a:pt x="52" y="0"/>
                </a:moveTo>
                <a:cubicBezTo>
                  <a:pt x="32" y="0"/>
                  <a:pt x="32" y="0"/>
                  <a:pt x="32" y="0"/>
                </a:cubicBezTo>
                <a:cubicBezTo>
                  <a:pt x="32" y="8"/>
                  <a:pt x="32" y="8"/>
                  <a:pt x="32" y="8"/>
                </a:cubicBezTo>
                <a:cubicBezTo>
                  <a:pt x="39" y="8"/>
                  <a:pt x="39" y="8"/>
                  <a:pt x="39" y="8"/>
                </a:cubicBezTo>
                <a:cubicBezTo>
                  <a:pt x="39" y="12"/>
                  <a:pt x="39" y="12"/>
                  <a:pt x="39" y="12"/>
                </a:cubicBezTo>
                <a:cubicBezTo>
                  <a:pt x="17" y="13"/>
                  <a:pt x="0" y="31"/>
                  <a:pt x="0" y="53"/>
                </a:cubicBezTo>
                <a:cubicBezTo>
                  <a:pt x="0" y="76"/>
                  <a:pt x="19" y="95"/>
                  <a:pt x="42" y="95"/>
                </a:cubicBezTo>
                <a:cubicBezTo>
                  <a:pt x="65" y="95"/>
                  <a:pt x="83" y="76"/>
                  <a:pt x="83" y="53"/>
                </a:cubicBezTo>
                <a:cubicBezTo>
                  <a:pt x="83" y="31"/>
                  <a:pt x="66" y="13"/>
                  <a:pt x="44" y="12"/>
                </a:cubicBezTo>
                <a:cubicBezTo>
                  <a:pt x="44" y="8"/>
                  <a:pt x="44" y="8"/>
                  <a:pt x="44" y="8"/>
                </a:cubicBezTo>
                <a:cubicBezTo>
                  <a:pt x="52" y="8"/>
                  <a:pt x="52" y="8"/>
                  <a:pt x="52" y="8"/>
                </a:cubicBezTo>
                <a:cubicBezTo>
                  <a:pt x="52" y="0"/>
                  <a:pt x="52" y="0"/>
                  <a:pt x="52" y="0"/>
                </a:cubicBezTo>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zh-CN" altLang="en-US" kern="0">
              <a:solidFill>
                <a:prstClr val="black"/>
              </a:solidFill>
            </a:endParaRPr>
          </a:p>
        </p:txBody>
      </p:sp>
      <p:sp>
        <p:nvSpPr>
          <p:cNvPr id="294" name="MH_Other_12"/>
          <p:cNvSpPr>
            <a:spLocks noChangeAspect="1" noEditPoints="1"/>
          </p:cNvSpPr>
          <p:nvPr>
            <p:custDataLst>
              <p:tags r:id="rId13"/>
            </p:custDataLst>
          </p:nvPr>
        </p:nvSpPr>
        <p:spPr bwMode="auto">
          <a:xfrm>
            <a:off x="4178300" y="4494213"/>
            <a:ext cx="450850" cy="455612"/>
          </a:xfrm>
          <a:custGeom>
            <a:avLst/>
            <a:gdLst>
              <a:gd name="T0" fmla="*/ 760006211 w 104"/>
              <a:gd name="T1" fmla="*/ 595884000 h 105"/>
              <a:gd name="T2" fmla="*/ 760006211 w 104"/>
              <a:gd name="T3" fmla="*/ 297942000 h 105"/>
              <a:gd name="T4" fmla="*/ 592544419 w 104"/>
              <a:gd name="T5" fmla="*/ 297942000 h 105"/>
              <a:gd name="T6" fmla="*/ 592544419 w 104"/>
              <a:gd name="T7" fmla="*/ 595884000 h 105"/>
              <a:gd name="T8" fmla="*/ 309153610 w 104"/>
              <a:gd name="T9" fmla="*/ 595884000 h 105"/>
              <a:gd name="T10" fmla="*/ 309153610 w 104"/>
              <a:gd name="T11" fmla="*/ 764286000 h 105"/>
              <a:gd name="T12" fmla="*/ 592544419 w 104"/>
              <a:gd name="T13" fmla="*/ 764286000 h 105"/>
              <a:gd name="T14" fmla="*/ 592544419 w 104"/>
              <a:gd name="T15" fmla="*/ 1062228000 h 105"/>
              <a:gd name="T16" fmla="*/ 760006211 w 104"/>
              <a:gd name="T17" fmla="*/ 1062228000 h 105"/>
              <a:gd name="T18" fmla="*/ 760006211 w 104"/>
              <a:gd name="T19" fmla="*/ 764286000 h 105"/>
              <a:gd name="T20" fmla="*/ 1043397020 w 104"/>
              <a:gd name="T21" fmla="*/ 764286000 h 105"/>
              <a:gd name="T22" fmla="*/ 1043397020 w 104"/>
              <a:gd name="T23" fmla="*/ 595884000 h 105"/>
              <a:gd name="T24" fmla="*/ 760006211 w 104"/>
              <a:gd name="T25" fmla="*/ 595884000 h 105"/>
              <a:gd name="T26" fmla="*/ 669836408 w 104"/>
              <a:gd name="T27" fmla="*/ 0 h 105"/>
              <a:gd name="T28" fmla="*/ 0 w 104"/>
              <a:gd name="T29" fmla="*/ 686562000 h 105"/>
              <a:gd name="T30" fmla="*/ 669836408 w 104"/>
              <a:gd name="T31" fmla="*/ 1360170000 h 105"/>
              <a:gd name="T32" fmla="*/ 1339669229 w 104"/>
              <a:gd name="T33" fmla="*/ 686562000 h 105"/>
              <a:gd name="T34" fmla="*/ 669836408 w 104"/>
              <a:gd name="T35" fmla="*/ 0 h 105"/>
              <a:gd name="T36" fmla="*/ 669836408 w 104"/>
              <a:gd name="T37" fmla="*/ 1204722000 h 105"/>
              <a:gd name="T38" fmla="*/ 154576805 w 104"/>
              <a:gd name="T39" fmla="*/ 686562000 h 105"/>
              <a:gd name="T40" fmla="*/ 669836408 w 104"/>
              <a:gd name="T41" fmla="*/ 155448000 h 105"/>
              <a:gd name="T42" fmla="*/ 1197973825 w 104"/>
              <a:gd name="T43" fmla="*/ 686562000 h 105"/>
              <a:gd name="T44" fmla="*/ 669836408 w 104"/>
              <a:gd name="T45" fmla="*/ 120472200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4" h="105">
                <a:moveTo>
                  <a:pt x="59" y="46"/>
                </a:moveTo>
                <a:cubicBezTo>
                  <a:pt x="59" y="23"/>
                  <a:pt x="59" y="23"/>
                  <a:pt x="59" y="23"/>
                </a:cubicBezTo>
                <a:cubicBezTo>
                  <a:pt x="46" y="23"/>
                  <a:pt x="46" y="23"/>
                  <a:pt x="46" y="23"/>
                </a:cubicBezTo>
                <a:cubicBezTo>
                  <a:pt x="46" y="46"/>
                  <a:pt x="46" y="46"/>
                  <a:pt x="46" y="46"/>
                </a:cubicBezTo>
                <a:cubicBezTo>
                  <a:pt x="24" y="46"/>
                  <a:pt x="24" y="46"/>
                  <a:pt x="24" y="46"/>
                </a:cubicBezTo>
                <a:cubicBezTo>
                  <a:pt x="24" y="59"/>
                  <a:pt x="24" y="59"/>
                  <a:pt x="24" y="59"/>
                </a:cubicBezTo>
                <a:cubicBezTo>
                  <a:pt x="46" y="59"/>
                  <a:pt x="46" y="59"/>
                  <a:pt x="46" y="59"/>
                </a:cubicBezTo>
                <a:cubicBezTo>
                  <a:pt x="46" y="82"/>
                  <a:pt x="46" y="82"/>
                  <a:pt x="46" y="82"/>
                </a:cubicBezTo>
                <a:cubicBezTo>
                  <a:pt x="59" y="82"/>
                  <a:pt x="59" y="82"/>
                  <a:pt x="59" y="82"/>
                </a:cubicBezTo>
                <a:cubicBezTo>
                  <a:pt x="59" y="59"/>
                  <a:pt x="59" y="59"/>
                  <a:pt x="59" y="59"/>
                </a:cubicBezTo>
                <a:cubicBezTo>
                  <a:pt x="81" y="59"/>
                  <a:pt x="81" y="59"/>
                  <a:pt x="81" y="59"/>
                </a:cubicBezTo>
                <a:cubicBezTo>
                  <a:pt x="81" y="46"/>
                  <a:pt x="81" y="46"/>
                  <a:pt x="81" y="46"/>
                </a:cubicBezTo>
                <a:lnTo>
                  <a:pt x="59" y="46"/>
                </a:lnTo>
                <a:close/>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52" y="93"/>
                </a:moveTo>
                <a:cubicBezTo>
                  <a:pt x="30" y="93"/>
                  <a:pt x="12" y="75"/>
                  <a:pt x="12" y="53"/>
                </a:cubicBezTo>
                <a:cubicBezTo>
                  <a:pt x="12" y="30"/>
                  <a:pt x="30" y="12"/>
                  <a:pt x="52" y="12"/>
                </a:cubicBezTo>
                <a:cubicBezTo>
                  <a:pt x="74" y="12"/>
                  <a:pt x="93" y="30"/>
                  <a:pt x="93" y="53"/>
                </a:cubicBezTo>
                <a:cubicBezTo>
                  <a:pt x="93" y="75"/>
                  <a:pt x="74" y="93"/>
                  <a:pt x="52" y="93"/>
                </a:cubicBezTo>
                <a:close/>
              </a:path>
            </a:pathLst>
          </a:custGeom>
          <a:solidFill>
            <a:sysClr val="window" lastClr="FFFFFF">
              <a:alpha val="87842"/>
            </a:sys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zh-CN" altLang="en-US" kern="0">
              <a:solidFill>
                <a:prstClr val="black"/>
              </a:solidFill>
            </a:endParaRPr>
          </a:p>
        </p:txBody>
      </p:sp>
      <p:sp>
        <p:nvSpPr>
          <p:cNvPr id="295" name="MH_Other_13"/>
          <p:cNvSpPr>
            <a:spLocks noChangeAspect="1" noEditPoints="1"/>
          </p:cNvSpPr>
          <p:nvPr>
            <p:custDataLst>
              <p:tags r:id="rId14"/>
            </p:custDataLst>
          </p:nvPr>
        </p:nvSpPr>
        <p:spPr bwMode="auto">
          <a:xfrm>
            <a:off x="6437314" y="5272088"/>
            <a:ext cx="504825" cy="455612"/>
          </a:xfrm>
          <a:custGeom>
            <a:avLst/>
            <a:gdLst>
              <a:gd name="T0" fmla="*/ 812168355 w 106"/>
              <a:gd name="T1" fmla="*/ 965307081 h 95"/>
              <a:gd name="T2" fmla="*/ 577891455 w 106"/>
              <a:gd name="T3" fmla="*/ 1139377024 h 95"/>
              <a:gd name="T4" fmla="*/ 577891455 w 106"/>
              <a:gd name="T5" fmla="*/ 886182572 h 95"/>
              <a:gd name="T6" fmla="*/ 312371836 w 106"/>
              <a:gd name="T7" fmla="*/ 490564003 h 95"/>
              <a:gd name="T8" fmla="*/ 0 w 106"/>
              <a:gd name="T9" fmla="*/ 870357670 h 95"/>
              <a:gd name="T10" fmla="*/ 624743672 w 106"/>
              <a:gd name="T11" fmla="*/ 1297626043 h 95"/>
              <a:gd name="T12" fmla="*/ 827789714 w 106"/>
              <a:gd name="T13" fmla="*/ 1281801141 h 95"/>
              <a:gd name="T14" fmla="*/ 1046449208 w 106"/>
              <a:gd name="T15" fmla="*/ 1503345789 h 95"/>
              <a:gd name="T16" fmla="*/ 983975632 w 106"/>
              <a:gd name="T17" fmla="*/ 1234326435 h 95"/>
              <a:gd name="T18" fmla="*/ 1249491297 w 106"/>
              <a:gd name="T19" fmla="*/ 949482179 h 95"/>
              <a:gd name="T20" fmla="*/ 999593038 w 106"/>
              <a:gd name="T21" fmla="*/ 981131983 h 95"/>
              <a:gd name="T22" fmla="*/ 812168355 w 106"/>
              <a:gd name="T23" fmla="*/ 965307081 h 95"/>
              <a:gd name="T24" fmla="*/ 1030831803 w 106"/>
              <a:gd name="T25" fmla="*/ 0 h 95"/>
              <a:gd name="T26" fmla="*/ 406084177 w 106"/>
              <a:gd name="T27" fmla="*/ 427268373 h 95"/>
              <a:gd name="T28" fmla="*/ 671599842 w 106"/>
              <a:gd name="T29" fmla="*/ 791233161 h 95"/>
              <a:gd name="T30" fmla="*/ 671599842 w 106"/>
              <a:gd name="T31" fmla="*/ 965307081 h 95"/>
              <a:gd name="T32" fmla="*/ 843407120 w 106"/>
              <a:gd name="T33" fmla="*/ 838707866 h 95"/>
              <a:gd name="T34" fmla="*/ 1030831803 w 106"/>
              <a:gd name="T35" fmla="*/ 870357670 h 95"/>
              <a:gd name="T36" fmla="*/ 1655575475 w 106"/>
              <a:gd name="T37" fmla="*/ 427268373 h 95"/>
              <a:gd name="T38" fmla="*/ 1030831803 w 106"/>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6" h="95">
                <a:moveTo>
                  <a:pt x="52" y="61"/>
                </a:moveTo>
                <a:cubicBezTo>
                  <a:pt x="50" y="62"/>
                  <a:pt x="37" y="72"/>
                  <a:pt x="37" y="72"/>
                </a:cubicBezTo>
                <a:cubicBezTo>
                  <a:pt x="37" y="72"/>
                  <a:pt x="37" y="59"/>
                  <a:pt x="37" y="56"/>
                </a:cubicBezTo>
                <a:cubicBezTo>
                  <a:pt x="26" y="50"/>
                  <a:pt x="20" y="41"/>
                  <a:pt x="20" y="31"/>
                </a:cubicBezTo>
                <a:cubicBezTo>
                  <a:pt x="8" y="36"/>
                  <a:pt x="0" y="45"/>
                  <a:pt x="0" y="55"/>
                </a:cubicBezTo>
                <a:cubicBezTo>
                  <a:pt x="0" y="70"/>
                  <a:pt x="18" y="82"/>
                  <a:pt x="40" y="82"/>
                </a:cubicBezTo>
                <a:cubicBezTo>
                  <a:pt x="45" y="82"/>
                  <a:pt x="49" y="82"/>
                  <a:pt x="53" y="81"/>
                </a:cubicBezTo>
                <a:cubicBezTo>
                  <a:pt x="67" y="95"/>
                  <a:pt x="67" y="95"/>
                  <a:pt x="67" y="95"/>
                </a:cubicBezTo>
                <a:cubicBezTo>
                  <a:pt x="63" y="78"/>
                  <a:pt x="63" y="78"/>
                  <a:pt x="63" y="78"/>
                </a:cubicBezTo>
                <a:cubicBezTo>
                  <a:pt x="72" y="74"/>
                  <a:pt x="78" y="67"/>
                  <a:pt x="80" y="60"/>
                </a:cubicBezTo>
                <a:cubicBezTo>
                  <a:pt x="75" y="61"/>
                  <a:pt x="69" y="62"/>
                  <a:pt x="64" y="62"/>
                </a:cubicBezTo>
                <a:cubicBezTo>
                  <a:pt x="60" y="62"/>
                  <a:pt x="56" y="62"/>
                  <a:pt x="52" y="61"/>
                </a:cubicBezTo>
                <a:close/>
                <a:moveTo>
                  <a:pt x="66" y="0"/>
                </a:moveTo>
                <a:cubicBezTo>
                  <a:pt x="44" y="0"/>
                  <a:pt x="26" y="12"/>
                  <a:pt x="26" y="27"/>
                </a:cubicBezTo>
                <a:cubicBezTo>
                  <a:pt x="26" y="36"/>
                  <a:pt x="33" y="45"/>
                  <a:pt x="43" y="50"/>
                </a:cubicBezTo>
                <a:cubicBezTo>
                  <a:pt x="43" y="61"/>
                  <a:pt x="43" y="61"/>
                  <a:pt x="43" y="61"/>
                </a:cubicBezTo>
                <a:cubicBezTo>
                  <a:pt x="54" y="53"/>
                  <a:pt x="54" y="53"/>
                  <a:pt x="54" y="53"/>
                </a:cubicBezTo>
                <a:cubicBezTo>
                  <a:pt x="57" y="54"/>
                  <a:pt x="62" y="55"/>
                  <a:pt x="66" y="55"/>
                </a:cubicBezTo>
                <a:cubicBezTo>
                  <a:pt x="88" y="55"/>
                  <a:pt x="106" y="42"/>
                  <a:pt x="106" y="27"/>
                </a:cubicBezTo>
                <a:cubicBezTo>
                  <a:pt x="106" y="12"/>
                  <a:pt x="88" y="0"/>
                  <a:pt x="66" y="0"/>
                </a:cubicBezTo>
                <a:close/>
              </a:path>
            </a:pathLst>
          </a:custGeom>
          <a:solidFill>
            <a:sysClr val="window" lastClr="FFFFFF">
              <a:alpha val="89018"/>
            </a:sysClr>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a:defRPr/>
            </a:pPr>
            <a:endParaRPr lang="zh-CN" altLang="en-US" kern="0">
              <a:solidFill>
                <a:prstClr val="black"/>
              </a:solidFill>
            </a:endParaRPr>
          </a:p>
        </p:txBody>
      </p:sp>
      <p:sp>
        <p:nvSpPr>
          <p:cNvPr id="297" name="MH_Other_14"/>
          <p:cNvSpPr txBox="1"/>
          <p:nvPr>
            <p:custDataLst>
              <p:tags r:id="rId15"/>
            </p:custDataLst>
          </p:nvPr>
        </p:nvSpPr>
        <p:spPr>
          <a:xfrm>
            <a:off x="6065839" y="1690688"/>
            <a:ext cx="575799" cy="553998"/>
          </a:xfrm>
          <a:prstGeom prst="rect">
            <a:avLst/>
          </a:prstGeom>
          <a:noFill/>
        </p:spPr>
        <p:txBody>
          <a:bodyPr wrap="none">
            <a:spAutoFit/>
          </a:bodyPr>
          <a:lstStyle/>
          <a:p>
            <a:pPr>
              <a:defRPr/>
            </a:pPr>
            <a:r>
              <a:rPr lang="en-US" altLang="zh-CN" sz="3000" dirty="0" smtClean="0">
                <a:solidFill>
                  <a:schemeClr val="accent1"/>
                </a:solidFill>
                <a:effectLst>
                  <a:outerShdw blurRad="38100" dist="38100" dir="2700000" algn="tl">
                    <a:srgbClr val="000000">
                      <a:alpha val="43137"/>
                    </a:srgbClr>
                  </a:outerShdw>
                </a:effectLst>
              </a:rPr>
              <a:t>05</a:t>
            </a:r>
            <a:endParaRPr lang="zh-CN" altLang="en-US" sz="3000" dirty="0">
              <a:solidFill>
                <a:schemeClr val="accent1"/>
              </a:solidFill>
              <a:effectLst>
                <a:outerShdw blurRad="38100" dist="38100" dir="2700000" algn="tl">
                  <a:srgbClr val="000000">
                    <a:alpha val="43137"/>
                  </a:srgbClr>
                </a:outerShdw>
              </a:effectLst>
            </a:endParaRPr>
          </a:p>
        </p:txBody>
      </p:sp>
      <p:sp>
        <p:nvSpPr>
          <p:cNvPr id="299" name="MH_Other_15"/>
          <p:cNvSpPr txBox="1"/>
          <p:nvPr>
            <p:custDataLst>
              <p:tags r:id="rId16"/>
            </p:custDataLst>
          </p:nvPr>
        </p:nvSpPr>
        <p:spPr>
          <a:xfrm>
            <a:off x="5019676" y="4421188"/>
            <a:ext cx="575799" cy="553998"/>
          </a:xfrm>
          <a:prstGeom prst="rect">
            <a:avLst/>
          </a:prstGeom>
          <a:noFill/>
        </p:spPr>
        <p:txBody>
          <a:bodyPr wrap="none">
            <a:spAutoFit/>
          </a:bodyPr>
          <a:lstStyle/>
          <a:p>
            <a:pPr>
              <a:defRPr/>
            </a:pPr>
            <a:r>
              <a:rPr lang="en-US" altLang="zh-CN" sz="3000" dirty="0" smtClean="0">
                <a:solidFill>
                  <a:schemeClr val="accent4"/>
                </a:solidFill>
                <a:effectLst>
                  <a:outerShdw blurRad="38100" dist="38100" dir="2700000" algn="tl">
                    <a:srgbClr val="000000">
                      <a:alpha val="43137"/>
                    </a:srgbClr>
                  </a:outerShdw>
                </a:effectLst>
              </a:rPr>
              <a:t>02</a:t>
            </a:r>
            <a:endParaRPr lang="zh-CN" altLang="en-US" sz="3000" dirty="0">
              <a:solidFill>
                <a:schemeClr val="accent4"/>
              </a:solidFill>
              <a:effectLst>
                <a:outerShdw blurRad="38100" dist="38100" dir="2700000" algn="tl">
                  <a:srgbClr val="000000">
                    <a:alpha val="43137"/>
                  </a:srgbClr>
                </a:outerShdw>
              </a:effectLst>
            </a:endParaRPr>
          </a:p>
        </p:txBody>
      </p:sp>
      <p:sp>
        <p:nvSpPr>
          <p:cNvPr id="301" name="MH_Other_16"/>
          <p:cNvSpPr txBox="1"/>
          <p:nvPr>
            <p:custDataLst>
              <p:tags r:id="rId17"/>
            </p:custDataLst>
          </p:nvPr>
        </p:nvSpPr>
        <p:spPr>
          <a:xfrm>
            <a:off x="6401777" y="6001839"/>
            <a:ext cx="575799" cy="553998"/>
          </a:xfrm>
          <a:prstGeom prst="rect">
            <a:avLst/>
          </a:prstGeom>
          <a:noFill/>
        </p:spPr>
        <p:txBody>
          <a:bodyPr wrap="none">
            <a:spAutoFit/>
          </a:bodyPr>
          <a:lstStyle/>
          <a:p>
            <a:pPr>
              <a:defRPr/>
            </a:pPr>
            <a:r>
              <a:rPr lang="en-US" altLang="zh-CN" sz="3000" dirty="0" smtClean="0">
                <a:solidFill>
                  <a:schemeClr val="accent5"/>
                </a:solidFill>
                <a:effectLst>
                  <a:outerShdw blurRad="38100" dist="38100" dir="2700000" algn="tl">
                    <a:srgbClr val="000000">
                      <a:alpha val="43137"/>
                    </a:srgbClr>
                  </a:outerShdw>
                </a:effectLst>
              </a:rPr>
              <a:t>01</a:t>
            </a:r>
            <a:endParaRPr lang="zh-CN" altLang="en-US" sz="3000" dirty="0">
              <a:solidFill>
                <a:schemeClr val="accent5"/>
              </a:solidFill>
              <a:effectLst>
                <a:outerShdw blurRad="38100" dist="38100" dir="2700000" algn="tl">
                  <a:srgbClr val="000000">
                    <a:alpha val="43137"/>
                  </a:srgbClr>
                </a:outerShdw>
              </a:effectLst>
            </a:endParaRPr>
          </a:p>
        </p:txBody>
      </p:sp>
      <p:sp>
        <p:nvSpPr>
          <p:cNvPr id="303" name="MH_Other_17"/>
          <p:cNvSpPr txBox="1"/>
          <p:nvPr>
            <p:custDataLst>
              <p:tags r:id="rId18"/>
            </p:custDataLst>
          </p:nvPr>
        </p:nvSpPr>
        <p:spPr>
          <a:xfrm>
            <a:off x="8022909" y="2935288"/>
            <a:ext cx="575799" cy="553998"/>
          </a:xfrm>
          <a:prstGeom prst="rect">
            <a:avLst/>
          </a:prstGeom>
          <a:noFill/>
        </p:spPr>
        <p:txBody>
          <a:bodyPr wrap="none">
            <a:spAutoFit/>
          </a:bodyPr>
          <a:lstStyle/>
          <a:p>
            <a:pPr>
              <a:defRPr/>
            </a:pPr>
            <a:r>
              <a:rPr lang="en-US" altLang="zh-CN" sz="3000" dirty="0" smtClean="0">
                <a:solidFill>
                  <a:schemeClr val="accent2"/>
                </a:solidFill>
                <a:effectLst>
                  <a:outerShdw blurRad="38100" dist="38100" dir="2700000" algn="tl">
                    <a:srgbClr val="000000">
                      <a:alpha val="43137"/>
                    </a:srgbClr>
                  </a:outerShdw>
                </a:effectLst>
              </a:rPr>
              <a:t>04</a:t>
            </a:r>
            <a:endParaRPr lang="zh-CN" altLang="en-US" sz="3000" dirty="0">
              <a:solidFill>
                <a:schemeClr val="accent2"/>
              </a:solidFill>
              <a:effectLst>
                <a:outerShdw blurRad="38100" dist="38100" dir="2700000" algn="tl">
                  <a:srgbClr val="000000">
                    <a:alpha val="43137"/>
                  </a:srgbClr>
                </a:outerShdw>
              </a:effectLst>
            </a:endParaRPr>
          </a:p>
        </p:txBody>
      </p:sp>
      <p:sp>
        <p:nvSpPr>
          <p:cNvPr id="305" name="MH_Other_18"/>
          <p:cNvSpPr txBox="1"/>
          <p:nvPr>
            <p:custDataLst>
              <p:tags r:id="rId19"/>
            </p:custDataLst>
          </p:nvPr>
        </p:nvSpPr>
        <p:spPr>
          <a:xfrm>
            <a:off x="4789171" y="3449003"/>
            <a:ext cx="575799" cy="553998"/>
          </a:xfrm>
          <a:prstGeom prst="rect">
            <a:avLst/>
          </a:prstGeom>
          <a:noFill/>
        </p:spPr>
        <p:txBody>
          <a:bodyPr wrap="none">
            <a:spAutoFit/>
          </a:bodyPr>
          <a:lstStyle/>
          <a:p>
            <a:pPr>
              <a:defRPr/>
            </a:pPr>
            <a:r>
              <a:rPr lang="en-US" altLang="zh-CN" sz="3000" dirty="0">
                <a:solidFill>
                  <a:schemeClr val="accent3"/>
                </a:solidFill>
                <a:effectLst>
                  <a:outerShdw blurRad="38100" dist="38100" dir="2700000" algn="tl">
                    <a:srgbClr val="000000">
                      <a:alpha val="43137"/>
                    </a:srgbClr>
                  </a:outerShdw>
                </a:effectLst>
              </a:rPr>
              <a:t>03</a:t>
            </a:r>
            <a:endParaRPr lang="zh-CN" altLang="en-US" sz="3000" dirty="0">
              <a:solidFill>
                <a:schemeClr val="accent3"/>
              </a:solidFill>
              <a:effectLst>
                <a:outerShdw blurRad="38100" dist="38100" dir="2700000" algn="tl">
                  <a:srgbClr val="000000">
                    <a:alpha val="43137"/>
                  </a:srgbClr>
                </a:outerShdw>
              </a:effectLst>
            </a:endParaRPr>
          </a:p>
        </p:txBody>
      </p:sp>
      <p:sp>
        <p:nvSpPr>
          <p:cNvPr id="42092" name="MH_Other_91"/>
          <p:cNvSpPr>
            <a:spLocks/>
          </p:cNvSpPr>
          <p:nvPr>
            <p:custDataLst>
              <p:tags r:id="rId20"/>
            </p:custDataLst>
          </p:nvPr>
        </p:nvSpPr>
        <p:spPr bwMode="auto">
          <a:xfrm>
            <a:off x="8772526" y="5006976"/>
            <a:ext cx="11113" cy="28575"/>
          </a:xfrm>
          <a:custGeom>
            <a:avLst/>
            <a:gdLst>
              <a:gd name="T0" fmla="*/ 0 w 3"/>
              <a:gd name="T1" fmla="*/ 38072616 h 8"/>
              <a:gd name="T2" fmla="*/ 39488193 w 3"/>
              <a:gd name="T3" fmla="*/ 101526975 h 8"/>
              <a:gd name="T4" fmla="*/ 13161496 w 3"/>
              <a:gd name="T5" fmla="*/ 0 h 8"/>
              <a:gd name="T6" fmla="*/ 0 w 3"/>
              <a:gd name="T7" fmla="*/ 38072616 h 8"/>
              <a:gd name="T8" fmla="*/ 0 w 3"/>
              <a:gd name="T9" fmla="*/ 38072616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8">
                <a:moveTo>
                  <a:pt x="0" y="3"/>
                </a:moveTo>
                <a:lnTo>
                  <a:pt x="3" y="8"/>
                </a:lnTo>
                <a:lnTo>
                  <a:pt x="1" y="0"/>
                </a:lnTo>
                <a:lnTo>
                  <a:pt x="0" y="3"/>
                </a:lnTo>
                <a:close/>
              </a:path>
            </a:pathLst>
          </a:custGeom>
          <a:solidFill>
            <a:srgbClr val="B68B5E"/>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endParaRPr lang="zh-CN" altLang="en-US"/>
          </a:p>
        </p:txBody>
      </p:sp>
      <p:sp>
        <p:nvSpPr>
          <p:cNvPr id="143" name="标题 1"/>
          <p:cNvSpPr>
            <a:spLocks noGrp="1"/>
          </p:cNvSpPr>
          <p:nvPr>
            <p:ph type="title"/>
          </p:nvPr>
        </p:nvSpPr>
        <p:spPr>
          <a:xfrm>
            <a:off x="673101" y="213919"/>
            <a:ext cx="10954459" cy="796011"/>
          </a:xfrm>
        </p:spPr>
        <p:txBody>
          <a:bodyPr>
            <a:normAutofit/>
          </a:bodyPr>
          <a:lstStyle/>
          <a:p>
            <a:r>
              <a:rPr lang="zh-CN" altLang="en-US" dirty="0"/>
              <a:t>知识建构的</a:t>
            </a:r>
            <a:r>
              <a:rPr lang="zh-CN" altLang="en-US" dirty="0" smtClean="0"/>
              <a:t>过程模型</a:t>
            </a:r>
            <a:endParaRPr lang="zh-CN" altLang="en-US" dirty="0"/>
          </a:p>
        </p:txBody>
      </p:sp>
      <p:sp>
        <p:nvSpPr>
          <p:cNvPr id="144" name="内容占位符 2"/>
          <p:cNvSpPr txBox="1">
            <a:spLocks/>
          </p:cNvSpPr>
          <p:nvPr/>
        </p:nvSpPr>
        <p:spPr>
          <a:xfrm>
            <a:off x="226624" y="970888"/>
            <a:ext cx="11706295" cy="641171"/>
          </a:xfrm>
          <a:prstGeom prst="rect">
            <a:avLst/>
          </a:prstGeom>
        </p:spPr>
        <p:txBody>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dirty="0" smtClean="0"/>
              <a:t>（</a:t>
            </a:r>
            <a:r>
              <a:rPr lang="en-US" altLang="zh-CN" dirty="0" smtClean="0"/>
              <a:t>1</a:t>
            </a:r>
            <a:r>
              <a:rPr lang="zh-CN" altLang="en-US" dirty="0" smtClean="0"/>
              <a:t>）</a:t>
            </a:r>
            <a:r>
              <a:rPr lang="en-US" altLang="zh-CN" dirty="0" err="1" smtClean="0"/>
              <a:t>Gunawardena</a:t>
            </a:r>
            <a:r>
              <a:rPr lang="zh-CN" altLang="en-US" dirty="0" smtClean="0"/>
              <a:t>关于知识建构五阶段模型</a:t>
            </a:r>
            <a:r>
              <a:rPr lang="zh-CN" altLang="en-US"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Gunawardena, Charlotte N.; </a:t>
            </a:r>
            <a:r>
              <a:rPr lang="en-US" altLang="zh-CN" sz="2000" dirty="0" smtClean="0">
                <a:latin typeface="Times New Roman" panose="02020603050405020304" pitchFamily="18" charset="0"/>
                <a:cs typeface="Times New Roman" panose="02020603050405020304" pitchFamily="18" charset="0"/>
              </a:rPr>
              <a:t>et</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al.1997</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
        <p:nvSpPr>
          <p:cNvPr id="3" name="矩形 2"/>
          <p:cNvSpPr/>
          <p:nvPr/>
        </p:nvSpPr>
        <p:spPr>
          <a:xfrm>
            <a:off x="3214469" y="6053257"/>
            <a:ext cx="3262432" cy="461665"/>
          </a:xfrm>
          <a:prstGeom prst="rect">
            <a:avLst/>
          </a:prstGeom>
        </p:spPr>
        <p:txBody>
          <a:bodyPr wrap="none">
            <a:spAutoFit/>
          </a:bodyPr>
          <a:lstStyle/>
          <a:p>
            <a:r>
              <a:rPr lang="zh-CN" altLang="zh-CN" sz="2400" b="1" dirty="0">
                <a:latin typeface="楷体" panose="02010609060101010101" pitchFamily="49" charset="-122"/>
                <a:ea typeface="楷体" panose="02010609060101010101" pitchFamily="49" charset="-122"/>
                <a:cs typeface="Times New Roman" panose="02020603050405020304" pitchFamily="18" charset="0"/>
              </a:rPr>
              <a:t>分享、比较信息、观点</a:t>
            </a:r>
            <a:endParaRPr lang="zh-CN" altLang="en-US" sz="2400" b="1" dirty="0">
              <a:latin typeface="楷体" panose="02010609060101010101" pitchFamily="49" charset="-122"/>
              <a:ea typeface="楷体" panose="02010609060101010101" pitchFamily="49" charset="-122"/>
            </a:endParaRPr>
          </a:p>
        </p:txBody>
      </p:sp>
      <p:sp>
        <p:nvSpPr>
          <p:cNvPr id="4" name="矩形 3"/>
          <p:cNvSpPr/>
          <p:nvPr/>
        </p:nvSpPr>
        <p:spPr>
          <a:xfrm>
            <a:off x="5292913" y="4450386"/>
            <a:ext cx="5009327" cy="830997"/>
          </a:xfrm>
          <a:prstGeom prst="rect">
            <a:avLst/>
          </a:prstGeom>
        </p:spPr>
        <p:txBody>
          <a:bodyPr wrap="square">
            <a:spAutoFit/>
          </a:bodyPr>
          <a:lstStyle/>
          <a:p>
            <a:pPr algn="r"/>
            <a:r>
              <a:rPr lang="zh-CN" altLang="zh-CN" sz="2400" b="1" dirty="0">
                <a:latin typeface="楷体" panose="02010609060101010101" pitchFamily="49" charset="-122"/>
                <a:ea typeface="楷体" panose="02010609060101010101" pitchFamily="49" charset="-122"/>
                <a:cs typeface="Times New Roman" panose="02020603050405020304" pitchFamily="18" charset="0"/>
              </a:rPr>
              <a:t>发现和分析在各种思想、概念或者描述中不一致的地方</a:t>
            </a:r>
            <a:endParaRPr lang="zh-CN" altLang="en-US" sz="2400" b="1" dirty="0">
              <a:latin typeface="楷体" panose="02010609060101010101" pitchFamily="49" charset="-122"/>
              <a:ea typeface="楷体" panose="02010609060101010101" pitchFamily="49" charset="-122"/>
            </a:endParaRPr>
          </a:p>
        </p:txBody>
      </p:sp>
      <p:sp>
        <p:nvSpPr>
          <p:cNvPr id="5" name="矩形 4"/>
          <p:cNvSpPr/>
          <p:nvPr/>
        </p:nvSpPr>
        <p:spPr>
          <a:xfrm>
            <a:off x="1938599" y="3471843"/>
            <a:ext cx="3004069" cy="830997"/>
          </a:xfrm>
          <a:prstGeom prst="rect">
            <a:avLst/>
          </a:prstGeom>
        </p:spPr>
        <p:txBody>
          <a:bodyPr wrap="square">
            <a:spAutoFit/>
          </a:bodyPr>
          <a:lstStyle/>
          <a:p>
            <a:r>
              <a:rPr lang="zh-CN" altLang="zh-CN" sz="2400" b="1" dirty="0">
                <a:latin typeface="楷体" panose="02010609060101010101" pitchFamily="49" charset="-122"/>
                <a:ea typeface="楷体" panose="02010609060101010101" pitchFamily="49" charset="-122"/>
                <a:cs typeface="Times New Roman" panose="02020603050405020304" pitchFamily="18" charset="0"/>
              </a:rPr>
              <a:t>意义协商，进行知识的群体建构</a:t>
            </a:r>
            <a:endParaRPr lang="zh-CN" altLang="en-US" sz="2400" b="1" dirty="0">
              <a:latin typeface="楷体" panose="02010609060101010101" pitchFamily="49" charset="-122"/>
              <a:ea typeface="楷体" panose="02010609060101010101" pitchFamily="49" charset="-122"/>
            </a:endParaRPr>
          </a:p>
        </p:txBody>
      </p:sp>
      <p:sp>
        <p:nvSpPr>
          <p:cNvPr id="6" name="矩形 5"/>
          <p:cNvSpPr/>
          <p:nvPr/>
        </p:nvSpPr>
        <p:spPr>
          <a:xfrm>
            <a:off x="8598708" y="2907566"/>
            <a:ext cx="3116707" cy="830997"/>
          </a:xfrm>
          <a:prstGeom prst="rect">
            <a:avLst/>
          </a:prstGeom>
        </p:spPr>
        <p:txBody>
          <a:bodyPr wrap="square">
            <a:spAutoFit/>
          </a:bodyPr>
          <a:lstStyle/>
          <a:p>
            <a:r>
              <a:rPr lang="zh-CN" altLang="zh-CN" sz="2400" b="1" dirty="0">
                <a:latin typeface="楷体" panose="02010609060101010101" pitchFamily="49" charset="-122"/>
                <a:ea typeface="楷体" panose="02010609060101010101" pitchFamily="49" charset="-122"/>
                <a:cs typeface="Times New Roman" panose="02020603050405020304" pitchFamily="18" charset="0"/>
              </a:rPr>
              <a:t>对新建构的观点进行检验和修改</a:t>
            </a:r>
            <a:endParaRPr lang="zh-CN" altLang="en-US" sz="24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7" name="矩形 6"/>
          <p:cNvSpPr/>
          <p:nvPr/>
        </p:nvSpPr>
        <p:spPr>
          <a:xfrm>
            <a:off x="6550198" y="1704699"/>
            <a:ext cx="5134739" cy="461665"/>
          </a:xfrm>
          <a:prstGeom prst="rect">
            <a:avLst/>
          </a:prstGeom>
        </p:spPr>
        <p:txBody>
          <a:bodyPr wrap="none">
            <a:spAutoFit/>
          </a:bodyPr>
          <a:lstStyle/>
          <a:p>
            <a:r>
              <a:rPr lang="zh-CN" altLang="zh-CN" sz="2400" b="1" dirty="0">
                <a:latin typeface="楷体" panose="02010609060101010101" pitchFamily="49" charset="-122"/>
                <a:ea typeface="楷体" panose="02010609060101010101" pitchFamily="49" charset="-122"/>
                <a:cs typeface="Times New Roman" panose="02020603050405020304" pitchFamily="18" charset="0"/>
              </a:rPr>
              <a:t>学习者达成一致，应用新建构的知识</a:t>
            </a:r>
            <a:endParaRPr lang="zh-CN" altLang="en-US" sz="2400" b="1" dirty="0">
              <a:latin typeface="楷体" panose="02010609060101010101" pitchFamily="49" charset="-122"/>
              <a:ea typeface="楷体" panose="02010609060101010101" pitchFamily="49" charset="-122"/>
              <a:cs typeface="Times New Roman" panose="02020603050405020304" pitchFamily="18" charset="0"/>
            </a:endParaRPr>
          </a:p>
        </p:txBody>
      </p:sp>
      <p:cxnSp>
        <p:nvCxnSpPr>
          <p:cNvPr id="150" name="Straight Connector 13"/>
          <p:cNvCxnSpPr>
            <a:cxnSpLocks noChangeShapeType="1"/>
          </p:cNvCxnSpPr>
          <p:nvPr>
            <p:custDataLst>
              <p:tags r:id="rId2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3761256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a:t>知识建构的</a:t>
            </a:r>
            <a:r>
              <a:rPr lang="zh-CN" altLang="en-US" dirty="0" smtClean="0"/>
              <a:t>过程模型</a:t>
            </a:r>
            <a:endParaRPr lang="zh-CN" altLang="en-US" dirty="0"/>
          </a:p>
        </p:txBody>
      </p:sp>
      <p:sp>
        <p:nvSpPr>
          <p:cNvPr id="3" name="内容占位符 2"/>
          <p:cNvSpPr>
            <a:spLocks noGrp="1"/>
          </p:cNvSpPr>
          <p:nvPr>
            <p:ph idx="1"/>
          </p:nvPr>
        </p:nvSpPr>
        <p:spPr>
          <a:xfrm>
            <a:off x="1032007" y="1895475"/>
            <a:ext cx="10306553" cy="2798445"/>
          </a:xfrm>
        </p:spPr>
        <p:txBody>
          <a:bodyPr/>
          <a:lstStyle/>
          <a:p>
            <a:pPr marL="1082675" lvl="1" indent="-366713">
              <a:lnSpc>
                <a:spcPct val="150000"/>
              </a:lnSpc>
              <a:buFont typeface="Wingdings" panose="05000000000000000000" pitchFamily="2" charset="2"/>
              <a:buChar char="Ø"/>
            </a:pPr>
            <a:r>
              <a:rPr lang="zh-CN" altLang="en-US" sz="2400" dirty="0" smtClean="0">
                <a:latin typeface="宋体" panose="02010600030101010101" pitchFamily="2" charset="-122"/>
                <a:ea typeface="宋体" panose="02010600030101010101" pitchFamily="2" charset="-122"/>
              </a:rPr>
              <a:t>以知识的社会性建构为着重点，以网络在线论坛的交互为视角；</a:t>
            </a:r>
            <a:endParaRPr lang="en-US" altLang="zh-CN" sz="2400" dirty="0" smtClean="0">
              <a:latin typeface="宋体" panose="02010600030101010101" pitchFamily="2" charset="-122"/>
              <a:ea typeface="宋体" panose="02010600030101010101" pitchFamily="2" charset="-122"/>
            </a:endParaRPr>
          </a:p>
          <a:p>
            <a:pPr marL="1082675" lvl="1" indent="-366713">
              <a:lnSpc>
                <a:spcPct val="150000"/>
              </a:lnSpc>
              <a:buFont typeface="Wingdings" panose="05000000000000000000" pitchFamily="2" charset="2"/>
              <a:buChar char="Ø"/>
            </a:pPr>
            <a:r>
              <a:rPr lang="zh-CN" altLang="en-US" sz="2400" dirty="0" smtClean="0">
                <a:latin typeface="宋体" panose="02010600030101010101" pitchFamily="2" charset="-122"/>
                <a:ea typeface="宋体" panose="02010600030101010101" pitchFamily="2" charset="-122"/>
              </a:rPr>
              <a:t>每一个阶段都有多个详细的标准进行界定；</a:t>
            </a:r>
            <a:endParaRPr lang="en-US" altLang="zh-CN" sz="2400" dirty="0" smtClean="0">
              <a:latin typeface="宋体" panose="02010600030101010101" pitchFamily="2" charset="-122"/>
              <a:ea typeface="宋体" panose="02010600030101010101" pitchFamily="2" charset="-122"/>
            </a:endParaRPr>
          </a:p>
          <a:p>
            <a:pPr marL="1082675" lvl="1" indent="-366713">
              <a:lnSpc>
                <a:spcPct val="150000"/>
              </a:lnSpc>
              <a:buFont typeface="Wingdings" panose="05000000000000000000" pitchFamily="2" charset="2"/>
              <a:buChar char="Ø"/>
            </a:pPr>
            <a:r>
              <a:rPr lang="zh-CN" altLang="zh-CN" sz="2400" dirty="0" smtClean="0">
                <a:latin typeface="宋体" panose="02010600030101010101" pitchFamily="2" charset="-122"/>
                <a:ea typeface="宋体" panose="02010600030101010101" pitchFamily="2" charset="-122"/>
              </a:rPr>
              <a:t>根据</a:t>
            </a:r>
            <a:r>
              <a:rPr lang="zh-CN" altLang="zh-CN" sz="2400" dirty="0">
                <a:latin typeface="宋体" panose="02010600030101010101" pitchFamily="2" charset="-122"/>
                <a:ea typeface="宋体" panose="02010600030101010101" pitchFamily="2" charset="-122"/>
              </a:rPr>
              <a:t>这个模型可以对网络在线论坛中的学习者交互进行内容分析，以探究学习</a:t>
            </a:r>
            <a:r>
              <a:rPr lang="zh-CN" altLang="zh-CN" sz="2400" dirty="0" smtClean="0">
                <a:latin typeface="宋体" panose="02010600030101010101" pitchFamily="2" charset="-122"/>
                <a:ea typeface="宋体" panose="02010600030101010101" pitchFamily="2" charset="-122"/>
              </a:rPr>
              <a:t>者</a:t>
            </a:r>
            <a:r>
              <a:rPr lang="zh-CN" altLang="en-US" sz="2400" dirty="0" smtClean="0">
                <a:latin typeface="宋体" panose="02010600030101010101" pitchFamily="2" charset="-122"/>
                <a:ea typeface="宋体" panose="02010600030101010101" pitchFamily="2" charset="-122"/>
              </a:rPr>
              <a:t>的</a:t>
            </a:r>
            <a:r>
              <a:rPr lang="zh-CN" altLang="zh-CN" sz="2400" dirty="0" smtClean="0">
                <a:latin typeface="宋体" panose="02010600030101010101" pitchFamily="2" charset="-122"/>
                <a:ea typeface="宋体" panose="02010600030101010101" pitchFamily="2" charset="-122"/>
              </a:rPr>
              <a:t>知识建构</a:t>
            </a:r>
            <a:r>
              <a:rPr lang="zh-CN" altLang="en-US" sz="2400" dirty="0" smtClean="0">
                <a:latin typeface="宋体" panose="02010600030101010101" pitchFamily="2" charset="-122"/>
                <a:ea typeface="宋体" panose="02010600030101010101" pitchFamily="2" charset="-122"/>
              </a:rPr>
              <a:t>结果</a:t>
            </a:r>
            <a:r>
              <a:rPr lang="zh-CN" altLang="zh-CN" sz="2400" dirty="0" smtClean="0">
                <a:latin typeface="宋体" panose="02010600030101010101" pitchFamily="2" charset="-122"/>
                <a:ea typeface="宋体" panose="02010600030101010101" pitchFamily="2" charset="-122"/>
              </a:rPr>
              <a:t>。</a:t>
            </a:r>
            <a:endParaRPr lang="zh-CN" altLang="en-US" sz="2400" dirty="0">
              <a:latin typeface="宋体" panose="02010600030101010101" pitchFamily="2" charset="-122"/>
              <a:ea typeface="宋体" panose="02010600030101010101" pitchFamily="2" charset="-122"/>
            </a:endParaRPr>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5" name="内容占位符 2"/>
          <p:cNvSpPr txBox="1">
            <a:spLocks/>
          </p:cNvSpPr>
          <p:nvPr/>
        </p:nvSpPr>
        <p:spPr>
          <a:xfrm>
            <a:off x="226624" y="970888"/>
            <a:ext cx="11706295" cy="641171"/>
          </a:xfrm>
          <a:prstGeom prst="rect">
            <a:avLst/>
          </a:prstGeom>
        </p:spPr>
        <p:txBody>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dirty="0" smtClean="0"/>
              <a:t>（</a:t>
            </a:r>
            <a:r>
              <a:rPr lang="en-US" altLang="zh-CN" dirty="0" smtClean="0"/>
              <a:t>1</a:t>
            </a:r>
            <a:r>
              <a:rPr lang="zh-CN" altLang="en-US" dirty="0" smtClean="0"/>
              <a:t>）</a:t>
            </a:r>
            <a:r>
              <a:rPr lang="en-US" altLang="zh-CN" dirty="0" err="1" smtClean="0"/>
              <a:t>Gunawardena</a:t>
            </a:r>
            <a:r>
              <a:rPr lang="zh-CN" altLang="en-US" dirty="0" smtClean="0"/>
              <a:t>关于知识建构的五阶段模型</a:t>
            </a:r>
            <a:r>
              <a:rPr lang="zh-CN" altLang="en-US" sz="2000" dirty="0" smtClean="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Gunawardena, Charlotte N.; </a:t>
            </a:r>
            <a:r>
              <a:rPr lang="en-US" altLang="zh-CN" sz="2000" dirty="0" smtClean="0">
                <a:latin typeface="Times New Roman" panose="02020603050405020304" pitchFamily="18" charset="0"/>
                <a:cs typeface="Times New Roman" panose="02020603050405020304" pitchFamily="18" charset="0"/>
              </a:rPr>
              <a:t>et</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al.1997</a:t>
            </a:r>
            <a:r>
              <a:rPr lang="zh-CN" altLang="en-US" sz="2000" dirty="0" smtClean="0">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1626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 Placeholder 3"/>
          <p:cNvSpPr txBox="1">
            <a:spLocks/>
          </p:cNvSpPr>
          <p:nvPr>
            <p:custDataLst>
              <p:tags r:id="rId2"/>
            </p:custDataLst>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accent1"/>
                </a:solidFill>
                <a:latin typeface="+mj-lt"/>
                <a:cs typeface="Arial" panose="020B0604020202020204" pitchFamily="34" charset="0"/>
              </a:rPr>
              <a:t>01</a:t>
            </a:r>
          </a:p>
        </p:txBody>
      </p:sp>
      <p:sp>
        <p:nvSpPr>
          <p:cNvPr id="18" name="文本框 17"/>
          <p:cNvSpPr txBox="1"/>
          <p:nvPr>
            <p:custDataLst>
              <p:tags r:id="rId3"/>
            </p:custDataLst>
          </p:nvPr>
        </p:nvSpPr>
        <p:spPr>
          <a:xfrm>
            <a:off x="3116264" y="2773364"/>
            <a:ext cx="2150973"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accent1"/>
                </a:solidFill>
                <a:latin typeface="+mj-lt"/>
                <a:cs typeface="Arial" panose="020B0604020202020204" pitchFamily="34" charset="0"/>
              </a:rPr>
              <a:t>Part One</a:t>
            </a:r>
            <a:endParaRPr lang="zh-CN" altLang="en-US" sz="3200" dirty="0">
              <a:solidFill>
                <a:schemeClr val="accent1"/>
              </a:solidFill>
              <a:latin typeface="+mj-lt"/>
              <a:cs typeface="Arial" panose="020B0604020202020204" pitchFamily="34" charset="0"/>
            </a:endParaRPr>
          </a:p>
        </p:txBody>
      </p:sp>
      <p:sp>
        <p:nvSpPr>
          <p:cNvPr id="19" name="等腰三角形 18"/>
          <p:cNvSpPr/>
          <p:nvPr>
            <p:custDataLst>
              <p:tags r:id="rId4"/>
            </p:custDataLst>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0" name="等腰三角形 19"/>
          <p:cNvSpPr/>
          <p:nvPr>
            <p:custDataLst>
              <p:tags r:id="rId5"/>
            </p:custDataLst>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1" name="等腰三角形 20"/>
          <p:cNvSpPr/>
          <p:nvPr>
            <p:custDataLst>
              <p:tags r:id="rId6"/>
            </p:custDataLst>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2" name="等腰三角形 21"/>
          <p:cNvSpPr/>
          <p:nvPr>
            <p:custDataLst>
              <p:tags r:id="rId7"/>
            </p:custDataLst>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3" name="等腰三角形 22"/>
          <p:cNvSpPr/>
          <p:nvPr>
            <p:custDataLst>
              <p:tags r:id="rId8"/>
            </p:custDataLst>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4" name="椭圆 23"/>
          <p:cNvSpPr/>
          <p:nvPr>
            <p:custDataLst>
              <p:tags r:id="rId9"/>
            </p:custDataLst>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5" name="椭圆 24"/>
          <p:cNvSpPr/>
          <p:nvPr>
            <p:custDataLst>
              <p:tags r:id="rId10"/>
            </p:custDataLst>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6" name="椭圆 25"/>
          <p:cNvSpPr/>
          <p:nvPr>
            <p:custDataLst>
              <p:tags r:id="rId11"/>
            </p:custDataLst>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7" name="等腰三角形 26"/>
          <p:cNvSpPr/>
          <p:nvPr>
            <p:custDataLst>
              <p:tags r:id="rId12"/>
            </p:custDataLst>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8" name="等腰三角形 27"/>
          <p:cNvSpPr/>
          <p:nvPr>
            <p:custDataLst>
              <p:tags r:id="rId13"/>
            </p:custDataLst>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cxnSp>
        <p:nvCxnSpPr>
          <p:cNvPr id="2062" name="Straight Connector 13"/>
          <p:cNvCxnSpPr>
            <a:cxnSpLocks noChangeShapeType="1"/>
          </p:cNvCxnSpPr>
          <p:nvPr>
            <p:custDataLst>
              <p:tags r:id="rId14"/>
            </p:custDataLst>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29" name="文本框 16"/>
          <p:cNvSpPr txBox="1">
            <a:spLocks noChangeArrowheads="1"/>
          </p:cNvSpPr>
          <p:nvPr>
            <p:custDataLst>
              <p:tags r:id="rId15"/>
            </p:custDataLst>
          </p:nvPr>
        </p:nvSpPr>
        <p:spPr bwMode="auto">
          <a:xfrm>
            <a:off x="3114458" y="3357564"/>
            <a:ext cx="50323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3600" b="1" dirty="0">
                <a:solidFill>
                  <a:schemeClr val="accent1"/>
                </a:solidFill>
                <a:latin typeface="微软雅黑" panose="020B0503020204020204" pitchFamily="34" charset="-122"/>
                <a:ea typeface="微软雅黑" panose="020B0503020204020204" pitchFamily="34" charset="-122"/>
              </a:rPr>
              <a:t>知识建构</a:t>
            </a:r>
            <a:r>
              <a:rPr lang="zh-CN" altLang="en-US" sz="3600" b="1" dirty="0" smtClean="0">
                <a:solidFill>
                  <a:schemeClr val="accent1"/>
                </a:solidFill>
                <a:latin typeface="微软雅黑" panose="020B0503020204020204" pitchFamily="34" charset="-122"/>
                <a:ea typeface="微软雅黑" panose="020B0503020204020204" pitchFamily="34" charset="-122"/>
              </a:rPr>
              <a:t>的相关概念</a:t>
            </a:r>
            <a:endParaRPr lang="zh-CN" altLang="en-US" sz="3600" b="1" dirty="0">
              <a:solidFill>
                <a:schemeClr val="accent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202057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7" name="组合 106"/>
          <p:cNvGrpSpPr>
            <a:grpSpLocks noChangeAspect="1"/>
          </p:cNvGrpSpPr>
          <p:nvPr/>
        </p:nvGrpSpPr>
        <p:grpSpPr>
          <a:xfrm>
            <a:off x="4503491" y="2284974"/>
            <a:ext cx="3384000" cy="3431261"/>
            <a:chOff x="5308255" y="2011936"/>
            <a:chExt cx="3816000" cy="3869297"/>
          </a:xfrm>
        </p:grpSpPr>
        <p:sp>
          <p:nvSpPr>
            <p:cNvPr id="108" name="弧形 107"/>
            <p:cNvSpPr/>
            <p:nvPr/>
          </p:nvSpPr>
          <p:spPr>
            <a:xfrm rot="5400000" flipH="1">
              <a:off x="5308255" y="2065233"/>
              <a:ext cx="3816000" cy="3816000"/>
            </a:xfrm>
            <a:prstGeom prst="arc">
              <a:avLst>
                <a:gd name="adj1" fmla="val 684073"/>
                <a:gd name="adj2" fmla="val 0"/>
              </a:avLst>
            </a:prstGeom>
            <a:ln w="57150">
              <a:gradFill flip="none" rotWithShape="1">
                <a:gsLst>
                  <a:gs pos="0">
                    <a:schemeClr val="accent1">
                      <a:lumMod val="67000"/>
                    </a:schemeClr>
                  </a:gs>
                  <a:gs pos="67000">
                    <a:srgbClr val="92D050"/>
                  </a:gs>
                  <a:gs pos="100000">
                    <a:srgbClr val="FFFF00"/>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9" name="等腰三角形 108"/>
            <p:cNvSpPr>
              <a:spLocks noChangeAspect="1"/>
            </p:cNvSpPr>
            <p:nvPr/>
          </p:nvSpPr>
          <p:spPr>
            <a:xfrm rot="4962063">
              <a:off x="6693372" y="2012147"/>
              <a:ext cx="216000" cy="2155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sp>
        <p:nvSpPr>
          <p:cNvPr id="2061" name="MH_PageTitle"/>
          <p:cNvSpPr>
            <a:spLocks noGrp="1"/>
          </p:cNvSpPr>
          <p:nvPr>
            <p:ph type="title"/>
            <p:custDataLst>
              <p:tags r:id="rId2"/>
            </p:custDataLst>
          </p:nvPr>
        </p:nvSpPr>
        <p:spPr/>
        <p:txBody>
          <a:bodyPr/>
          <a:lstStyle/>
          <a:p>
            <a:r>
              <a:rPr lang="zh-CN" altLang="en-US" dirty="0"/>
              <a:t>知识建构的过程模型</a:t>
            </a:r>
            <a:endParaRPr lang="zh-CN" altLang="en-US" dirty="0" smtClean="0"/>
          </a:p>
        </p:txBody>
      </p:sp>
      <p:sp>
        <p:nvSpPr>
          <p:cNvPr id="2065" name="MH_SubTitle_2"/>
          <p:cNvSpPr>
            <a:spLocks noChangeArrowheads="1"/>
          </p:cNvSpPr>
          <p:nvPr>
            <p:custDataLst>
              <p:tags r:id="rId3"/>
            </p:custDataLst>
          </p:nvPr>
        </p:nvSpPr>
        <p:spPr bwMode="auto">
          <a:xfrm>
            <a:off x="7946573" y="2790986"/>
            <a:ext cx="4092998" cy="651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defRPr/>
            </a:pPr>
            <a:r>
              <a:rPr lang="zh-CN" altLang="zh-CN" sz="2400" dirty="0">
                <a:latin typeface="楷体" panose="02010609060101010101" pitchFamily="49" charset="-122"/>
                <a:ea typeface="楷体" panose="02010609060101010101" pitchFamily="49" charset="-122"/>
              </a:rPr>
              <a:t>问题</a:t>
            </a:r>
            <a:r>
              <a:rPr lang="zh-CN" altLang="zh-CN" sz="2400" dirty="0" smtClean="0">
                <a:latin typeface="楷体" panose="02010609060101010101" pitchFamily="49" charset="-122"/>
                <a:ea typeface="楷体" panose="02010609060101010101" pitchFamily="49" charset="-122"/>
              </a:rPr>
              <a:t>提出</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Problem setting</a:t>
            </a:r>
            <a:r>
              <a:rPr lang="zh-CN" altLang="zh-CN"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cs typeface="Arial" panose="020B0604020202020204" pitchFamily="34" charset="0"/>
            </a:endParaRPr>
          </a:p>
        </p:txBody>
      </p:sp>
      <p:sp>
        <p:nvSpPr>
          <p:cNvPr id="2066" name="MH_SubTitle_4"/>
          <p:cNvSpPr>
            <a:spLocks noChangeArrowheads="1"/>
          </p:cNvSpPr>
          <p:nvPr>
            <p:custDataLst>
              <p:tags r:id="rId4"/>
            </p:custDataLst>
          </p:nvPr>
        </p:nvSpPr>
        <p:spPr bwMode="auto">
          <a:xfrm>
            <a:off x="5156241" y="5689122"/>
            <a:ext cx="2399015"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zh-CN" sz="2400" dirty="0" smtClean="0">
                <a:latin typeface="楷体" panose="02010609060101010101" pitchFamily="49" charset="-122"/>
                <a:ea typeface="楷体" panose="02010609060101010101" pitchFamily="49" charset="-122"/>
              </a:rPr>
              <a:t>研究</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Research</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2067" name="MH_SubTitle_6"/>
          <p:cNvSpPr>
            <a:spLocks noChangeArrowheads="1"/>
          </p:cNvSpPr>
          <p:nvPr>
            <p:custDataLst>
              <p:tags r:id="rId5"/>
            </p:custDataLst>
          </p:nvPr>
        </p:nvSpPr>
        <p:spPr bwMode="auto">
          <a:xfrm>
            <a:off x="1274301" y="2751737"/>
            <a:ext cx="3578773" cy="696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zh-CN" sz="2400" dirty="0">
                <a:latin typeface="楷体" panose="02010609060101010101" pitchFamily="49" charset="-122"/>
                <a:ea typeface="楷体" panose="02010609060101010101" pitchFamily="49" charset="-122"/>
              </a:rPr>
              <a:t>评价</a:t>
            </a:r>
            <a:r>
              <a:rPr lang="zh-CN" altLang="zh-CN" sz="2400" dirty="0" smtClean="0">
                <a:latin typeface="楷体" panose="02010609060101010101" pitchFamily="49" charset="-122"/>
                <a:ea typeface="楷体" panose="02010609060101010101" pitchFamily="49" charset="-122"/>
              </a:rPr>
              <a:t>阶段</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Evaluation</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20" name="内容占位符 2"/>
          <p:cNvSpPr txBox="1">
            <a:spLocks/>
          </p:cNvSpPr>
          <p:nvPr/>
        </p:nvSpPr>
        <p:spPr>
          <a:xfrm>
            <a:off x="458371" y="998040"/>
            <a:ext cx="11581200" cy="544828"/>
          </a:xfrm>
          <a:prstGeom prst="rect">
            <a:avLst/>
          </a:prstGeom>
        </p:spPr>
        <p:txBody>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zh-CN" altLang="en-US" dirty="0" smtClean="0"/>
              <a:t>（</a:t>
            </a:r>
            <a:r>
              <a:rPr lang="en-US" altLang="zh-CN" dirty="0" smtClean="0"/>
              <a:t>2</a:t>
            </a:r>
            <a:r>
              <a:rPr lang="zh-CN" altLang="en-US" dirty="0" smtClean="0"/>
              <a:t>）</a:t>
            </a:r>
            <a:r>
              <a:rPr lang="en-US" altLang="zh-CN" dirty="0" smtClean="0"/>
              <a:t>Hansen, T.</a:t>
            </a:r>
            <a:r>
              <a:rPr lang="zh-CN" altLang="en-US" dirty="0" smtClean="0"/>
              <a:t>等人提出的知识建构六阶段模型（</a:t>
            </a:r>
            <a:r>
              <a:rPr lang="en-US" altLang="zh-CN" dirty="0"/>
              <a:t>Hansen, T</a:t>
            </a:r>
            <a:r>
              <a:rPr lang="en-US" altLang="zh-CN" dirty="0" smtClean="0"/>
              <a:t>., et</a:t>
            </a:r>
            <a:r>
              <a:rPr lang="zh-CN" altLang="en-US" dirty="0" smtClean="0"/>
              <a:t>，</a:t>
            </a:r>
            <a:r>
              <a:rPr lang="en-US" altLang="zh-CN" dirty="0" smtClean="0"/>
              <a:t>al.</a:t>
            </a:r>
            <a:r>
              <a:rPr lang="zh-CN" altLang="en-US" dirty="0" smtClean="0"/>
              <a:t>，</a:t>
            </a:r>
            <a:r>
              <a:rPr lang="en-US" altLang="zh-CN" dirty="0" smtClean="0"/>
              <a:t>1999</a:t>
            </a:r>
            <a:r>
              <a:rPr lang="zh-CN" altLang="en-US" dirty="0" smtClean="0"/>
              <a:t>）</a:t>
            </a:r>
            <a:endParaRPr lang="zh-CN" altLang="en-US" dirty="0"/>
          </a:p>
        </p:txBody>
      </p:sp>
      <p:cxnSp>
        <p:nvCxnSpPr>
          <p:cNvPr id="31" name="Straight Connector 13"/>
          <p:cNvCxnSpPr>
            <a:cxnSpLocks noChangeShapeType="1"/>
          </p:cNvCxnSpPr>
          <p:nvPr>
            <p:custDataLst>
              <p:tags r:id="rId6"/>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38" name="MH_SubTitle_1"/>
          <p:cNvSpPr>
            <a:spLocks noChangeArrowheads="1"/>
          </p:cNvSpPr>
          <p:nvPr>
            <p:custDataLst>
              <p:tags r:id="rId7"/>
            </p:custDataLst>
          </p:nvPr>
        </p:nvSpPr>
        <p:spPr bwMode="auto">
          <a:xfrm>
            <a:off x="4494352" y="1597341"/>
            <a:ext cx="3986952" cy="612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defRPr/>
            </a:pPr>
            <a:r>
              <a:rPr lang="zh-CN" altLang="zh-CN" sz="2400" dirty="0">
                <a:latin typeface="楷体" panose="02010609060101010101" pitchFamily="49" charset="-122"/>
                <a:ea typeface="楷体" panose="02010609060101010101" pitchFamily="49" charset="-122"/>
              </a:rPr>
              <a:t>小组</a:t>
            </a:r>
            <a:r>
              <a:rPr lang="zh-CN" altLang="zh-CN" sz="2400" dirty="0" smtClean="0">
                <a:latin typeface="楷体" panose="02010609060101010101" pitchFamily="49" charset="-122"/>
                <a:ea typeface="楷体" panose="02010609060101010101" pitchFamily="49" charset="-122"/>
              </a:rPr>
              <a:t>建立</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Group formation</a:t>
            </a:r>
            <a:r>
              <a:rPr lang="zh-CN" altLang="zh-CN" sz="2400" dirty="0">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cs typeface="Arial" panose="020B0604020202020204" pitchFamily="34" charset="0"/>
            </a:endParaRPr>
          </a:p>
        </p:txBody>
      </p:sp>
      <p:sp>
        <p:nvSpPr>
          <p:cNvPr id="39" name="MH_SubTitle_3"/>
          <p:cNvSpPr>
            <a:spLocks noChangeArrowheads="1"/>
          </p:cNvSpPr>
          <p:nvPr>
            <p:custDataLst>
              <p:tags r:id="rId8"/>
            </p:custDataLst>
          </p:nvPr>
        </p:nvSpPr>
        <p:spPr bwMode="auto">
          <a:xfrm>
            <a:off x="7892348" y="4342123"/>
            <a:ext cx="2592000" cy="62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defRPr/>
            </a:pPr>
            <a:r>
              <a:rPr lang="zh-CN" altLang="zh-CN" sz="2400" dirty="0" smtClean="0">
                <a:latin typeface="楷体" panose="02010609060101010101" pitchFamily="49" charset="-122"/>
                <a:ea typeface="楷体" panose="02010609060101010101" pitchFamily="49" charset="-122"/>
              </a:rPr>
              <a:t>规划</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Planning</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0" name="MH_SubTitle_5"/>
          <p:cNvSpPr>
            <a:spLocks noChangeArrowheads="1"/>
          </p:cNvSpPr>
          <p:nvPr>
            <p:custDataLst>
              <p:tags r:id="rId9"/>
            </p:custDataLst>
          </p:nvPr>
        </p:nvSpPr>
        <p:spPr bwMode="auto">
          <a:xfrm>
            <a:off x="1749762" y="4478787"/>
            <a:ext cx="2903694"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zh-CN" sz="2400" dirty="0" smtClean="0">
                <a:latin typeface="楷体" panose="02010609060101010101" pitchFamily="49" charset="-122"/>
                <a:ea typeface="楷体" panose="02010609060101010101" pitchFamily="49" charset="-122"/>
              </a:rPr>
              <a:t>工作总结</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Conclusion of </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work</a:t>
            </a:r>
            <a:r>
              <a:rPr lang="zh-CN"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400" dirty="0">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47" name="Group 66"/>
          <p:cNvGrpSpPr>
            <a:grpSpLocks noChangeAspect="1"/>
          </p:cNvGrpSpPr>
          <p:nvPr/>
        </p:nvGrpSpPr>
        <p:grpSpPr bwMode="auto">
          <a:xfrm>
            <a:off x="4601368" y="2926950"/>
            <a:ext cx="430759" cy="432000"/>
            <a:chOff x="590" y="1015"/>
            <a:chExt cx="696" cy="698"/>
          </a:xfrm>
        </p:grpSpPr>
        <p:sp>
          <p:nvSpPr>
            <p:cNvPr id="48" name="Oval 67"/>
            <p:cNvSpPr>
              <a:spLocks noChangeArrowheads="1"/>
            </p:cNvSpPr>
            <p:nvPr/>
          </p:nvSpPr>
          <p:spPr bwMode="gray">
            <a:xfrm>
              <a:off x="590" y="1015"/>
              <a:ext cx="696" cy="698"/>
            </a:xfrm>
            <a:prstGeom prst="ellipse">
              <a:avLst/>
            </a:prstGeom>
            <a:gradFill rotWithShape="1">
              <a:gsLst>
                <a:gs pos="0">
                  <a:srgbClr val="CCFF66">
                    <a:gamma/>
                    <a:shade val="46275"/>
                    <a:invGamma/>
                  </a:srgbClr>
                </a:gs>
                <a:gs pos="100000">
                  <a:srgbClr val="CCFF66"/>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3" name="Oval 68"/>
            <p:cNvSpPr>
              <a:spLocks noChangeArrowheads="1"/>
            </p:cNvSpPr>
            <p:nvPr/>
          </p:nvSpPr>
          <p:spPr bwMode="gray">
            <a:xfrm>
              <a:off x="598" y="1024"/>
              <a:ext cx="680" cy="680"/>
            </a:xfrm>
            <a:prstGeom prst="ellipse">
              <a:avLst/>
            </a:prstGeom>
            <a:gradFill rotWithShape="1">
              <a:gsLst>
                <a:gs pos="0">
                  <a:srgbClr val="CCFF66">
                    <a:alpha val="0"/>
                  </a:srgbClr>
                </a:gs>
                <a:gs pos="100000">
                  <a:srgbClr val="CCFF66">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4" name="Oval 69"/>
            <p:cNvSpPr>
              <a:spLocks noChangeArrowheads="1"/>
            </p:cNvSpPr>
            <p:nvPr/>
          </p:nvSpPr>
          <p:spPr bwMode="gray">
            <a:xfrm>
              <a:off x="615" y="1046"/>
              <a:ext cx="647" cy="636"/>
            </a:xfrm>
            <a:prstGeom prst="ellipse">
              <a:avLst/>
            </a:prstGeom>
            <a:gradFill rotWithShape="1">
              <a:gsLst>
                <a:gs pos="0">
                  <a:srgbClr val="CCFF66">
                    <a:gamma/>
                    <a:shade val="79216"/>
                    <a:invGamma/>
                  </a:srgbClr>
                </a:gs>
                <a:gs pos="100000">
                  <a:srgbClr val="CCFF66">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55" name="Oval 70"/>
            <p:cNvSpPr>
              <a:spLocks noChangeArrowheads="1"/>
            </p:cNvSpPr>
            <p:nvPr/>
          </p:nvSpPr>
          <p:spPr bwMode="gray">
            <a:xfrm>
              <a:off x="651" y="1026"/>
              <a:ext cx="576" cy="516"/>
            </a:xfrm>
            <a:prstGeom prst="ellipse">
              <a:avLst/>
            </a:prstGeom>
            <a:gradFill rotWithShape="1">
              <a:gsLst>
                <a:gs pos="0">
                  <a:srgbClr val="CCFF66">
                    <a:gamma/>
                    <a:tint val="0"/>
                    <a:invGamma/>
                  </a:srgbClr>
                </a:gs>
                <a:gs pos="100000">
                  <a:srgbClr val="CCFF66">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nvGrpSpPr>
          <p:cNvPr id="81" name="Group 71"/>
          <p:cNvGrpSpPr>
            <a:grpSpLocks noChangeAspect="1"/>
          </p:cNvGrpSpPr>
          <p:nvPr/>
        </p:nvGrpSpPr>
        <p:grpSpPr bwMode="auto">
          <a:xfrm>
            <a:off x="4488834" y="4543412"/>
            <a:ext cx="432000" cy="433243"/>
            <a:chOff x="54" y="2591"/>
            <a:chExt cx="696" cy="698"/>
          </a:xfrm>
        </p:grpSpPr>
        <p:sp>
          <p:nvSpPr>
            <p:cNvPr id="82" name="Oval 72"/>
            <p:cNvSpPr>
              <a:spLocks noChangeArrowheads="1"/>
            </p:cNvSpPr>
            <p:nvPr/>
          </p:nvSpPr>
          <p:spPr bwMode="gray">
            <a:xfrm>
              <a:off x="54" y="2591"/>
              <a:ext cx="696" cy="698"/>
            </a:xfrm>
            <a:prstGeom prst="ellipse">
              <a:avLst/>
            </a:prstGeom>
            <a:gradFill rotWithShape="1">
              <a:gsLst>
                <a:gs pos="0">
                  <a:srgbClr val="FFCC00">
                    <a:gamma/>
                    <a:shade val="46275"/>
                    <a:invGamma/>
                  </a:srgbClr>
                </a:gs>
                <a:gs pos="100000">
                  <a:srgbClr val="FFCC0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83" name="Oval 73"/>
            <p:cNvSpPr>
              <a:spLocks noChangeArrowheads="1"/>
            </p:cNvSpPr>
            <p:nvPr/>
          </p:nvSpPr>
          <p:spPr bwMode="gray">
            <a:xfrm>
              <a:off x="63" y="2600"/>
              <a:ext cx="680" cy="680"/>
            </a:xfrm>
            <a:prstGeom prst="ellipse">
              <a:avLst/>
            </a:prstGeom>
            <a:gradFill rotWithShape="1">
              <a:gsLst>
                <a:gs pos="0">
                  <a:srgbClr val="FFCC00">
                    <a:alpha val="0"/>
                  </a:srgbClr>
                </a:gs>
                <a:gs pos="100000">
                  <a:srgbClr val="FFCC0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84" name="Oval 74"/>
            <p:cNvSpPr>
              <a:spLocks noChangeArrowheads="1"/>
            </p:cNvSpPr>
            <p:nvPr/>
          </p:nvSpPr>
          <p:spPr bwMode="gray">
            <a:xfrm>
              <a:off x="79" y="2622"/>
              <a:ext cx="647" cy="636"/>
            </a:xfrm>
            <a:prstGeom prst="ellipse">
              <a:avLst/>
            </a:prstGeom>
            <a:gradFill rotWithShape="1">
              <a:gsLst>
                <a:gs pos="0">
                  <a:srgbClr val="FFCC00">
                    <a:gamma/>
                    <a:shade val="79216"/>
                    <a:invGamma/>
                  </a:srgbClr>
                </a:gs>
                <a:gs pos="100000">
                  <a:srgbClr val="FFCC0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85" name="Oval 75"/>
            <p:cNvSpPr>
              <a:spLocks noChangeArrowheads="1"/>
            </p:cNvSpPr>
            <p:nvPr/>
          </p:nvSpPr>
          <p:spPr bwMode="gray">
            <a:xfrm>
              <a:off x="115" y="2597"/>
              <a:ext cx="576" cy="516"/>
            </a:xfrm>
            <a:prstGeom prst="ellipse">
              <a:avLst/>
            </a:prstGeom>
            <a:gradFill rotWithShape="1">
              <a:gsLst>
                <a:gs pos="0">
                  <a:srgbClr val="FFCC00">
                    <a:gamma/>
                    <a:tint val="0"/>
                    <a:invGamma/>
                  </a:srgbClr>
                </a:gs>
                <a:gs pos="100000">
                  <a:srgbClr val="FFCC0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nvGrpSpPr>
          <p:cNvPr id="86" name="Group 76"/>
          <p:cNvGrpSpPr>
            <a:grpSpLocks noChangeAspect="1"/>
          </p:cNvGrpSpPr>
          <p:nvPr/>
        </p:nvGrpSpPr>
        <p:grpSpPr bwMode="auto">
          <a:xfrm>
            <a:off x="7566364" y="4453315"/>
            <a:ext cx="432000" cy="433243"/>
            <a:chOff x="166" y="1752"/>
            <a:chExt cx="696" cy="698"/>
          </a:xfrm>
        </p:grpSpPr>
        <p:sp>
          <p:nvSpPr>
            <p:cNvPr id="87" name="Oval 77"/>
            <p:cNvSpPr>
              <a:spLocks noChangeArrowheads="1"/>
            </p:cNvSpPr>
            <p:nvPr/>
          </p:nvSpPr>
          <p:spPr bwMode="gray">
            <a:xfrm>
              <a:off x="166" y="1752"/>
              <a:ext cx="696" cy="698"/>
            </a:xfrm>
            <a:prstGeom prst="ellipse">
              <a:avLst/>
            </a:prstGeom>
            <a:gradFill rotWithShape="1">
              <a:gsLst>
                <a:gs pos="0">
                  <a:srgbClr val="0099FF">
                    <a:gamma/>
                    <a:shade val="46275"/>
                    <a:invGamma/>
                  </a:srgbClr>
                </a:gs>
                <a:gs pos="100000">
                  <a:srgbClr val="0099FF"/>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88" name="Oval 78"/>
            <p:cNvSpPr>
              <a:spLocks noChangeArrowheads="1"/>
            </p:cNvSpPr>
            <p:nvPr/>
          </p:nvSpPr>
          <p:spPr bwMode="gray">
            <a:xfrm>
              <a:off x="174" y="1761"/>
              <a:ext cx="680" cy="680"/>
            </a:xfrm>
            <a:prstGeom prst="ellipse">
              <a:avLst/>
            </a:prstGeom>
            <a:gradFill rotWithShape="1">
              <a:gsLst>
                <a:gs pos="0">
                  <a:srgbClr val="0099FF">
                    <a:alpha val="0"/>
                  </a:srgbClr>
                </a:gs>
                <a:gs pos="100000">
                  <a:srgbClr val="0099FF">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89" name="Oval 79"/>
            <p:cNvSpPr>
              <a:spLocks noChangeArrowheads="1"/>
            </p:cNvSpPr>
            <p:nvPr/>
          </p:nvSpPr>
          <p:spPr bwMode="gray">
            <a:xfrm>
              <a:off x="191" y="1783"/>
              <a:ext cx="647" cy="636"/>
            </a:xfrm>
            <a:prstGeom prst="ellipse">
              <a:avLst/>
            </a:prstGeom>
            <a:gradFill rotWithShape="1">
              <a:gsLst>
                <a:gs pos="0">
                  <a:srgbClr val="0099FF">
                    <a:gamma/>
                    <a:shade val="79216"/>
                    <a:invGamma/>
                  </a:srgbClr>
                </a:gs>
                <a:gs pos="100000">
                  <a:srgbClr val="0099FF">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0" name="Oval 80"/>
            <p:cNvSpPr>
              <a:spLocks noChangeArrowheads="1"/>
            </p:cNvSpPr>
            <p:nvPr/>
          </p:nvSpPr>
          <p:spPr bwMode="gray">
            <a:xfrm>
              <a:off x="227" y="1762"/>
              <a:ext cx="576" cy="516"/>
            </a:xfrm>
            <a:prstGeom prst="ellipse">
              <a:avLst/>
            </a:prstGeom>
            <a:gradFill rotWithShape="1">
              <a:gsLst>
                <a:gs pos="0">
                  <a:srgbClr val="0099FF">
                    <a:gamma/>
                    <a:tint val="0"/>
                    <a:invGamma/>
                  </a:srgbClr>
                </a:gs>
                <a:gs pos="100000">
                  <a:srgbClr val="0099FF">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nvGrpSpPr>
          <p:cNvPr id="91" name="Group 81"/>
          <p:cNvGrpSpPr>
            <a:grpSpLocks noChangeAspect="1"/>
          </p:cNvGrpSpPr>
          <p:nvPr/>
        </p:nvGrpSpPr>
        <p:grpSpPr bwMode="auto">
          <a:xfrm>
            <a:off x="6099531" y="5479404"/>
            <a:ext cx="432000" cy="433243"/>
            <a:chOff x="415" y="1060"/>
            <a:chExt cx="696" cy="698"/>
          </a:xfrm>
        </p:grpSpPr>
        <p:sp>
          <p:nvSpPr>
            <p:cNvPr id="92" name="Oval 82"/>
            <p:cNvSpPr>
              <a:spLocks noChangeArrowheads="1"/>
            </p:cNvSpPr>
            <p:nvPr/>
          </p:nvSpPr>
          <p:spPr bwMode="gray">
            <a:xfrm>
              <a:off x="415" y="1060"/>
              <a:ext cx="696" cy="698"/>
            </a:xfrm>
            <a:prstGeom prst="ellipse">
              <a:avLst/>
            </a:prstGeom>
            <a:gradFill rotWithShape="1">
              <a:gsLst>
                <a:gs pos="0">
                  <a:srgbClr val="FF6600">
                    <a:gamma/>
                    <a:shade val="46275"/>
                    <a:invGamma/>
                  </a:srgbClr>
                </a:gs>
                <a:gs pos="100000">
                  <a:srgbClr val="FF6600"/>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 name="Oval 83"/>
            <p:cNvSpPr>
              <a:spLocks noChangeArrowheads="1"/>
            </p:cNvSpPr>
            <p:nvPr/>
          </p:nvSpPr>
          <p:spPr bwMode="gray">
            <a:xfrm>
              <a:off x="424" y="1069"/>
              <a:ext cx="680" cy="680"/>
            </a:xfrm>
            <a:prstGeom prst="ellipse">
              <a:avLst/>
            </a:prstGeom>
            <a:gradFill rotWithShape="1">
              <a:gsLst>
                <a:gs pos="0">
                  <a:srgbClr val="FF6600">
                    <a:alpha val="0"/>
                  </a:srgbClr>
                </a:gs>
                <a:gs pos="100000">
                  <a:srgbClr val="FF6600">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4" name="Oval 84"/>
            <p:cNvSpPr>
              <a:spLocks noChangeArrowheads="1"/>
            </p:cNvSpPr>
            <p:nvPr/>
          </p:nvSpPr>
          <p:spPr bwMode="gray">
            <a:xfrm>
              <a:off x="440" y="1091"/>
              <a:ext cx="647" cy="636"/>
            </a:xfrm>
            <a:prstGeom prst="ellipse">
              <a:avLst/>
            </a:prstGeom>
            <a:gradFill rotWithShape="1">
              <a:gsLst>
                <a:gs pos="0">
                  <a:srgbClr val="FF6600">
                    <a:gamma/>
                    <a:shade val="79216"/>
                    <a:invGamma/>
                  </a:srgbClr>
                </a:gs>
                <a:gs pos="100000">
                  <a:srgbClr val="FF6600">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5" name="Oval 85"/>
            <p:cNvSpPr>
              <a:spLocks noChangeArrowheads="1"/>
            </p:cNvSpPr>
            <p:nvPr/>
          </p:nvSpPr>
          <p:spPr bwMode="gray">
            <a:xfrm>
              <a:off x="476" y="1071"/>
              <a:ext cx="576" cy="516"/>
            </a:xfrm>
            <a:prstGeom prst="ellipse">
              <a:avLst/>
            </a:prstGeom>
            <a:gradFill rotWithShape="1">
              <a:gsLst>
                <a:gs pos="0">
                  <a:srgbClr val="FF6600">
                    <a:gamma/>
                    <a:tint val="0"/>
                    <a:invGamma/>
                  </a:srgbClr>
                </a:gs>
                <a:gs pos="100000">
                  <a:srgbClr val="FF6600">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nvGrpSpPr>
          <p:cNvPr id="96" name="Group 86"/>
          <p:cNvGrpSpPr>
            <a:grpSpLocks noChangeAspect="1"/>
          </p:cNvGrpSpPr>
          <p:nvPr/>
        </p:nvGrpSpPr>
        <p:grpSpPr bwMode="auto">
          <a:xfrm>
            <a:off x="7478623" y="2926564"/>
            <a:ext cx="432000" cy="433243"/>
            <a:chOff x="823" y="740"/>
            <a:chExt cx="696" cy="698"/>
          </a:xfrm>
        </p:grpSpPr>
        <p:sp>
          <p:nvSpPr>
            <p:cNvPr id="97" name="Oval 87"/>
            <p:cNvSpPr>
              <a:spLocks noChangeArrowheads="1"/>
            </p:cNvSpPr>
            <p:nvPr/>
          </p:nvSpPr>
          <p:spPr bwMode="gray">
            <a:xfrm>
              <a:off x="823" y="740"/>
              <a:ext cx="696" cy="698"/>
            </a:xfrm>
            <a:prstGeom prst="ellipse">
              <a:avLst/>
            </a:prstGeom>
            <a:gradFill rotWithShape="1">
              <a:gsLst>
                <a:gs pos="0">
                  <a:srgbClr val="FF33CC">
                    <a:gamma/>
                    <a:shade val="46275"/>
                    <a:invGamma/>
                  </a:srgbClr>
                </a:gs>
                <a:gs pos="100000">
                  <a:srgbClr val="FF33CC"/>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8" name="Oval 88"/>
            <p:cNvSpPr>
              <a:spLocks noChangeArrowheads="1"/>
            </p:cNvSpPr>
            <p:nvPr/>
          </p:nvSpPr>
          <p:spPr bwMode="gray">
            <a:xfrm>
              <a:off x="831" y="749"/>
              <a:ext cx="680" cy="680"/>
            </a:xfrm>
            <a:prstGeom prst="ellipse">
              <a:avLst/>
            </a:prstGeom>
            <a:gradFill rotWithShape="1">
              <a:gsLst>
                <a:gs pos="0">
                  <a:srgbClr val="FF33CC">
                    <a:alpha val="0"/>
                  </a:srgbClr>
                </a:gs>
                <a:gs pos="100000">
                  <a:srgbClr val="FF33CC">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9" name="Oval 89"/>
            <p:cNvSpPr>
              <a:spLocks noChangeArrowheads="1"/>
            </p:cNvSpPr>
            <p:nvPr/>
          </p:nvSpPr>
          <p:spPr bwMode="gray">
            <a:xfrm>
              <a:off x="848" y="770"/>
              <a:ext cx="647" cy="636"/>
            </a:xfrm>
            <a:prstGeom prst="ellipse">
              <a:avLst/>
            </a:prstGeom>
            <a:gradFill rotWithShape="1">
              <a:gsLst>
                <a:gs pos="0">
                  <a:srgbClr val="FF33CC">
                    <a:gamma/>
                    <a:shade val="79216"/>
                    <a:invGamma/>
                  </a:srgbClr>
                </a:gs>
                <a:gs pos="100000">
                  <a:srgbClr val="FF33CC">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00" name="Oval 90"/>
            <p:cNvSpPr>
              <a:spLocks noChangeArrowheads="1"/>
            </p:cNvSpPr>
            <p:nvPr/>
          </p:nvSpPr>
          <p:spPr bwMode="gray">
            <a:xfrm>
              <a:off x="884" y="754"/>
              <a:ext cx="576" cy="516"/>
            </a:xfrm>
            <a:prstGeom prst="ellipse">
              <a:avLst/>
            </a:prstGeom>
            <a:gradFill rotWithShape="1">
              <a:gsLst>
                <a:gs pos="0">
                  <a:srgbClr val="FF33CC">
                    <a:gamma/>
                    <a:tint val="0"/>
                    <a:invGamma/>
                  </a:srgbClr>
                </a:gs>
                <a:gs pos="100000">
                  <a:srgbClr val="FF33CC">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nvGrpSpPr>
          <p:cNvPr id="101" name="Group 91"/>
          <p:cNvGrpSpPr>
            <a:grpSpLocks noChangeAspect="1"/>
          </p:cNvGrpSpPr>
          <p:nvPr/>
        </p:nvGrpSpPr>
        <p:grpSpPr bwMode="auto">
          <a:xfrm>
            <a:off x="6140831" y="2115968"/>
            <a:ext cx="432000" cy="433243"/>
            <a:chOff x="869" y="971"/>
            <a:chExt cx="696" cy="698"/>
          </a:xfrm>
        </p:grpSpPr>
        <p:sp>
          <p:nvSpPr>
            <p:cNvPr id="102" name="Oval 92"/>
            <p:cNvSpPr>
              <a:spLocks noChangeArrowheads="1"/>
            </p:cNvSpPr>
            <p:nvPr/>
          </p:nvSpPr>
          <p:spPr bwMode="gray">
            <a:xfrm>
              <a:off x="869" y="971"/>
              <a:ext cx="696" cy="698"/>
            </a:xfrm>
            <a:prstGeom prst="ellipse">
              <a:avLst/>
            </a:prstGeom>
            <a:gradFill rotWithShape="1">
              <a:gsLst>
                <a:gs pos="0">
                  <a:srgbClr val="6666FF">
                    <a:gamma/>
                    <a:shade val="46275"/>
                    <a:invGamma/>
                  </a:srgbClr>
                </a:gs>
                <a:gs pos="100000">
                  <a:srgbClr val="6666FF"/>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03" name="Oval 93"/>
            <p:cNvSpPr>
              <a:spLocks noChangeArrowheads="1"/>
            </p:cNvSpPr>
            <p:nvPr/>
          </p:nvSpPr>
          <p:spPr bwMode="gray">
            <a:xfrm>
              <a:off x="878" y="980"/>
              <a:ext cx="680" cy="680"/>
            </a:xfrm>
            <a:prstGeom prst="ellipse">
              <a:avLst/>
            </a:prstGeom>
            <a:gradFill rotWithShape="1">
              <a:gsLst>
                <a:gs pos="0">
                  <a:srgbClr val="6666FF">
                    <a:alpha val="0"/>
                  </a:srgbClr>
                </a:gs>
                <a:gs pos="100000">
                  <a:srgbClr val="6666FF">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04" name="Oval 94"/>
            <p:cNvSpPr>
              <a:spLocks noChangeArrowheads="1"/>
            </p:cNvSpPr>
            <p:nvPr/>
          </p:nvSpPr>
          <p:spPr bwMode="gray">
            <a:xfrm>
              <a:off x="894" y="1002"/>
              <a:ext cx="647" cy="636"/>
            </a:xfrm>
            <a:prstGeom prst="ellipse">
              <a:avLst/>
            </a:prstGeom>
            <a:gradFill rotWithShape="1">
              <a:gsLst>
                <a:gs pos="0">
                  <a:srgbClr val="6666FF">
                    <a:gamma/>
                    <a:shade val="79216"/>
                    <a:invGamma/>
                  </a:srgbClr>
                </a:gs>
                <a:gs pos="100000">
                  <a:srgbClr val="6666FF">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05" name="Oval 95"/>
            <p:cNvSpPr>
              <a:spLocks noChangeArrowheads="1"/>
            </p:cNvSpPr>
            <p:nvPr/>
          </p:nvSpPr>
          <p:spPr bwMode="gray">
            <a:xfrm>
              <a:off x="930" y="981"/>
              <a:ext cx="576" cy="516"/>
            </a:xfrm>
            <a:prstGeom prst="ellipse">
              <a:avLst/>
            </a:prstGeom>
            <a:gradFill rotWithShape="1">
              <a:gsLst>
                <a:gs pos="0">
                  <a:srgbClr val="6666FF">
                    <a:gamma/>
                    <a:tint val="0"/>
                    <a:invGamma/>
                  </a:srgbClr>
                </a:gs>
                <a:gs pos="100000">
                  <a:srgbClr val="6666FF">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22" name="矩形 121"/>
          <p:cNvSpPr/>
          <p:nvPr/>
        </p:nvSpPr>
        <p:spPr>
          <a:xfrm>
            <a:off x="8279554" y="1494109"/>
            <a:ext cx="2002075" cy="707886"/>
          </a:xfrm>
          <a:prstGeom prst="rect">
            <a:avLst/>
          </a:prstGeom>
        </p:spPr>
        <p:txBody>
          <a:bodyPr wrap="square">
            <a:spAutoFit/>
          </a:bodyPr>
          <a:lstStyle/>
          <a:p>
            <a:r>
              <a:rPr lang="zh-CN" altLang="zh-CN" sz="2000" kern="100" dirty="0">
                <a:solidFill>
                  <a:srgbClr val="666666"/>
                </a:solidFill>
                <a:latin typeface="Times New Roman" panose="02020603050405020304" pitchFamily="18" charset="0"/>
                <a:ea typeface="宋体" panose="02010600030101010101" pitchFamily="2" charset="-122"/>
                <a:cs typeface="Tahoma" panose="020B0604030504040204" pitchFamily="34" charset="0"/>
              </a:rPr>
              <a:t>阐述初步设想，建立项目小组。</a:t>
            </a:r>
            <a:endParaRPr lang="zh-CN" altLang="zh-CN" sz="20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3" name="矩形 122"/>
          <p:cNvSpPr/>
          <p:nvPr/>
        </p:nvSpPr>
        <p:spPr>
          <a:xfrm>
            <a:off x="8090145" y="3354221"/>
            <a:ext cx="3949426" cy="1323439"/>
          </a:xfrm>
          <a:prstGeom prst="rect">
            <a:avLst/>
          </a:prstGeom>
        </p:spPr>
        <p:txBody>
          <a:bodyPr wrap="square">
            <a:spAutoFit/>
          </a:bodyPr>
          <a:lstStyle/>
          <a:p>
            <a:r>
              <a:rPr lang="zh-CN" altLang="zh-CN" sz="2000" dirty="0">
                <a:ea typeface="宋体" panose="02010600030101010101" pitchFamily="2" charset="-122"/>
                <a:cs typeface="Times New Roman" panose="02020603050405020304" pitchFamily="18" charset="0"/>
              </a:rPr>
              <a:t>小组对需要完成的</a:t>
            </a:r>
            <a:r>
              <a:rPr lang="zh-CN" altLang="zh-CN" sz="2000" dirty="0" smtClean="0">
                <a:ea typeface="宋体" panose="02010600030101010101" pitchFamily="2" charset="-122"/>
                <a:cs typeface="Times New Roman" panose="02020603050405020304" pitchFamily="18" charset="0"/>
              </a:rPr>
              <a:t>课程</a:t>
            </a:r>
            <a:r>
              <a:rPr lang="zh-CN" altLang="en-US" sz="2000" dirty="0" smtClean="0">
                <a:ea typeface="宋体" panose="02010600030101010101" pitchFamily="2" charset="-122"/>
                <a:cs typeface="Times New Roman" panose="02020603050405020304" pitchFamily="18" charset="0"/>
              </a:rPr>
              <a:t>（</a:t>
            </a:r>
            <a:r>
              <a:rPr lang="zh-CN" altLang="zh-CN" sz="2000" dirty="0" smtClean="0">
                <a:ea typeface="宋体" panose="02010600030101010101" pitchFamily="2" charset="-122"/>
                <a:cs typeface="Times New Roman" panose="02020603050405020304" pitchFamily="18" charset="0"/>
              </a:rPr>
              <a:t>教与</a:t>
            </a:r>
            <a:r>
              <a:rPr lang="zh-CN" altLang="en-US" sz="2000" dirty="0" smtClean="0">
                <a:ea typeface="宋体" panose="02010600030101010101" pitchFamily="2" charset="-122"/>
                <a:cs typeface="Times New Roman" panose="02020603050405020304" pitchFamily="18" charset="0"/>
              </a:rPr>
              <a:t>学）</a:t>
            </a:r>
            <a:r>
              <a:rPr lang="zh-CN" altLang="zh-CN" sz="2000" dirty="0" smtClean="0">
                <a:ea typeface="宋体" panose="02010600030101010101" pitchFamily="2" charset="-122"/>
                <a:cs typeface="Times New Roman" panose="02020603050405020304" pitchFamily="18" charset="0"/>
              </a:rPr>
              <a:t>或者</a:t>
            </a:r>
            <a:r>
              <a:rPr lang="zh-CN" altLang="zh-CN" sz="2000" dirty="0">
                <a:ea typeface="宋体" panose="02010600030101010101" pitchFamily="2" charset="-122"/>
                <a:cs typeface="Times New Roman" panose="02020603050405020304" pitchFamily="18" charset="0"/>
              </a:rPr>
              <a:t>任务进行</a:t>
            </a:r>
            <a:r>
              <a:rPr lang="zh-CN" altLang="zh-CN" sz="2000" dirty="0" smtClean="0">
                <a:ea typeface="宋体" panose="02010600030101010101" pitchFamily="2" charset="-122"/>
                <a:cs typeface="Times New Roman" panose="02020603050405020304" pitchFamily="18" charset="0"/>
              </a:rPr>
              <a:t>分析</a:t>
            </a:r>
            <a:r>
              <a:rPr lang="zh-CN" altLang="en-US" sz="2000" dirty="0" smtClean="0">
                <a:ea typeface="宋体" panose="02010600030101010101" pitchFamily="2" charset="-122"/>
                <a:cs typeface="Times New Roman" panose="02020603050405020304" pitchFamily="18" charset="0"/>
              </a:rPr>
              <a:t>，</a:t>
            </a:r>
            <a:r>
              <a:rPr lang="zh-CN" altLang="zh-CN" sz="2000" dirty="0" smtClean="0">
                <a:ea typeface="宋体" panose="02010600030101010101" pitchFamily="2" charset="-122"/>
                <a:cs typeface="Times New Roman" panose="02020603050405020304" pitchFamily="18" charset="0"/>
              </a:rPr>
              <a:t>形成</a:t>
            </a:r>
            <a:r>
              <a:rPr lang="zh-CN" altLang="zh-CN" sz="2000" dirty="0">
                <a:ea typeface="宋体" panose="02010600030101010101" pitchFamily="2" charset="-122"/>
                <a:cs typeface="Times New Roman" panose="02020603050405020304" pitchFamily="18" charset="0"/>
              </a:rPr>
              <a:t>一个系统化的</a:t>
            </a:r>
            <a:r>
              <a:rPr lang="zh-CN" altLang="zh-CN" sz="2000" dirty="0" smtClean="0">
                <a:ea typeface="宋体" panose="02010600030101010101" pitchFamily="2" charset="-122"/>
                <a:cs typeface="Times New Roman" panose="02020603050405020304" pitchFamily="18" charset="0"/>
              </a:rPr>
              <a:t>目标</a:t>
            </a:r>
            <a:r>
              <a:rPr lang="zh-CN" altLang="en-US" sz="2000" dirty="0" smtClean="0">
                <a:ea typeface="宋体" panose="02010600030101010101" pitchFamily="2" charset="-122"/>
                <a:cs typeface="Times New Roman" panose="02020603050405020304" pitchFamily="18" charset="0"/>
              </a:rPr>
              <a:t>，</a:t>
            </a:r>
            <a:r>
              <a:rPr lang="zh-CN" altLang="zh-CN" sz="2000" dirty="0" smtClean="0">
                <a:ea typeface="宋体" panose="02010600030101010101" pitchFamily="2" charset="-122"/>
                <a:cs typeface="Times New Roman" panose="02020603050405020304" pitchFamily="18" charset="0"/>
              </a:rPr>
              <a:t>它</a:t>
            </a:r>
            <a:r>
              <a:rPr lang="zh-CN" altLang="zh-CN" sz="2000" dirty="0">
                <a:ea typeface="宋体" panose="02010600030101010101" pitchFamily="2" charset="-122"/>
                <a:cs typeface="Times New Roman" panose="02020603050405020304" pitchFamily="18" charset="0"/>
              </a:rPr>
              <a:t>包括研究的内容是什么以及采用什么方法。</a:t>
            </a:r>
            <a:endParaRPr lang="zh-CN" altLang="en-US" sz="2000" dirty="0"/>
          </a:p>
        </p:txBody>
      </p:sp>
      <p:sp>
        <p:nvSpPr>
          <p:cNvPr id="124" name="矩形 123"/>
          <p:cNvSpPr/>
          <p:nvPr/>
        </p:nvSpPr>
        <p:spPr>
          <a:xfrm>
            <a:off x="2078493" y="3433425"/>
            <a:ext cx="7712124" cy="1015663"/>
          </a:xfrm>
          <a:prstGeom prst="rect">
            <a:avLst/>
          </a:prstGeom>
          <a:solidFill>
            <a:schemeClr val="accent1">
              <a:lumMod val="40000"/>
              <a:lumOff val="60000"/>
            </a:schemeClr>
          </a:solidFill>
        </p:spPr>
        <p:txBody>
          <a:bodyPr wrap="square">
            <a:spAutoFit/>
          </a:bodyPr>
          <a:lstStyle/>
          <a:p>
            <a:pPr>
              <a:lnSpc>
                <a:spcPct val="150000"/>
              </a:lnSpc>
            </a:pP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主要依据规划进行信息搜集、文献研究、调查，同知识建构活动有关</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如科目、工具、研究对象和活动社区</a:t>
            </a:r>
            <a:r>
              <a:rPr lang="en-US" altLang="zh-CN" sz="20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000" kern="100" dirty="0">
                <a:latin typeface="宋体" panose="02010600030101010101" pitchFamily="2" charset="-122"/>
                <a:ea typeface="宋体" panose="02010600030101010101" pitchFamily="2" charset="-122"/>
                <a:cs typeface="Times New Roman" panose="02020603050405020304" pitchFamily="18" charset="0"/>
              </a:rPr>
              <a:t>。</a:t>
            </a:r>
          </a:p>
        </p:txBody>
      </p:sp>
      <p:sp>
        <p:nvSpPr>
          <p:cNvPr id="125" name="矩形 124"/>
          <p:cNvSpPr/>
          <p:nvPr/>
        </p:nvSpPr>
        <p:spPr>
          <a:xfrm>
            <a:off x="-4704930" y="3792582"/>
            <a:ext cx="4429974" cy="1231106"/>
          </a:xfrm>
          <a:prstGeom prst="rect">
            <a:avLst/>
          </a:prstGeom>
        </p:spPr>
        <p:txBody>
          <a:bodyPr wrap="square">
            <a:spAutoFit/>
          </a:bodyPr>
          <a:lstStyle/>
          <a:p>
            <a:r>
              <a:rPr lang="zh-CN" altLang="zh-CN" kern="0" dirty="0">
                <a:ea typeface="宋体" panose="02010600030101010101" pitchFamily="2" charset="-122"/>
                <a:cs typeface="Times New Roman" panose="02020603050405020304" pitchFamily="18" charset="0"/>
              </a:rPr>
              <a:t>在</a:t>
            </a:r>
            <a:r>
              <a:rPr lang="zh-CN" altLang="zh-CN" sz="2000" kern="0" dirty="0">
                <a:ea typeface="宋体" panose="02010600030101010101" pitchFamily="2" charset="-122"/>
                <a:cs typeface="Times New Roman" panose="02020603050405020304" pitchFamily="18" charset="0"/>
              </a:rPr>
              <a:t>研究</a:t>
            </a:r>
            <a:r>
              <a:rPr lang="zh-CN" altLang="zh-CN" kern="0" dirty="0">
                <a:ea typeface="宋体" panose="02010600030101010101" pitchFamily="2" charset="-122"/>
                <a:cs typeface="Times New Roman" panose="02020603050405020304" pitchFamily="18" charset="0"/>
              </a:rPr>
              <a:t>阶段的基础上，小组</a:t>
            </a:r>
            <a:r>
              <a:rPr lang="zh-CN" altLang="zh-CN" sz="2000" kern="0" dirty="0">
                <a:ea typeface="宋体" panose="02010600030101010101" pitchFamily="2" charset="-122"/>
                <a:cs typeface="Times New Roman" panose="02020603050405020304" pitchFamily="18" charset="0"/>
              </a:rPr>
              <a:t>得到</a:t>
            </a:r>
            <a:r>
              <a:rPr lang="zh-CN" altLang="zh-CN" kern="0" dirty="0">
                <a:ea typeface="宋体" panose="02010600030101010101" pitchFamily="2" charset="-122"/>
                <a:cs typeface="Times New Roman" panose="02020603050405020304" pitchFamily="18" charset="0"/>
              </a:rPr>
              <a:t>研究问题或目标的结论。通常包括对于重新形成问题的建议，或者可以采用的其它更有效的研究方法。</a:t>
            </a:r>
            <a:endParaRPr lang="zh-CN" altLang="en-US" dirty="0"/>
          </a:p>
        </p:txBody>
      </p:sp>
      <p:sp>
        <p:nvSpPr>
          <p:cNvPr id="126" name="矩形 125"/>
          <p:cNvSpPr/>
          <p:nvPr/>
        </p:nvSpPr>
        <p:spPr>
          <a:xfrm>
            <a:off x="1410100" y="3275884"/>
            <a:ext cx="2965831" cy="923330"/>
          </a:xfrm>
          <a:prstGeom prst="rect">
            <a:avLst/>
          </a:prstGeom>
        </p:spPr>
        <p:txBody>
          <a:bodyPr wrap="square">
            <a:spAutoFit/>
          </a:bodyPr>
          <a:lstStyle/>
          <a:p>
            <a:r>
              <a:rPr lang="zh-CN" altLang="zh-CN" kern="0" dirty="0">
                <a:latin typeface="Times New Roman" panose="02020603050405020304" pitchFamily="18" charset="0"/>
                <a:ea typeface="宋体" panose="02010600030101010101" pitchFamily="2" charset="-122"/>
                <a:cs typeface="Times New Roman" panose="02020603050405020304" pitchFamily="18" charset="0"/>
              </a:rPr>
              <a:t>评价的方式可以是对学生进行考试，或者在知识建构社区内实行同伴互评。</a:t>
            </a:r>
            <a:endParaRPr lang="zh-CN" altLang="zh-CN"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8" name="矩形 127"/>
          <p:cNvSpPr/>
          <p:nvPr/>
        </p:nvSpPr>
        <p:spPr>
          <a:xfrm>
            <a:off x="7985794" y="4803613"/>
            <a:ext cx="2998705" cy="707886"/>
          </a:xfrm>
          <a:prstGeom prst="rect">
            <a:avLst/>
          </a:prstGeom>
        </p:spPr>
        <p:txBody>
          <a:bodyPr wrap="square">
            <a:spAutoFit/>
          </a:bodyPr>
          <a:lstStyle/>
          <a:p>
            <a:r>
              <a:rPr lang="zh-CN" altLang="zh-CN" sz="2000" kern="0" dirty="0">
                <a:latin typeface="宋体" panose="02010600030101010101" pitchFamily="2" charset="-122"/>
                <a:ea typeface="宋体" panose="02010600030101010101" pitchFamily="2" charset="-122"/>
                <a:cs typeface="Times New Roman" panose="02020603050405020304" pitchFamily="18" charset="0"/>
              </a:rPr>
              <a:t>对调查或研究进行</a:t>
            </a:r>
            <a:r>
              <a:rPr lang="zh-CN" altLang="zh-CN" sz="2000" kern="0" dirty="0" smtClean="0">
                <a:latin typeface="宋体" panose="02010600030101010101" pitchFamily="2" charset="-122"/>
                <a:ea typeface="宋体" panose="02010600030101010101" pitchFamily="2" charset="-122"/>
                <a:cs typeface="Times New Roman" panose="02020603050405020304" pitchFamily="18" charset="0"/>
              </a:rPr>
              <a:t>规划</a:t>
            </a:r>
            <a:r>
              <a:rPr lang="zh-CN" altLang="en-US" sz="2000" kern="0" dirty="0" smtClean="0">
                <a:latin typeface="宋体" panose="02010600030101010101" pitchFamily="2" charset="-122"/>
                <a:ea typeface="宋体" panose="02010600030101010101" pitchFamily="2" charset="-122"/>
                <a:cs typeface="Times New Roman" panose="02020603050405020304" pitchFamily="18" charset="0"/>
              </a:rPr>
              <a:t>，</a:t>
            </a:r>
            <a:r>
              <a:rPr lang="zh-CN" altLang="zh-CN" sz="2000" kern="0" dirty="0" smtClean="0">
                <a:latin typeface="宋体" panose="02010600030101010101" pitchFamily="2" charset="-122"/>
                <a:ea typeface="宋体" panose="02010600030101010101" pitchFamily="2" charset="-122"/>
                <a:cs typeface="Times New Roman" panose="02020603050405020304" pitchFamily="18" charset="0"/>
              </a:rPr>
              <a:t>并且</a:t>
            </a:r>
            <a:r>
              <a:rPr lang="zh-CN" altLang="zh-CN" sz="2000" kern="0" dirty="0">
                <a:latin typeface="宋体" panose="02010600030101010101" pitchFamily="2" charset="-122"/>
                <a:ea typeface="宋体" panose="02010600030101010101" pitchFamily="2" charset="-122"/>
                <a:cs typeface="Times New Roman" panose="02020603050405020304" pitchFamily="18" charset="0"/>
              </a:rPr>
              <a:t>确定小组中的人数。</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19421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 calcmode="lin" valueType="num">
                                      <p:cBhvr additive="base">
                                        <p:cTn id="7" dur="500" fill="hold"/>
                                        <p:tgtEl>
                                          <p:spTgt spid="122"/>
                                        </p:tgtEl>
                                        <p:attrNameLst>
                                          <p:attrName>ppt_x</p:attrName>
                                        </p:attrNameLst>
                                      </p:cBhvr>
                                      <p:tavLst>
                                        <p:tav tm="0">
                                          <p:val>
                                            <p:strVal val="#ppt_x"/>
                                          </p:val>
                                        </p:tav>
                                        <p:tav tm="100000">
                                          <p:val>
                                            <p:strVal val="#ppt_x"/>
                                          </p:val>
                                        </p:tav>
                                      </p:tavLst>
                                    </p:anim>
                                    <p:anim calcmode="lin" valueType="num">
                                      <p:cBhvr additive="base">
                                        <p:cTn id="8"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grpId="1" nodeType="clickEffect">
                                  <p:stCondLst>
                                    <p:cond delay="0"/>
                                  </p:stCondLst>
                                  <p:childTnLst>
                                    <p:anim calcmode="lin" valueType="num">
                                      <p:cBhvr additive="base">
                                        <p:cTn id="12" dur="500"/>
                                        <p:tgtEl>
                                          <p:spTgt spid="122"/>
                                        </p:tgtEl>
                                        <p:attrNameLst>
                                          <p:attrName>ppt_y</p:attrName>
                                        </p:attrNameLst>
                                      </p:cBhvr>
                                      <p:tavLst>
                                        <p:tav tm="0">
                                          <p:val>
                                            <p:strVal val="#ppt_y"/>
                                          </p:val>
                                        </p:tav>
                                        <p:tav tm="100000">
                                          <p:val>
                                            <p:strVal val="#ppt_y+#ppt_h*1.125000"/>
                                          </p:val>
                                        </p:tav>
                                      </p:tavLst>
                                    </p:anim>
                                    <p:animEffect transition="out" filter="wipe(down)">
                                      <p:cBhvr>
                                        <p:cTn id="13" dur="500"/>
                                        <p:tgtEl>
                                          <p:spTgt spid="122"/>
                                        </p:tgtEl>
                                      </p:cBhvr>
                                    </p:animEffect>
                                    <p:set>
                                      <p:cBhvr>
                                        <p:cTn id="14" dur="1" fill="hold">
                                          <p:stCondLst>
                                            <p:cond delay="499"/>
                                          </p:stCondLst>
                                        </p:cTn>
                                        <p:tgtEl>
                                          <p:spTgt spid="122"/>
                                        </p:tgtEl>
                                        <p:attrNameLst>
                                          <p:attrName>style.visibility</p:attrName>
                                        </p:attrNameLst>
                                      </p:cBhvr>
                                      <p:to>
                                        <p:strVal val="hidden"/>
                                      </p:to>
                                    </p:se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065"/>
                                        </p:tgtEl>
                                        <p:attrNameLst>
                                          <p:attrName>style.visibility</p:attrName>
                                        </p:attrNameLst>
                                      </p:cBhvr>
                                      <p:to>
                                        <p:strVal val="visible"/>
                                      </p:to>
                                    </p:set>
                                    <p:animEffect transition="in" filter="fade">
                                      <p:cBhvr>
                                        <p:cTn id="24" dur="1000"/>
                                        <p:tgtEl>
                                          <p:spTgt spid="2065"/>
                                        </p:tgtEl>
                                      </p:cBhvr>
                                    </p:animEffect>
                                    <p:anim calcmode="lin" valueType="num">
                                      <p:cBhvr>
                                        <p:cTn id="25" dur="1000" fill="hold"/>
                                        <p:tgtEl>
                                          <p:spTgt spid="2065"/>
                                        </p:tgtEl>
                                        <p:attrNameLst>
                                          <p:attrName>ppt_x</p:attrName>
                                        </p:attrNameLst>
                                      </p:cBhvr>
                                      <p:tavLst>
                                        <p:tav tm="0">
                                          <p:val>
                                            <p:strVal val="#ppt_x"/>
                                          </p:val>
                                        </p:tav>
                                        <p:tav tm="100000">
                                          <p:val>
                                            <p:strVal val="#ppt_x"/>
                                          </p:val>
                                        </p:tav>
                                      </p:tavLst>
                                    </p:anim>
                                    <p:anim calcmode="lin" valueType="num">
                                      <p:cBhvr>
                                        <p:cTn id="26" dur="1000" fill="hold"/>
                                        <p:tgtEl>
                                          <p:spTgt spid="206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barn(inVertical)">
                                      <p:cBhvr>
                                        <p:cTn id="30" dur="500"/>
                                        <p:tgtEl>
                                          <p:spTgt spid="123"/>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xit" presetSubtype="0" accel="100000" fill="hold" grpId="1" nodeType="clickEffect">
                                  <p:stCondLst>
                                    <p:cond delay="0"/>
                                  </p:stCondLst>
                                  <p:childTnLst>
                                    <p:anim calcmode="lin" valueType="num">
                                      <p:cBhvr>
                                        <p:cTn id="34" dur="500"/>
                                        <p:tgtEl>
                                          <p:spTgt spid="123"/>
                                        </p:tgtEl>
                                        <p:attrNameLst>
                                          <p:attrName>ppt_w</p:attrName>
                                        </p:attrNameLst>
                                      </p:cBhvr>
                                      <p:tavLst>
                                        <p:tav tm="0">
                                          <p:val>
                                            <p:strVal val="ppt_w"/>
                                          </p:val>
                                        </p:tav>
                                        <p:tav tm="100000">
                                          <p:val>
                                            <p:fltVal val="0"/>
                                          </p:val>
                                        </p:tav>
                                      </p:tavLst>
                                    </p:anim>
                                    <p:anim calcmode="lin" valueType="num">
                                      <p:cBhvr>
                                        <p:cTn id="35" dur="500"/>
                                        <p:tgtEl>
                                          <p:spTgt spid="123"/>
                                        </p:tgtEl>
                                        <p:attrNameLst>
                                          <p:attrName>ppt_h</p:attrName>
                                        </p:attrNameLst>
                                      </p:cBhvr>
                                      <p:tavLst>
                                        <p:tav tm="0">
                                          <p:val>
                                            <p:strVal val="ppt_h"/>
                                          </p:val>
                                        </p:tav>
                                        <p:tav tm="100000">
                                          <p:val>
                                            <p:fltVal val="0"/>
                                          </p:val>
                                        </p:tav>
                                      </p:tavLst>
                                    </p:anim>
                                    <p:anim calcmode="lin" valueType="num">
                                      <p:cBhvr>
                                        <p:cTn id="36" dur="500"/>
                                        <p:tgtEl>
                                          <p:spTgt spid="123"/>
                                        </p:tgtEl>
                                        <p:attrNameLst>
                                          <p:attrName>style.rotation</p:attrName>
                                        </p:attrNameLst>
                                      </p:cBhvr>
                                      <p:tavLst>
                                        <p:tav tm="0">
                                          <p:val>
                                            <p:fltVal val="0"/>
                                          </p:val>
                                        </p:tav>
                                        <p:tav tm="100000">
                                          <p:val>
                                            <p:fltVal val="360"/>
                                          </p:val>
                                        </p:tav>
                                      </p:tavLst>
                                    </p:anim>
                                    <p:animEffect transition="out" filter="fade">
                                      <p:cBhvr>
                                        <p:cTn id="37" dur="500"/>
                                        <p:tgtEl>
                                          <p:spTgt spid="123"/>
                                        </p:tgtEl>
                                      </p:cBhvr>
                                    </p:animEffect>
                                    <p:set>
                                      <p:cBhvr>
                                        <p:cTn id="38" dur="1" fill="hold">
                                          <p:stCondLst>
                                            <p:cond delay="499"/>
                                          </p:stCondLst>
                                        </p:cTn>
                                        <p:tgtEl>
                                          <p:spTgt spid="123"/>
                                        </p:tgtEl>
                                        <p:attrNameLst>
                                          <p:attrName>style.visibility</p:attrName>
                                        </p:attrNameLst>
                                      </p:cBhvr>
                                      <p:to>
                                        <p:strVal val="hidden"/>
                                      </p:to>
                                    </p:set>
                                  </p:childTnLst>
                                </p:cTn>
                              </p:par>
                            </p:childTnLst>
                          </p:cTn>
                        </p:par>
                        <p:par>
                          <p:cTn id="39" fill="hold">
                            <p:stCondLst>
                              <p:cond delay="500"/>
                            </p:stCondLst>
                            <p:childTnLst>
                              <p:par>
                                <p:cTn id="40" presetID="42" presetClass="entr" presetSubtype="0" fill="hold"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1000"/>
                                        <p:tgtEl>
                                          <p:spTgt spid="86"/>
                                        </p:tgtEl>
                                      </p:cBhvr>
                                    </p:animEffect>
                                    <p:anim calcmode="lin" valueType="num">
                                      <p:cBhvr>
                                        <p:cTn id="43" dur="1000" fill="hold"/>
                                        <p:tgtEl>
                                          <p:spTgt spid="86"/>
                                        </p:tgtEl>
                                        <p:attrNameLst>
                                          <p:attrName>ppt_x</p:attrName>
                                        </p:attrNameLst>
                                      </p:cBhvr>
                                      <p:tavLst>
                                        <p:tav tm="0">
                                          <p:val>
                                            <p:strVal val="#ppt_x"/>
                                          </p:val>
                                        </p:tav>
                                        <p:tav tm="100000">
                                          <p:val>
                                            <p:strVal val="#ppt_x"/>
                                          </p:val>
                                        </p:tav>
                                      </p:tavLst>
                                    </p:anim>
                                    <p:anim calcmode="lin" valueType="num">
                                      <p:cBhvr>
                                        <p:cTn id="44" dur="1000" fill="hold"/>
                                        <p:tgtEl>
                                          <p:spTgt spid="86"/>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128"/>
                                        </p:tgtEl>
                                        <p:attrNameLst>
                                          <p:attrName>style.visibility</p:attrName>
                                        </p:attrNameLst>
                                      </p:cBhvr>
                                      <p:to>
                                        <p:strVal val="visible"/>
                                      </p:to>
                                    </p:set>
                                    <p:anim calcmode="lin" valueType="num">
                                      <p:cBhvr>
                                        <p:cTn id="54" dur="500" fill="hold"/>
                                        <p:tgtEl>
                                          <p:spTgt spid="128"/>
                                        </p:tgtEl>
                                        <p:attrNameLst>
                                          <p:attrName>ppt_w</p:attrName>
                                        </p:attrNameLst>
                                      </p:cBhvr>
                                      <p:tavLst>
                                        <p:tav tm="0">
                                          <p:val>
                                            <p:fltVal val="0"/>
                                          </p:val>
                                        </p:tav>
                                        <p:tav tm="100000">
                                          <p:val>
                                            <p:strVal val="#ppt_w"/>
                                          </p:val>
                                        </p:tav>
                                      </p:tavLst>
                                    </p:anim>
                                    <p:anim calcmode="lin" valueType="num">
                                      <p:cBhvr>
                                        <p:cTn id="55" dur="500" fill="hold"/>
                                        <p:tgtEl>
                                          <p:spTgt spid="128"/>
                                        </p:tgtEl>
                                        <p:attrNameLst>
                                          <p:attrName>ppt_h</p:attrName>
                                        </p:attrNameLst>
                                      </p:cBhvr>
                                      <p:tavLst>
                                        <p:tav tm="0">
                                          <p:val>
                                            <p:fltVal val="0"/>
                                          </p:val>
                                        </p:tav>
                                        <p:tav tm="100000">
                                          <p:val>
                                            <p:strVal val="#ppt_h"/>
                                          </p:val>
                                        </p:tav>
                                      </p:tavLst>
                                    </p:anim>
                                    <p:animEffect transition="in" filter="fade">
                                      <p:cBhvr>
                                        <p:cTn id="56" dur="500"/>
                                        <p:tgtEl>
                                          <p:spTgt spid="128"/>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xit" presetSubtype="0" fill="hold" grpId="1" nodeType="clickEffect">
                                  <p:stCondLst>
                                    <p:cond delay="0"/>
                                  </p:stCondLst>
                                  <p:childTnLst>
                                    <p:animEffect transition="out" filter="fade">
                                      <p:cBhvr>
                                        <p:cTn id="60" dur="1000"/>
                                        <p:tgtEl>
                                          <p:spTgt spid="128"/>
                                        </p:tgtEl>
                                      </p:cBhvr>
                                    </p:animEffect>
                                    <p:anim calcmode="lin" valueType="num">
                                      <p:cBhvr>
                                        <p:cTn id="61" dur="1000"/>
                                        <p:tgtEl>
                                          <p:spTgt spid="128"/>
                                        </p:tgtEl>
                                        <p:attrNameLst>
                                          <p:attrName>ppt_x</p:attrName>
                                        </p:attrNameLst>
                                      </p:cBhvr>
                                      <p:tavLst>
                                        <p:tav tm="0">
                                          <p:val>
                                            <p:strVal val="ppt_x"/>
                                          </p:val>
                                        </p:tav>
                                        <p:tav tm="100000">
                                          <p:val>
                                            <p:strVal val="ppt_x"/>
                                          </p:val>
                                        </p:tav>
                                      </p:tavLst>
                                    </p:anim>
                                    <p:anim calcmode="lin" valueType="num">
                                      <p:cBhvr>
                                        <p:cTn id="62" dur="100" decel="100000"/>
                                        <p:tgtEl>
                                          <p:spTgt spid="128"/>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128"/>
                                        </p:tgtEl>
                                        <p:attrNameLst>
                                          <p:attrName>ppt_y</p:attrName>
                                        </p:attrNameLst>
                                      </p:cBhvr>
                                      <p:tavLst>
                                        <p:tav tm="0">
                                          <p:val>
                                            <p:strVal val="ppt_y"/>
                                          </p:val>
                                        </p:tav>
                                        <p:tav tm="100000">
                                          <p:val>
                                            <p:strVal val="ppt_y+1"/>
                                          </p:val>
                                        </p:tav>
                                      </p:tavLst>
                                    </p:anim>
                                    <p:set>
                                      <p:cBhvr>
                                        <p:cTn id="64" dur="1" fill="hold">
                                          <p:stCondLst>
                                            <p:cond delay="999"/>
                                          </p:stCondLst>
                                        </p:cTn>
                                        <p:tgtEl>
                                          <p:spTgt spid="128"/>
                                        </p:tgtEl>
                                        <p:attrNameLst>
                                          <p:attrName>style.visibility</p:attrName>
                                        </p:attrNameLst>
                                      </p:cBhvr>
                                      <p:to>
                                        <p:strVal val="hidden"/>
                                      </p:to>
                                    </p:set>
                                  </p:childTnLst>
                                </p:cTn>
                              </p:par>
                            </p:childTnLst>
                          </p:cTn>
                        </p:par>
                        <p:par>
                          <p:cTn id="65" fill="hold">
                            <p:stCondLst>
                              <p:cond delay="1000"/>
                            </p:stCondLst>
                            <p:childTnLst>
                              <p:par>
                                <p:cTn id="66" presetID="2" presetClass="entr" presetSubtype="4" fill="hold" nodeType="afterEffect">
                                  <p:stCondLst>
                                    <p:cond delay="0"/>
                                  </p:stCondLst>
                                  <p:childTnLst>
                                    <p:set>
                                      <p:cBhvr>
                                        <p:cTn id="67" dur="1" fill="hold">
                                          <p:stCondLst>
                                            <p:cond delay="0"/>
                                          </p:stCondLst>
                                        </p:cTn>
                                        <p:tgtEl>
                                          <p:spTgt spid="91"/>
                                        </p:tgtEl>
                                        <p:attrNameLst>
                                          <p:attrName>style.visibility</p:attrName>
                                        </p:attrNameLst>
                                      </p:cBhvr>
                                      <p:to>
                                        <p:strVal val="visible"/>
                                      </p:to>
                                    </p:set>
                                    <p:anim calcmode="lin" valueType="num">
                                      <p:cBhvr additive="base">
                                        <p:cTn id="68" dur="500" fill="hold"/>
                                        <p:tgtEl>
                                          <p:spTgt spid="91"/>
                                        </p:tgtEl>
                                        <p:attrNameLst>
                                          <p:attrName>ppt_x</p:attrName>
                                        </p:attrNameLst>
                                      </p:cBhvr>
                                      <p:tavLst>
                                        <p:tav tm="0">
                                          <p:val>
                                            <p:strVal val="#ppt_x"/>
                                          </p:val>
                                        </p:tav>
                                        <p:tav tm="100000">
                                          <p:val>
                                            <p:strVal val="#ppt_x"/>
                                          </p:val>
                                        </p:tav>
                                      </p:tavLst>
                                    </p:anim>
                                    <p:anim calcmode="lin" valueType="num">
                                      <p:cBhvr additive="base">
                                        <p:cTn id="69" dur="500" fill="hold"/>
                                        <p:tgtEl>
                                          <p:spTgt spid="91"/>
                                        </p:tgtEl>
                                        <p:attrNameLst>
                                          <p:attrName>ppt_y</p:attrName>
                                        </p:attrNameLst>
                                      </p:cBhvr>
                                      <p:tavLst>
                                        <p:tav tm="0">
                                          <p:val>
                                            <p:strVal val="1+#ppt_h/2"/>
                                          </p:val>
                                        </p:tav>
                                        <p:tav tm="100000">
                                          <p:val>
                                            <p:strVal val="#ppt_y"/>
                                          </p:val>
                                        </p:tav>
                                      </p:tavLst>
                                    </p:anim>
                                  </p:childTnLst>
                                </p:cTn>
                              </p:par>
                            </p:childTnLst>
                          </p:cTn>
                        </p:par>
                        <p:par>
                          <p:cTn id="70" fill="hold">
                            <p:stCondLst>
                              <p:cond delay="1500"/>
                            </p:stCondLst>
                            <p:childTnLst>
                              <p:par>
                                <p:cTn id="71" presetID="2" presetClass="entr" presetSubtype="4" fill="hold" grpId="0" nodeType="afterEffect">
                                  <p:stCondLst>
                                    <p:cond delay="0"/>
                                  </p:stCondLst>
                                  <p:childTnLst>
                                    <p:set>
                                      <p:cBhvr>
                                        <p:cTn id="72" dur="1" fill="hold">
                                          <p:stCondLst>
                                            <p:cond delay="0"/>
                                          </p:stCondLst>
                                        </p:cTn>
                                        <p:tgtEl>
                                          <p:spTgt spid="2066"/>
                                        </p:tgtEl>
                                        <p:attrNameLst>
                                          <p:attrName>style.visibility</p:attrName>
                                        </p:attrNameLst>
                                      </p:cBhvr>
                                      <p:to>
                                        <p:strVal val="visible"/>
                                      </p:to>
                                    </p:set>
                                    <p:anim calcmode="lin" valueType="num">
                                      <p:cBhvr additive="base">
                                        <p:cTn id="73" dur="500" fill="hold"/>
                                        <p:tgtEl>
                                          <p:spTgt spid="2066"/>
                                        </p:tgtEl>
                                        <p:attrNameLst>
                                          <p:attrName>ppt_x</p:attrName>
                                        </p:attrNameLst>
                                      </p:cBhvr>
                                      <p:tavLst>
                                        <p:tav tm="0">
                                          <p:val>
                                            <p:strVal val="#ppt_x"/>
                                          </p:val>
                                        </p:tav>
                                        <p:tav tm="100000">
                                          <p:val>
                                            <p:strVal val="#ppt_x"/>
                                          </p:val>
                                        </p:tav>
                                      </p:tavLst>
                                    </p:anim>
                                    <p:anim calcmode="lin" valueType="num">
                                      <p:cBhvr additive="base">
                                        <p:cTn id="74" dur="500" fill="hold"/>
                                        <p:tgtEl>
                                          <p:spTgt spid="2066"/>
                                        </p:tgtEl>
                                        <p:attrNameLst>
                                          <p:attrName>ppt_y</p:attrName>
                                        </p:attrNameLst>
                                      </p:cBhvr>
                                      <p:tavLst>
                                        <p:tav tm="0">
                                          <p:val>
                                            <p:strVal val="1+#ppt_h/2"/>
                                          </p:val>
                                        </p:tav>
                                        <p:tav tm="100000">
                                          <p:val>
                                            <p:strVal val="#ppt_y"/>
                                          </p:val>
                                        </p:tav>
                                      </p:tavLst>
                                    </p:anim>
                                  </p:childTnLst>
                                </p:cTn>
                              </p:par>
                            </p:childTnLst>
                          </p:cTn>
                        </p:par>
                        <p:par>
                          <p:cTn id="75" fill="hold">
                            <p:stCondLst>
                              <p:cond delay="2000"/>
                            </p:stCondLst>
                            <p:childTnLst>
                              <p:par>
                                <p:cTn id="76" presetID="42" presetClass="entr" presetSubtype="0" fill="hold" grpId="0" nodeType="afterEffect">
                                  <p:stCondLst>
                                    <p:cond delay="0"/>
                                  </p:stCondLst>
                                  <p:childTnLst>
                                    <p:set>
                                      <p:cBhvr>
                                        <p:cTn id="77" dur="1" fill="hold">
                                          <p:stCondLst>
                                            <p:cond delay="0"/>
                                          </p:stCondLst>
                                        </p:cTn>
                                        <p:tgtEl>
                                          <p:spTgt spid="124"/>
                                        </p:tgtEl>
                                        <p:attrNameLst>
                                          <p:attrName>style.visibility</p:attrName>
                                        </p:attrNameLst>
                                      </p:cBhvr>
                                      <p:to>
                                        <p:strVal val="visible"/>
                                      </p:to>
                                    </p:set>
                                    <p:animEffect transition="in" filter="fade">
                                      <p:cBhvr>
                                        <p:cTn id="78" dur="1000"/>
                                        <p:tgtEl>
                                          <p:spTgt spid="124"/>
                                        </p:tgtEl>
                                      </p:cBhvr>
                                    </p:animEffect>
                                    <p:anim calcmode="lin" valueType="num">
                                      <p:cBhvr>
                                        <p:cTn id="79" dur="1000" fill="hold"/>
                                        <p:tgtEl>
                                          <p:spTgt spid="124"/>
                                        </p:tgtEl>
                                        <p:attrNameLst>
                                          <p:attrName>ppt_x</p:attrName>
                                        </p:attrNameLst>
                                      </p:cBhvr>
                                      <p:tavLst>
                                        <p:tav tm="0">
                                          <p:val>
                                            <p:strVal val="#ppt_x"/>
                                          </p:val>
                                        </p:tav>
                                        <p:tav tm="100000">
                                          <p:val>
                                            <p:strVal val="#ppt_x"/>
                                          </p:val>
                                        </p:tav>
                                      </p:tavLst>
                                    </p:anim>
                                    <p:anim calcmode="lin" valueType="num">
                                      <p:cBhvr>
                                        <p:cTn id="80" dur="1000" fill="hold"/>
                                        <p:tgtEl>
                                          <p:spTgt spid="124"/>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124"/>
                                        </p:tgtEl>
                                        <p:attrNameLst>
                                          <p:attrName>style.visibility</p:attrName>
                                        </p:attrNameLst>
                                      </p:cBhvr>
                                      <p:to>
                                        <p:strVal val="hidden"/>
                                      </p:to>
                                    </p:set>
                                  </p:childTnLst>
                                </p:cTn>
                              </p:par>
                            </p:childTnLst>
                          </p:cTn>
                        </p:par>
                        <p:par>
                          <p:cTn id="85" fill="hold">
                            <p:stCondLst>
                              <p:cond delay="0"/>
                            </p:stCondLst>
                            <p:childTnLst>
                              <p:par>
                                <p:cTn id="86" presetID="26" presetClass="entr" presetSubtype="0" fill="hold" nodeType="afterEffect">
                                  <p:stCondLst>
                                    <p:cond delay="0"/>
                                  </p:stCondLst>
                                  <p:childTnLst>
                                    <p:set>
                                      <p:cBhvr>
                                        <p:cTn id="87" dur="1" fill="hold">
                                          <p:stCondLst>
                                            <p:cond delay="0"/>
                                          </p:stCondLst>
                                        </p:cTn>
                                        <p:tgtEl>
                                          <p:spTgt spid="81"/>
                                        </p:tgtEl>
                                        <p:attrNameLst>
                                          <p:attrName>style.visibility</p:attrName>
                                        </p:attrNameLst>
                                      </p:cBhvr>
                                      <p:to>
                                        <p:strVal val="visible"/>
                                      </p:to>
                                    </p:set>
                                    <p:animEffect transition="in" filter="wipe(down)">
                                      <p:cBhvr>
                                        <p:cTn id="88" dur="580">
                                          <p:stCondLst>
                                            <p:cond delay="0"/>
                                          </p:stCondLst>
                                        </p:cTn>
                                        <p:tgtEl>
                                          <p:spTgt spid="81"/>
                                        </p:tgtEl>
                                      </p:cBhvr>
                                    </p:animEffect>
                                    <p:anim calcmode="lin" valueType="num">
                                      <p:cBhvr>
                                        <p:cTn id="89"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94" dur="26">
                                          <p:stCondLst>
                                            <p:cond delay="650"/>
                                          </p:stCondLst>
                                        </p:cTn>
                                        <p:tgtEl>
                                          <p:spTgt spid="81"/>
                                        </p:tgtEl>
                                      </p:cBhvr>
                                      <p:to x="100000" y="60000"/>
                                    </p:animScale>
                                    <p:animScale>
                                      <p:cBhvr>
                                        <p:cTn id="95" dur="166" decel="50000">
                                          <p:stCondLst>
                                            <p:cond delay="676"/>
                                          </p:stCondLst>
                                        </p:cTn>
                                        <p:tgtEl>
                                          <p:spTgt spid="81"/>
                                        </p:tgtEl>
                                      </p:cBhvr>
                                      <p:to x="100000" y="100000"/>
                                    </p:animScale>
                                    <p:animScale>
                                      <p:cBhvr>
                                        <p:cTn id="96" dur="26">
                                          <p:stCondLst>
                                            <p:cond delay="1312"/>
                                          </p:stCondLst>
                                        </p:cTn>
                                        <p:tgtEl>
                                          <p:spTgt spid="81"/>
                                        </p:tgtEl>
                                      </p:cBhvr>
                                      <p:to x="100000" y="80000"/>
                                    </p:animScale>
                                    <p:animScale>
                                      <p:cBhvr>
                                        <p:cTn id="97" dur="166" decel="50000">
                                          <p:stCondLst>
                                            <p:cond delay="1338"/>
                                          </p:stCondLst>
                                        </p:cTn>
                                        <p:tgtEl>
                                          <p:spTgt spid="81"/>
                                        </p:tgtEl>
                                      </p:cBhvr>
                                      <p:to x="100000" y="100000"/>
                                    </p:animScale>
                                    <p:animScale>
                                      <p:cBhvr>
                                        <p:cTn id="98" dur="26">
                                          <p:stCondLst>
                                            <p:cond delay="1642"/>
                                          </p:stCondLst>
                                        </p:cTn>
                                        <p:tgtEl>
                                          <p:spTgt spid="81"/>
                                        </p:tgtEl>
                                      </p:cBhvr>
                                      <p:to x="100000" y="90000"/>
                                    </p:animScale>
                                    <p:animScale>
                                      <p:cBhvr>
                                        <p:cTn id="99" dur="166" decel="50000">
                                          <p:stCondLst>
                                            <p:cond delay="1668"/>
                                          </p:stCondLst>
                                        </p:cTn>
                                        <p:tgtEl>
                                          <p:spTgt spid="81"/>
                                        </p:tgtEl>
                                      </p:cBhvr>
                                      <p:to x="100000" y="100000"/>
                                    </p:animScale>
                                    <p:animScale>
                                      <p:cBhvr>
                                        <p:cTn id="100" dur="26">
                                          <p:stCondLst>
                                            <p:cond delay="1808"/>
                                          </p:stCondLst>
                                        </p:cTn>
                                        <p:tgtEl>
                                          <p:spTgt spid="81"/>
                                        </p:tgtEl>
                                      </p:cBhvr>
                                      <p:to x="100000" y="95000"/>
                                    </p:animScale>
                                    <p:animScale>
                                      <p:cBhvr>
                                        <p:cTn id="101" dur="166" decel="50000">
                                          <p:stCondLst>
                                            <p:cond delay="1834"/>
                                          </p:stCondLst>
                                        </p:cTn>
                                        <p:tgtEl>
                                          <p:spTgt spid="81"/>
                                        </p:tgtEl>
                                      </p:cBhvr>
                                      <p:to x="100000" y="100000"/>
                                    </p:animScale>
                                  </p:childTnLst>
                                </p:cTn>
                              </p:par>
                            </p:childTnLst>
                          </p:cTn>
                        </p:par>
                        <p:par>
                          <p:cTn id="102" fill="hold">
                            <p:stCondLst>
                              <p:cond delay="20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3000"/>
                            </p:stCondLst>
                            <p:childTnLst>
                              <p:par>
                                <p:cTn id="109" presetID="63" presetClass="path" presetSubtype="0" accel="50000" decel="50000" fill="hold" grpId="0" nodeType="afterEffect">
                                  <p:stCondLst>
                                    <p:cond delay="0"/>
                                  </p:stCondLst>
                                  <p:childTnLst>
                                    <p:animMotion origin="layout" path="M -3.33333E-6 -4.07407E-6 L 0.39024 -0.0331 " pathEditMode="relative" rAng="0" ptsTypes="AA">
                                      <p:cBhvr>
                                        <p:cTn id="110" dur="2000" fill="hold"/>
                                        <p:tgtEl>
                                          <p:spTgt spid="125"/>
                                        </p:tgtEl>
                                        <p:attrNameLst>
                                          <p:attrName>ppt_x</p:attrName>
                                          <p:attrName>ppt_y</p:attrName>
                                        </p:attrNameLst>
                                      </p:cBhvr>
                                      <p:rCtr x="19518" y="-1667"/>
                                    </p:animMotion>
                                  </p:childTnLst>
                                </p:cTn>
                              </p:par>
                            </p:childTnLst>
                          </p:cTn>
                        </p:par>
                      </p:childTnLst>
                    </p:cTn>
                  </p:par>
                  <p:par>
                    <p:cTn id="111" fill="hold">
                      <p:stCondLst>
                        <p:cond delay="indefinite"/>
                      </p:stCondLst>
                      <p:childTnLst>
                        <p:par>
                          <p:cTn id="112" fill="hold">
                            <p:stCondLst>
                              <p:cond delay="0"/>
                            </p:stCondLst>
                            <p:childTnLst>
                              <p:par>
                                <p:cTn id="113" presetID="43" presetClass="exit" presetSubtype="0" fill="hold" grpId="1" nodeType="clickEffect">
                                  <p:stCondLst>
                                    <p:cond delay="0"/>
                                  </p:stCondLst>
                                  <p:childTnLst>
                                    <p:anim calcmode="lin" valueType="num">
                                      <p:cBhvr>
                                        <p:cTn id="114" dur="600" decel="50000">
                                          <p:stCondLst>
                                            <p:cond delay="0"/>
                                          </p:stCondLst>
                                        </p:cTn>
                                        <p:tgtEl>
                                          <p:spTgt spid="1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5" dur="400">
                                          <p:stCondLst>
                                            <p:cond delay="600"/>
                                          </p:stCondLst>
                                        </p:cTn>
                                        <p:tgtEl>
                                          <p:spTgt spid="125"/>
                                        </p:tgtEl>
                                        <p:attrNameLst>
                                          <p:attrName>ppt_x</p:attrName>
                                        </p:attrNameLst>
                                      </p:cBhvr>
                                      <p:tavLst>
                                        <p:tav tm="0">
                                          <p:val>
                                            <p:strVal val="ppt_x"/>
                                          </p:val>
                                        </p:tav>
                                        <p:tav tm="100000">
                                          <p:val>
                                            <p:strVal val="ppt_x"/>
                                          </p:val>
                                        </p:tav>
                                      </p:tavLst>
                                    </p:anim>
                                    <p:anim calcmode="lin" valueType="num">
                                      <p:cBhvr>
                                        <p:cTn id="116" dur="600" decel="50000">
                                          <p:stCondLst>
                                            <p:cond delay="0"/>
                                          </p:stCondLst>
                                        </p:cTn>
                                        <p:tgtEl>
                                          <p:spTgt spid="125"/>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117" dur="400">
                                          <p:stCondLst>
                                            <p:cond delay="600"/>
                                          </p:stCondLst>
                                        </p:cTn>
                                        <p:tgtEl>
                                          <p:spTgt spid="125"/>
                                        </p:tgtEl>
                                        <p:attrNameLst>
                                          <p:attrName>ppt_y</p:attrName>
                                        </p:attrNameLst>
                                      </p:cBhvr>
                                      <p:tavLst>
                                        <p:tav tm="0">
                                          <p:val>
                                            <p:strVal val="ppt_y"/>
                                          </p:val>
                                        </p:tav>
                                        <p:tav tm="100000">
                                          <p:val>
                                            <p:strVal val="ppt_y"/>
                                          </p:val>
                                        </p:tav>
                                      </p:tavLst>
                                    </p:anim>
                                    <p:animEffect transition="out" filter="fade">
                                      <p:cBhvr>
                                        <p:cTn id="118" dur="100">
                                          <p:stCondLst>
                                            <p:cond delay="900"/>
                                          </p:stCondLst>
                                        </p:cTn>
                                        <p:tgtEl>
                                          <p:spTgt spid="125"/>
                                        </p:tgtEl>
                                      </p:cBhvr>
                                    </p:animEffect>
                                    <p:set>
                                      <p:cBhvr>
                                        <p:cTn id="119" dur="1" fill="hold">
                                          <p:stCondLst>
                                            <p:cond delay="999"/>
                                          </p:stCondLst>
                                        </p:cTn>
                                        <p:tgtEl>
                                          <p:spTgt spid="125"/>
                                        </p:tgtEl>
                                        <p:attrNameLst>
                                          <p:attrName>style.visibility</p:attrName>
                                        </p:attrNameLst>
                                      </p:cBhvr>
                                      <p:to>
                                        <p:strVal val="hidden"/>
                                      </p:to>
                                    </p:set>
                                  </p:childTnLst>
                                </p:cTn>
                              </p:par>
                            </p:childTnLst>
                          </p:cTn>
                        </p:par>
                        <p:par>
                          <p:cTn id="120" fill="hold">
                            <p:stCondLst>
                              <p:cond delay="1000"/>
                            </p:stCondLst>
                            <p:childTnLst>
                              <p:par>
                                <p:cTn id="121" presetID="22" presetClass="entr" presetSubtype="4" fill="hold" nodeType="after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wipe(down)">
                                      <p:cBhvr>
                                        <p:cTn id="123" dur="500"/>
                                        <p:tgtEl>
                                          <p:spTgt spid="47"/>
                                        </p:tgtEl>
                                      </p:cBhvr>
                                    </p:animEffect>
                                  </p:childTnLst>
                                </p:cTn>
                              </p:par>
                            </p:childTnLst>
                          </p:cTn>
                        </p:par>
                        <p:par>
                          <p:cTn id="124" fill="hold">
                            <p:stCondLst>
                              <p:cond delay="1500"/>
                            </p:stCondLst>
                            <p:childTnLst>
                              <p:par>
                                <p:cTn id="125" presetID="16" presetClass="entr" presetSubtype="21" fill="hold" grpId="0" nodeType="afterEffect">
                                  <p:stCondLst>
                                    <p:cond delay="0"/>
                                  </p:stCondLst>
                                  <p:childTnLst>
                                    <p:set>
                                      <p:cBhvr>
                                        <p:cTn id="126" dur="1" fill="hold">
                                          <p:stCondLst>
                                            <p:cond delay="0"/>
                                          </p:stCondLst>
                                        </p:cTn>
                                        <p:tgtEl>
                                          <p:spTgt spid="2067"/>
                                        </p:tgtEl>
                                        <p:attrNameLst>
                                          <p:attrName>style.visibility</p:attrName>
                                        </p:attrNameLst>
                                      </p:cBhvr>
                                      <p:to>
                                        <p:strVal val="visible"/>
                                      </p:to>
                                    </p:set>
                                    <p:animEffect transition="in" filter="barn(inVertical)">
                                      <p:cBhvr>
                                        <p:cTn id="127" dur="500"/>
                                        <p:tgtEl>
                                          <p:spTgt spid="2067"/>
                                        </p:tgtEl>
                                      </p:cBhvr>
                                    </p:animEffect>
                                  </p:childTnLst>
                                </p:cTn>
                              </p:par>
                            </p:childTnLst>
                          </p:cTn>
                        </p:par>
                        <p:par>
                          <p:cTn id="128" fill="hold">
                            <p:stCondLst>
                              <p:cond delay="2000"/>
                            </p:stCondLst>
                            <p:childTnLst>
                              <p:par>
                                <p:cTn id="129" presetID="21" presetClass="entr" presetSubtype="1" fill="hold" grpId="0" nodeType="afterEffect">
                                  <p:stCondLst>
                                    <p:cond delay="0"/>
                                  </p:stCondLst>
                                  <p:childTnLst>
                                    <p:set>
                                      <p:cBhvr>
                                        <p:cTn id="130" dur="1" fill="hold">
                                          <p:stCondLst>
                                            <p:cond delay="0"/>
                                          </p:stCondLst>
                                        </p:cTn>
                                        <p:tgtEl>
                                          <p:spTgt spid="126"/>
                                        </p:tgtEl>
                                        <p:attrNameLst>
                                          <p:attrName>style.visibility</p:attrName>
                                        </p:attrNameLst>
                                      </p:cBhvr>
                                      <p:to>
                                        <p:strVal val="visible"/>
                                      </p:to>
                                    </p:set>
                                    <p:animEffect transition="in" filter="wheel(1)">
                                      <p:cBhvr>
                                        <p:cTn id="131" dur="2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p:bldP spid="2066" grpId="0"/>
      <p:bldP spid="2067" grpId="0"/>
      <p:bldP spid="39" grpId="0"/>
      <p:bldP spid="40" grpId="0"/>
      <p:bldP spid="122" grpId="0"/>
      <p:bldP spid="122" grpId="1"/>
      <p:bldP spid="123" grpId="0"/>
      <p:bldP spid="123" grpId="1"/>
      <p:bldP spid="124" grpId="0" animBg="1"/>
      <p:bldP spid="124" grpId="1" animBg="1"/>
      <p:bldP spid="125" grpId="0"/>
      <p:bldP spid="125" grpId="1"/>
      <p:bldP spid="126" grpId="0"/>
      <p:bldP spid="128" grpId="0"/>
      <p:bldP spid="128"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内容占位符 2"/>
          <p:cNvSpPr txBox="1">
            <a:spLocks/>
          </p:cNvSpPr>
          <p:nvPr/>
        </p:nvSpPr>
        <p:spPr>
          <a:xfrm>
            <a:off x="209047" y="996315"/>
            <a:ext cx="10488872" cy="710565"/>
          </a:xfrm>
          <a:prstGeom prst="rect">
            <a:avLst/>
          </a:prstGeom>
        </p:spPr>
        <p:txBody>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175" indent="0">
              <a:buNone/>
            </a:pPr>
            <a:r>
              <a:rPr lang="zh-CN" altLang="en-US" dirty="0" smtClean="0"/>
              <a:t>（</a:t>
            </a:r>
            <a:r>
              <a:rPr lang="en-US" altLang="zh-CN" dirty="0" smtClean="0"/>
              <a:t>3</a:t>
            </a:r>
            <a:r>
              <a:rPr lang="zh-CN" altLang="en-US" dirty="0" smtClean="0"/>
              <a:t>）</a:t>
            </a:r>
            <a:r>
              <a:rPr lang="en-US" altLang="zh-CN" dirty="0" smtClean="0"/>
              <a:t>Stahl</a:t>
            </a:r>
            <a:r>
              <a:rPr lang="zh-CN" altLang="en-US" dirty="0" smtClean="0"/>
              <a:t>的知识建构双循环模型（</a:t>
            </a:r>
            <a:r>
              <a:rPr lang="en-US" altLang="zh-CN" dirty="0"/>
              <a:t> Stahl, </a:t>
            </a:r>
            <a:r>
              <a:rPr lang="en-US" altLang="zh-CN" dirty="0" smtClean="0"/>
              <a:t>G.</a:t>
            </a:r>
            <a:r>
              <a:rPr lang="zh-CN" altLang="en-US" dirty="0" smtClean="0"/>
              <a:t>，</a:t>
            </a:r>
            <a:r>
              <a:rPr lang="en-US" altLang="zh-CN" dirty="0" smtClean="0"/>
              <a:t>2000</a:t>
            </a:r>
            <a:r>
              <a:rPr lang="zh-CN" altLang="en-US" dirty="0" smtClean="0"/>
              <a:t>）</a:t>
            </a:r>
            <a:endParaRPr lang="zh-CN" altLang="en-US" dirty="0"/>
          </a:p>
        </p:txBody>
      </p:sp>
      <p:sp>
        <p:nvSpPr>
          <p:cNvPr id="25" name="标题 1"/>
          <p:cNvSpPr>
            <a:spLocks noGrp="1"/>
          </p:cNvSpPr>
          <p:nvPr>
            <p:ph type="title"/>
          </p:nvPr>
        </p:nvSpPr>
        <p:spPr>
          <a:xfrm>
            <a:off x="673101" y="213919"/>
            <a:ext cx="10954459" cy="796011"/>
          </a:xfrm>
        </p:spPr>
        <p:txBody>
          <a:bodyPr>
            <a:normAutofit/>
          </a:bodyPr>
          <a:lstStyle/>
          <a:p>
            <a:r>
              <a:rPr lang="zh-CN" altLang="en-US" dirty="0"/>
              <a:t>知识建构的</a:t>
            </a:r>
            <a:r>
              <a:rPr lang="zh-CN" altLang="en-US" dirty="0" smtClean="0"/>
              <a:t>过程模型</a:t>
            </a:r>
            <a:endParaRPr lang="zh-CN" altLang="en-US" dirty="0"/>
          </a:p>
        </p:txBody>
      </p:sp>
      <p:cxnSp>
        <p:nvCxnSpPr>
          <p:cNvPr id="26" name="Straight Connector 13"/>
          <p:cNvCxnSpPr>
            <a:cxnSpLocks noChangeShapeType="1"/>
          </p:cNvCxnSpPr>
          <p:nvPr>
            <p:custDataLst>
              <p:tags r:id="rId2"/>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grpSp>
        <p:nvGrpSpPr>
          <p:cNvPr id="34" name="组合 33"/>
          <p:cNvGrpSpPr>
            <a:grpSpLocks noChangeAspect="1"/>
          </p:cNvGrpSpPr>
          <p:nvPr/>
        </p:nvGrpSpPr>
        <p:grpSpPr>
          <a:xfrm>
            <a:off x="1632131" y="1320057"/>
            <a:ext cx="9329005" cy="5299626"/>
            <a:chOff x="-1309584" y="-91644"/>
            <a:chExt cx="6903385" cy="3921603"/>
          </a:xfrm>
        </p:grpSpPr>
        <p:sp>
          <p:nvSpPr>
            <p:cNvPr id="35" name="文本框 2"/>
            <p:cNvSpPr txBox="1">
              <a:spLocks noChangeArrowheads="1"/>
            </p:cNvSpPr>
            <p:nvPr/>
          </p:nvSpPr>
          <p:spPr bwMode="auto">
            <a:xfrm>
              <a:off x="398374" y="2410622"/>
              <a:ext cx="1130647" cy="29607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意义解释</a:t>
              </a:r>
            </a:p>
          </p:txBody>
        </p:sp>
        <p:grpSp>
          <p:nvGrpSpPr>
            <p:cNvPr id="36" name="组合 35"/>
            <p:cNvGrpSpPr/>
            <p:nvPr/>
          </p:nvGrpSpPr>
          <p:grpSpPr>
            <a:xfrm>
              <a:off x="-1309584" y="-91644"/>
              <a:ext cx="6903385" cy="3921603"/>
              <a:chOff x="-1309584" y="-91644"/>
              <a:chExt cx="6903385" cy="3921603"/>
            </a:xfrm>
          </p:grpSpPr>
          <p:grpSp>
            <p:nvGrpSpPr>
              <p:cNvPr id="37" name="组合 36"/>
              <p:cNvGrpSpPr/>
              <p:nvPr/>
            </p:nvGrpSpPr>
            <p:grpSpPr>
              <a:xfrm>
                <a:off x="1579535" y="1112807"/>
                <a:ext cx="1575425" cy="1638316"/>
                <a:chOff x="-309650" y="0"/>
                <a:chExt cx="1575425" cy="1638316"/>
              </a:xfrm>
            </p:grpSpPr>
            <p:grpSp>
              <p:nvGrpSpPr>
                <p:cNvPr id="80" name="组合 79"/>
                <p:cNvGrpSpPr/>
                <p:nvPr/>
              </p:nvGrpSpPr>
              <p:grpSpPr>
                <a:xfrm>
                  <a:off x="-309650" y="0"/>
                  <a:ext cx="1575425" cy="1638316"/>
                  <a:chOff x="-309650" y="0"/>
                  <a:chExt cx="1575425" cy="1638316"/>
                </a:xfrm>
              </p:grpSpPr>
              <p:sp>
                <p:nvSpPr>
                  <p:cNvPr id="82" name="椭圆 81"/>
                  <p:cNvSpPr/>
                  <p:nvPr/>
                </p:nvSpPr>
                <p:spPr>
                  <a:xfrm>
                    <a:off x="-309650" y="62891"/>
                    <a:ext cx="1575425" cy="1575425"/>
                  </a:xfrm>
                  <a:prstGeom prst="ellipse">
                    <a:avLst/>
                  </a:prstGeom>
                  <a:noFill/>
                  <a:ln w="3810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latin typeface="宋体" panose="02010600030101010101" pitchFamily="2" charset="-122"/>
                      <a:ea typeface="宋体" panose="02010600030101010101" pitchFamily="2" charset="-122"/>
                    </a:endParaRPr>
                  </a:p>
                </p:txBody>
              </p:sp>
              <p:sp>
                <p:nvSpPr>
                  <p:cNvPr id="83" name="KSO_Shape"/>
                  <p:cNvSpPr/>
                  <p:nvPr/>
                </p:nvSpPr>
                <p:spPr>
                  <a:xfrm rot="17291298">
                    <a:off x="660409" y="23135"/>
                    <a:ext cx="286173" cy="239903"/>
                  </a:xfrm>
                  <a:custGeom>
                    <a:avLst/>
                    <a:gdLst/>
                    <a:ahLst/>
                    <a:cxnLst/>
                    <a:rect l="l" t="t" r="r" b="b"/>
                    <a:pathLst>
                      <a:path w="1056529" h="1289138">
                        <a:moveTo>
                          <a:pt x="532049" y="0"/>
                        </a:moveTo>
                        <a:cubicBezTo>
                          <a:pt x="556036" y="0"/>
                          <a:pt x="580024" y="21509"/>
                          <a:pt x="598326" y="64527"/>
                        </a:cubicBezTo>
                        <a:lnTo>
                          <a:pt x="637123" y="155716"/>
                        </a:lnTo>
                        <a:lnTo>
                          <a:pt x="900272" y="815646"/>
                        </a:lnTo>
                        <a:lnTo>
                          <a:pt x="898583" y="814429"/>
                        </a:lnTo>
                        <a:lnTo>
                          <a:pt x="1044424" y="1179716"/>
                        </a:lnTo>
                        <a:cubicBezTo>
                          <a:pt x="1062241" y="1224336"/>
                          <a:pt x="1059762" y="1257212"/>
                          <a:pt x="1041112" y="1273690"/>
                        </a:cubicBezTo>
                        <a:cubicBezTo>
                          <a:pt x="1040954" y="1274425"/>
                          <a:pt x="1040516" y="1274887"/>
                          <a:pt x="1040066" y="1275336"/>
                        </a:cubicBezTo>
                        <a:cubicBezTo>
                          <a:pt x="1022948" y="1292456"/>
                          <a:pt x="990619" y="1294370"/>
                          <a:pt x="947138" y="1277017"/>
                        </a:cubicBezTo>
                        <a:lnTo>
                          <a:pt x="528130" y="1109797"/>
                        </a:lnTo>
                        <a:lnTo>
                          <a:pt x="109124" y="1277016"/>
                        </a:lnTo>
                        <a:cubicBezTo>
                          <a:pt x="65643" y="1294369"/>
                          <a:pt x="33314" y="1292455"/>
                          <a:pt x="16196" y="1275335"/>
                        </a:cubicBezTo>
                        <a:cubicBezTo>
                          <a:pt x="15746" y="1274886"/>
                          <a:pt x="15308" y="1274424"/>
                          <a:pt x="15150" y="1273689"/>
                        </a:cubicBezTo>
                        <a:cubicBezTo>
                          <a:pt x="2252" y="1262294"/>
                          <a:pt x="-2911" y="1243056"/>
                          <a:pt x="1607" y="1217605"/>
                        </a:cubicBezTo>
                        <a:lnTo>
                          <a:pt x="452425" y="87037"/>
                        </a:lnTo>
                        <a:lnTo>
                          <a:pt x="462002" y="64527"/>
                        </a:lnTo>
                        <a:cubicBezTo>
                          <a:pt x="480783" y="20379"/>
                          <a:pt x="505554" y="-1114"/>
                          <a:pt x="530163" y="424"/>
                        </a:cubicBezTo>
                        <a:cubicBezTo>
                          <a:pt x="530789" y="17"/>
                          <a:pt x="531420" y="0"/>
                          <a:pt x="532049" y="0"/>
                        </a:cubicBezTo>
                        <a:close/>
                      </a:path>
                    </a:pathLst>
                  </a:custGeom>
                  <a:solidFill>
                    <a:schemeClr val="accent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a:latin typeface="宋体" panose="02010600030101010101" pitchFamily="2" charset="-122"/>
                      <a:ea typeface="宋体" panose="02010600030101010101" pitchFamily="2" charset="-122"/>
                    </a:endParaRPr>
                  </a:p>
                </p:txBody>
              </p:sp>
            </p:grpSp>
            <p:sp>
              <p:nvSpPr>
                <p:cNvPr id="81" name="文本框 2"/>
                <p:cNvSpPr txBox="1">
                  <a:spLocks noChangeArrowheads="1"/>
                </p:cNvSpPr>
                <p:nvPr/>
              </p:nvSpPr>
              <p:spPr bwMode="auto">
                <a:xfrm>
                  <a:off x="55495" y="583855"/>
                  <a:ext cx="802640" cy="523819"/>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社会知识建构</a:t>
                  </a:r>
                </a:p>
              </p:txBody>
            </p:sp>
          </p:grpSp>
          <p:grpSp>
            <p:nvGrpSpPr>
              <p:cNvPr id="38" name="组合 37"/>
              <p:cNvGrpSpPr/>
              <p:nvPr/>
            </p:nvGrpSpPr>
            <p:grpSpPr>
              <a:xfrm>
                <a:off x="-1309584" y="-91644"/>
                <a:ext cx="6903385" cy="3921603"/>
                <a:chOff x="-1309584" y="-91644"/>
                <a:chExt cx="6903385" cy="3921603"/>
              </a:xfrm>
            </p:grpSpPr>
            <p:cxnSp>
              <p:nvCxnSpPr>
                <p:cNvPr id="39" name="直接箭头连接符 38"/>
                <p:cNvCxnSpPr/>
                <p:nvPr/>
              </p:nvCxnSpPr>
              <p:spPr>
                <a:xfrm flipV="1">
                  <a:off x="4175185" y="1518249"/>
                  <a:ext cx="0" cy="50400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1309584" y="-91644"/>
                  <a:ext cx="6903385" cy="3921603"/>
                  <a:chOff x="-1309584" y="-91644"/>
                  <a:chExt cx="6903385" cy="3921603"/>
                </a:xfrm>
              </p:grpSpPr>
              <p:sp>
                <p:nvSpPr>
                  <p:cNvPr id="41" name="文本框 2"/>
                  <p:cNvSpPr txBox="1">
                    <a:spLocks noChangeArrowheads="1"/>
                  </p:cNvSpPr>
                  <p:nvPr/>
                </p:nvSpPr>
                <p:spPr bwMode="auto">
                  <a:xfrm>
                    <a:off x="4080396" y="1656272"/>
                    <a:ext cx="1094507" cy="296072"/>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zh-CN" sz="2000" kern="100">
                        <a:effectLst/>
                        <a:latin typeface="宋体" panose="02010600030101010101" pitchFamily="2" charset="-122"/>
                        <a:ea typeface="宋体" panose="02010600030101010101" pitchFamily="2" charset="-122"/>
                        <a:cs typeface="Times New Roman" panose="02020603050405020304" pitchFamily="18" charset="0"/>
                      </a:rPr>
                      <a:t>意义澄清</a:t>
                    </a:r>
                  </a:p>
                </p:txBody>
              </p:sp>
              <p:sp>
                <p:nvSpPr>
                  <p:cNvPr id="42" name="文本框 2"/>
                  <p:cNvSpPr txBox="1">
                    <a:spLocks noChangeArrowheads="1"/>
                  </p:cNvSpPr>
                  <p:nvPr/>
                </p:nvSpPr>
                <p:spPr bwMode="auto">
                  <a:xfrm>
                    <a:off x="4169201" y="664135"/>
                    <a:ext cx="988887" cy="296072"/>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观点协商</a:t>
                    </a:r>
                  </a:p>
                </p:txBody>
              </p:sp>
              <p:cxnSp>
                <p:nvCxnSpPr>
                  <p:cNvPr id="43" name="直接箭头连接符 42"/>
                  <p:cNvCxnSpPr/>
                  <p:nvPr/>
                </p:nvCxnSpPr>
                <p:spPr>
                  <a:xfrm flipV="1">
                    <a:off x="4175185" y="465927"/>
                    <a:ext cx="0" cy="63934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309584" y="-91644"/>
                    <a:ext cx="6903385" cy="3921603"/>
                    <a:chOff x="-1309584" y="-91644"/>
                    <a:chExt cx="6903385" cy="3921603"/>
                  </a:xfrm>
                </p:grpSpPr>
                <p:sp>
                  <p:nvSpPr>
                    <p:cNvPr id="45" name="文本框 2"/>
                    <p:cNvSpPr txBox="1">
                      <a:spLocks noChangeArrowheads="1"/>
                    </p:cNvSpPr>
                    <p:nvPr/>
                  </p:nvSpPr>
                  <p:spPr bwMode="auto">
                    <a:xfrm>
                      <a:off x="3443422" y="2118917"/>
                      <a:ext cx="1749071" cy="2960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辩论</a:t>
                      </a:r>
                      <a:r>
                        <a:rPr lang="zh-CN" sz="2000" kern="100" dirty="0" smtClean="0">
                          <a:effectLst/>
                          <a:latin typeface="宋体" panose="02010600030101010101" pitchFamily="2" charset="-122"/>
                          <a:ea typeface="宋体" panose="02010600030101010101" pitchFamily="2" charset="-122"/>
                          <a:cs typeface="Times New Roman" panose="02020603050405020304" pitchFamily="18" charset="0"/>
                        </a:rPr>
                        <a:t>与</a:t>
                      </a:r>
                      <a:r>
                        <a:rPr lang="zh-CN" altLang="en-US" sz="2000" kern="100" dirty="0" smtClean="0">
                          <a:effectLst/>
                          <a:latin typeface="宋体" panose="02010600030101010101" pitchFamily="2" charset="-122"/>
                          <a:ea typeface="宋体" panose="02010600030101010101" pitchFamily="2" charset="-122"/>
                          <a:cs typeface="Times New Roman" panose="02020603050405020304" pitchFamily="18" charset="0"/>
                        </a:rPr>
                        <a:t>理论</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46" name="文本框 2"/>
                    <p:cNvSpPr txBox="1">
                      <a:spLocks noChangeArrowheads="1"/>
                    </p:cNvSpPr>
                    <p:nvPr/>
                  </p:nvSpPr>
                  <p:spPr bwMode="auto">
                    <a:xfrm>
                      <a:off x="3721425" y="1178477"/>
                      <a:ext cx="932139" cy="2960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共享理解</a:t>
                      </a:r>
                    </a:p>
                  </p:txBody>
                </p:sp>
                <p:grpSp>
                  <p:nvGrpSpPr>
                    <p:cNvPr id="47" name="组合 46"/>
                    <p:cNvGrpSpPr/>
                    <p:nvPr/>
                  </p:nvGrpSpPr>
                  <p:grpSpPr>
                    <a:xfrm>
                      <a:off x="-1309584" y="-91644"/>
                      <a:ext cx="6903385" cy="3921603"/>
                      <a:chOff x="-1309584" y="-91644"/>
                      <a:chExt cx="6903385" cy="3921603"/>
                    </a:xfrm>
                  </p:grpSpPr>
                  <p:sp>
                    <p:nvSpPr>
                      <p:cNvPr id="49" name="文本框 2"/>
                      <p:cNvSpPr txBox="1">
                        <a:spLocks noChangeArrowheads="1"/>
                      </p:cNvSpPr>
                      <p:nvPr/>
                    </p:nvSpPr>
                    <p:spPr bwMode="auto">
                      <a:xfrm>
                        <a:off x="3647524" y="2544798"/>
                        <a:ext cx="1191097" cy="296072"/>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选择式讨论</a:t>
                        </a:r>
                      </a:p>
                    </p:txBody>
                  </p:sp>
                  <p:cxnSp>
                    <p:nvCxnSpPr>
                      <p:cNvPr id="50" name="直接箭头连接符 49"/>
                      <p:cNvCxnSpPr/>
                      <p:nvPr/>
                    </p:nvCxnSpPr>
                    <p:spPr>
                      <a:xfrm flipV="1">
                        <a:off x="3571336" y="2477251"/>
                        <a:ext cx="0" cy="79917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H="1" flipV="1">
                        <a:off x="4918898" y="2467155"/>
                        <a:ext cx="0" cy="799175"/>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1309584" y="-91644"/>
                        <a:ext cx="5963141" cy="3921603"/>
                        <a:chOff x="-1309584" y="-91644"/>
                        <a:chExt cx="5963141" cy="3921603"/>
                      </a:xfrm>
                    </p:grpSpPr>
                    <p:sp>
                      <p:nvSpPr>
                        <p:cNvPr id="54" name="文本框 2"/>
                        <p:cNvSpPr txBox="1">
                          <a:spLocks noChangeArrowheads="1"/>
                        </p:cNvSpPr>
                        <p:nvPr/>
                      </p:nvSpPr>
                      <p:spPr bwMode="auto">
                        <a:xfrm>
                          <a:off x="2294727" y="3533887"/>
                          <a:ext cx="936395" cy="296072"/>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语言表达</a:t>
                          </a:r>
                        </a:p>
                      </p:txBody>
                    </p:sp>
                    <p:grpSp>
                      <p:nvGrpSpPr>
                        <p:cNvPr id="55" name="组合 54"/>
                        <p:cNvGrpSpPr/>
                        <p:nvPr/>
                      </p:nvGrpSpPr>
                      <p:grpSpPr>
                        <a:xfrm>
                          <a:off x="-1309584" y="-91644"/>
                          <a:ext cx="5963141" cy="3921603"/>
                          <a:chOff x="-1309584" y="-91644"/>
                          <a:chExt cx="5963141" cy="3921603"/>
                        </a:xfrm>
                      </p:grpSpPr>
                      <p:sp>
                        <p:nvSpPr>
                          <p:cNvPr id="56" name="文本框 2"/>
                          <p:cNvSpPr txBox="1">
                            <a:spLocks noChangeArrowheads="1"/>
                          </p:cNvSpPr>
                          <p:nvPr/>
                        </p:nvSpPr>
                        <p:spPr bwMode="auto">
                          <a:xfrm>
                            <a:off x="-1193208" y="2467155"/>
                            <a:ext cx="682387" cy="296072"/>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zh-CN" sz="2000" kern="100" dirty="0" smtClean="0">
                                <a:effectLst/>
                                <a:latin typeface="宋体" panose="02010600030101010101" pitchFamily="2" charset="-122"/>
                                <a:ea typeface="宋体" panose="02010600030101010101" pitchFamily="2" charset="-122"/>
                                <a:cs typeface="Times New Roman" panose="02020603050405020304" pitchFamily="18" charset="0"/>
                              </a:rPr>
                              <a:t>内化</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p:txBody>
                      </p:sp>
                      <p:cxnSp>
                        <p:nvCxnSpPr>
                          <p:cNvPr id="57" name="直接箭头连接符 56"/>
                          <p:cNvCxnSpPr/>
                          <p:nvPr/>
                        </p:nvCxnSpPr>
                        <p:spPr>
                          <a:xfrm flipV="1">
                            <a:off x="2311879" y="3528204"/>
                            <a:ext cx="863600"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1186984" y="-91644"/>
                            <a:ext cx="5840541" cy="2178161"/>
                            <a:chOff x="-1299127" y="-91644"/>
                            <a:chExt cx="5840541" cy="2178161"/>
                          </a:xfrm>
                        </p:grpSpPr>
                        <p:sp>
                          <p:nvSpPr>
                            <p:cNvPr id="72" name="文本框 2"/>
                            <p:cNvSpPr txBox="1">
                              <a:spLocks noChangeArrowheads="1"/>
                            </p:cNvSpPr>
                            <p:nvPr/>
                          </p:nvSpPr>
                          <p:spPr bwMode="auto">
                            <a:xfrm>
                              <a:off x="-1299127" y="1790445"/>
                              <a:ext cx="1148741" cy="2960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个人理解</a:t>
                              </a:r>
                            </a:p>
                          </p:txBody>
                        </p:sp>
                        <p:sp>
                          <p:nvSpPr>
                            <p:cNvPr id="73" name="文本框 2"/>
                            <p:cNvSpPr txBox="1">
                              <a:spLocks noChangeArrowheads="1"/>
                            </p:cNvSpPr>
                            <p:nvPr/>
                          </p:nvSpPr>
                          <p:spPr bwMode="auto">
                            <a:xfrm>
                              <a:off x="-503426" y="642502"/>
                              <a:ext cx="1231900" cy="296072"/>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应用于活动</a:t>
                              </a:r>
                            </a:p>
                          </p:txBody>
                        </p:sp>
                        <p:cxnSp>
                          <p:nvCxnSpPr>
                            <p:cNvPr id="74" name="直接箭头连接符 73"/>
                            <p:cNvCxnSpPr>
                              <a:stCxn id="76" idx="1"/>
                            </p:cNvCxnSpPr>
                            <p:nvPr/>
                          </p:nvCxnSpPr>
                          <p:spPr>
                            <a:xfrm flipH="1">
                              <a:off x="-593683" y="319293"/>
                              <a:ext cx="2035354" cy="1419797"/>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1441671" y="-91644"/>
                              <a:ext cx="3099743" cy="759637"/>
                              <a:chOff x="-473393" y="-91644"/>
                              <a:chExt cx="3099743" cy="759637"/>
                            </a:xfrm>
                          </p:grpSpPr>
                          <p:sp>
                            <p:nvSpPr>
                              <p:cNvPr id="76" name="文本框 2"/>
                              <p:cNvSpPr txBox="1">
                                <a:spLocks noChangeArrowheads="1"/>
                              </p:cNvSpPr>
                              <p:nvPr/>
                            </p:nvSpPr>
                            <p:spPr bwMode="auto">
                              <a:xfrm>
                                <a:off x="-473393" y="171257"/>
                                <a:ext cx="1043706" cy="2960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algn="ctr">
                                  <a:spcAft>
                                    <a:spcPts val="0"/>
                                  </a:spcAft>
                                </a:pPr>
                                <a:r>
                                  <a:rPr lang="zh-CN" sz="2000" kern="100">
                                    <a:effectLst/>
                                    <a:latin typeface="宋体" panose="02010600030101010101" pitchFamily="2" charset="-122"/>
                                    <a:ea typeface="宋体" panose="02010600030101010101" pitchFamily="2" charset="-122"/>
                                    <a:cs typeface="Times New Roman" panose="02020603050405020304" pitchFamily="18" charset="0"/>
                                  </a:rPr>
                                  <a:t>文化制品</a:t>
                                </a:r>
                              </a:p>
                            </p:txBody>
                          </p:sp>
                          <p:sp>
                            <p:nvSpPr>
                              <p:cNvPr id="77" name="文本框 2"/>
                              <p:cNvSpPr txBox="1">
                                <a:spLocks noChangeArrowheads="1"/>
                              </p:cNvSpPr>
                              <p:nvPr/>
                            </p:nvSpPr>
                            <p:spPr bwMode="auto">
                              <a:xfrm>
                                <a:off x="1694211" y="126147"/>
                                <a:ext cx="932139" cy="2960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协作知识</a:t>
                                </a:r>
                              </a:p>
                            </p:txBody>
                          </p:sp>
                          <p:sp>
                            <p:nvSpPr>
                              <p:cNvPr id="78" name="文本框 2"/>
                              <p:cNvSpPr txBox="1">
                                <a:spLocks noChangeArrowheads="1"/>
                              </p:cNvSpPr>
                              <p:nvPr/>
                            </p:nvSpPr>
                            <p:spPr bwMode="auto">
                              <a:xfrm>
                                <a:off x="727162" y="-91644"/>
                                <a:ext cx="931653" cy="759637"/>
                              </a:xfrm>
                              <a:prstGeom prst="rect">
                                <a:avLst/>
                              </a:prstGeom>
                              <a:noFill/>
                              <a:ln w="9525">
                                <a:noFill/>
                                <a:miter lim="800000"/>
                                <a:headEnd/>
                                <a:tailEnd/>
                              </a:ln>
                            </p:spPr>
                            <p:txBody>
                              <a:bodyPr rot="0" vert="horz" wrap="square" lIns="91440" tIns="45720" rIns="91440" bIns="45720" anchor="t" anchorCtr="0">
                                <a:noAutofit/>
                              </a:bodyPr>
                              <a:lstStyle/>
                              <a:p>
                                <a:pPr algn="ctr">
                                  <a:lnSpc>
                                    <a:spcPct val="150000"/>
                                  </a:lnSpc>
                                  <a:spcAft>
                                    <a:spcPts val="0"/>
                                  </a:spcAft>
                                </a:pPr>
                                <a:r>
                                  <a:rPr lang="zh-CN" sz="2000" kern="100" dirty="0" smtClean="0">
                                    <a:effectLst/>
                                    <a:latin typeface="宋体" panose="02010600030101010101" pitchFamily="2" charset="-122"/>
                                    <a:ea typeface="宋体" panose="02010600030101010101" pitchFamily="2" charset="-122"/>
                                    <a:cs typeface="Times New Roman" panose="02020603050405020304" pitchFamily="18" charset="0"/>
                                  </a:rPr>
                                  <a:t>形式化</a:t>
                                </a:r>
                                <a:endParaRPr lang="en-US" altLang="zh-CN" sz="2000" kern="100" dirty="0" smtClean="0">
                                  <a:effectLst/>
                                  <a:latin typeface="宋体" panose="02010600030101010101" pitchFamily="2" charset="-122"/>
                                  <a:ea typeface="宋体" panose="02010600030101010101" pitchFamily="2" charset="-122"/>
                                  <a:cs typeface="Times New Roman" panose="02020603050405020304" pitchFamily="18" charset="0"/>
                                </a:endParaRPr>
                              </a:p>
                              <a:p>
                                <a:pPr algn="ctr">
                                  <a:lnSpc>
                                    <a:spcPct val="150000"/>
                                  </a:lnSpc>
                                  <a:spcAft>
                                    <a:spcPts val="0"/>
                                  </a:spcAft>
                                </a:pPr>
                                <a:r>
                                  <a:rPr lang="zh-CN" sz="2000" kern="100" dirty="0" smtClean="0">
                                    <a:effectLst/>
                                    <a:latin typeface="宋体" panose="02010600030101010101" pitchFamily="2" charset="-122"/>
                                    <a:ea typeface="宋体" panose="02010600030101010101" pitchFamily="2" charset="-122"/>
                                    <a:cs typeface="Times New Roman" panose="02020603050405020304" pitchFamily="18" charset="0"/>
                                  </a:rPr>
                                  <a:t>具体化</a:t>
                                </a:r>
                                <a:endParaRPr lang="zh-CN" sz="2000" kern="100" dirty="0">
                                  <a:effectLst/>
                                  <a:latin typeface="宋体" panose="02010600030101010101" pitchFamily="2" charset="-122"/>
                                  <a:ea typeface="宋体" panose="02010600030101010101" pitchFamily="2" charset="-122"/>
                                  <a:cs typeface="Times New Roman" panose="02020603050405020304" pitchFamily="18" charset="0"/>
                                </a:endParaRPr>
                              </a:p>
                            </p:txBody>
                          </p:sp>
                          <p:cxnSp>
                            <p:nvCxnSpPr>
                              <p:cNvPr id="79" name="直接箭头连接符 78"/>
                              <p:cNvCxnSpPr/>
                              <p:nvPr/>
                            </p:nvCxnSpPr>
                            <p:spPr>
                              <a:xfrm flipH="1" flipV="1">
                                <a:off x="595223" y="310551"/>
                                <a:ext cx="1092227"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59" name="组合 58"/>
                          <p:cNvGrpSpPr/>
                          <p:nvPr/>
                        </p:nvGrpSpPr>
                        <p:grpSpPr>
                          <a:xfrm>
                            <a:off x="-1309584" y="1938481"/>
                            <a:ext cx="3651710" cy="1891478"/>
                            <a:chOff x="-1438980" y="101054"/>
                            <a:chExt cx="3651710" cy="1891478"/>
                          </a:xfrm>
                        </p:grpSpPr>
                        <p:cxnSp>
                          <p:nvCxnSpPr>
                            <p:cNvPr id="60" name="直接箭头连接符 59"/>
                            <p:cNvCxnSpPr/>
                            <p:nvPr/>
                          </p:nvCxnSpPr>
                          <p:spPr>
                            <a:xfrm>
                              <a:off x="-144163" y="1670683"/>
                              <a:ext cx="130534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61" name="组合 60"/>
                            <p:cNvGrpSpPr/>
                            <p:nvPr/>
                          </p:nvGrpSpPr>
                          <p:grpSpPr>
                            <a:xfrm>
                              <a:off x="-1438980" y="101054"/>
                              <a:ext cx="3651710" cy="1891478"/>
                              <a:chOff x="-1438980" y="101054"/>
                              <a:chExt cx="3651710" cy="1891478"/>
                            </a:xfrm>
                          </p:grpSpPr>
                          <p:grpSp>
                            <p:nvGrpSpPr>
                              <p:cNvPr id="64" name="组合 63"/>
                              <p:cNvGrpSpPr/>
                              <p:nvPr/>
                            </p:nvGrpSpPr>
                            <p:grpSpPr>
                              <a:xfrm>
                                <a:off x="-489013" y="577868"/>
                                <a:ext cx="755650" cy="821804"/>
                                <a:chOff x="-928960" y="34404"/>
                                <a:chExt cx="755650" cy="821804"/>
                              </a:xfrm>
                            </p:grpSpPr>
                            <p:grpSp>
                              <p:nvGrpSpPr>
                                <p:cNvPr id="68" name="组合 67"/>
                                <p:cNvGrpSpPr>
                                  <a:grpSpLocks noChangeAspect="1"/>
                                </p:cNvGrpSpPr>
                                <p:nvPr/>
                              </p:nvGrpSpPr>
                              <p:grpSpPr>
                                <a:xfrm>
                                  <a:off x="-928960" y="34404"/>
                                  <a:ext cx="755650" cy="821804"/>
                                  <a:chOff x="-1936752" y="71588"/>
                                  <a:chExt cx="1575423" cy="1709896"/>
                                </a:xfrm>
                              </p:grpSpPr>
                              <p:sp>
                                <p:nvSpPr>
                                  <p:cNvPr id="70" name="椭圆 69"/>
                                  <p:cNvSpPr/>
                                  <p:nvPr/>
                                </p:nvSpPr>
                                <p:spPr>
                                  <a:xfrm>
                                    <a:off x="-1936752" y="206060"/>
                                    <a:ext cx="1575423" cy="1575424"/>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latin typeface="宋体" panose="02010600030101010101" pitchFamily="2" charset="-122"/>
                                      <a:ea typeface="宋体" panose="02010600030101010101" pitchFamily="2" charset="-122"/>
                                    </a:endParaRPr>
                                  </a:p>
                                </p:txBody>
                              </p:sp>
                              <p:sp>
                                <p:nvSpPr>
                                  <p:cNvPr id="71" name="KSO_Shape"/>
                                  <p:cNvSpPr/>
                                  <p:nvPr/>
                                </p:nvSpPr>
                                <p:spPr>
                                  <a:xfrm rot="17291298">
                                    <a:off x="-1110152" y="94722"/>
                                    <a:ext cx="286172" cy="239903"/>
                                  </a:xfrm>
                                  <a:custGeom>
                                    <a:avLst/>
                                    <a:gdLst/>
                                    <a:ahLst/>
                                    <a:cxnLst/>
                                    <a:rect l="l" t="t" r="r" b="b"/>
                                    <a:pathLst>
                                      <a:path w="1056529" h="1289138">
                                        <a:moveTo>
                                          <a:pt x="532049" y="0"/>
                                        </a:moveTo>
                                        <a:cubicBezTo>
                                          <a:pt x="556036" y="0"/>
                                          <a:pt x="580024" y="21509"/>
                                          <a:pt x="598326" y="64527"/>
                                        </a:cubicBezTo>
                                        <a:lnTo>
                                          <a:pt x="637123" y="155716"/>
                                        </a:lnTo>
                                        <a:lnTo>
                                          <a:pt x="900272" y="815646"/>
                                        </a:lnTo>
                                        <a:lnTo>
                                          <a:pt x="898583" y="814429"/>
                                        </a:lnTo>
                                        <a:lnTo>
                                          <a:pt x="1044424" y="1179716"/>
                                        </a:lnTo>
                                        <a:cubicBezTo>
                                          <a:pt x="1062241" y="1224336"/>
                                          <a:pt x="1059762" y="1257212"/>
                                          <a:pt x="1041112" y="1273690"/>
                                        </a:cubicBezTo>
                                        <a:cubicBezTo>
                                          <a:pt x="1040954" y="1274425"/>
                                          <a:pt x="1040516" y="1274887"/>
                                          <a:pt x="1040066" y="1275336"/>
                                        </a:cubicBezTo>
                                        <a:cubicBezTo>
                                          <a:pt x="1022948" y="1292456"/>
                                          <a:pt x="990619" y="1294370"/>
                                          <a:pt x="947138" y="1277017"/>
                                        </a:cubicBezTo>
                                        <a:lnTo>
                                          <a:pt x="528130" y="1109797"/>
                                        </a:lnTo>
                                        <a:lnTo>
                                          <a:pt x="109124" y="1277016"/>
                                        </a:lnTo>
                                        <a:cubicBezTo>
                                          <a:pt x="65643" y="1294369"/>
                                          <a:pt x="33314" y="1292455"/>
                                          <a:pt x="16196" y="1275335"/>
                                        </a:cubicBezTo>
                                        <a:cubicBezTo>
                                          <a:pt x="15746" y="1274886"/>
                                          <a:pt x="15308" y="1274424"/>
                                          <a:pt x="15150" y="1273689"/>
                                        </a:cubicBezTo>
                                        <a:cubicBezTo>
                                          <a:pt x="2252" y="1262294"/>
                                          <a:pt x="-2911" y="1243056"/>
                                          <a:pt x="1607" y="1217605"/>
                                        </a:cubicBezTo>
                                        <a:lnTo>
                                          <a:pt x="452425" y="87037"/>
                                        </a:lnTo>
                                        <a:lnTo>
                                          <a:pt x="462002" y="64527"/>
                                        </a:lnTo>
                                        <a:cubicBezTo>
                                          <a:pt x="480783" y="20379"/>
                                          <a:pt x="505554" y="-1114"/>
                                          <a:pt x="530163" y="424"/>
                                        </a:cubicBezTo>
                                        <a:cubicBezTo>
                                          <a:pt x="530789" y="17"/>
                                          <a:pt x="531420" y="0"/>
                                          <a:pt x="532049" y="0"/>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a:latin typeface="宋体" panose="02010600030101010101" pitchFamily="2" charset="-122"/>
                                      <a:ea typeface="宋体" panose="02010600030101010101" pitchFamily="2" charset="-122"/>
                                    </a:endParaRPr>
                                  </a:p>
                                </p:txBody>
                              </p:sp>
                            </p:grpSp>
                            <p:sp>
                              <p:nvSpPr>
                                <p:cNvPr id="69" name="文本框 2"/>
                                <p:cNvSpPr txBox="1">
                                  <a:spLocks noChangeArrowheads="1"/>
                                </p:cNvSpPr>
                                <p:nvPr/>
                              </p:nvSpPr>
                              <p:spPr bwMode="auto">
                                <a:xfrm>
                                  <a:off x="-822598" y="209774"/>
                                  <a:ext cx="548640" cy="523819"/>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个人理解</a:t>
                                  </a:r>
                                </a:p>
                              </p:txBody>
                            </p:sp>
                          </p:grpSp>
                          <p:sp>
                            <p:nvSpPr>
                              <p:cNvPr id="65" name="文本框 2"/>
                              <p:cNvSpPr txBox="1">
                                <a:spLocks noChangeArrowheads="1"/>
                              </p:cNvSpPr>
                              <p:nvPr/>
                            </p:nvSpPr>
                            <p:spPr bwMode="auto">
                              <a:xfrm>
                                <a:off x="-58092" y="1696460"/>
                                <a:ext cx="1048972" cy="296072"/>
                              </a:xfrm>
                              <a:prstGeom prst="rect">
                                <a:avLst/>
                              </a:prstGeom>
                              <a:noFill/>
                              <a:ln w="9525">
                                <a:no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形成问题</a:t>
                                </a:r>
                              </a:p>
                            </p:txBody>
                          </p:sp>
                          <p:cxnSp>
                            <p:nvCxnSpPr>
                              <p:cNvPr id="66" name="直接箭头连接符 65"/>
                              <p:cNvCxnSpPr/>
                              <p:nvPr/>
                            </p:nvCxnSpPr>
                            <p:spPr>
                              <a:xfrm>
                                <a:off x="-762215" y="304463"/>
                                <a:ext cx="0" cy="1152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stCxn id="86" idx="1"/>
                                <a:endCxn id="72" idx="3"/>
                              </p:cNvCxnSpPr>
                              <p:nvPr/>
                            </p:nvCxnSpPr>
                            <p:spPr>
                              <a:xfrm flipH="1" flipV="1">
                                <a:off x="-167640" y="101054"/>
                                <a:ext cx="1329317" cy="15595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6" name="文本框 2"/>
                              <p:cNvSpPr txBox="1">
                                <a:spLocks noChangeArrowheads="1"/>
                              </p:cNvSpPr>
                              <p:nvPr/>
                            </p:nvSpPr>
                            <p:spPr bwMode="auto">
                              <a:xfrm>
                                <a:off x="1161678" y="1512552"/>
                                <a:ext cx="1051052" cy="2960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个人信念</a:t>
                                </a:r>
                              </a:p>
                            </p:txBody>
                          </p:sp>
                          <p:sp>
                            <p:nvSpPr>
                              <p:cNvPr id="87" name="文本框 2"/>
                              <p:cNvSpPr txBox="1">
                                <a:spLocks noChangeArrowheads="1"/>
                              </p:cNvSpPr>
                              <p:nvPr/>
                            </p:nvSpPr>
                            <p:spPr bwMode="auto">
                              <a:xfrm>
                                <a:off x="-1438980" y="1512552"/>
                                <a:ext cx="1280522" cy="2960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隐性的前理解</a:t>
                                </a:r>
                              </a:p>
                            </p:txBody>
                          </p:sp>
                        </p:grpSp>
                      </p:grpSp>
                    </p:grpSp>
                    <p:sp>
                      <p:nvSpPr>
                        <p:cNvPr id="85" name="文本框 2"/>
                        <p:cNvSpPr txBox="1">
                          <a:spLocks noChangeArrowheads="1"/>
                        </p:cNvSpPr>
                        <p:nvPr/>
                      </p:nvSpPr>
                      <p:spPr bwMode="auto">
                        <a:xfrm>
                          <a:off x="3187143" y="3349979"/>
                          <a:ext cx="932944" cy="2960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公开表述</a:t>
                          </a:r>
                        </a:p>
                      </p:txBody>
                    </p:sp>
                  </p:grpSp>
                  <p:sp>
                    <p:nvSpPr>
                      <p:cNvPr id="84" name="文本框 2"/>
                      <p:cNvSpPr txBox="1">
                        <a:spLocks noChangeArrowheads="1"/>
                      </p:cNvSpPr>
                      <p:nvPr/>
                    </p:nvSpPr>
                    <p:spPr bwMode="auto">
                      <a:xfrm>
                        <a:off x="4242311" y="3350101"/>
                        <a:ext cx="1351490" cy="29607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9525">
                        <a:solidFill>
                          <a:srgbClr val="000000"/>
                        </a:solidFill>
                        <a:miter lim="800000"/>
                        <a:headEnd/>
                        <a:tailEnd/>
                      </a:ln>
                    </p:spPr>
                    <p:txBody>
                      <a:bodyPr rot="0" vert="horz" wrap="square" lIns="91440" tIns="45720" rIns="91440" bIns="45720" anchor="t" anchorCtr="0">
                        <a:spAutoFit/>
                      </a:bodyPr>
                      <a:lstStyle/>
                      <a:p>
                        <a:pPr algn="ctr">
                          <a:spcAft>
                            <a:spcPts val="0"/>
                          </a:spcAft>
                        </a:pPr>
                        <a:r>
                          <a:rPr lang="zh-CN" sz="2000" kern="100" dirty="0">
                            <a:effectLst/>
                            <a:latin typeface="宋体" panose="02010600030101010101" pitchFamily="2" charset="-122"/>
                            <a:ea typeface="宋体" panose="02010600030101010101" pitchFamily="2" charset="-122"/>
                            <a:cs typeface="Times New Roman" panose="02020603050405020304" pitchFamily="18" charset="0"/>
                          </a:rPr>
                          <a:t>他人公开表述</a:t>
                        </a:r>
                      </a:p>
                    </p:txBody>
                  </p:sp>
                </p:grpSp>
              </p:grpSp>
            </p:grpSp>
          </p:grpSp>
        </p:grpSp>
      </p:grpSp>
    </p:spTree>
    <p:custDataLst>
      <p:tags r:id="rId1"/>
    </p:custDataLst>
    <p:extLst>
      <p:ext uri="{BB962C8B-B14F-4D97-AF65-F5344CB8AC3E}">
        <p14:creationId xmlns:p14="http://schemas.microsoft.com/office/powerpoint/2010/main" val="16922751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MH_Other_1"/>
          <p:cNvCxnSpPr/>
          <p:nvPr>
            <p:custDataLst>
              <p:tags r:id="rId2"/>
            </p:custDataLst>
          </p:nvPr>
        </p:nvCxnSpPr>
        <p:spPr>
          <a:xfrm>
            <a:off x="2540109" y="5197384"/>
            <a:ext cx="7452000" cy="0"/>
          </a:xfrm>
          <a:prstGeom prst="line">
            <a:avLst/>
          </a:prstGeom>
          <a:ln>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MH_SubTitle_1"/>
          <p:cNvSpPr>
            <a:spLocks/>
          </p:cNvSpPr>
          <p:nvPr>
            <p:custDataLst>
              <p:tags r:id="rId3"/>
            </p:custDataLst>
          </p:nvPr>
        </p:nvSpPr>
        <p:spPr>
          <a:xfrm>
            <a:off x="1255364" y="1973763"/>
            <a:ext cx="3096000" cy="25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indent="712788"/>
            <a:r>
              <a:rPr lang="zh-CN" altLang="en-US" sz="2000" dirty="0" smtClean="0">
                <a:solidFill>
                  <a:srgbClr val="FEFFFF"/>
                </a:solidFill>
                <a:latin typeface="宋体" panose="02010600030101010101" pitchFamily="2" charset="-122"/>
                <a:ea typeface="宋体" panose="02010600030101010101" pitchFamily="2" charset="-122"/>
              </a:rPr>
              <a:t>左边的循环表示的是个人理解的过程。</a:t>
            </a:r>
          </a:p>
          <a:p>
            <a:pPr indent="712788"/>
            <a:r>
              <a:rPr lang="zh-CN" altLang="en-US" sz="2000" dirty="0" smtClean="0">
                <a:solidFill>
                  <a:srgbClr val="FEFFFF"/>
                </a:solidFill>
                <a:latin typeface="宋体" panose="02010600030101010101" pitchFamily="2" charset="-122"/>
                <a:ea typeface="宋体" panose="02010600030101010101" pitchFamily="2" charset="-122"/>
              </a:rPr>
              <a:t>右边的循环描述的是我们在社会活动中形成的个人信念是如何通过交互和共享文化进入到社会过程的。</a:t>
            </a:r>
            <a:endParaRPr lang="zh-CN" altLang="en-US" sz="2000" dirty="0">
              <a:solidFill>
                <a:srgbClr val="FEFFFF"/>
              </a:solidFill>
              <a:latin typeface="宋体" panose="02010600030101010101" pitchFamily="2" charset="-122"/>
              <a:ea typeface="宋体" panose="02010600030101010101" pitchFamily="2" charset="-122"/>
            </a:endParaRPr>
          </a:p>
        </p:txBody>
      </p:sp>
      <p:cxnSp>
        <p:nvCxnSpPr>
          <p:cNvPr id="25" name="MH_Other_2"/>
          <p:cNvCxnSpPr/>
          <p:nvPr>
            <p:custDataLst>
              <p:tags r:id="rId4"/>
            </p:custDataLst>
          </p:nvPr>
        </p:nvCxnSpPr>
        <p:spPr>
          <a:xfrm flipV="1">
            <a:off x="2819808" y="4634675"/>
            <a:ext cx="0" cy="562710"/>
          </a:xfrm>
          <a:prstGeom prst="straightConnector1">
            <a:avLst/>
          </a:prstGeom>
          <a:ln>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MH_Other_3"/>
          <p:cNvSpPr/>
          <p:nvPr>
            <p:custDataLst>
              <p:tags r:id="rId5"/>
            </p:custDataLst>
          </p:nvPr>
        </p:nvSpPr>
        <p:spPr>
          <a:xfrm flipH="1">
            <a:off x="2695179" y="4791400"/>
            <a:ext cx="249261" cy="249261"/>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A</a:t>
            </a:r>
            <a:endParaRPr lang="zh-CN" altLang="en-US" dirty="0">
              <a:solidFill>
                <a:srgbClr val="FEFFFF"/>
              </a:solidFill>
            </a:endParaRPr>
          </a:p>
        </p:txBody>
      </p:sp>
      <p:sp>
        <p:nvSpPr>
          <p:cNvPr id="29" name="MH_SubTitle_2"/>
          <p:cNvSpPr>
            <a:spLocks/>
          </p:cNvSpPr>
          <p:nvPr>
            <p:custDataLst>
              <p:tags r:id="rId6"/>
            </p:custDataLst>
          </p:nvPr>
        </p:nvSpPr>
        <p:spPr>
          <a:xfrm>
            <a:off x="4738635" y="1973763"/>
            <a:ext cx="3096000" cy="25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indent="712788"/>
            <a:r>
              <a:rPr lang="zh-CN" altLang="en-US" sz="2000" dirty="0" smtClean="0">
                <a:solidFill>
                  <a:srgbClr val="FEFFFF"/>
                </a:solidFill>
                <a:latin typeface="宋体" panose="02010600030101010101" pitchFamily="2" charset="-122"/>
                <a:ea typeface="宋体" panose="02010600030101010101" pitchFamily="2" charset="-122"/>
              </a:rPr>
              <a:t>在社会知识建构循环中所形成的文化制品，通过个人思考，主动关注，多重影响，进入到个人理解循环中。</a:t>
            </a:r>
            <a:endParaRPr lang="zh-CN" altLang="en-US" sz="2000" dirty="0">
              <a:solidFill>
                <a:srgbClr val="FEFFFF"/>
              </a:solidFill>
              <a:latin typeface="宋体" panose="02010600030101010101" pitchFamily="2" charset="-122"/>
              <a:ea typeface="宋体" panose="02010600030101010101" pitchFamily="2" charset="-122"/>
            </a:endParaRPr>
          </a:p>
        </p:txBody>
      </p:sp>
      <p:cxnSp>
        <p:nvCxnSpPr>
          <p:cNvPr id="28" name="MH_Other_4"/>
          <p:cNvCxnSpPr/>
          <p:nvPr>
            <p:custDataLst>
              <p:tags r:id="rId7"/>
            </p:custDataLst>
          </p:nvPr>
        </p:nvCxnSpPr>
        <p:spPr>
          <a:xfrm flipV="1">
            <a:off x="6286600" y="4634675"/>
            <a:ext cx="0" cy="562710"/>
          </a:xfrm>
          <a:prstGeom prst="straightConnector1">
            <a:avLst/>
          </a:prstGeom>
          <a:ln>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5" name="MH_Other_5"/>
          <p:cNvSpPr/>
          <p:nvPr>
            <p:custDataLst>
              <p:tags r:id="rId8"/>
            </p:custDataLst>
          </p:nvPr>
        </p:nvSpPr>
        <p:spPr>
          <a:xfrm flipH="1">
            <a:off x="6161971" y="4791400"/>
            <a:ext cx="249261" cy="24926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B</a:t>
            </a:r>
            <a:endParaRPr lang="zh-CN" altLang="en-US" dirty="0">
              <a:solidFill>
                <a:srgbClr val="FEFFFF"/>
              </a:solidFill>
            </a:endParaRPr>
          </a:p>
        </p:txBody>
      </p:sp>
      <p:sp>
        <p:nvSpPr>
          <p:cNvPr id="31" name="MH_SubTitle_3"/>
          <p:cNvSpPr>
            <a:spLocks/>
          </p:cNvSpPr>
          <p:nvPr>
            <p:custDataLst>
              <p:tags r:id="rId9"/>
            </p:custDataLst>
          </p:nvPr>
        </p:nvSpPr>
        <p:spPr>
          <a:xfrm>
            <a:off x="8221906" y="1973763"/>
            <a:ext cx="3096000" cy="25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indent="712788"/>
            <a:r>
              <a:rPr lang="zh-CN" altLang="en-US" sz="2000" dirty="0" smtClean="0">
                <a:solidFill>
                  <a:srgbClr val="FEFFFF"/>
                </a:solidFill>
                <a:latin typeface="宋体" panose="02010600030101010101" pitchFamily="2" charset="-122"/>
                <a:ea typeface="宋体" panose="02010600030101010101" pitchFamily="2" charset="-122"/>
              </a:rPr>
              <a:t>个人认知和社会活动只能人为地分开，在自然界中两者是无法相互脱离的。即是个人知识建构和社会知识建构是相互联系、相辅相成的。</a:t>
            </a:r>
            <a:endParaRPr lang="zh-CN" altLang="en-US" sz="2000" dirty="0">
              <a:solidFill>
                <a:srgbClr val="FEFFFF"/>
              </a:solidFill>
              <a:latin typeface="宋体" panose="02010600030101010101" pitchFamily="2" charset="-122"/>
              <a:ea typeface="宋体" panose="02010600030101010101" pitchFamily="2" charset="-122"/>
            </a:endParaRPr>
          </a:p>
        </p:txBody>
      </p:sp>
      <p:cxnSp>
        <p:nvCxnSpPr>
          <p:cNvPr id="30" name="MH_Other_6"/>
          <p:cNvCxnSpPr/>
          <p:nvPr>
            <p:custDataLst>
              <p:tags r:id="rId10"/>
            </p:custDataLst>
          </p:nvPr>
        </p:nvCxnSpPr>
        <p:spPr>
          <a:xfrm flipV="1">
            <a:off x="9737894" y="4634675"/>
            <a:ext cx="0" cy="562710"/>
          </a:xfrm>
          <a:prstGeom prst="straightConnector1">
            <a:avLst/>
          </a:prstGeom>
          <a:ln>
            <a:solidFill>
              <a:schemeClr val="accent3"/>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6" name="MH_Other_7"/>
          <p:cNvSpPr/>
          <p:nvPr>
            <p:custDataLst>
              <p:tags r:id="rId11"/>
            </p:custDataLst>
          </p:nvPr>
        </p:nvSpPr>
        <p:spPr>
          <a:xfrm flipH="1">
            <a:off x="9613265" y="4791400"/>
            <a:ext cx="249261" cy="249261"/>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FEFFFF"/>
                </a:solidFill>
              </a:rPr>
              <a:t>C</a:t>
            </a:r>
            <a:endParaRPr lang="zh-CN" altLang="en-US" dirty="0">
              <a:solidFill>
                <a:srgbClr val="FEFFFF"/>
              </a:solidFill>
            </a:endParaRPr>
          </a:p>
        </p:txBody>
      </p:sp>
      <p:sp>
        <p:nvSpPr>
          <p:cNvPr id="53" name="MH_Title_1"/>
          <p:cNvSpPr txBox="1"/>
          <p:nvPr>
            <p:custDataLst>
              <p:tags r:id="rId12"/>
            </p:custDataLst>
          </p:nvPr>
        </p:nvSpPr>
        <p:spPr>
          <a:xfrm>
            <a:off x="3221004" y="5197385"/>
            <a:ext cx="6008495" cy="906327"/>
          </a:xfrm>
          <a:prstGeom prst="rect">
            <a:avLst/>
          </a:prstGeom>
          <a:noFill/>
        </p:spPr>
        <p:txBody>
          <a:bodyPr wrap="square" rtlCol="0" anchor="ctr">
            <a:noAutofit/>
          </a:bodyPr>
          <a:lstStyle/>
          <a:p>
            <a:pPr algn="ctr"/>
            <a:r>
              <a:rPr lang="zh-CN" altLang="zh-CN" sz="2400" kern="0" dirty="0" smtClean="0">
                <a:solidFill>
                  <a:srgbClr val="000000"/>
                </a:solidFill>
                <a:latin typeface="楷体" panose="02010609060101010101" pitchFamily="49" charset="-122"/>
                <a:ea typeface="楷体" panose="02010609060101010101" pitchFamily="49" charset="-122"/>
                <a:cs typeface="Code"/>
              </a:rPr>
              <a:t>这个模型视图将学习过程中的个人知识建构与社会知识建构结合起来。</a:t>
            </a:r>
            <a:endParaRPr lang="en-US" altLang="zh-CN" sz="2400" kern="0" dirty="0" smtClean="0">
              <a:solidFill>
                <a:srgbClr val="000000"/>
              </a:solidFill>
              <a:latin typeface="楷体" panose="02010609060101010101" pitchFamily="49" charset="-122"/>
              <a:ea typeface="楷体" panose="02010609060101010101" pitchFamily="49" charset="-122"/>
              <a:cs typeface="Code"/>
            </a:endParaRPr>
          </a:p>
        </p:txBody>
      </p:sp>
      <p:sp>
        <p:nvSpPr>
          <p:cNvPr id="18" name="内容占位符 2"/>
          <p:cNvSpPr txBox="1">
            <a:spLocks/>
          </p:cNvSpPr>
          <p:nvPr/>
        </p:nvSpPr>
        <p:spPr>
          <a:xfrm>
            <a:off x="209047" y="996315"/>
            <a:ext cx="10488872" cy="710565"/>
          </a:xfrm>
          <a:prstGeom prst="rect">
            <a:avLst/>
          </a:prstGeom>
        </p:spPr>
        <p:txBody>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175" indent="0">
              <a:buNone/>
            </a:pPr>
            <a:r>
              <a:rPr lang="zh-CN" altLang="en-US" dirty="0" smtClean="0"/>
              <a:t>（</a:t>
            </a:r>
            <a:r>
              <a:rPr lang="en-US" altLang="zh-CN" dirty="0" smtClean="0"/>
              <a:t>3</a:t>
            </a:r>
            <a:r>
              <a:rPr lang="zh-CN" altLang="en-US" dirty="0" smtClean="0"/>
              <a:t>）</a:t>
            </a:r>
            <a:r>
              <a:rPr lang="en-US" altLang="zh-CN" dirty="0" smtClean="0"/>
              <a:t>Stahl</a:t>
            </a:r>
            <a:r>
              <a:rPr lang="zh-CN" altLang="en-US" dirty="0" smtClean="0"/>
              <a:t>的知识建构双循环模型（</a:t>
            </a:r>
            <a:r>
              <a:rPr lang="en-US" altLang="zh-CN" dirty="0"/>
              <a:t> Stahl, </a:t>
            </a:r>
            <a:r>
              <a:rPr lang="en-US" altLang="zh-CN" dirty="0" smtClean="0"/>
              <a:t>G.</a:t>
            </a:r>
            <a:r>
              <a:rPr lang="zh-CN" altLang="en-US" dirty="0" smtClean="0"/>
              <a:t>，</a:t>
            </a:r>
            <a:r>
              <a:rPr lang="en-US" altLang="zh-CN" dirty="0" smtClean="0"/>
              <a:t>2000</a:t>
            </a:r>
            <a:r>
              <a:rPr lang="zh-CN" altLang="en-US" dirty="0" smtClean="0"/>
              <a:t>）</a:t>
            </a:r>
            <a:endParaRPr lang="zh-CN" altLang="en-US" dirty="0"/>
          </a:p>
        </p:txBody>
      </p:sp>
      <p:sp>
        <p:nvSpPr>
          <p:cNvPr id="19" name="标题 1"/>
          <p:cNvSpPr>
            <a:spLocks noGrp="1"/>
          </p:cNvSpPr>
          <p:nvPr>
            <p:ph type="title"/>
          </p:nvPr>
        </p:nvSpPr>
        <p:spPr>
          <a:xfrm>
            <a:off x="673101" y="213919"/>
            <a:ext cx="10954459" cy="796011"/>
          </a:xfrm>
        </p:spPr>
        <p:txBody>
          <a:bodyPr>
            <a:normAutofit/>
          </a:bodyPr>
          <a:lstStyle/>
          <a:p>
            <a:r>
              <a:rPr lang="zh-CN" altLang="en-US" dirty="0"/>
              <a:t>知识建构的</a:t>
            </a:r>
            <a:r>
              <a:rPr lang="zh-CN" altLang="en-US" dirty="0" smtClean="0"/>
              <a:t>过程模型</a:t>
            </a:r>
            <a:endParaRPr lang="zh-CN" altLang="en-US" dirty="0"/>
          </a:p>
        </p:txBody>
      </p:sp>
      <p:cxnSp>
        <p:nvCxnSpPr>
          <p:cNvPr id="20" name="Straight Connector 13"/>
          <p:cNvCxnSpPr>
            <a:cxnSpLocks noChangeShapeType="1"/>
          </p:cNvCxnSpPr>
          <p:nvPr>
            <p:custDataLst>
              <p:tags r:id="rId13"/>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6105458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MH_Other_1"/>
          <p:cNvCxnSpPr/>
          <p:nvPr>
            <p:custDataLst>
              <p:tags r:id="rId2"/>
            </p:custDataLst>
          </p:nvPr>
        </p:nvCxnSpPr>
        <p:spPr>
          <a:xfrm>
            <a:off x="6450013" y="2830513"/>
            <a:ext cx="558800" cy="0"/>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9" name="MH_Other_2"/>
          <p:cNvSpPr/>
          <p:nvPr>
            <p:custDataLst>
              <p:tags r:id="rId3"/>
            </p:custDataLst>
          </p:nvPr>
        </p:nvSpPr>
        <p:spPr>
          <a:xfrm>
            <a:off x="7040563" y="2627313"/>
            <a:ext cx="406400" cy="406400"/>
          </a:xfrm>
          <a:prstGeom prst="ellipse">
            <a:avLst/>
          </a:pr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rPr>
              <a:t>2</a:t>
            </a:r>
            <a:endParaRPr lang="zh-CN" altLang="en-US" sz="2400" dirty="0">
              <a:solidFill>
                <a:srgbClr val="FFFFFF"/>
              </a:solidFill>
            </a:endParaRPr>
          </a:p>
        </p:txBody>
      </p:sp>
      <p:cxnSp>
        <p:nvCxnSpPr>
          <p:cNvPr id="10" name="MH_Other_3"/>
          <p:cNvCxnSpPr/>
          <p:nvPr>
            <p:custDataLst>
              <p:tags r:id="rId4"/>
            </p:custDataLst>
          </p:nvPr>
        </p:nvCxnSpPr>
        <p:spPr>
          <a:xfrm>
            <a:off x="7040563" y="4173538"/>
            <a:ext cx="558800" cy="0"/>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11" name="MH_Other_4"/>
          <p:cNvSpPr/>
          <p:nvPr>
            <p:custDataLst>
              <p:tags r:id="rId5"/>
            </p:custDataLst>
          </p:nvPr>
        </p:nvSpPr>
        <p:spPr>
          <a:xfrm>
            <a:off x="7629525" y="3970338"/>
            <a:ext cx="406400" cy="406400"/>
          </a:xfrm>
          <a:prstGeom prst="ellipse">
            <a:avLst/>
          </a:pr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rPr>
              <a:t>3</a:t>
            </a:r>
            <a:endParaRPr lang="zh-CN" altLang="en-US" sz="2400" dirty="0">
              <a:solidFill>
                <a:srgbClr val="FFFFFF"/>
              </a:solidFill>
            </a:endParaRPr>
          </a:p>
        </p:txBody>
      </p:sp>
      <p:cxnSp>
        <p:nvCxnSpPr>
          <p:cNvPr id="12" name="MH_Other_5"/>
          <p:cNvCxnSpPr/>
          <p:nvPr>
            <p:custDataLst>
              <p:tags r:id="rId6"/>
            </p:custDataLst>
          </p:nvPr>
        </p:nvCxnSpPr>
        <p:spPr>
          <a:xfrm>
            <a:off x="4535488" y="3365500"/>
            <a:ext cx="558800" cy="0"/>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13" name="MH_Other_6"/>
          <p:cNvSpPr/>
          <p:nvPr>
            <p:custDataLst>
              <p:tags r:id="rId7"/>
            </p:custDataLst>
          </p:nvPr>
        </p:nvSpPr>
        <p:spPr>
          <a:xfrm>
            <a:off x="4065588" y="3171825"/>
            <a:ext cx="406400" cy="406400"/>
          </a:xfrm>
          <a:prstGeom prst="ellipse">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rPr>
              <a:t>1</a:t>
            </a:r>
            <a:endParaRPr lang="zh-CN" altLang="en-US" sz="2400" dirty="0">
              <a:solidFill>
                <a:srgbClr val="FFFFFF"/>
              </a:solidFill>
            </a:endParaRPr>
          </a:p>
        </p:txBody>
      </p:sp>
      <p:sp>
        <p:nvSpPr>
          <p:cNvPr id="23" name="MH_Other_7"/>
          <p:cNvSpPr/>
          <p:nvPr>
            <p:custDataLst>
              <p:tags r:id="rId8"/>
            </p:custDataLst>
          </p:nvPr>
        </p:nvSpPr>
        <p:spPr>
          <a:xfrm>
            <a:off x="5532438" y="2633663"/>
            <a:ext cx="1128712" cy="565150"/>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chemeClr val="accent2"/>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MH_Other_8"/>
          <p:cNvSpPr/>
          <p:nvPr>
            <p:custDataLst>
              <p:tags r:id="rId9"/>
            </p:custDataLst>
          </p:nvPr>
        </p:nvSpPr>
        <p:spPr>
          <a:xfrm rot="5400000">
            <a:off x="6447632" y="3504407"/>
            <a:ext cx="1128713" cy="565150"/>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MH_Other_9"/>
          <p:cNvSpPr/>
          <p:nvPr>
            <p:custDataLst>
              <p:tags r:id="rId10"/>
            </p:custDataLst>
          </p:nvPr>
        </p:nvSpPr>
        <p:spPr>
          <a:xfrm rot="10800000">
            <a:off x="5532438" y="4376738"/>
            <a:ext cx="1128712" cy="565150"/>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chemeClr val="accent4"/>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MH_Other_10"/>
          <p:cNvSpPr/>
          <p:nvPr>
            <p:custDataLst>
              <p:tags r:id="rId11"/>
            </p:custDataLst>
          </p:nvPr>
        </p:nvSpPr>
        <p:spPr>
          <a:xfrm rot="16200000">
            <a:off x="4601369" y="3504407"/>
            <a:ext cx="1128713" cy="565150"/>
          </a:xfrm>
          <a:custGeom>
            <a:avLst/>
            <a:gdLst>
              <a:gd name="connsiteX0" fmla="*/ 1213505 w 1391850"/>
              <a:gd name="connsiteY0" fmla="*/ 0 h 696292"/>
              <a:gd name="connsiteX1" fmla="*/ 1391850 w 1391850"/>
              <a:gd name="connsiteY1" fmla="*/ 680523 h 696292"/>
              <a:gd name="connsiteX2" fmla="*/ 664395 w 1391850"/>
              <a:gd name="connsiteY2" fmla="*/ 679784 h 696292"/>
              <a:gd name="connsiteX3" fmla="*/ 810270 w 1391850"/>
              <a:gd name="connsiteY3" fmla="*/ 476062 h 696292"/>
              <a:gd name="connsiteX4" fmla="*/ 0 w 1391850"/>
              <a:gd name="connsiteY4" fmla="*/ 696292 h 696292"/>
              <a:gd name="connsiteX5" fmla="*/ 1084978 w 1391850"/>
              <a:gd name="connsiteY5" fmla="*/ 149640 h 6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1850" h="696292">
                <a:moveTo>
                  <a:pt x="1213505" y="0"/>
                </a:moveTo>
                <a:lnTo>
                  <a:pt x="1391850" y="680523"/>
                </a:lnTo>
                <a:lnTo>
                  <a:pt x="664395" y="679784"/>
                </a:lnTo>
                <a:lnTo>
                  <a:pt x="810270" y="476062"/>
                </a:lnTo>
                <a:cubicBezTo>
                  <a:pt x="711564" y="424684"/>
                  <a:pt x="364296" y="301346"/>
                  <a:pt x="0" y="696292"/>
                </a:cubicBezTo>
                <a:cubicBezTo>
                  <a:pt x="100779" y="106417"/>
                  <a:pt x="733669" y="-15667"/>
                  <a:pt x="1084978" y="149640"/>
                </a:cubicBezTo>
                <a:close/>
              </a:path>
            </a:pathLst>
          </a:cu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1" name="MH_Other_11"/>
          <p:cNvCxnSpPr/>
          <p:nvPr>
            <p:custDataLst>
              <p:tags r:id="rId12"/>
            </p:custDataLst>
          </p:nvPr>
        </p:nvCxnSpPr>
        <p:spPr>
          <a:xfrm>
            <a:off x="5168900" y="4795838"/>
            <a:ext cx="558800" cy="0"/>
          </a:xfrm>
          <a:prstGeom prst="line">
            <a:avLst/>
          </a:prstGeom>
          <a:ln w="3175">
            <a:solidFill>
              <a:srgbClr val="C2C2C2"/>
            </a:solidFill>
            <a:prstDash val="dash"/>
          </a:ln>
        </p:spPr>
        <p:style>
          <a:lnRef idx="1">
            <a:schemeClr val="accent1"/>
          </a:lnRef>
          <a:fillRef idx="0">
            <a:schemeClr val="accent1"/>
          </a:fillRef>
          <a:effectRef idx="0">
            <a:schemeClr val="accent1"/>
          </a:effectRef>
          <a:fontRef idx="minor">
            <a:schemeClr val="tx1"/>
          </a:fontRef>
        </p:style>
      </p:cxnSp>
      <p:sp>
        <p:nvSpPr>
          <p:cNvPr id="22" name="MH_Other_12"/>
          <p:cNvSpPr/>
          <p:nvPr>
            <p:custDataLst>
              <p:tags r:id="rId13"/>
            </p:custDataLst>
          </p:nvPr>
        </p:nvSpPr>
        <p:spPr>
          <a:xfrm>
            <a:off x="4697413" y="4602163"/>
            <a:ext cx="406400" cy="406400"/>
          </a:xfrm>
          <a:prstGeom prst="ellipse">
            <a:avLst/>
          </a:prstGeom>
          <a:solidFill>
            <a:schemeClr val="accent4"/>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rPr>
              <a:t>4</a:t>
            </a:r>
            <a:endParaRPr lang="zh-CN" altLang="en-US" sz="2400" dirty="0">
              <a:solidFill>
                <a:srgbClr val="FFFFFF"/>
              </a:solidFill>
            </a:endParaRPr>
          </a:p>
        </p:txBody>
      </p:sp>
      <p:sp>
        <p:nvSpPr>
          <p:cNvPr id="4" name="MH_SubTitle_1"/>
          <p:cNvSpPr/>
          <p:nvPr>
            <p:custDataLst>
              <p:tags r:id="rId14"/>
            </p:custDataLst>
          </p:nvPr>
        </p:nvSpPr>
        <p:spPr>
          <a:xfrm>
            <a:off x="147356" y="3065245"/>
            <a:ext cx="4541028" cy="949324"/>
          </a:xfrm>
          <a:prstGeom prst="rect">
            <a:avLst/>
          </a:prstGeom>
        </p:spPr>
        <p:txBody>
          <a:bodyPr anchor="ctr">
            <a:noAutofit/>
          </a:bodyPr>
          <a:lstStyle/>
          <a:p>
            <a:pPr algn="ctr"/>
            <a:r>
              <a:rPr lang="zh-CN" altLang="en-US" sz="2400" b="1" dirty="0" smtClean="0">
                <a:solidFill>
                  <a:schemeClr val="bg2">
                    <a:lumMod val="10000"/>
                  </a:schemeClr>
                </a:solidFill>
                <a:latin typeface="楷体" panose="02010609060101010101" pitchFamily="49" charset="-122"/>
                <a:ea typeface="楷体" panose="02010609060101010101" pitchFamily="49" charset="-122"/>
              </a:rPr>
              <a:t>任务知识的具体化</a:t>
            </a:r>
            <a:endParaRPr lang="en-US" altLang="zh-CN" sz="2400" b="1" dirty="0" smtClean="0">
              <a:solidFill>
                <a:schemeClr val="bg2">
                  <a:lumMod val="10000"/>
                </a:schemeClr>
              </a:solidFill>
              <a:latin typeface="楷体" panose="02010609060101010101" pitchFamily="49" charset="-122"/>
              <a:ea typeface="楷体" panose="02010609060101010101" pitchFamily="49" charset="-122"/>
            </a:endParaRPr>
          </a:p>
          <a:p>
            <a:pPr algn="ctr"/>
            <a:r>
              <a:rPr lang="en-US" altLang="zh-CN" i="1" dirty="0"/>
              <a:t>Externalization of task-relevant knowledge</a:t>
            </a:r>
            <a:endParaRPr lang="zh-CN" altLang="en-US" sz="2400" b="1" dirty="0">
              <a:solidFill>
                <a:schemeClr val="bg2">
                  <a:lumMod val="10000"/>
                </a:schemeClr>
              </a:solidFill>
              <a:latin typeface="楷体" panose="02010609060101010101" pitchFamily="49" charset="-122"/>
              <a:ea typeface="楷体" panose="02010609060101010101" pitchFamily="49" charset="-122"/>
            </a:endParaRPr>
          </a:p>
        </p:txBody>
      </p:sp>
      <p:sp>
        <p:nvSpPr>
          <p:cNvPr id="30" name="MH_Title_1"/>
          <p:cNvSpPr/>
          <p:nvPr>
            <p:custDataLst>
              <p:tags r:id="rId15"/>
            </p:custDataLst>
          </p:nvPr>
        </p:nvSpPr>
        <p:spPr>
          <a:xfrm>
            <a:off x="5440364" y="3171826"/>
            <a:ext cx="1284287" cy="1204913"/>
          </a:xfrm>
          <a:prstGeom prst="rect">
            <a:avLst/>
          </a:prstGeom>
        </p:spPr>
        <p:txBody>
          <a:bodyPr anchor="ctr">
            <a:normAutofit/>
          </a:bodyPr>
          <a:lstStyle/>
          <a:p>
            <a:pPr algn="ctr">
              <a:lnSpc>
                <a:spcPct val="120000"/>
              </a:lnSpc>
              <a:defRPr/>
            </a:pPr>
            <a:endParaRPr lang="zh-CN" altLang="en-US" sz="2000" dirty="0">
              <a:solidFill>
                <a:schemeClr val="tx1">
                  <a:lumMod val="50000"/>
                  <a:lumOff val="50000"/>
                </a:schemeClr>
              </a:solidFill>
            </a:endParaRPr>
          </a:p>
        </p:txBody>
      </p:sp>
      <p:sp>
        <p:nvSpPr>
          <p:cNvPr id="24" name="内容占位符 2"/>
          <p:cNvSpPr txBox="1">
            <a:spLocks/>
          </p:cNvSpPr>
          <p:nvPr/>
        </p:nvSpPr>
        <p:spPr>
          <a:xfrm>
            <a:off x="209047" y="996315"/>
            <a:ext cx="10488872" cy="710565"/>
          </a:xfrm>
          <a:prstGeom prst="rect">
            <a:avLst/>
          </a:prstGeom>
        </p:spPr>
        <p:txBody>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175" indent="0">
              <a:buNone/>
            </a:pPr>
            <a:r>
              <a:rPr lang="zh-CN" altLang="en-US" dirty="0" smtClean="0"/>
              <a:t>（</a:t>
            </a:r>
            <a:r>
              <a:rPr lang="en-US" altLang="zh-CN" dirty="0"/>
              <a:t>4</a:t>
            </a:r>
            <a:r>
              <a:rPr lang="zh-CN" altLang="en-US" dirty="0" smtClean="0"/>
              <a:t>）</a:t>
            </a:r>
            <a:r>
              <a:rPr lang="en-US" altLang="zh-CN" dirty="0" smtClean="0"/>
              <a:t>Fisher</a:t>
            </a:r>
            <a:r>
              <a:rPr lang="zh-CN" altLang="en-US" dirty="0" smtClean="0"/>
              <a:t>等人提出的知识建构四阶段模型（</a:t>
            </a:r>
            <a:r>
              <a:rPr lang="en-US" altLang="zh-CN" dirty="0"/>
              <a:t>Fisher, F., </a:t>
            </a:r>
            <a:r>
              <a:rPr lang="en-US" altLang="zh-CN" dirty="0" smtClean="0"/>
              <a:t>et,al.2002</a:t>
            </a:r>
            <a:r>
              <a:rPr lang="zh-CN" altLang="en-US" dirty="0" smtClean="0"/>
              <a:t>）</a:t>
            </a:r>
            <a:endParaRPr lang="zh-CN" altLang="en-US" dirty="0"/>
          </a:p>
        </p:txBody>
      </p:sp>
      <p:sp>
        <p:nvSpPr>
          <p:cNvPr id="25" name="标题 1"/>
          <p:cNvSpPr>
            <a:spLocks noGrp="1"/>
          </p:cNvSpPr>
          <p:nvPr>
            <p:ph type="title"/>
          </p:nvPr>
        </p:nvSpPr>
        <p:spPr>
          <a:xfrm>
            <a:off x="673101" y="213919"/>
            <a:ext cx="10954459" cy="796011"/>
          </a:xfrm>
        </p:spPr>
        <p:txBody>
          <a:bodyPr>
            <a:normAutofit/>
          </a:bodyPr>
          <a:lstStyle/>
          <a:p>
            <a:r>
              <a:rPr lang="zh-CN" altLang="en-US" dirty="0"/>
              <a:t>知识建构的</a:t>
            </a:r>
            <a:r>
              <a:rPr lang="zh-CN" altLang="en-US" dirty="0" smtClean="0"/>
              <a:t>过程模型</a:t>
            </a:r>
            <a:endParaRPr lang="zh-CN" altLang="en-US" dirty="0"/>
          </a:p>
        </p:txBody>
      </p:sp>
      <p:cxnSp>
        <p:nvCxnSpPr>
          <p:cNvPr id="26" name="Straight Connector 13"/>
          <p:cNvCxnSpPr>
            <a:cxnSpLocks noChangeShapeType="1"/>
          </p:cNvCxnSpPr>
          <p:nvPr>
            <p:custDataLst>
              <p:tags r:id="rId16"/>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31" name="MH_SubTitle_1"/>
          <p:cNvSpPr/>
          <p:nvPr>
            <p:custDataLst>
              <p:tags r:id="rId17"/>
            </p:custDataLst>
          </p:nvPr>
        </p:nvSpPr>
        <p:spPr>
          <a:xfrm>
            <a:off x="7934324" y="3676531"/>
            <a:ext cx="1899622" cy="949324"/>
          </a:xfrm>
          <a:prstGeom prst="rect">
            <a:avLst/>
          </a:prstGeom>
        </p:spPr>
        <p:txBody>
          <a:bodyPr anchor="ctr">
            <a:noAutofit/>
          </a:bodyPr>
          <a:lstStyle/>
          <a:p>
            <a:pPr algn="ctr"/>
            <a:r>
              <a:rPr lang="zh-CN" altLang="en-US" sz="2400" b="1" dirty="0" smtClean="0">
                <a:solidFill>
                  <a:schemeClr val="bg2">
                    <a:lumMod val="10000"/>
                  </a:schemeClr>
                </a:solidFill>
                <a:latin typeface="楷体" panose="02010609060101010101" pitchFamily="49" charset="-122"/>
                <a:ea typeface="楷体" panose="02010609060101010101" pitchFamily="49" charset="-122"/>
              </a:rPr>
              <a:t>基于冲突的观念的形成</a:t>
            </a:r>
            <a:endParaRPr lang="zh-CN" altLang="en-US" sz="2400" b="1" dirty="0">
              <a:solidFill>
                <a:schemeClr val="bg2">
                  <a:lumMod val="10000"/>
                </a:schemeClr>
              </a:solidFill>
              <a:latin typeface="楷体" panose="02010609060101010101" pitchFamily="49" charset="-122"/>
              <a:ea typeface="楷体" panose="02010609060101010101" pitchFamily="49" charset="-122"/>
            </a:endParaRPr>
          </a:p>
        </p:txBody>
      </p:sp>
      <p:sp>
        <p:nvSpPr>
          <p:cNvPr id="32" name="MH_SubTitle_1"/>
          <p:cNvSpPr/>
          <p:nvPr>
            <p:custDataLst>
              <p:tags r:id="rId18"/>
            </p:custDataLst>
          </p:nvPr>
        </p:nvSpPr>
        <p:spPr>
          <a:xfrm>
            <a:off x="7160727" y="2115049"/>
            <a:ext cx="1899622" cy="949324"/>
          </a:xfrm>
          <a:prstGeom prst="rect">
            <a:avLst/>
          </a:prstGeom>
        </p:spPr>
        <p:txBody>
          <a:bodyPr anchor="ctr">
            <a:noAutofit/>
          </a:bodyPr>
          <a:lstStyle/>
          <a:p>
            <a:pPr algn="ctr"/>
            <a:r>
              <a:rPr lang="zh-CN" altLang="en-US" sz="2400" b="1" dirty="0" smtClean="0">
                <a:solidFill>
                  <a:schemeClr val="bg2">
                    <a:lumMod val="10000"/>
                  </a:schemeClr>
                </a:solidFill>
                <a:latin typeface="楷体" panose="02010609060101010101" pitchFamily="49" charset="-122"/>
                <a:ea typeface="楷体" panose="02010609060101010101" pitchFamily="49" charset="-122"/>
              </a:rPr>
              <a:t>任务知识的抽象化</a:t>
            </a:r>
            <a:endParaRPr lang="zh-CN" altLang="en-US" sz="2400" b="1" dirty="0">
              <a:solidFill>
                <a:schemeClr val="bg2">
                  <a:lumMod val="10000"/>
                </a:schemeClr>
              </a:solidFill>
              <a:latin typeface="楷体" panose="02010609060101010101" pitchFamily="49" charset="-122"/>
              <a:ea typeface="楷体" panose="02010609060101010101" pitchFamily="49" charset="-122"/>
            </a:endParaRPr>
          </a:p>
        </p:txBody>
      </p:sp>
      <p:sp>
        <p:nvSpPr>
          <p:cNvPr id="33" name="MH_SubTitle_1"/>
          <p:cNvSpPr/>
          <p:nvPr>
            <p:custDataLst>
              <p:tags r:id="rId19"/>
            </p:custDataLst>
          </p:nvPr>
        </p:nvSpPr>
        <p:spPr>
          <a:xfrm>
            <a:off x="625804" y="4188517"/>
            <a:ext cx="4167604" cy="949324"/>
          </a:xfrm>
          <a:prstGeom prst="rect">
            <a:avLst/>
          </a:prstGeom>
        </p:spPr>
        <p:txBody>
          <a:bodyPr anchor="ctr">
            <a:noAutofit/>
          </a:bodyPr>
          <a:lstStyle/>
          <a:p>
            <a:pPr algn="ctr"/>
            <a:r>
              <a:rPr lang="zh-CN" altLang="en-US" sz="2400" b="1" dirty="0" smtClean="0">
                <a:solidFill>
                  <a:schemeClr val="bg2">
                    <a:lumMod val="10000"/>
                  </a:schemeClr>
                </a:solidFill>
                <a:latin typeface="楷体" panose="02010609060101010101" pitchFamily="49" charset="-122"/>
                <a:ea typeface="楷体" panose="02010609060101010101" pitchFamily="49" charset="-122"/>
              </a:rPr>
              <a:t>基于整合的观念的形成（</a:t>
            </a:r>
            <a:r>
              <a:rPr lang="en-US" altLang="zh-CN" i="1" dirty="0"/>
              <a:t>Integration-oriented consensus building</a:t>
            </a:r>
            <a:r>
              <a:rPr lang="zh-CN" altLang="en-US" sz="2400" b="1" dirty="0" smtClean="0">
                <a:solidFill>
                  <a:schemeClr val="bg2">
                    <a:lumMod val="10000"/>
                  </a:schemeClr>
                </a:solidFill>
                <a:latin typeface="楷体" panose="02010609060101010101" pitchFamily="49" charset="-122"/>
                <a:ea typeface="楷体" panose="02010609060101010101" pitchFamily="49" charset="-122"/>
              </a:rPr>
              <a:t>）</a:t>
            </a:r>
            <a:endParaRPr lang="zh-CN" altLang="en-US" sz="2400" b="1" dirty="0">
              <a:solidFill>
                <a:schemeClr val="bg2">
                  <a:lumMod val="10000"/>
                </a:schemeClr>
              </a:solidFill>
              <a:latin typeface="楷体" panose="02010609060101010101" pitchFamily="49" charset="-122"/>
              <a:ea typeface="楷体" panose="02010609060101010101" pitchFamily="49" charset="-122"/>
            </a:endParaRPr>
          </a:p>
        </p:txBody>
      </p:sp>
      <p:sp>
        <p:nvSpPr>
          <p:cNvPr id="5" name="矩形 4"/>
          <p:cNvSpPr/>
          <p:nvPr/>
        </p:nvSpPr>
        <p:spPr>
          <a:xfrm>
            <a:off x="483006" y="1732397"/>
            <a:ext cx="4584941" cy="1323439"/>
          </a:xfrm>
          <a:prstGeom prst="rect">
            <a:avLst/>
          </a:prstGeom>
        </p:spPr>
        <p:txBody>
          <a:bodyPr wrap="square">
            <a:spAutoFit/>
          </a:bodyPr>
          <a:lstStyle/>
          <a:p>
            <a:pPr indent="269240"/>
            <a:r>
              <a:rPr lang="zh-CN" altLang="zh-CN" sz="2000" kern="0" dirty="0">
                <a:latin typeface="宋体" panose="02010600030101010101" pitchFamily="2" charset="-122"/>
                <a:ea typeface="宋体" panose="02010600030101010101" pitchFamily="2" charset="-122"/>
                <a:cs typeface="Times New Roman" panose="02020603050405020304" pitchFamily="18" charset="0"/>
              </a:rPr>
              <a:t>学习者</a:t>
            </a:r>
            <a:r>
              <a:rPr lang="zh-CN" altLang="zh-CN" sz="2000" kern="0" dirty="0" smtClean="0">
                <a:latin typeface="宋体" panose="02010600030101010101" pitchFamily="2" charset="-122"/>
                <a:ea typeface="宋体" panose="02010600030101010101" pitchFamily="2" charset="-122"/>
                <a:cs typeface="Times New Roman" panose="02020603050405020304" pitchFamily="18" charset="0"/>
              </a:rPr>
              <a:t>在将</a:t>
            </a:r>
            <a:r>
              <a:rPr lang="zh-CN" altLang="zh-CN" sz="2000" kern="0" dirty="0">
                <a:latin typeface="宋体" panose="02010600030101010101" pitchFamily="2" charset="-122"/>
                <a:ea typeface="宋体" panose="02010600030101010101" pitchFamily="2" charset="-122"/>
                <a:cs typeface="Times New Roman" panose="02020603050405020304" pitchFamily="18" charset="0"/>
              </a:rPr>
              <a:t>个人先前知识引入到学习情境中</a:t>
            </a:r>
            <a:r>
              <a:rPr lang="zh-CN" altLang="zh-CN" sz="2000" kern="0" dirty="0" smtClean="0">
                <a:latin typeface="宋体" panose="02010600030101010101" pitchFamily="2" charset="-122"/>
                <a:ea typeface="宋体" panose="02010600030101010101" pitchFamily="2" charset="-122"/>
                <a:cs typeface="Times New Roman" panose="02020603050405020304" pitchFamily="18" charset="0"/>
              </a:rPr>
              <a:t>，不同</a:t>
            </a:r>
            <a:r>
              <a:rPr lang="zh-CN" altLang="zh-CN" sz="2000" kern="0" dirty="0">
                <a:latin typeface="宋体" panose="02010600030101010101" pitchFamily="2" charset="-122"/>
                <a:ea typeface="宋体" panose="02010600030101010101" pitchFamily="2" charset="-122"/>
                <a:cs typeface="Times New Roman" panose="02020603050405020304" pitchFamily="18" charset="0"/>
              </a:rPr>
              <a:t>的观点和</a:t>
            </a:r>
            <a:r>
              <a:rPr lang="zh-CN" altLang="zh-CN" sz="2000" kern="0" dirty="0" smtClean="0">
                <a:latin typeface="宋体" panose="02010600030101010101" pitchFamily="2" charset="-122"/>
                <a:ea typeface="宋体" panose="02010600030101010101" pitchFamily="2" charset="-122"/>
                <a:cs typeface="Times New Roman" panose="02020603050405020304" pitchFamily="18" charset="0"/>
              </a:rPr>
              <a:t>主张得到</a:t>
            </a:r>
            <a:r>
              <a:rPr lang="zh-CN" altLang="zh-CN" sz="2000" kern="0" dirty="0">
                <a:latin typeface="宋体" panose="02010600030101010101" pitchFamily="2" charset="-122"/>
                <a:ea typeface="宋体" panose="02010600030101010101" pitchFamily="2" charset="-122"/>
                <a:cs typeface="Times New Roman" panose="02020603050405020304" pitchFamily="18" charset="0"/>
              </a:rPr>
              <a:t>解释</a:t>
            </a:r>
            <a:r>
              <a:rPr lang="zh-CN" altLang="zh-CN" sz="2000" kern="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2000" kern="0" dirty="0" smtClean="0">
              <a:latin typeface="宋体" panose="02010600030101010101" pitchFamily="2" charset="-122"/>
              <a:ea typeface="宋体" panose="02010600030101010101" pitchFamily="2" charset="-122"/>
              <a:cs typeface="Times New Roman" panose="02020603050405020304" pitchFamily="18" charset="0"/>
            </a:endParaRPr>
          </a:p>
          <a:p>
            <a:pPr indent="269240"/>
            <a:r>
              <a:rPr lang="zh-CN" altLang="zh-CN" sz="2000" kern="0" dirty="0" smtClean="0">
                <a:latin typeface="宋体" panose="02010600030101010101" pitchFamily="2" charset="-122"/>
                <a:ea typeface="宋体" panose="02010600030101010101" pitchFamily="2" charset="-122"/>
                <a:cs typeface="Times New Roman" panose="02020603050405020304" pitchFamily="18" charset="0"/>
              </a:rPr>
              <a:t>具体化</a:t>
            </a:r>
            <a:r>
              <a:rPr lang="zh-CN" altLang="zh-CN" sz="2000" kern="0" dirty="0">
                <a:latin typeface="宋体" panose="02010600030101010101" pitchFamily="2" charset="-122"/>
                <a:ea typeface="宋体" panose="02010600030101010101" pitchFamily="2" charset="-122"/>
                <a:cs typeface="Times New Roman" panose="02020603050405020304" pitchFamily="18" charset="0"/>
              </a:rPr>
              <a:t>对于错误概念的“诊断和治疗”是非常需要</a:t>
            </a:r>
            <a:r>
              <a:rPr lang="zh-CN" altLang="zh-CN" sz="2000" kern="0" dirty="0" smtClean="0">
                <a:latin typeface="宋体" panose="02010600030101010101" pitchFamily="2" charset="-122"/>
                <a:ea typeface="宋体" panose="02010600030101010101" pitchFamily="2" charset="-122"/>
                <a:cs typeface="Times New Roman" panose="02020603050405020304" pitchFamily="18" charset="0"/>
              </a:rPr>
              <a:t>的。</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6" name="矩形 5"/>
          <p:cNvSpPr/>
          <p:nvPr/>
        </p:nvSpPr>
        <p:spPr>
          <a:xfrm>
            <a:off x="8992705" y="1749527"/>
            <a:ext cx="2836190" cy="1323439"/>
          </a:xfrm>
          <a:prstGeom prst="rect">
            <a:avLst/>
          </a:prstGeom>
        </p:spPr>
        <p:txBody>
          <a:bodyPr wrap="square">
            <a:spAutoFit/>
          </a:bodyPr>
          <a:lstStyle/>
          <a:p>
            <a:pPr indent="269240"/>
            <a:r>
              <a:rPr lang="zh-CN" altLang="zh-CN" sz="2000" kern="0" dirty="0" smtClean="0">
                <a:latin typeface="Times New Roman" panose="02020603050405020304" pitchFamily="18" charset="0"/>
                <a:ea typeface="宋体" panose="02010600030101010101" pitchFamily="2" charset="-122"/>
                <a:cs typeface="Times New Roman" panose="02020603050405020304" pitchFamily="18" charset="0"/>
              </a:rPr>
              <a:t>抽象化导致</a:t>
            </a:r>
            <a:r>
              <a:rPr lang="zh-CN" altLang="zh-CN" sz="2000" kern="0" dirty="0">
                <a:latin typeface="Times New Roman" panose="02020603050405020304" pitchFamily="18" charset="0"/>
                <a:ea typeface="宋体" panose="02010600030101010101" pitchFamily="2" charset="-122"/>
                <a:cs typeface="Times New Roman" panose="02020603050405020304" pitchFamily="18" charset="0"/>
              </a:rPr>
              <a:t>具体化的观点存在诸多不确定的</a:t>
            </a:r>
            <a:r>
              <a:rPr lang="zh-CN" altLang="zh-CN" sz="2000" kern="0" dirty="0" smtClean="0">
                <a:latin typeface="Times New Roman" panose="02020603050405020304" pitchFamily="18" charset="0"/>
                <a:ea typeface="宋体" panose="02010600030101010101" pitchFamily="2" charset="-122"/>
                <a:cs typeface="Times New Roman" panose="02020603050405020304" pitchFamily="18" charset="0"/>
              </a:rPr>
              <a:t>因素</a:t>
            </a:r>
            <a:r>
              <a:rPr lang="zh-CN" altLang="en-US" sz="2000" kern="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kern="0" dirty="0" smtClean="0">
                <a:latin typeface="Times New Roman" panose="02020603050405020304" pitchFamily="18" charset="0"/>
                <a:ea typeface="宋体" panose="02010600030101010101" pitchFamily="2" charset="-122"/>
                <a:cs typeface="Times New Roman" panose="02020603050405020304" pitchFamily="18" charset="0"/>
              </a:rPr>
              <a:t>而通常用</a:t>
            </a:r>
            <a:r>
              <a:rPr lang="zh-CN" altLang="zh-CN" sz="2000" kern="0" dirty="0">
                <a:latin typeface="Times New Roman" panose="02020603050405020304" pitchFamily="18" charset="0"/>
                <a:ea typeface="宋体" panose="02010600030101010101" pitchFamily="2" charset="-122"/>
                <a:cs typeface="Times New Roman" panose="02020603050405020304" pitchFamily="18" charset="0"/>
              </a:rPr>
              <a:t>的形式是</a:t>
            </a:r>
            <a:r>
              <a:rPr lang="zh-CN" altLang="zh-CN" sz="2000" kern="0" dirty="0" smtClean="0">
                <a:latin typeface="Times New Roman" panose="02020603050405020304" pitchFamily="18" charset="0"/>
                <a:ea typeface="宋体" panose="02010600030101010101" pitchFamily="2" charset="-122"/>
                <a:cs typeface="Times New Roman" panose="02020603050405020304" pitchFamily="18" charset="0"/>
              </a:rPr>
              <a:t>解释。</a:t>
            </a:r>
            <a:endParaRPr lang="zh-CN" altLang="zh-CN" sz="20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矩形 6"/>
          <p:cNvSpPr/>
          <p:nvPr/>
        </p:nvSpPr>
        <p:spPr>
          <a:xfrm>
            <a:off x="7129967" y="4720451"/>
            <a:ext cx="3555838" cy="1015663"/>
          </a:xfrm>
          <a:prstGeom prst="rect">
            <a:avLst/>
          </a:prstGeom>
        </p:spPr>
        <p:txBody>
          <a:bodyPr wrap="square">
            <a:spAutoFit/>
          </a:bodyPr>
          <a:lstStyle/>
          <a:p>
            <a:pPr indent="269240"/>
            <a:r>
              <a:rPr lang="zh-CN" altLang="zh-CN" sz="2000" kern="0" dirty="0" smtClean="0">
                <a:latin typeface="Times New Roman" panose="02020603050405020304" pitchFamily="18" charset="0"/>
                <a:ea typeface="宋体" panose="02010600030101010101" pitchFamily="2" charset="-122"/>
                <a:cs typeface="Times New Roman" panose="02020603050405020304" pitchFamily="18" charset="0"/>
              </a:rPr>
              <a:t>学习</a:t>
            </a:r>
            <a:r>
              <a:rPr lang="zh-CN" altLang="zh-CN" sz="2000" kern="0" dirty="0">
                <a:latin typeface="Times New Roman" panose="02020603050405020304" pitchFamily="18" charset="0"/>
                <a:ea typeface="宋体" panose="02010600030101010101" pitchFamily="2" charset="-122"/>
                <a:cs typeface="Times New Roman" panose="02020603050405020304" pitchFamily="18" charset="0"/>
              </a:rPr>
              <a:t>伙伴们首先形成不同的</a:t>
            </a:r>
            <a:r>
              <a:rPr lang="zh-CN" altLang="zh-CN" sz="2000" kern="0" dirty="0" smtClean="0">
                <a:latin typeface="Times New Roman" panose="02020603050405020304" pitchFamily="18" charset="0"/>
                <a:ea typeface="宋体" panose="02010600030101010101" pitchFamily="2" charset="-122"/>
                <a:cs typeface="Times New Roman" panose="02020603050405020304" pitchFamily="18" charset="0"/>
              </a:rPr>
              <a:t>解释</a:t>
            </a:r>
            <a:r>
              <a:rPr lang="zh-CN" altLang="en-US" sz="2000" kern="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kern="0" dirty="0" smtClean="0">
                <a:latin typeface="Times New Roman" panose="02020603050405020304" pitchFamily="18" charset="0"/>
                <a:ea typeface="宋体" panose="02010600030101010101" pitchFamily="2" charset="-122"/>
                <a:cs typeface="Times New Roman" panose="02020603050405020304" pitchFamily="18" charset="0"/>
              </a:rPr>
              <a:t>并</a:t>
            </a:r>
            <a:r>
              <a:rPr lang="zh-CN" altLang="zh-CN" sz="2000" kern="0" dirty="0">
                <a:latin typeface="Times New Roman" panose="02020603050405020304" pitchFamily="18" charset="0"/>
                <a:ea typeface="宋体" panose="02010600030101010101" pitchFamily="2" charset="-122"/>
                <a:cs typeface="Times New Roman" panose="02020603050405020304" pitchFamily="18" charset="0"/>
              </a:rPr>
              <a:t>鼓励他们参与到对自身知识结构的修改过程。</a:t>
            </a:r>
            <a:endParaRPr lang="zh-CN" altLang="zh-CN" sz="20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矩形 13"/>
          <p:cNvSpPr/>
          <p:nvPr/>
        </p:nvSpPr>
        <p:spPr>
          <a:xfrm>
            <a:off x="2094867" y="5161281"/>
            <a:ext cx="3817937" cy="1015663"/>
          </a:xfrm>
          <a:prstGeom prst="rect">
            <a:avLst/>
          </a:prstGeom>
        </p:spPr>
        <p:txBody>
          <a:bodyPr wrap="square">
            <a:spAutoFit/>
          </a:bodyPr>
          <a:lstStyle/>
          <a:p>
            <a:pPr indent="269240"/>
            <a:r>
              <a:rPr lang="zh-CN" altLang="zh-CN" sz="2000" kern="0" dirty="0">
                <a:latin typeface="Times New Roman" panose="02020603050405020304" pitchFamily="18" charset="0"/>
                <a:ea typeface="宋体" panose="02010600030101010101" pitchFamily="2" charset="-122"/>
                <a:cs typeface="Times New Roman" panose="02020603050405020304" pitchFamily="18" charset="0"/>
              </a:rPr>
              <a:t>实现观念一致的另一条途径是将不同个体的观点整合到某一给定任务的共同解释或者方案中</a:t>
            </a:r>
            <a:r>
              <a:rPr lang="zh-CN" altLang="zh-CN" sz="2000" kern="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2000"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65755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xit" presetSubtype="4" fill="hold" grpId="1" nodeType="clickEffect">
                                  <p:stCondLst>
                                    <p:cond delay="0"/>
                                  </p:stCondLst>
                                  <p:childTnLst>
                                    <p:anim calcmode="lin" valueType="num">
                                      <p:cBhvr additive="base">
                                        <p:cTn id="13" dur="500"/>
                                        <p:tgtEl>
                                          <p:spTgt spid="5"/>
                                        </p:tgtEl>
                                        <p:attrNameLst>
                                          <p:attrName>ppt_y</p:attrName>
                                        </p:attrNameLst>
                                      </p:cBhvr>
                                      <p:tavLst>
                                        <p:tav tm="0">
                                          <p:val>
                                            <p:strVal val="#ppt_y"/>
                                          </p:val>
                                        </p:tav>
                                        <p:tav tm="100000">
                                          <p:val>
                                            <p:strVal val="#ppt_y+#ppt_h*1.125000"/>
                                          </p:val>
                                        </p:tav>
                                      </p:tavLst>
                                    </p:anim>
                                    <p:animEffect transition="out" filter="wipe(down)">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par>
                          <p:cTn id="16" fill="hold">
                            <p:stCondLst>
                              <p:cond delay="500"/>
                            </p:stCondLst>
                            <p:childTnLst>
                              <p:par>
                                <p:cTn id="17" presetID="6"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6"/>
                                        </p:tgtEl>
                                        <p:attrNameLst>
                                          <p:attrName>style.visibility</p:attrName>
                                        </p:attrNameLst>
                                      </p:cBhvr>
                                      <p:to>
                                        <p:strVal val="hidden"/>
                                      </p:to>
                                    </p:set>
                                  </p:childTnLst>
                                </p:cTn>
                              </p:par>
                            </p:childTnLst>
                          </p:cTn>
                        </p:par>
                        <p:par>
                          <p:cTn id="24" fill="hold">
                            <p:stCondLst>
                              <p:cond delay="0"/>
                            </p:stCondLst>
                            <p:childTnLst>
                              <p:par>
                                <p:cTn id="25" presetID="16" presetClass="entr" presetSubtype="2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7"/>
                                        </p:tgtEl>
                                      </p:cBhvr>
                                    </p:animEffect>
                                    <p:set>
                                      <p:cBhvr>
                                        <p:cTn id="32" dur="1" fill="hold">
                                          <p:stCondLst>
                                            <p:cond delay="499"/>
                                          </p:stCondLst>
                                        </p:cTn>
                                        <p:tgtEl>
                                          <p:spTgt spid="7"/>
                                        </p:tgtEl>
                                        <p:attrNameLst>
                                          <p:attrName>style.visibility</p:attrName>
                                        </p:attrNameLst>
                                      </p:cBhvr>
                                      <p:to>
                                        <p:strVal val="hidden"/>
                                      </p:to>
                                    </p:set>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组合 9"/>
          <p:cNvGrpSpPr/>
          <p:nvPr/>
        </p:nvGrpSpPr>
        <p:grpSpPr>
          <a:xfrm>
            <a:off x="225879" y="1461781"/>
            <a:ext cx="11524196" cy="5171349"/>
            <a:chOff x="-192577" y="1461781"/>
            <a:chExt cx="11524196" cy="5171349"/>
          </a:xfrm>
        </p:grpSpPr>
        <p:grpSp>
          <p:nvGrpSpPr>
            <p:cNvPr id="100" name="组合 99"/>
            <p:cNvGrpSpPr/>
            <p:nvPr/>
          </p:nvGrpSpPr>
          <p:grpSpPr>
            <a:xfrm>
              <a:off x="6150330" y="1638970"/>
              <a:ext cx="2889130" cy="426537"/>
              <a:chOff x="5563352" y="2791862"/>
              <a:chExt cx="2889130" cy="426537"/>
            </a:xfrm>
          </p:grpSpPr>
          <p:sp>
            <p:nvSpPr>
              <p:cNvPr id="32" name="MH_SubTitle_1"/>
              <p:cNvSpPr/>
              <p:nvPr>
                <p:custDataLst>
                  <p:tags r:id="rId22"/>
                </p:custDataLst>
              </p:nvPr>
            </p:nvSpPr>
            <p:spPr>
              <a:xfrm>
                <a:off x="7276929" y="2791862"/>
                <a:ext cx="1175553" cy="426537"/>
              </a:xfrm>
              <a:prstGeom prst="rect">
                <a:avLst/>
              </a:prstGeom>
            </p:spPr>
            <p:txBody>
              <a:bodyPr anchor="ctr">
                <a:noAutofit/>
              </a:bodyPr>
              <a:lstStyle/>
              <a:p>
                <a:pPr algn="ctr"/>
                <a:r>
                  <a:rPr lang="zh-CN" altLang="en-US" sz="2000" b="1" dirty="0" smtClean="0">
                    <a:solidFill>
                      <a:schemeClr val="bg2">
                        <a:lumMod val="10000"/>
                      </a:schemeClr>
                    </a:solidFill>
                    <a:latin typeface="宋体" panose="02010600030101010101" pitchFamily="2" charset="-122"/>
                    <a:ea typeface="宋体" panose="02010600030101010101" pitchFamily="2" charset="-122"/>
                  </a:rPr>
                  <a:t>顺应</a:t>
                </a:r>
                <a:endParaRPr lang="zh-CN" altLang="en-US" sz="2000" b="1" dirty="0">
                  <a:solidFill>
                    <a:schemeClr val="bg2">
                      <a:lumMod val="10000"/>
                    </a:schemeClr>
                  </a:solidFill>
                  <a:latin typeface="宋体" panose="02010600030101010101" pitchFamily="2" charset="-122"/>
                  <a:ea typeface="宋体" panose="02010600030101010101" pitchFamily="2" charset="-122"/>
                </a:endParaRPr>
              </a:p>
            </p:txBody>
          </p:sp>
          <p:cxnSp>
            <p:nvCxnSpPr>
              <p:cNvPr id="55" name="直接箭头连接符 54"/>
              <p:cNvCxnSpPr/>
              <p:nvPr/>
            </p:nvCxnSpPr>
            <p:spPr>
              <a:xfrm>
                <a:off x="5563352" y="3020197"/>
                <a:ext cx="1908192"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矩形 4"/>
            <p:cNvSpPr/>
            <p:nvPr/>
          </p:nvSpPr>
          <p:spPr>
            <a:xfrm>
              <a:off x="-192577" y="1867305"/>
              <a:ext cx="1762351" cy="707886"/>
            </a:xfrm>
            <a:prstGeom prst="rect">
              <a:avLst/>
            </a:prstGeom>
          </p:spPr>
          <p:txBody>
            <a:bodyPr wrap="square">
              <a:spAutoFit/>
            </a:bodyPr>
            <a:lstStyle/>
            <a:p>
              <a:pPr indent="269240"/>
              <a:r>
                <a:rPr lang="zh-CN" altLang="en-US" sz="2000" kern="100" dirty="0" smtClean="0">
                  <a:latin typeface="宋体" panose="02010600030101010101" pitchFamily="2" charset="-122"/>
                  <a:ea typeface="宋体" panose="02010600030101010101" pitchFamily="2" charset="-122"/>
                  <a:cs typeface="Times New Roman" panose="02020603050405020304" pitchFamily="18" charset="0"/>
                </a:rPr>
                <a:t>信息资源</a:t>
              </a:r>
              <a:endParaRPr lang="en-US" altLang="zh-CN" sz="2000" kern="100" dirty="0" smtClean="0">
                <a:latin typeface="宋体" panose="02010600030101010101" pitchFamily="2" charset="-122"/>
                <a:ea typeface="宋体" panose="02010600030101010101" pitchFamily="2" charset="-122"/>
                <a:cs typeface="Times New Roman" panose="02020603050405020304" pitchFamily="18" charset="0"/>
              </a:endParaRPr>
            </a:p>
            <a:p>
              <a:pPr indent="269240"/>
              <a:r>
                <a:rPr lang="zh-CN" altLang="en-US" sz="2000" kern="100" dirty="0">
                  <a:latin typeface="宋体" panose="02010600030101010101" pitchFamily="2" charset="-122"/>
                  <a:ea typeface="宋体" panose="02010600030101010101" pitchFamily="2" charset="-122"/>
                  <a:cs typeface="Times New Roman" panose="02020603050405020304" pitchFamily="18" charset="0"/>
                </a:rPr>
                <a:t>学习内容</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grpSp>
          <p:nvGrpSpPr>
            <p:cNvPr id="50" name="组合 49"/>
            <p:cNvGrpSpPr/>
            <p:nvPr/>
          </p:nvGrpSpPr>
          <p:grpSpPr>
            <a:xfrm>
              <a:off x="2002206" y="1461781"/>
              <a:ext cx="4103255" cy="1646670"/>
              <a:chOff x="2002206" y="1461781"/>
              <a:chExt cx="4103255" cy="1646670"/>
            </a:xfrm>
          </p:grpSpPr>
          <p:sp>
            <p:nvSpPr>
              <p:cNvPr id="2" name="矩形 1"/>
              <p:cNvSpPr/>
              <p:nvPr/>
            </p:nvSpPr>
            <p:spPr>
              <a:xfrm>
                <a:off x="2045750" y="1461781"/>
                <a:ext cx="4059711" cy="1548000"/>
              </a:xfrm>
              <a:prstGeom prst="rect">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宋体" panose="02010600030101010101" pitchFamily="2" charset="-122"/>
                  <a:ea typeface="宋体" panose="02010600030101010101" pitchFamily="2" charset="-122"/>
                </a:endParaRPr>
              </a:p>
            </p:txBody>
          </p:sp>
          <p:grpSp>
            <p:nvGrpSpPr>
              <p:cNvPr id="49" name="组合 48"/>
              <p:cNvGrpSpPr/>
              <p:nvPr/>
            </p:nvGrpSpPr>
            <p:grpSpPr>
              <a:xfrm>
                <a:off x="2002206" y="1543960"/>
                <a:ext cx="4059711" cy="1564491"/>
                <a:chOff x="2002206" y="1543960"/>
                <a:chExt cx="4059711" cy="1564491"/>
              </a:xfrm>
            </p:grpSpPr>
            <p:grpSp>
              <p:nvGrpSpPr>
                <p:cNvPr id="46" name="组合 45"/>
                <p:cNvGrpSpPr/>
                <p:nvPr/>
              </p:nvGrpSpPr>
              <p:grpSpPr>
                <a:xfrm>
                  <a:off x="2002206" y="1543960"/>
                  <a:ext cx="4059711" cy="528964"/>
                  <a:chOff x="2002206" y="2371276"/>
                  <a:chExt cx="4059711" cy="528964"/>
                </a:xfrm>
              </p:grpSpPr>
              <p:grpSp>
                <p:nvGrpSpPr>
                  <p:cNvPr id="15" name="组合 14"/>
                  <p:cNvGrpSpPr/>
                  <p:nvPr/>
                </p:nvGrpSpPr>
                <p:grpSpPr>
                  <a:xfrm>
                    <a:off x="2002206" y="2371276"/>
                    <a:ext cx="1174436" cy="528964"/>
                    <a:chOff x="2431105" y="2852802"/>
                    <a:chExt cx="1174436" cy="528964"/>
                  </a:xfrm>
                </p:grpSpPr>
                <p:sp>
                  <p:nvSpPr>
                    <p:cNvPr id="27" name="矩形 26"/>
                    <p:cNvSpPr/>
                    <p:nvPr/>
                  </p:nvSpPr>
                  <p:spPr>
                    <a:xfrm>
                      <a:off x="2431105" y="2942440"/>
                      <a:ext cx="1174436" cy="400110"/>
                    </a:xfrm>
                    <a:prstGeom prst="rect">
                      <a:avLst/>
                    </a:prstGeom>
                  </p:spPr>
                  <p:txBody>
                    <a:bodyPr wrap="square">
                      <a:spAutoFit/>
                    </a:bodyPr>
                    <a:lstStyle/>
                    <a:p>
                      <a:pPr indent="269240"/>
                      <a:r>
                        <a:rPr lang="zh-CN" altLang="en-US" sz="2000" kern="100" dirty="0" smtClean="0">
                          <a:latin typeface="宋体" panose="02010600030101010101" pitchFamily="2" charset="-122"/>
                          <a:ea typeface="宋体" panose="02010600030101010101" pitchFamily="2" charset="-122"/>
                          <a:cs typeface="Times New Roman" panose="02020603050405020304" pitchFamily="18" charset="0"/>
                        </a:rPr>
                        <a:t>意义</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3" name="椭圆 2"/>
                    <p:cNvSpPr/>
                    <p:nvPr/>
                  </p:nvSpPr>
                  <p:spPr>
                    <a:xfrm>
                      <a:off x="2532480" y="2852802"/>
                      <a:ext cx="966381" cy="528964"/>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宋体" panose="02010600030101010101" pitchFamily="2" charset="-122"/>
                        <a:ea typeface="宋体" panose="02010600030101010101" pitchFamily="2" charset="-122"/>
                      </a:endParaRPr>
                    </a:p>
                  </p:txBody>
                </p:sp>
              </p:grpSp>
              <p:grpSp>
                <p:nvGrpSpPr>
                  <p:cNvPr id="17" name="组合 16"/>
                  <p:cNvGrpSpPr/>
                  <p:nvPr/>
                </p:nvGrpSpPr>
                <p:grpSpPr>
                  <a:xfrm>
                    <a:off x="3444843" y="2371276"/>
                    <a:ext cx="1174436" cy="528964"/>
                    <a:chOff x="3360554" y="2927853"/>
                    <a:chExt cx="1174436" cy="528964"/>
                  </a:xfrm>
                </p:grpSpPr>
                <p:sp>
                  <p:nvSpPr>
                    <p:cNvPr id="14" name="矩形 13"/>
                    <p:cNvSpPr/>
                    <p:nvPr/>
                  </p:nvSpPr>
                  <p:spPr>
                    <a:xfrm>
                      <a:off x="3360554" y="3012136"/>
                      <a:ext cx="1174436" cy="400110"/>
                    </a:xfrm>
                    <a:prstGeom prst="rect">
                      <a:avLst/>
                    </a:prstGeom>
                  </p:spPr>
                  <p:txBody>
                    <a:bodyPr wrap="square">
                      <a:spAutoFit/>
                    </a:bodyPr>
                    <a:lstStyle/>
                    <a:p>
                      <a:pPr indent="269240"/>
                      <a:r>
                        <a:rPr lang="zh-CN" altLang="en-US" sz="2000" kern="100" dirty="0" smtClean="0">
                          <a:latin typeface="宋体" panose="02010600030101010101" pitchFamily="2" charset="-122"/>
                          <a:ea typeface="宋体" panose="02010600030101010101" pitchFamily="2" charset="-122"/>
                          <a:cs typeface="Times New Roman" panose="02020603050405020304" pitchFamily="18" charset="0"/>
                        </a:rPr>
                        <a:t>事实</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36" name="椭圆 35"/>
                    <p:cNvSpPr/>
                    <p:nvPr/>
                  </p:nvSpPr>
                  <p:spPr>
                    <a:xfrm>
                      <a:off x="3475883" y="2927853"/>
                      <a:ext cx="966381" cy="528964"/>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宋体" panose="02010600030101010101" pitchFamily="2" charset="-122"/>
                        <a:ea typeface="宋体" panose="02010600030101010101" pitchFamily="2" charset="-122"/>
                      </a:endParaRPr>
                    </a:p>
                  </p:txBody>
                </p:sp>
              </p:grpSp>
              <p:grpSp>
                <p:nvGrpSpPr>
                  <p:cNvPr id="18" name="组合 17"/>
                  <p:cNvGrpSpPr/>
                  <p:nvPr/>
                </p:nvGrpSpPr>
                <p:grpSpPr>
                  <a:xfrm>
                    <a:off x="4887481" y="2371276"/>
                    <a:ext cx="1174436" cy="528964"/>
                    <a:chOff x="4415597" y="2974082"/>
                    <a:chExt cx="1174436" cy="528964"/>
                  </a:xfrm>
                </p:grpSpPr>
                <p:sp>
                  <p:nvSpPr>
                    <p:cNvPr id="28" name="矩形 27"/>
                    <p:cNvSpPr/>
                    <p:nvPr/>
                  </p:nvSpPr>
                  <p:spPr>
                    <a:xfrm>
                      <a:off x="4415597" y="3062512"/>
                      <a:ext cx="1174436" cy="400110"/>
                    </a:xfrm>
                    <a:prstGeom prst="rect">
                      <a:avLst/>
                    </a:prstGeom>
                  </p:spPr>
                  <p:txBody>
                    <a:bodyPr wrap="square">
                      <a:spAutoFit/>
                    </a:bodyPr>
                    <a:lstStyle/>
                    <a:p>
                      <a:pPr indent="269240"/>
                      <a:r>
                        <a:rPr lang="zh-CN" altLang="en-US" sz="2000" kern="100" dirty="0" smtClean="0">
                          <a:latin typeface="宋体" panose="02010600030101010101" pitchFamily="2" charset="-122"/>
                          <a:ea typeface="宋体" panose="02010600030101010101" pitchFamily="2" charset="-122"/>
                          <a:cs typeface="Times New Roman" panose="02020603050405020304" pitchFamily="18" charset="0"/>
                        </a:rPr>
                        <a:t>逻辑</a:t>
                      </a:r>
                      <a:endParaRPr lang="zh-CN" altLang="zh-CN" sz="20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37" name="椭圆 36"/>
                    <p:cNvSpPr/>
                    <p:nvPr/>
                  </p:nvSpPr>
                  <p:spPr>
                    <a:xfrm>
                      <a:off x="4548963" y="2974082"/>
                      <a:ext cx="966381" cy="528964"/>
                    </a:xfrm>
                    <a:prstGeom prst="ellipse">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宋体" panose="02010600030101010101" pitchFamily="2" charset="-122"/>
                        <a:ea typeface="宋体" panose="02010600030101010101" pitchFamily="2" charset="-122"/>
                      </a:endParaRPr>
                    </a:p>
                  </p:txBody>
                </p:sp>
              </p:grpSp>
            </p:grpSp>
            <p:grpSp>
              <p:nvGrpSpPr>
                <p:cNvPr id="48" name="组合 47"/>
                <p:cNvGrpSpPr/>
                <p:nvPr/>
              </p:nvGrpSpPr>
              <p:grpSpPr>
                <a:xfrm>
                  <a:off x="2606229" y="2110142"/>
                  <a:ext cx="2893245" cy="998309"/>
                  <a:chOff x="2606229" y="1863398"/>
                  <a:chExt cx="2893245" cy="998309"/>
                </a:xfrm>
              </p:grpSpPr>
              <p:sp>
                <p:nvSpPr>
                  <p:cNvPr id="4" name="MH_SubTitle_1"/>
                  <p:cNvSpPr/>
                  <p:nvPr>
                    <p:custDataLst>
                      <p:tags r:id="rId21"/>
                    </p:custDataLst>
                  </p:nvPr>
                </p:nvSpPr>
                <p:spPr>
                  <a:xfrm>
                    <a:off x="3007725" y="2234343"/>
                    <a:ext cx="2120211" cy="627364"/>
                  </a:xfrm>
                  <a:prstGeom prst="rect">
                    <a:avLst/>
                  </a:prstGeom>
                </p:spPr>
                <p:txBody>
                  <a:bodyPr anchor="ctr">
                    <a:noAutofit/>
                  </a:bodyPr>
                  <a:lstStyle/>
                  <a:p>
                    <a:pPr algn="ctr"/>
                    <a:r>
                      <a:rPr lang="zh-CN" altLang="en-US" sz="2000" b="1" dirty="0" smtClean="0">
                        <a:solidFill>
                          <a:schemeClr val="bg2">
                            <a:lumMod val="10000"/>
                          </a:schemeClr>
                        </a:solidFill>
                        <a:latin typeface="宋体" panose="02010600030101010101" pitchFamily="2" charset="-122"/>
                        <a:ea typeface="宋体" panose="02010600030101010101" pitchFamily="2" charset="-122"/>
                      </a:rPr>
                      <a:t>提取知识</a:t>
                    </a:r>
                    <a:endParaRPr lang="zh-CN" altLang="en-US" sz="2000" b="1" dirty="0">
                      <a:solidFill>
                        <a:schemeClr val="bg2">
                          <a:lumMod val="10000"/>
                        </a:schemeClr>
                      </a:solidFill>
                      <a:latin typeface="宋体" panose="02010600030101010101" pitchFamily="2" charset="-122"/>
                      <a:ea typeface="宋体" panose="02010600030101010101" pitchFamily="2" charset="-122"/>
                    </a:endParaRPr>
                  </a:p>
                </p:txBody>
              </p:sp>
              <p:grpSp>
                <p:nvGrpSpPr>
                  <p:cNvPr id="47" name="组合 46"/>
                  <p:cNvGrpSpPr/>
                  <p:nvPr/>
                </p:nvGrpSpPr>
                <p:grpSpPr>
                  <a:xfrm flipV="1">
                    <a:off x="2606229" y="1863398"/>
                    <a:ext cx="2893245" cy="506860"/>
                    <a:chOff x="2606229" y="1863398"/>
                    <a:chExt cx="2893245" cy="506860"/>
                  </a:xfrm>
                </p:grpSpPr>
                <p:cxnSp>
                  <p:nvCxnSpPr>
                    <p:cNvPr id="39" name="直接箭头连接符 38"/>
                    <p:cNvCxnSpPr/>
                    <p:nvPr/>
                  </p:nvCxnSpPr>
                  <p:spPr>
                    <a:xfrm flipH="1">
                      <a:off x="2606229" y="1863683"/>
                      <a:ext cx="1449421" cy="504385"/>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4051661" y="1864067"/>
                      <a:ext cx="0" cy="50400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4042884" y="1863398"/>
                      <a:ext cx="1456590" cy="50686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grpSp>
          </p:grpSp>
        </p:grpSp>
        <p:grpSp>
          <p:nvGrpSpPr>
            <p:cNvPr id="95" name="组合 94"/>
            <p:cNvGrpSpPr/>
            <p:nvPr/>
          </p:nvGrpSpPr>
          <p:grpSpPr>
            <a:xfrm>
              <a:off x="3321783" y="3034464"/>
              <a:ext cx="1469063" cy="1144634"/>
              <a:chOff x="3583041" y="3861778"/>
              <a:chExt cx="1469063" cy="1144634"/>
            </a:xfrm>
          </p:grpSpPr>
          <p:sp>
            <p:nvSpPr>
              <p:cNvPr id="33" name="MH_SubTitle_1"/>
              <p:cNvSpPr/>
              <p:nvPr>
                <p:custDataLst>
                  <p:tags r:id="rId20"/>
                </p:custDataLst>
              </p:nvPr>
            </p:nvSpPr>
            <p:spPr>
              <a:xfrm>
                <a:off x="3583041" y="4573678"/>
                <a:ext cx="1469063" cy="432734"/>
              </a:xfrm>
              <a:prstGeom prst="rect">
                <a:avLst/>
              </a:prstGeom>
            </p:spPr>
            <p:txBody>
              <a:bodyPr anchor="ctr">
                <a:noAutofit/>
              </a:bodyPr>
              <a:lstStyle/>
              <a:p>
                <a:pPr algn="ctr"/>
                <a:r>
                  <a:rPr lang="zh-CN" altLang="en-US" sz="2000" b="1" dirty="0" smtClean="0">
                    <a:solidFill>
                      <a:schemeClr val="bg2">
                        <a:lumMod val="10000"/>
                      </a:schemeClr>
                    </a:solidFill>
                    <a:latin typeface="宋体" panose="02010600030101010101" pitchFamily="2" charset="-122"/>
                    <a:ea typeface="宋体" panose="02010600030101010101" pitchFamily="2" charset="-122"/>
                  </a:rPr>
                  <a:t>同化</a:t>
                </a:r>
                <a:endParaRPr lang="zh-CN" altLang="en-US" sz="2000" b="1" dirty="0">
                  <a:solidFill>
                    <a:schemeClr val="bg2">
                      <a:lumMod val="10000"/>
                    </a:schemeClr>
                  </a:solidFill>
                  <a:latin typeface="宋体" panose="02010600030101010101" pitchFamily="2" charset="-122"/>
                  <a:ea typeface="宋体" panose="02010600030101010101" pitchFamily="2" charset="-122"/>
                </a:endParaRPr>
              </a:p>
            </p:txBody>
          </p:sp>
          <p:cxnSp>
            <p:nvCxnSpPr>
              <p:cNvPr id="57" name="直接箭头连接符 56"/>
              <p:cNvCxnSpPr/>
              <p:nvPr/>
            </p:nvCxnSpPr>
            <p:spPr>
              <a:xfrm>
                <a:off x="4303526" y="3861778"/>
                <a:ext cx="0" cy="735806"/>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8" name="直接箭头连接符 97"/>
            <p:cNvCxnSpPr/>
            <p:nvPr/>
          </p:nvCxnSpPr>
          <p:spPr>
            <a:xfrm>
              <a:off x="1197433" y="2222342"/>
              <a:ext cx="792000"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接箭头连接符 101"/>
            <p:cNvCxnSpPr/>
            <p:nvPr/>
          </p:nvCxnSpPr>
          <p:spPr>
            <a:xfrm flipH="1">
              <a:off x="4484831" y="3932687"/>
              <a:ext cx="2340000"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V="1">
              <a:off x="8309523" y="2056257"/>
              <a:ext cx="0" cy="43200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nvCxnSpPr>
          <p:spPr>
            <a:xfrm flipH="1">
              <a:off x="4729157" y="5306119"/>
              <a:ext cx="2088000"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3454604" y="5083116"/>
              <a:ext cx="1252170" cy="591159"/>
              <a:chOff x="6491447" y="6144730"/>
              <a:chExt cx="1252170" cy="591159"/>
            </a:xfrm>
          </p:grpSpPr>
          <p:sp>
            <p:nvSpPr>
              <p:cNvPr id="78" name="矩形 77"/>
              <p:cNvSpPr/>
              <p:nvPr/>
            </p:nvSpPr>
            <p:spPr>
              <a:xfrm>
                <a:off x="6593045" y="6240255"/>
                <a:ext cx="1065695" cy="400110"/>
              </a:xfrm>
              <a:prstGeom prst="rect">
                <a:avLst/>
              </a:prstGeom>
            </p:spPr>
            <p:txBody>
              <a:bodyPr wrap="square">
                <a:spAutoFit/>
              </a:bodyPr>
              <a:lstStyle/>
              <a:p>
                <a:pPr algn="ctr"/>
                <a:r>
                  <a:rPr lang="zh-CN" altLang="en-US" sz="2000" b="1" kern="100" dirty="0" smtClean="0">
                    <a:latin typeface="宋体" panose="02010600030101010101" pitchFamily="2" charset="-122"/>
                    <a:ea typeface="宋体" panose="02010600030101010101" pitchFamily="2" charset="-122"/>
                    <a:cs typeface="Times New Roman" panose="02020603050405020304" pitchFamily="18" charset="0"/>
                  </a:rPr>
                  <a:t>实践</a:t>
                </a:r>
                <a:endParaRPr lang="zh-CN" altLang="zh-CN" sz="2000" b="1"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79" name="菱形 78"/>
              <p:cNvSpPr/>
              <p:nvPr/>
            </p:nvSpPr>
            <p:spPr>
              <a:xfrm>
                <a:off x="6491447" y="6144730"/>
                <a:ext cx="1252170" cy="591159"/>
              </a:xfrm>
              <a:prstGeom prst="diamond">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宋体" panose="02010600030101010101" pitchFamily="2" charset="-122"/>
                  <a:ea typeface="宋体" panose="02010600030101010101" pitchFamily="2" charset="-122"/>
                </a:endParaRPr>
              </a:p>
            </p:txBody>
          </p:sp>
        </p:grpSp>
        <p:cxnSp>
          <p:nvCxnSpPr>
            <p:cNvPr id="74" name="直接箭头连接符 73"/>
            <p:cNvCxnSpPr/>
            <p:nvPr/>
          </p:nvCxnSpPr>
          <p:spPr>
            <a:xfrm flipH="1" flipV="1">
              <a:off x="6122820" y="2652787"/>
              <a:ext cx="720000"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958567" y="4246473"/>
              <a:ext cx="202219" cy="792000"/>
              <a:chOff x="3958567" y="4246473"/>
              <a:chExt cx="202219" cy="792000"/>
            </a:xfrm>
          </p:grpSpPr>
          <p:cxnSp>
            <p:nvCxnSpPr>
              <p:cNvPr id="105" name="直接箭头连接符 104"/>
              <p:cNvCxnSpPr/>
              <p:nvPr/>
            </p:nvCxnSpPr>
            <p:spPr>
              <a:xfrm>
                <a:off x="4160786" y="4246473"/>
                <a:ext cx="0" cy="79200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p:nvPr/>
            </p:nvCxnSpPr>
            <p:spPr>
              <a:xfrm flipV="1">
                <a:off x="3958567" y="4246473"/>
                <a:ext cx="0" cy="792000"/>
              </a:xfrm>
              <a:prstGeom prst="straightConnector1">
                <a:avLst/>
              </a:prstGeom>
              <a:ln>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3958567" y="1851480"/>
              <a:ext cx="7373052" cy="4781650"/>
              <a:chOff x="3974004" y="2124165"/>
              <a:chExt cx="5880250" cy="4471670"/>
            </a:xfrm>
          </p:grpSpPr>
          <p:grpSp>
            <p:nvGrpSpPr>
              <p:cNvPr id="42" name="组合 41"/>
              <p:cNvGrpSpPr/>
              <p:nvPr/>
            </p:nvGrpSpPr>
            <p:grpSpPr>
              <a:xfrm>
                <a:off x="4176096" y="2264976"/>
                <a:ext cx="5526830" cy="4178488"/>
                <a:chOff x="4176096" y="2264976"/>
                <a:chExt cx="5526830" cy="4178488"/>
              </a:xfrm>
            </p:grpSpPr>
            <p:cxnSp>
              <p:nvCxnSpPr>
                <p:cNvPr id="107" name="直接箭头连接符 106"/>
                <p:cNvCxnSpPr/>
                <p:nvPr/>
              </p:nvCxnSpPr>
              <p:spPr>
                <a:xfrm rot="5400000" flipH="1">
                  <a:off x="3816096" y="6083464"/>
                  <a:ext cx="720000" cy="0"/>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flipV="1">
                  <a:off x="4178856" y="6443435"/>
                  <a:ext cx="55080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flipV="1">
                  <a:off x="7894122" y="2264976"/>
                  <a:ext cx="180880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V="1">
                  <a:off x="9701539" y="2267464"/>
                  <a:ext cx="0" cy="417600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3974004" y="2124165"/>
                <a:ext cx="5880250" cy="4471670"/>
                <a:chOff x="3974004" y="2124165"/>
                <a:chExt cx="5880250" cy="4471670"/>
              </a:xfrm>
            </p:grpSpPr>
            <p:cxnSp>
              <p:nvCxnSpPr>
                <p:cNvPr id="104" name="直接连接符 103"/>
                <p:cNvCxnSpPr/>
                <p:nvPr/>
              </p:nvCxnSpPr>
              <p:spPr>
                <a:xfrm flipV="1">
                  <a:off x="4011943" y="6595835"/>
                  <a:ext cx="5832000" cy="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flipV="1">
                  <a:off x="9853939" y="2144093"/>
                  <a:ext cx="0" cy="442800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7901894" y="2124165"/>
                  <a:ext cx="1952360" cy="0"/>
                </a:xfrm>
                <a:prstGeom prst="straightConnector1">
                  <a:avLst/>
                </a:prstGeom>
                <a:ln>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974004" y="5717817"/>
                  <a:ext cx="0" cy="864000"/>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128" name="直接箭头连接符 127"/>
            <p:cNvCxnSpPr/>
            <p:nvPr/>
          </p:nvCxnSpPr>
          <p:spPr>
            <a:xfrm>
              <a:off x="4729157" y="5429491"/>
              <a:ext cx="2088000" cy="0"/>
            </a:xfrm>
            <a:prstGeom prst="straightConnector1">
              <a:avLst/>
            </a:prstGeom>
            <a:ln>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9" name="直接箭头连接符 128"/>
            <p:cNvCxnSpPr/>
            <p:nvPr/>
          </p:nvCxnSpPr>
          <p:spPr>
            <a:xfrm>
              <a:off x="4484831" y="4042363"/>
              <a:ext cx="2340000" cy="0"/>
            </a:xfrm>
            <a:prstGeom prst="straightConnector1">
              <a:avLst/>
            </a:prstGeom>
            <a:ln>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0" name="直接箭头连接符 129"/>
            <p:cNvCxnSpPr/>
            <p:nvPr/>
          </p:nvCxnSpPr>
          <p:spPr>
            <a:xfrm>
              <a:off x="6151955" y="2817954"/>
              <a:ext cx="720000" cy="0"/>
            </a:xfrm>
            <a:prstGeom prst="straightConnector1">
              <a:avLst/>
            </a:prstGeom>
            <a:ln>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1" name="直接箭头连接符 130"/>
            <p:cNvCxnSpPr/>
            <p:nvPr/>
          </p:nvCxnSpPr>
          <p:spPr>
            <a:xfrm rot="5400000">
              <a:off x="8311565" y="2298798"/>
              <a:ext cx="432000" cy="0"/>
            </a:xfrm>
            <a:prstGeom prst="straightConnector1">
              <a:avLst/>
            </a:prstGeom>
            <a:ln>
              <a:solidFill>
                <a:srgbClr val="00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18" name="组合 117"/>
            <p:cNvGrpSpPr/>
            <p:nvPr/>
          </p:nvGrpSpPr>
          <p:grpSpPr>
            <a:xfrm>
              <a:off x="6922904" y="2558578"/>
              <a:ext cx="3888000" cy="3833919"/>
              <a:chOff x="4529489" y="1947583"/>
              <a:chExt cx="3888000" cy="3833919"/>
            </a:xfrm>
          </p:grpSpPr>
          <p:grpSp>
            <p:nvGrpSpPr>
              <p:cNvPr id="119" name="组合 118"/>
              <p:cNvGrpSpPr/>
              <p:nvPr/>
            </p:nvGrpSpPr>
            <p:grpSpPr>
              <a:xfrm>
                <a:off x="4584727" y="2009575"/>
                <a:ext cx="3769959" cy="3769680"/>
                <a:chOff x="2755927" y="2009575"/>
                <a:chExt cx="3769959" cy="3769680"/>
              </a:xfrm>
            </p:grpSpPr>
            <p:sp>
              <p:nvSpPr>
                <p:cNvPr id="121" name="MH_Other_1"/>
                <p:cNvSpPr>
                  <a:spLocks/>
                </p:cNvSpPr>
                <p:nvPr>
                  <p:custDataLst>
                    <p:tags r:id="rId3"/>
                  </p:custDataLst>
                </p:nvPr>
              </p:nvSpPr>
              <p:spPr bwMode="auto">
                <a:xfrm rot="3843633">
                  <a:off x="5206127" y="3867349"/>
                  <a:ext cx="1212850" cy="8905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000000"/>
                  </a:solidFill>
                  <a:prstDash val="solid"/>
                  <a:round/>
                  <a:headEnd/>
                  <a:tailEnd type="triangle" w="med" len="med"/>
                </a:ln>
                <a:effectLst/>
                <a:extLst/>
              </p:spPr>
              <p:txBody>
                <a:bodyPr wrap="none" anchor="ctr"/>
                <a:lstStyle/>
                <a:p>
                  <a:endParaRPr lang="zh-CN" altLang="en-US" sz="2000" kern="0" dirty="0">
                    <a:solidFill>
                      <a:sysClr val="windowText" lastClr="000000"/>
                    </a:solidFill>
                    <a:latin typeface="宋体" panose="02010600030101010101" pitchFamily="2" charset="-122"/>
                    <a:ea typeface="宋体" panose="02010600030101010101" pitchFamily="2" charset="-122"/>
                  </a:endParaRPr>
                </a:p>
              </p:txBody>
            </p:sp>
            <p:sp>
              <p:nvSpPr>
                <p:cNvPr id="122" name="MH_SubTitle_3"/>
                <p:cNvSpPr>
                  <a:spLocks noChangeArrowheads="1"/>
                </p:cNvSpPr>
                <p:nvPr>
                  <p:custDataLst>
                    <p:tags r:id="rId4"/>
                  </p:custDataLst>
                </p:nvPr>
              </p:nvSpPr>
              <p:spPr bwMode="gray">
                <a:xfrm>
                  <a:off x="2755927" y="3021503"/>
                  <a:ext cx="1001290" cy="989012"/>
                </a:xfrm>
                <a:prstGeom prst="ellipse">
                  <a:avLst/>
                </a:prstGeom>
                <a:gradFill flip="none" rotWithShape="1">
                  <a:gsLst>
                    <a:gs pos="0">
                      <a:srgbClr val="57C5EB"/>
                    </a:gs>
                    <a:gs pos="84000">
                      <a:srgbClr val="43BEE9"/>
                    </a:gs>
                  </a:gsLst>
                  <a:path path="circle">
                    <a:fillToRect l="50000" t="50000" r="50000" b="50000"/>
                  </a:path>
                  <a:tileRect/>
                </a:gradFill>
                <a:ln>
                  <a:noFill/>
                </a:ln>
                <a:effectLst/>
                <a:extLst/>
              </p:spPr>
              <p:txBody>
                <a:bodyPr lIns="0" tIns="0" rIns="0" bIns="0" anchor="ctr">
                  <a:normAutofit/>
                </a:bodyPr>
                <a:lstStyle/>
                <a:p>
                  <a:pPr algn="ctr">
                    <a:defRPr/>
                  </a:pPr>
                  <a:r>
                    <a:rPr lang="zh-CN" altLang="en-US" sz="2000" kern="0" dirty="0" smtClean="0">
                      <a:solidFill>
                        <a:srgbClr val="FFFFFF"/>
                      </a:solidFill>
                      <a:latin typeface="宋体" panose="02010600030101010101" pitchFamily="2" charset="-122"/>
                      <a:ea typeface="宋体" panose="02010600030101010101" pitchFamily="2" charset="-122"/>
                    </a:rPr>
                    <a:t>制品生成</a:t>
                  </a:r>
                  <a:endParaRPr lang="zh-CN" altLang="en-US" sz="2000" kern="0" dirty="0">
                    <a:solidFill>
                      <a:srgbClr val="FFFFFF"/>
                    </a:solidFill>
                    <a:latin typeface="宋体" panose="02010600030101010101" pitchFamily="2" charset="-122"/>
                    <a:ea typeface="宋体" panose="02010600030101010101" pitchFamily="2" charset="-122"/>
                  </a:endParaRPr>
                </a:p>
              </p:txBody>
            </p:sp>
            <p:sp>
              <p:nvSpPr>
                <p:cNvPr id="123" name="MH_SubTitle_4"/>
                <p:cNvSpPr>
                  <a:spLocks noChangeArrowheads="1"/>
                </p:cNvSpPr>
                <p:nvPr>
                  <p:custDataLst>
                    <p:tags r:id="rId5"/>
                  </p:custDataLst>
                </p:nvPr>
              </p:nvSpPr>
              <p:spPr bwMode="gray">
                <a:xfrm>
                  <a:off x="4181181" y="2009575"/>
                  <a:ext cx="1001291" cy="989012"/>
                </a:xfrm>
                <a:prstGeom prst="ellipse">
                  <a:avLst/>
                </a:prstGeom>
                <a:gradFill flip="none" rotWithShape="1">
                  <a:gsLst>
                    <a:gs pos="0">
                      <a:srgbClr val="57C5EB"/>
                    </a:gs>
                    <a:gs pos="84000">
                      <a:srgbClr val="43BEE9"/>
                    </a:gs>
                  </a:gsLst>
                  <a:path path="circle">
                    <a:fillToRect l="50000" t="50000" r="50000" b="50000"/>
                  </a:path>
                  <a:tileRect/>
                </a:gradFill>
                <a:ln>
                  <a:noFill/>
                </a:ln>
                <a:effectLst/>
                <a:extLst/>
              </p:spPr>
              <p:txBody>
                <a:bodyPr lIns="0" tIns="0" rIns="0" bIns="0" anchor="ctr">
                  <a:normAutofit/>
                </a:bodyPr>
                <a:lstStyle/>
                <a:p>
                  <a:pPr algn="ctr">
                    <a:defRPr/>
                  </a:pPr>
                  <a:r>
                    <a:rPr lang="zh-CN" altLang="en-US" sz="2000" kern="0" dirty="0" smtClean="0">
                      <a:solidFill>
                        <a:srgbClr val="FFFFFF"/>
                      </a:solidFill>
                      <a:latin typeface="宋体" panose="02010600030101010101" pitchFamily="2" charset="-122"/>
                      <a:ea typeface="宋体" panose="02010600030101010101" pitchFamily="2" charset="-122"/>
                    </a:rPr>
                    <a:t>信息共享</a:t>
                  </a:r>
                  <a:endParaRPr lang="zh-CN" altLang="en-US" sz="2000" kern="0" dirty="0">
                    <a:solidFill>
                      <a:srgbClr val="FFFFFF"/>
                    </a:solidFill>
                    <a:latin typeface="宋体" panose="02010600030101010101" pitchFamily="2" charset="-122"/>
                    <a:ea typeface="宋体" panose="02010600030101010101" pitchFamily="2" charset="-122"/>
                  </a:endParaRPr>
                </a:p>
              </p:txBody>
            </p:sp>
            <p:sp>
              <p:nvSpPr>
                <p:cNvPr id="124" name="MH_Other_7"/>
                <p:cNvSpPr>
                  <a:spLocks/>
                </p:cNvSpPr>
                <p:nvPr>
                  <p:custDataLst>
                    <p:tags r:id="rId6"/>
                  </p:custDataLst>
                </p:nvPr>
              </p:nvSpPr>
              <p:spPr bwMode="auto">
                <a:xfrm rot="8181971">
                  <a:off x="4102934" y="4571168"/>
                  <a:ext cx="1211262" cy="1208087"/>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000000"/>
                  </a:solidFill>
                  <a:prstDash val="solid"/>
                  <a:round/>
                  <a:headEnd/>
                  <a:tailEnd type="triangle" w="med" len="med"/>
                </a:ln>
                <a:effectLst/>
                <a:extLst/>
              </p:spPr>
              <p:txBody>
                <a:bodyPr wrap="none" anchor="ctr"/>
                <a:lstStyle/>
                <a:p>
                  <a:endParaRPr lang="zh-CN" altLang="en-US" sz="2000" kern="0" dirty="0">
                    <a:solidFill>
                      <a:sysClr val="windowText" lastClr="000000"/>
                    </a:solidFill>
                    <a:latin typeface="宋体" panose="02010600030101010101" pitchFamily="2" charset="-122"/>
                    <a:ea typeface="宋体" panose="02010600030101010101" pitchFamily="2" charset="-122"/>
                  </a:endParaRPr>
                </a:p>
              </p:txBody>
            </p:sp>
            <p:pic>
              <p:nvPicPr>
                <p:cNvPr id="125" name="MH_Other_8" descr="Picture2"/>
                <p:cNvPicPr>
                  <a:picLocks noChangeAspect="1" noChangeArrowheads="1"/>
                </p:cNvPicPr>
                <p:nvPr>
                  <p:custDataLst>
                    <p:tags r:id="rId7"/>
                  </p:custDataLst>
                </p:nvPr>
              </p:nvPicPr>
              <p:blipFill>
                <a:blip r:embed="rId25" cstate="print">
                  <a:extLst>
                    <a:ext uri="{28A0092B-C50C-407E-A947-70E740481C1C}">
                      <a14:useLocalDpi xmlns:a14="http://schemas.microsoft.com/office/drawing/2010/main" val="0"/>
                    </a:ext>
                  </a:extLst>
                </a:blip>
                <a:srcRect/>
                <a:stretch>
                  <a:fillRect/>
                </a:stretch>
              </p:blipFill>
              <p:spPr bwMode="gray">
                <a:xfrm>
                  <a:off x="5126039" y="4572000"/>
                  <a:ext cx="10001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MH_Other_9"/>
                <p:cNvSpPr>
                  <a:spLocks/>
                </p:cNvSpPr>
                <p:nvPr>
                  <p:custDataLst>
                    <p:tags r:id="rId8"/>
                  </p:custDataLst>
                </p:nvPr>
              </p:nvSpPr>
              <p:spPr bwMode="auto">
                <a:xfrm rot="12426840">
                  <a:off x="2955926" y="3746500"/>
                  <a:ext cx="1211263" cy="12080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000000"/>
                  </a:solidFill>
                  <a:prstDash val="solid"/>
                  <a:round/>
                  <a:headEnd/>
                  <a:tailEnd type="triangle" w="med" len="med"/>
                </a:ln>
                <a:effectLst/>
                <a:extLst/>
              </p:spPr>
              <p:txBody>
                <a:bodyPr wrap="none" anchor="ctr"/>
                <a:lstStyle/>
                <a:p>
                  <a:endParaRPr lang="zh-CN" altLang="en-US" sz="2000" kern="0" dirty="0">
                    <a:solidFill>
                      <a:sysClr val="windowText" lastClr="000000"/>
                    </a:solidFill>
                    <a:latin typeface="宋体" panose="02010600030101010101" pitchFamily="2" charset="-122"/>
                    <a:ea typeface="宋体" panose="02010600030101010101" pitchFamily="2" charset="-122"/>
                  </a:endParaRPr>
                </a:p>
              </p:txBody>
            </p:sp>
            <p:sp>
              <p:nvSpPr>
                <p:cNvPr id="127" name="MH_Other_10"/>
                <p:cNvSpPr>
                  <a:spLocks/>
                </p:cNvSpPr>
                <p:nvPr>
                  <p:custDataLst>
                    <p:tags r:id="rId9"/>
                  </p:custDataLst>
                </p:nvPr>
              </p:nvSpPr>
              <p:spPr bwMode="auto">
                <a:xfrm rot="16765840">
                  <a:off x="3376613" y="2430463"/>
                  <a:ext cx="1211263" cy="12080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000000"/>
                  </a:solidFill>
                  <a:prstDash val="solid"/>
                  <a:round/>
                  <a:headEnd/>
                  <a:tailEnd type="triangle" w="med" len="med"/>
                </a:ln>
                <a:effectLst/>
                <a:extLst/>
              </p:spPr>
              <p:txBody>
                <a:bodyPr wrap="none" anchor="ctr"/>
                <a:lstStyle/>
                <a:p>
                  <a:pPr>
                    <a:defRPr/>
                  </a:pPr>
                  <a:endParaRPr lang="zh-CN" altLang="en-US" sz="2000" kern="0" dirty="0">
                    <a:solidFill>
                      <a:sysClr val="windowText" lastClr="000000"/>
                    </a:solidFill>
                    <a:latin typeface="宋体" panose="02010600030101010101" pitchFamily="2" charset="-122"/>
                    <a:ea typeface="宋体" panose="02010600030101010101" pitchFamily="2" charset="-122"/>
                  </a:endParaRPr>
                </a:p>
              </p:txBody>
            </p:sp>
            <p:sp>
              <p:nvSpPr>
                <p:cNvPr id="132" name="MH_Other_11"/>
                <p:cNvSpPr>
                  <a:spLocks/>
                </p:cNvSpPr>
                <p:nvPr>
                  <p:custDataLst>
                    <p:tags r:id="rId10"/>
                  </p:custDataLst>
                </p:nvPr>
              </p:nvSpPr>
              <p:spPr bwMode="auto">
                <a:xfrm rot="21229832">
                  <a:off x="4746626" y="2457450"/>
                  <a:ext cx="1211263" cy="11191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rgbClr val="000000"/>
                  </a:solidFill>
                  <a:prstDash val="solid"/>
                  <a:round/>
                  <a:headEnd/>
                  <a:tailEnd type="triangle" w="med" len="med"/>
                </a:ln>
                <a:effectLst/>
                <a:extLst/>
              </p:spPr>
              <p:txBody>
                <a:bodyPr wrap="none" anchor="ctr"/>
                <a:lstStyle/>
                <a:p>
                  <a:endParaRPr lang="zh-CN" altLang="en-US" sz="2000" kern="0" dirty="0">
                    <a:solidFill>
                      <a:sysClr val="windowText" lastClr="000000"/>
                    </a:solidFill>
                    <a:latin typeface="宋体" panose="02010600030101010101" pitchFamily="2" charset="-122"/>
                    <a:ea typeface="宋体" panose="02010600030101010101" pitchFamily="2" charset="-122"/>
                  </a:endParaRPr>
                </a:p>
              </p:txBody>
            </p:sp>
            <p:pic>
              <p:nvPicPr>
                <p:cNvPr id="133" name="MH_Other_12" descr="Picture2"/>
                <p:cNvPicPr>
                  <a:picLocks noChangeAspect="1" noChangeArrowheads="1"/>
                </p:cNvPicPr>
                <p:nvPr>
                  <p:custDataLst>
                    <p:tags r:id="rId11"/>
                  </p:custDataLst>
                </p:nvPr>
              </p:nvPicPr>
              <p:blipFill>
                <a:blip r:embed="rId25" cstate="print">
                  <a:extLst>
                    <a:ext uri="{28A0092B-C50C-407E-A947-70E740481C1C}">
                      <a14:useLocalDpi xmlns:a14="http://schemas.microsoft.com/office/drawing/2010/main" val="0"/>
                    </a:ext>
                  </a:extLst>
                </a:blip>
                <a:srcRect/>
                <a:stretch>
                  <a:fillRect/>
                </a:stretch>
              </p:blipFill>
              <p:spPr bwMode="gray">
                <a:xfrm>
                  <a:off x="2865439" y="3046413"/>
                  <a:ext cx="7953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 name="组合 133"/>
                <p:cNvGrpSpPr/>
                <p:nvPr/>
              </p:nvGrpSpPr>
              <p:grpSpPr>
                <a:xfrm>
                  <a:off x="5523032" y="3046413"/>
                  <a:ext cx="1002854" cy="995098"/>
                  <a:chOff x="5523032" y="3046413"/>
                  <a:chExt cx="1002854" cy="995098"/>
                </a:xfrm>
              </p:grpSpPr>
              <p:sp>
                <p:nvSpPr>
                  <p:cNvPr id="142" name="MH_SubTitle_5"/>
                  <p:cNvSpPr>
                    <a:spLocks noChangeArrowheads="1"/>
                  </p:cNvSpPr>
                  <p:nvPr>
                    <p:custDataLst>
                      <p:tags r:id="rId18"/>
                    </p:custDataLst>
                  </p:nvPr>
                </p:nvSpPr>
                <p:spPr bwMode="gray">
                  <a:xfrm>
                    <a:off x="5523032" y="3052499"/>
                    <a:ext cx="1002854" cy="989012"/>
                  </a:xfrm>
                  <a:prstGeom prst="ellipse">
                    <a:avLst/>
                  </a:prstGeom>
                  <a:gradFill flip="none" rotWithShape="1">
                    <a:gsLst>
                      <a:gs pos="0">
                        <a:srgbClr val="57C5EB"/>
                      </a:gs>
                      <a:gs pos="84000">
                        <a:srgbClr val="43BEE9"/>
                      </a:gs>
                    </a:gsLst>
                    <a:path path="circle">
                      <a:fillToRect l="50000" t="50000" r="50000" b="50000"/>
                    </a:path>
                    <a:tileRect/>
                  </a:gradFill>
                  <a:ln>
                    <a:noFill/>
                  </a:ln>
                  <a:effectLst/>
                  <a:extLst/>
                </p:spPr>
                <p:txBody>
                  <a:bodyPr lIns="0" tIns="0" rIns="0" bIns="0" anchor="ctr">
                    <a:normAutofit/>
                  </a:bodyPr>
                  <a:lstStyle/>
                  <a:p>
                    <a:pPr algn="ctr">
                      <a:defRPr/>
                    </a:pPr>
                    <a:r>
                      <a:rPr lang="zh-CN" altLang="en-US" sz="2000" kern="0" dirty="0">
                        <a:solidFill>
                          <a:srgbClr val="FFFFFF"/>
                        </a:solidFill>
                        <a:latin typeface="宋体" panose="02010600030101010101" pitchFamily="2" charset="-122"/>
                        <a:ea typeface="宋体" panose="02010600030101010101" pitchFamily="2" charset="-122"/>
                      </a:rPr>
                      <a:t>概念澄清</a:t>
                    </a:r>
                  </a:p>
                </p:txBody>
              </p:sp>
              <p:pic>
                <p:nvPicPr>
                  <p:cNvPr id="143" name="MH_Other_13" descr="Picture2"/>
                  <p:cNvPicPr>
                    <a:picLocks noChangeAspect="1" noChangeArrowheads="1"/>
                  </p:cNvPicPr>
                  <p:nvPr>
                    <p:custDataLst>
                      <p:tags r:id="rId19"/>
                    </p:custDataLst>
                  </p:nvPr>
                </p:nvPicPr>
                <p:blipFill>
                  <a:blip r:embed="rId25" cstate="print">
                    <a:extLst>
                      <a:ext uri="{28A0092B-C50C-407E-A947-70E740481C1C}">
                        <a14:useLocalDpi xmlns:a14="http://schemas.microsoft.com/office/drawing/2010/main" val="0"/>
                      </a:ext>
                    </a:extLst>
                  </a:blip>
                  <a:srcRect/>
                  <a:stretch>
                    <a:fillRect/>
                  </a:stretch>
                </p:blipFill>
                <p:spPr bwMode="gray">
                  <a:xfrm>
                    <a:off x="5637214" y="3046413"/>
                    <a:ext cx="7953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5" name="MH_Other_14" descr="Picture2"/>
                <p:cNvPicPr>
                  <a:picLocks noChangeAspect="1" noChangeArrowheads="1"/>
                </p:cNvPicPr>
                <p:nvPr>
                  <p:custDataLst>
                    <p:tags r:id="rId12"/>
                  </p:custDataLst>
                </p:nvPr>
              </p:nvPicPr>
              <p:blipFill>
                <a:blip r:embed="rId25" cstate="print">
                  <a:extLst>
                    <a:ext uri="{28A0092B-C50C-407E-A947-70E740481C1C}">
                      <a14:useLocalDpi xmlns:a14="http://schemas.microsoft.com/office/drawing/2010/main" val="0"/>
                    </a:ext>
                  </a:extLst>
                </a:blip>
                <a:srcRect/>
                <a:stretch>
                  <a:fillRect/>
                </a:stretch>
              </p:blipFill>
              <p:spPr bwMode="gray">
                <a:xfrm>
                  <a:off x="4291014" y="2027239"/>
                  <a:ext cx="7953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MH_SubTitle_2"/>
                <p:cNvSpPr>
                  <a:spLocks noChangeArrowheads="1"/>
                </p:cNvSpPr>
                <p:nvPr>
                  <p:custDataLst>
                    <p:tags r:id="rId13"/>
                  </p:custDataLst>
                </p:nvPr>
              </p:nvSpPr>
              <p:spPr bwMode="gray">
                <a:xfrm>
                  <a:off x="3300325" y="4720568"/>
                  <a:ext cx="1001290" cy="989012"/>
                </a:xfrm>
                <a:prstGeom prst="ellipse">
                  <a:avLst/>
                </a:prstGeom>
                <a:gradFill flip="none" rotWithShape="1">
                  <a:gsLst>
                    <a:gs pos="0">
                      <a:srgbClr val="57C5EB"/>
                    </a:gs>
                    <a:gs pos="84000">
                      <a:srgbClr val="43BEE9"/>
                    </a:gs>
                  </a:gsLst>
                  <a:path path="circle">
                    <a:fillToRect l="50000" t="50000" r="50000" b="50000"/>
                  </a:path>
                  <a:tileRect/>
                </a:gradFill>
                <a:ln>
                  <a:noFill/>
                </a:ln>
                <a:effectLst/>
                <a:extLst/>
              </p:spPr>
              <p:txBody>
                <a:bodyPr lIns="0" tIns="0" rIns="0" bIns="0" anchor="ctr">
                  <a:normAutofit/>
                </a:bodyPr>
                <a:lstStyle/>
                <a:p>
                  <a:pPr algn="ctr">
                    <a:defRPr/>
                  </a:pPr>
                  <a:r>
                    <a:rPr lang="zh-CN" altLang="en-US" sz="2000" kern="0" dirty="0">
                      <a:solidFill>
                        <a:srgbClr val="FFFFFF"/>
                      </a:solidFill>
                      <a:latin typeface="宋体" panose="02010600030101010101" pitchFamily="2" charset="-122"/>
                      <a:ea typeface="宋体" panose="02010600030101010101" pitchFamily="2" charset="-122"/>
                    </a:rPr>
                    <a:t>知识建构</a:t>
                  </a:r>
                </a:p>
              </p:txBody>
            </p:sp>
            <p:pic>
              <p:nvPicPr>
                <p:cNvPr id="137" name="MH_Other_15" descr="Picture2"/>
                <p:cNvPicPr>
                  <a:picLocks noChangeAspect="1" noChangeArrowheads="1"/>
                </p:cNvPicPr>
                <p:nvPr>
                  <p:custDataLst>
                    <p:tags r:id="rId14"/>
                  </p:custDataLst>
                </p:nvPr>
              </p:nvPicPr>
              <p:blipFill>
                <a:blip r:embed="rId25" cstate="print">
                  <a:extLst>
                    <a:ext uri="{28A0092B-C50C-407E-A947-70E740481C1C}">
                      <a14:useLocalDpi xmlns:a14="http://schemas.microsoft.com/office/drawing/2010/main" val="0"/>
                    </a:ext>
                  </a:extLst>
                </a:blip>
                <a:srcRect/>
                <a:stretch>
                  <a:fillRect/>
                </a:stretch>
              </p:blipFill>
              <p:spPr bwMode="gray">
                <a:xfrm>
                  <a:off x="3409950" y="4738688"/>
                  <a:ext cx="7953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MH_SubTitle_5"/>
                <p:cNvSpPr>
                  <a:spLocks noChangeArrowheads="1"/>
                </p:cNvSpPr>
                <p:nvPr>
                  <p:custDataLst>
                    <p:tags r:id="rId15"/>
                  </p:custDataLst>
                </p:nvPr>
              </p:nvSpPr>
              <p:spPr bwMode="gray">
                <a:xfrm>
                  <a:off x="4156492" y="3498464"/>
                  <a:ext cx="1044000" cy="1044000"/>
                </a:xfrm>
                <a:prstGeom prst="ellipse">
                  <a:avLst/>
                </a:prstGeom>
                <a:solidFill>
                  <a:srgbClr val="FFC000"/>
                </a:solidFill>
                <a:ln>
                  <a:noFill/>
                </a:ln>
                <a:effectLst/>
                <a:extLst/>
              </p:spPr>
              <p:txBody>
                <a:bodyPr lIns="0" tIns="0" rIns="0" bIns="0" anchor="ctr">
                  <a:normAutofit fontScale="92500"/>
                </a:bodyPr>
                <a:lstStyle/>
                <a:p>
                  <a:pPr algn="ctr">
                    <a:defRPr/>
                  </a:pPr>
                  <a:r>
                    <a:rPr lang="zh-CN" altLang="en-US" sz="2000" b="1" kern="0" dirty="0" smtClean="0">
                      <a:latin typeface="宋体" panose="02010600030101010101" pitchFamily="2" charset="-122"/>
                      <a:ea typeface="宋体" panose="02010600030101010101" pitchFamily="2" charset="-122"/>
                    </a:rPr>
                    <a:t>社会化交互</a:t>
                  </a:r>
                  <a:endParaRPr lang="zh-CN" altLang="en-US" sz="2000" b="1" kern="0" dirty="0">
                    <a:latin typeface="宋体" panose="02010600030101010101" pitchFamily="2" charset="-122"/>
                    <a:ea typeface="宋体" panose="02010600030101010101" pitchFamily="2" charset="-122"/>
                  </a:endParaRPr>
                </a:p>
              </p:txBody>
            </p:sp>
            <p:grpSp>
              <p:nvGrpSpPr>
                <p:cNvPr id="139" name="组合 138"/>
                <p:cNvGrpSpPr/>
                <p:nvPr/>
              </p:nvGrpSpPr>
              <p:grpSpPr>
                <a:xfrm>
                  <a:off x="5083310" y="4685955"/>
                  <a:ext cx="1002854" cy="995098"/>
                  <a:chOff x="5368052" y="3046413"/>
                  <a:chExt cx="1002854" cy="995098"/>
                </a:xfrm>
              </p:grpSpPr>
              <p:sp>
                <p:nvSpPr>
                  <p:cNvPr id="140" name="MH_SubTitle_5"/>
                  <p:cNvSpPr>
                    <a:spLocks noChangeArrowheads="1"/>
                  </p:cNvSpPr>
                  <p:nvPr>
                    <p:custDataLst>
                      <p:tags r:id="rId16"/>
                    </p:custDataLst>
                  </p:nvPr>
                </p:nvSpPr>
                <p:spPr bwMode="gray">
                  <a:xfrm>
                    <a:off x="5368052" y="3052499"/>
                    <a:ext cx="1002854" cy="989012"/>
                  </a:xfrm>
                  <a:prstGeom prst="ellipse">
                    <a:avLst/>
                  </a:prstGeom>
                  <a:gradFill flip="none" rotWithShape="1">
                    <a:gsLst>
                      <a:gs pos="0">
                        <a:srgbClr val="57C5EB"/>
                      </a:gs>
                      <a:gs pos="84000">
                        <a:srgbClr val="43BEE9"/>
                      </a:gs>
                    </a:gsLst>
                    <a:path path="circle">
                      <a:fillToRect l="50000" t="50000" r="50000" b="50000"/>
                    </a:path>
                    <a:tileRect/>
                  </a:gradFill>
                  <a:ln>
                    <a:noFill/>
                  </a:ln>
                  <a:effectLst/>
                  <a:extLst/>
                </p:spPr>
                <p:txBody>
                  <a:bodyPr lIns="0" tIns="0" rIns="0" bIns="0" anchor="ctr">
                    <a:normAutofit/>
                  </a:bodyPr>
                  <a:lstStyle/>
                  <a:p>
                    <a:pPr algn="ctr">
                      <a:defRPr/>
                    </a:pPr>
                    <a:r>
                      <a:rPr lang="zh-CN" altLang="en-US" sz="2000" kern="0" dirty="0" smtClean="0">
                        <a:solidFill>
                          <a:srgbClr val="FFFFFF"/>
                        </a:solidFill>
                        <a:latin typeface="宋体" panose="02010600030101010101" pitchFamily="2" charset="-122"/>
                        <a:ea typeface="宋体" panose="02010600030101010101" pitchFamily="2" charset="-122"/>
                      </a:rPr>
                      <a:t>意义协商</a:t>
                    </a:r>
                    <a:endParaRPr lang="zh-CN" altLang="en-US" sz="2000" kern="0" dirty="0">
                      <a:solidFill>
                        <a:srgbClr val="FFFFFF"/>
                      </a:solidFill>
                      <a:latin typeface="宋体" panose="02010600030101010101" pitchFamily="2" charset="-122"/>
                      <a:ea typeface="宋体" panose="02010600030101010101" pitchFamily="2" charset="-122"/>
                    </a:endParaRPr>
                  </a:p>
                </p:txBody>
              </p:sp>
              <p:pic>
                <p:nvPicPr>
                  <p:cNvPr id="141" name="MH_Other_13" descr="Picture2"/>
                  <p:cNvPicPr>
                    <a:picLocks noChangeAspect="1" noChangeArrowheads="1"/>
                  </p:cNvPicPr>
                  <p:nvPr>
                    <p:custDataLst>
                      <p:tags r:id="rId17"/>
                    </p:custDataLst>
                  </p:nvPr>
                </p:nvPicPr>
                <p:blipFill>
                  <a:blip r:embed="rId25" cstate="print">
                    <a:extLst>
                      <a:ext uri="{28A0092B-C50C-407E-A947-70E740481C1C}">
                        <a14:useLocalDpi xmlns:a14="http://schemas.microsoft.com/office/drawing/2010/main" val="0"/>
                      </a:ext>
                    </a:extLst>
                  </a:blip>
                  <a:srcRect/>
                  <a:stretch>
                    <a:fillRect/>
                  </a:stretch>
                </p:blipFill>
                <p:spPr bwMode="gray">
                  <a:xfrm>
                    <a:off x="5482231" y="3046413"/>
                    <a:ext cx="7953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0" name="矩形 119"/>
              <p:cNvSpPr/>
              <p:nvPr/>
            </p:nvSpPr>
            <p:spPr>
              <a:xfrm>
                <a:off x="4529489" y="1947583"/>
                <a:ext cx="3888000" cy="3833919"/>
              </a:xfrm>
              <a:prstGeom prst="rect">
                <a:avLst/>
              </a:prstGeom>
              <a:noFill/>
              <a:ln>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宋体" panose="02010600030101010101" pitchFamily="2" charset="-122"/>
                  <a:ea typeface="宋体" panose="02010600030101010101" pitchFamily="2" charset="-122"/>
                </a:endParaRPr>
              </a:p>
            </p:txBody>
          </p:sp>
        </p:grpSp>
      </p:grpSp>
      <p:sp>
        <p:nvSpPr>
          <p:cNvPr id="144" name="标题 1"/>
          <p:cNvSpPr>
            <a:spLocks noGrp="1"/>
          </p:cNvSpPr>
          <p:nvPr>
            <p:ph type="title"/>
          </p:nvPr>
        </p:nvSpPr>
        <p:spPr>
          <a:xfrm>
            <a:off x="673101" y="213919"/>
            <a:ext cx="10954459" cy="796011"/>
          </a:xfrm>
        </p:spPr>
        <p:txBody>
          <a:bodyPr>
            <a:normAutofit/>
          </a:bodyPr>
          <a:lstStyle/>
          <a:p>
            <a:r>
              <a:rPr lang="zh-CN" altLang="en-US" dirty="0"/>
              <a:t>知识建构</a:t>
            </a:r>
            <a:r>
              <a:rPr lang="zh-CN" altLang="en-US" dirty="0" smtClean="0"/>
              <a:t>的认知发展模型</a:t>
            </a:r>
            <a:endParaRPr lang="zh-CN" altLang="en-US" dirty="0"/>
          </a:p>
        </p:txBody>
      </p:sp>
      <p:cxnSp>
        <p:nvCxnSpPr>
          <p:cNvPr id="145" name="Straight Connector 13"/>
          <p:cNvCxnSpPr>
            <a:cxnSpLocks noChangeShapeType="1"/>
          </p:cNvCxnSpPr>
          <p:nvPr>
            <p:custDataLst>
              <p:tags r:id="rId2"/>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66188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p:cNvSpPr txBox="1">
            <a:spLocks/>
          </p:cNvSpPr>
          <p:nvPr>
            <p:custDataLst>
              <p:tags r:id="rId2"/>
            </p:custDataLst>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smtClean="0">
                <a:solidFill>
                  <a:schemeClr val="accent1"/>
                </a:solidFill>
                <a:latin typeface="+mj-lt"/>
                <a:cs typeface="Arial" panose="020B0604020202020204" pitchFamily="34" charset="0"/>
              </a:rPr>
              <a:t>05</a:t>
            </a:r>
            <a:endParaRPr lang="en-US" sz="11500" dirty="0">
              <a:solidFill>
                <a:schemeClr val="accent1"/>
              </a:solidFill>
              <a:latin typeface="+mj-lt"/>
              <a:cs typeface="Arial" panose="020B0604020202020204" pitchFamily="34" charset="0"/>
            </a:endParaRPr>
          </a:p>
        </p:txBody>
      </p:sp>
      <p:sp>
        <p:nvSpPr>
          <p:cNvPr id="18" name="文本框 17"/>
          <p:cNvSpPr txBox="1"/>
          <p:nvPr>
            <p:custDataLst>
              <p:tags r:id="rId3"/>
            </p:custDataLst>
          </p:nvPr>
        </p:nvSpPr>
        <p:spPr>
          <a:xfrm>
            <a:off x="3116264" y="2773364"/>
            <a:ext cx="2091278"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accent1"/>
                </a:solidFill>
                <a:latin typeface="+mj-lt"/>
                <a:cs typeface="Arial" panose="020B0604020202020204" pitchFamily="34" charset="0"/>
              </a:rPr>
              <a:t>Part </a:t>
            </a:r>
            <a:r>
              <a:rPr lang="en-US" altLang="zh-CN" sz="3200" dirty="0" smtClean="0">
                <a:solidFill>
                  <a:schemeClr val="accent1"/>
                </a:solidFill>
                <a:latin typeface="+mj-lt"/>
                <a:cs typeface="Arial" panose="020B0604020202020204" pitchFamily="34" charset="0"/>
              </a:rPr>
              <a:t>five</a:t>
            </a:r>
            <a:endParaRPr lang="zh-CN" altLang="en-US" sz="3200" dirty="0">
              <a:solidFill>
                <a:schemeClr val="accent1"/>
              </a:solidFill>
              <a:latin typeface="+mj-lt"/>
              <a:cs typeface="Arial" panose="020B0604020202020204" pitchFamily="34" charset="0"/>
            </a:endParaRPr>
          </a:p>
        </p:txBody>
      </p:sp>
      <p:sp>
        <p:nvSpPr>
          <p:cNvPr id="19" name="等腰三角形 18"/>
          <p:cNvSpPr/>
          <p:nvPr>
            <p:custDataLst>
              <p:tags r:id="rId4"/>
            </p:custDataLst>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0" name="等腰三角形 19"/>
          <p:cNvSpPr/>
          <p:nvPr>
            <p:custDataLst>
              <p:tags r:id="rId5"/>
            </p:custDataLst>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1" name="等腰三角形 20"/>
          <p:cNvSpPr/>
          <p:nvPr>
            <p:custDataLst>
              <p:tags r:id="rId6"/>
            </p:custDataLst>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2" name="等腰三角形 21"/>
          <p:cNvSpPr/>
          <p:nvPr>
            <p:custDataLst>
              <p:tags r:id="rId7"/>
            </p:custDataLst>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3" name="等腰三角形 22"/>
          <p:cNvSpPr/>
          <p:nvPr>
            <p:custDataLst>
              <p:tags r:id="rId8"/>
            </p:custDataLst>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4" name="椭圆 23"/>
          <p:cNvSpPr/>
          <p:nvPr>
            <p:custDataLst>
              <p:tags r:id="rId9"/>
            </p:custDataLst>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5" name="椭圆 24"/>
          <p:cNvSpPr/>
          <p:nvPr>
            <p:custDataLst>
              <p:tags r:id="rId10"/>
            </p:custDataLst>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6" name="椭圆 25"/>
          <p:cNvSpPr/>
          <p:nvPr>
            <p:custDataLst>
              <p:tags r:id="rId11"/>
            </p:custDataLst>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a:ea typeface="幼圆"/>
            </a:endParaRPr>
          </a:p>
        </p:txBody>
      </p:sp>
      <p:sp>
        <p:nvSpPr>
          <p:cNvPr id="27" name="等腰三角形 26"/>
          <p:cNvSpPr/>
          <p:nvPr>
            <p:custDataLst>
              <p:tags r:id="rId12"/>
            </p:custDataLst>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sp>
        <p:nvSpPr>
          <p:cNvPr id="28" name="等腰三角形 27"/>
          <p:cNvSpPr/>
          <p:nvPr>
            <p:custDataLst>
              <p:tags r:id="rId13"/>
            </p:custDataLst>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a:ea typeface="幼圆"/>
            </a:endParaRPr>
          </a:p>
        </p:txBody>
      </p:sp>
      <p:cxnSp>
        <p:nvCxnSpPr>
          <p:cNvPr id="2062" name="Straight Connector 13"/>
          <p:cNvCxnSpPr>
            <a:cxnSpLocks noChangeShapeType="1"/>
          </p:cNvCxnSpPr>
          <p:nvPr>
            <p:custDataLst>
              <p:tags r:id="rId14"/>
            </p:custDataLst>
          </p:nvPr>
        </p:nvCxnSpPr>
        <p:spPr bwMode="auto">
          <a:xfrm flipH="1">
            <a:off x="1524000" y="4110038"/>
            <a:ext cx="6732588"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29" name="文本框 16"/>
          <p:cNvSpPr txBox="1">
            <a:spLocks noChangeArrowheads="1"/>
          </p:cNvSpPr>
          <p:nvPr>
            <p:custDataLst>
              <p:tags r:id="rId15"/>
            </p:custDataLst>
          </p:nvPr>
        </p:nvSpPr>
        <p:spPr bwMode="auto">
          <a:xfrm>
            <a:off x="3312578" y="3357564"/>
            <a:ext cx="50323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3600" b="1" dirty="0">
                <a:solidFill>
                  <a:schemeClr val="accent1"/>
                </a:solidFill>
                <a:latin typeface="微软雅黑" panose="020B0503020204020204" pitchFamily="34" charset="-122"/>
                <a:ea typeface="微软雅黑" panose="020B0503020204020204" pitchFamily="34" charset="-122"/>
              </a:rPr>
              <a:t>知识建构</a:t>
            </a:r>
            <a:r>
              <a:rPr lang="zh-CN" altLang="en-US" sz="3600" b="1" dirty="0" smtClean="0">
                <a:solidFill>
                  <a:schemeClr val="accent1"/>
                </a:solidFill>
                <a:latin typeface="微软雅黑" panose="020B0503020204020204" pitchFamily="34" charset="-122"/>
                <a:ea typeface="微软雅黑" panose="020B0503020204020204" pitchFamily="34" charset="-122"/>
              </a:rPr>
              <a:t>的实践</a:t>
            </a:r>
            <a:r>
              <a:rPr lang="zh-CN" altLang="en-US" sz="3600" b="1" dirty="0">
                <a:solidFill>
                  <a:schemeClr val="accent1"/>
                </a:solidFill>
                <a:latin typeface="微软雅黑" panose="020B0503020204020204" pitchFamily="34" charset="-122"/>
                <a:ea typeface="微软雅黑" panose="020B0503020204020204" pitchFamily="34" charset="-122"/>
              </a:rPr>
              <a:t>案例</a:t>
            </a:r>
          </a:p>
        </p:txBody>
      </p:sp>
      <p:sp>
        <p:nvSpPr>
          <p:cNvPr id="2" name="矩形 1"/>
          <p:cNvSpPr/>
          <p:nvPr/>
        </p:nvSpPr>
        <p:spPr>
          <a:xfrm>
            <a:off x="3475428" y="4215607"/>
            <a:ext cx="3724096" cy="1754326"/>
          </a:xfrm>
          <a:prstGeom prst="rect">
            <a:avLst/>
          </a:prstGeom>
        </p:spPr>
        <p:txBody>
          <a:bodyPr wrap="none">
            <a:spAutoFit/>
          </a:bodyPr>
          <a:lstStyle/>
          <a:p>
            <a:pPr defTabSz="685800">
              <a:lnSpc>
                <a:spcPct val="150000"/>
              </a:lnSpc>
              <a:spcBef>
                <a:spcPct val="0"/>
              </a:spcBef>
            </a:pPr>
            <a:r>
              <a:rPr lang="zh-CN" altLang="en-US" sz="2400" dirty="0" smtClean="0">
                <a:solidFill>
                  <a:schemeClr val="accent1"/>
                </a:solidFill>
                <a:latin typeface="+mn-ea"/>
                <a:cs typeface="+mj-cs"/>
              </a:rPr>
              <a:t>（</a:t>
            </a:r>
            <a:r>
              <a:rPr lang="en-US" altLang="zh-CN" sz="2400" dirty="0" smtClean="0">
                <a:solidFill>
                  <a:schemeClr val="accent1"/>
                </a:solidFill>
                <a:latin typeface="+mn-ea"/>
                <a:cs typeface="+mj-cs"/>
              </a:rPr>
              <a:t>1</a:t>
            </a:r>
            <a:r>
              <a:rPr lang="zh-CN" altLang="en-US" sz="2400" dirty="0" smtClean="0">
                <a:solidFill>
                  <a:schemeClr val="accent1"/>
                </a:solidFill>
                <a:latin typeface="+mn-ea"/>
                <a:cs typeface="+mj-cs"/>
              </a:rPr>
              <a:t>）基于</a:t>
            </a:r>
            <a:r>
              <a:rPr lang="en-US" altLang="zh-CN" sz="2400" dirty="0" smtClean="0">
                <a:solidFill>
                  <a:schemeClr val="accent1"/>
                </a:solidFill>
                <a:latin typeface="+mn-ea"/>
                <a:cs typeface="+mj-cs"/>
              </a:rPr>
              <a:t>CSILE/KF</a:t>
            </a:r>
            <a:r>
              <a:rPr lang="zh-CN" altLang="en-US" sz="2400" dirty="0" smtClean="0">
                <a:solidFill>
                  <a:schemeClr val="accent1"/>
                </a:solidFill>
                <a:latin typeface="+mn-ea"/>
                <a:cs typeface="+mj-cs"/>
              </a:rPr>
              <a:t>的</a:t>
            </a:r>
            <a:r>
              <a:rPr lang="zh-CN" altLang="en-US" sz="2400" dirty="0">
                <a:solidFill>
                  <a:schemeClr val="accent1"/>
                </a:solidFill>
                <a:latin typeface="+mn-ea"/>
                <a:cs typeface="+mj-cs"/>
              </a:rPr>
              <a:t>案例</a:t>
            </a:r>
            <a:endParaRPr lang="en-US" altLang="zh-CN" sz="2400" dirty="0">
              <a:solidFill>
                <a:schemeClr val="accent1"/>
              </a:solidFill>
              <a:latin typeface="+mn-ea"/>
              <a:cs typeface="+mj-cs"/>
            </a:endParaRPr>
          </a:p>
          <a:p>
            <a:pPr defTabSz="685800">
              <a:lnSpc>
                <a:spcPct val="150000"/>
              </a:lnSpc>
              <a:spcBef>
                <a:spcPct val="0"/>
              </a:spcBef>
            </a:pPr>
            <a:r>
              <a:rPr lang="zh-CN" altLang="en-US" sz="2400" dirty="0" smtClean="0">
                <a:solidFill>
                  <a:schemeClr val="accent1"/>
                </a:solidFill>
                <a:latin typeface="+mn-ea"/>
                <a:cs typeface="+mj-cs"/>
              </a:rPr>
              <a:t>（</a:t>
            </a:r>
            <a:r>
              <a:rPr lang="en-US" altLang="zh-CN" sz="2400" dirty="0" smtClean="0">
                <a:solidFill>
                  <a:schemeClr val="accent1"/>
                </a:solidFill>
                <a:latin typeface="+mn-ea"/>
                <a:cs typeface="+mj-cs"/>
              </a:rPr>
              <a:t>2</a:t>
            </a:r>
            <a:r>
              <a:rPr lang="zh-CN" altLang="en-US" sz="2400" dirty="0" smtClean="0">
                <a:solidFill>
                  <a:schemeClr val="accent1"/>
                </a:solidFill>
                <a:latin typeface="+mn-ea"/>
                <a:cs typeface="+mj-cs"/>
              </a:rPr>
              <a:t>）基于</a:t>
            </a:r>
            <a:r>
              <a:rPr lang="en-US" altLang="zh-CN" sz="2400" dirty="0" err="1">
                <a:solidFill>
                  <a:schemeClr val="accent1"/>
                </a:solidFill>
                <a:latin typeface="+mn-ea"/>
                <a:cs typeface="+mj-cs"/>
              </a:rPr>
              <a:t>WebGuide</a:t>
            </a:r>
            <a:r>
              <a:rPr lang="zh-CN" altLang="en-US" sz="2400" dirty="0" smtClean="0">
                <a:solidFill>
                  <a:schemeClr val="accent1"/>
                </a:solidFill>
                <a:latin typeface="+mn-ea"/>
                <a:cs typeface="+mj-cs"/>
              </a:rPr>
              <a:t>的案例</a:t>
            </a:r>
            <a:endParaRPr lang="en-US" altLang="zh-CN" sz="2400" dirty="0" smtClean="0">
              <a:solidFill>
                <a:schemeClr val="accent1"/>
              </a:solidFill>
              <a:latin typeface="+mn-ea"/>
              <a:cs typeface="+mj-cs"/>
            </a:endParaRPr>
          </a:p>
          <a:p>
            <a:pPr defTabSz="685800">
              <a:lnSpc>
                <a:spcPct val="150000"/>
              </a:lnSpc>
              <a:spcBef>
                <a:spcPct val="0"/>
              </a:spcBef>
            </a:pPr>
            <a:r>
              <a:rPr lang="zh-CN" altLang="en-US" sz="2400" dirty="0" smtClean="0">
                <a:solidFill>
                  <a:schemeClr val="accent1"/>
                </a:solidFill>
                <a:latin typeface="+mn-ea"/>
              </a:rPr>
              <a:t>（</a:t>
            </a:r>
            <a:r>
              <a:rPr lang="en-US" altLang="zh-CN" sz="2400" dirty="0">
                <a:solidFill>
                  <a:schemeClr val="accent1"/>
                </a:solidFill>
                <a:latin typeface="+mn-ea"/>
              </a:rPr>
              <a:t>3</a:t>
            </a:r>
            <a:r>
              <a:rPr lang="zh-CN" altLang="en-US" sz="2400" dirty="0" smtClean="0">
                <a:solidFill>
                  <a:schemeClr val="accent1"/>
                </a:solidFill>
                <a:latin typeface="+mn-ea"/>
              </a:rPr>
              <a:t>）基于学习元的案例</a:t>
            </a:r>
            <a:endParaRPr lang="zh-CN" altLang="en-US" sz="2400" dirty="0">
              <a:solidFill>
                <a:schemeClr val="accent1"/>
              </a:solidFill>
              <a:latin typeface="+mn-ea"/>
            </a:endParaRPr>
          </a:p>
        </p:txBody>
      </p:sp>
    </p:spTree>
    <p:custDataLst>
      <p:tags r:id="rId1"/>
    </p:custDataLst>
    <p:extLst>
      <p:ext uri="{BB962C8B-B14F-4D97-AF65-F5344CB8AC3E}">
        <p14:creationId xmlns:p14="http://schemas.microsoft.com/office/powerpoint/2010/main" val="10688319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0504" y="111968"/>
            <a:ext cx="7624925" cy="947302"/>
          </a:xfrm>
        </p:spPr>
        <p:txBody>
          <a:bodyPr>
            <a:normAutofit/>
          </a:bodyPr>
          <a:lstStyle/>
          <a:p>
            <a:r>
              <a:rPr lang="en-US" altLang="zh-CN" dirty="0" smtClean="0"/>
              <a:t>CSILE/KF</a:t>
            </a:r>
            <a:r>
              <a:rPr lang="zh-CN" altLang="en-US" sz="1800" dirty="0" smtClean="0">
                <a:solidFill>
                  <a:schemeClr val="tx2"/>
                </a:solidFill>
              </a:rPr>
              <a:t>（</a:t>
            </a:r>
            <a:r>
              <a:rPr lang="pt-BR" altLang="zh-CN" sz="1800" dirty="0">
                <a:solidFill>
                  <a:schemeClr val="tx2"/>
                </a:solidFill>
              </a:rPr>
              <a:t>Scardamalia </a:t>
            </a:r>
            <a:r>
              <a:rPr lang="pt-BR" altLang="zh-CN" sz="1800" dirty="0" smtClean="0">
                <a:solidFill>
                  <a:schemeClr val="tx2"/>
                </a:solidFill>
              </a:rPr>
              <a:t>Marlene</a:t>
            </a:r>
            <a:r>
              <a:rPr lang="en-US" altLang="zh-CN" sz="1800" dirty="0" smtClean="0">
                <a:solidFill>
                  <a:schemeClr val="tx2"/>
                </a:solidFill>
              </a:rPr>
              <a:t>,</a:t>
            </a:r>
            <a:r>
              <a:rPr lang="pt-BR" altLang="zh-CN" sz="1800" dirty="0" smtClean="0">
                <a:solidFill>
                  <a:schemeClr val="tx2"/>
                </a:solidFill>
              </a:rPr>
              <a:t>Carl </a:t>
            </a:r>
            <a:r>
              <a:rPr lang="pt-BR" altLang="zh-CN" sz="1800" dirty="0">
                <a:solidFill>
                  <a:schemeClr val="tx2"/>
                </a:solidFill>
              </a:rPr>
              <a:t>Bereiter</a:t>
            </a:r>
            <a:r>
              <a:rPr lang="en-US" altLang="zh-CN" sz="1800" dirty="0" smtClean="0">
                <a:solidFill>
                  <a:schemeClr val="tx2"/>
                </a:solidFill>
              </a:rPr>
              <a:t>.</a:t>
            </a:r>
            <a:r>
              <a:rPr lang="zh-CN" altLang="en-US" sz="1800" dirty="0" smtClean="0">
                <a:solidFill>
                  <a:schemeClr val="tx2"/>
                </a:solidFill>
              </a:rPr>
              <a:t>）</a:t>
            </a:r>
            <a:endParaRPr lang="zh-CN" altLang="en-US" sz="1800" dirty="0">
              <a:solidFill>
                <a:schemeClr val="tx2"/>
              </a:solidFill>
            </a:endParaRPr>
          </a:p>
        </p:txBody>
      </p:sp>
      <p:cxnSp>
        <p:nvCxnSpPr>
          <p:cNvPr id="4" name="Straight Connector 13"/>
          <p:cNvCxnSpPr>
            <a:cxnSpLocks noChangeShapeType="1"/>
          </p:cNvCxnSpPr>
          <p:nvPr>
            <p:custDataLst>
              <p:tags r:id="rId1"/>
            </p:custDataLst>
          </p:nvPr>
        </p:nvCxnSpPr>
        <p:spPr bwMode="auto">
          <a:xfrm flipH="1">
            <a:off x="137160" y="909638"/>
            <a:ext cx="6408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6" name="MH_Text_1"/>
          <p:cNvSpPr>
            <a:spLocks noChangeArrowheads="1"/>
          </p:cNvSpPr>
          <p:nvPr>
            <p:custDataLst>
              <p:tags r:id="rId2"/>
            </p:custDataLst>
          </p:nvPr>
        </p:nvSpPr>
        <p:spPr bwMode="auto">
          <a:xfrm>
            <a:off x="4335691" y="1250952"/>
            <a:ext cx="6637109" cy="198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marL="285750" indent="-285750">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just">
              <a:lnSpc>
                <a:spcPct val="150000"/>
              </a:lnSpc>
              <a:spcBef>
                <a:spcPct val="0"/>
              </a:spcBef>
              <a:spcAft>
                <a:spcPts val="600"/>
              </a:spcAft>
              <a:buFont typeface="Wingdings" panose="05000000000000000000" pitchFamily="2" charset="2"/>
              <a:buChar char="Ø"/>
              <a:defRPr/>
            </a:pPr>
            <a:r>
              <a:rPr lang="en-US" altLang="zh-CN" sz="2000" dirty="0" smtClean="0">
                <a:solidFill>
                  <a:schemeClr val="tx2"/>
                </a:solidFill>
                <a:latin typeface="+mn-ea"/>
                <a:ea typeface="+mn-ea"/>
                <a:cs typeface="Times New Roman" panose="02020603050405020304" pitchFamily="18" charset="0"/>
              </a:rPr>
              <a:t>Carl </a:t>
            </a:r>
            <a:r>
              <a:rPr lang="en-US" altLang="zh-CN" sz="2000" dirty="0" err="1">
                <a:solidFill>
                  <a:schemeClr val="tx2"/>
                </a:solidFill>
                <a:latin typeface="+mn-ea"/>
                <a:ea typeface="+mn-ea"/>
                <a:cs typeface="Times New Roman" panose="02020603050405020304" pitchFamily="18" charset="0"/>
              </a:rPr>
              <a:t>Bereiter</a:t>
            </a:r>
            <a:r>
              <a:rPr lang="zh-CN" altLang="en-US" sz="2000" dirty="0">
                <a:solidFill>
                  <a:schemeClr val="tx2"/>
                </a:solidFill>
                <a:latin typeface="+mn-ea"/>
                <a:ea typeface="+mn-ea"/>
                <a:cs typeface="Times New Roman" panose="02020603050405020304" pitchFamily="18" charset="0"/>
              </a:rPr>
              <a:t>和</a:t>
            </a:r>
            <a:r>
              <a:rPr lang="en-US" altLang="zh-CN" sz="2000" dirty="0" smtClean="0">
                <a:solidFill>
                  <a:schemeClr val="tx2"/>
                </a:solidFill>
                <a:latin typeface="+mn-ea"/>
                <a:ea typeface="+mn-ea"/>
                <a:cs typeface="Times New Roman" panose="02020603050405020304" pitchFamily="18" charset="0"/>
              </a:rPr>
              <a:t>Marlene </a:t>
            </a:r>
            <a:r>
              <a:rPr lang="en-US" altLang="zh-CN" sz="2000" dirty="0" err="1" smtClean="0">
                <a:solidFill>
                  <a:schemeClr val="tx2"/>
                </a:solidFill>
                <a:latin typeface="+mn-ea"/>
                <a:ea typeface="+mn-ea"/>
                <a:cs typeface="Times New Roman" panose="02020603050405020304" pitchFamily="18" charset="0"/>
              </a:rPr>
              <a:t>Scardamalia</a:t>
            </a:r>
            <a:r>
              <a:rPr lang="zh-CN" altLang="en-US" sz="2000" dirty="0" smtClean="0">
                <a:solidFill>
                  <a:schemeClr val="tx2"/>
                </a:solidFill>
                <a:latin typeface="+mn-ea"/>
                <a:ea typeface="+mn-ea"/>
                <a:cs typeface="Times New Roman" panose="02020603050405020304" pitchFamily="18" charset="0"/>
              </a:rPr>
              <a:t>团队开发了“计算机支持的目的性学习环境（</a:t>
            </a:r>
            <a:r>
              <a:rPr lang="en-US" altLang="zh-CN" sz="2000" dirty="0" smtClean="0">
                <a:solidFill>
                  <a:schemeClr val="tx2"/>
                </a:solidFill>
                <a:latin typeface="Times New Roman" panose="02020603050405020304" pitchFamily="18" charset="0"/>
                <a:ea typeface="+mn-ea"/>
                <a:cs typeface="Times New Roman" panose="02020603050405020304" pitchFamily="18" charset="0"/>
              </a:rPr>
              <a:t>Computer supported Intentional Learning Environments </a:t>
            </a:r>
            <a:r>
              <a:rPr lang="zh-CN" altLang="en-US" sz="2000" dirty="0" smtClean="0">
                <a:solidFill>
                  <a:schemeClr val="tx2"/>
                </a:solidFill>
                <a:latin typeface="Times New Roman" panose="02020603050405020304" pitchFamily="18" charset="0"/>
                <a:ea typeface="+mn-ea"/>
                <a:cs typeface="Times New Roman" panose="02020603050405020304" pitchFamily="18" charset="0"/>
              </a:rPr>
              <a:t>，</a:t>
            </a:r>
            <a:r>
              <a:rPr lang="en-US" altLang="zh-CN" sz="2000" dirty="0" smtClean="0">
                <a:solidFill>
                  <a:schemeClr val="tx2"/>
                </a:solidFill>
                <a:latin typeface="Times New Roman" panose="02020603050405020304" pitchFamily="18" charset="0"/>
                <a:ea typeface="+mn-ea"/>
                <a:cs typeface="Times New Roman" panose="02020603050405020304" pitchFamily="18" charset="0"/>
              </a:rPr>
              <a:t>CSILE</a:t>
            </a:r>
            <a:r>
              <a:rPr lang="zh-CN" altLang="en-US" sz="2000" dirty="0" smtClean="0">
                <a:solidFill>
                  <a:schemeClr val="tx2"/>
                </a:solidFill>
                <a:latin typeface="+mn-ea"/>
                <a:ea typeface="+mn-ea"/>
                <a:cs typeface="Times New Roman" panose="02020603050405020304" pitchFamily="18" charset="0"/>
              </a:rPr>
              <a:t>）”和“知识论坛（</a:t>
            </a:r>
            <a:r>
              <a:rPr lang="en-US" altLang="zh-CN" sz="2000" dirty="0" smtClean="0">
                <a:solidFill>
                  <a:schemeClr val="tx2"/>
                </a:solidFill>
                <a:latin typeface="Times New Roman" panose="02020603050405020304" pitchFamily="18" charset="0"/>
                <a:ea typeface="+mn-ea"/>
                <a:cs typeface="Times New Roman" panose="02020603050405020304" pitchFamily="18" charset="0"/>
              </a:rPr>
              <a:t>Knowledge Forum</a:t>
            </a:r>
            <a:r>
              <a:rPr lang="zh-CN" altLang="en-US" sz="2000" dirty="0" smtClean="0">
                <a:solidFill>
                  <a:schemeClr val="tx2"/>
                </a:solidFill>
                <a:latin typeface="Times New Roman" panose="02020603050405020304" pitchFamily="18" charset="0"/>
                <a:ea typeface="+mn-ea"/>
                <a:cs typeface="Times New Roman" panose="02020603050405020304" pitchFamily="18" charset="0"/>
              </a:rPr>
              <a:t>，</a:t>
            </a:r>
            <a:r>
              <a:rPr lang="en-US" altLang="zh-CN" sz="2000" dirty="0" smtClean="0">
                <a:solidFill>
                  <a:schemeClr val="tx2"/>
                </a:solidFill>
                <a:latin typeface="Times New Roman" panose="02020603050405020304" pitchFamily="18" charset="0"/>
                <a:ea typeface="+mn-ea"/>
                <a:cs typeface="Times New Roman" panose="02020603050405020304" pitchFamily="18" charset="0"/>
              </a:rPr>
              <a:t>KF</a:t>
            </a:r>
            <a:r>
              <a:rPr lang="zh-CN" altLang="en-US" sz="2000" dirty="0" smtClean="0">
                <a:solidFill>
                  <a:schemeClr val="tx2"/>
                </a:solidFill>
                <a:latin typeface="+mn-ea"/>
                <a:ea typeface="+mn-ea"/>
                <a:cs typeface="Times New Roman" panose="02020603050405020304" pitchFamily="18" charset="0"/>
              </a:rPr>
              <a:t>）”。</a:t>
            </a:r>
            <a:endParaRPr lang="zh-CN" altLang="en-US" sz="2000" dirty="0">
              <a:solidFill>
                <a:schemeClr val="tx2"/>
              </a:solidFill>
              <a:latin typeface="+mn-ea"/>
              <a:ea typeface="+mn-ea"/>
              <a:cs typeface="Times New Roman" panose="02020603050405020304" pitchFamily="18" charset="0"/>
            </a:endParaRPr>
          </a:p>
        </p:txBody>
      </p:sp>
      <p:sp>
        <p:nvSpPr>
          <p:cNvPr id="7" name="MH_Text_2"/>
          <p:cNvSpPr>
            <a:spLocks noChangeArrowheads="1"/>
          </p:cNvSpPr>
          <p:nvPr>
            <p:custDataLst>
              <p:tags r:id="rId3"/>
            </p:custDataLst>
          </p:nvPr>
        </p:nvSpPr>
        <p:spPr bwMode="auto">
          <a:xfrm>
            <a:off x="1748746" y="3645581"/>
            <a:ext cx="6393769" cy="171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285750" indent="-285750" algn="just">
              <a:lnSpc>
                <a:spcPct val="150000"/>
              </a:lnSpc>
              <a:spcAft>
                <a:spcPts val="600"/>
              </a:spcAft>
              <a:buFont typeface="Wingdings" panose="05000000000000000000" pitchFamily="2" charset="2"/>
              <a:buChar char="Ø"/>
              <a:defRPr/>
            </a:pPr>
            <a:r>
              <a:rPr lang="zh-CN" altLang="en-US" sz="2000" dirty="0">
                <a:solidFill>
                  <a:schemeClr val="tx2"/>
                </a:solidFill>
                <a:latin typeface="Times New Roman" panose="02020603050405020304" pitchFamily="18" charset="0"/>
                <a:cs typeface="Times New Roman" panose="02020603050405020304" pitchFamily="18" charset="0"/>
              </a:rPr>
              <a:t>利用</a:t>
            </a:r>
            <a:r>
              <a:rPr lang="en-US" altLang="zh-CN" sz="2000" dirty="0">
                <a:solidFill>
                  <a:schemeClr val="tx2"/>
                </a:solidFill>
                <a:latin typeface="Times New Roman" panose="02020603050405020304" pitchFamily="18" charset="0"/>
                <a:cs typeface="Times New Roman" panose="02020603050405020304" pitchFamily="18" charset="0"/>
              </a:rPr>
              <a:t>KF</a:t>
            </a:r>
            <a:r>
              <a:rPr lang="zh-CN" altLang="en-US" sz="2000" dirty="0">
                <a:solidFill>
                  <a:schemeClr val="tx2"/>
                </a:solidFill>
                <a:latin typeface="Times New Roman" panose="02020603050405020304" pitchFamily="18" charset="0"/>
                <a:cs typeface="Times New Roman" panose="02020603050405020304" pitchFamily="18" charset="0"/>
              </a:rPr>
              <a:t>平台开展了知识建构项目，针对学前教育、</a:t>
            </a:r>
            <a:r>
              <a:rPr lang="en-US" altLang="zh-CN" sz="2000" dirty="0">
                <a:solidFill>
                  <a:schemeClr val="tx2"/>
                </a:solidFill>
                <a:latin typeface="Times New Roman" panose="02020603050405020304" pitchFamily="18" charset="0"/>
                <a:cs typeface="Times New Roman" panose="02020603050405020304" pitchFamily="18" charset="0"/>
              </a:rPr>
              <a:t>K-12</a:t>
            </a:r>
            <a:r>
              <a:rPr lang="zh-CN" altLang="en-US" sz="2000" dirty="0">
                <a:solidFill>
                  <a:schemeClr val="tx2"/>
                </a:solidFill>
                <a:latin typeface="Times New Roman" panose="02020603050405020304" pitchFamily="18" charset="0"/>
                <a:cs typeface="Times New Roman" panose="02020603050405020304" pitchFamily="18" charset="0"/>
              </a:rPr>
              <a:t>教育开展了写作、语言学习、科学课程的实践研究，以及教师专业发展的研究工作。</a:t>
            </a:r>
          </a:p>
        </p:txBody>
      </p:sp>
      <p:sp>
        <p:nvSpPr>
          <p:cNvPr id="8" name="MH_Picture_1"/>
          <p:cNvSpPr>
            <a:spLocks/>
          </p:cNvSpPr>
          <p:nvPr>
            <p:custDataLst>
              <p:tags r:id="rId4"/>
            </p:custDataLst>
          </p:nvPr>
        </p:nvSpPr>
        <p:spPr bwMode="auto">
          <a:xfrm>
            <a:off x="1168175" y="1439638"/>
            <a:ext cx="3040062" cy="1795463"/>
          </a:xfrm>
          <a:custGeom>
            <a:avLst/>
            <a:gdLst>
              <a:gd name="T0" fmla="*/ 299250 w 3040062"/>
              <a:gd name="T1" fmla="*/ 0 h 1795463"/>
              <a:gd name="T2" fmla="*/ 3040062 w 3040062"/>
              <a:gd name="T3" fmla="*/ 0 h 1795463"/>
              <a:gd name="T4" fmla="*/ 3040062 w 3040062"/>
              <a:gd name="T5" fmla="*/ 1496213 h 1795463"/>
              <a:gd name="T6" fmla="*/ 2740812 w 3040062"/>
              <a:gd name="T7" fmla="*/ 1795463 h 1795463"/>
              <a:gd name="T8" fmla="*/ 0 w 3040062"/>
              <a:gd name="T9" fmla="*/ 1795463 h 1795463"/>
              <a:gd name="T10" fmla="*/ 0 w 3040062"/>
              <a:gd name="T11" fmla="*/ 299250 h 1795463"/>
              <a:gd name="T12" fmla="*/ 299250 w 3040062"/>
              <a:gd name="T13" fmla="*/ 0 h 17954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40062" h="1795463">
                <a:moveTo>
                  <a:pt x="299250" y="0"/>
                </a:moveTo>
                <a:lnTo>
                  <a:pt x="3040062" y="0"/>
                </a:lnTo>
                <a:lnTo>
                  <a:pt x="3040062" y="1496213"/>
                </a:lnTo>
                <a:cubicBezTo>
                  <a:pt x="3040062" y="1661484"/>
                  <a:pt x="2906083" y="1795463"/>
                  <a:pt x="2740812" y="1795463"/>
                </a:cubicBezTo>
                <a:lnTo>
                  <a:pt x="0" y="1795463"/>
                </a:lnTo>
                <a:lnTo>
                  <a:pt x="0" y="299250"/>
                </a:lnTo>
                <a:cubicBezTo>
                  <a:pt x="0" y="133979"/>
                  <a:pt x="133979" y="0"/>
                  <a:pt x="299250" y="0"/>
                </a:cubicBezTo>
                <a:close/>
              </a:path>
            </a:pathLst>
          </a:custGeom>
          <a:blipFill dpi="0" rotWithShape="1">
            <a:blip r:embed="rId7"/>
            <a:srcRect/>
            <a:stretch>
              <a:fillRect/>
            </a:stretch>
          </a:blipFill>
          <a:ln w="38100" cap="flat" cmpd="sng">
            <a:solidFill>
              <a:srgbClr val="FAFAFA"/>
            </a:solidFill>
            <a:miter lim="800000"/>
            <a:headEnd/>
            <a:tailEnd/>
          </a:ln>
          <a:effectLst>
            <a:outerShdw sx="102000" sy="102000" algn="ctr" rotWithShape="0">
              <a:srgbClr val="000000">
                <a:alpha val="12000"/>
              </a:srgbClr>
            </a:outerShdw>
          </a:effectLst>
        </p:spPr>
        <p:txBody>
          <a:bodyPr anchor="ctr"/>
          <a:lstStyle/>
          <a:p>
            <a:endParaRPr lang="zh-CN" altLang="en-US"/>
          </a:p>
        </p:txBody>
      </p:sp>
      <p:sp>
        <p:nvSpPr>
          <p:cNvPr id="9" name="MH_Picture_2"/>
          <p:cNvSpPr>
            <a:spLocks/>
          </p:cNvSpPr>
          <p:nvPr>
            <p:custDataLst>
              <p:tags r:id="rId5"/>
            </p:custDataLst>
          </p:nvPr>
        </p:nvSpPr>
        <p:spPr bwMode="auto">
          <a:xfrm>
            <a:off x="8240031" y="3587523"/>
            <a:ext cx="3121025" cy="1797050"/>
          </a:xfrm>
          <a:custGeom>
            <a:avLst/>
            <a:gdLst>
              <a:gd name="T0" fmla="*/ 299514 w 3121025"/>
              <a:gd name="T1" fmla="*/ 0 h 1797050"/>
              <a:gd name="T2" fmla="*/ 3121025 w 3121025"/>
              <a:gd name="T3" fmla="*/ 0 h 1797050"/>
              <a:gd name="T4" fmla="*/ 3121025 w 3121025"/>
              <a:gd name="T5" fmla="*/ 1497536 h 1797050"/>
              <a:gd name="T6" fmla="*/ 2821511 w 3121025"/>
              <a:gd name="T7" fmla="*/ 1797050 h 1797050"/>
              <a:gd name="T8" fmla="*/ 0 w 3121025"/>
              <a:gd name="T9" fmla="*/ 1797050 h 1797050"/>
              <a:gd name="T10" fmla="*/ 0 w 3121025"/>
              <a:gd name="T11" fmla="*/ 299514 h 1797050"/>
              <a:gd name="T12" fmla="*/ 299514 w 3121025"/>
              <a:gd name="T13" fmla="*/ 0 h 17970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1025" h="1797050">
                <a:moveTo>
                  <a:pt x="299514" y="0"/>
                </a:moveTo>
                <a:lnTo>
                  <a:pt x="3121025" y="0"/>
                </a:lnTo>
                <a:lnTo>
                  <a:pt x="3121025" y="1497536"/>
                </a:lnTo>
                <a:cubicBezTo>
                  <a:pt x="3121025" y="1662953"/>
                  <a:pt x="2986928" y="1797050"/>
                  <a:pt x="2821511" y="1797050"/>
                </a:cubicBezTo>
                <a:lnTo>
                  <a:pt x="0" y="1797050"/>
                </a:lnTo>
                <a:lnTo>
                  <a:pt x="0" y="299514"/>
                </a:lnTo>
                <a:cubicBezTo>
                  <a:pt x="0" y="134097"/>
                  <a:pt x="134097" y="0"/>
                  <a:pt x="299514" y="0"/>
                </a:cubicBezTo>
                <a:close/>
              </a:path>
            </a:pathLst>
          </a:custGeom>
          <a:blipFill dpi="0" rotWithShape="1">
            <a:blip r:embed="rId8"/>
            <a:srcRect/>
            <a:stretch>
              <a:fillRect/>
            </a:stretch>
          </a:blipFill>
          <a:ln w="38100" cap="flat" cmpd="sng">
            <a:solidFill>
              <a:srgbClr val="FAFAFA"/>
            </a:solidFill>
            <a:miter lim="800000"/>
            <a:headEnd/>
            <a:tailEnd/>
          </a:ln>
          <a:effectLst>
            <a:outerShdw sx="102000" sy="102000" algn="ctr" rotWithShape="0">
              <a:srgbClr val="000000">
                <a:alpha val="12000"/>
              </a:srgbClr>
            </a:outerShdw>
          </a:effectLst>
        </p:spPr>
        <p:txBody>
          <a:bodyPr anchor="ctr"/>
          <a:lstStyle/>
          <a:p>
            <a:endParaRPr lang="zh-CN" altLang="en-US"/>
          </a:p>
        </p:txBody>
      </p:sp>
    </p:spTree>
    <p:extLst>
      <p:ext uri="{BB962C8B-B14F-4D97-AF65-F5344CB8AC3E}">
        <p14:creationId xmlns:p14="http://schemas.microsoft.com/office/powerpoint/2010/main" val="1920488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0504" y="111968"/>
            <a:ext cx="4943929" cy="947302"/>
          </a:xfrm>
        </p:spPr>
        <p:txBody>
          <a:bodyPr>
            <a:normAutofit/>
          </a:bodyPr>
          <a:lstStyle/>
          <a:p>
            <a:r>
              <a:rPr lang="en-US" altLang="zh-CN" dirty="0" smtClean="0"/>
              <a:t>CSILE/KF</a:t>
            </a:r>
            <a:endParaRPr lang="zh-CN" altLang="en-US" sz="1800" dirty="0">
              <a:solidFill>
                <a:schemeClr val="tx2"/>
              </a:solidFill>
            </a:endParaRPr>
          </a:p>
        </p:txBody>
      </p:sp>
      <p:sp>
        <p:nvSpPr>
          <p:cNvPr id="3" name="内容占位符 2"/>
          <p:cNvSpPr>
            <a:spLocks noGrp="1"/>
          </p:cNvSpPr>
          <p:nvPr>
            <p:ph idx="1"/>
          </p:nvPr>
        </p:nvSpPr>
        <p:spPr>
          <a:xfrm>
            <a:off x="1389576" y="1175382"/>
            <a:ext cx="9728366" cy="5022216"/>
          </a:xfrm>
        </p:spPr>
        <p:txBody>
          <a:bodyPr>
            <a:normAutofit/>
          </a:bodyPr>
          <a:lstStyle/>
          <a:p>
            <a:pPr>
              <a:lnSpc>
                <a:spcPct val="150000"/>
              </a:lnSpc>
            </a:pPr>
            <a:r>
              <a:rPr lang="zh-CN" altLang="zh-CN" dirty="0"/>
              <a:t>在计算机支持的目的性学习环境中（</a:t>
            </a:r>
            <a:r>
              <a:rPr lang="en-US" altLang="zh-CN" dirty="0"/>
              <a:t>CSILE</a:t>
            </a:r>
            <a:r>
              <a:rPr lang="zh-CN" altLang="zh-CN" dirty="0" smtClean="0"/>
              <a:t>），提供</a:t>
            </a:r>
            <a:r>
              <a:rPr lang="zh-CN" altLang="zh-CN" dirty="0"/>
              <a:t>一</a:t>
            </a:r>
            <a:r>
              <a:rPr lang="zh-CN" altLang="zh-CN" dirty="0" smtClean="0"/>
              <a:t>个</a:t>
            </a:r>
            <a:r>
              <a:rPr lang="zh-CN" altLang="en-US" dirty="0"/>
              <a:t>以</a:t>
            </a:r>
            <a:r>
              <a:rPr lang="zh-CN" altLang="zh-CN" dirty="0" smtClean="0"/>
              <a:t>合作</a:t>
            </a:r>
            <a:r>
              <a:rPr lang="zh-CN" altLang="zh-CN" dirty="0"/>
              <a:t>建构公共</a:t>
            </a:r>
            <a:r>
              <a:rPr lang="zh-CN" altLang="zh-CN" dirty="0" smtClean="0"/>
              <a:t>知识</a:t>
            </a:r>
            <a:r>
              <a:rPr lang="zh-CN" altLang="en-US" dirty="0" smtClean="0"/>
              <a:t>为</a:t>
            </a:r>
            <a:r>
              <a:rPr lang="zh-CN" altLang="zh-CN" dirty="0" smtClean="0"/>
              <a:t>重要活动</a:t>
            </a:r>
            <a:r>
              <a:rPr lang="zh-CN" altLang="en-US" dirty="0" smtClean="0"/>
              <a:t>和目标的</a:t>
            </a:r>
            <a:r>
              <a:rPr lang="zh-CN" altLang="zh-CN" dirty="0" smtClean="0"/>
              <a:t>课堂环境。</a:t>
            </a:r>
            <a:endParaRPr lang="en-US" altLang="zh-CN" dirty="0" smtClean="0"/>
          </a:p>
          <a:p>
            <a:pPr marL="711200" lvl="1" indent="363538">
              <a:lnSpc>
                <a:spcPct val="150000"/>
              </a:lnSpc>
              <a:buFont typeface="Wingdings" panose="05000000000000000000" pitchFamily="2" charset="2"/>
              <a:buChar char="Ø"/>
            </a:pPr>
            <a:r>
              <a:rPr lang="zh-CN" altLang="zh-CN" sz="2000" dirty="0" smtClean="0">
                <a:latin typeface="宋体" panose="02010600030101010101" pitchFamily="2" charset="-122"/>
                <a:ea typeface="宋体" panose="02010600030101010101" pitchFamily="2" charset="-122"/>
              </a:rPr>
              <a:t>提供共同体</a:t>
            </a:r>
            <a:r>
              <a:rPr lang="zh-CN" altLang="zh-CN" sz="2000" dirty="0">
                <a:latin typeface="宋体" panose="02010600030101010101" pitchFamily="2" charset="-122"/>
                <a:ea typeface="宋体" panose="02010600030101010101" pitchFamily="2" charset="-122"/>
              </a:rPr>
              <a:t>数据库，由学生</a:t>
            </a:r>
            <a:r>
              <a:rPr lang="zh-CN" altLang="zh-CN" sz="2000" dirty="0" smtClean="0">
                <a:latin typeface="宋体" panose="02010600030101010101" pitchFamily="2" charset="-122"/>
                <a:ea typeface="宋体" panose="02010600030101010101" pitchFamily="2" charset="-122"/>
              </a:rPr>
              <a:t>创建并</a:t>
            </a:r>
            <a:r>
              <a:rPr lang="zh-CN" altLang="zh-CN" sz="2000" dirty="0">
                <a:latin typeface="宋体" panose="02010600030101010101" pitchFamily="2" charset="-122"/>
                <a:ea typeface="宋体" panose="02010600030101010101" pitchFamily="2" charset="-122"/>
              </a:rPr>
              <a:t>存储他们的集体知识</a:t>
            </a:r>
            <a:r>
              <a:rPr lang="zh-CN" altLang="zh-CN"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marL="711200" lvl="1" indent="363538">
              <a:lnSpc>
                <a:spcPct val="150000"/>
              </a:lnSpc>
              <a:buFont typeface="Wingdings" panose="05000000000000000000" pitchFamily="2" charset="2"/>
              <a:buChar char="Ø"/>
            </a:pPr>
            <a:r>
              <a:rPr lang="zh-CN" altLang="zh-CN" sz="2000" dirty="0" smtClean="0">
                <a:latin typeface="宋体" panose="02010600030101010101" pitchFamily="2" charset="-122"/>
                <a:ea typeface="宋体" panose="02010600030101010101" pitchFamily="2" charset="-122"/>
              </a:rPr>
              <a:t>学生</a:t>
            </a:r>
            <a:r>
              <a:rPr lang="zh-CN" altLang="zh-CN" sz="2000" dirty="0">
                <a:latin typeface="宋体" panose="02010600030101010101" pitchFamily="2" charset="-122"/>
                <a:ea typeface="宋体" panose="02010600030101010101" pitchFamily="2" charset="-122"/>
              </a:rPr>
              <a:t>可以检索、评价</a:t>
            </a:r>
            <a:r>
              <a:rPr lang="zh-CN" altLang="zh-CN" sz="2000" dirty="0" smtClean="0">
                <a:latin typeface="宋体" panose="02010600030101010101" pitchFamily="2" charset="-122"/>
                <a:ea typeface="宋体" panose="02010600030101010101" pitchFamily="2" charset="-122"/>
              </a:rPr>
              <a:t>他人</a:t>
            </a:r>
            <a:r>
              <a:rPr lang="zh-CN" altLang="en-US" sz="2000" dirty="0" smtClean="0">
                <a:latin typeface="宋体" panose="02010600030101010101" pitchFamily="2" charset="-122"/>
                <a:ea typeface="宋体" panose="02010600030101010101" pitchFamily="2" charset="-122"/>
              </a:rPr>
              <a:t>的</a:t>
            </a:r>
            <a:r>
              <a:rPr lang="zh-CN" altLang="zh-CN" sz="2000" dirty="0" smtClean="0">
                <a:latin typeface="宋体" panose="02010600030101010101" pitchFamily="2" charset="-122"/>
                <a:ea typeface="宋体" panose="02010600030101010101" pitchFamily="2" charset="-122"/>
              </a:rPr>
              <a:t>贡献；</a:t>
            </a:r>
            <a:endParaRPr lang="en-US" altLang="zh-CN" sz="2000" dirty="0" smtClean="0">
              <a:latin typeface="宋体" panose="02010600030101010101" pitchFamily="2" charset="-122"/>
              <a:ea typeface="宋体" panose="02010600030101010101" pitchFamily="2" charset="-122"/>
            </a:endParaRPr>
          </a:p>
          <a:p>
            <a:pPr marL="711200" lvl="1" indent="363538">
              <a:lnSpc>
                <a:spcPct val="150000"/>
              </a:lnSpc>
              <a:buFont typeface="Wingdings" panose="05000000000000000000" pitchFamily="2" charset="2"/>
              <a:buChar char="Ø"/>
            </a:pPr>
            <a:r>
              <a:rPr lang="zh-CN" altLang="zh-CN" sz="2000" dirty="0" smtClean="0">
                <a:latin typeface="宋体" panose="02010600030101010101" pitchFamily="2" charset="-122"/>
                <a:ea typeface="宋体" panose="02010600030101010101" pitchFamily="2" charset="-122"/>
              </a:rPr>
              <a:t>集中</a:t>
            </a:r>
            <a:r>
              <a:rPr lang="zh-CN" altLang="zh-CN" sz="2000" dirty="0">
                <a:latin typeface="宋体" panose="02010600030101010101" pitchFamily="2" charset="-122"/>
                <a:ea typeface="宋体" panose="02010600030101010101" pitchFamily="2" charset="-122"/>
              </a:rPr>
              <a:t>于解决特定问题的主题空间</a:t>
            </a:r>
            <a:r>
              <a:rPr lang="zh-CN" altLang="zh-CN" sz="2000" dirty="0" smtClean="0">
                <a:latin typeface="宋体" panose="02010600030101010101" pitchFamily="2" charset="-122"/>
                <a:ea typeface="宋体" panose="02010600030101010101" pitchFamily="2" charset="-122"/>
              </a:rPr>
              <a:t>；</a:t>
            </a:r>
            <a:endParaRPr lang="en-US" altLang="zh-CN" sz="2000" dirty="0" smtClean="0">
              <a:latin typeface="宋体" panose="02010600030101010101" pitchFamily="2" charset="-122"/>
              <a:ea typeface="宋体" panose="02010600030101010101" pitchFamily="2" charset="-122"/>
            </a:endParaRPr>
          </a:p>
          <a:p>
            <a:pPr marL="711200" lvl="1" indent="363538">
              <a:lnSpc>
                <a:spcPct val="150000"/>
              </a:lnSpc>
              <a:buFont typeface="Wingdings" panose="05000000000000000000" pitchFamily="2" charset="2"/>
              <a:buChar char="Ø"/>
            </a:pPr>
            <a:r>
              <a:rPr lang="zh-CN" altLang="zh-CN" sz="2000" dirty="0" smtClean="0">
                <a:latin typeface="宋体" panose="02010600030101010101" pitchFamily="2" charset="-122"/>
                <a:ea typeface="宋体" panose="02010600030101010101" pitchFamily="2" charset="-122"/>
              </a:rPr>
              <a:t>提供</a:t>
            </a:r>
            <a:r>
              <a:rPr lang="zh-CN" altLang="en-US" sz="2000" dirty="0" smtClean="0">
                <a:latin typeface="宋体" panose="02010600030101010101" pitchFamily="2" charset="-122"/>
                <a:ea typeface="宋体" panose="02010600030101010101" pitchFamily="2" charset="-122"/>
              </a:rPr>
              <a:t>一些工具帮助学习者</a:t>
            </a:r>
            <a:r>
              <a:rPr lang="zh-CN" altLang="zh-CN" sz="2000" dirty="0" smtClean="0">
                <a:latin typeface="宋体" panose="02010600030101010101" pitchFamily="2" charset="-122"/>
                <a:ea typeface="宋体" panose="02010600030101010101" pitchFamily="2" charset="-122"/>
              </a:rPr>
              <a:t>建构</a:t>
            </a:r>
            <a:r>
              <a:rPr lang="zh-CN" altLang="en-US" sz="2000" dirty="0" smtClean="0">
                <a:latin typeface="宋体" panose="02010600030101010101" pitchFamily="2" charset="-122"/>
                <a:ea typeface="宋体" panose="02010600030101010101" pitchFamily="2" charset="-122"/>
              </a:rPr>
              <a:t>知识</a:t>
            </a:r>
            <a:r>
              <a:rPr lang="zh-CN" altLang="zh-CN" sz="2000" dirty="0" smtClean="0">
                <a:latin typeface="宋体" panose="02010600030101010101" pitchFamily="2" charset="-122"/>
                <a:ea typeface="宋体" panose="02010600030101010101" pitchFamily="2" charset="-122"/>
              </a:rPr>
              <a:t>、</a:t>
            </a:r>
            <a:r>
              <a:rPr lang="zh-CN" altLang="zh-CN" sz="2000" dirty="0">
                <a:latin typeface="宋体" panose="02010600030101010101" pitchFamily="2" charset="-122"/>
                <a:ea typeface="宋体" panose="02010600030101010101" pitchFamily="2" charset="-122"/>
              </a:rPr>
              <a:t>分析</a:t>
            </a:r>
            <a:r>
              <a:rPr lang="zh-CN" altLang="zh-CN" sz="2000" dirty="0" smtClean="0">
                <a:latin typeface="宋体" panose="02010600030101010101" pitchFamily="2" charset="-122"/>
                <a:ea typeface="宋体" panose="02010600030101010101" pitchFamily="2" charset="-122"/>
              </a:rPr>
              <a:t>解释、描述</a:t>
            </a:r>
            <a:r>
              <a:rPr lang="zh-CN" altLang="en-US" sz="2000" dirty="0" smtClean="0">
                <a:latin typeface="宋体" panose="02010600030101010101" pitchFamily="2" charset="-122"/>
                <a:ea typeface="宋体" panose="02010600030101010101" pitchFamily="2" charset="-122"/>
              </a:rPr>
              <a:t>和记录过程</a:t>
            </a:r>
            <a:r>
              <a:rPr lang="zh-CN" altLang="zh-CN" sz="2000" dirty="0" smtClean="0">
                <a:latin typeface="宋体" panose="02010600030101010101" pitchFamily="2" charset="-122"/>
                <a:ea typeface="宋体" panose="02010600030101010101" pitchFamily="2" charset="-122"/>
              </a:rPr>
              <a:t>、</a:t>
            </a:r>
            <a:r>
              <a:rPr lang="zh-CN" altLang="en-US" sz="2000" dirty="0" smtClean="0">
                <a:latin typeface="宋体" panose="02010600030101010101" pitchFamily="2" charset="-122"/>
                <a:ea typeface="宋体" panose="02010600030101010101" pitchFamily="2" charset="-122"/>
              </a:rPr>
              <a:t>建立</a:t>
            </a:r>
            <a:r>
              <a:rPr lang="zh-CN" altLang="zh-CN" sz="2000" dirty="0" smtClean="0">
                <a:latin typeface="宋体" panose="02010600030101010101" pitchFamily="2" charset="-122"/>
                <a:ea typeface="宋体" panose="02010600030101010101" pitchFamily="2" charset="-122"/>
              </a:rPr>
              <a:t>概念</a:t>
            </a:r>
            <a:r>
              <a:rPr lang="zh-CN" altLang="en-US" sz="2000" dirty="0" smtClean="0">
                <a:latin typeface="宋体" panose="02010600030101010101" pitchFamily="2" charset="-122"/>
                <a:ea typeface="宋体" panose="02010600030101010101" pitchFamily="2" charset="-122"/>
              </a:rPr>
              <a:t>和公共知识的</a:t>
            </a:r>
            <a:r>
              <a:rPr lang="zh-CN" altLang="zh-CN" sz="2000" dirty="0" smtClean="0">
                <a:latin typeface="宋体" panose="02010600030101010101" pitchFamily="2" charset="-122"/>
                <a:ea typeface="宋体" panose="02010600030101010101" pitchFamily="2" charset="-122"/>
              </a:rPr>
              <a:t>关系</a:t>
            </a:r>
            <a:r>
              <a:rPr lang="zh-CN" altLang="en-US" sz="2000" dirty="0" smtClean="0">
                <a:latin typeface="宋体" panose="02010600030101010101" pitchFamily="2" charset="-122"/>
                <a:ea typeface="宋体" panose="02010600030101010101" pitchFamily="2" charset="-122"/>
              </a:rPr>
              <a:t>、深入的知识加工、升华与思想改进等。</a:t>
            </a:r>
            <a:endParaRPr lang="zh-CN" altLang="zh-CN" sz="2000" dirty="0">
              <a:latin typeface="宋体" panose="02010600030101010101" pitchFamily="2" charset="-122"/>
              <a:ea typeface="宋体" panose="02010600030101010101" pitchFamily="2" charset="-122"/>
            </a:endParaRPr>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533044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0504" y="111968"/>
            <a:ext cx="4943929" cy="947302"/>
          </a:xfrm>
        </p:spPr>
        <p:txBody>
          <a:bodyPr>
            <a:normAutofit/>
          </a:bodyPr>
          <a:lstStyle/>
          <a:p>
            <a:r>
              <a:rPr lang="en-US" altLang="zh-CN" dirty="0" smtClean="0"/>
              <a:t>CSILE/KF</a:t>
            </a:r>
            <a:endParaRPr lang="zh-CN" altLang="en-US" sz="1800" dirty="0">
              <a:solidFill>
                <a:schemeClr val="tx2"/>
              </a:solidFill>
            </a:endParaRPr>
          </a:p>
        </p:txBody>
      </p:sp>
      <p:sp>
        <p:nvSpPr>
          <p:cNvPr id="3" name="内容占位符 2"/>
          <p:cNvSpPr>
            <a:spLocks noGrp="1"/>
          </p:cNvSpPr>
          <p:nvPr>
            <p:ph idx="1"/>
          </p:nvPr>
        </p:nvSpPr>
        <p:spPr>
          <a:xfrm>
            <a:off x="1797264" y="2133326"/>
            <a:ext cx="8101479" cy="3396616"/>
          </a:xfrm>
        </p:spPr>
        <p:txBody>
          <a:bodyPr>
            <a:normAutofit/>
          </a:bodyPr>
          <a:lstStyle/>
          <a:p>
            <a:pPr>
              <a:lnSpc>
                <a:spcPct val="150000"/>
              </a:lnSpc>
            </a:pPr>
            <a:r>
              <a:rPr lang="zh-CN" altLang="en-US" b="0" dirty="0" smtClean="0"/>
              <a:t>在</a:t>
            </a:r>
            <a:r>
              <a:rPr lang="en-US" altLang="zh-CN" b="0" dirty="0" smtClean="0"/>
              <a:t>CSILE/KF</a:t>
            </a:r>
            <a:r>
              <a:rPr lang="zh-CN" altLang="en-US" b="0" dirty="0" smtClean="0"/>
              <a:t>项目基础上，成立了国际组织</a:t>
            </a:r>
            <a:r>
              <a:rPr lang="en-US" altLang="zh-CN" b="0" dirty="0" smtClean="0"/>
              <a:t>——</a:t>
            </a:r>
            <a:r>
              <a:rPr lang="zh-CN" altLang="en-US" b="0" dirty="0" smtClean="0"/>
              <a:t>知识创新与技术研究所</a:t>
            </a:r>
            <a:r>
              <a:rPr lang="en-US" altLang="zh-CN" b="0" dirty="0"/>
              <a:t>(ikit.org)</a:t>
            </a:r>
            <a:r>
              <a:rPr lang="zh-CN" altLang="en-US" b="0" dirty="0" smtClean="0"/>
              <a:t>，主要从事开发</a:t>
            </a:r>
            <a:r>
              <a:rPr lang="zh-CN" altLang="en-US" b="0" dirty="0"/>
              <a:t>技术并帮助</a:t>
            </a:r>
            <a:r>
              <a:rPr lang="zh-CN" altLang="en-US" b="0" dirty="0" smtClean="0"/>
              <a:t>建立知识建构社区，以推进超越在教育与培训、智能软件开发、知识</a:t>
            </a:r>
            <a:r>
              <a:rPr lang="zh-CN" altLang="en-US" b="0" dirty="0"/>
              <a:t>工作和知识</a:t>
            </a:r>
            <a:r>
              <a:rPr lang="zh-CN" altLang="en-US" b="0" dirty="0" smtClean="0"/>
              <a:t>创造的“最佳实践”。</a:t>
            </a:r>
            <a:endParaRPr lang="en-US" altLang="zh-CN" b="0" dirty="0" smtClean="0"/>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10" name="内容占位符 2"/>
          <p:cNvSpPr txBox="1">
            <a:spLocks/>
          </p:cNvSpPr>
          <p:nvPr/>
        </p:nvSpPr>
        <p:spPr>
          <a:xfrm>
            <a:off x="430504" y="1240926"/>
            <a:ext cx="10488872" cy="616014"/>
          </a:xfrm>
          <a:prstGeom prst="rect">
            <a:avLst/>
          </a:prstGeom>
        </p:spPr>
        <p:txBody>
          <a:bodyPr vert="horz" lIns="91440" tIns="45720" rIns="91440" bIns="45720" rtlCol="0">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dirty="0" smtClean="0"/>
              <a:t>知识论坛（</a:t>
            </a:r>
            <a:r>
              <a:rPr lang="en-US" altLang="zh-CN" dirty="0" smtClean="0"/>
              <a:t>KF</a:t>
            </a:r>
            <a:r>
              <a:rPr lang="zh-CN" altLang="en-US" dirty="0" smtClean="0"/>
              <a:t>）的研究项目</a:t>
            </a:r>
            <a:endParaRPr lang="zh-CN" altLang="en-US" dirty="0"/>
          </a:p>
        </p:txBody>
      </p:sp>
    </p:spTree>
    <p:extLst>
      <p:ext uri="{BB962C8B-B14F-4D97-AF65-F5344CB8AC3E}">
        <p14:creationId xmlns:p14="http://schemas.microsoft.com/office/powerpoint/2010/main" val="934273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0504" y="111968"/>
            <a:ext cx="4943929" cy="947302"/>
          </a:xfrm>
        </p:spPr>
        <p:txBody>
          <a:bodyPr>
            <a:normAutofit/>
          </a:bodyPr>
          <a:lstStyle/>
          <a:p>
            <a:r>
              <a:rPr lang="en-US" altLang="zh-CN" dirty="0" smtClean="0"/>
              <a:t>CSILE/KF</a:t>
            </a:r>
            <a:endParaRPr lang="zh-CN" altLang="en-US" sz="1800" dirty="0">
              <a:solidFill>
                <a:schemeClr val="tx2"/>
              </a:solidFill>
            </a:endParaRPr>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pic>
        <p:nvPicPr>
          <p:cNvPr id="11" name="Picture 2" descr="CKBG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611321" y="2870957"/>
            <a:ext cx="3668671" cy="1656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1349053" y="2001253"/>
            <a:ext cx="6248247" cy="1656000"/>
            <a:chOff x="100825" y="1478736"/>
            <a:chExt cx="6248247" cy="1656000"/>
          </a:xfrm>
        </p:grpSpPr>
        <p:pic>
          <p:nvPicPr>
            <p:cNvPr id="12" name="Picture 6" descr="E-pedagogy facebook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25" y="1478736"/>
              <a:ext cx="4722915" cy="1656000"/>
            </a:xfrm>
            <a:prstGeom prst="rect">
              <a:avLst/>
            </a:prstGeom>
            <a:noFill/>
            <a:extLst>
              <a:ext uri="{909E8E84-426E-40DD-AFC4-6F175D3DCCD1}">
                <a14:hiddenFill xmlns:a14="http://schemas.microsoft.com/office/drawing/2010/main">
                  <a:solidFill>
                    <a:srgbClr val="FFFFFF"/>
                  </a:solidFill>
                </a14:hiddenFill>
              </a:ext>
            </a:extLst>
          </p:spPr>
        </p:pic>
        <p:sp>
          <p:nvSpPr>
            <p:cNvPr id="16" name="MH_Text_3"/>
            <p:cNvSpPr/>
            <p:nvPr>
              <p:custDataLst>
                <p:tags r:id="rId4"/>
              </p:custDataLst>
            </p:nvPr>
          </p:nvSpPr>
          <p:spPr bwMode="auto">
            <a:xfrm>
              <a:off x="4834597" y="1478736"/>
              <a:ext cx="1514475" cy="1655762"/>
            </a:xfrm>
            <a:prstGeom prst="rect">
              <a:avLst/>
            </a:prstGeom>
            <a:solidFill>
              <a:srgbClr val="7D8EB8"/>
            </a:solidFill>
            <a:ln>
              <a:noFill/>
            </a:ln>
            <a:effectLst/>
          </p:spPr>
          <p:txBody>
            <a:bodyPr anchor="ctr">
              <a:normAutofit/>
            </a:bodyPr>
            <a:lstStyle/>
            <a:p>
              <a:pPr algn="ctr"/>
              <a:r>
                <a:rPr lang="zh-CN" altLang="en-US" sz="2000" dirty="0" smtClean="0">
                  <a:solidFill>
                    <a:schemeClr val="bg1"/>
                  </a:solidFill>
                  <a:latin typeface="楷体" panose="02010609060101010101" pitchFamily="49" charset="-122"/>
                  <a:ea typeface="楷体" panose="02010609060101010101" pitchFamily="49" charset="-122"/>
                </a:rPr>
                <a:t>数字化教学设计</a:t>
              </a:r>
              <a:r>
                <a:rPr lang="en-US" altLang="zh-CN" sz="2000" dirty="0" smtClean="0">
                  <a:solidFill>
                    <a:schemeClr val="bg1"/>
                  </a:solidFill>
                  <a:latin typeface="楷体" panose="02010609060101010101" pitchFamily="49" charset="-122"/>
                  <a:ea typeface="楷体" panose="02010609060101010101" pitchFamily="49" charset="-122"/>
                </a:rPr>
                <a:t>-</a:t>
              </a:r>
              <a:r>
                <a:rPr lang="zh-CN" altLang="en-US" sz="2000" dirty="0" smtClean="0">
                  <a:solidFill>
                    <a:schemeClr val="bg1"/>
                  </a:solidFill>
                  <a:latin typeface="楷体" panose="02010609060101010101" pitchFamily="49" charset="-122"/>
                  <a:ea typeface="楷体" panose="02010609060101010101" pitchFamily="49" charset="-122"/>
                </a:rPr>
                <a:t>可视化知识建构</a:t>
              </a:r>
              <a:endParaRPr lang="zh-CN" altLang="zh-CN" sz="2000" dirty="0">
                <a:solidFill>
                  <a:schemeClr val="bg1"/>
                </a:solidFill>
                <a:latin typeface="楷体" panose="02010609060101010101" pitchFamily="49" charset="-122"/>
                <a:ea typeface="楷体" panose="02010609060101010101" pitchFamily="49" charset="-122"/>
              </a:endParaRPr>
            </a:p>
          </p:txBody>
        </p:sp>
      </p:grpSp>
      <p:grpSp>
        <p:nvGrpSpPr>
          <p:cNvPr id="9" name="组合 8"/>
          <p:cNvGrpSpPr/>
          <p:nvPr/>
        </p:nvGrpSpPr>
        <p:grpSpPr>
          <a:xfrm>
            <a:off x="1353638" y="3866566"/>
            <a:ext cx="7754811" cy="1656000"/>
            <a:chOff x="105410" y="3126334"/>
            <a:chExt cx="7754811" cy="1656000"/>
          </a:xfrm>
        </p:grpSpPr>
        <p:sp>
          <p:nvSpPr>
            <p:cNvPr id="17" name="MH_Text_3"/>
            <p:cNvSpPr/>
            <p:nvPr>
              <p:custDataLst>
                <p:tags r:id="rId3"/>
              </p:custDataLst>
            </p:nvPr>
          </p:nvSpPr>
          <p:spPr bwMode="auto">
            <a:xfrm>
              <a:off x="6345746" y="3126572"/>
              <a:ext cx="1514475" cy="1655762"/>
            </a:xfrm>
            <a:prstGeom prst="rect">
              <a:avLst/>
            </a:prstGeom>
            <a:solidFill>
              <a:srgbClr val="BEDAE6"/>
            </a:solidFill>
            <a:ln>
              <a:noFill/>
            </a:ln>
            <a:effectLst/>
          </p:spPr>
          <p:txBody>
            <a:bodyPr anchor="ctr">
              <a:normAutofit/>
            </a:bodyPr>
            <a:lstStyle/>
            <a:p>
              <a:pPr algn="ctr">
                <a:lnSpc>
                  <a:spcPct val="120000"/>
                </a:lnSpc>
                <a:defRPr/>
              </a:pPr>
              <a:r>
                <a:rPr lang="zh-CN" altLang="en-US" sz="2000" dirty="0">
                  <a:solidFill>
                    <a:schemeClr val="accent1"/>
                  </a:solidFill>
                  <a:latin typeface="楷体" panose="02010609060101010101" pitchFamily="49" charset="-122"/>
                  <a:ea typeface="楷体" panose="02010609060101010101" pitchFamily="49" charset="-122"/>
                </a:rPr>
                <a:t>知识</a:t>
              </a:r>
              <a:r>
                <a:rPr lang="zh-CN" altLang="en-US" sz="2000" dirty="0" smtClean="0">
                  <a:solidFill>
                    <a:schemeClr val="accent1"/>
                  </a:solidFill>
                  <a:latin typeface="楷体" panose="02010609060101010101" pitchFamily="49" charset="-122"/>
                  <a:ea typeface="楷体" panose="02010609060101010101" pitchFamily="49" charset="-122"/>
                </a:rPr>
                <a:t>建构行动</a:t>
              </a:r>
              <a:r>
                <a:rPr lang="en-US" altLang="zh-CN" sz="2000" dirty="0" smtClean="0">
                  <a:solidFill>
                    <a:schemeClr val="accent1"/>
                  </a:solidFill>
                  <a:latin typeface="楷体" panose="02010609060101010101" pitchFamily="49" charset="-122"/>
                  <a:ea typeface="楷体" panose="02010609060101010101" pitchFamily="49" charset="-122"/>
                </a:rPr>
                <a:t>—</a:t>
              </a:r>
              <a:r>
                <a:rPr lang="zh-CN" altLang="en-US" sz="2000" dirty="0" smtClean="0">
                  <a:solidFill>
                    <a:schemeClr val="accent1"/>
                  </a:solidFill>
                  <a:latin typeface="楷体" panose="02010609060101010101" pitchFamily="49" charset="-122"/>
                  <a:ea typeface="楷体" panose="02010609060101010101" pitchFamily="49" charset="-122"/>
                </a:rPr>
                <a:t>帮助学生接受未来挑战</a:t>
              </a:r>
              <a:r>
                <a:rPr lang="da-DK" altLang="zh-CN" sz="2000" dirty="0" smtClean="0">
                  <a:solidFill>
                    <a:schemeClr val="accent1"/>
                  </a:solidFill>
                  <a:latin typeface="楷体" panose="02010609060101010101" pitchFamily="49" charset="-122"/>
                  <a:ea typeface="楷体" panose="02010609060101010101" pitchFamily="49" charset="-122"/>
                </a:rPr>
                <a:t> </a:t>
              </a:r>
              <a:endParaRPr lang="zh-CN" altLang="en-US" sz="2000" dirty="0">
                <a:solidFill>
                  <a:schemeClr val="accent1"/>
                </a:solidFill>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8"/>
            <a:stretch>
              <a:fillRect/>
            </a:stretch>
          </p:blipFill>
          <p:spPr>
            <a:xfrm>
              <a:off x="105410" y="3126334"/>
              <a:ext cx="6247634" cy="1656000"/>
            </a:xfrm>
            <a:prstGeom prst="rect">
              <a:avLst/>
            </a:prstGeom>
          </p:spPr>
        </p:pic>
      </p:grpSp>
      <p:grpSp>
        <p:nvGrpSpPr>
          <p:cNvPr id="19" name="组合 18"/>
          <p:cNvGrpSpPr/>
          <p:nvPr/>
        </p:nvGrpSpPr>
        <p:grpSpPr>
          <a:xfrm>
            <a:off x="2723750" y="5645041"/>
            <a:ext cx="8549907" cy="900000"/>
            <a:chOff x="2389922" y="4803209"/>
            <a:chExt cx="8549907" cy="900000"/>
          </a:xfrm>
        </p:grpSpPr>
        <p:pic>
          <p:nvPicPr>
            <p:cNvPr id="15" name="Picture 8" descr="CKBG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4829" y="4803209"/>
              <a:ext cx="5625000" cy="900000"/>
            </a:xfrm>
            <a:prstGeom prst="rect">
              <a:avLst/>
            </a:prstGeom>
            <a:noFill/>
            <a:extLst>
              <a:ext uri="{909E8E84-426E-40DD-AFC4-6F175D3DCCD1}">
                <a14:hiddenFill xmlns:a14="http://schemas.microsoft.com/office/drawing/2010/main">
                  <a:solidFill>
                    <a:srgbClr val="FFFFFF"/>
                  </a:solidFill>
                </a14:hiddenFill>
              </a:ext>
            </a:extLst>
          </p:spPr>
        </p:pic>
        <p:sp>
          <p:nvSpPr>
            <p:cNvPr id="21" name="MH_Text_3"/>
            <p:cNvSpPr/>
            <p:nvPr>
              <p:custDataLst>
                <p:tags r:id="rId2"/>
              </p:custDataLst>
            </p:nvPr>
          </p:nvSpPr>
          <p:spPr bwMode="auto">
            <a:xfrm>
              <a:off x="2389922" y="4803209"/>
              <a:ext cx="2941818" cy="900000"/>
            </a:xfrm>
            <a:prstGeom prst="rect">
              <a:avLst/>
            </a:prstGeom>
            <a:solidFill>
              <a:srgbClr val="DBDBD7"/>
            </a:solidFill>
            <a:ln>
              <a:noFill/>
            </a:ln>
            <a:effectLst/>
          </p:spPr>
          <p:txBody>
            <a:bodyPr anchor="ctr">
              <a:normAutofit/>
            </a:bodyPr>
            <a:lstStyle/>
            <a:p>
              <a:pPr algn="ctr">
                <a:lnSpc>
                  <a:spcPct val="120000"/>
                </a:lnSpc>
                <a:defRPr/>
              </a:pPr>
              <a:r>
                <a:rPr lang="zh-CN" altLang="en-US" sz="2000" dirty="0">
                  <a:solidFill>
                    <a:schemeClr val="accent1"/>
                  </a:solidFill>
                  <a:latin typeface="楷体" panose="02010609060101010101" pitchFamily="49" charset="-122"/>
                  <a:ea typeface="楷体" panose="02010609060101010101" pitchFamily="49" charset="-122"/>
                </a:rPr>
                <a:t>协作</a:t>
              </a:r>
              <a:r>
                <a:rPr lang="zh-CN" altLang="en-US" sz="2000" dirty="0" smtClean="0">
                  <a:solidFill>
                    <a:schemeClr val="accent1"/>
                  </a:solidFill>
                  <a:latin typeface="楷体" panose="02010609060101010101" pitchFamily="49" charset="-122"/>
                  <a:ea typeface="楷体" panose="02010609060101010101" pitchFamily="49" charset="-122"/>
                </a:rPr>
                <a:t>知识建构团队</a:t>
              </a:r>
              <a:endParaRPr lang="zh-CN" altLang="en-US" sz="2000" dirty="0">
                <a:solidFill>
                  <a:schemeClr val="accent1"/>
                </a:solidFill>
                <a:latin typeface="楷体" panose="02010609060101010101" pitchFamily="49" charset="-122"/>
                <a:ea typeface="楷体" panose="02010609060101010101" pitchFamily="49" charset="-122"/>
              </a:endParaRPr>
            </a:p>
          </p:txBody>
        </p:sp>
      </p:grpSp>
      <p:sp>
        <p:nvSpPr>
          <p:cNvPr id="22" name="MH_Text_3"/>
          <p:cNvSpPr/>
          <p:nvPr/>
        </p:nvSpPr>
        <p:spPr bwMode="auto">
          <a:xfrm>
            <a:off x="7914712" y="2001253"/>
            <a:ext cx="1728000" cy="1655762"/>
          </a:xfrm>
          <a:prstGeom prst="rect">
            <a:avLst/>
          </a:prstGeom>
          <a:solidFill>
            <a:srgbClr val="F0EDE7"/>
          </a:solidFill>
          <a:ln>
            <a:noFill/>
          </a:ln>
          <a:effectLst/>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defRPr/>
            </a:pPr>
            <a:r>
              <a:rPr lang="zh-CN" altLang="en-US" sz="2000" dirty="0" smtClean="0">
                <a:solidFill>
                  <a:schemeClr val="accent1"/>
                </a:solidFill>
                <a:latin typeface="楷体" panose="02010609060101010101" pitchFamily="49" charset="-122"/>
                <a:ea typeface="楷体" panose="02010609060101010101" pitchFamily="49" charset="-122"/>
              </a:rPr>
              <a:t>铁道陆地计划与知识建构</a:t>
            </a:r>
            <a:endParaRPr lang="zh-CN" altLang="en-US" sz="2000" dirty="0">
              <a:solidFill>
                <a:schemeClr val="accent1"/>
              </a:solidFill>
              <a:latin typeface="楷体" panose="02010609060101010101" pitchFamily="49" charset="-122"/>
              <a:ea typeface="楷体" panose="02010609060101010101" pitchFamily="49" charset="-122"/>
            </a:endParaRPr>
          </a:p>
        </p:txBody>
      </p:sp>
      <p:sp>
        <p:nvSpPr>
          <p:cNvPr id="20" name="矩形 19"/>
          <p:cNvSpPr/>
          <p:nvPr/>
        </p:nvSpPr>
        <p:spPr>
          <a:xfrm>
            <a:off x="812802" y="1027618"/>
            <a:ext cx="8781142" cy="830997"/>
          </a:xfrm>
          <a:prstGeom prst="rect">
            <a:avLst/>
          </a:prstGeom>
        </p:spPr>
        <p:txBody>
          <a:bodyPr wrap="square">
            <a:spAutoFit/>
          </a:bodyPr>
          <a:lstStyle/>
          <a:p>
            <a:r>
              <a:rPr lang="zh-CN" altLang="en-US" sz="2400" dirty="0" smtClean="0">
                <a:latin typeface="宋体" panose="02010600030101010101" pitchFamily="2" charset="-122"/>
                <a:ea typeface="宋体" panose="02010600030101010101" pitchFamily="2" charset="-122"/>
              </a:rPr>
              <a:t>知识</a:t>
            </a:r>
            <a:r>
              <a:rPr lang="zh-CN" altLang="en-US" sz="2400" dirty="0">
                <a:latin typeface="宋体" panose="02010600030101010101" pitchFamily="2" charset="-122"/>
                <a:ea typeface="宋体" panose="02010600030101010101" pitchFamily="2" charset="-122"/>
              </a:rPr>
              <a:t>创新和技术</a:t>
            </a:r>
            <a:r>
              <a:rPr lang="zh-CN" altLang="en-US" sz="2400" dirty="0" smtClean="0">
                <a:latin typeface="宋体" panose="02010600030101010101" pitchFamily="2" charset="-122"/>
                <a:ea typeface="宋体" panose="02010600030101010101" pitchFamily="2" charset="-122"/>
              </a:rPr>
              <a:t>研究所与</a:t>
            </a:r>
            <a:r>
              <a:rPr lang="zh-CN" altLang="en-US" sz="2400" dirty="0">
                <a:latin typeface="宋体" panose="02010600030101010101" pitchFamily="2" charset="-122"/>
                <a:ea typeface="宋体" panose="02010600030101010101" pitchFamily="2" charset="-122"/>
              </a:rPr>
              <a:t>中国香港、美国、英国、芬兰、新加坡等国家与地区开展国际</a:t>
            </a:r>
            <a:r>
              <a:rPr lang="zh-CN" altLang="en-US" sz="2400" dirty="0" smtClean="0">
                <a:latin typeface="宋体" panose="02010600030101010101" pitchFamily="2" charset="-122"/>
                <a:ea typeface="宋体" panose="02010600030101010101" pitchFamily="2" charset="-122"/>
              </a:rPr>
              <a:t>合作，开展的研究项目主要有：</a:t>
            </a:r>
            <a:endParaRPr lang="zh-CN" altLang="en-US" sz="2400" dirty="0">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31451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par>
                          <p:cTn id="23" fill="hold">
                            <p:stCondLst>
                              <p:cond delay="2000"/>
                            </p:stCondLst>
                            <p:childTnLst>
                              <p:par>
                                <p:cTn id="24" presetID="21" presetClass="entr" presetSubtype="1"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MH_PageTitle"/>
          <p:cNvSpPr>
            <a:spLocks noGrp="1"/>
          </p:cNvSpPr>
          <p:nvPr>
            <p:ph type="title"/>
            <p:custDataLst>
              <p:tags r:id="rId2"/>
            </p:custDataLst>
          </p:nvPr>
        </p:nvSpPr>
        <p:spPr/>
        <p:txBody>
          <a:bodyPr/>
          <a:lstStyle/>
          <a:p>
            <a:r>
              <a:rPr lang="zh-CN" altLang="en-US" dirty="0"/>
              <a:t>知识建构</a:t>
            </a:r>
            <a:r>
              <a:rPr lang="zh-CN" altLang="en-US" dirty="0" smtClean="0"/>
              <a:t>的相关概念</a:t>
            </a:r>
          </a:p>
        </p:txBody>
      </p:sp>
      <p:sp>
        <p:nvSpPr>
          <p:cNvPr id="2" name="矩形 1"/>
          <p:cNvSpPr/>
          <p:nvPr/>
        </p:nvSpPr>
        <p:spPr>
          <a:xfrm>
            <a:off x="5164681" y="2375127"/>
            <a:ext cx="5533239" cy="2775760"/>
          </a:xfrm>
          <a:prstGeom prst="rect">
            <a:avLst/>
          </a:prstGeom>
        </p:spPr>
        <p:txBody>
          <a:bodyPr wrap="square">
            <a:spAutoFit/>
          </a:bodyPr>
          <a:lstStyle/>
          <a:p>
            <a:pPr>
              <a:lnSpc>
                <a:spcPct val="150000"/>
              </a:lnSpc>
            </a:pPr>
            <a:r>
              <a:rPr lang="en-US" altLang="zh-CN" sz="2400" dirty="0" smtClean="0">
                <a:latin typeface="Times New Roman" panose="02020603050405020304" pitchFamily="18" charset="0"/>
                <a:cs typeface="Times New Roman" panose="02020603050405020304" pitchFamily="18" charset="0"/>
              </a:rPr>
              <a:t>Knowledge </a:t>
            </a:r>
            <a:r>
              <a:rPr lang="en-US" altLang="zh-CN" sz="2400" dirty="0">
                <a:latin typeface="Times New Roman" panose="02020603050405020304" pitchFamily="18" charset="0"/>
                <a:cs typeface="Times New Roman" panose="02020603050405020304" pitchFamily="18" charset="0"/>
              </a:rPr>
              <a:t>building may be defined as the production and continual improvement of ideas of value to a </a:t>
            </a:r>
            <a:r>
              <a:rPr lang="en-US" altLang="zh-CN" sz="2400" dirty="0" smtClean="0">
                <a:latin typeface="Times New Roman" panose="02020603050405020304" pitchFamily="18" charset="0"/>
                <a:cs typeface="Times New Roman" panose="02020603050405020304" pitchFamily="18" charset="0"/>
              </a:rPr>
              <a:t>community.</a:t>
            </a:r>
            <a:r>
              <a:rPr lang="en-US" altLang="zh-CN" dirty="0"/>
              <a:t> </a:t>
            </a:r>
            <a:endParaRPr lang="en-US" altLang="zh-CN" dirty="0" smtClean="0"/>
          </a:p>
          <a:p>
            <a:pPr>
              <a:lnSpc>
                <a:spcPct val="150000"/>
              </a:lnSpc>
            </a:pPr>
            <a:r>
              <a:rPr lang="zh-CN" altLang="zh-CN" sz="2400" dirty="0" smtClean="0">
                <a:solidFill>
                  <a:srgbClr val="000000"/>
                </a:solidFill>
                <a:latin typeface="宋体" panose="02010600030101010101" pitchFamily="2" charset="-122"/>
                <a:ea typeface="宋体" panose="02010600030101010101" pitchFamily="2" charset="-122"/>
              </a:rPr>
              <a:t>对</a:t>
            </a:r>
            <a:r>
              <a:rPr lang="zh-CN" altLang="zh-CN" sz="2400" dirty="0">
                <a:solidFill>
                  <a:srgbClr val="000000"/>
                </a:solidFill>
                <a:latin typeface="宋体" panose="02010600030101010101" pitchFamily="2" charset="-122"/>
                <a:ea typeface="宋体" panose="02010600030101010101" pitchFamily="2" charset="-122"/>
              </a:rPr>
              <a:t>社区有价值的观点和思想的</a:t>
            </a:r>
            <a:r>
              <a:rPr lang="zh-CN" altLang="zh-CN" sz="2400" dirty="0" smtClean="0">
                <a:solidFill>
                  <a:srgbClr val="000000"/>
                </a:solidFill>
                <a:latin typeface="宋体" panose="02010600030101010101" pitchFamily="2" charset="-122"/>
                <a:ea typeface="宋体" panose="02010600030101010101" pitchFamily="2" charset="-122"/>
              </a:rPr>
              <a:t>产生</a:t>
            </a:r>
            <a:r>
              <a:rPr lang="zh-CN" altLang="en-US" sz="2400" dirty="0" smtClean="0">
                <a:solidFill>
                  <a:srgbClr val="000000"/>
                </a:solidFill>
                <a:latin typeface="宋体" panose="02010600030101010101" pitchFamily="2" charset="-122"/>
                <a:ea typeface="宋体" panose="02010600030101010101" pitchFamily="2" charset="-122"/>
              </a:rPr>
              <a:t>，以及</a:t>
            </a:r>
            <a:r>
              <a:rPr lang="zh-CN" altLang="zh-CN" sz="2400" dirty="0" smtClean="0">
                <a:solidFill>
                  <a:srgbClr val="000000"/>
                </a:solidFill>
                <a:latin typeface="宋体" panose="02010600030101010101" pitchFamily="2" charset="-122"/>
                <a:ea typeface="宋体" panose="02010600030101010101" pitchFamily="2" charset="-122"/>
              </a:rPr>
              <a:t>不断</a:t>
            </a:r>
            <a:r>
              <a:rPr lang="zh-CN" altLang="zh-CN" sz="2400" dirty="0">
                <a:solidFill>
                  <a:srgbClr val="000000"/>
                </a:solidFill>
                <a:latin typeface="宋体" panose="02010600030101010101" pitchFamily="2" charset="-122"/>
                <a:ea typeface="宋体" panose="02010600030101010101" pitchFamily="2" charset="-122"/>
              </a:rPr>
              <a:t>改进的过程</a:t>
            </a:r>
            <a:r>
              <a:rPr lang="zh-CN" altLang="zh-CN" sz="2400" dirty="0" smtClean="0">
                <a:solidFill>
                  <a:srgbClr val="000000"/>
                </a:solidFill>
                <a:latin typeface="宋体" panose="02010600030101010101" pitchFamily="2" charset="-122"/>
                <a:ea typeface="宋体" panose="02010600030101010101" pitchFamily="2" charset="-122"/>
              </a:rPr>
              <a:t>。</a:t>
            </a:r>
            <a:endParaRPr lang="en-US" altLang="zh-CN" sz="2400" dirty="0" smtClean="0">
              <a:solidFill>
                <a:srgbClr val="000000"/>
              </a:solidFill>
              <a:latin typeface="宋体" panose="02010600030101010101" pitchFamily="2" charset="-122"/>
              <a:ea typeface="宋体" panose="02010600030101010101" pitchFamily="2" charset="-122"/>
            </a:endParaRPr>
          </a:p>
        </p:txBody>
      </p:sp>
      <p:sp>
        <p:nvSpPr>
          <p:cNvPr id="10" name="内容占位符 2"/>
          <p:cNvSpPr txBox="1">
            <a:spLocks/>
          </p:cNvSpPr>
          <p:nvPr/>
        </p:nvSpPr>
        <p:spPr>
          <a:xfrm>
            <a:off x="606090" y="1082623"/>
            <a:ext cx="7212030" cy="537670"/>
          </a:xfrm>
          <a:prstGeom prst="rect">
            <a:avLst/>
          </a:prstGeom>
        </p:spPr>
        <p:txBody>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800" dirty="0" smtClean="0"/>
              <a:t>知识建构（</a:t>
            </a:r>
            <a:r>
              <a:rPr lang="en-US" altLang="zh-CN" sz="2800" dirty="0" smtClean="0"/>
              <a:t>Knowledge Building</a:t>
            </a:r>
            <a:r>
              <a:rPr lang="zh-CN" altLang="en-US" sz="2800" dirty="0" smtClean="0"/>
              <a:t>）</a:t>
            </a:r>
            <a:endParaRPr lang="zh-CN" altLang="en-US" sz="2800" dirty="0"/>
          </a:p>
        </p:txBody>
      </p:sp>
      <p:cxnSp>
        <p:nvCxnSpPr>
          <p:cNvPr id="11" name="Straight Connector 13"/>
          <p:cNvCxnSpPr>
            <a:cxnSpLocks noChangeShapeType="1"/>
          </p:cNvCxnSpPr>
          <p:nvPr>
            <p:custDataLst>
              <p:tags r:id="rId3"/>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12" name="MH_SubTitle_1"/>
          <p:cNvSpPr txBox="1">
            <a:spLocks noChangeArrowheads="1"/>
          </p:cNvSpPr>
          <p:nvPr>
            <p:custDataLst>
              <p:tags r:id="rId4"/>
            </p:custDataLst>
          </p:nvPr>
        </p:nvSpPr>
        <p:spPr bwMode="auto">
          <a:xfrm>
            <a:off x="5123181" y="1638300"/>
            <a:ext cx="6078219"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defRPr/>
            </a:pPr>
            <a:r>
              <a:rPr lang="en-US" altLang="zh-CN" sz="2400" dirty="0" err="1" smtClean="0">
                <a:solidFill>
                  <a:srgbClr val="000000"/>
                </a:solidFill>
                <a:latin typeface="宋体" panose="02010600030101010101" pitchFamily="2" charset="-122"/>
                <a:ea typeface="宋体" panose="02010600030101010101" pitchFamily="2" charset="-122"/>
              </a:rPr>
              <a:t>Sardamalia</a:t>
            </a:r>
            <a:r>
              <a:rPr lang="en-US" altLang="zh-CN" sz="2400" dirty="0">
                <a:solidFill>
                  <a:srgbClr val="000000"/>
                </a:solidFill>
                <a:latin typeface="宋体" panose="02010600030101010101" pitchFamily="2" charset="-122"/>
                <a:ea typeface="宋体" panose="02010600030101010101" pitchFamily="2" charset="-122"/>
              </a:rPr>
              <a:t>, M., &amp; </a:t>
            </a:r>
            <a:r>
              <a:rPr lang="en-US" altLang="zh-CN" sz="2400" dirty="0" err="1">
                <a:solidFill>
                  <a:srgbClr val="000000"/>
                </a:solidFill>
                <a:latin typeface="宋体" panose="02010600030101010101" pitchFamily="2" charset="-122"/>
                <a:ea typeface="宋体" panose="02010600030101010101" pitchFamily="2" charset="-122"/>
              </a:rPr>
              <a:t>Bereiter</a:t>
            </a:r>
            <a:r>
              <a:rPr lang="en-US" altLang="zh-CN" sz="2400" dirty="0">
                <a:solidFill>
                  <a:srgbClr val="000000"/>
                </a:solidFill>
                <a:latin typeface="宋体" panose="02010600030101010101" pitchFamily="2" charset="-122"/>
                <a:ea typeface="宋体" panose="02010600030101010101" pitchFamily="2" charset="-122"/>
              </a:rPr>
              <a:t>, C.</a:t>
            </a:r>
            <a:r>
              <a:rPr lang="zh-CN" altLang="en-US" sz="2400" dirty="0">
                <a:solidFill>
                  <a:srgbClr val="000000"/>
                </a:solidFill>
                <a:latin typeface="宋体" panose="02010600030101010101" pitchFamily="2" charset="-122"/>
                <a:ea typeface="宋体" panose="02010600030101010101" pitchFamily="2" charset="-122"/>
              </a:rPr>
              <a:t>，</a:t>
            </a:r>
            <a:r>
              <a:rPr lang="en-US" altLang="zh-CN" sz="2400" dirty="0" smtClean="0">
                <a:solidFill>
                  <a:srgbClr val="000000"/>
                </a:solidFill>
                <a:latin typeface="宋体" panose="02010600030101010101" pitchFamily="2" charset="-122"/>
                <a:ea typeface="宋体" panose="02010600030101010101" pitchFamily="2" charset="-122"/>
              </a:rPr>
              <a:t>2003</a:t>
            </a:r>
            <a:endParaRPr lang="zh-CN" altLang="en-US" sz="2400" b="1" dirty="0">
              <a:latin typeface="+mn-lt"/>
              <a:ea typeface="+mn-ea"/>
            </a:endParaRPr>
          </a:p>
        </p:txBody>
      </p:sp>
      <p:cxnSp>
        <p:nvCxnSpPr>
          <p:cNvPr id="14" name="MH_Other_1"/>
          <p:cNvCxnSpPr/>
          <p:nvPr>
            <p:custDataLst>
              <p:tags r:id="rId5"/>
            </p:custDataLst>
          </p:nvPr>
        </p:nvCxnSpPr>
        <p:spPr>
          <a:xfrm>
            <a:off x="5123180" y="2343150"/>
            <a:ext cx="5652000" cy="0"/>
          </a:xfrm>
          <a:prstGeom prst="line">
            <a:avLst/>
          </a:prstGeom>
          <a:ln w="31750">
            <a:solidFill>
              <a:schemeClr val="accent1"/>
            </a:solidFill>
            <a:headEnd type="none"/>
          </a:ln>
        </p:spPr>
        <p:style>
          <a:lnRef idx="1">
            <a:schemeClr val="accent1"/>
          </a:lnRef>
          <a:fillRef idx="0">
            <a:schemeClr val="accent1"/>
          </a:fillRef>
          <a:effectRef idx="0">
            <a:schemeClr val="accent1"/>
          </a:effectRef>
          <a:fontRef idx="minor">
            <a:schemeClr val="tx1"/>
          </a:fontRef>
        </p:style>
      </p:cxnSp>
      <p:sp>
        <p:nvSpPr>
          <p:cNvPr id="15" name="MH_Picture_1"/>
          <p:cNvSpPr/>
          <p:nvPr>
            <p:custDataLst>
              <p:tags r:id="rId6"/>
            </p:custDataLst>
          </p:nvPr>
        </p:nvSpPr>
        <p:spPr>
          <a:xfrm>
            <a:off x="1672591" y="1955800"/>
            <a:ext cx="3109913" cy="3240088"/>
          </a:xfrm>
          <a:custGeom>
            <a:avLst/>
            <a:gdLst>
              <a:gd name="connsiteX0" fmla="*/ 1346823 w 3110638"/>
              <a:gd name="connsiteY0" fmla="*/ 2605177 h 3239805"/>
              <a:gd name="connsiteX1" fmla="*/ 1765677 w 3110638"/>
              <a:gd name="connsiteY1" fmla="*/ 2605177 h 3239805"/>
              <a:gd name="connsiteX2" fmla="*/ 1924334 w 3110638"/>
              <a:gd name="connsiteY2" fmla="*/ 2922491 h 3239805"/>
              <a:gd name="connsiteX3" fmla="*/ 1765677 w 3110638"/>
              <a:gd name="connsiteY3" fmla="*/ 3239805 h 3239805"/>
              <a:gd name="connsiteX4" fmla="*/ 1346823 w 3110638"/>
              <a:gd name="connsiteY4" fmla="*/ 3239805 h 3239805"/>
              <a:gd name="connsiteX5" fmla="*/ 1188166 w 3110638"/>
              <a:gd name="connsiteY5" fmla="*/ 2922491 h 3239805"/>
              <a:gd name="connsiteX6" fmla="*/ 1939991 w 3110638"/>
              <a:gd name="connsiteY6" fmla="*/ 2279134 h 3239805"/>
              <a:gd name="connsiteX7" fmla="*/ 2358845 w 3110638"/>
              <a:gd name="connsiteY7" fmla="*/ 2279134 h 3239805"/>
              <a:gd name="connsiteX8" fmla="*/ 2517502 w 3110638"/>
              <a:gd name="connsiteY8" fmla="*/ 2596448 h 3239805"/>
              <a:gd name="connsiteX9" fmla="*/ 2358845 w 3110638"/>
              <a:gd name="connsiteY9" fmla="*/ 2913762 h 3239805"/>
              <a:gd name="connsiteX10" fmla="*/ 1939991 w 3110638"/>
              <a:gd name="connsiteY10" fmla="*/ 2913762 h 3239805"/>
              <a:gd name="connsiteX11" fmla="*/ 1781334 w 3110638"/>
              <a:gd name="connsiteY11" fmla="*/ 2596448 h 3239805"/>
              <a:gd name="connsiteX12" fmla="*/ 754207 w 3110638"/>
              <a:gd name="connsiteY12" fmla="*/ 2278339 h 3239805"/>
              <a:gd name="connsiteX13" fmla="*/ 1173061 w 3110638"/>
              <a:gd name="connsiteY13" fmla="*/ 2278339 h 3239805"/>
              <a:gd name="connsiteX14" fmla="*/ 1331718 w 3110638"/>
              <a:gd name="connsiteY14" fmla="*/ 2595653 h 3239805"/>
              <a:gd name="connsiteX15" fmla="*/ 1173061 w 3110638"/>
              <a:gd name="connsiteY15" fmla="*/ 2912967 h 3239805"/>
              <a:gd name="connsiteX16" fmla="*/ 754207 w 3110638"/>
              <a:gd name="connsiteY16" fmla="*/ 2912967 h 3239805"/>
              <a:gd name="connsiteX17" fmla="*/ 595550 w 3110638"/>
              <a:gd name="connsiteY17" fmla="*/ 2595653 h 3239805"/>
              <a:gd name="connsiteX18" fmla="*/ 2532439 w 3110638"/>
              <a:gd name="connsiteY18" fmla="*/ 1954680 h 3239805"/>
              <a:gd name="connsiteX19" fmla="*/ 2951293 w 3110638"/>
              <a:gd name="connsiteY19" fmla="*/ 1954680 h 3239805"/>
              <a:gd name="connsiteX20" fmla="*/ 3109950 w 3110638"/>
              <a:gd name="connsiteY20" fmla="*/ 2271994 h 3239805"/>
              <a:gd name="connsiteX21" fmla="*/ 2951293 w 3110638"/>
              <a:gd name="connsiteY21" fmla="*/ 2589308 h 3239805"/>
              <a:gd name="connsiteX22" fmla="*/ 2532439 w 3110638"/>
              <a:gd name="connsiteY22" fmla="*/ 2589308 h 3239805"/>
              <a:gd name="connsiteX23" fmla="*/ 2373782 w 3110638"/>
              <a:gd name="connsiteY23" fmla="*/ 2271994 h 3239805"/>
              <a:gd name="connsiteX24" fmla="*/ 158657 w 3110638"/>
              <a:gd name="connsiteY24" fmla="*/ 1954677 h 3239805"/>
              <a:gd name="connsiteX25" fmla="*/ 577511 w 3110638"/>
              <a:gd name="connsiteY25" fmla="*/ 1954677 h 3239805"/>
              <a:gd name="connsiteX26" fmla="*/ 736168 w 3110638"/>
              <a:gd name="connsiteY26" fmla="*/ 2271991 h 3239805"/>
              <a:gd name="connsiteX27" fmla="*/ 577511 w 3110638"/>
              <a:gd name="connsiteY27" fmla="*/ 2589305 h 3239805"/>
              <a:gd name="connsiteX28" fmla="*/ 158657 w 3110638"/>
              <a:gd name="connsiteY28" fmla="*/ 2589305 h 3239805"/>
              <a:gd name="connsiteX29" fmla="*/ 0 w 3110638"/>
              <a:gd name="connsiteY29" fmla="*/ 2271991 h 3239805"/>
              <a:gd name="connsiteX30" fmla="*/ 1346103 w 3110638"/>
              <a:gd name="connsiteY30" fmla="*/ 1953883 h 3239805"/>
              <a:gd name="connsiteX31" fmla="*/ 1764957 w 3110638"/>
              <a:gd name="connsiteY31" fmla="*/ 1953883 h 3239805"/>
              <a:gd name="connsiteX32" fmla="*/ 1923614 w 3110638"/>
              <a:gd name="connsiteY32" fmla="*/ 2271197 h 3239805"/>
              <a:gd name="connsiteX33" fmla="*/ 1764957 w 3110638"/>
              <a:gd name="connsiteY33" fmla="*/ 2588511 h 3239805"/>
              <a:gd name="connsiteX34" fmla="*/ 1346103 w 3110638"/>
              <a:gd name="connsiteY34" fmla="*/ 2588511 h 3239805"/>
              <a:gd name="connsiteX35" fmla="*/ 1187446 w 3110638"/>
              <a:gd name="connsiteY35" fmla="*/ 2271197 h 3239805"/>
              <a:gd name="connsiteX36" fmla="*/ 1939271 w 3110638"/>
              <a:gd name="connsiteY36" fmla="*/ 1627840 h 3239805"/>
              <a:gd name="connsiteX37" fmla="*/ 2358125 w 3110638"/>
              <a:gd name="connsiteY37" fmla="*/ 1627840 h 3239805"/>
              <a:gd name="connsiteX38" fmla="*/ 2516782 w 3110638"/>
              <a:gd name="connsiteY38" fmla="*/ 1945154 h 3239805"/>
              <a:gd name="connsiteX39" fmla="*/ 2358125 w 3110638"/>
              <a:gd name="connsiteY39" fmla="*/ 2262468 h 3239805"/>
              <a:gd name="connsiteX40" fmla="*/ 1939271 w 3110638"/>
              <a:gd name="connsiteY40" fmla="*/ 2262468 h 3239805"/>
              <a:gd name="connsiteX41" fmla="*/ 1780614 w 3110638"/>
              <a:gd name="connsiteY41" fmla="*/ 1945154 h 3239805"/>
              <a:gd name="connsiteX42" fmla="*/ 752934 w 3110638"/>
              <a:gd name="connsiteY42" fmla="*/ 1627840 h 3239805"/>
              <a:gd name="connsiteX43" fmla="*/ 1171788 w 3110638"/>
              <a:gd name="connsiteY43" fmla="*/ 1627840 h 3239805"/>
              <a:gd name="connsiteX44" fmla="*/ 1330445 w 3110638"/>
              <a:gd name="connsiteY44" fmla="*/ 1945154 h 3239805"/>
              <a:gd name="connsiteX45" fmla="*/ 1171788 w 3110638"/>
              <a:gd name="connsiteY45" fmla="*/ 2262468 h 3239805"/>
              <a:gd name="connsiteX46" fmla="*/ 752934 w 3110638"/>
              <a:gd name="connsiteY46" fmla="*/ 2262468 h 3239805"/>
              <a:gd name="connsiteX47" fmla="*/ 594277 w 3110638"/>
              <a:gd name="connsiteY47" fmla="*/ 1945154 h 3239805"/>
              <a:gd name="connsiteX48" fmla="*/ 158666 w 3110638"/>
              <a:gd name="connsiteY48" fmla="*/ 1302661 h 3239805"/>
              <a:gd name="connsiteX49" fmla="*/ 577521 w 3110638"/>
              <a:gd name="connsiteY49" fmla="*/ 1302661 h 3239805"/>
              <a:gd name="connsiteX50" fmla="*/ 736177 w 3110638"/>
              <a:gd name="connsiteY50" fmla="*/ 1619975 h 3239805"/>
              <a:gd name="connsiteX51" fmla="*/ 577521 w 3110638"/>
              <a:gd name="connsiteY51" fmla="*/ 1937289 h 3239805"/>
              <a:gd name="connsiteX52" fmla="*/ 158666 w 3110638"/>
              <a:gd name="connsiteY52" fmla="*/ 1937289 h 3239805"/>
              <a:gd name="connsiteX53" fmla="*/ 9 w 3110638"/>
              <a:gd name="connsiteY53" fmla="*/ 1619975 h 3239805"/>
              <a:gd name="connsiteX54" fmla="*/ 2532439 w 3110638"/>
              <a:gd name="connsiteY54" fmla="*/ 1302591 h 3239805"/>
              <a:gd name="connsiteX55" fmla="*/ 2951293 w 3110638"/>
              <a:gd name="connsiteY55" fmla="*/ 1302591 h 3239805"/>
              <a:gd name="connsiteX56" fmla="*/ 3109950 w 3110638"/>
              <a:gd name="connsiteY56" fmla="*/ 1619905 h 3239805"/>
              <a:gd name="connsiteX57" fmla="*/ 2951293 w 3110638"/>
              <a:gd name="connsiteY57" fmla="*/ 1937219 h 3239805"/>
              <a:gd name="connsiteX58" fmla="*/ 2532439 w 3110638"/>
              <a:gd name="connsiteY58" fmla="*/ 1937219 h 3239805"/>
              <a:gd name="connsiteX59" fmla="*/ 2373782 w 3110638"/>
              <a:gd name="connsiteY59" fmla="*/ 1619905 h 3239805"/>
              <a:gd name="connsiteX60" fmla="*/ 1346102 w 3110638"/>
              <a:gd name="connsiteY60" fmla="*/ 1301794 h 3239805"/>
              <a:gd name="connsiteX61" fmla="*/ 1346103 w 3110638"/>
              <a:gd name="connsiteY61" fmla="*/ 1301794 h 3239805"/>
              <a:gd name="connsiteX62" fmla="*/ 1764956 w 3110638"/>
              <a:gd name="connsiteY62" fmla="*/ 1301794 h 3239805"/>
              <a:gd name="connsiteX63" fmla="*/ 1764957 w 3110638"/>
              <a:gd name="connsiteY63" fmla="*/ 1301794 h 3239805"/>
              <a:gd name="connsiteX64" fmla="*/ 1923614 w 3110638"/>
              <a:gd name="connsiteY64" fmla="*/ 1619108 h 3239805"/>
              <a:gd name="connsiteX65" fmla="*/ 1764957 w 3110638"/>
              <a:gd name="connsiteY65" fmla="*/ 1936422 h 3239805"/>
              <a:gd name="connsiteX66" fmla="*/ 1764956 w 3110638"/>
              <a:gd name="connsiteY66" fmla="*/ 1936422 h 3239805"/>
              <a:gd name="connsiteX67" fmla="*/ 1346103 w 3110638"/>
              <a:gd name="connsiteY67" fmla="*/ 1936422 h 3239805"/>
              <a:gd name="connsiteX68" fmla="*/ 1346102 w 3110638"/>
              <a:gd name="connsiteY68" fmla="*/ 1936422 h 3239805"/>
              <a:gd name="connsiteX69" fmla="*/ 1187445 w 3110638"/>
              <a:gd name="connsiteY69" fmla="*/ 1619108 h 3239805"/>
              <a:gd name="connsiteX70" fmla="*/ 1939271 w 3110638"/>
              <a:gd name="connsiteY70" fmla="*/ 975751 h 3239805"/>
              <a:gd name="connsiteX71" fmla="*/ 2358125 w 3110638"/>
              <a:gd name="connsiteY71" fmla="*/ 975751 h 3239805"/>
              <a:gd name="connsiteX72" fmla="*/ 2516782 w 3110638"/>
              <a:gd name="connsiteY72" fmla="*/ 1293065 h 3239805"/>
              <a:gd name="connsiteX73" fmla="*/ 2358125 w 3110638"/>
              <a:gd name="connsiteY73" fmla="*/ 1610379 h 3239805"/>
              <a:gd name="connsiteX74" fmla="*/ 1939271 w 3110638"/>
              <a:gd name="connsiteY74" fmla="*/ 1610379 h 3239805"/>
              <a:gd name="connsiteX75" fmla="*/ 1780614 w 3110638"/>
              <a:gd name="connsiteY75" fmla="*/ 1293065 h 3239805"/>
              <a:gd name="connsiteX76" fmla="*/ 752934 w 3110638"/>
              <a:gd name="connsiteY76" fmla="*/ 975751 h 3239805"/>
              <a:gd name="connsiteX77" fmla="*/ 1171788 w 3110638"/>
              <a:gd name="connsiteY77" fmla="*/ 975751 h 3239805"/>
              <a:gd name="connsiteX78" fmla="*/ 1330445 w 3110638"/>
              <a:gd name="connsiteY78" fmla="*/ 1293065 h 3239805"/>
              <a:gd name="connsiteX79" fmla="*/ 1171788 w 3110638"/>
              <a:gd name="connsiteY79" fmla="*/ 1610379 h 3239805"/>
              <a:gd name="connsiteX80" fmla="*/ 752934 w 3110638"/>
              <a:gd name="connsiteY80" fmla="*/ 1610379 h 3239805"/>
              <a:gd name="connsiteX81" fmla="*/ 594277 w 3110638"/>
              <a:gd name="connsiteY81" fmla="*/ 1293065 h 3239805"/>
              <a:gd name="connsiteX82" fmla="*/ 2533127 w 3110638"/>
              <a:gd name="connsiteY82" fmla="*/ 652880 h 3239805"/>
              <a:gd name="connsiteX83" fmla="*/ 2951981 w 3110638"/>
              <a:gd name="connsiteY83" fmla="*/ 652880 h 3239805"/>
              <a:gd name="connsiteX84" fmla="*/ 3110638 w 3110638"/>
              <a:gd name="connsiteY84" fmla="*/ 970194 h 3239805"/>
              <a:gd name="connsiteX85" fmla="*/ 2951981 w 3110638"/>
              <a:gd name="connsiteY85" fmla="*/ 1287508 h 3239805"/>
              <a:gd name="connsiteX86" fmla="*/ 2533127 w 3110638"/>
              <a:gd name="connsiteY86" fmla="*/ 1287508 h 3239805"/>
              <a:gd name="connsiteX87" fmla="*/ 2374470 w 3110638"/>
              <a:gd name="connsiteY87" fmla="*/ 970194 h 3239805"/>
              <a:gd name="connsiteX88" fmla="*/ 158666 w 3110638"/>
              <a:gd name="connsiteY88" fmla="*/ 650572 h 3239805"/>
              <a:gd name="connsiteX89" fmla="*/ 577520 w 3110638"/>
              <a:gd name="connsiteY89" fmla="*/ 650572 h 3239805"/>
              <a:gd name="connsiteX90" fmla="*/ 736177 w 3110638"/>
              <a:gd name="connsiteY90" fmla="*/ 967886 h 3239805"/>
              <a:gd name="connsiteX91" fmla="*/ 577520 w 3110638"/>
              <a:gd name="connsiteY91" fmla="*/ 1285200 h 3239805"/>
              <a:gd name="connsiteX92" fmla="*/ 158666 w 3110638"/>
              <a:gd name="connsiteY92" fmla="*/ 1285200 h 3239805"/>
              <a:gd name="connsiteX93" fmla="*/ 9 w 3110638"/>
              <a:gd name="connsiteY93" fmla="*/ 967886 h 3239805"/>
              <a:gd name="connsiteX94" fmla="*/ 1346103 w 3110638"/>
              <a:gd name="connsiteY94" fmla="*/ 649706 h 3239805"/>
              <a:gd name="connsiteX95" fmla="*/ 1764957 w 3110638"/>
              <a:gd name="connsiteY95" fmla="*/ 649706 h 3239805"/>
              <a:gd name="connsiteX96" fmla="*/ 1923614 w 3110638"/>
              <a:gd name="connsiteY96" fmla="*/ 967020 h 3239805"/>
              <a:gd name="connsiteX97" fmla="*/ 1764957 w 3110638"/>
              <a:gd name="connsiteY97" fmla="*/ 1284334 h 3239805"/>
              <a:gd name="connsiteX98" fmla="*/ 1346103 w 3110638"/>
              <a:gd name="connsiteY98" fmla="*/ 1284334 h 3239805"/>
              <a:gd name="connsiteX99" fmla="*/ 1187446 w 3110638"/>
              <a:gd name="connsiteY99" fmla="*/ 967020 h 3239805"/>
              <a:gd name="connsiteX100" fmla="*/ 1939959 w 3110638"/>
              <a:gd name="connsiteY100" fmla="*/ 326835 h 3239805"/>
              <a:gd name="connsiteX101" fmla="*/ 2358813 w 3110638"/>
              <a:gd name="connsiteY101" fmla="*/ 326835 h 3239805"/>
              <a:gd name="connsiteX102" fmla="*/ 2517470 w 3110638"/>
              <a:gd name="connsiteY102" fmla="*/ 644149 h 3239805"/>
              <a:gd name="connsiteX103" fmla="*/ 2358813 w 3110638"/>
              <a:gd name="connsiteY103" fmla="*/ 961463 h 3239805"/>
              <a:gd name="connsiteX104" fmla="*/ 1939959 w 3110638"/>
              <a:gd name="connsiteY104" fmla="*/ 961463 h 3239805"/>
              <a:gd name="connsiteX105" fmla="*/ 1781302 w 3110638"/>
              <a:gd name="connsiteY105" fmla="*/ 644149 h 3239805"/>
              <a:gd name="connsiteX106" fmla="*/ 752934 w 3110638"/>
              <a:gd name="connsiteY106" fmla="*/ 326045 h 3239805"/>
              <a:gd name="connsiteX107" fmla="*/ 1171788 w 3110638"/>
              <a:gd name="connsiteY107" fmla="*/ 326045 h 3239805"/>
              <a:gd name="connsiteX108" fmla="*/ 1330445 w 3110638"/>
              <a:gd name="connsiteY108" fmla="*/ 643359 h 3239805"/>
              <a:gd name="connsiteX109" fmla="*/ 1171788 w 3110638"/>
              <a:gd name="connsiteY109" fmla="*/ 960673 h 3239805"/>
              <a:gd name="connsiteX110" fmla="*/ 752934 w 3110638"/>
              <a:gd name="connsiteY110" fmla="*/ 960673 h 3239805"/>
              <a:gd name="connsiteX111" fmla="*/ 594277 w 3110638"/>
              <a:gd name="connsiteY111" fmla="*/ 643359 h 3239805"/>
              <a:gd name="connsiteX112" fmla="*/ 1346103 w 3110638"/>
              <a:gd name="connsiteY112" fmla="*/ 0 h 3239805"/>
              <a:gd name="connsiteX113" fmla="*/ 1764957 w 3110638"/>
              <a:gd name="connsiteY113" fmla="*/ 0 h 3239805"/>
              <a:gd name="connsiteX114" fmla="*/ 1923614 w 3110638"/>
              <a:gd name="connsiteY114" fmla="*/ 317314 h 3239805"/>
              <a:gd name="connsiteX115" fmla="*/ 1764957 w 3110638"/>
              <a:gd name="connsiteY115" fmla="*/ 634628 h 3239805"/>
              <a:gd name="connsiteX116" fmla="*/ 1346103 w 3110638"/>
              <a:gd name="connsiteY116" fmla="*/ 634628 h 3239805"/>
              <a:gd name="connsiteX117" fmla="*/ 1187446 w 3110638"/>
              <a:gd name="connsiteY117" fmla="*/ 317314 h 3239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110638" h="3239805">
                <a:moveTo>
                  <a:pt x="1346823" y="2605177"/>
                </a:moveTo>
                <a:lnTo>
                  <a:pt x="1765677" y="2605177"/>
                </a:lnTo>
                <a:lnTo>
                  <a:pt x="1924334" y="2922491"/>
                </a:lnTo>
                <a:lnTo>
                  <a:pt x="1765677" y="3239805"/>
                </a:lnTo>
                <a:lnTo>
                  <a:pt x="1346823" y="3239805"/>
                </a:lnTo>
                <a:lnTo>
                  <a:pt x="1188166" y="2922491"/>
                </a:lnTo>
                <a:close/>
                <a:moveTo>
                  <a:pt x="1939991" y="2279134"/>
                </a:moveTo>
                <a:lnTo>
                  <a:pt x="2358845" y="2279134"/>
                </a:lnTo>
                <a:lnTo>
                  <a:pt x="2517502" y="2596448"/>
                </a:lnTo>
                <a:lnTo>
                  <a:pt x="2358845" y="2913762"/>
                </a:lnTo>
                <a:lnTo>
                  <a:pt x="1939991" y="2913762"/>
                </a:lnTo>
                <a:lnTo>
                  <a:pt x="1781334" y="2596448"/>
                </a:lnTo>
                <a:close/>
                <a:moveTo>
                  <a:pt x="754207" y="2278339"/>
                </a:moveTo>
                <a:lnTo>
                  <a:pt x="1173061" y="2278339"/>
                </a:lnTo>
                <a:lnTo>
                  <a:pt x="1331718" y="2595653"/>
                </a:lnTo>
                <a:lnTo>
                  <a:pt x="1173061" y="2912967"/>
                </a:lnTo>
                <a:lnTo>
                  <a:pt x="754207" y="2912967"/>
                </a:lnTo>
                <a:lnTo>
                  <a:pt x="595550" y="2595653"/>
                </a:lnTo>
                <a:close/>
                <a:moveTo>
                  <a:pt x="2532439" y="1954680"/>
                </a:moveTo>
                <a:lnTo>
                  <a:pt x="2951293" y="1954680"/>
                </a:lnTo>
                <a:lnTo>
                  <a:pt x="3109950" y="2271994"/>
                </a:lnTo>
                <a:lnTo>
                  <a:pt x="2951293" y="2589308"/>
                </a:lnTo>
                <a:lnTo>
                  <a:pt x="2532439" y="2589308"/>
                </a:lnTo>
                <a:lnTo>
                  <a:pt x="2373782" y="2271994"/>
                </a:lnTo>
                <a:close/>
                <a:moveTo>
                  <a:pt x="158657" y="1954677"/>
                </a:moveTo>
                <a:lnTo>
                  <a:pt x="577511" y="1954677"/>
                </a:lnTo>
                <a:lnTo>
                  <a:pt x="736168" y="2271991"/>
                </a:lnTo>
                <a:lnTo>
                  <a:pt x="577511" y="2589305"/>
                </a:lnTo>
                <a:lnTo>
                  <a:pt x="158657" y="2589305"/>
                </a:lnTo>
                <a:lnTo>
                  <a:pt x="0" y="2271991"/>
                </a:lnTo>
                <a:close/>
                <a:moveTo>
                  <a:pt x="1346103" y="1953883"/>
                </a:moveTo>
                <a:lnTo>
                  <a:pt x="1764957" y="1953883"/>
                </a:lnTo>
                <a:lnTo>
                  <a:pt x="1923614" y="2271197"/>
                </a:lnTo>
                <a:lnTo>
                  <a:pt x="1764957" y="2588511"/>
                </a:lnTo>
                <a:lnTo>
                  <a:pt x="1346103" y="2588511"/>
                </a:lnTo>
                <a:lnTo>
                  <a:pt x="1187446" y="2271197"/>
                </a:lnTo>
                <a:close/>
                <a:moveTo>
                  <a:pt x="1939271" y="1627840"/>
                </a:moveTo>
                <a:lnTo>
                  <a:pt x="2358125" y="1627840"/>
                </a:lnTo>
                <a:lnTo>
                  <a:pt x="2516782" y="1945154"/>
                </a:lnTo>
                <a:lnTo>
                  <a:pt x="2358125" y="2262468"/>
                </a:lnTo>
                <a:lnTo>
                  <a:pt x="1939271" y="2262468"/>
                </a:lnTo>
                <a:lnTo>
                  <a:pt x="1780614" y="1945154"/>
                </a:lnTo>
                <a:close/>
                <a:moveTo>
                  <a:pt x="752934" y="1627840"/>
                </a:moveTo>
                <a:lnTo>
                  <a:pt x="1171788" y="1627840"/>
                </a:lnTo>
                <a:lnTo>
                  <a:pt x="1330445" y="1945154"/>
                </a:lnTo>
                <a:lnTo>
                  <a:pt x="1171788" y="2262468"/>
                </a:lnTo>
                <a:lnTo>
                  <a:pt x="752934" y="2262468"/>
                </a:lnTo>
                <a:lnTo>
                  <a:pt x="594277" y="1945154"/>
                </a:lnTo>
                <a:close/>
                <a:moveTo>
                  <a:pt x="158666" y="1302661"/>
                </a:moveTo>
                <a:lnTo>
                  <a:pt x="577521" y="1302661"/>
                </a:lnTo>
                <a:lnTo>
                  <a:pt x="736177" y="1619975"/>
                </a:lnTo>
                <a:lnTo>
                  <a:pt x="577521" y="1937289"/>
                </a:lnTo>
                <a:lnTo>
                  <a:pt x="158666" y="1937289"/>
                </a:lnTo>
                <a:lnTo>
                  <a:pt x="9" y="1619975"/>
                </a:lnTo>
                <a:close/>
                <a:moveTo>
                  <a:pt x="2532439" y="1302591"/>
                </a:moveTo>
                <a:lnTo>
                  <a:pt x="2951293" y="1302591"/>
                </a:lnTo>
                <a:lnTo>
                  <a:pt x="3109950" y="1619905"/>
                </a:lnTo>
                <a:lnTo>
                  <a:pt x="2951293" y="1937219"/>
                </a:lnTo>
                <a:lnTo>
                  <a:pt x="2532439" y="1937219"/>
                </a:lnTo>
                <a:lnTo>
                  <a:pt x="2373782" y="1619905"/>
                </a:lnTo>
                <a:close/>
                <a:moveTo>
                  <a:pt x="1346102" y="1301794"/>
                </a:moveTo>
                <a:lnTo>
                  <a:pt x="1346103" y="1301794"/>
                </a:lnTo>
                <a:lnTo>
                  <a:pt x="1764956" y="1301794"/>
                </a:lnTo>
                <a:lnTo>
                  <a:pt x="1764957" y="1301794"/>
                </a:lnTo>
                <a:lnTo>
                  <a:pt x="1923614" y="1619108"/>
                </a:lnTo>
                <a:lnTo>
                  <a:pt x="1764957" y="1936422"/>
                </a:lnTo>
                <a:lnTo>
                  <a:pt x="1764956" y="1936422"/>
                </a:lnTo>
                <a:lnTo>
                  <a:pt x="1346103" y="1936422"/>
                </a:lnTo>
                <a:lnTo>
                  <a:pt x="1346102" y="1936422"/>
                </a:lnTo>
                <a:lnTo>
                  <a:pt x="1187445" y="1619108"/>
                </a:lnTo>
                <a:close/>
                <a:moveTo>
                  <a:pt x="1939271" y="975751"/>
                </a:moveTo>
                <a:lnTo>
                  <a:pt x="2358125" y="975751"/>
                </a:lnTo>
                <a:lnTo>
                  <a:pt x="2516782" y="1293065"/>
                </a:lnTo>
                <a:lnTo>
                  <a:pt x="2358125" y="1610379"/>
                </a:lnTo>
                <a:lnTo>
                  <a:pt x="1939271" y="1610379"/>
                </a:lnTo>
                <a:lnTo>
                  <a:pt x="1780614" y="1293065"/>
                </a:lnTo>
                <a:close/>
                <a:moveTo>
                  <a:pt x="752934" y="975751"/>
                </a:moveTo>
                <a:lnTo>
                  <a:pt x="1171788" y="975751"/>
                </a:lnTo>
                <a:lnTo>
                  <a:pt x="1330445" y="1293065"/>
                </a:lnTo>
                <a:lnTo>
                  <a:pt x="1171788" y="1610379"/>
                </a:lnTo>
                <a:lnTo>
                  <a:pt x="752934" y="1610379"/>
                </a:lnTo>
                <a:lnTo>
                  <a:pt x="594277" y="1293065"/>
                </a:lnTo>
                <a:close/>
                <a:moveTo>
                  <a:pt x="2533127" y="652880"/>
                </a:moveTo>
                <a:lnTo>
                  <a:pt x="2951981" y="652880"/>
                </a:lnTo>
                <a:lnTo>
                  <a:pt x="3110638" y="970194"/>
                </a:lnTo>
                <a:lnTo>
                  <a:pt x="2951981" y="1287508"/>
                </a:lnTo>
                <a:lnTo>
                  <a:pt x="2533127" y="1287508"/>
                </a:lnTo>
                <a:lnTo>
                  <a:pt x="2374470" y="970194"/>
                </a:lnTo>
                <a:close/>
                <a:moveTo>
                  <a:pt x="158666" y="650572"/>
                </a:moveTo>
                <a:lnTo>
                  <a:pt x="577520" y="650572"/>
                </a:lnTo>
                <a:lnTo>
                  <a:pt x="736177" y="967886"/>
                </a:lnTo>
                <a:lnTo>
                  <a:pt x="577520" y="1285200"/>
                </a:lnTo>
                <a:lnTo>
                  <a:pt x="158666" y="1285200"/>
                </a:lnTo>
                <a:lnTo>
                  <a:pt x="9" y="967886"/>
                </a:lnTo>
                <a:close/>
                <a:moveTo>
                  <a:pt x="1346103" y="649706"/>
                </a:moveTo>
                <a:lnTo>
                  <a:pt x="1764957" y="649706"/>
                </a:lnTo>
                <a:lnTo>
                  <a:pt x="1923614" y="967020"/>
                </a:lnTo>
                <a:lnTo>
                  <a:pt x="1764957" y="1284334"/>
                </a:lnTo>
                <a:lnTo>
                  <a:pt x="1346103" y="1284334"/>
                </a:lnTo>
                <a:lnTo>
                  <a:pt x="1187446" y="967020"/>
                </a:lnTo>
                <a:close/>
                <a:moveTo>
                  <a:pt x="1939959" y="326835"/>
                </a:moveTo>
                <a:lnTo>
                  <a:pt x="2358813" y="326835"/>
                </a:lnTo>
                <a:lnTo>
                  <a:pt x="2517470" y="644149"/>
                </a:lnTo>
                <a:lnTo>
                  <a:pt x="2358813" y="961463"/>
                </a:lnTo>
                <a:lnTo>
                  <a:pt x="1939959" y="961463"/>
                </a:lnTo>
                <a:lnTo>
                  <a:pt x="1781302" y="644149"/>
                </a:lnTo>
                <a:close/>
                <a:moveTo>
                  <a:pt x="752934" y="326045"/>
                </a:moveTo>
                <a:lnTo>
                  <a:pt x="1171788" y="326045"/>
                </a:lnTo>
                <a:lnTo>
                  <a:pt x="1330445" y="643359"/>
                </a:lnTo>
                <a:lnTo>
                  <a:pt x="1171788" y="960673"/>
                </a:lnTo>
                <a:lnTo>
                  <a:pt x="752934" y="960673"/>
                </a:lnTo>
                <a:lnTo>
                  <a:pt x="594277" y="643359"/>
                </a:lnTo>
                <a:close/>
                <a:moveTo>
                  <a:pt x="1346103" y="0"/>
                </a:moveTo>
                <a:lnTo>
                  <a:pt x="1764957" y="0"/>
                </a:lnTo>
                <a:lnTo>
                  <a:pt x="1923614" y="317314"/>
                </a:lnTo>
                <a:lnTo>
                  <a:pt x="1764957" y="634628"/>
                </a:lnTo>
                <a:lnTo>
                  <a:pt x="1346103" y="634628"/>
                </a:lnTo>
                <a:lnTo>
                  <a:pt x="1187446" y="317314"/>
                </a:lnTo>
                <a:close/>
              </a:path>
            </a:pathLst>
          </a:custGeom>
          <a:blipFill dpi="0" rotWithShape="1">
            <a:blip r:embed="rId9">
              <a:extLst>
                <a:ext uri="{28A0092B-C50C-407E-A947-70E740481C1C}">
                  <a14:useLocalDpi xmlns:a14="http://schemas.microsoft.com/office/drawing/2010/main" val="0"/>
                </a:ext>
              </a:extLst>
            </a:blip>
            <a:srcRect/>
            <a:stretch>
              <a:fillRect/>
            </a:stretch>
          </a:blipFill>
          <a:ln w="3175">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MH_Other_2"/>
          <p:cNvSpPr/>
          <p:nvPr>
            <p:custDataLst>
              <p:tags r:id="rId7"/>
            </p:custDataLst>
          </p:nvPr>
        </p:nvSpPr>
        <p:spPr>
          <a:xfrm>
            <a:off x="2860040" y="3257550"/>
            <a:ext cx="736600" cy="635000"/>
          </a:xfrm>
          <a:prstGeom prst="hexagon">
            <a:avLst/>
          </a:prstGeom>
          <a:solidFill>
            <a:schemeClr val="accent1"/>
          </a:solidFill>
          <a:ln w="3175">
            <a:solidFill>
              <a:schemeClr val="bg1">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ustDataLst>
      <p:tags r:id="rId1"/>
    </p:custDataLst>
    <p:extLst>
      <p:ext uri="{BB962C8B-B14F-4D97-AF65-F5344CB8AC3E}">
        <p14:creationId xmlns:p14="http://schemas.microsoft.com/office/powerpoint/2010/main" val="596067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0504" y="111968"/>
            <a:ext cx="4943929" cy="947302"/>
          </a:xfrm>
        </p:spPr>
        <p:txBody>
          <a:bodyPr>
            <a:normAutofit/>
          </a:bodyPr>
          <a:lstStyle/>
          <a:p>
            <a:r>
              <a:rPr lang="en-US" altLang="zh-CN" dirty="0" smtClean="0"/>
              <a:t>CSILE/KF</a:t>
            </a:r>
            <a:endParaRPr lang="zh-CN" altLang="en-US" sz="1800" dirty="0">
              <a:solidFill>
                <a:schemeClr val="tx2"/>
              </a:solidFill>
            </a:endParaRPr>
          </a:p>
        </p:txBody>
      </p:sp>
      <p:sp>
        <p:nvSpPr>
          <p:cNvPr id="3" name="内容占位符 2"/>
          <p:cNvSpPr>
            <a:spLocks noGrp="1"/>
          </p:cNvSpPr>
          <p:nvPr>
            <p:ph idx="1"/>
          </p:nvPr>
        </p:nvSpPr>
        <p:spPr>
          <a:xfrm>
            <a:off x="430504" y="1240926"/>
            <a:ext cx="10488872" cy="616014"/>
          </a:xfrm>
        </p:spPr>
        <p:txBody>
          <a:bodyPr/>
          <a:lstStyle/>
          <a:p>
            <a:r>
              <a:rPr lang="zh-CN" altLang="en-US" dirty="0" smtClean="0"/>
              <a:t>知识论坛（</a:t>
            </a:r>
            <a:r>
              <a:rPr lang="en-US" altLang="zh-CN" dirty="0" smtClean="0"/>
              <a:t>KF</a:t>
            </a:r>
            <a:r>
              <a:rPr lang="zh-CN" altLang="en-US" dirty="0" smtClean="0"/>
              <a:t>）在科学课中的应用案例</a:t>
            </a:r>
            <a:endParaRPr lang="zh-CN" altLang="zh-CN" dirty="0"/>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8" name="矩形 7"/>
          <p:cNvSpPr/>
          <p:nvPr/>
        </p:nvSpPr>
        <p:spPr>
          <a:xfrm>
            <a:off x="1669142" y="2585483"/>
            <a:ext cx="9250233" cy="830997"/>
          </a:xfrm>
          <a:prstGeom prst="rect">
            <a:avLst/>
          </a:prstGeom>
        </p:spPr>
        <p:txBody>
          <a:bodyPr wrap="square">
            <a:spAutoFit/>
          </a:bodyPr>
          <a:lstStyle/>
          <a:p>
            <a:pPr marL="342900" indent="-342900">
              <a:buFont typeface="Arial" panose="020B0604020202020204" pitchFamily="34" charset="0"/>
              <a:buChar char="•"/>
            </a:pPr>
            <a:r>
              <a:rPr lang="zh-CN" altLang="en-US" sz="2400" dirty="0" smtClean="0">
                <a:solidFill>
                  <a:schemeClr val="tx2">
                    <a:lumMod val="50000"/>
                  </a:schemeClr>
                </a:solidFill>
                <a:latin typeface="宋体" panose="02010600030101010101" pitchFamily="2" charset="-122"/>
                <a:ea typeface="宋体" panose="02010600030101010101" pitchFamily="2" charset="-122"/>
              </a:rPr>
              <a:t>四年级学生学习</a:t>
            </a:r>
            <a:r>
              <a:rPr lang="en-US" altLang="zh-CN" sz="2400" dirty="0" smtClean="0">
                <a:solidFill>
                  <a:schemeClr val="tx2">
                    <a:lumMod val="50000"/>
                  </a:schemeClr>
                </a:solidFill>
                <a:latin typeface="宋体" panose="02010600030101010101" pitchFamily="2" charset="-122"/>
                <a:ea typeface="宋体" panose="02010600030101010101" pitchFamily="2" charset="-122"/>
              </a:rPr>
              <a:t>《</a:t>
            </a:r>
            <a:r>
              <a:rPr lang="zh-CN" altLang="en-US" sz="2400" dirty="0" smtClean="0">
                <a:solidFill>
                  <a:schemeClr val="tx2">
                    <a:lumMod val="50000"/>
                  </a:schemeClr>
                </a:solidFill>
                <a:latin typeface="宋体" panose="02010600030101010101" pitchFamily="2" charset="-122"/>
                <a:ea typeface="宋体" panose="02010600030101010101" pitchFamily="2" charset="-122"/>
              </a:rPr>
              <a:t>光</a:t>
            </a:r>
            <a:r>
              <a:rPr lang="en-US" altLang="zh-CN" sz="2400" dirty="0" smtClean="0">
                <a:solidFill>
                  <a:schemeClr val="tx2">
                    <a:lumMod val="50000"/>
                  </a:schemeClr>
                </a:solidFill>
                <a:latin typeface="宋体" panose="02010600030101010101" pitchFamily="2" charset="-122"/>
                <a:ea typeface="宋体" panose="02010600030101010101" pitchFamily="2" charset="-122"/>
              </a:rPr>
              <a:t>》</a:t>
            </a:r>
            <a:r>
              <a:rPr lang="zh-CN" altLang="en-US" sz="2400" dirty="0" smtClean="0">
                <a:solidFill>
                  <a:schemeClr val="tx2">
                    <a:lumMod val="50000"/>
                  </a:schemeClr>
                </a:solidFill>
                <a:latin typeface="宋体" panose="02010600030101010101" pitchFamily="2" charset="-122"/>
                <a:ea typeface="宋体" panose="02010600030101010101" pitchFamily="2" charset="-122"/>
              </a:rPr>
              <a:t>的知识建构案例。学生开展了一个长期的，自我主导的探究式知识建构活动。</a:t>
            </a:r>
            <a:endParaRPr lang="en-US" altLang="zh-CN" sz="2400" dirty="0" smtClean="0">
              <a:solidFill>
                <a:schemeClr val="tx2">
                  <a:lumMod val="50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8118563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0504" y="111968"/>
            <a:ext cx="4943929" cy="947302"/>
          </a:xfrm>
        </p:spPr>
        <p:txBody>
          <a:bodyPr>
            <a:normAutofit/>
          </a:bodyPr>
          <a:lstStyle/>
          <a:p>
            <a:r>
              <a:rPr lang="en-US" altLang="zh-CN" dirty="0" smtClean="0"/>
              <a:t>CSILE/KF</a:t>
            </a:r>
            <a:endParaRPr lang="zh-CN" altLang="en-US" sz="1800" dirty="0">
              <a:solidFill>
                <a:schemeClr val="tx2"/>
              </a:solidFill>
            </a:endParaRPr>
          </a:p>
        </p:txBody>
      </p:sp>
      <p:sp>
        <p:nvSpPr>
          <p:cNvPr id="3" name="内容占位符 2"/>
          <p:cNvSpPr>
            <a:spLocks noGrp="1"/>
          </p:cNvSpPr>
          <p:nvPr>
            <p:ph idx="1"/>
          </p:nvPr>
        </p:nvSpPr>
        <p:spPr>
          <a:xfrm>
            <a:off x="430504" y="1240926"/>
            <a:ext cx="10488872" cy="616014"/>
          </a:xfrm>
        </p:spPr>
        <p:txBody>
          <a:bodyPr/>
          <a:lstStyle/>
          <a:p>
            <a:r>
              <a:rPr lang="zh-CN" altLang="en-US" dirty="0" smtClean="0"/>
              <a:t>知识论坛（</a:t>
            </a:r>
            <a:r>
              <a:rPr lang="en-US" altLang="zh-CN" dirty="0" smtClean="0"/>
              <a:t>KF</a:t>
            </a:r>
            <a:r>
              <a:rPr lang="zh-CN" altLang="en-US" dirty="0" smtClean="0"/>
              <a:t>）在科学课中的应用</a:t>
            </a:r>
            <a:endParaRPr lang="zh-CN" altLang="zh-CN" dirty="0"/>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pic>
        <p:nvPicPr>
          <p:cNvPr id="6" name="图片 5"/>
          <p:cNvPicPr>
            <a:picLocks noChangeAspect="1"/>
          </p:cNvPicPr>
          <p:nvPr/>
        </p:nvPicPr>
        <p:blipFill>
          <a:blip r:embed="rId4"/>
          <a:stretch>
            <a:fillRect/>
          </a:stretch>
        </p:blipFill>
        <p:spPr>
          <a:xfrm>
            <a:off x="5805713" y="1733796"/>
            <a:ext cx="6119865" cy="4248063"/>
          </a:xfrm>
          <a:prstGeom prst="rect">
            <a:avLst/>
          </a:prstGeom>
        </p:spPr>
      </p:pic>
      <p:sp>
        <p:nvSpPr>
          <p:cNvPr id="5" name="矩形 4"/>
          <p:cNvSpPr/>
          <p:nvPr/>
        </p:nvSpPr>
        <p:spPr>
          <a:xfrm>
            <a:off x="812799" y="2277240"/>
            <a:ext cx="4949372" cy="2400657"/>
          </a:xfrm>
          <a:prstGeom prst="rect">
            <a:avLst/>
          </a:prstGeom>
        </p:spPr>
        <p:txBody>
          <a:bodyPr wrap="square">
            <a:spAutoFit/>
          </a:bodyPr>
          <a:lstStyle/>
          <a:p>
            <a:pPr>
              <a:lnSpc>
                <a:spcPct val="150000"/>
              </a:lnSpc>
            </a:pPr>
            <a:r>
              <a:rPr lang="zh-CN" altLang="en-US" sz="2000" dirty="0">
                <a:solidFill>
                  <a:schemeClr val="tx2">
                    <a:lumMod val="50000"/>
                  </a:schemeClr>
                </a:solidFill>
                <a:latin typeface="宋体" panose="02010600030101010101" pitchFamily="2" charset="-122"/>
                <a:ea typeface="宋体" panose="02010600030101010101" pitchFamily="2" charset="-122"/>
              </a:rPr>
              <a:t>右图是学生在</a:t>
            </a:r>
            <a:r>
              <a:rPr lang="en-US" altLang="zh-CN" sz="2000" dirty="0">
                <a:solidFill>
                  <a:schemeClr val="tx2">
                    <a:lumMod val="50000"/>
                  </a:schemeClr>
                </a:solidFill>
                <a:latin typeface="宋体" panose="02010600030101010101" pitchFamily="2" charset="-122"/>
                <a:ea typeface="宋体" panose="02010600030101010101" pitchFamily="2" charset="-122"/>
              </a:rPr>
              <a:t>KF</a:t>
            </a:r>
            <a:r>
              <a:rPr lang="zh-CN" altLang="en-US" sz="2000" dirty="0">
                <a:solidFill>
                  <a:schemeClr val="tx2">
                    <a:lumMod val="50000"/>
                  </a:schemeClr>
                </a:solidFill>
                <a:latin typeface="宋体" panose="02010600030101010101" pitchFamily="2" charset="-122"/>
                <a:ea typeface="宋体" panose="02010600030101010101" pitchFamily="2" charset="-122"/>
              </a:rPr>
              <a:t>空间中</a:t>
            </a:r>
            <a:r>
              <a:rPr lang="zh-CN" altLang="en-US" sz="2000" dirty="0">
                <a:latin typeface="宋体" panose="02010600030101010101" pitchFamily="2" charset="-122"/>
                <a:ea typeface="宋体" panose="02010600030101010101" pitchFamily="2" charset="-122"/>
              </a:rPr>
              <a:t>学生</a:t>
            </a:r>
            <a:r>
              <a:rPr lang="zh-CN" altLang="en-US" sz="2000" dirty="0" smtClean="0">
                <a:latin typeface="宋体" panose="02010600030101010101" pitchFamily="2" charset="-122"/>
                <a:ea typeface="宋体" panose="02010600030101010101" pitchFamily="2" charset="-122"/>
              </a:rPr>
              <a:t>通过知识建构对话贡献</a:t>
            </a:r>
            <a:r>
              <a:rPr lang="zh-CN" altLang="en-US" sz="2000" dirty="0">
                <a:latin typeface="宋体" panose="02010600030101010101" pitchFamily="2" charset="-122"/>
                <a:ea typeface="宋体" panose="02010600030101010101" pitchFamily="2" charset="-122"/>
              </a:rPr>
              <a:t>和讨论不同</a:t>
            </a:r>
            <a:r>
              <a:rPr lang="zh-CN" altLang="en-US" sz="2000" dirty="0" smtClean="0">
                <a:latin typeface="宋体" panose="02010600030101010101" pitchFamily="2" charset="-122"/>
                <a:ea typeface="宋体" panose="02010600030101010101" pitchFamily="2" charset="-122"/>
              </a:rPr>
              <a:t>的</a:t>
            </a:r>
            <a:r>
              <a:rPr lang="zh-CN" altLang="en-US" sz="2000" dirty="0">
                <a:latin typeface="宋体" panose="02010600030101010101" pitchFamily="2" charset="-122"/>
                <a:ea typeface="宋体" panose="02010600030101010101" pitchFamily="2" charset="-122"/>
              </a:rPr>
              <a:t>观点</a:t>
            </a:r>
            <a:r>
              <a:rPr lang="zh-CN" altLang="en-US" sz="2000" dirty="0" smtClean="0">
                <a:latin typeface="宋体" panose="02010600030101010101" pitchFamily="2" charset="-122"/>
                <a:ea typeface="宋体" panose="02010600030101010101" pitchFamily="2" charset="-122"/>
              </a:rPr>
              <a:t>，学生自己设计实验，观察</a:t>
            </a:r>
            <a:r>
              <a:rPr lang="zh-CN" altLang="en-US" sz="2000" dirty="0">
                <a:latin typeface="宋体" panose="02010600030101010101" pitchFamily="2" charset="-122"/>
                <a:ea typeface="宋体" panose="02010600030101010101" pitchFamily="2" charset="-122"/>
              </a:rPr>
              <a:t>活动检验和发展他们的理论</a:t>
            </a:r>
            <a:r>
              <a:rPr lang="zh-CN" altLang="en-US" sz="2000" dirty="0" smtClean="0">
                <a:latin typeface="宋体" panose="02010600030101010101" pitchFamily="2" charset="-122"/>
                <a:ea typeface="宋体" panose="02010600030101010101" pitchFamily="2" charset="-122"/>
              </a:rPr>
              <a:t>，并通过查阅</a:t>
            </a:r>
            <a:r>
              <a:rPr lang="zh-CN" altLang="en-US" sz="2000" dirty="0">
                <a:latin typeface="宋体" panose="02010600030101010101" pitchFamily="2" charset="-122"/>
                <a:ea typeface="宋体" panose="02010600030101010101" pitchFamily="2" charset="-122"/>
              </a:rPr>
              <a:t>图书资料</a:t>
            </a:r>
            <a:r>
              <a:rPr lang="zh-CN" altLang="en-US" sz="2000" dirty="0" smtClean="0">
                <a:latin typeface="宋体" panose="02010600030101010101" pitchFamily="2" charset="-122"/>
                <a:ea typeface="宋体" panose="02010600030101010101" pitchFamily="2" charset="-122"/>
              </a:rPr>
              <a:t>和</a:t>
            </a:r>
            <a:r>
              <a:rPr lang="zh-CN" altLang="en-US" sz="2000" dirty="0">
                <a:latin typeface="宋体" panose="02010600030101010101" pitchFamily="2" charset="-122"/>
                <a:ea typeface="宋体" panose="02010600030101010101" pitchFamily="2" charset="-122"/>
              </a:rPr>
              <a:t>网络</a:t>
            </a:r>
            <a:r>
              <a:rPr lang="zh-CN" altLang="en-US" sz="2000" dirty="0" smtClean="0">
                <a:latin typeface="宋体" panose="02010600030101010101" pitchFamily="2" charset="-122"/>
                <a:ea typeface="宋体" panose="02010600030101010101" pitchFamily="2" charset="-122"/>
              </a:rPr>
              <a:t>资源解释观察的现象和理论。</a:t>
            </a:r>
            <a:endParaRPr lang="zh-CN" altLang="en-US" sz="2000" dirty="0"/>
          </a:p>
        </p:txBody>
      </p:sp>
      <p:sp>
        <p:nvSpPr>
          <p:cNvPr id="7" name="矩形 6"/>
          <p:cNvSpPr/>
          <p:nvPr/>
        </p:nvSpPr>
        <p:spPr>
          <a:xfrm>
            <a:off x="2421445" y="6290063"/>
            <a:ext cx="7276031" cy="369332"/>
          </a:xfrm>
          <a:prstGeom prst="rect">
            <a:avLst/>
          </a:prstGeom>
        </p:spPr>
        <p:txBody>
          <a:bodyPr wrap="none">
            <a:spAutoFit/>
          </a:bodyPr>
          <a:lstStyle/>
          <a:p>
            <a:r>
              <a:rPr lang="zh-CN" altLang="en-US" dirty="0" smtClean="0"/>
              <a:t>资料来源：知识创新和技术研究所     http</a:t>
            </a:r>
            <a:r>
              <a:rPr lang="zh-CN" altLang="en-US" dirty="0"/>
              <a:t>://ikit.org/kb_resources/?p=</a:t>
            </a:r>
            <a:r>
              <a:rPr lang="zh-CN" altLang="en-US" dirty="0" smtClean="0"/>
              <a:t>903</a:t>
            </a:r>
            <a:endParaRPr lang="en-US" altLang="zh-CN" dirty="0" smtClean="0"/>
          </a:p>
        </p:txBody>
      </p:sp>
    </p:spTree>
    <p:extLst>
      <p:ext uri="{BB962C8B-B14F-4D97-AF65-F5344CB8AC3E}">
        <p14:creationId xmlns:p14="http://schemas.microsoft.com/office/powerpoint/2010/main" val="40785254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kit.org/KBExamples/images/kfsamples/Light/Slide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8661" y="1545445"/>
            <a:ext cx="6858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430504" y="111968"/>
            <a:ext cx="4943929" cy="947302"/>
          </a:xfrm>
        </p:spPr>
        <p:txBody>
          <a:bodyPr>
            <a:normAutofit/>
          </a:bodyPr>
          <a:lstStyle/>
          <a:p>
            <a:r>
              <a:rPr lang="en-US" altLang="zh-CN" dirty="0" smtClean="0"/>
              <a:t>CSILE/KF</a:t>
            </a:r>
            <a:endParaRPr lang="zh-CN" altLang="en-US" sz="1800" dirty="0">
              <a:solidFill>
                <a:schemeClr val="tx2"/>
              </a:solidFill>
            </a:endParaRPr>
          </a:p>
        </p:txBody>
      </p:sp>
      <p:sp>
        <p:nvSpPr>
          <p:cNvPr id="3" name="内容占位符 2"/>
          <p:cNvSpPr>
            <a:spLocks noGrp="1"/>
          </p:cNvSpPr>
          <p:nvPr>
            <p:ph idx="1"/>
          </p:nvPr>
        </p:nvSpPr>
        <p:spPr>
          <a:xfrm>
            <a:off x="430504" y="1240926"/>
            <a:ext cx="10488872" cy="616014"/>
          </a:xfrm>
        </p:spPr>
        <p:txBody>
          <a:bodyPr/>
          <a:lstStyle/>
          <a:p>
            <a:r>
              <a:rPr lang="zh-CN" altLang="en-US" dirty="0" smtClean="0"/>
              <a:t>知识论坛（</a:t>
            </a:r>
            <a:r>
              <a:rPr lang="en-US" altLang="zh-CN" dirty="0" smtClean="0"/>
              <a:t>KF</a:t>
            </a:r>
            <a:r>
              <a:rPr lang="zh-CN" altLang="en-US" dirty="0" smtClean="0"/>
              <a:t>）在科学课中的应用</a:t>
            </a:r>
            <a:endParaRPr lang="zh-CN" altLang="zh-CN" dirty="0"/>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8" name="矩形 7"/>
          <p:cNvSpPr/>
          <p:nvPr/>
        </p:nvSpPr>
        <p:spPr>
          <a:xfrm>
            <a:off x="877725" y="3204917"/>
            <a:ext cx="4608675" cy="830997"/>
          </a:xfrm>
          <a:prstGeom prst="rect">
            <a:avLst/>
          </a:prstGeom>
        </p:spPr>
        <p:txBody>
          <a:bodyPr wrap="square">
            <a:spAutoFit/>
          </a:bodyPr>
          <a:lstStyle/>
          <a:p>
            <a:r>
              <a:rPr lang="zh-CN" altLang="en-US" sz="2400" dirty="0" smtClean="0">
                <a:solidFill>
                  <a:schemeClr val="tx2">
                    <a:lumMod val="50000"/>
                  </a:schemeClr>
                </a:solidFill>
                <a:latin typeface="宋体" panose="02010600030101010101" pitchFamily="2" charset="-122"/>
                <a:ea typeface="宋体" panose="02010600030101010101" pitchFamily="2" charset="-122"/>
              </a:rPr>
              <a:t>右图是学生在</a:t>
            </a:r>
            <a:r>
              <a:rPr lang="en-US" altLang="zh-CN" sz="2400" dirty="0" smtClean="0">
                <a:solidFill>
                  <a:schemeClr val="tx2">
                    <a:lumMod val="50000"/>
                  </a:schemeClr>
                </a:solidFill>
                <a:latin typeface="宋体" panose="02010600030101010101" pitchFamily="2" charset="-122"/>
                <a:ea typeface="宋体" panose="02010600030101010101" pitchFamily="2" charset="-122"/>
              </a:rPr>
              <a:t>KF</a:t>
            </a:r>
            <a:r>
              <a:rPr lang="zh-CN" altLang="en-US" sz="2400" dirty="0" smtClean="0">
                <a:solidFill>
                  <a:schemeClr val="tx2">
                    <a:lumMod val="50000"/>
                  </a:schemeClr>
                </a:solidFill>
                <a:latin typeface="宋体" panose="02010600030101010101" pitchFamily="2" charset="-122"/>
                <a:ea typeface="宋体" panose="02010600030101010101" pitchFamily="2" charset="-122"/>
              </a:rPr>
              <a:t>空间中以回答问题的形式提出“我的理论”。</a:t>
            </a:r>
            <a:endParaRPr lang="en-US" altLang="zh-CN" sz="2400" dirty="0">
              <a:solidFill>
                <a:schemeClr val="tx2">
                  <a:lumMod val="50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606256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0504" y="111968"/>
            <a:ext cx="4943929" cy="947302"/>
          </a:xfrm>
        </p:spPr>
        <p:txBody>
          <a:bodyPr>
            <a:normAutofit/>
          </a:bodyPr>
          <a:lstStyle/>
          <a:p>
            <a:r>
              <a:rPr lang="en-US" altLang="zh-CN" dirty="0" smtClean="0"/>
              <a:t>CSILE/KF</a:t>
            </a:r>
            <a:endParaRPr lang="zh-CN" altLang="en-US" sz="1800" dirty="0">
              <a:solidFill>
                <a:schemeClr val="tx2"/>
              </a:solidFill>
            </a:endParaRPr>
          </a:p>
        </p:txBody>
      </p:sp>
      <p:sp>
        <p:nvSpPr>
          <p:cNvPr id="3" name="内容占位符 2"/>
          <p:cNvSpPr>
            <a:spLocks noGrp="1"/>
          </p:cNvSpPr>
          <p:nvPr>
            <p:ph idx="1"/>
          </p:nvPr>
        </p:nvSpPr>
        <p:spPr>
          <a:xfrm>
            <a:off x="430504" y="1240926"/>
            <a:ext cx="10488872" cy="616014"/>
          </a:xfrm>
        </p:spPr>
        <p:txBody>
          <a:bodyPr/>
          <a:lstStyle/>
          <a:p>
            <a:r>
              <a:rPr lang="zh-CN" altLang="en-US" dirty="0" smtClean="0"/>
              <a:t>知识论坛（</a:t>
            </a:r>
            <a:r>
              <a:rPr lang="en-US" altLang="zh-CN" dirty="0" smtClean="0"/>
              <a:t>KF</a:t>
            </a:r>
            <a:r>
              <a:rPr lang="zh-CN" altLang="en-US" dirty="0" smtClean="0"/>
              <a:t>）在科学课中的应用</a:t>
            </a:r>
            <a:endParaRPr lang="zh-CN" altLang="zh-CN" dirty="0"/>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pic>
        <p:nvPicPr>
          <p:cNvPr id="5" name="图片 4"/>
          <p:cNvPicPr>
            <a:picLocks noChangeAspect="1"/>
          </p:cNvPicPr>
          <p:nvPr/>
        </p:nvPicPr>
        <p:blipFill>
          <a:blip r:embed="rId3"/>
          <a:stretch>
            <a:fillRect/>
          </a:stretch>
        </p:blipFill>
        <p:spPr>
          <a:xfrm>
            <a:off x="4717629" y="1707308"/>
            <a:ext cx="7302269" cy="4997137"/>
          </a:xfrm>
          <a:prstGeom prst="rect">
            <a:avLst/>
          </a:prstGeom>
        </p:spPr>
      </p:pic>
      <p:sp>
        <p:nvSpPr>
          <p:cNvPr id="6" name="矩形 5"/>
          <p:cNvSpPr/>
          <p:nvPr/>
        </p:nvSpPr>
        <p:spPr>
          <a:xfrm>
            <a:off x="1351848" y="3214063"/>
            <a:ext cx="3101240" cy="830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solidFill>
                  <a:schemeClr val="tx2">
                    <a:lumMod val="50000"/>
                  </a:schemeClr>
                </a:solidFill>
                <a:latin typeface="宋体" panose="02010600030101010101" pitchFamily="2" charset="-122"/>
                <a:ea typeface="宋体" panose="02010600030101010101" pitchFamily="2" charset="-122"/>
              </a:rPr>
              <a:t>学生综合多种观点，对知识的升华</a:t>
            </a:r>
            <a:endParaRPr lang="en-US" altLang="zh-CN" sz="2400" dirty="0">
              <a:solidFill>
                <a:schemeClr val="tx2">
                  <a:lumMod val="50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2576934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0504" y="111968"/>
            <a:ext cx="4943929" cy="947302"/>
          </a:xfrm>
        </p:spPr>
        <p:txBody>
          <a:bodyPr>
            <a:normAutofit/>
          </a:bodyPr>
          <a:lstStyle/>
          <a:p>
            <a:r>
              <a:rPr lang="en-US" altLang="zh-CN" dirty="0" smtClean="0"/>
              <a:t>CSILE/KF</a:t>
            </a:r>
            <a:endParaRPr lang="zh-CN" altLang="en-US" sz="1800" dirty="0">
              <a:solidFill>
                <a:schemeClr val="tx2"/>
              </a:solidFill>
            </a:endParaRPr>
          </a:p>
        </p:txBody>
      </p:sp>
      <p:sp>
        <p:nvSpPr>
          <p:cNvPr id="3" name="内容占位符 2"/>
          <p:cNvSpPr>
            <a:spLocks noGrp="1"/>
          </p:cNvSpPr>
          <p:nvPr>
            <p:ph idx="1"/>
          </p:nvPr>
        </p:nvSpPr>
        <p:spPr>
          <a:xfrm>
            <a:off x="430504" y="1240926"/>
            <a:ext cx="10488872" cy="616014"/>
          </a:xfrm>
        </p:spPr>
        <p:txBody>
          <a:bodyPr/>
          <a:lstStyle/>
          <a:p>
            <a:r>
              <a:rPr lang="zh-CN" altLang="en-US" dirty="0" smtClean="0"/>
              <a:t>知识论坛（</a:t>
            </a:r>
            <a:r>
              <a:rPr lang="en-US" altLang="zh-CN" dirty="0" smtClean="0"/>
              <a:t>KF</a:t>
            </a:r>
            <a:r>
              <a:rPr lang="zh-CN" altLang="en-US" dirty="0" smtClean="0"/>
              <a:t>）在科学课中的应用</a:t>
            </a:r>
            <a:endParaRPr lang="zh-CN" altLang="zh-CN" dirty="0"/>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6" name="矩形 5"/>
          <p:cNvSpPr/>
          <p:nvPr/>
        </p:nvSpPr>
        <p:spPr>
          <a:xfrm>
            <a:off x="1432038" y="3388903"/>
            <a:ext cx="2414243" cy="830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solidFill>
                  <a:schemeClr val="tx2">
                    <a:lumMod val="50000"/>
                  </a:schemeClr>
                </a:solidFill>
                <a:latin typeface="宋体" panose="02010600030101010101" pitchFamily="2" charset="-122"/>
                <a:ea typeface="宋体" panose="02010600030101010101" pitchFamily="2" charset="-122"/>
              </a:rPr>
              <a:t>学生在个人界面显示的知识关联</a:t>
            </a:r>
            <a:endParaRPr lang="en-US" altLang="zh-CN" sz="2400" dirty="0">
              <a:solidFill>
                <a:schemeClr val="tx2">
                  <a:lumMod val="50000"/>
                </a:schemeClr>
              </a:solidFill>
              <a:latin typeface="宋体" panose="02010600030101010101" pitchFamily="2" charset="-122"/>
              <a:ea typeface="宋体" panose="02010600030101010101" pitchFamily="2" charset="-122"/>
            </a:endParaRPr>
          </a:p>
        </p:txBody>
      </p:sp>
      <p:pic>
        <p:nvPicPr>
          <p:cNvPr id="8" name="图片 7"/>
          <p:cNvPicPr>
            <a:picLocks noChangeAspect="1"/>
          </p:cNvPicPr>
          <p:nvPr/>
        </p:nvPicPr>
        <p:blipFill>
          <a:blip r:embed="rId3"/>
          <a:stretch>
            <a:fillRect/>
          </a:stretch>
        </p:blipFill>
        <p:spPr>
          <a:xfrm>
            <a:off x="4470506" y="1707309"/>
            <a:ext cx="7242522" cy="4875552"/>
          </a:xfrm>
          <a:prstGeom prst="rect">
            <a:avLst/>
          </a:prstGeom>
        </p:spPr>
      </p:pic>
    </p:spTree>
    <p:extLst>
      <p:ext uri="{BB962C8B-B14F-4D97-AF65-F5344CB8AC3E}">
        <p14:creationId xmlns:p14="http://schemas.microsoft.com/office/powerpoint/2010/main" val="11559121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0504" y="111968"/>
            <a:ext cx="4943929" cy="947302"/>
          </a:xfrm>
        </p:spPr>
        <p:txBody>
          <a:bodyPr>
            <a:normAutofit/>
          </a:bodyPr>
          <a:lstStyle/>
          <a:p>
            <a:r>
              <a:rPr lang="en-US" altLang="zh-CN" dirty="0" smtClean="0"/>
              <a:t>CSILE/KF</a:t>
            </a:r>
            <a:endParaRPr lang="zh-CN" altLang="en-US" sz="1800" dirty="0">
              <a:solidFill>
                <a:schemeClr val="tx2"/>
              </a:solidFill>
            </a:endParaRPr>
          </a:p>
        </p:txBody>
      </p:sp>
      <p:sp>
        <p:nvSpPr>
          <p:cNvPr id="3" name="内容占位符 2"/>
          <p:cNvSpPr>
            <a:spLocks noGrp="1"/>
          </p:cNvSpPr>
          <p:nvPr>
            <p:ph idx="1"/>
          </p:nvPr>
        </p:nvSpPr>
        <p:spPr>
          <a:xfrm>
            <a:off x="125704" y="979669"/>
            <a:ext cx="10488872" cy="616014"/>
          </a:xfrm>
        </p:spPr>
        <p:txBody>
          <a:bodyPr/>
          <a:lstStyle/>
          <a:p>
            <a:r>
              <a:rPr lang="zh-CN" altLang="en-US" dirty="0" smtClean="0"/>
              <a:t>知识论坛（</a:t>
            </a:r>
            <a:r>
              <a:rPr lang="en-US" altLang="zh-CN" dirty="0" smtClean="0"/>
              <a:t>KF</a:t>
            </a:r>
            <a:r>
              <a:rPr lang="zh-CN" altLang="en-US" dirty="0" smtClean="0"/>
              <a:t>）在科学课中的应用</a:t>
            </a:r>
            <a:endParaRPr lang="zh-CN" altLang="zh-CN" dirty="0"/>
          </a:p>
        </p:txBody>
      </p:sp>
      <p:cxnSp>
        <p:nvCxnSpPr>
          <p:cNvPr id="4"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6" name="矩形 5"/>
          <p:cNvSpPr/>
          <p:nvPr/>
        </p:nvSpPr>
        <p:spPr>
          <a:xfrm>
            <a:off x="907112" y="3165931"/>
            <a:ext cx="3928554" cy="830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smtClean="0">
                <a:solidFill>
                  <a:schemeClr val="tx2">
                    <a:lumMod val="50000"/>
                  </a:schemeClr>
                </a:solidFill>
                <a:latin typeface="宋体" panose="02010600030101010101" pitchFamily="2" charset="-122"/>
                <a:ea typeface="宋体" panose="02010600030101010101" pitchFamily="2" charset="-122"/>
              </a:rPr>
              <a:t>学生可以查看其他人的文件，学习和参考他人的知识。</a:t>
            </a:r>
            <a:endParaRPr lang="en-US" altLang="zh-CN" sz="2400" dirty="0">
              <a:solidFill>
                <a:schemeClr val="tx2">
                  <a:lumMod val="50000"/>
                </a:schemeClr>
              </a:solidFill>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3"/>
          <a:stretch>
            <a:fillRect/>
          </a:stretch>
        </p:blipFill>
        <p:spPr>
          <a:xfrm>
            <a:off x="5257274" y="1412793"/>
            <a:ext cx="6771428" cy="4780952"/>
          </a:xfrm>
          <a:prstGeom prst="rect">
            <a:avLst/>
          </a:prstGeom>
        </p:spPr>
      </p:pic>
      <p:sp>
        <p:nvSpPr>
          <p:cNvPr id="7" name="矩形 6"/>
          <p:cNvSpPr/>
          <p:nvPr/>
        </p:nvSpPr>
        <p:spPr>
          <a:xfrm>
            <a:off x="6647154" y="6249128"/>
            <a:ext cx="4515980" cy="461665"/>
          </a:xfrm>
          <a:prstGeom prst="rect">
            <a:avLst/>
          </a:prstGeom>
        </p:spPr>
        <p:txBody>
          <a:bodyPr wrap="none">
            <a:spAutoFit/>
          </a:bodyPr>
          <a:lstStyle/>
          <a:p>
            <a:r>
              <a:rPr lang="zh-CN" altLang="en-US" sz="2400" b="1" dirty="0" smtClean="0">
                <a:solidFill>
                  <a:schemeClr val="tx2">
                    <a:lumMod val="50000"/>
                  </a:schemeClr>
                </a:solidFill>
                <a:latin typeface="宋体" panose="02010600030101010101" pitchFamily="2" charset="-122"/>
                <a:ea typeface="宋体" panose="02010600030101010101" pitchFamily="2" charset="-122"/>
              </a:rPr>
              <a:t>班级</a:t>
            </a:r>
            <a:r>
              <a:rPr lang="zh-CN" altLang="en-US" sz="2400" b="1" dirty="0">
                <a:solidFill>
                  <a:schemeClr val="tx2">
                    <a:lumMod val="50000"/>
                  </a:schemeClr>
                </a:solidFill>
                <a:latin typeface="宋体" panose="02010600030101010101" pitchFamily="2" charset="-122"/>
                <a:ea typeface="宋体" panose="02010600030101010101" pitchFamily="2" charset="-122"/>
              </a:rPr>
              <a:t>所有学生的文件夹显示</a:t>
            </a:r>
            <a:r>
              <a:rPr lang="zh-CN" altLang="en-US" sz="2400" b="1" dirty="0" smtClean="0">
                <a:solidFill>
                  <a:schemeClr val="tx2">
                    <a:lumMod val="50000"/>
                  </a:schemeClr>
                </a:solidFill>
                <a:latin typeface="宋体" panose="02010600030101010101" pitchFamily="2" charset="-122"/>
                <a:ea typeface="宋体" panose="02010600030101010101" pitchFamily="2" charset="-122"/>
              </a:rPr>
              <a:t>界面</a:t>
            </a:r>
            <a:endParaRPr lang="zh-CN" altLang="en-US" sz="2400" b="1" dirty="0"/>
          </a:p>
        </p:txBody>
      </p:sp>
    </p:spTree>
    <p:extLst>
      <p:ext uri="{BB962C8B-B14F-4D97-AF65-F5344CB8AC3E}">
        <p14:creationId xmlns:p14="http://schemas.microsoft.com/office/powerpoint/2010/main" val="32155200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smtClean="0"/>
              <a:t>WebGuide</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3" name="矩形 2"/>
          <p:cNvSpPr/>
          <p:nvPr/>
        </p:nvSpPr>
        <p:spPr>
          <a:xfrm>
            <a:off x="4932417" y="5039200"/>
            <a:ext cx="7012840" cy="1477328"/>
          </a:xfrm>
          <a:prstGeom prst="rect">
            <a:avLst/>
          </a:prstGeom>
        </p:spPr>
        <p:txBody>
          <a:bodyPr wrap="square">
            <a:spAutoFit/>
          </a:bodyPr>
          <a:lstStyle/>
          <a:p>
            <a:r>
              <a:rPr lang="zh-CN" altLang="en-US" dirty="0" smtClean="0">
                <a:latin typeface="Times New Roman" panose="02020603050405020304" pitchFamily="18" charset="0"/>
                <a:cs typeface="Times New Roman" panose="02020603050405020304" pitchFamily="18" charset="0"/>
              </a:rPr>
              <a:t>资料来源：</a:t>
            </a:r>
            <a:endParaRPr lang="en-US" altLang="zh-CN" dirty="0" smtClean="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1.Gerry Stahl. Reflections </a:t>
            </a:r>
            <a:r>
              <a:rPr lang="en-US" altLang="zh-CN" dirty="0">
                <a:latin typeface="Times New Roman" panose="02020603050405020304" pitchFamily="18" charset="0"/>
                <a:cs typeface="Times New Roman" panose="02020603050405020304" pitchFamily="18" charset="0"/>
              </a:rPr>
              <a:t>on </a:t>
            </a:r>
            <a:r>
              <a:rPr lang="en-US" altLang="zh-CN" dirty="0" err="1">
                <a:latin typeface="Times New Roman" panose="02020603050405020304" pitchFamily="18" charset="0"/>
                <a:cs typeface="Times New Roman" panose="02020603050405020304" pitchFamily="18" charset="0"/>
              </a:rPr>
              <a:t>WebGuide</a:t>
            </a:r>
            <a:r>
              <a:rPr lang="en-US" altLang="zh-CN" dirty="0">
                <a:latin typeface="Times New Roman" panose="02020603050405020304" pitchFamily="18" charset="0"/>
                <a:cs typeface="Times New Roman" panose="02020603050405020304" pitchFamily="18" charset="0"/>
              </a:rPr>
              <a:t> Seven issues for the next generation of </a:t>
            </a:r>
            <a:r>
              <a:rPr lang="en-US" altLang="zh-CN" dirty="0" smtClean="0">
                <a:latin typeface="Times New Roman" panose="02020603050405020304" pitchFamily="18" charset="0"/>
                <a:cs typeface="Times New Roman" panose="02020603050405020304" pitchFamily="18" charset="0"/>
              </a:rPr>
              <a:t>collaborative </a:t>
            </a:r>
            <a:r>
              <a:rPr lang="en-US" altLang="zh-CN" dirty="0">
                <a:latin typeface="Times New Roman" panose="02020603050405020304" pitchFamily="18" charset="0"/>
                <a:cs typeface="Times New Roman" panose="02020603050405020304" pitchFamily="18" charset="0"/>
              </a:rPr>
              <a:t>knowledge-building </a:t>
            </a:r>
            <a:r>
              <a:rPr lang="en-US" altLang="zh-CN" dirty="0" smtClean="0">
                <a:latin typeface="Times New Roman" panose="02020603050405020304" pitchFamily="18" charset="0"/>
                <a:cs typeface="Times New Roman" panose="02020603050405020304" pitchFamily="18" charset="0"/>
              </a:rPr>
              <a:t>environments</a:t>
            </a:r>
          </a:p>
          <a:p>
            <a:r>
              <a:rPr lang="en-US" altLang="zh-CN" dirty="0" smtClean="0">
                <a:latin typeface="Times New Roman" panose="02020603050405020304" pitchFamily="18" charset="0"/>
                <a:cs typeface="Times New Roman" panose="02020603050405020304" pitchFamily="18" charset="0"/>
              </a:rPr>
              <a:t>2.</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Gerry Stahl. Collaborative </a:t>
            </a:r>
            <a:r>
              <a:rPr lang="en-US" altLang="zh-CN" dirty="0">
                <a:latin typeface="Times New Roman" panose="02020603050405020304" pitchFamily="18" charset="0"/>
                <a:cs typeface="Times New Roman" panose="02020603050405020304" pitchFamily="18" charset="0"/>
              </a:rPr>
              <a:t>Information Environments to </a:t>
            </a:r>
            <a:r>
              <a:rPr lang="en-US" altLang="zh-CN" dirty="0" smtClean="0">
                <a:latin typeface="Times New Roman" panose="02020603050405020304" pitchFamily="18" charset="0"/>
                <a:cs typeface="Times New Roman" panose="02020603050405020304" pitchFamily="18" charset="0"/>
              </a:rPr>
              <a:t>Support Knowledge </a:t>
            </a:r>
            <a:r>
              <a:rPr lang="en-US" altLang="zh-CN" dirty="0">
                <a:latin typeface="Times New Roman" panose="02020603050405020304" pitchFamily="18" charset="0"/>
                <a:cs typeface="Times New Roman" panose="02020603050405020304" pitchFamily="18" charset="0"/>
              </a:rPr>
              <a:t>Construction by Communities</a:t>
            </a:r>
            <a:endParaRPr lang="zh-CN" altLang="en-US" dirty="0">
              <a:latin typeface="Times New Roman" panose="02020603050405020304" pitchFamily="18" charset="0"/>
              <a:cs typeface="Times New Roman" panose="02020603050405020304" pitchFamily="18" charset="0"/>
            </a:endParaRPr>
          </a:p>
        </p:txBody>
      </p:sp>
      <p:sp>
        <p:nvSpPr>
          <p:cNvPr id="10" name="矩形 9"/>
          <p:cNvSpPr/>
          <p:nvPr/>
        </p:nvSpPr>
        <p:spPr>
          <a:xfrm>
            <a:off x="1785545" y="1061176"/>
            <a:ext cx="9245021" cy="3970318"/>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CN" sz="24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Gerry Stahl</a:t>
            </a:r>
            <a:r>
              <a:rPr lang="zh-CN" altLang="en-US" sz="24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在计算机支持终身协作学习分析基础上，</a:t>
            </a:r>
            <a:r>
              <a:rPr lang="en-US" altLang="zh-CN" sz="24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 </a:t>
            </a:r>
            <a:r>
              <a:rPr lang="zh-CN" altLang="en-US" sz="24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指出面向领域的环境设计必须扩展为协作的信息环境设计，提供有效的社区记录工具，帮助学习者在不断发展的协作情境中管理信息、开展学习、以支持任务设计和共享知识建构。</a:t>
            </a:r>
            <a:endParaRPr lang="en-US" altLang="zh-CN" sz="24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pPr marL="342900" indent="-342900">
              <a:lnSpc>
                <a:spcPct val="150000"/>
              </a:lnSpc>
              <a:buFont typeface="Arial" panose="020B0604020202020204" pitchFamily="34" charset="0"/>
              <a:buChar char="•"/>
            </a:pPr>
            <a:r>
              <a:rPr lang="en-US" altLang="zh-CN" sz="24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Gerry </a:t>
            </a:r>
            <a:r>
              <a:rPr lang="en-US" altLang="zh-CN" sz="24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Stahl </a:t>
            </a:r>
            <a:r>
              <a:rPr lang="zh-CN" altLang="en-US" sz="24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在分析了</a:t>
            </a:r>
            <a:r>
              <a:rPr lang="en-US" altLang="zh-CN" sz="2400" dirty="0" smtClean="0">
                <a:solidFill>
                  <a:schemeClr val="tx2">
                    <a:lumMod val="50000"/>
                  </a:schemeClr>
                </a:solidFill>
                <a:latin typeface="宋体" panose="02010600030101010101" pitchFamily="2" charset="-122"/>
                <a:ea typeface="宋体" panose="02010600030101010101" pitchFamily="2" charset="-122"/>
              </a:rPr>
              <a:t>NetSuite</a:t>
            </a:r>
            <a:r>
              <a:rPr lang="zh-CN" altLang="en-US" sz="2400" dirty="0" smtClean="0">
                <a:solidFill>
                  <a:schemeClr val="tx2">
                    <a:lumMod val="50000"/>
                  </a:schemeClr>
                </a:solidFill>
                <a:latin typeface="宋体" panose="02010600030101010101" pitchFamily="2" charset="-122"/>
                <a:ea typeface="宋体" panose="02010600030101010101" pitchFamily="2" charset="-122"/>
              </a:rPr>
              <a:t>、</a:t>
            </a:r>
            <a:r>
              <a:rPr lang="zh-CN" altLang="zh-CN" sz="2400" dirty="0" smtClean="0">
                <a:solidFill>
                  <a:schemeClr val="tx2">
                    <a:lumMod val="50000"/>
                  </a:schemeClr>
                </a:solidFill>
                <a:latin typeface="宋体" panose="02010600030101010101" pitchFamily="2" charset="-122"/>
                <a:ea typeface="宋体" panose="02010600030101010101" pitchFamily="2" charset="-122"/>
              </a:rPr>
              <a:t> </a:t>
            </a:r>
            <a:r>
              <a:rPr lang="en-US" altLang="zh-CN" sz="2400" dirty="0" err="1" smtClean="0">
                <a:solidFill>
                  <a:schemeClr val="tx2">
                    <a:lumMod val="50000"/>
                  </a:schemeClr>
                </a:solidFill>
                <a:latin typeface="宋体" panose="02010600030101010101" pitchFamily="2" charset="-122"/>
                <a:ea typeface="宋体" panose="02010600030101010101" pitchFamily="2" charset="-122"/>
              </a:rPr>
              <a:t>WebNet</a:t>
            </a:r>
            <a:r>
              <a:rPr lang="zh-CN" altLang="en-US" sz="2400" dirty="0" smtClean="0">
                <a:solidFill>
                  <a:schemeClr val="tx2">
                    <a:lumMod val="50000"/>
                  </a:schemeClr>
                </a:solidFill>
                <a:latin typeface="宋体" panose="02010600030101010101" pitchFamily="2" charset="-122"/>
                <a:ea typeface="宋体" panose="02010600030101010101" pitchFamily="2" charset="-122"/>
              </a:rPr>
              <a:t>和</a:t>
            </a:r>
            <a:r>
              <a:rPr lang="en-US" altLang="zh-CN" sz="2400" dirty="0" err="1" smtClean="0">
                <a:solidFill>
                  <a:schemeClr val="tx2">
                    <a:lumMod val="50000"/>
                  </a:schemeClr>
                </a:solidFill>
                <a:latin typeface="宋体" panose="02010600030101010101" pitchFamily="2" charset="-122"/>
                <a:ea typeface="宋体" panose="02010600030101010101" pitchFamily="2" charset="-122"/>
              </a:rPr>
              <a:t>WebGuide</a:t>
            </a:r>
            <a:r>
              <a:rPr lang="zh-CN" altLang="en-US" sz="2400" dirty="0" smtClean="0">
                <a:solidFill>
                  <a:schemeClr val="tx2">
                    <a:lumMod val="50000"/>
                  </a:schemeClr>
                </a:solidFill>
                <a:latin typeface="宋体" panose="02010600030101010101" pitchFamily="2" charset="-122"/>
                <a:ea typeface="宋体" panose="02010600030101010101" pitchFamily="2" charset="-122"/>
              </a:rPr>
              <a:t>三个网络学习系统基础上，着重对</a:t>
            </a:r>
            <a:r>
              <a:rPr lang="en-US" altLang="zh-CN" sz="2400" dirty="0" err="1"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WebGuide</a:t>
            </a:r>
            <a:r>
              <a:rPr lang="zh-CN" altLang="en-US" sz="24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在支持协作知识建构和共享知识方面进行了实证研究。</a:t>
            </a:r>
            <a:endParaRPr lang="zh-CN" altLang="en-US" sz="2400" dirty="0">
              <a:solidFill>
                <a:schemeClr val="tx2">
                  <a:lumMod val="50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3403156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smtClean="0"/>
              <a:t>WebGuide</a:t>
            </a:r>
            <a:endParaRPr lang="zh-CN" altLang="en-US" dirty="0"/>
          </a:p>
        </p:txBody>
      </p:sp>
      <p:pic>
        <p:nvPicPr>
          <p:cNvPr id="4" name="内容占位符 3"/>
          <p:cNvPicPr>
            <a:picLocks noGrp="1" noChangeAspect="1"/>
          </p:cNvPicPr>
          <p:nvPr>
            <p:ph idx="1"/>
          </p:nvPr>
        </p:nvPicPr>
        <p:blipFill>
          <a:blip r:embed="rId3"/>
          <a:stretch>
            <a:fillRect/>
          </a:stretch>
        </p:blipFill>
        <p:spPr>
          <a:xfrm>
            <a:off x="5160570" y="1012203"/>
            <a:ext cx="6813716" cy="5567446"/>
          </a:xfrm>
          <a:prstGeom prst="rect">
            <a:avLst/>
          </a:prstGeom>
        </p:spPr>
      </p:pic>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5" name="矩形 4"/>
          <p:cNvSpPr/>
          <p:nvPr/>
        </p:nvSpPr>
        <p:spPr>
          <a:xfrm>
            <a:off x="563616" y="1914436"/>
            <a:ext cx="4577543" cy="2862322"/>
          </a:xfrm>
          <a:prstGeom prst="rect">
            <a:avLst/>
          </a:prstGeom>
        </p:spPr>
        <p:txBody>
          <a:bodyPr wrap="square">
            <a:spAutoFit/>
          </a:bodyPr>
          <a:lstStyle/>
          <a:p>
            <a:pPr>
              <a:lnSpc>
                <a:spcPct val="150000"/>
              </a:lnSpc>
            </a:pPr>
            <a:r>
              <a:rPr lang="en-US" altLang="zh-CN"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 </a:t>
            </a:r>
            <a:r>
              <a:rPr lang="en-US"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WEBGUIDE</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界面：</a:t>
            </a:r>
            <a:endParaRPr lang="en-US"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左</a:t>
            </a:r>
            <a:r>
              <a:rPr lang="zh-CN" altLang="zh-CN"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图</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可</a:t>
            </a:r>
            <a:r>
              <a:rPr lang="zh-CN" altLang="zh-CN"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扩展</a:t>
            </a:r>
            <a:r>
              <a:rPr lang="zh-CN"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的讨论</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窗口。</a:t>
            </a:r>
            <a:endParaRPr lang="en-US"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右</a:t>
            </a:r>
            <a:r>
              <a:rPr lang="zh-CN" altLang="zh-CN"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图</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知识</a:t>
            </a:r>
            <a:r>
              <a:rPr lang="zh-CN" altLang="zh-CN"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建构的</a:t>
            </a:r>
            <a:r>
              <a:rPr lang="zh-CN"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命令</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窗口</a:t>
            </a:r>
            <a:r>
              <a:rPr lang="zh-CN"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下图</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：工具集里可供选择显示的内容。</a:t>
            </a:r>
            <a:endParaRPr lang="zh-CN" altLang="zh-CN"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961306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smtClean="0"/>
              <a:t>WebGuide</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10" name="矩形 9"/>
          <p:cNvSpPr/>
          <p:nvPr/>
        </p:nvSpPr>
        <p:spPr>
          <a:xfrm>
            <a:off x="1708834" y="2214958"/>
            <a:ext cx="3824212" cy="2677656"/>
          </a:xfrm>
          <a:prstGeom prst="rect">
            <a:avLst/>
          </a:prstGeom>
        </p:spPr>
        <p:txBody>
          <a:bodyPr wrap="square">
            <a:spAutoFit/>
          </a:bodyPr>
          <a:lstStyle/>
          <a:p>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教师提供一个讨论和研究的话题，学生围绕话题开展讨论和研究，学习者可以创建、修改、联接、组织所有评论、注释和其他资源，使不同的观点形成一个网络（或树形图）。</a:t>
            </a:r>
            <a:endParaRPr lang="zh-CN" altLang="en-US" sz="2400" dirty="0"/>
          </a:p>
        </p:txBody>
      </p:sp>
      <p:pic>
        <p:nvPicPr>
          <p:cNvPr id="11" name="图片 10"/>
          <p:cNvPicPr>
            <a:picLocks noChangeAspect="1"/>
          </p:cNvPicPr>
          <p:nvPr/>
        </p:nvPicPr>
        <p:blipFill>
          <a:blip r:embed="rId3"/>
          <a:stretch>
            <a:fillRect/>
          </a:stretch>
        </p:blipFill>
        <p:spPr>
          <a:xfrm>
            <a:off x="5909122" y="1242499"/>
            <a:ext cx="5718438" cy="4110127"/>
          </a:xfrm>
          <a:prstGeom prst="rect">
            <a:avLst/>
          </a:prstGeom>
        </p:spPr>
      </p:pic>
    </p:spTree>
    <p:extLst>
      <p:ext uri="{BB962C8B-B14F-4D97-AF65-F5344CB8AC3E}">
        <p14:creationId xmlns:p14="http://schemas.microsoft.com/office/powerpoint/2010/main" val="29530070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smtClean="0"/>
              <a:t>WebGuide</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pic>
        <p:nvPicPr>
          <p:cNvPr id="10" name="图片 9"/>
          <p:cNvPicPr>
            <a:picLocks noChangeAspect="1"/>
          </p:cNvPicPr>
          <p:nvPr/>
        </p:nvPicPr>
        <p:blipFill>
          <a:blip r:embed="rId3"/>
          <a:stretch>
            <a:fillRect/>
          </a:stretch>
        </p:blipFill>
        <p:spPr>
          <a:xfrm>
            <a:off x="2777122" y="1009930"/>
            <a:ext cx="6746416" cy="3568105"/>
          </a:xfrm>
          <a:prstGeom prst="rect">
            <a:avLst/>
          </a:prstGeom>
        </p:spPr>
      </p:pic>
      <p:sp>
        <p:nvSpPr>
          <p:cNvPr id="11" name="矩形 10"/>
          <p:cNvSpPr/>
          <p:nvPr/>
        </p:nvSpPr>
        <p:spPr>
          <a:xfrm>
            <a:off x="2481943" y="4491335"/>
            <a:ext cx="7721600" cy="1754326"/>
          </a:xfrm>
          <a:prstGeom prst="rect">
            <a:avLst/>
          </a:prstGeom>
        </p:spPr>
        <p:txBody>
          <a:bodyPr wrap="square">
            <a:spAutoFit/>
          </a:bodyPr>
          <a:lstStyle/>
          <a:p>
            <a:pPr>
              <a:lnSpc>
                <a:spcPct val="150000"/>
              </a:lnSpc>
            </a:pPr>
            <a:r>
              <a:rPr lang="en-US" altLang="zh-CN" sz="2400" kern="100" dirty="0" err="1"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WebGuide</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提供链接工具使子节点与父节点进行多重联接（继承），使学习者的观点、评论与其他人的内容建立网状的联接。</a:t>
            </a:r>
            <a:endParaRPr lang="zh-CN" altLang="en-US" sz="2400" dirty="0"/>
          </a:p>
        </p:txBody>
      </p:sp>
    </p:spTree>
    <p:extLst>
      <p:ext uri="{BB962C8B-B14F-4D97-AF65-F5344CB8AC3E}">
        <p14:creationId xmlns:p14="http://schemas.microsoft.com/office/powerpoint/2010/main" val="2196353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MH_Other_1"/>
          <p:cNvSpPr/>
          <p:nvPr>
            <p:custDataLst>
              <p:tags r:id="rId2"/>
            </p:custDataLst>
          </p:nvPr>
        </p:nvSpPr>
        <p:spPr>
          <a:xfrm>
            <a:off x="478972" y="1408341"/>
            <a:ext cx="5584825" cy="505777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MH_Other_2"/>
          <p:cNvSpPr/>
          <p:nvPr>
            <p:custDataLst>
              <p:tags r:id="rId3"/>
            </p:custDataLst>
          </p:nvPr>
        </p:nvSpPr>
        <p:spPr>
          <a:xfrm>
            <a:off x="740910" y="1622653"/>
            <a:ext cx="541337" cy="539750"/>
          </a:xfrm>
          <a:prstGeom prst="ellipse">
            <a:avLst/>
          </a:prstGeom>
          <a:solidFill>
            <a:srgbClr val="FFFFFF"/>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b="1">
                <a:solidFill>
                  <a:schemeClr val="accent1"/>
                </a:solidFill>
                <a:latin typeface="Arial Black" panose="020B0A04020102020204" pitchFamily="34" charset="0"/>
              </a:rPr>
              <a:t>01</a:t>
            </a:r>
            <a:endParaRPr lang="zh-CN" altLang="en-US" b="1">
              <a:solidFill>
                <a:schemeClr val="accent1"/>
              </a:solidFill>
              <a:latin typeface="Arial Black" panose="020B0A04020102020204" pitchFamily="34" charset="0"/>
            </a:endParaRPr>
          </a:p>
        </p:txBody>
      </p:sp>
      <p:sp>
        <p:nvSpPr>
          <p:cNvPr id="22" name="MH_Other_3"/>
          <p:cNvSpPr/>
          <p:nvPr>
            <p:custDataLst>
              <p:tags r:id="rId4"/>
            </p:custDataLst>
          </p:nvPr>
        </p:nvSpPr>
        <p:spPr>
          <a:xfrm>
            <a:off x="1826760" y="2603728"/>
            <a:ext cx="541337" cy="539750"/>
          </a:xfrm>
          <a:prstGeom prst="ellipse">
            <a:avLst/>
          </a:prstGeom>
          <a:solidFill>
            <a:srgbClr val="FFFFFF"/>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b="1">
                <a:solidFill>
                  <a:schemeClr val="accent1"/>
                </a:solidFill>
                <a:latin typeface="Arial Black" panose="020B0A04020102020204" pitchFamily="34" charset="0"/>
              </a:rPr>
              <a:t>02</a:t>
            </a:r>
            <a:endParaRPr lang="zh-CN" altLang="en-US" b="1">
              <a:solidFill>
                <a:schemeClr val="accent1"/>
              </a:solidFill>
              <a:latin typeface="Arial Black" panose="020B0A04020102020204" pitchFamily="34" charset="0"/>
            </a:endParaRPr>
          </a:p>
        </p:txBody>
      </p:sp>
      <p:sp>
        <p:nvSpPr>
          <p:cNvPr id="23" name="MH_Other_4"/>
          <p:cNvSpPr/>
          <p:nvPr>
            <p:custDataLst>
              <p:tags r:id="rId5"/>
            </p:custDataLst>
          </p:nvPr>
        </p:nvSpPr>
        <p:spPr>
          <a:xfrm>
            <a:off x="2911021" y="3586390"/>
            <a:ext cx="539750" cy="539750"/>
          </a:xfrm>
          <a:prstGeom prst="ellipse">
            <a:avLst/>
          </a:prstGeom>
          <a:solidFill>
            <a:srgbClr val="FFFFFF"/>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b="1">
                <a:solidFill>
                  <a:schemeClr val="accent1"/>
                </a:solidFill>
                <a:latin typeface="Arial Black" panose="020B0A04020102020204" pitchFamily="34" charset="0"/>
              </a:rPr>
              <a:t>03</a:t>
            </a:r>
            <a:endParaRPr lang="zh-CN" altLang="en-US" b="1">
              <a:solidFill>
                <a:schemeClr val="accent1"/>
              </a:solidFill>
              <a:latin typeface="Arial Black" panose="020B0A04020102020204" pitchFamily="34" charset="0"/>
            </a:endParaRPr>
          </a:p>
        </p:txBody>
      </p:sp>
      <p:sp>
        <p:nvSpPr>
          <p:cNvPr id="24" name="MH_Other_5"/>
          <p:cNvSpPr/>
          <p:nvPr>
            <p:custDataLst>
              <p:tags r:id="rId6"/>
            </p:custDataLst>
          </p:nvPr>
        </p:nvSpPr>
        <p:spPr>
          <a:xfrm>
            <a:off x="3996871" y="4567465"/>
            <a:ext cx="539750" cy="539750"/>
          </a:xfrm>
          <a:prstGeom prst="ellipse">
            <a:avLst/>
          </a:prstGeom>
          <a:solidFill>
            <a:srgbClr val="FFFFFF"/>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b="1">
                <a:solidFill>
                  <a:schemeClr val="accent1"/>
                </a:solidFill>
                <a:latin typeface="Arial Black" panose="020B0A04020102020204" pitchFamily="34" charset="0"/>
              </a:rPr>
              <a:t>04</a:t>
            </a:r>
            <a:endParaRPr lang="zh-CN" altLang="en-US" b="1">
              <a:solidFill>
                <a:schemeClr val="accent1"/>
              </a:solidFill>
              <a:latin typeface="Arial Black" panose="020B0A04020102020204" pitchFamily="34" charset="0"/>
            </a:endParaRPr>
          </a:p>
        </p:txBody>
      </p:sp>
      <p:sp>
        <p:nvSpPr>
          <p:cNvPr id="25" name="MH_Other_6"/>
          <p:cNvSpPr/>
          <p:nvPr>
            <p:custDataLst>
              <p:tags r:id="rId7"/>
            </p:custDataLst>
          </p:nvPr>
        </p:nvSpPr>
        <p:spPr>
          <a:xfrm>
            <a:off x="5081134" y="5550128"/>
            <a:ext cx="539750" cy="539750"/>
          </a:xfrm>
          <a:prstGeom prst="ellipse">
            <a:avLst/>
          </a:prstGeom>
          <a:solidFill>
            <a:srgbClr val="FFFFFF"/>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b="1">
                <a:solidFill>
                  <a:schemeClr val="accent1"/>
                </a:solidFill>
                <a:latin typeface="Arial Black" panose="020B0A04020102020204" pitchFamily="34" charset="0"/>
              </a:rPr>
              <a:t>05</a:t>
            </a:r>
            <a:endParaRPr lang="zh-CN" altLang="en-US" b="1">
              <a:solidFill>
                <a:schemeClr val="accent1"/>
              </a:solidFill>
              <a:latin typeface="Arial Black" panose="020B0A04020102020204" pitchFamily="34" charset="0"/>
            </a:endParaRPr>
          </a:p>
        </p:txBody>
      </p:sp>
      <p:sp>
        <p:nvSpPr>
          <p:cNvPr id="14" name="矩形 13"/>
          <p:cNvSpPr/>
          <p:nvPr/>
        </p:nvSpPr>
        <p:spPr>
          <a:xfrm>
            <a:off x="1348596" y="1499142"/>
            <a:ext cx="7077981" cy="576000"/>
          </a:xfrm>
          <a:prstGeom prst="rect">
            <a:avLst/>
          </a:prstGeom>
          <a:ln>
            <a:solidFill>
              <a:schemeClr val="accent1">
                <a:lumMod val="60000"/>
                <a:lumOff val="40000"/>
              </a:schemeClr>
            </a:solidFill>
            <a:prstDash val="dashDot"/>
          </a:ln>
        </p:spPr>
        <p:txBody>
          <a:bodyPr wrap="square">
            <a:spAutoFit/>
          </a:bodyPr>
          <a:lstStyle/>
          <a:p>
            <a:pPr lvl="0" algn="ctr"/>
            <a:r>
              <a:rPr lang="zh-CN" altLang="zh-CN" sz="2400" dirty="0">
                <a:latin typeface="宋体" panose="02010600030101010101" pitchFamily="2" charset="-122"/>
                <a:ea typeface="宋体" panose="02010600030101010101" pitchFamily="2" charset="-122"/>
              </a:rPr>
              <a:t>集中于改善</a:t>
            </a:r>
            <a:r>
              <a:rPr lang="zh-CN" altLang="zh-CN" sz="2400" dirty="0" smtClean="0">
                <a:latin typeface="宋体" panose="02010600030101010101" pitchFamily="2" charset="-122"/>
                <a:ea typeface="宋体" panose="02010600030101010101" pitchFamily="2" charset="-122"/>
              </a:rPr>
              <a:t>观点（</a:t>
            </a:r>
            <a:r>
              <a:rPr lang="en-US" altLang="zh-CN" sz="2400" dirty="0">
                <a:latin typeface="宋体" panose="02010600030101010101" pitchFamily="2" charset="-122"/>
                <a:ea typeface="宋体" panose="02010600030101010101" pitchFamily="2" charset="-122"/>
              </a:rPr>
              <a:t>A focus on idea improvement</a:t>
            </a:r>
            <a:r>
              <a:rPr lang="zh-CN" altLang="zh-CN" sz="2400" dirty="0" smtClean="0">
                <a:latin typeface="宋体" panose="02010600030101010101" pitchFamily="2" charset="-122"/>
                <a:ea typeface="宋体" panose="02010600030101010101" pitchFamily="2" charset="-122"/>
              </a:rPr>
              <a:t>）</a:t>
            </a:r>
            <a:endParaRPr lang="zh-CN" altLang="zh-CN" sz="2400" dirty="0">
              <a:latin typeface="宋体" panose="02010600030101010101" pitchFamily="2" charset="-122"/>
              <a:ea typeface="宋体" panose="02010600030101010101" pitchFamily="2" charset="-122"/>
            </a:endParaRPr>
          </a:p>
        </p:txBody>
      </p:sp>
      <p:sp>
        <p:nvSpPr>
          <p:cNvPr id="15" name="内容占位符 2"/>
          <p:cNvSpPr txBox="1">
            <a:spLocks/>
          </p:cNvSpPr>
          <p:nvPr/>
        </p:nvSpPr>
        <p:spPr>
          <a:xfrm>
            <a:off x="4768850" y="4242652"/>
            <a:ext cx="6661062" cy="913718"/>
          </a:xfrm>
          <a:prstGeom prst="rect">
            <a:avLst/>
          </a:prstGeom>
          <a:ln>
            <a:solidFill>
              <a:schemeClr val="accent1">
                <a:lumMod val="60000"/>
                <a:lumOff val="40000"/>
              </a:schemeClr>
            </a:solidFill>
            <a:prstDash val="dashDot"/>
          </a:ln>
        </p:spPr>
        <p:txBody>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buNone/>
            </a:pPr>
            <a:r>
              <a:rPr lang="zh-CN" altLang="en-US" b="0" dirty="0" smtClean="0">
                <a:solidFill>
                  <a:schemeClr val="tx1"/>
                </a:solidFill>
                <a:latin typeface="宋体" panose="02010600030101010101" pitchFamily="2" charset="-122"/>
                <a:ea typeface="宋体" panose="02010600030101010101" pitchFamily="2" charset="-122"/>
              </a:rPr>
              <a:t>知识在共同体中的价值（</a:t>
            </a:r>
            <a:r>
              <a:rPr lang="en-US" altLang="zh-CN" b="0" dirty="0" smtClean="0">
                <a:solidFill>
                  <a:schemeClr val="tx1"/>
                </a:solidFill>
                <a:latin typeface="宋体" panose="02010600030101010101" pitchFamily="2" charset="-122"/>
                <a:ea typeface="宋体" panose="02010600030101010101" pitchFamily="2" charset="-122"/>
              </a:rPr>
              <a:t>Knowledge of value to the community</a:t>
            </a:r>
            <a:r>
              <a:rPr lang="en-US" b="0" dirty="0" smtClean="0">
                <a:solidFill>
                  <a:schemeClr val="tx1"/>
                </a:solidFill>
                <a:latin typeface="宋体" panose="02010600030101010101" pitchFamily="2" charset="-122"/>
                <a:ea typeface="宋体" panose="02010600030101010101" pitchFamily="2" charset="-122"/>
              </a:rPr>
              <a:t>）</a:t>
            </a:r>
            <a:endParaRPr lang="en-US" altLang="zh-CN" b="0" dirty="0" smtClean="0">
              <a:solidFill>
                <a:schemeClr val="tx1"/>
              </a:solidFill>
              <a:latin typeface="宋体" panose="02010600030101010101" pitchFamily="2" charset="-122"/>
              <a:ea typeface="宋体" panose="02010600030101010101" pitchFamily="2" charset="-122"/>
            </a:endParaRPr>
          </a:p>
        </p:txBody>
      </p:sp>
      <p:sp>
        <p:nvSpPr>
          <p:cNvPr id="16" name="内容占位符 2"/>
          <p:cNvSpPr>
            <a:spLocks noGrp="1"/>
          </p:cNvSpPr>
          <p:nvPr/>
        </p:nvSpPr>
        <p:spPr>
          <a:xfrm>
            <a:off x="2440667" y="2480840"/>
            <a:ext cx="6873764" cy="576000"/>
          </a:xfrm>
          <a:prstGeom prst="rect">
            <a:avLst/>
          </a:prstGeom>
          <a:ln>
            <a:solidFill>
              <a:schemeClr val="accent1">
                <a:lumMod val="60000"/>
                <a:lumOff val="40000"/>
              </a:schemeClr>
            </a:solidFill>
            <a:prstDash val="dashDot"/>
          </a:ln>
        </p:spPr>
        <p:txBody>
          <a:bodyPr vert="horz" lIns="91440" tIns="45720" rIns="91440" bIns="45720" rtlCol="0">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l">
              <a:buNone/>
            </a:pPr>
            <a:r>
              <a:rPr lang="zh-CN" altLang="zh-CN" b="0" dirty="0" smtClean="0">
                <a:solidFill>
                  <a:schemeClr val="tx1"/>
                </a:solidFill>
                <a:latin typeface="宋体" panose="02010600030101010101" pitchFamily="2" charset="-122"/>
                <a:ea typeface="宋体" panose="02010600030101010101" pitchFamily="2" charset="-122"/>
              </a:rPr>
              <a:t>问题与</a:t>
            </a:r>
            <a:r>
              <a:rPr lang="zh-CN" altLang="en-US" b="0" dirty="0" smtClean="0">
                <a:solidFill>
                  <a:schemeClr val="tx1"/>
                </a:solidFill>
                <a:latin typeface="宋体" panose="02010600030101010101" pitchFamily="2" charset="-122"/>
                <a:ea typeface="宋体" panose="02010600030101010101" pitchFamily="2" charset="-122"/>
              </a:rPr>
              <a:t>题目（</a:t>
            </a:r>
            <a:r>
              <a:rPr lang="en-US" altLang="zh-CN" b="0" dirty="0">
                <a:solidFill>
                  <a:schemeClr val="tx1"/>
                </a:solidFill>
                <a:latin typeface="宋体" panose="02010600030101010101" pitchFamily="2" charset="-122"/>
                <a:ea typeface="宋体" panose="02010600030101010101" pitchFamily="2" charset="-122"/>
              </a:rPr>
              <a:t>Problems versus </a:t>
            </a:r>
            <a:r>
              <a:rPr lang="en-US" altLang="zh-CN" b="0" dirty="0" smtClean="0">
                <a:solidFill>
                  <a:schemeClr val="tx1"/>
                </a:solidFill>
                <a:latin typeface="宋体" panose="02010600030101010101" pitchFamily="2" charset="-122"/>
                <a:ea typeface="宋体" panose="02010600030101010101" pitchFamily="2" charset="-122"/>
              </a:rPr>
              <a:t>questions</a:t>
            </a:r>
            <a:r>
              <a:rPr lang="zh-CN" altLang="en-US" b="0" dirty="0" smtClean="0">
                <a:solidFill>
                  <a:schemeClr val="tx1"/>
                </a:solidFill>
                <a:latin typeface="宋体" panose="02010600030101010101" pitchFamily="2" charset="-122"/>
                <a:ea typeface="宋体" panose="02010600030101010101" pitchFamily="2" charset="-122"/>
              </a:rPr>
              <a:t>）</a:t>
            </a:r>
            <a:endParaRPr lang="en-US" altLang="zh-CN" b="0" dirty="0" smtClean="0">
              <a:solidFill>
                <a:schemeClr val="tx1"/>
              </a:solidFill>
              <a:latin typeface="宋体" panose="02010600030101010101" pitchFamily="2" charset="-122"/>
              <a:ea typeface="宋体" panose="02010600030101010101" pitchFamily="2" charset="-122"/>
            </a:endParaRPr>
          </a:p>
        </p:txBody>
      </p:sp>
      <p:sp>
        <p:nvSpPr>
          <p:cNvPr id="17" name="内容占位符 2"/>
          <p:cNvSpPr>
            <a:spLocks noGrp="1"/>
          </p:cNvSpPr>
          <p:nvPr/>
        </p:nvSpPr>
        <p:spPr>
          <a:xfrm>
            <a:off x="6022690" y="5352394"/>
            <a:ext cx="5820967" cy="982663"/>
          </a:xfrm>
          <a:prstGeom prst="rect">
            <a:avLst/>
          </a:prstGeom>
          <a:ln>
            <a:solidFill>
              <a:schemeClr val="accent1">
                <a:lumMod val="60000"/>
                <a:lumOff val="40000"/>
              </a:schemeClr>
            </a:solidFill>
            <a:prstDash val="dashDot"/>
          </a:ln>
        </p:spPr>
        <p:txBody>
          <a:bodyPr vert="horz" lIns="91440" tIns="45720" rIns="91440" bIns="45720" rtlCol="0">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zh-CN" b="0" dirty="0" smtClean="0">
                <a:solidFill>
                  <a:schemeClr val="tx1"/>
                </a:solidFill>
                <a:latin typeface="宋体" panose="02010600030101010101" pitchFamily="2" charset="-122"/>
                <a:ea typeface="宋体" panose="02010600030101010101" pitchFamily="2" charset="-122"/>
              </a:rPr>
              <a:t>权威</a:t>
            </a:r>
            <a:r>
              <a:rPr lang="zh-CN" altLang="zh-CN" b="0" dirty="0">
                <a:solidFill>
                  <a:schemeClr val="tx1"/>
                </a:solidFill>
                <a:latin typeface="宋体" panose="02010600030101010101" pitchFamily="2" charset="-122"/>
                <a:ea typeface="宋体" panose="02010600030101010101" pitchFamily="2" charset="-122"/>
              </a:rPr>
              <a:t>信息的建设性</a:t>
            </a:r>
            <a:r>
              <a:rPr lang="zh-CN" altLang="zh-CN" b="0" dirty="0" smtClean="0">
                <a:solidFill>
                  <a:schemeClr val="tx1"/>
                </a:solidFill>
                <a:latin typeface="宋体" panose="02010600030101010101" pitchFamily="2" charset="-122"/>
                <a:ea typeface="宋体" panose="02010600030101010101" pitchFamily="2" charset="-122"/>
              </a:rPr>
              <a:t>利用</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Constructive </a:t>
            </a:r>
            <a:r>
              <a:rPr lang="en-US" altLang="zh-CN" b="0" dirty="0">
                <a:solidFill>
                  <a:schemeClr val="tx1"/>
                </a:solidFill>
                <a:latin typeface="宋体" panose="02010600030101010101" pitchFamily="2" charset="-122"/>
                <a:ea typeface="宋体" panose="02010600030101010101" pitchFamily="2" charset="-122"/>
              </a:rPr>
              <a:t>use of authoritative </a:t>
            </a:r>
            <a:r>
              <a:rPr lang="en-US" altLang="zh-CN" b="0" dirty="0" smtClean="0">
                <a:solidFill>
                  <a:schemeClr val="tx1"/>
                </a:solidFill>
                <a:latin typeface="宋体" panose="02010600030101010101" pitchFamily="2" charset="-122"/>
                <a:ea typeface="宋体" panose="02010600030101010101" pitchFamily="2" charset="-122"/>
              </a:rPr>
              <a:t>sources</a:t>
            </a:r>
            <a:r>
              <a:rPr lang="zh-CN" altLang="en-US" b="0" dirty="0" smtClean="0">
                <a:solidFill>
                  <a:schemeClr val="tx1"/>
                </a:solidFill>
                <a:latin typeface="宋体" panose="02010600030101010101" pitchFamily="2" charset="-122"/>
                <a:ea typeface="宋体" panose="02010600030101010101" pitchFamily="2" charset="-122"/>
              </a:rPr>
              <a:t>）</a:t>
            </a:r>
            <a:endParaRPr lang="zh-CN" altLang="en-US" b="0" dirty="0">
              <a:solidFill>
                <a:schemeClr val="tx1"/>
              </a:solidFill>
              <a:latin typeface="宋体" panose="02010600030101010101" pitchFamily="2" charset="-122"/>
              <a:ea typeface="宋体" panose="02010600030101010101" pitchFamily="2" charset="-122"/>
            </a:endParaRPr>
          </a:p>
        </p:txBody>
      </p:sp>
      <p:sp>
        <p:nvSpPr>
          <p:cNvPr id="18" name="内容占位符 2"/>
          <p:cNvSpPr>
            <a:spLocks noGrp="1"/>
          </p:cNvSpPr>
          <p:nvPr/>
        </p:nvSpPr>
        <p:spPr>
          <a:xfrm>
            <a:off x="3526408" y="3470628"/>
            <a:ext cx="7426548" cy="576000"/>
          </a:xfrm>
          <a:prstGeom prst="rect">
            <a:avLst/>
          </a:prstGeom>
          <a:ln>
            <a:solidFill>
              <a:schemeClr val="accent1">
                <a:lumMod val="60000"/>
                <a:lumOff val="40000"/>
              </a:schemeClr>
            </a:solidFill>
            <a:prstDash val="dashDot"/>
          </a:ln>
        </p:spPr>
        <p:txBody>
          <a:bodyPr vert="horz" lIns="91440" tIns="45720" rIns="91440" bIns="45720" rtlCol="0">
            <a:normAutofit/>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zh-CN" altLang="en-US" b="0" dirty="0" smtClean="0">
                <a:solidFill>
                  <a:schemeClr val="tx1"/>
                </a:solidFill>
                <a:latin typeface="宋体" panose="02010600030101010101" pitchFamily="2" charset="-122"/>
                <a:ea typeface="宋体" panose="02010600030101010101" pitchFamily="2" charset="-122"/>
              </a:rPr>
              <a:t>即时</a:t>
            </a:r>
            <a:r>
              <a:rPr lang="zh-CN" altLang="zh-CN" b="0" dirty="0" smtClean="0">
                <a:solidFill>
                  <a:schemeClr val="tx1"/>
                </a:solidFill>
                <a:latin typeface="宋体" panose="02010600030101010101" pitchFamily="2" charset="-122"/>
                <a:ea typeface="宋体" panose="02010600030101010101" pitchFamily="2" charset="-122"/>
              </a:rPr>
              <a:t>目标</a:t>
            </a:r>
            <a:r>
              <a:rPr lang="zh-CN" altLang="zh-CN" b="0" dirty="0">
                <a:solidFill>
                  <a:schemeClr val="tx1"/>
                </a:solidFill>
                <a:latin typeface="宋体" panose="02010600030101010101" pitchFamily="2" charset="-122"/>
                <a:ea typeface="宋体" panose="02010600030101010101" pitchFamily="2" charset="-122"/>
              </a:rPr>
              <a:t>和</a:t>
            </a:r>
            <a:r>
              <a:rPr lang="zh-CN" altLang="zh-CN" b="0" dirty="0" smtClean="0">
                <a:solidFill>
                  <a:schemeClr val="tx1"/>
                </a:solidFill>
                <a:latin typeface="宋体" panose="02010600030101010101" pitchFamily="2" charset="-122"/>
                <a:ea typeface="宋体" panose="02010600030101010101" pitchFamily="2" charset="-122"/>
              </a:rPr>
              <a:t>产品</a:t>
            </a:r>
            <a:r>
              <a:rPr lang="zh-CN" altLang="en-US" b="0" dirty="0" smtClean="0">
                <a:solidFill>
                  <a:schemeClr val="tx1"/>
                </a:solidFill>
                <a:latin typeface="宋体" panose="02010600030101010101" pitchFamily="2" charset="-122"/>
                <a:ea typeface="宋体" panose="02010600030101010101" pitchFamily="2" charset="-122"/>
              </a:rPr>
              <a:t>（</a:t>
            </a:r>
            <a:r>
              <a:rPr lang="en-US" altLang="zh-CN" b="0" dirty="0" smtClean="0">
                <a:solidFill>
                  <a:schemeClr val="tx1"/>
                </a:solidFill>
                <a:latin typeface="宋体" panose="02010600030101010101" pitchFamily="2" charset="-122"/>
                <a:ea typeface="宋体" panose="02010600030101010101" pitchFamily="2" charset="-122"/>
              </a:rPr>
              <a:t>Emergent </a:t>
            </a:r>
            <a:r>
              <a:rPr lang="en-US" altLang="zh-CN" b="0" dirty="0">
                <a:solidFill>
                  <a:schemeClr val="tx1"/>
                </a:solidFill>
                <a:latin typeface="宋体" panose="02010600030101010101" pitchFamily="2" charset="-122"/>
                <a:ea typeface="宋体" panose="02010600030101010101" pitchFamily="2" charset="-122"/>
              </a:rPr>
              <a:t>goals and </a:t>
            </a:r>
            <a:r>
              <a:rPr lang="en-US" altLang="zh-CN" b="0" dirty="0" smtClean="0">
                <a:solidFill>
                  <a:schemeClr val="tx1"/>
                </a:solidFill>
                <a:latin typeface="宋体" panose="02010600030101010101" pitchFamily="2" charset="-122"/>
                <a:ea typeface="宋体" panose="02010600030101010101" pitchFamily="2" charset="-122"/>
              </a:rPr>
              <a:t>products</a:t>
            </a:r>
            <a:r>
              <a:rPr lang="zh-CN" altLang="en-US" b="0" dirty="0" smtClean="0">
                <a:solidFill>
                  <a:schemeClr val="tx1"/>
                </a:solidFill>
                <a:latin typeface="宋体" panose="02010600030101010101" pitchFamily="2" charset="-122"/>
                <a:ea typeface="宋体" panose="02010600030101010101" pitchFamily="2" charset="-122"/>
              </a:rPr>
              <a:t>）</a:t>
            </a:r>
            <a:endParaRPr lang="en-US" altLang="zh-CN" b="0" dirty="0" smtClean="0">
              <a:solidFill>
                <a:schemeClr val="tx1"/>
              </a:solidFill>
              <a:latin typeface="宋体" panose="02010600030101010101" pitchFamily="2" charset="-122"/>
              <a:ea typeface="宋体" panose="02010600030101010101" pitchFamily="2" charset="-122"/>
            </a:endParaRPr>
          </a:p>
        </p:txBody>
      </p:sp>
      <p:cxnSp>
        <p:nvCxnSpPr>
          <p:cNvPr id="20" name="Straight Connector 13"/>
          <p:cNvCxnSpPr>
            <a:cxnSpLocks noChangeShapeType="1"/>
          </p:cNvCxnSpPr>
          <p:nvPr>
            <p:custDataLst>
              <p:tags r:id="rId8"/>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26" name="MH_PageTitle"/>
          <p:cNvSpPr txBox="1">
            <a:spLocks/>
          </p:cNvSpPr>
          <p:nvPr>
            <p:custDataLst>
              <p:tags r:id="rId9"/>
            </p:custDataLst>
          </p:nvPr>
        </p:nvSpPr>
        <p:spPr>
          <a:xfrm>
            <a:off x="673101" y="213919"/>
            <a:ext cx="10954459" cy="79601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0" i="0" kern="1200" baseline="0">
                <a:solidFill>
                  <a:schemeClr val="accent1"/>
                </a:solidFill>
                <a:effectLst/>
                <a:latin typeface="+mj-ea"/>
                <a:ea typeface="+mj-ea"/>
                <a:cs typeface="+mj-cs"/>
              </a:defRPr>
            </a:lvl1pPr>
          </a:lstStyle>
          <a:p>
            <a:r>
              <a:rPr lang="zh-CN" altLang="en-US" smtClean="0"/>
              <a:t>知识建构的相关概念</a:t>
            </a:r>
            <a:endParaRPr lang="zh-CN" altLang="en-US" dirty="0" smtClean="0"/>
          </a:p>
        </p:txBody>
      </p:sp>
      <p:sp>
        <p:nvSpPr>
          <p:cNvPr id="27" name="标题 1"/>
          <p:cNvSpPr>
            <a:spLocks noGrp="1"/>
          </p:cNvSpPr>
          <p:nvPr>
            <p:ph type="title"/>
          </p:nvPr>
        </p:nvSpPr>
        <p:spPr>
          <a:xfrm>
            <a:off x="592257" y="4295386"/>
            <a:ext cx="3412936" cy="1083907"/>
          </a:xfrm>
        </p:spPr>
        <p:txBody>
          <a:bodyPr>
            <a:noAutofit/>
          </a:bodyPr>
          <a:lstStyle/>
          <a:p>
            <a:r>
              <a:rPr lang="zh-CN" altLang="zh-CN" sz="2800" dirty="0">
                <a:solidFill>
                  <a:schemeClr val="bg1"/>
                </a:solidFill>
                <a:latin typeface="宋体" panose="02010600030101010101" pitchFamily="2" charset="-122"/>
                <a:ea typeface="宋体" panose="02010600030101010101" pitchFamily="2" charset="-122"/>
              </a:rPr>
              <a:t>知识建构的</a:t>
            </a:r>
            <a:r>
              <a:rPr lang="zh-CN" altLang="zh-CN" sz="2800" dirty="0" smtClean="0">
                <a:solidFill>
                  <a:schemeClr val="bg1"/>
                </a:solidFill>
                <a:latin typeface="宋体" panose="02010600030101010101" pitchFamily="2" charset="-122"/>
                <a:ea typeface="宋体" panose="02010600030101010101" pitchFamily="2" charset="-122"/>
              </a:rPr>
              <a:t>特征</a:t>
            </a:r>
            <a:endParaRPr lang="zh-CN" altLang="en-US" sz="1800" dirty="0">
              <a:solidFill>
                <a:schemeClr val="bg1"/>
              </a:solidFill>
              <a:latin typeface="宋体" panose="02010600030101010101" pitchFamily="2" charset="-122"/>
              <a:ea typeface="宋体" panose="02010600030101010101" pitchFamily="2" charset="-122"/>
            </a:endParaRPr>
          </a:p>
        </p:txBody>
      </p:sp>
      <p:sp>
        <p:nvSpPr>
          <p:cNvPr id="3" name="矩形 2"/>
          <p:cNvSpPr/>
          <p:nvPr/>
        </p:nvSpPr>
        <p:spPr>
          <a:xfrm>
            <a:off x="362858" y="6003315"/>
            <a:ext cx="4842801" cy="400110"/>
          </a:xfrm>
          <a:prstGeom prst="rect">
            <a:avLst/>
          </a:prstGeom>
        </p:spPr>
        <p:txBody>
          <a:bodyPr wrap="none">
            <a:spAutoFit/>
          </a:bodyPr>
          <a:lstStyle/>
          <a:p>
            <a:r>
              <a:rPr lang="zh-CN" altLang="en-US" sz="2000" dirty="0">
                <a:solidFill>
                  <a:schemeClr val="bg1"/>
                </a:solidFill>
                <a:latin typeface="宋体" panose="02010600030101010101" pitchFamily="2" charset="-122"/>
                <a:ea typeface="宋体" panose="02010600030101010101" pitchFamily="2" charset="-122"/>
              </a:rPr>
              <a:t>（</a:t>
            </a:r>
            <a:r>
              <a:rPr lang="en-US" altLang="zh-CN" sz="2000" dirty="0">
                <a:solidFill>
                  <a:schemeClr val="bg1"/>
                </a:solidFill>
              </a:rPr>
              <a:t>Carl </a:t>
            </a:r>
            <a:r>
              <a:rPr lang="en-US" altLang="zh-CN" sz="2000" dirty="0" err="1">
                <a:solidFill>
                  <a:schemeClr val="bg1"/>
                </a:solidFill>
              </a:rPr>
              <a:t>Bereiter</a:t>
            </a:r>
            <a:r>
              <a:rPr lang="en-US" altLang="zh-CN" sz="2000" dirty="0">
                <a:solidFill>
                  <a:schemeClr val="bg1"/>
                </a:solidFill>
              </a:rPr>
              <a:t>, &amp; </a:t>
            </a:r>
            <a:r>
              <a:rPr lang="en-US" altLang="zh-CN" sz="2000" dirty="0" err="1">
                <a:solidFill>
                  <a:schemeClr val="bg1"/>
                </a:solidFill>
              </a:rPr>
              <a:t>Scardamalia</a:t>
            </a:r>
            <a:r>
              <a:rPr lang="en-US" altLang="zh-CN" sz="2000" dirty="0">
                <a:solidFill>
                  <a:schemeClr val="bg1"/>
                </a:solidFill>
              </a:rPr>
              <a:t>, M. </a:t>
            </a:r>
            <a:r>
              <a:rPr lang="zh-CN" altLang="en-US" sz="2000" dirty="0">
                <a:solidFill>
                  <a:schemeClr val="bg1"/>
                </a:solidFill>
              </a:rPr>
              <a:t>，</a:t>
            </a:r>
            <a:r>
              <a:rPr lang="en-US" altLang="zh-CN" sz="2000" dirty="0">
                <a:solidFill>
                  <a:schemeClr val="bg1"/>
                </a:solidFill>
              </a:rPr>
              <a:t>2003</a:t>
            </a:r>
            <a:r>
              <a:rPr lang="zh-CN" altLang="en-US" sz="2000" dirty="0">
                <a:solidFill>
                  <a:schemeClr val="bg1"/>
                </a:solidFill>
                <a:latin typeface="宋体" panose="02010600030101010101" pitchFamily="2" charset="-122"/>
                <a:ea typeface="宋体" panose="02010600030101010101" pitchFamily="2" charset="-122"/>
              </a:rPr>
              <a:t>）</a:t>
            </a:r>
            <a:endParaRPr lang="zh-CN" altLang="en-US" sz="2000" dirty="0"/>
          </a:p>
        </p:txBody>
      </p:sp>
    </p:spTree>
    <p:custDataLst>
      <p:tags r:id="rId1"/>
    </p:custDataLst>
    <p:extLst>
      <p:ext uri="{BB962C8B-B14F-4D97-AF65-F5344CB8AC3E}">
        <p14:creationId xmlns:p14="http://schemas.microsoft.com/office/powerpoint/2010/main" val="11996879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smtClean="0"/>
              <a:t>WebGuide</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11" name="矩形 10"/>
          <p:cNvSpPr/>
          <p:nvPr/>
        </p:nvSpPr>
        <p:spPr>
          <a:xfrm>
            <a:off x="673101" y="1946389"/>
            <a:ext cx="5004000" cy="1200329"/>
          </a:xfrm>
          <a:prstGeom prst="rect">
            <a:avLst/>
          </a:prstGeom>
        </p:spPr>
        <p:txBody>
          <a:bodyPr wrap="square">
            <a:spAutoFit/>
          </a:bodyPr>
          <a:lstStyle/>
          <a:p>
            <a:pPr>
              <a:lnSpc>
                <a:spcPct val="150000"/>
              </a:lnSpc>
            </a:pPr>
            <a:r>
              <a:rPr lang="en-US" altLang="zh-CN" sz="2400" kern="100" dirty="0" err="1"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WebGuide</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允许学生在课堂对话交流中表达个人观点，进行观点协商。</a:t>
            </a:r>
            <a:endParaRPr lang="zh-CN" altLang="en-US" sz="2400" dirty="0"/>
          </a:p>
        </p:txBody>
      </p:sp>
      <p:pic>
        <p:nvPicPr>
          <p:cNvPr id="3" name="图片 2"/>
          <p:cNvPicPr>
            <a:picLocks noChangeAspect="1"/>
          </p:cNvPicPr>
          <p:nvPr/>
        </p:nvPicPr>
        <p:blipFill>
          <a:blip r:embed="rId3"/>
          <a:stretch>
            <a:fillRect/>
          </a:stretch>
        </p:blipFill>
        <p:spPr>
          <a:xfrm>
            <a:off x="5677101" y="495526"/>
            <a:ext cx="6372225" cy="5895975"/>
          </a:xfrm>
          <a:prstGeom prst="rect">
            <a:avLst/>
          </a:prstGeom>
        </p:spPr>
      </p:pic>
    </p:spTree>
    <p:extLst>
      <p:ext uri="{BB962C8B-B14F-4D97-AF65-F5344CB8AC3E}">
        <p14:creationId xmlns:p14="http://schemas.microsoft.com/office/powerpoint/2010/main" val="31440165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smtClean="0"/>
              <a:t>WebGuide</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11" name="矩形 10"/>
          <p:cNvSpPr/>
          <p:nvPr/>
        </p:nvSpPr>
        <p:spPr>
          <a:xfrm>
            <a:off x="718821" y="1565389"/>
            <a:ext cx="3753756" cy="3416320"/>
          </a:xfrm>
          <a:prstGeom prst="rect">
            <a:avLst/>
          </a:prstGeom>
        </p:spPr>
        <p:txBody>
          <a:bodyPr wrap="square">
            <a:spAutoFit/>
          </a:bodyPr>
          <a:lstStyle/>
          <a:p>
            <a:pPr>
              <a:lnSpc>
                <a:spcPct val="150000"/>
              </a:lnSpc>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学生开展讨论、编辑、删除交流内容、信息资源和各种关系（包括知识点的关系和人的关系）。学生管理个人知识以实现社区知识建构动态的发展。</a:t>
            </a:r>
            <a:endParaRPr lang="zh-CN" altLang="en-US" sz="2400" dirty="0"/>
          </a:p>
        </p:txBody>
      </p:sp>
      <p:pic>
        <p:nvPicPr>
          <p:cNvPr id="4" name="图片 3"/>
          <p:cNvPicPr>
            <a:picLocks noChangeAspect="1"/>
          </p:cNvPicPr>
          <p:nvPr/>
        </p:nvPicPr>
        <p:blipFill>
          <a:blip r:embed="rId3"/>
          <a:stretch>
            <a:fillRect/>
          </a:stretch>
        </p:blipFill>
        <p:spPr>
          <a:xfrm>
            <a:off x="4558712" y="1233714"/>
            <a:ext cx="7270960" cy="4539451"/>
          </a:xfrm>
          <a:prstGeom prst="rect">
            <a:avLst/>
          </a:prstGeom>
        </p:spPr>
      </p:pic>
    </p:spTree>
    <p:extLst>
      <p:ext uri="{BB962C8B-B14F-4D97-AF65-F5344CB8AC3E}">
        <p14:creationId xmlns:p14="http://schemas.microsoft.com/office/powerpoint/2010/main" val="26971720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11" name="矩形 10"/>
          <p:cNvSpPr/>
          <p:nvPr/>
        </p:nvSpPr>
        <p:spPr>
          <a:xfrm>
            <a:off x="718820" y="929960"/>
            <a:ext cx="10455458" cy="1754326"/>
          </a:xfrm>
          <a:prstGeom prst="rect">
            <a:avLst/>
          </a:prstGeom>
        </p:spPr>
        <p:txBody>
          <a:bodyPr wrap="square">
            <a:spAutoFit/>
          </a:bodyPr>
          <a:lstStyle/>
          <a:p>
            <a:pPr indent="712788">
              <a:lnSpc>
                <a:spcPct val="150000"/>
              </a:lnSpc>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元</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平台是</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基于</a:t>
            </a:r>
            <a:r>
              <a:rPr lang="en-US" altLang="zh-CN"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Web2</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0</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思想、学习</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元</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理念</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构建的网络学习互动</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平台，是以</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学习元为</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基本</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资源组织</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单位，支持</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泛在学习和非正式学习的</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开放型</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平台，支持</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学习的完整</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流程，支持学习者个体知识建构和群体知识建构。 </a:t>
            </a:r>
            <a:endParaRPr lang="en-US"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3"/>
          <a:stretch>
            <a:fillRect/>
          </a:stretch>
        </p:blipFill>
        <p:spPr>
          <a:xfrm>
            <a:off x="2170796" y="2567537"/>
            <a:ext cx="7884000" cy="4236650"/>
          </a:xfrm>
          <a:prstGeom prst="rect">
            <a:avLst/>
          </a:prstGeom>
        </p:spPr>
      </p:pic>
    </p:spTree>
    <p:extLst>
      <p:ext uri="{BB962C8B-B14F-4D97-AF65-F5344CB8AC3E}">
        <p14:creationId xmlns:p14="http://schemas.microsoft.com/office/powerpoint/2010/main" val="8830380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1" y="213919"/>
            <a:ext cx="2984499" cy="796011"/>
          </a:xfrm>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8" name="矩形 7"/>
          <p:cNvSpPr/>
          <p:nvPr/>
        </p:nvSpPr>
        <p:spPr>
          <a:xfrm>
            <a:off x="642104" y="1077650"/>
            <a:ext cx="10969957" cy="1200329"/>
          </a:xfrm>
          <a:prstGeom prst="rect">
            <a:avLst/>
          </a:prstGeom>
        </p:spPr>
        <p:txBody>
          <a:bodyPr wrap="square">
            <a:spAutoFit/>
          </a:bodyPr>
          <a:lstStyle/>
          <a:p>
            <a:pPr indent="712788">
              <a:lnSpc>
                <a:spcPct val="150000"/>
              </a:lnSpc>
            </a:pP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为</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加强学习者协作，学习元平台提供学习社区，使在</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同一领域或者拥有共同兴趣爱好的</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人群共同参与活动，协作解决问题，群建共享学习资源</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等。</a:t>
            </a:r>
            <a:endParaRPr lang="zh-CN" altLang="en-US" sz="2400" dirty="0"/>
          </a:p>
        </p:txBody>
      </p:sp>
      <p:sp>
        <p:nvSpPr>
          <p:cNvPr id="4" name="矩形 3"/>
          <p:cNvSpPr/>
          <p:nvPr/>
        </p:nvSpPr>
        <p:spPr>
          <a:xfrm>
            <a:off x="1025728" y="4410588"/>
            <a:ext cx="2328406" cy="461665"/>
          </a:xfrm>
          <a:prstGeom prst="rect">
            <a:avLst/>
          </a:prstGeom>
        </p:spPr>
        <p:txBody>
          <a:bodyPr wrap="square">
            <a:spAutoFit/>
          </a:bodyPr>
          <a:lstStyle/>
          <a:p>
            <a:pPr algn="ct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社区</a:t>
            </a:r>
            <a:endParaRPr lang="zh-CN" altLang="en-US" sz="2400" dirty="0"/>
          </a:p>
        </p:txBody>
      </p:sp>
      <p:pic>
        <p:nvPicPr>
          <p:cNvPr id="5" name="图片 4"/>
          <p:cNvPicPr>
            <a:picLocks noChangeAspect="1"/>
          </p:cNvPicPr>
          <p:nvPr/>
        </p:nvPicPr>
        <p:blipFill>
          <a:blip r:embed="rId3"/>
          <a:stretch>
            <a:fillRect/>
          </a:stretch>
        </p:blipFill>
        <p:spPr>
          <a:xfrm>
            <a:off x="2949655" y="2277979"/>
            <a:ext cx="8358942" cy="4411664"/>
          </a:xfrm>
          <a:prstGeom prst="rect">
            <a:avLst/>
          </a:prstGeom>
        </p:spPr>
      </p:pic>
    </p:spTree>
    <p:extLst>
      <p:ext uri="{BB962C8B-B14F-4D97-AF65-F5344CB8AC3E}">
        <p14:creationId xmlns:p14="http://schemas.microsoft.com/office/powerpoint/2010/main" val="34336114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11" name="矩形 10"/>
          <p:cNvSpPr/>
          <p:nvPr/>
        </p:nvSpPr>
        <p:spPr>
          <a:xfrm>
            <a:off x="331362" y="1319898"/>
            <a:ext cx="5135262" cy="3970318"/>
          </a:xfrm>
          <a:prstGeom prst="rect">
            <a:avLst/>
          </a:prstGeom>
        </p:spPr>
        <p:txBody>
          <a:bodyPr wrap="square">
            <a:spAutoFit/>
          </a:bodyPr>
          <a:lstStyle/>
          <a:p>
            <a:pPr>
              <a:lnSpc>
                <a:spcPct val="150000"/>
              </a:lnSpc>
            </a:pPr>
            <a:r>
              <a:rPr lang="zh-CN" altLang="en-US"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rPr>
              <a:t>学习</a:t>
            </a:r>
            <a:r>
              <a:rPr lang="zh-CN" altLang="en-US" sz="2400" b="1" kern="100" dirty="0">
                <a:solidFill>
                  <a:srgbClr val="0070C0"/>
                </a:solidFill>
                <a:latin typeface="宋体" panose="02010600030101010101" pitchFamily="2" charset="-122"/>
                <a:ea typeface="宋体" panose="02010600030101010101" pitchFamily="2" charset="-122"/>
                <a:cs typeface="Times New Roman" panose="02020603050405020304" pitchFamily="18" charset="0"/>
              </a:rPr>
              <a:t>元</a:t>
            </a:r>
            <a:r>
              <a:rPr lang="zh-CN" altLang="en-US"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rPr>
              <a:t>支持个体知识建构</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学习者通过观看微视频、课件和其他资源</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等学习</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教学内容；</a:t>
            </a:r>
            <a:endParaRPr lang="en-US" altLang="zh-CN"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学习者完成学习内容后，进行练习测试、讨论交流、学习反思等参与教学互动。</a:t>
            </a:r>
            <a:endParaRPr lang="en-US" altLang="zh-CN"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endParaRPr lang="zh-CN" altLang="en-US" sz="2400" dirty="0"/>
          </a:p>
        </p:txBody>
      </p:sp>
      <p:pic>
        <p:nvPicPr>
          <p:cNvPr id="3" name="图片 2"/>
          <p:cNvPicPr>
            <a:picLocks noChangeAspect="1"/>
          </p:cNvPicPr>
          <p:nvPr/>
        </p:nvPicPr>
        <p:blipFill>
          <a:blip r:embed="rId3"/>
          <a:stretch>
            <a:fillRect/>
          </a:stretch>
        </p:blipFill>
        <p:spPr>
          <a:xfrm>
            <a:off x="5466624" y="0"/>
            <a:ext cx="6657143" cy="5371429"/>
          </a:xfrm>
          <a:prstGeom prst="rect">
            <a:avLst/>
          </a:prstGeom>
        </p:spPr>
      </p:pic>
      <p:pic>
        <p:nvPicPr>
          <p:cNvPr id="7" name="图片 6"/>
          <p:cNvPicPr>
            <a:picLocks noChangeAspect="1"/>
          </p:cNvPicPr>
          <p:nvPr/>
        </p:nvPicPr>
        <p:blipFill>
          <a:blip r:embed="rId4"/>
          <a:stretch>
            <a:fillRect/>
          </a:stretch>
        </p:blipFill>
        <p:spPr>
          <a:xfrm>
            <a:off x="1468981" y="4922369"/>
            <a:ext cx="10728000" cy="692147"/>
          </a:xfrm>
          <a:prstGeom prst="rect">
            <a:avLst/>
          </a:prstGeom>
        </p:spPr>
      </p:pic>
      <p:pic>
        <p:nvPicPr>
          <p:cNvPr id="8" name="图片 7"/>
          <p:cNvPicPr>
            <a:picLocks noChangeAspect="1"/>
          </p:cNvPicPr>
          <p:nvPr/>
        </p:nvPicPr>
        <p:blipFill>
          <a:blip r:embed="rId5"/>
          <a:stretch>
            <a:fillRect/>
          </a:stretch>
        </p:blipFill>
        <p:spPr>
          <a:xfrm>
            <a:off x="1468981" y="5826911"/>
            <a:ext cx="10719237" cy="828000"/>
          </a:xfrm>
          <a:prstGeom prst="rect">
            <a:avLst/>
          </a:prstGeom>
        </p:spPr>
      </p:pic>
    </p:spTree>
    <p:extLst>
      <p:ext uri="{BB962C8B-B14F-4D97-AF65-F5344CB8AC3E}">
        <p14:creationId xmlns:p14="http://schemas.microsoft.com/office/powerpoint/2010/main" val="23740311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11" name="矩形 10"/>
          <p:cNvSpPr/>
          <p:nvPr/>
        </p:nvSpPr>
        <p:spPr>
          <a:xfrm>
            <a:off x="1653170" y="2757705"/>
            <a:ext cx="1295956" cy="2308324"/>
          </a:xfrm>
          <a:prstGeom prst="rect">
            <a:avLst/>
          </a:prstGeom>
        </p:spPr>
        <p:txBody>
          <a:bodyPr wrap="square">
            <a:spAutoFit/>
          </a:bodyPr>
          <a:lstStyle/>
          <a:p>
            <a:pPr>
              <a:lnSpc>
                <a:spcPct val="150000"/>
              </a:lnSpc>
            </a:pPr>
            <a:r>
              <a:rPr lang="zh-CN" altLang="en-US"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rPr>
              <a:t>学习元支持群体知识建构</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8" name="MH_Other_1"/>
          <p:cNvSpPr/>
          <p:nvPr>
            <p:custDataLst>
              <p:tags r:id="rId2"/>
            </p:custDataLst>
          </p:nvPr>
        </p:nvSpPr>
        <p:spPr>
          <a:xfrm>
            <a:off x="3434785" y="2049463"/>
            <a:ext cx="704850" cy="730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0" name="MH_Other_2"/>
          <p:cNvSpPr/>
          <p:nvPr>
            <p:custDataLst>
              <p:tags r:id="rId3"/>
            </p:custDataLst>
          </p:nvPr>
        </p:nvSpPr>
        <p:spPr>
          <a:xfrm>
            <a:off x="3299848" y="1909763"/>
            <a:ext cx="974725" cy="100965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MH_Other_3"/>
          <p:cNvSpPr/>
          <p:nvPr>
            <p:custDataLst>
              <p:tags r:id="rId4"/>
            </p:custDataLst>
          </p:nvPr>
        </p:nvSpPr>
        <p:spPr>
          <a:xfrm>
            <a:off x="3434785" y="3521075"/>
            <a:ext cx="704850" cy="7302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3" name="MH_Other_4"/>
          <p:cNvSpPr/>
          <p:nvPr>
            <p:custDataLst>
              <p:tags r:id="rId5"/>
            </p:custDataLst>
          </p:nvPr>
        </p:nvSpPr>
        <p:spPr>
          <a:xfrm>
            <a:off x="3299848" y="3381375"/>
            <a:ext cx="974725" cy="1009650"/>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MH_Other_5"/>
          <p:cNvSpPr/>
          <p:nvPr>
            <p:custDataLst>
              <p:tags r:id="rId6"/>
            </p:custDataLst>
          </p:nvPr>
        </p:nvSpPr>
        <p:spPr>
          <a:xfrm>
            <a:off x="3434785" y="4992688"/>
            <a:ext cx="704850" cy="7302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5" name="MH_Other_6"/>
          <p:cNvSpPr/>
          <p:nvPr>
            <p:custDataLst>
              <p:tags r:id="rId7"/>
            </p:custDataLst>
          </p:nvPr>
        </p:nvSpPr>
        <p:spPr>
          <a:xfrm>
            <a:off x="3299848" y="4852988"/>
            <a:ext cx="974725" cy="1008062"/>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MH_Other_7"/>
          <p:cNvSpPr>
            <a:spLocks/>
          </p:cNvSpPr>
          <p:nvPr>
            <p:custDataLst>
              <p:tags r:id="rId8"/>
            </p:custDataLst>
          </p:nvPr>
        </p:nvSpPr>
        <p:spPr bwMode="auto">
          <a:xfrm>
            <a:off x="3582423" y="2219326"/>
            <a:ext cx="398463" cy="39687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7" name="MH_Other_8"/>
          <p:cNvSpPr>
            <a:spLocks noChangeAspect="1"/>
          </p:cNvSpPr>
          <p:nvPr>
            <p:custDataLst>
              <p:tags r:id="rId9"/>
            </p:custDataLst>
          </p:nvPr>
        </p:nvSpPr>
        <p:spPr bwMode="auto">
          <a:xfrm>
            <a:off x="3599886" y="3689350"/>
            <a:ext cx="396875" cy="393700"/>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FFFFFF"/>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8" name="MH_Other_9"/>
          <p:cNvSpPr>
            <a:spLocks noChangeAspect="1"/>
          </p:cNvSpPr>
          <p:nvPr>
            <p:custDataLst>
              <p:tags r:id="rId10"/>
            </p:custDataLst>
          </p:nvPr>
        </p:nvSpPr>
        <p:spPr bwMode="auto">
          <a:xfrm>
            <a:off x="3582423" y="5154613"/>
            <a:ext cx="398463" cy="398462"/>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a:extLst/>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ndParaRPr>
          </a:p>
        </p:txBody>
      </p:sp>
      <p:sp>
        <p:nvSpPr>
          <p:cNvPr id="19" name="矩形 18"/>
          <p:cNvSpPr/>
          <p:nvPr/>
        </p:nvSpPr>
        <p:spPr>
          <a:xfrm>
            <a:off x="4411259" y="2108370"/>
            <a:ext cx="6912000" cy="559769"/>
          </a:xfrm>
          <a:prstGeom prst="rect">
            <a:avLst/>
          </a:prstGeom>
        </p:spPr>
        <p:txBody>
          <a:bodyPr wrap="none">
            <a:spAutoFit/>
          </a:bodyPr>
          <a:lstStyle/>
          <a:p>
            <a:pPr>
              <a:lnSpc>
                <a:spcPct val="150000"/>
              </a:lnSpc>
            </a:pP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学习元支持各种资源的上传、分享和个性化推荐；</a:t>
            </a:r>
            <a:endParaRPr lang="en-US" altLang="zh-CN"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0" name="矩形 19"/>
          <p:cNvSpPr/>
          <p:nvPr/>
        </p:nvSpPr>
        <p:spPr>
          <a:xfrm>
            <a:off x="4411259" y="3312714"/>
            <a:ext cx="6912000" cy="1113766"/>
          </a:xfrm>
          <a:prstGeom prst="rect">
            <a:avLst/>
          </a:prstGeom>
        </p:spPr>
        <p:txBody>
          <a:bodyPr>
            <a:spAutoFit/>
          </a:bodyPr>
          <a:lstStyle/>
          <a:p>
            <a:pPr>
              <a:lnSpc>
                <a:spcPct val="150000"/>
              </a:lnSpc>
            </a:pP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学习元能实现小组讨论、投票、作品分享等学习活动设计；</a:t>
            </a:r>
            <a:endParaRPr lang="en-US" altLang="zh-CN"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p:txBody>
      </p:sp>
      <p:sp>
        <p:nvSpPr>
          <p:cNvPr id="21" name="矩形 20"/>
          <p:cNvSpPr/>
          <p:nvPr/>
        </p:nvSpPr>
        <p:spPr>
          <a:xfrm>
            <a:off x="4411259" y="4768190"/>
            <a:ext cx="6912000" cy="1113766"/>
          </a:xfrm>
          <a:prstGeom prst="rect">
            <a:avLst/>
          </a:prstGeom>
        </p:spPr>
        <p:txBody>
          <a:bodyPr>
            <a:spAutoFit/>
          </a:bodyPr>
          <a:lstStyle/>
          <a:p>
            <a:pPr>
              <a:lnSpc>
                <a:spcPct val="150000"/>
              </a:lnSpc>
            </a:pP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学习元能够让参与协作的不同主体对同一学习元进行协同编辑、评价和微批注。</a:t>
            </a:r>
            <a:endParaRPr lang="en-US" altLang="zh-CN"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1148533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11" name="矩形 10"/>
          <p:cNvSpPr/>
          <p:nvPr/>
        </p:nvSpPr>
        <p:spPr>
          <a:xfrm>
            <a:off x="8666580" y="1009930"/>
            <a:ext cx="1560509" cy="1137106"/>
          </a:xfrm>
          <a:prstGeom prst="rect">
            <a:avLst/>
          </a:prstGeom>
        </p:spPr>
        <p:txBody>
          <a:bodyPr wrap="square">
            <a:spAutoFit/>
          </a:bodyPr>
          <a:lstStyle/>
          <a:p>
            <a:pPr algn="ctr">
              <a:lnSpc>
                <a:spcPct val="150000"/>
              </a:lnSpc>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学习者</a:t>
            </a:r>
            <a:endParaRPr lang="en-US"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pPr algn="ctr">
              <a:lnSpc>
                <a:spcPct val="150000"/>
              </a:lnSpc>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协同编辑</a:t>
            </a:r>
            <a:endParaRPr lang="zh-CN" altLang="en-US" sz="2400" dirty="0"/>
          </a:p>
        </p:txBody>
      </p:sp>
      <p:pic>
        <p:nvPicPr>
          <p:cNvPr id="4" name="图片 3"/>
          <p:cNvPicPr>
            <a:picLocks noChangeAspect="1"/>
          </p:cNvPicPr>
          <p:nvPr/>
        </p:nvPicPr>
        <p:blipFill>
          <a:blip r:embed="rId3"/>
          <a:stretch>
            <a:fillRect/>
          </a:stretch>
        </p:blipFill>
        <p:spPr>
          <a:xfrm>
            <a:off x="137160" y="142190"/>
            <a:ext cx="7678630" cy="4390069"/>
          </a:xfrm>
          <a:prstGeom prst="rect">
            <a:avLst/>
          </a:prstGeom>
        </p:spPr>
      </p:pic>
      <p:pic>
        <p:nvPicPr>
          <p:cNvPr id="5" name="图片 4"/>
          <p:cNvPicPr>
            <a:picLocks noChangeAspect="1"/>
          </p:cNvPicPr>
          <p:nvPr/>
        </p:nvPicPr>
        <p:blipFill>
          <a:blip r:embed="rId4"/>
          <a:stretch>
            <a:fillRect/>
          </a:stretch>
        </p:blipFill>
        <p:spPr>
          <a:xfrm>
            <a:off x="5141160" y="2905784"/>
            <a:ext cx="7050840" cy="3751689"/>
          </a:xfrm>
          <a:prstGeom prst="rect">
            <a:avLst/>
          </a:prstGeom>
        </p:spPr>
      </p:pic>
      <p:sp>
        <p:nvSpPr>
          <p:cNvPr id="3" name="右箭头 2"/>
          <p:cNvSpPr/>
          <p:nvPr/>
        </p:nvSpPr>
        <p:spPr>
          <a:xfrm flipH="1">
            <a:off x="8037651" y="1232803"/>
            <a:ext cx="660914" cy="725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027063" y="5026313"/>
            <a:ext cx="1204048" cy="1137106"/>
          </a:xfrm>
          <a:prstGeom prst="rect">
            <a:avLst/>
          </a:prstGeom>
        </p:spPr>
        <p:txBody>
          <a:bodyPr wrap="square">
            <a:spAutoFit/>
          </a:bodyPr>
          <a:lstStyle/>
          <a:p>
            <a:pPr algn="ctr">
              <a:lnSpc>
                <a:spcPct val="150000"/>
              </a:lnSpc>
            </a:pP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者讨论</a:t>
            </a:r>
            <a:endParaRPr lang="zh-CN" altLang="en-US" sz="2400" dirty="0"/>
          </a:p>
        </p:txBody>
      </p:sp>
      <p:sp>
        <p:nvSpPr>
          <p:cNvPr id="10" name="右箭头 9"/>
          <p:cNvSpPr/>
          <p:nvPr/>
        </p:nvSpPr>
        <p:spPr>
          <a:xfrm>
            <a:off x="4242161" y="5255989"/>
            <a:ext cx="660914" cy="725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440300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1" y="213919"/>
            <a:ext cx="2984499" cy="796011"/>
          </a:xfrm>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8" name="矩形 7"/>
          <p:cNvSpPr/>
          <p:nvPr/>
        </p:nvSpPr>
        <p:spPr>
          <a:xfrm>
            <a:off x="99663" y="969163"/>
            <a:ext cx="10811144" cy="3416320"/>
          </a:xfrm>
          <a:prstGeom prst="rect">
            <a:avLst/>
          </a:prstGeom>
        </p:spPr>
        <p:txBody>
          <a:bodyPr wrap="square">
            <a:spAutoFit/>
          </a:bodyPr>
          <a:lstStyle/>
          <a:p>
            <a:pPr indent="712788">
              <a:lnSpc>
                <a:spcPct val="150000"/>
              </a:lnSpc>
            </a:pPr>
            <a:r>
              <a:rPr lang="zh-CN" altLang="en-US"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rPr>
              <a:t>学习元支持个性化推荐，以加强学习者个体知识建构和群体知识建构</a:t>
            </a:r>
            <a:endParaRPr lang="en-US" altLang="zh-CN"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endParaRPr>
          </a:p>
          <a:p>
            <a:pPr marL="1069975" indent="371475">
              <a:lnSpc>
                <a:spcPct val="150000"/>
              </a:lnSpc>
              <a:buFont typeface="Arial" panose="020B0604020202020204" pitchFamily="34" charset="0"/>
              <a:buChar char="•"/>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学习元能够将学习资源、教学内容、知识点、学习活动、学习者、知识专家等之间建立</a:t>
            </a:r>
            <a:r>
              <a:rPr lang="zh-CN" altLang="en-US" sz="2400" b="1"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关联；</a:t>
            </a:r>
            <a:endParaRPr lang="en-US" altLang="zh-CN" sz="2400" b="1"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pPr marL="1069975" indent="371475">
              <a:lnSpc>
                <a:spcPct val="150000"/>
              </a:lnSpc>
              <a:buFont typeface="Arial" panose="020B0604020202020204" pitchFamily="34" charset="0"/>
              <a:buChar char="•"/>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根据学习者的</a:t>
            </a:r>
            <a:r>
              <a:rPr lang="zh-CN" altLang="en-US" sz="2400" b="1"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个性特征</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兴趣偏好</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学习行为</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a:t>
            </a:r>
            <a:r>
              <a:rPr lang="zh-CN" altLang="en-US" sz="2400" b="1"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学习情境</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将具有关联关系的学习资源、学习活动、学习同伴和知识专家等</a:t>
            </a:r>
            <a:r>
              <a:rPr lang="zh-CN" altLang="en-US" sz="2400" b="1"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智能</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推荐给学习者，促进学习者个体知识建构，又加强学习者协作，促进群体知识建构。</a:t>
            </a:r>
            <a:endParaRPr lang="zh-CN" altLang="en-US" sz="2400" dirty="0"/>
          </a:p>
        </p:txBody>
      </p:sp>
    </p:spTree>
    <p:extLst>
      <p:ext uri="{BB962C8B-B14F-4D97-AF65-F5344CB8AC3E}">
        <p14:creationId xmlns:p14="http://schemas.microsoft.com/office/powerpoint/2010/main" val="39945185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1" y="213919"/>
            <a:ext cx="2984499" cy="796011"/>
          </a:xfrm>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8" name="矩形 7"/>
          <p:cNvSpPr/>
          <p:nvPr/>
        </p:nvSpPr>
        <p:spPr>
          <a:xfrm>
            <a:off x="673101" y="1852567"/>
            <a:ext cx="4804474" cy="2862322"/>
          </a:xfrm>
          <a:prstGeom prst="rect">
            <a:avLst/>
          </a:prstGeom>
        </p:spPr>
        <p:txBody>
          <a:bodyPr wrap="square">
            <a:spAutoFit/>
          </a:bodyPr>
          <a:lstStyle/>
          <a:p>
            <a:pPr indent="712788">
              <a:lnSpc>
                <a:spcPct val="150000"/>
              </a:lnSpc>
            </a:pPr>
            <a:r>
              <a:rPr lang="zh-CN" altLang="en-US"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rPr>
              <a:t>通过人际网络，学习者能够了解某一知识领域内的知识专家和学习同伴。</a:t>
            </a:r>
            <a:endParaRPr lang="en-US" altLang="zh-CN"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endParaRPr>
          </a:p>
          <a:p>
            <a:pPr indent="712788">
              <a:lnSpc>
                <a:spcPct val="150000"/>
              </a:lnSpc>
            </a:pPr>
            <a:r>
              <a:rPr lang="zh-CN" altLang="en-US" sz="2400" b="1" kern="100" dirty="0">
                <a:solidFill>
                  <a:srgbClr val="0070C0"/>
                </a:solidFill>
                <a:latin typeface="宋体" panose="02010600030101010101" pitchFamily="2" charset="-122"/>
                <a:ea typeface="宋体" panose="02010600030101010101" pitchFamily="2" charset="-122"/>
                <a:cs typeface="Times New Roman" panose="02020603050405020304" pitchFamily="18" charset="0"/>
              </a:rPr>
              <a:t>学习</a:t>
            </a:r>
            <a:r>
              <a:rPr lang="zh-CN" altLang="en-US"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rPr>
              <a:t>元能够据此向学习者推荐学习同伴和知识专家。</a:t>
            </a:r>
            <a:endParaRPr lang="en-US" altLang="zh-CN"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a:blip r:embed="rId3"/>
          <a:stretch>
            <a:fillRect/>
          </a:stretch>
        </p:blipFill>
        <p:spPr>
          <a:xfrm>
            <a:off x="5865033" y="909638"/>
            <a:ext cx="5802315" cy="5792140"/>
          </a:xfrm>
          <a:prstGeom prst="rect">
            <a:avLst/>
          </a:prstGeom>
        </p:spPr>
      </p:pic>
    </p:spTree>
    <p:extLst>
      <p:ext uri="{BB962C8B-B14F-4D97-AF65-F5344CB8AC3E}">
        <p14:creationId xmlns:p14="http://schemas.microsoft.com/office/powerpoint/2010/main" val="2398073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1" y="213919"/>
            <a:ext cx="2984499" cy="796011"/>
          </a:xfrm>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8" name="矩形 7"/>
          <p:cNvSpPr/>
          <p:nvPr/>
        </p:nvSpPr>
        <p:spPr>
          <a:xfrm>
            <a:off x="259891" y="1914560"/>
            <a:ext cx="4758538" cy="2308324"/>
          </a:xfrm>
          <a:prstGeom prst="rect">
            <a:avLst/>
          </a:prstGeom>
        </p:spPr>
        <p:txBody>
          <a:bodyPr wrap="square">
            <a:spAutoFit/>
          </a:bodyPr>
          <a:lstStyle/>
          <a:p>
            <a:pPr indent="712788">
              <a:lnSpc>
                <a:spcPct val="150000"/>
              </a:lnSpc>
            </a:pPr>
            <a:r>
              <a:rPr lang="zh-CN" altLang="en-US"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rPr>
              <a:t>通过知识网络，学习者能够了解知识点之间的关系。</a:t>
            </a:r>
            <a:endParaRPr lang="en-US" altLang="zh-CN"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endParaRPr>
          </a:p>
          <a:p>
            <a:pPr indent="712788">
              <a:lnSpc>
                <a:spcPct val="150000"/>
              </a:lnSpc>
            </a:pPr>
            <a:r>
              <a:rPr lang="zh-CN" altLang="en-US" sz="2400" b="1" kern="100" dirty="0">
                <a:solidFill>
                  <a:srgbClr val="0070C0"/>
                </a:solidFill>
                <a:latin typeface="宋体" panose="02010600030101010101" pitchFamily="2" charset="-122"/>
                <a:ea typeface="宋体" panose="02010600030101010101" pitchFamily="2" charset="-122"/>
                <a:cs typeface="Times New Roman" panose="02020603050405020304" pitchFamily="18" charset="0"/>
              </a:rPr>
              <a:t>学习</a:t>
            </a:r>
            <a:r>
              <a:rPr lang="zh-CN" altLang="en-US"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rPr>
              <a:t>元能够向学习者推荐相关知识。</a:t>
            </a:r>
            <a:endParaRPr lang="en-US" altLang="zh-CN"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7" name="图片 6"/>
          <p:cNvPicPr>
            <a:picLocks noChangeAspect="1"/>
          </p:cNvPicPr>
          <p:nvPr/>
        </p:nvPicPr>
        <p:blipFill>
          <a:blip r:embed="rId3"/>
          <a:stretch>
            <a:fillRect/>
          </a:stretch>
        </p:blipFill>
        <p:spPr>
          <a:xfrm>
            <a:off x="4858201" y="1589860"/>
            <a:ext cx="7256309" cy="4621552"/>
          </a:xfrm>
          <a:prstGeom prst="rect">
            <a:avLst/>
          </a:prstGeom>
        </p:spPr>
      </p:pic>
    </p:spTree>
    <p:extLst>
      <p:ext uri="{BB962C8B-B14F-4D97-AF65-F5344CB8AC3E}">
        <p14:creationId xmlns:p14="http://schemas.microsoft.com/office/powerpoint/2010/main" val="518747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77049" y="203772"/>
            <a:ext cx="4223006" cy="646331"/>
          </a:xfrm>
          <a:prstGeom prst="rect">
            <a:avLst/>
          </a:prstGeom>
        </p:spPr>
        <p:txBody>
          <a:bodyPr wrap="square">
            <a:spAutoFit/>
          </a:bodyPr>
          <a:lstStyle/>
          <a:p>
            <a:pPr algn="ctr"/>
            <a:r>
              <a:rPr lang="zh-CN" altLang="zh-CN" dirty="0">
                <a:ea typeface="宋体" panose="02010600030101010101" pitchFamily="2" charset="-122"/>
                <a:cs typeface="Times New Roman" panose="02020603050405020304" pitchFamily="18" charset="0"/>
              </a:rPr>
              <a:t>真实的想法，真正的</a:t>
            </a:r>
            <a:r>
              <a:rPr lang="zh-CN" altLang="zh-CN" dirty="0" smtClean="0">
                <a:ea typeface="宋体" panose="02010600030101010101" pitchFamily="2" charset="-122"/>
                <a:cs typeface="Times New Roman" panose="02020603050405020304" pitchFamily="18" charset="0"/>
              </a:rPr>
              <a:t>问题</a:t>
            </a:r>
            <a:endParaRPr lang="en-US" altLang="zh-CN" dirty="0" smtClean="0">
              <a:ea typeface="宋体" panose="02010600030101010101" pitchFamily="2" charset="-122"/>
              <a:cs typeface="Times New Roman" panose="02020603050405020304" pitchFamily="18" charset="0"/>
            </a:endParaRPr>
          </a:p>
          <a:p>
            <a:pPr algn="ct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Real Ideas, Authentic Problems</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6825170" y="1129370"/>
            <a:ext cx="2255746" cy="646331"/>
          </a:xfrm>
          <a:prstGeom prst="rect">
            <a:avLst/>
          </a:prstGeom>
        </p:spPr>
        <p:txBody>
          <a:bodyPr wrap="none">
            <a:spAutoFit/>
          </a:bodyPr>
          <a:lstStyle/>
          <a:p>
            <a:pPr algn="ctr"/>
            <a:r>
              <a:rPr lang="zh-CN" altLang="zh-CN" dirty="0">
                <a:ea typeface="宋体" panose="02010600030101010101" pitchFamily="2" charset="-122"/>
                <a:cs typeface="Times New Roman" panose="02020603050405020304" pitchFamily="18" charset="0"/>
              </a:rPr>
              <a:t>可改善的</a:t>
            </a:r>
            <a:r>
              <a:rPr lang="zh-CN" altLang="zh-CN" dirty="0" smtClean="0">
                <a:ea typeface="宋体" panose="02010600030101010101" pitchFamily="2" charset="-122"/>
                <a:cs typeface="Times New Roman" panose="02020603050405020304" pitchFamily="18" charset="0"/>
              </a:rPr>
              <a:t>想法</a:t>
            </a:r>
            <a:endParaRPr lang="en-US" altLang="zh-CN" dirty="0" smtClean="0">
              <a:ea typeface="宋体" panose="02010600030101010101" pitchFamily="2" charset="-122"/>
              <a:cs typeface="Times New Roman" panose="02020603050405020304" pitchFamily="18" charset="0"/>
            </a:endParaRPr>
          </a:p>
          <a:p>
            <a:pPr algn="ctr"/>
            <a:r>
              <a:rPr lang="zh-CN" altLang="zh-CN"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kern="0" dirty="0">
                <a:latin typeface="Times New Roman" panose="02020603050405020304" pitchFamily="18" charset="0"/>
                <a:cs typeface="Times New Roman" panose="02020603050405020304" pitchFamily="18" charset="0"/>
              </a:rPr>
              <a:t>Improvable Ideas</a:t>
            </a:r>
            <a:r>
              <a:rPr lang="zh-CN" altLang="zh-CN"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7" name="矩形 6"/>
          <p:cNvSpPr/>
          <p:nvPr/>
        </p:nvSpPr>
        <p:spPr>
          <a:xfrm>
            <a:off x="8816162" y="1579765"/>
            <a:ext cx="1960793" cy="646331"/>
          </a:xfrm>
          <a:prstGeom prst="rect">
            <a:avLst/>
          </a:prstGeom>
        </p:spPr>
        <p:txBody>
          <a:bodyPr wrap="none">
            <a:spAutoFit/>
          </a:bodyPr>
          <a:lstStyle/>
          <a:p>
            <a:pPr algn="ctr"/>
            <a:r>
              <a:rPr lang="zh-CN" altLang="zh-CN" dirty="0">
                <a:ea typeface="宋体" panose="02010600030101010101" pitchFamily="2" charset="-122"/>
                <a:cs typeface="Times New Roman" panose="02020603050405020304" pitchFamily="18" charset="0"/>
              </a:rPr>
              <a:t>观念</a:t>
            </a:r>
            <a:r>
              <a:rPr lang="zh-CN" altLang="zh-CN" dirty="0" smtClean="0">
                <a:ea typeface="宋体" panose="02010600030101010101" pitchFamily="2" charset="-122"/>
                <a:cs typeface="Times New Roman" panose="02020603050405020304" pitchFamily="18" charset="0"/>
              </a:rPr>
              <a:t>多样性</a:t>
            </a:r>
            <a:endParaRPr lang="en-US" altLang="zh-CN" dirty="0" smtClean="0">
              <a:ea typeface="宋体" panose="02010600030101010101" pitchFamily="2" charset="-122"/>
              <a:cs typeface="Times New Roman" panose="02020603050405020304" pitchFamily="18" charset="0"/>
            </a:endParaRPr>
          </a:p>
          <a:p>
            <a:pPr algn="ctr"/>
            <a:r>
              <a:rPr lang="zh-CN" altLang="zh-CN"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Idea Diversity</a:t>
            </a:r>
            <a:r>
              <a:rPr lang="zh-CN" altLang="zh-CN"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8" name="矩形 7"/>
          <p:cNvSpPr/>
          <p:nvPr/>
        </p:nvSpPr>
        <p:spPr>
          <a:xfrm>
            <a:off x="8998794" y="3358141"/>
            <a:ext cx="1717201" cy="646331"/>
          </a:xfrm>
          <a:prstGeom prst="rect">
            <a:avLst/>
          </a:prstGeom>
        </p:spPr>
        <p:txBody>
          <a:bodyPr wrap="none">
            <a:spAutoFit/>
          </a:bodyPr>
          <a:lstStyle/>
          <a:p>
            <a:pPr algn="ctr"/>
            <a:r>
              <a:rPr lang="zh-CN" altLang="zh-CN" dirty="0" smtClean="0">
                <a:ea typeface="宋体" panose="02010600030101010101" pitchFamily="2" charset="-122"/>
                <a:cs typeface="Times New Roman" panose="02020603050405020304" pitchFamily="18" charset="0"/>
              </a:rPr>
              <a:t>升华</a:t>
            </a:r>
            <a:endParaRPr lang="en-US" altLang="zh-CN" dirty="0" smtClean="0">
              <a:ea typeface="宋体" panose="02010600030101010101" pitchFamily="2" charset="-122"/>
              <a:cs typeface="Times New Roman" panose="02020603050405020304" pitchFamily="18" charset="0"/>
            </a:endParaRPr>
          </a:p>
          <a:p>
            <a:pPr algn="ct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Rise Above</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矩形 8"/>
          <p:cNvSpPr/>
          <p:nvPr/>
        </p:nvSpPr>
        <p:spPr>
          <a:xfrm>
            <a:off x="8642322" y="2444583"/>
            <a:ext cx="2332753" cy="646331"/>
          </a:xfrm>
          <a:prstGeom prst="rect">
            <a:avLst/>
          </a:prstGeom>
        </p:spPr>
        <p:txBody>
          <a:bodyPr wrap="none">
            <a:spAutoFit/>
          </a:bodyPr>
          <a:lstStyle/>
          <a:p>
            <a:pPr algn="ctr"/>
            <a:r>
              <a:rPr lang="zh-CN" altLang="zh-CN" dirty="0">
                <a:ea typeface="宋体" panose="02010600030101010101" pitchFamily="2" charset="-122"/>
                <a:cs typeface="Times New Roman" panose="02020603050405020304" pitchFamily="18" charset="0"/>
              </a:rPr>
              <a:t>认知的中介</a:t>
            </a:r>
            <a:r>
              <a:rPr lang="zh-CN" altLang="zh-CN" dirty="0" smtClean="0">
                <a:ea typeface="宋体" panose="02010600030101010101" pitchFamily="2" charset="-122"/>
                <a:cs typeface="Times New Roman" panose="02020603050405020304" pitchFamily="18" charset="0"/>
              </a:rPr>
              <a:t>作用</a:t>
            </a:r>
            <a:endParaRPr lang="en-US" altLang="zh-CN" dirty="0" smtClean="0">
              <a:ea typeface="宋体" panose="02010600030101010101" pitchFamily="2" charset="-122"/>
              <a:cs typeface="Times New Roman" panose="02020603050405020304" pitchFamily="18" charset="0"/>
            </a:endParaRPr>
          </a:p>
          <a:p>
            <a:pPr algn="ct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Epistemic Agency</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矩形 9"/>
          <p:cNvSpPr/>
          <p:nvPr/>
        </p:nvSpPr>
        <p:spPr>
          <a:xfrm>
            <a:off x="8454295" y="4233938"/>
            <a:ext cx="2871300" cy="646331"/>
          </a:xfrm>
          <a:prstGeom prst="rect">
            <a:avLst/>
          </a:prstGeom>
        </p:spPr>
        <p:txBody>
          <a:bodyPr wrap="none">
            <a:spAutoFit/>
          </a:bodyPr>
          <a:lstStyle/>
          <a:p>
            <a:pPr algn="ctr"/>
            <a:r>
              <a:rPr lang="zh-CN" altLang="zh-CN" dirty="0">
                <a:ea typeface="宋体" panose="02010600030101010101" pitchFamily="2" charset="-122"/>
                <a:cs typeface="Times New Roman" panose="02020603050405020304" pitchFamily="18" charset="0"/>
              </a:rPr>
              <a:t>共同体</a:t>
            </a:r>
            <a:r>
              <a:rPr lang="zh-CN" altLang="zh-CN" dirty="0" smtClean="0">
                <a:ea typeface="宋体" panose="02010600030101010101" pitchFamily="2" charset="-122"/>
                <a:cs typeface="Times New Roman" panose="02020603050405020304" pitchFamily="18" charset="0"/>
              </a:rPr>
              <a:t>知识</a:t>
            </a:r>
            <a:endParaRPr lang="en-US" altLang="zh-CN" dirty="0" smtClean="0">
              <a:ea typeface="宋体" panose="02010600030101010101" pitchFamily="2" charset="-122"/>
              <a:cs typeface="Times New Roman" panose="02020603050405020304" pitchFamily="18" charset="0"/>
            </a:endParaRPr>
          </a:p>
          <a:p>
            <a:pPr algn="ct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Community Knowledge</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10"/>
          <p:cNvSpPr/>
          <p:nvPr/>
        </p:nvSpPr>
        <p:spPr>
          <a:xfrm>
            <a:off x="3018912" y="5341268"/>
            <a:ext cx="3140604" cy="646331"/>
          </a:xfrm>
          <a:prstGeom prst="rect">
            <a:avLst/>
          </a:prstGeom>
        </p:spPr>
        <p:txBody>
          <a:bodyPr wrap="none">
            <a:spAutoFit/>
          </a:bodyPr>
          <a:lstStyle/>
          <a:p>
            <a:pPr algn="ctr"/>
            <a:r>
              <a:rPr lang="zh-CN" altLang="zh-CN" dirty="0">
                <a:ea typeface="宋体" panose="02010600030101010101" pitchFamily="2" charset="-122"/>
                <a:cs typeface="Times New Roman" panose="02020603050405020304" pitchFamily="18" charset="0"/>
              </a:rPr>
              <a:t>知识的</a:t>
            </a:r>
            <a:r>
              <a:rPr lang="zh-CN" altLang="zh-CN" dirty="0" smtClean="0">
                <a:ea typeface="宋体" panose="02010600030101010101" pitchFamily="2" charset="-122"/>
                <a:cs typeface="Times New Roman" panose="02020603050405020304" pitchFamily="18" charset="0"/>
              </a:rPr>
              <a:t>民主化</a:t>
            </a:r>
            <a:endParaRPr lang="en-US" altLang="zh-CN" dirty="0" smtClean="0">
              <a:ea typeface="宋体" panose="02010600030101010101" pitchFamily="2" charset="-122"/>
              <a:cs typeface="Times New Roman" panose="02020603050405020304" pitchFamily="18" charset="0"/>
            </a:endParaRPr>
          </a:p>
          <a:p>
            <a:pPr algn="ct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Democratizing Knowledge</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2" name="矩形 11"/>
          <p:cNvSpPr/>
          <p:nvPr/>
        </p:nvSpPr>
        <p:spPr>
          <a:xfrm>
            <a:off x="919096" y="1618590"/>
            <a:ext cx="4084836" cy="646331"/>
          </a:xfrm>
          <a:prstGeom prst="rect">
            <a:avLst/>
          </a:prstGeom>
        </p:spPr>
        <p:txBody>
          <a:bodyPr wrap="none">
            <a:spAutoFit/>
          </a:bodyPr>
          <a:lstStyle/>
          <a:p>
            <a:pPr algn="ctr"/>
            <a:r>
              <a:rPr lang="zh-CN" altLang="zh-CN" dirty="0">
                <a:ea typeface="宋体" panose="02010600030101010101" pitchFamily="2" charset="-122"/>
                <a:cs typeface="Times New Roman" panose="02020603050405020304" pitchFamily="18" charset="0"/>
              </a:rPr>
              <a:t>改善均衡性</a:t>
            </a:r>
            <a:r>
              <a:rPr lang="zh-CN" altLang="zh-CN" dirty="0" smtClean="0">
                <a:ea typeface="宋体" panose="02010600030101010101" pitchFamily="2" charset="-122"/>
                <a:cs typeface="Times New Roman" panose="02020603050405020304" pitchFamily="18" charset="0"/>
              </a:rPr>
              <a:t>知识</a:t>
            </a:r>
            <a:endParaRPr lang="en-US" altLang="zh-CN" dirty="0" smtClean="0">
              <a:ea typeface="宋体" panose="02010600030101010101" pitchFamily="2" charset="-122"/>
              <a:cs typeface="Times New Roman" panose="02020603050405020304" pitchFamily="18" charset="0"/>
            </a:endParaRPr>
          </a:p>
          <a:p>
            <a:pPr algn="ctr"/>
            <a:r>
              <a:rPr lang="zh-CN" altLang="zh-CN" dirty="0" smtClean="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Symmetric Knowledge Advancement</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3" name="矩形 12"/>
          <p:cNvSpPr/>
          <p:nvPr/>
        </p:nvSpPr>
        <p:spPr>
          <a:xfrm>
            <a:off x="816524" y="2478189"/>
            <a:ext cx="3531737" cy="646331"/>
          </a:xfrm>
          <a:prstGeom prst="rect">
            <a:avLst/>
          </a:prstGeom>
        </p:spPr>
        <p:txBody>
          <a:bodyPr wrap="none">
            <a:spAutoFit/>
          </a:bodyPr>
          <a:lstStyle/>
          <a:p>
            <a:pPr algn="ctr"/>
            <a:r>
              <a:rPr lang="zh-CN" altLang="zh-CN" dirty="0">
                <a:ea typeface="宋体" panose="02010600030101010101" pitchFamily="2" charset="-122"/>
                <a:cs typeface="Times New Roman" panose="02020603050405020304" pitchFamily="18" charset="0"/>
              </a:rPr>
              <a:t>知识建构的</a:t>
            </a:r>
            <a:r>
              <a:rPr lang="zh-CN" altLang="zh-CN" dirty="0" smtClean="0">
                <a:ea typeface="宋体" panose="02010600030101010101" pitchFamily="2" charset="-122"/>
                <a:cs typeface="Times New Roman" panose="02020603050405020304" pitchFamily="18" charset="0"/>
              </a:rPr>
              <a:t>普遍性</a:t>
            </a:r>
            <a:endParaRPr lang="en-US" altLang="zh-CN" dirty="0" smtClean="0">
              <a:ea typeface="宋体" panose="02010600030101010101" pitchFamily="2" charset="-122"/>
              <a:cs typeface="Times New Roman" panose="02020603050405020304" pitchFamily="18" charset="0"/>
            </a:endParaRPr>
          </a:p>
          <a:p>
            <a:pPr algn="ct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Pervasive Knowledge Building</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4" name="矩形 13"/>
          <p:cNvSpPr/>
          <p:nvPr/>
        </p:nvSpPr>
        <p:spPr>
          <a:xfrm>
            <a:off x="110014" y="3341309"/>
            <a:ext cx="4636620" cy="646331"/>
          </a:xfrm>
          <a:prstGeom prst="rect">
            <a:avLst/>
          </a:prstGeom>
        </p:spPr>
        <p:txBody>
          <a:bodyPr wrap="square">
            <a:spAutoFit/>
          </a:bodyPr>
          <a:lstStyle/>
          <a:p>
            <a:pPr algn="ctr"/>
            <a:r>
              <a:rPr lang="zh-CN" altLang="zh-CN" dirty="0">
                <a:ea typeface="宋体" panose="02010600030101010101" pitchFamily="2" charset="-122"/>
                <a:cs typeface="Times New Roman" panose="02020603050405020304" pitchFamily="18" charset="0"/>
              </a:rPr>
              <a:t>权威知识的建构性</a:t>
            </a:r>
            <a:r>
              <a:rPr lang="zh-CN" altLang="zh-CN" dirty="0" smtClean="0">
                <a:ea typeface="宋体" panose="02010600030101010101" pitchFamily="2" charset="-122"/>
                <a:cs typeface="Times New Roman" panose="02020603050405020304" pitchFamily="18" charset="0"/>
              </a:rPr>
              <a:t>利用</a:t>
            </a:r>
            <a:endParaRPr lang="en-US" altLang="zh-CN" dirty="0" smtClean="0">
              <a:ea typeface="宋体" panose="02010600030101010101" pitchFamily="2" charset="-122"/>
              <a:cs typeface="Times New Roman" panose="02020603050405020304" pitchFamily="18" charset="0"/>
            </a:endParaRPr>
          </a:p>
          <a:p>
            <a:pPr algn="ct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Constructive Uses of Authoritative Sources</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5" name="矩形 14"/>
          <p:cNvSpPr/>
          <p:nvPr/>
        </p:nvSpPr>
        <p:spPr>
          <a:xfrm>
            <a:off x="1303568" y="4238877"/>
            <a:ext cx="3557384" cy="646331"/>
          </a:xfrm>
          <a:prstGeom prst="rect">
            <a:avLst/>
          </a:prstGeom>
        </p:spPr>
        <p:txBody>
          <a:bodyPr wrap="none">
            <a:spAutoFit/>
          </a:bodyPr>
          <a:lstStyle/>
          <a:p>
            <a:pPr algn="ctr"/>
            <a:r>
              <a:rPr lang="zh-CN" altLang="zh-CN" dirty="0" smtClean="0">
                <a:ea typeface="宋体" panose="02010600030101010101" pitchFamily="2" charset="-122"/>
                <a:cs typeface="Times New Roman" panose="02020603050405020304" pitchFamily="18" charset="0"/>
              </a:rPr>
              <a:t>知识建构</a:t>
            </a:r>
            <a:r>
              <a:rPr lang="zh-CN" altLang="en-US" dirty="0">
                <a:ea typeface="宋体" panose="02010600030101010101" pitchFamily="2" charset="-122"/>
                <a:cs typeface="Times New Roman" panose="02020603050405020304" pitchFamily="18" charset="0"/>
              </a:rPr>
              <a:t>会话</a:t>
            </a:r>
            <a:endParaRPr lang="en-US" altLang="zh-CN" dirty="0" smtClean="0">
              <a:ea typeface="宋体" panose="02010600030101010101" pitchFamily="2" charset="-122"/>
              <a:cs typeface="Times New Roman" panose="02020603050405020304" pitchFamily="18" charset="0"/>
            </a:endParaRPr>
          </a:p>
          <a:p>
            <a:pPr algn="ctr"/>
            <a:r>
              <a:rPr lang="zh-CN" altLang="en-US"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smtClean="0">
                <a:latin typeface="Times New Roman" panose="02020603050405020304" pitchFamily="18" charset="0"/>
                <a:ea typeface="宋体" panose="02010600030101010101" pitchFamily="2" charset="-122"/>
                <a:cs typeface="Times New Roman" panose="02020603050405020304" pitchFamily="18" charset="0"/>
              </a:rPr>
              <a:t>Knowledge </a:t>
            </a:r>
            <a:r>
              <a:rPr lang="en-US" altLang="zh-CN" dirty="0">
                <a:latin typeface="Times New Roman" panose="02020603050405020304" pitchFamily="18" charset="0"/>
                <a:ea typeface="宋体" panose="02010600030101010101" pitchFamily="2" charset="-122"/>
                <a:cs typeface="Times New Roman" panose="02020603050405020304" pitchFamily="18" charset="0"/>
              </a:rPr>
              <a:t>Building Discourse</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6" name="矩形 15"/>
          <p:cNvSpPr/>
          <p:nvPr/>
        </p:nvSpPr>
        <p:spPr>
          <a:xfrm>
            <a:off x="6269564" y="5353550"/>
            <a:ext cx="4332007" cy="923330"/>
          </a:xfrm>
          <a:prstGeom prst="rect">
            <a:avLst/>
          </a:prstGeom>
        </p:spPr>
        <p:txBody>
          <a:bodyPr wrap="square">
            <a:spAutoFit/>
          </a:bodyPr>
          <a:lstStyle/>
          <a:p>
            <a:pPr algn="ctr"/>
            <a:r>
              <a:rPr lang="zh-CN" altLang="zh-CN" dirty="0">
                <a:ea typeface="宋体" panose="02010600030101010101" pitchFamily="2" charset="-122"/>
                <a:cs typeface="Times New Roman" panose="02020603050405020304" pitchFamily="18" charset="0"/>
              </a:rPr>
              <a:t>评价的嵌入和</a:t>
            </a:r>
            <a:r>
              <a:rPr lang="zh-CN" altLang="zh-CN" dirty="0" smtClean="0">
                <a:ea typeface="宋体" panose="02010600030101010101" pitchFamily="2" charset="-122"/>
                <a:cs typeface="Times New Roman" panose="02020603050405020304" pitchFamily="18" charset="0"/>
              </a:rPr>
              <a:t>变化</a:t>
            </a:r>
            <a:endParaRPr lang="en-US" altLang="zh-CN" dirty="0" smtClean="0">
              <a:ea typeface="宋体" panose="02010600030101010101" pitchFamily="2" charset="-122"/>
              <a:cs typeface="Times New Roman" panose="02020603050405020304" pitchFamily="18" charset="0"/>
            </a:endParaRPr>
          </a:p>
          <a:p>
            <a:pPr algn="ct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r>
              <a:rPr lang="en-US" altLang="zh-CN" dirty="0">
                <a:latin typeface="Times New Roman" panose="02020603050405020304" pitchFamily="18" charset="0"/>
                <a:ea typeface="宋体" panose="02010600030101010101" pitchFamily="2" charset="-122"/>
                <a:cs typeface="Times New Roman" panose="02020603050405020304" pitchFamily="18" charset="0"/>
              </a:rPr>
              <a:t>Concurrent, Embedded, and Transformative Assessment</a:t>
            </a:r>
            <a:r>
              <a:rPr lang="zh-CN" altLang="zh-CN" dirty="0">
                <a:latin typeface="Times New Roman" panose="02020603050405020304" pitchFamily="18" charset="0"/>
                <a:ea typeface="宋体" panose="02010600030101010101" pitchFamily="2" charset="-122"/>
                <a:cs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7" name="十二边形 16"/>
          <p:cNvSpPr/>
          <p:nvPr/>
        </p:nvSpPr>
        <p:spPr>
          <a:xfrm>
            <a:off x="4634934" y="1779573"/>
            <a:ext cx="3636000" cy="3636000"/>
          </a:xfrm>
          <a:prstGeom prst="dodecagon">
            <a:avLst/>
          </a:prstGeom>
          <a:noFill/>
          <a:ln w="76200">
            <a:solidFill>
              <a:schemeClr val="accent1"/>
            </a:solid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Straight Connector 13"/>
          <p:cNvCxnSpPr>
            <a:cxnSpLocks noChangeShapeType="1"/>
          </p:cNvCxnSpPr>
          <p:nvPr>
            <p:custDataLst>
              <p:tags r:id="rId1"/>
            </p:custDataLst>
          </p:nvPr>
        </p:nvCxnSpPr>
        <p:spPr bwMode="auto">
          <a:xfrm flipH="1">
            <a:off x="137160" y="909638"/>
            <a:ext cx="3528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25" name="Straight Connector 13"/>
          <p:cNvCxnSpPr>
            <a:cxnSpLocks noChangeShapeType="1"/>
          </p:cNvCxnSpPr>
          <p:nvPr>
            <p:custDataLst>
              <p:tags r:id="rId2"/>
            </p:custDataLst>
          </p:nvPr>
        </p:nvCxnSpPr>
        <p:spPr bwMode="auto">
          <a:xfrm rot="16200000" flipH="1">
            <a:off x="6665722" y="1503903"/>
            <a:ext cx="576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26" name="Straight Connector 13"/>
          <p:cNvCxnSpPr>
            <a:cxnSpLocks noChangeShapeType="1"/>
          </p:cNvCxnSpPr>
          <p:nvPr/>
        </p:nvCxnSpPr>
        <p:spPr bwMode="auto">
          <a:xfrm flipH="1">
            <a:off x="7730144" y="2229606"/>
            <a:ext cx="3708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27" name="Straight Connector 13"/>
          <p:cNvCxnSpPr>
            <a:cxnSpLocks noChangeShapeType="1"/>
          </p:cNvCxnSpPr>
          <p:nvPr/>
        </p:nvCxnSpPr>
        <p:spPr bwMode="auto">
          <a:xfrm flipH="1">
            <a:off x="8270040" y="3101392"/>
            <a:ext cx="3132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28" name="Straight Connector 13"/>
          <p:cNvCxnSpPr>
            <a:cxnSpLocks noChangeShapeType="1"/>
          </p:cNvCxnSpPr>
          <p:nvPr/>
        </p:nvCxnSpPr>
        <p:spPr bwMode="auto">
          <a:xfrm flipH="1">
            <a:off x="8247480" y="4072941"/>
            <a:ext cx="3132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29" name="Straight Connector 13"/>
          <p:cNvCxnSpPr>
            <a:cxnSpLocks noChangeShapeType="1"/>
          </p:cNvCxnSpPr>
          <p:nvPr/>
        </p:nvCxnSpPr>
        <p:spPr bwMode="auto">
          <a:xfrm flipH="1">
            <a:off x="7761428" y="4917758"/>
            <a:ext cx="3672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30" name="Straight Connector 13"/>
          <p:cNvCxnSpPr>
            <a:cxnSpLocks noChangeShapeType="1"/>
          </p:cNvCxnSpPr>
          <p:nvPr/>
        </p:nvCxnSpPr>
        <p:spPr bwMode="auto">
          <a:xfrm rot="5400000" flipH="1" flipV="1">
            <a:off x="6516322" y="5847280"/>
            <a:ext cx="900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31" name="Straight Connector 13"/>
          <p:cNvCxnSpPr>
            <a:cxnSpLocks noChangeShapeType="1"/>
          </p:cNvCxnSpPr>
          <p:nvPr/>
        </p:nvCxnSpPr>
        <p:spPr bwMode="auto">
          <a:xfrm>
            <a:off x="855661" y="2240084"/>
            <a:ext cx="428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32" name="Straight Connector 13"/>
          <p:cNvCxnSpPr>
            <a:cxnSpLocks noChangeShapeType="1"/>
          </p:cNvCxnSpPr>
          <p:nvPr/>
        </p:nvCxnSpPr>
        <p:spPr bwMode="auto">
          <a:xfrm>
            <a:off x="679752" y="3101392"/>
            <a:ext cx="3996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33" name="Straight Connector 13"/>
          <p:cNvCxnSpPr>
            <a:cxnSpLocks noChangeShapeType="1"/>
          </p:cNvCxnSpPr>
          <p:nvPr/>
        </p:nvCxnSpPr>
        <p:spPr bwMode="auto">
          <a:xfrm>
            <a:off x="207312" y="4072525"/>
            <a:ext cx="4428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34" name="Straight Connector 13"/>
          <p:cNvCxnSpPr>
            <a:cxnSpLocks noChangeShapeType="1"/>
          </p:cNvCxnSpPr>
          <p:nvPr/>
        </p:nvCxnSpPr>
        <p:spPr bwMode="auto">
          <a:xfrm>
            <a:off x="1221741" y="4917758"/>
            <a:ext cx="392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35" name="Straight Connector 13"/>
          <p:cNvCxnSpPr>
            <a:cxnSpLocks noChangeShapeType="1"/>
          </p:cNvCxnSpPr>
          <p:nvPr/>
        </p:nvCxnSpPr>
        <p:spPr bwMode="auto">
          <a:xfrm rot="16200000">
            <a:off x="5698680" y="5750200"/>
            <a:ext cx="576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36" name="Straight Connector 13"/>
          <p:cNvCxnSpPr>
            <a:cxnSpLocks noChangeShapeType="1"/>
          </p:cNvCxnSpPr>
          <p:nvPr/>
        </p:nvCxnSpPr>
        <p:spPr bwMode="auto">
          <a:xfrm rot="5400000">
            <a:off x="5523312" y="1291743"/>
            <a:ext cx="900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39" name="内容占位符 2"/>
          <p:cNvSpPr>
            <a:spLocks noGrp="1"/>
          </p:cNvSpPr>
          <p:nvPr>
            <p:ph idx="1"/>
          </p:nvPr>
        </p:nvSpPr>
        <p:spPr>
          <a:xfrm>
            <a:off x="5340379" y="4042463"/>
            <a:ext cx="2249142" cy="901869"/>
          </a:xfrm>
        </p:spPr>
        <p:txBody>
          <a:bodyPr>
            <a:normAutofit/>
          </a:bodyPr>
          <a:lstStyle/>
          <a:p>
            <a:pPr marL="0" indent="0">
              <a:lnSpc>
                <a:spcPct val="100000"/>
              </a:lnSpc>
              <a:buNone/>
            </a:pPr>
            <a:r>
              <a:rPr lang="en-US" altLang="zh-CN" sz="2000" dirty="0" smtClean="0">
                <a:latin typeface="Times New Roman" panose="02020603050405020304" pitchFamily="18" charset="0"/>
                <a:cs typeface="Times New Roman" panose="02020603050405020304" pitchFamily="18" charset="0"/>
              </a:rPr>
              <a:t>(</a:t>
            </a:r>
            <a:r>
              <a:rPr lang="en-US" altLang="zh-CN" sz="2000" dirty="0" err="1" smtClean="0">
                <a:latin typeface="Times New Roman" panose="02020603050405020304" pitchFamily="18" charset="0"/>
                <a:cs typeface="Times New Roman" panose="02020603050405020304" pitchFamily="18" charset="0"/>
              </a:rPr>
              <a:t>Scardamalia</a:t>
            </a:r>
            <a:r>
              <a:rPr lang="en-US" altLang="zh-CN" sz="2000" dirty="0">
                <a:latin typeface="Times New Roman" panose="02020603050405020304" pitchFamily="18" charset="0"/>
                <a:cs typeface="Times New Roman" panose="02020603050405020304" pitchFamily="18" charset="0"/>
              </a:rPr>
              <a:t>, </a:t>
            </a:r>
            <a:r>
              <a:rPr lang="en-US" altLang="zh-CN" sz="2000" dirty="0" smtClean="0">
                <a:latin typeface="Times New Roman" panose="02020603050405020304" pitchFamily="18" charset="0"/>
                <a:cs typeface="Times New Roman" panose="02020603050405020304" pitchFamily="18" charset="0"/>
              </a:rPr>
              <a:t>M;</a:t>
            </a:r>
          </a:p>
          <a:p>
            <a:pPr marL="0" indent="0">
              <a:lnSpc>
                <a:spcPct val="100000"/>
              </a:lnSpc>
              <a:buNone/>
            </a:pPr>
            <a:r>
              <a:rPr lang="en-US" altLang="zh-CN" sz="2000" dirty="0" err="1" smtClean="0">
                <a:latin typeface="Times New Roman" panose="02020603050405020304" pitchFamily="18" charset="0"/>
                <a:cs typeface="Times New Roman" panose="02020603050405020304" pitchFamily="18" charset="0"/>
              </a:rPr>
              <a:t>Bereiter,C</a:t>
            </a:r>
            <a:r>
              <a:rPr lang="en-US" altLang="zh-CN" sz="2000" dirty="0" smtClean="0">
                <a:latin typeface="Times New Roman" panose="02020603050405020304" pitchFamily="18" charset="0"/>
                <a:cs typeface="Times New Roman" panose="02020603050405020304" pitchFamily="18" charset="0"/>
              </a:rPr>
              <a:t>., 2010)</a:t>
            </a:r>
            <a:endParaRPr lang="zh-CN" altLang="zh-CN" sz="2000" dirty="0">
              <a:latin typeface="Times New Roman" panose="02020603050405020304" pitchFamily="18" charset="0"/>
              <a:cs typeface="Times New Roman" panose="02020603050405020304" pitchFamily="18" charset="0"/>
            </a:endParaRPr>
          </a:p>
        </p:txBody>
      </p:sp>
      <p:sp>
        <p:nvSpPr>
          <p:cNvPr id="40" name="矩形 39"/>
          <p:cNvSpPr/>
          <p:nvPr/>
        </p:nvSpPr>
        <p:spPr>
          <a:xfrm>
            <a:off x="4867598" y="2653830"/>
            <a:ext cx="2975917" cy="1384995"/>
          </a:xfrm>
          <a:prstGeom prst="rect">
            <a:avLst/>
          </a:prstGeom>
        </p:spPr>
        <p:txBody>
          <a:bodyPr wrap="square">
            <a:spAutoFit/>
          </a:bodyPr>
          <a:lstStyle/>
          <a:p>
            <a:pPr algn="ctr">
              <a:lnSpc>
                <a:spcPct val="150000"/>
              </a:lnSpc>
              <a:spcAft>
                <a:spcPts val="0"/>
              </a:spcAft>
            </a:pPr>
            <a:r>
              <a:rPr lang="zh-CN" altLang="en-US" sz="2800" b="1" kern="0" dirty="0">
                <a:latin typeface="宋体" panose="02010600030101010101" pitchFamily="2" charset="-122"/>
                <a:ea typeface="宋体" panose="02010600030101010101" pitchFamily="2" charset="-122"/>
                <a:cs typeface="Times New Roman" panose="02020603050405020304" pitchFamily="18" charset="0"/>
              </a:rPr>
              <a:t>知识</a:t>
            </a:r>
            <a:r>
              <a:rPr lang="zh-CN" altLang="en-US" sz="2800" b="1" kern="0" dirty="0" smtClean="0">
                <a:latin typeface="宋体" panose="02010600030101010101" pitchFamily="2" charset="-122"/>
                <a:ea typeface="宋体" panose="02010600030101010101" pitchFamily="2" charset="-122"/>
                <a:cs typeface="Times New Roman" panose="02020603050405020304" pitchFamily="18" charset="0"/>
              </a:rPr>
              <a:t>建构的</a:t>
            </a:r>
            <a:r>
              <a:rPr lang="en-US" altLang="zh-CN" sz="2800" b="1" kern="0" dirty="0" smtClean="0">
                <a:latin typeface="宋体" panose="02010600030101010101" pitchFamily="2" charset="-122"/>
                <a:ea typeface="宋体" panose="02010600030101010101" pitchFamily="2" charset="-122"/>
                <a:cs typeface="Times New Roman" panose="02020603050405020304" pitchFamily="18" charset="0"/>
              </a:rPr>
              <a:t>12</a:t>
            </a:r>
            <a:r>
              <a:rPr lang="zh-CN" altLang="en-US" sz="2800" b="1" kern="0" dirty="0" smtClean="0">
                <a:latin typeface="宋体" panose="02010600030101010101" pitchFamily="2" charset="-122"/>
                <a:ea typeface="宋体" panose="02010600030101010101" pitchFamily="2" charset="-122"/>
                <a:cs typeface="Times New Roman" panose="02020603050405020304" pitchFamily="18" charset="0"/>
              </a:rPr>
              <a:t>条原则</a:t>
            </a:r>
            <a:endParaRPr lang="zh-CN" altLang="zh-CN" sz="2800" kern="100" dirty="0">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37" name="MH_PageTitle"/>
          <p:cNvSpPr>
            <a:spLocks noGrp="1"/>
          </p:cNvSpPr>
          <p:nvPr>
            <p:ph type="title"/>
            <p:custDataLst>
              <p:tags r:id="rId3"/>
            </p:custDataLst>
          </p:nvPr>
        </p:nvSpPr>
        <p:spPr>
          <a:xfrm>
            <a:off x="139701" y="213919"/>
            <a:ext cx="4097019" cy="796011"/>
          </a:xfrm>
        </p:spPr>
        <p:txBody>
          <a:bodyPr/>
          <a:lstStyle/>
          <a:p>
            <a:r>
              <a:rPr lang="zh-CN" altLang="en-US" dirty="0"/>
              <a:t>知识建构</a:t>
            </a:r>
            <a:r>
              <a:rPr lang="zh-CN" altLang="en-US" dirty="0" smtClean="0"/>
              <a:t>的相关概念</a:t>
            </a:r>
          </a:p>
        </p:txBody>
      </p:sp>
    </p:spTree>
    <p:extLst>
      <p:ext uri="{BB962C8B-B14F-4D97-AF65-F5344CB8AC3E}">
        <p14:creationId xmlns:p14="http://schemas.microsoft.com/office/powerpoint/2010/main" val="213354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500"/>
                            </p:stCondLst>
                            <p:childTnLst>
                              <p:par>
                                <p:cTn id="30" presetID="2" presetClass="entr" presetSubtype="8"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left)">
                                      <p:cBhvr>
                                        <p:cTn id="58" dur="500"/>
                                        <p:tgtEl>
                                          <p:spTgt spid="29"/>
                                        </p:tgtEl>
                                      </p:cBhvr>
                                    </p:animEffect>
                                  </p:childTnLst>
                                </p:cTn>
                              </p:par>
                            </p:childTnLst>
                          </p:cTn>
                        </p:par>
                        <p:par>
                          <p:cTn id="59" fill="hold">
                            <p:stCondLst>
                              <p:cond delay="500"/>
                            </p:stCondLst>
                            <p:childTnLst>
                              <p:par>
                                <p:cTn id="60" presetID="21" presetClass="entr" presetSubtype="1"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heel(1)">
                                      <p:cBhvr>
                                        <p:cTn id="62" dur="20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par>
                          <p:cTn id="68" fill="hold">
                            <p:stCondLst>
                              <p:cond delay="500"/>
                            </p:stCondLst>
                            <p:childTnLst>
                              <p:par>
                                <p:cTn id="69" presetID="2" presetClass="entr" presetSubtype="2"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1+#ppt_w/2"/>
                                          </p:val>
                                        </p:tav>
                                        <p:tav tm="100000">
                                          <p:val>
                                            <p:strVal val="#ppt_x"/>
                                          </p:val>
                                        </p:tav>
                                      </p:tavLst>
                                    </p:anim>
                                    <p:anim calcmode="lin" valueType="num">
                                      <p:cBhvr additive="base">
                                        <p:cTn id="7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childTnLst>
                          </p:cTn>
                        </p:par>
                        <p:par>
                          <p:cTn id="78" fill="hold">
                            <p:stCondLst>
                              <p:cond delay="500"/>
                            </p:stCondLst>
                            <p:childTnLst>
                              <p:par>
                                <p:cTn id="79" presetID="2" presetClass="entr" presetSubtype="8" fill="hold" grpId="0"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0-#ppt_w/2"/>
                                          </p:val>
                                        </p:tav>
                                        <p:tav tm="100000">
                                          <p:val>
                                            <p:strVal val="#ppt_x"/>
                                          </p:val>
                                        </p:tav>
                                      </p:tavLst>
                                    </p:anim>
                                    <p:anim calcmode="lin" valueType="num">
                                      <p:cBhvr additive="base">
                                        <p:cTn id="8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nodeType="click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wipe(right)">
                                      <p:cBhvr>
                                        <p:cTn id="87" dur="500"/>
                                        <p:tgtEl>
                                          <p:spTgt spid="34"/>
                                        </p:tgtEl>
                                      </p:cBhvr>
                                    </p:animEffect>
                                  </p:childTnLst>
                                </p:cTn>
                              </p:par>
                            </p:childTnLst>
                          </p:cTn>
                        </p:par>
                        <p:par>
                          <p:cTn id="88" fill="hold">
                            <p:stCondLst>
                              <p:cond delay="500"/>
                            </p:stCondLst>
                            <p:childTnLst>
                              <p:par>
                                <p:cTn id="89" presetID="42" presetClass="entr" presetSubtype="0" fill="hold" grpId="0"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wipe(right)">
                                      <p:cBhvr>
                                        <p:cTn id="98" dur="500"/>
                                        <p:tgtEl>
                                          <p:spTgt spid="33"/>
                                        </p:tgtEl>
                                      </p:cBhvr>
                                    </p:animEffect>
                                  </p:childTnLst>
                                </p:cTn>
                              </p:par>
                            </p:childTnLst>
                          </p:cTn>
                        </p:par>
                        <p:par>
                          <p:cTn id="99" fill="hold">
                            <p:stCondLst>
                              <p:cond delay="500"/>
                            </p:stCondLst>
                            <p:childTnLst>
                              <p:par>
                                <p:cTn id="100" presetID="16" presetClass="entr" presetSubtype="21" fill="hold" grpId="0" nodeType="after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barn(inVertical)">
                                      <p:cBhvr>
                                        <p:cTn id="102" dur="500"/>
                                        <p:tgtEl>
                                          <p:spTgt spid="1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wipe(right)">
                                      <p:cBhvr>
                                        <p:cTn id="107" dur="500"/>
                                        <p:tgtEl>
                                          <p:spTgt spid="32"/>
                                        </p:tgtEl>
                                      </p:cBhvr>
                                    </p:animEffect>
                                  </p:childTnLst>
                                </p:cTn>
                              </p:par>
                            </p:childTnLst>
                          </p:cTn>
                        </p:par>
                        <p:par>
                          <p:cTn id="108" fill="hold">
                            <p:stCondLst>
                              <p:cond delay="500"/>
                            </p:stCondLst>
                            <p:childTnLst>
                              <p:par>
                                <p:cTn id="109" presetID="42" presetClass="entr" presetSubtype="0" fill="hold" grpId="0" nodeType="after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fade">
                                      <p:cBhvr>
                                        <p:cTn id="111" dur="1000"/>
                                        <p:tgtEl>
                                          <p:spTgt spid="13"/>
                                        </p:tgtEl>
                                      </p:cBhvr>
                                    </p:animEffect>
                                    <p:anim calcmode="lin" valueType="num">
                                      <p:cBhvr>
                                        <p:cTn id="112" dur="1000" fill="hold"/>
                                        <p:tgtEl>
                                          <p:spTgt spid="13"/>
                                        </p:tgtEl>
                                        <p:attrNameLst>
                                          <p:attrName>ppt_x</p:attrName>
                                        </p:attrNameLst>
                                      </p:cBhvr>
                                      <p:tavLst>
                                        <p:tav tm="0">
                                          <p:val>
                                            <p:strVal val="#ppt_x"/>
                                          </p:val>
                                        </p:tav>
                                        <p:tav tm="100000">
                                          <p:val>
                                            <p:strVal val="#ppt_x"/>
                                          </p:val>
                                        </p:tav>
                                      </p:tavLst>
                                    </p:anim>
                                    <p:anim calcmode="lin" valueType="num">
                                      <p:cBhvr>
                                        <p:cTn id="1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2" presetClass="entr" presetSubtype="2" fill="hold" nodeType="click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wipe(right)">
                                      <p:cBhvr>
                                        <p:cTn id="118" dur="500"/>
                                        <p:tgtEl>
                                          <p:spTgt spid="31"/>
                                        </p:tgtEl>
                                      </p:cBhvr>
                                    </p:animEffect>
                                  </p:childTnLst>
                                </p:cTn>
                              </p:par>
                            </p:childTnLst>
                          </p:cTn>
                        </p:par>
                        <p:par>
                          <p:cTn id="119" fill="hold">
                            <p:stCondLst>
                              <p:cond delay="500"/>
                            </p:stCondLst>
                            <p:childTnLst>
                              <p:par>
                                <p:cTn id="120" presetID="47" presetClass="entr" presetSubtype="0" fill="hold" grpId="0" nodeType="afterEffect">
                                  <p:stCondLst>
                                    <p:cond delay="0"/>
                                  </p:stCondLst>
                                  <p:childTnLst>
                                    <p:set>
                                      <p:cBhvr>
                                        <p:cTn id="121" dur="1" fill="hold">
                                          <p:stCondLst>
                                            <p:cond delay="0"/>
                                          </p:stCondLst>
                                        </p:cTn>
                                        <p:tgtEl>
                                          <p:spTgt spid="12"/>
                                        </p:tgtEl>
                                        <p:attrNameLst>
                                          <p:attrName>style.visibility</p:attrName>
                                        </p:attrNameLst>
                                      </p:cBhvr>
                                      <p:to>
                                        <p:strVal val="visible"/>
                                      </p:to>
                                    </p:set>
                                    <p:animEffect transition="in" filter="fade">
                                      <p:cBhvr>
                                        <p:cTn id="122" dur="1000"/>
                                        <p:tgtEl>
                                          <p:spTgt spid="12"/>
                                        </p:tgtEl>
                                      </p:cBhvr>
                                    </p:animEffect>
                                    <p:anim calcmode="lin" valueType="num">
                                      <p:cBhvr>
                                        <p:cTn id="123" dur="1000" fill="hold"/>
                                        <p:tgtEl>
                                          <p:spTgt spid="12"/>
                                        </p:tgtEl>
                                        <p:attrNameLst>
                                          <p:attrName>ppt_x</p:attrName>
                                        </p:attrNameLst>
                                      </p:cBhvr>
                                      <p:tavLst>
                                        <p:tav tm="0">
                                          <p:val>
                                            <p:strVal val="#ppt_x"/>
                                          </p:val>
                                        </p:tav>
                                        <p:tav tm="100000">
                                          <p:val>
                                            <p:strVal val="#ppt_x"/>
                                          </p:val>
                                        </p:tav>
                                      </p:tavLst>
                                    </p:anim>
                                    <p:anim calcmode="lin" valueType="num">
                                      <p:cBhvr>
                                        <p:cTn id="1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1" y="213919"/>
            <a:ext cx="2984499" cy="796011"/>
          </a:xfrm>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8" name="矩形 7"/>
          <p:cNvSpPr/>
          <p:nvPr/>
        </p:nvSpPr>
        <p:spPr>
          <a:xfrm>
            <a:off x="673101" y="2613643"/>
            <a:ext cx="4819973" cy="1200329"/>
          </a:xfrm>
          <a:prstGeom prst="rect">
            <a:avLst/>
          </a:prstGeom>
        </p:spPr>
        <p:txBody>
          <a:bodyPr wrap="square">
            <a:spAutoFit/>
          </a:bodyPr>
          <a:lstStyle/>
          <a:p>
            <a:pPr indent="712788">
              <a:lnSpc>
                <a:spcPct val="150000"/>
              </a:lnSpc>
            </a:pPr>
            <a:r>
              <a:rPr lang="zh-CN" altLang="en-US"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rPr>
              <a:t>社会认知网络（</a:t>
            </a:r>
            <a:r>
              <a:rPr lang="en-US" altLang="zh-CN"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rPr>
              <a:t>KNS</a:t>
            </a:r>
            <a:r>
              <a:rPr lang="zh-CN" altLang="en-US"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rPr>
              <a:t>）能够向学习者推荐知识资源和知识专家。</a:t>
            </a:r>
            <a:endParaRPr lang="en-US" altLang="zh-CN" sz="2400" b="1" kern="100" dirty="0" smtClean="0">
              <a:solidFill>
                <a:srgbClr val="0070C0"/>
              </a:solidFill>
              <a:latin typeface="宋体" panose="02010600030101010101" pitchFamily="2" charset="-122"/>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3"/>
          <a:stretch>
            <a:fillRect/>
          </a:stretch>
        </p:blipFill>
        <p:spPr>
          <a:xfrm>
            <a:off x="6003619" y="909638"/>
            <a:ext cx="5878415" cy="5808669"/>
          </a:xfrm>
          <a:prstGeom prst="rect">
            <a:avLst/>
          </a:prstGeom>
        </p:spPr>
      </p:pic>
    </p:spTree>
    <p:extLst>
      <p:ext uri="{BB962C8B-B14F-4D97-AF65-F5344CB8AC3E}">
        <p14:creationId xmlns:p14="http://schemas.microsoft.com/office/powerpoint/2010/main" val="26654151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1" y="213919"/>
            <a:ext cx="2984499" cy="796011"/>
          </a:xfrm>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8" name="矩形 7"/>
          <p:cNvSpPr/>
          <p:nvPr/>
        </p:nvSpPr>
        <p:spPr>
          <a:xfrm>
            <a:off x="216974" y="2070065"/>
            <a:ext cx="6146154" cy="1691104"/>
          </a:xfrm>
          <a:prstGeom prst="rect">
            <a:avLst/>
          </a:prstGeom>
        </p:spPr>
        <p:txBody>
          <a:bodyPr wrap="square">
            <a:spAutoFit/>
          </a:bodyPr>
          <a:lstStyle/>
          <a:p>
            <a:pPr indent="712788">
              <a:lnSpc>
                <a:spcPct val="150000"/>
              </a:lnSpc>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学习元根据语义属性将学习者、学习元、知识点等之间建立知识图谱，根据知识图谱可以向学习者推荐学习资源和人力资源。</a:t>
            </a:r>
            <a:endParaRPr lang="zh-CN" altLang="en-US" sz="2400" dirty="0"/>
          </a:p>
        </p:txBody>
      </p:sp>
      <p:pic>
        <p:nvPicPr>
          <p:cNvPr id="3" name="图片 2"/>
          <p:cNvPicPr>
            <a:picLocks noChangeAspect="1"/>
          </p:cNvPicPr>
          <p:nvPr/>
        </p:nvPicPr>
        <p:blipFill>
          <a:blip r:embed="rId3"/>
          <a:stretch>
            <a:fillRect/>
          </a:stretch>
        </p:blipFill>
        <p:spPr>
          <a:xfrm>
            <a:off x="6369802" y="1556721"/>
            <a:ext cx="5408908" cy="4341479"/>
          </a:xfrm>
          <a:prstGeom prst="rect">
            <a:avLst/>
          </a:prstGeom>
        </p:spPr>
      </p:pic>
    </p:spTree>
    <p:extLst>
      <p:ext uri="{BB962C8B-B14F-4D97-AF65-F5344CB8AC3E}">
        <p14:creationId xmlns:p14="http://schemas.microsoft.com/office/powerpoint/2010/main" val="16531410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1" y="213919"/>
            <a:ext cx="2984499" cy="796011"/>
          </a:xfrm>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pic>
        <p:nvPicPr>
          <p:cNvPr id="4" name="图片 3"/>
          <p:cNvPicPr>
            <a:picLocks noChangeAspect="1"/>
          </p:cNvPicPr>
          <p:nvPr/>
        </p:nvPicPr>
        <p:blipFill>
          <a:blip r:embed="rId3"/>
          <a:stretch>
            <a:fillRect/>
          </a:stretch>
        </p:blipFill>
        <p:spPr>
          <a:xfrm>
            <a:off x="4811048" y="1152883"/>
            <a:ext cx="7380952" cy="5457143"/>
          </a:xfrm>
          <a:prstGeom prst="rect">
            <a:avLst/>
          </a:prstGeom>
        </p:spPr>
      </p:pic>
      <p:sp>
        <p:nvSpPr>
          <p:cNvPr id="3" name="矩形 2"/>
          <p:cNvSpPr/>
          <p:nvPr/>
        </p:nvSpPr>
        <p:spPr>
          <a:xfrm>
            <a:off x="137161" y="1419382"/>
            <a:ext cx="4642892" cy="4524315"/>
          </a:xfrm>
          <a:prstGeom prst="rect">
            <a:avLst/>
          </a:prstGeom>
          <a:solidFill>
            <a:schemeClr val="accent5">
              <a:lumMod val="20000"/>
              <a:lumOff val="80000"/>
            </a:schemeClr>
          </a:solidFill>
        </p:spPr>
        <p:txBody>
          <a:bodyPr wrap="square">
            <a:spAutoFit/>
          </a:bodyPr>
          <a:lstStyle/>
          <a:p>
            <a:pPr indent="712788">
              <a:lnSpc>
                <a:spcPct val="150000"/>
              </a:lnSpc>
            </a:pP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知识地图可以看作是一种智能化的站点导航和知识管理工具，能够将各种知识资源、知识主体及其相互间的关系进行连接，形成动态可变的知识与社会网络结构，并以可视化方式展现，以方便不同层次学习者之间的知识交流和共享。</a:t>
            </a:r>
            <a:endParaRPr lang="zh-CN" altLang="en-US" sz="2400" dirty="0"/>
          </a:p>
        </p:txBody>
      </p:sp>
    </p:spTree>
    <p:extLst>
      <p:ext uri="{BB962C8B-B14F-4D97-AF65-F5344CB8AC3E}">
        <p14:creationId xmlns:p14="http://schemas.microsoft.com/office/powerpoint/2010/main" val="15701865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1" y="213919"/>
            <a:ext cx="2984499" cy="796011"/>
          </a:xfrm>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grpSp>
        <p:nvGrpSpPr>
          <p:cNvPr id="11" name="组合 10"/>
          <p:cNvGrpSpPr/>
          <p:nvPr/>
        </p:nvGrpSpPr>
        <p:grpSpPr>
          <a:xfrm>
            <a:off x="673101" y="1118418"/>
            <a:ext cx="8442917" cy="1835266"/>
            <a:chOff x="2324746" y="1605358"/>
            <a:chExt cx="8442917" cy="1835266"/>
          </a:xfrm>
        </p:grpSpPr>
        <p:sp>
          <p:nvSpPr>
            <p:cNvPr id="6" name="圆角矩形 5"/>
            <p:cNvSpPr/>
            <p:nvPr/>
          </p:nvSpPr>
          <p:spPr>
            <a:xfrm>
              <a:off x="2324746" y="1605358"/>
              <a:ext cx="8442917" cy="183526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455405" y="1605358"/>
              <a:ext cx="7277531" cy="175432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lnSpc>
                  <a:spcPct val="150000"/>
                </a:lnSpc>
                <a:buFont typeface="Arial" panose="020B0604020202020204" pitchFamily="34" charset="0"/>
                <a:buChar char="•"/>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知识</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地图是对知识结构及其内在关系的表征</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知识</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地图能揭示知识所在的结构</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位置；</a:t>
              </a:r>
              <a:endParaRPr lang="en-US"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pPr marL="342900" indent="-342900">
                <a:lnSpc>
                  <a:spcPct val="150000"/>
                </a:lnSpc>
                <a:buFont typeface="Arial" panose="020B0604020202020204" pitchFamily="34" charset="0"/>
                <a:buChar char="•"/>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知识</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地图以可视化的方式向用户</a:t>
              </a: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进行知识展示。</a:t>
              </a:r>
              <a:endParaRPr lang="en-US"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p:txBody>
        </p:sp>
      </p:grpSp>
      <p:grpSp>
        <p:nvGrpSpPr>
          <p:cNvPr id="7" name="组合 6"/>
          <p:cNvGrpSpPr/>
          <p:nvPr/>
        </p:nvGrpSpPr>
        <p:grpSpPr>
          <a:xfrm>
            <a:off x="3425125" y="5117485"/>
            <a:ext cx="8442917" cy="1422800"/>
            <a:chOff x="2324745" y="3955112"/>
            <a:chExt cx="8442917" cy="1422800"/>
          </a:xfrm>
        </p:grpSpPr>
        <p:sp>
          <p:nvSpPr>
            <p:cNvPr id="10" name="圆角矩形 9"/>
            <p:cNvSpPr/>
            <p:nvPr/>
          </p:nvSpPr>
          <p:spPr>
            <a:xfrm>
              <a:off x="2324745" y="3955112"/>
              <a:ext cx="8442917" cy="1422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393411" y="4063600"/>
              <a:ext cx="8098941" cy="12003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lnSpc>
                  <a:spcPct val="150000"/>
                </a:lnSpc>
                <a:buFont typeface="Wingdings" panose="05000000000000000000" pitchFamily="2" charset="2"/>
                <a:buChar char="Ø"/>
              </a:pP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根据知识地图可以掌握学习者的关注点和擅长的知识点；</a:t>
              </a:r>
              <a:endParaRPr lang="en-US" altLang="zh-CN"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可以了解学习者已学习、正在学习和尚未学习的内容。</a:t>
              </a:r>
              <a:endParaRPr lang="zh-CN" altLang="en-US" sz="2400" dirty="0"/>
            </a:p>
          </p:txBody>
        </p:sp>
      </p:grpSp>
      <p:sp>
        <p:nvSpPr>
          <p:cNvPr id="12" name="矩形 11"/>
          <p:cNvSpPr/>
          <p:nvPr/>
        </p:nvSpPr>
        <p:spPr>
          <a:xfrm>
            <a:off x="5367498" y="3945839"/>
            <a:ext cx="1620957" cy="523220"/>
          </a:xfrm>
          <a:prstGeom prst="rect">
            <a:avLst/>
          </a:prstGeom>
        </p:spPr>
        <p:txBody>
          <a:bodyPr wrap="none">
            <a:spAutoFit/>
          </a:bodyPr>
          <a:lstStyle/>
          <a:p>
            <a:r>
              <a:rPr lang="zh-CN" altLang="en-US" sz="28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知识地图</a:t>
            </a:r>
            <a:endParaRPr lang="zh-CN" altLang="en-US" sz="2800" dirty="0"/>
          </a:p>
        </p:txBody>
      </p:sp>
      <p:sp>
        <p:nvSpPr>
          <p:cNvPr id="13" name="KSO_Shape"/>
          <p:cNvSpPr/>
          <p:nvPr/>
        </p:nvSpPr>
        <p:spPr>
          <a:xfrm>
            <a:off x="6154489" y="3143417"/>
            <a:ext cx="1360622" cy="677217"/>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4" name="KSO_Shape"/>
          <p:cNvSpPr/>
          <p:nvPr/>
        </p:nvSpPr>
        <p:spPr>
          <a:xfrm rot="17610220" flipH="1">
            <a:off x="5783415" y="4394110"/>
            <a:ext cx="936000" cy="677217"/>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extLst>
      <p:ext uri="{BB962C8B-B14F-4D97-AF65-F5344CB8AC3E}">
        <p14:creationId xmlns:p14="http://schemas.microsoft.com/office/powerpoint/2010/main" val="4640698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1" y="213919"/>
            <a:ext cx="2984499" cy="796011"/>
          </a:xfrm>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8" name="矩形 7"/>
          <p:cNvSpPr/>
          <p:nvPr/>
        </p:nvSpPr>
        <p:spPr>
          <a:xfrm>
            <a:off x="1516681" y="1605358"/>
            <a:ext cx="9549108" cy="286232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50000"/>
              </a:lnSpc>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知识网络、人际网络、社会认知网络、知识地图都能够：</a:t>
            </a:r>
            <a:endParaRPr lang="en-US"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pPr marL="342900" indent="369888">
              <a:lnSpc>
                <a:spcPct val="150000"/>
              </a:lnSpc>
              <a:buFont typeface="Arial" panose="020B0604020202020204" pitchFamily="34" charset="0"/>
              <a:buChar char="•"/>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向学习者推荐学习资源、知识点、人力资源，从而促进学习者的个体知识建构。</a:t>
            </a:r>
            <a:endParaRPr lang="en-US"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a:p>
            <a:pPr marL="342900" indent="369888">
              <a:lnSpc>
                <a:spcPct val="150000"/>
              </a:lnSpc>
              <a:buFont typeface="Arial" panose="020B0604020202020204" pitchFamily="34" charset="0"/>
              <a:buChar char="•"/>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向学习者推荐资源网络、知识网络、人际网络、社会认知网络能够加强学习者群体组建、群体协作，以加强群体知识建构。</a:t>
            </a:r>
            <a:endParaRPr lang="en-US" altLang="zh-CN"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849537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1" y="213919"/>
            <a:ext cx="2984499" cy="796011"/>
          </a:xfrm>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8" name="矩形 7"/>
          <p:cNvSpPr/>
          <p:nvPr/>
        </p:nvSpPr>
        <p:spPr>
          <a:xfrm>
            <a:off x="642104" y="1077650"/>
            <a:ext cx="10969957" cy="1200329"/>
          </a:xfrm>
          <a:prstGeom prst="rect">
            <a:avLst/>
          </a:prstGeom>
        </p:spPr>
        <p:txBody>
          <a:bodyPr wrap="square">
            <a:spAutoFit/>
          </a:bodyPr>
          <a:lstStyle/>
          <a:p>
            <a:pPr indent="712788">
              <a:lnSpc>
                <a:spcPct val="150000"/>
              </a:lnSpc>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学习者个体知识建构的结果可以以学习元、学习报告、学习反思等形式展示，这些又成为其他学习者的学习资源。</a:t>
            </a:r>
            <a:endParaRPr lang="zh-CN" altLang="en-US" sz="2400" dirty="0"/>
          </a:p>
        </p:txBody>
      </p:sp>
      <p:pic>
        <p:nvPicPr>
          <p:cNvPr id="6" name="图片 5"/>
          <p:cNvPicPr>
            <a:picLocks noChangeAspect="1"/>
          </p:cNvPicPr>
          <p:nvPr/>
        </p:nvPicPr>
        <p:blipFill>
          <a:blip r:embed="rId3"/>
          <a:stretch>
            <a:fillRect/>
          </a:stretch>
        </p:blipFill>
        <p:spPr>
          <a:xfrm>
            <a:off x="75168" y="2264419"/>
            <a:ext cx="7577781" cy="4562585"/>
          </a:xfrm>
          <a:prstGeom prst="rect">
            <a:avLst/>
          </a:prstGeom>
        </p:spPr>
      </p:pic>
      <p:pic>
        <p:nvPicPr>
          <p:cNvPr id="5" name="图片 4"/>
          <p:cNvPicPr>
            <a:picLocks noChangeAspect="1"/>
          </p:cNvPicPr>
          <p:nvPr/>
        </p:nvPicPr>
        <p:blipFill>
          <a:blip r:embed="rId4"/>
          <a:stretch>
            <a:fillRect/>
          </a:stretch>
        </p:blipFill>
        <p:spPr>
          <a:xfrm>
            <a:off x="4817265" y="2345699"/>
            <a:ext cx="7104762" cy="4257143"/>
          </a:xfrm>
          <a:prstGeom prst="rect">
            <a:avLst/>
          </a:prstGeom>
        </p:spPr>
      </p:pic>
      <p:pic>
        <p:nvPicPr>
          <p:cNvPr id="7" name="图片 6"/>
          <p:cNvPicPr>
            <a:picLocks noChangeAspect="1"/>
          </p:cNvPicPr>
          <p:nvPr/>
        </p:nvPicPr>
        <p:blipFill>
          <a:blip r:embed="rId5"/>
          <a:stretch>
            <a:fillRect/>
          </a:stretch>
        </p:blipFill>
        <p:spPr>
          <a:xfrm>
            <a:off x="3944381" y="3866153"/>
            <a:ext cx="8247619" cy="3028571"/>
          </a:xfrm>
          <a:prstGeom prst="rect">
            <a:avLst/>
          </a:prstGeom>
        </p:spPr>
      </p:pic>
    </p:spTree>
    <p:extLst>
      <p:ext uri="{BB962C8B-B14F-4D97-AF65-F5344CB8AC3E}">
        <p14:creationId xmlns:p14="http://schemas.microsoft.com/office/powerpoint/2010/main" val="392210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3101" y="213919"/>
            <a:ext cx="2984499" cy="796011"/>
          </a:xfrm>
        </p:spPr>
        <p:txBody>
          <a:bodyPr>
            <a:normAutofit/>
          </a:bodyPr>
          <a:lstStyle/>
          <a:p>
            <a:r>
              <a:rPr lang="zh-CN" altLang="en-US" dirty="0" smtClean="0"/>
              <a:t>学习元</a:t>
            </a:r>
            <a:endParaRPr lang="zh-CN" altLang="en-US" dirty="0"/>
          </a:p>
        </p:txBody>
      </p:sp>
      <p:cxnSp>
        <p:nvCxnSpPr>
          <p:cNvPr id="9" name="Straight Connector 13"/>
          <p:cNvCxnSpPr>
            <a:cxnSpLocks noChangeShapeType="1"/>
          </p:cNvCxnSpPr>
          <p:nvPr>
            <p:custDataLst>
              <p:tags r:id="rId1"/>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8" name="矩形 7"/>
          <p:cNvSpPr/>
          <p:nvPr/>
        </p:nvSpPr>
        <p:spPr>
          <a:xfrm>
            <a:off x="642104" y="1077650"/>
            <a:ext cx="10969957" cy="1200329"/>
          </a:xfrm>
          <a:prstGeom prst="rect">
            <a:avLst/>
          </a:prstGeom>
        </p:spPr>
        <p:txBody>
          <a:bodyPr wrap="square">
            <a:spAutoFit/>
          </a:bodyPr>
          <a:lstStyle/>
          <a:p>
            <a:pPr indent="712788">
              <a:lnSpc>
                <a:spcPct val="150000"/>
              </a:lnSpc>
            </a:pP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学习者群体知识建构的结果以知识群的形式展示，这些知识群同样成为学习者的学习资源。</a:t>
            </a:r>
            <a:endParaRPr lang="zh-CN" altLang="en-US" sz="2400" dirty="0"/>
          </a:p>
        </p:txBody>
      </p:sp>
      <p:pic>
        <p:nvPicPr>
          <p:cNvPr id="3" name="图片 2"/>
          <p:cNvPicPr>
            <a:picLocks noChangeAspect="1"/>
          </p:cNvPicPr>
          <p:nvPr/>
        </p:nvPicPr>
        <p:blipFill>
          <a:blip r:embed="rId3"/>
          <a:stretch>
            <a:fillRect/>
          </a:stretch>
        </p:blipFill>
        <p:spPr>
          <a:xfrm>
            <a:off x="4192502" y="2000857"/>
            <a:ext cx="7247619" cy="4857143"/>
          </a:xfrm>
          <a:prstGeom prst="rect">
            <a:avLst/>
          </a:prstGeom>
        </p:spPr>
      </p:pic>
      <p:sp>
        <p:nvSpPr>
          <p:cNvPr id="4" name="矩形 3"/>
          <p:cNvSpPr/>
          <p:nvPr/>
        </p:nvSpPr>
        <p:spPr>
          <a:xfrm>
            <a:off x="1692156" y="4013929"/>
            <a:ext cx="2328406" cy="830997"/>
          </a:xfrm>
          <a:prstGeom prst="rect">
            <a:avLst/>
          </a:prstGeom>
        </p:spPr>
        <p:txBody>
          <a:bodyPr wrap="square">
            <a:spAutoFit/>
          </a:bodyPr>
          <a:lstStyle/>
          <a:p>
            <a:pPr algn="ctr"/>
            <a:r>
              <a:rPr lang="zh-CN" altLang="en-US" sz="2400" kern="100" dirty="0" smtClean="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学习者协同创建的知识</a:t>
            </a:r>
            <a:r>
              <a:rPr lang="zh-CN" altLang="en-US" sz="2400" kern="100" dirty="0">
                <a:solidFill>
                  <a:schemeClr val="tx2">
                    <a:lumMod val="50000"/>
                  </a:schemeClr>
                </a:solidFill>
                <a:latin typeface="宋体" panose="02010600030101010101" pitchFamily="2" charset="-122"/>
                <a:ea typeface="宋体" panose="02010600030101010101" pitchFamily="2" charset="-122"/>
                <a:cs typeface="Times New Roman" panose="02020603050405020304" pitchFamily="18" charset="0"/>
              </a:rPr>
              <a:t>群</a:t>
            </a:r>
            <a:endParaRPr lang="zh-CN" altLang="en-US" sz="2400" dirty="0"/>
          </a:p>
        </p:txBody>
      </p:sp>
    </p:spTree>
    <p:extLst>
      <p:ext uri="{BB962C8B-B14F-4D97-AF65-F5344CB8AC3E}">
        <p14:creationId xmlns:p14="http://schemas.microsoft.com/office/powerpoint/2010/main" val="41324671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任意多边形 28"/>
          <p:cNvSpPr/>
          <p:nvPr>
            <p:custDataLst>
              <p:tags r:id="rId2"/>
            </p:custDataLst>
          </p:nvPr>
        </p:nvSpPr>
        <p:spPr>
          <a:xfrm>
            <a:off x="1519238" y="3368676"/>
            <a:ext cx="9150351" cy="993775"/>
          </a:xfrm>
          <a:custGeom>
            <a:avLst/>
            <a:gdLst>
              <a:gd name="connsiteX0" fmla="*/ 7303830 w 9151146"/>
              <a:gd name="connsiteY0" fmla="*/ 667863 h 993775"/>
              <a:gd name="connsiteX1" fmla="*/ 7438150 w 9151146"/>
              <a:gd name="connsiteY1" fmla="*/ 667863 h 993775"/>
              <a:gd name="connsiteX2" fmla="*/ 7414144 w 9151146"/>
              <a:gd name="connsiteY2" fmla="*/ 764663 h 993775"/>
              <a:gd name="connsiteX3" fmla="*/ 7813204 w 9151146"/>
              <a:gd name="connsiteY3" fmla="*/ 869949 h 993775"/>
              <a:gd name="connsiteX4" fmla="*/ 9151146 w 9151146"/>
              <a:gd name="connsiteY4" fmla="*/ 869949 h 993775"/>
              <a:gd name="connsiteX5" fmla="*/ 9151146 w 9151146"/>
              <a:gd name="connsiteY5" fmla="*/ 991394 h 993775"/>
              <a:gd name="connsiteX6" fmla="*/ 7764196 w 9151146"/>
              <a:gd name="connsiteY6" fmla="*/ 991394 h 993775"/>
              <a:gd name="connsiteX7" fmla="*/ 7763946 w 9151146"/>
              <a:gd name="connsiteY7" fmla="*/ 991866 h 993775"/>
              <a:gd name="connsiteX8" fmla="*/ 7351270 w 9151146"/>
              <a:gd name="connsiteY8" fmla="*/ 860699 h 993775"/>
              <a:gd name="connsiteX9" fmla="*/ 6947740 w 9151146"/>
              <a:gd name="connsiteY9" fmla="*/ 992821 h 993775"/>
              <a:gd name="connsiteX10" fmla="*/ 6885819 w 9151146"/>
              <a:gd name="connsiteY10" fmla="*/ 867572 h 993775"/>
              <a:gd name="connsiteX11" fmla="*/ 7204757 w 9151146"/>
              <a:gd name="connsiteY11" fmla="*/ 810867 h 993775"/>
              <a:gd name="connsiteX12" fmla="*/ 7303830 w 9151146"/>
              <a:gd name="connsiteY12" fmla="*/ 667863 h 993775"/>
              <a:gd name="connsiteX13" fmla="*/ 6987940 w 9151146"/>
              <a:gd name="connsiteY13" fmla="*/ 541660 h 993775"/>
              <a:gd name="connsiteX14" fmla="*/ 7753086 w 9151146"/>
              <a:gd name="connsiteY14" fmla="*/ 541660 h 993775"/>
              <a:gd name="connsiteX15" fmla="*/ 7753086 w 9151146"/>
              <a:gd name="connsiteY15" fmla="*/ 812013 h 993775"/>
              <a:gd name="connsiteX16" fmla="*/ 7623530 w 9151146"/>
              <a:gd name="connsiteY16" fmla="*/ 812013 h 993775"/>
              <a:gd name="connsiteX17" fmla="*/ 7623530 w 9151146"/>
              <a:gd name="connsiteY17" fmla="*/ 648961 h 993775"/>
              <a:gd name="connsiteX18" fmla="*/ 7117306 w 9151146"/>
              <a:gd name="connsiteY18" fmla="*/ 648961 h 993775"/>
              <a:gd name="connsiteX19" fmla="*/ 7117306 w 9151146"/>
              <a:gd name="connsiteY19" fmla="*/ 812013 h 993775"/>
              <a:gd name="connsiteX20" fmla="*/ 6987940 w 9151146"/>
              <a:gd name="connsiteY20" fmla="*/ 812013 h 993775"/>
              <a:gd name="connsiteX21" fmla="*/ 6987940 w 9151146"/>
              <a:gd name="connsiteY21" fmla="*/ 541660 h 993775"/>
              <a:gd name="connsiteX22" fmla="*/ 5258360 w 9151146"/>
              <a:gd name="connsiteY22" fmla="*/ 501756 h 993775"/>
              <a:gd name="connsiteX23" fmla="*/ 5258360 w 9151146"/>
              <a:gd name="connsiteY23" fmla="*/ 561517 h 993775"/>
              <a:gd name="connsiteX24" fmla="*/ 5368102 w 9151146"/>
              <a:gd name="connsiteY24" fmla="*/ 561517 h 993775"/>
              <a:gd name="connsiteX25" fmla="*/ 5368102 w 9151146"/>
              <a:gd name="connsiteY25" fmla="*/ 501756 h 993775"/>
              <a:gd name="connsiteX26" fmla="*/ 5258360 w 9151146"/>
              <a:gd name="connsiteY26" fmla="*/ 501756 h 993775"/>
              <a:gd name="connsiteX27" fmla="*/ 4253725 w 9151146"/>
              <a:gd name="connsiteY27" fmla="*/ 501756 h 993775"/>
              <a:gd name="connsiteX28" fmla="*/ 4253725 w 9151146"/>
              <a:gd name="connsiteY28" fmla="*/ 561517 h 993775"/>
              <a:gd name="connsiteX29" fmla="*/ 4363467 w 9151146"/>
              <a:gd name="connsiteY29" fmla="*/ 561517 h 993775"/>
              <a:gd name="connsiteX30" fmla="*/ 4363467 w 9151146"/>
              <a:gd name="connsiteY30" fmla="*/ 501756 h 993775"/>
              <a:gd name="connsiteX31" fmla="*/ 4253725 w 9151146"/>
              <a:gd name="connsiteY31" fmla="*/ 501756 h 993775"/>
              <a:gd name="connsiteX32" fmla="*/ 7188944 w 9151146"/>
              <a:gd name="connsiteY32" fmla="*/ 359707 h 993775"/>
              <a:gd name="connsiteX33" fmla="*/ 7188944 w 9151146"/>
              <a:gd name="connsiteY33" fmla="*/ 414312 h 993775"/>
              <a:gd name="connsiteX34" fmla="*/ 7555894 w 9151146"/>
              <a:gd name="connsiteY34" fmla="*/ 414312 h 993775"/>
              <a:gd name="connsiteX35" fmla="*/ 7555894 w 9151146"/>
              <a:gd name="connsiteY35" fmla="*/ 359707 h 993775"/>
              <a:gd name="connsiteX36" fmla="*/ 7188944 w 9151146"/>
              <a:gd name="connsiteY36" fmla="*/ 359707 h 993775"/>
              <a:gd name="connsiteX37" fmla="*/ 5258360 w 9151146"/>
              <a:gd name="connsiteY37" fmla="*/ 356652 h 993775"/>
              <a:gd name="connsiteX38" fmla="*/ 5258360 w 9151146"/>
              <a:gd name="connsiteY38" fmla="*/ 416412 h 993775"/>
              <a:gd name="connsiteX39" fmla="*/ 5368102 w 9151146"/>
              <a:gd name="connsiteY39" fmla="*/ 416412 h 993775"/>
              <a:gd name="connsiteX40" fmla="*/ 5368102 w 9151146"/>
              <a:gd name="connsiteY40" fmla="*/ 356652 h 993775"/>
              <a:gd name="connsiteX41" fmla="*/ 5258360 w 9151146"/>
              <a:gd name="connsiteY41" fmla="*/ 356652 h 993775"/>
              <a:gd name="connsiteX42" fmla="*/ 4253725 w 9151146"/>
              <a:gd name="connsiteY42" fmla="*/ 356652 h 993775"/>
              <a:gd name="connsiteX43" fmla="*/ 4253725 w 9151146"/>
              <a:gd name="connsiteY43" fmla="*/ 416412 h 993775"/>
              <a:gd name="connsiteX44" fmla="*/ 4363467 w 9151146"/>
              <a:gd name="connsiteY44" fmla="*/ 416412 h 993775"/>
              <a:gd name="connsiteX45" fmla="*/ 4363467 w 9151146"/>
              <a:gd name="connsiteY45" fmla="*/ 356652 h 993775"/>
              <a:gd name="connsiteX46" fmla="*/ 4253725 w 9151146"/>
              <a:gd name="connsiteY46" fmla="*/ 356652 h 993775"/>
              <a:gd name="connsiteX47" fmla="*/ 7069294 w 9151146"/>
              <a:gd name="connsiteY47" fmla="*/ 278180 h 993775"/>
              <a:gd name="connsiteX48" fmla="*/ 7675543 w 9151146"/>
              <a:gd name="connsiteY48" fmla="*/ 278180 h 993775"/>
              <a:gd name="connsiteX49" fmla="*/ 7675543 w 9151146"/>
              <a:gd name="connsiteY49" fmla="*/ 495838 h 993775"/>
              <a:gd name="connsiteX50" fmla="*/ 7069294 w 9151146"/>
              <a:gd name="connsiteY50" fmla="*/ 495838 h 993775"/>
              <a:gd name="connsiteX51" fmla="*/ 7069294 w 9151146"/>
              <a:gd name="connsiteY51" fmla="*/ 278180 h 993775"/>
              <a:gd name="connsiteX52" fmla="*/ 6469905 w 9151146"/>
              <a:gd name="connsiteY52" fmla="*/ 237513 h 993775"/>
              <a:gd name="connsiteX53" fmla="*/ 6602319 w 9151146"/>
              <a:gd name="connsiteY53" fmla="*/ 237513 h 993775"/>
              <a:gd name="connsiteX54" fmla="*/ 6575265 w 9151146"/>
              <a:gd name="connsiteY54" fmla="*/ 588246 h 993775"/>
              <a:gd name="connsiteX55" fmla="*/ 6642520 w 9151146"/>
              <a:gd name="connsiteY55" fmla="*/ 588246 h 993775"/>
              <a:gd name="connsiteX56" fmla="*/ 6642520 w 9151146"/>
              <a:gd name="connsiteY56" fmla="*/ 808003 h 993775"/>
              <a:gd name="connsiteX57" fmla="*/ 6683673 w 9151146"/>
              <a:gd name="connsiteY57" fmla="*/ 852680 h 993775"/>
              <a:gd name="connsiteX58" fmla="*/ 6720635 w 9151146"/>
              <a:gd name="connsiteY58" fmla="*/ 832251 h 993775"/>
              <a:gd name="connsiteX59" fmla="*/ 6738734 w 9151146"/>
              <a:gd name="connsiteY59" fmla="*/ 694593 h 993775"/>
              <a:gd name="connsiteX60" fmla="*/ 6862385 w 9151146"/>
              <a:gd name="connsiteY60" fmla="*/ 747288 h 993775"/>
              <a:gd name="connsiteX61" fmla="*/ 6799512 w 9151146"/>
              <a:gd name="connsiteY61" fmla="*/ 942798 h 993775"/>
              <a:gd name="connsiteX62" fmla="*/ 6715109 w 9151146"/>
              <a:gd name="connsiteY62" fmla="*/ 968955 h 993775"/>
              <a:gd name="connsiteX63" fmla="*/ 6642520 w 9151146"/>
              <a:gd name="connsiteY63" fmla="*/ 968955 h 993775"/>
              <a:gd name="connsiteX64" fmla="*/ 6521918 w 9151146"/>
              <a:gd name="connsiteY64" fmla="*/ 848671 h 993775"/>
              <a:gd name="connsiteX65" fmla="*/ 6521918 w 9151146"/>
              <a:gd name="connsiteY65" fmla="*/ 746907 h 993775"/>
              <a:gd name="connsiteX66" fmla="*/ 6265853 w 9151146"/>
              <a:gd name="connsiteY66" fmla="*/ 993775 h 993775"/>
              <a:gd name="connsiteX67" fmla="*/ 6173639 w 9151146"/>
              <a:gd name="connsiteY67" fmla="*/ 873491 h 993775"/>
              <a:gd name="connsiteX68" fmla="*/ 6419797 w 9151146"/>
              <a:gd name="connsiteY68" fmla="*/ 656789 h 993775"/>
              <a:gd name="connsiteX69" fmla="*/ 6469905 w 9151146"/>
              <a:gd name="connsiteY69" fmla="*/ 237513 h 993775"/>
              <a:gd name="connsiteX70" fmla="*/ 5258360 w 9151146"/>
              <a:gd name="connsiteY70" fmla="*/ 211547 h 993775"/>
              <a:gd name="connsiteX71" fmla="*/ 5258360 w 9151146"/>
              <a:gd name="connsiteY71" fmla="*/ 271307 h 993775"/>
              <a:gd name="connsiteX72" fmla="*/ 5368102 w 9151146"/>
              <a:gd name="connsiteY72" fmla="*/ 271307 h 993775"/>
              <a:gd name="connsiteX73" fmla="*/ 5368102 w 9151146"/>
              <a:gd name="connsiteY73" fmla="*/ 211547 h 993775"/>
              <a:gd name="connsiteX74" fmla="*/ 5258360 w 9151146"/>
              <a:gd name="connsiteY74" fmla="*/ 211547 h 993775"/>
              <a:gd name="connsiteX75" fmla="*/ 4253725 w 9151146"/>
              <a:gd name="connsiteY75" fmla="*/ 211547 h 993775"/>
              <a:gd name="connsiteX76" fmla="*/ 4253725 w 9151146"/>
              <a:gd name="connsiteY76" fmla="*/ 271307 h 993775"/>
              <a:gd name="connsiteX77" fmla="*/ 4363467 w 9151146"/>
              <a:gd name="connsiteY77" fmla="*/ 271307 h 993775"/>
              <a:gd name="connsiteX78" fmla="*/ 4363467 w 9151146"/>
              <a:gd name="connsiteY78" fmla="*/ 211547 h 993775"/>
              <a:gd name="connsiteX79" fmla="*/ 4253725 w 9151146"/>
              <a:gd name="connsiteY79" fmla="*/ 211547 h 993775"/>
              <a:gd name="connsiteX80" fmla="*/ 5890139 w 9151146"/>
              <a:gd name="connsiteY80" fmla="*/ 91454 h 993775"/>
              <a:gd name="connsiteX81" fmla="*/ 6239370 w 9151146"/>
              <a:gd name="connsiteY81" fmla="*/ 91454 h 993775"/>
              <a:gd name="connsiteX82" fmla="*/ 6150014 w 9151146"/>
              <a:gd name="connsiteY82" fmla="*/ 560562 h 993775"/>
              <a:gd name="connsiteX83" fmla="*/ 6260899 w 9151146"/>
              <a:gd name="connsiteY83" fmla="*/ 772109 h 993775"/>
              <a:gd name="connsiteX84" fmla="*/ 6152110 w 9151146"/>
              <a:gd name="connsiteY84" fmla="*/ 845616 h 993775"/>
              <a:gd name="connsiteX85" fmla="*/ 6084855 w 9151146"/>
              <a:gd name="connsiteY85" fmla="*/ 703566 h 993775"/>
              <a:gd name="connsiteX86" fmla="*/ 5940056 w 9151146"/>
              <a:gd name="connsiteY86" fmla="*/ 914350 h 993775"/>
              <a:gd name="connsiteX87" fmla="*/ 5867466 w 9151146"/>
              <a:gd name="connsiteY87" fmla="*/ 785092 h 993775"/>
              <a:gd name="connsiteX88" fmla="*/ 6016647 w 9151146"/>
              <a:gd name="connsiteY88" fmla="*/ 565908 h 993775"/>
              <a:gd name="connsiteX89" fmla="*/ 5886138 w 9151146"/>
              <a:gd name="connsiteY89" fmla="*/ 316939 h 993775"/>
              <a:gd name="connsiteX90" fmla="*/ 5989211 w 9151146"/>
              <a:gd name="connsiteY90" fmla="*/ 267298 h 993775"/>
              <a:gd name="connsiteX91" fmla="*/ 6073995 w 9151146"/>
              <a:gd name="connsiteY91" fmla="*/ 420803 h 993775"/>
              <a:gd name="connsiteX92" fmla="*/ 6110766 w 9151146"/>
              <a:gd name="connsiteY92" fmla="*/ 216511 h 993775"/>
              <a:gd name="connsiteX93" fmla="*/ 5890139 w 9151146"/>
              <a:gd name="connsiteY93" fmla="*/ 216511 h 993775"/>
              <a:gd name="connsiteX94" fmla="*/ 5890139 w 9151146"/>
              <a:gd name="connsiteY94" fmla="*/ 91454 h 993775"/>
              <a:gd name="connsiteX95" fmla="*/ 6270807 w 9151146"/>
              <a:gd name="connsiteY95" fmla="*/ 46586 h 993775"/>
              <a:gd name="connsiteX96" fmla="*/ 6799512 w 9151146"/>
              <a:gd name="connsiteY96" fmla="*/ 46586 h 993775"/>
              <a:gd name="connsiteX97" fmla="*/ 6799512 w 9151146"/>
              <a:gd name="connsiteY97" fmla="*/ 652971 h 993775"/>
              <a:gd name="connsiteX98" fmla="*/ 6668050 w 9151146"/>
              <a:gd name="connsiteY98" fmla="*/ 652971 h 993775"/>
              <a:gd name="connsiteX99" fmla="*/ 6668050 w 9151146"/>
              <a:gd name="connsiteY99" fmla="*/ 175844 h 993775"/>
              <a:gd name="connsiteX100" fmla="*/ 6402268 w 9151146"/>
              <a:gd name="connsiteY100" fmla="*/ 175844 h 993775"/>
              <a:gd name="connsiteX101" fmla="*/ 6402268 w 9151146"/>
              <a:gd name="connsiteY101" fmla="*/ 658889 h 993775"/>
              <a:gd name="connsiteX102" fmla="*/ 6270807 w 9151146"/>
              <a:gd name="connsiteY102" fmla="*/ 658889 h 993775"/>
              <a:gd name="connsiteX103" fmla="*/ 6270807 w 9151146"/>
              <a:gd name="connsiteY103" fmla="*/ 46586 h 993775"/>
              <a:gd name="connsiteX104" fmla="*/ 4999247 w 9151146"/>
              <a:gd name="connsiteY104" fmla="*/ 17756 h 993775"/>
              <a:gd name="connsiteX105" fmla="*/ 5116038 w 9151146"/>
              <a:gd name="connsiteY105" fmla="*/ 188827 h 993775"/>
              <a:gd name="connsiteX106" fmla="*/ 5004200 w 9151146"/>
              <a:gd name="connsiteY106" fmla="*/ 258324 h 993775"/>
              <a:gd name="connsiteX107" fmla="*/ 4896173 w 9151146"/>
              <a:gd name="connsiteY107" fmla="*/ 80380 h 993775"/>
              <a:gd name="connsiteX108" fmla="*/ 4999247 w 9151146"/>
              <a:gd name="connsiteY108" fmla="*/ 17756 h 993775"/>
              <a:gd name="connsiteX109" fmla="*/ 3994611 w 9151146"/>
              <a:gd name="connsiteY109" fmla="*/ 17756 h 993775"/>
              <a:gd name="connsiteX110" fmla="*/ 4111403 w 9151146"/>
              <a:gd name="connsiteY110" fmla="*/ 188827 h 993775"/>
              <a:gd name="connsiteX111" fmla="*/ 3999565 w 9151146"/>
              <a:gd name="connsiteY111" fmla="*/ 258324 h 993775"/>
              <a:gd name="connsiteX112" fmla="*/ 3891728 w 9151146"/>
              <a:gd name="connsiteY112" fmla="*/ 80380 h 993775"/>
              <a:gd name="connsiteX113" fmla="*/ 3994611 w 9151146"/>
              <a:gd name="connsiteY113" fmla="*/ 17756 h 993775"/>
              <a:gd name="connsiteX114" fmla="*/ 5663415 w 9151146"/>
              <a:gd name="connsiteY114" fmla="*/ 16801 h 993775"/>
              <a:gd name="connsiteX115" fmla="*/ 5784207 w 9151146"/>
              <a:gd name="connsiteY115" fmla="*/ 16801 h 993775"/>
              <a:gd name="connsiteX116" fmla="*/ 5784207 w 9151146"/>
              <a:gd name="connsiteY116" fmla="*/ 194745 h 993775"/>
              <a:gd name="connsiteX117" fmla="*/ 5850891 w 9151146"/>
              <a:gd name="connsiteY117" fmla="*/ 194745 h 993775"/>
              <a:gd name="connsiteX118" fmla="*/ 5850891 w 9151146"/>
              <a:gd name="connsiteY118" fmla="*/ 322858 h 993775"/>
              <a:gd name="connsiteX119" fmla="*/ 5784207 w 9151146"/>
              <a:gd name="connsiteY119" fmla="*/ 322858 h 993775"/>
              <a:gd name="connsiteX120" fmla="*/ 5784207 w 9151146"/>
              <a:gd name="connsiteY120" fmla="*/ 818886 h 993775"/>
              <a:gd name="connsiteX121" fmla="*/ 5756200 w 9151146"/>
              <a:gd name="connsiteY121" fmla="*/ 931342 h 993775"/>
              <a:gd name="connsiteX122" fmla="*/ 5677133 w 9151146"/>
              <a:gd name="connsiteY122" fmla="*/ 973155 h 993775"/>
              <a:gd name="connsiteX123" fmla="*/ 5547766 w 9151146"/>
              <a:gd name="connsiteY123" fmla="*/ 976974 h 993775"/>
              <a:gd name="connsiteX124" fmla="*/ 5523189 w 9151146"/>
              <a:gd name="connsiteY124" fmla="*/ 848671 h 993775"/>
              <a:gd name="connsiteX125" fmla="*/ 5613497 w 9151146"/>
              <a:gd name="connsiteY125" fmla="*/ 851726 h 993775"/>
              <a:gd name="connsiteX126" fmla="*/ 5663415 w 9151146"/>
              <a:gd name="connsiteY126" fmla="*/ 796929 h 993775"/>
              <a:gd name="connsiteX127" fmla="*/ 5663415 w 9151146"/>
              <a:gd name="connsiteY127" fmla="*/ 322858 h 993775"/>
              <a:gd name="connsiteX128" fmla="*/ 5508518 w 9151146"/>
              <a:gd name="connsiteY128" fmla="*/ 322858 h 993775"/>
              <a:gd name="connsiteX129" fmla="*/ 5508518 w 9151146"/>
              <a:gd name="connsiteY129" fmla="*/ 194745 h 993775"/>
              <a:gd name="connsiteX130" fmla="*/ 5663415 w 9151146"/>
              <a:gd name="connsiteY130" fmla="*/ 194745 h 993775"/>
              <a:gd name="connsiteX131" fmla="*/ 5663415 w 9151146"/>
              <a:gd name="connsiteY131" fmla="*/ 16801 h 993775"/>
              <a:gd name="connsiteX132" fmla="*/ 4658780 w 9151146"/>
              <a:gd name="connsiteY132" fmla="*/ 16801 h 993775"/>
              <a:gd name="connsiteX133" fmla="*/ 4779572 w 9151146"/>
              <a:gd name="connsiteY133" fmla="*/ 16801 h 993775"/>
              <a:gd name="connsiteX134" fmla="*/ 4779572 w 9151146"/>
              <a:gd name="connsiteY134" fmla="*/ 194745 h 993775"/>
              <a:gd name="connsiteX135" fmla="*/ 4846256 w 9151146"/>
              <a:gd name="connsiteY135" fmla="*/ 194745 h 993775"/>
              <a:gd name="connsiteX136" fmla="*/ 4846256 w 9151146"/>
              <a:gd name="connsiteY136" fmla="*/ 322858 h 993775"/>
              <a:gd name="connsiteX137" fmla="*/ 4779572 w 9151146"/>
              <a:gd name="connsiteY137" fmla="*/ 322858 h 993775"/>
              <a:gd name="connsiteX138" fmla="*/ 4779572 w 9151146"/>
              <a:gd name="connsiteY138" fmla="*/ 818886 h 993775"/>
              <a:gd name="connsiteX139" fmla="*/ 4751565 w 9151146"/>
              <a:gd name="connsiteY139" fmla="*/ 931342 h 993775"/>
              <a:gd name="connsiteX140" fmla="*/ 4672497 w 9151146"/>
              <a:gd name="connsiteY140" fmla="*/ 973155 h 993775"/>
              <a:gd name="connsiteX141" fmla="*/ 4543131 w 9151146"/>
              <a:gd name="connsiteY141" fmla="*/ 976974 h 993775"/>
              <a:gd name="connsiteX142" fmla="*/ 4518554 w 9151146"/>
              <a:gd name="connsiteY142" fmla="*/ 848671 h 993775"/>
              <a:gd name="connsiteX143" fmla="*/ 4608862 w 9151146"/>
              <a:gd name="connsiteY143" fmla="*/ 851726 h 993775"/>
              <a:gd name="connsiteX144" fmla="*/ 4658780 w 9151146"/>
              <a:gd name="connsiteY144" fmla="*/ 796929 h 993775"/>
              <a:gd name="connsiteX145" fmla="*/ 4658780 w 9151146"/>
              <a:gd name="connsiteY145" fmla="*/ 322858 h 993775"/>
              <a:gd name="connsiteX146" fmla="*/ 4503883 w 9151146"/>
              <a:gd name="connsiteY146" fmla="*/ 322858 h 993775"/>
              <a:gd name="connsiteX147" fmla="*/ 4503883 w 9151146"/>
              <a:gd name="connsiteY147" fmla="*/ 194745 h 993775"/>
              <a:gd name="connsiteX148" fmla="*/ 4658780 w 9151146"/>
              <a:gd name="connsiteY148" fmla="*/ 194745 h 993775"/>
              <a:gd name="connsiteX149" fmla="*/ 4658780 w 9151146"/>
              <a:gd name="connsiteY149" fmla="*/ 16801 h 993775"/>
              <a:gd name="connsiteX150" fmla="*/ 7304783 w 9151146"/>
              <a:gd name="connsiteY150" fmla="*/ 11837 h 993775"/>
              <a:gd name="connsiteX151" fmla="*/ 7438150 w 9151146"/>
              <a:gd name="connsiteY151" fmla="*/ 11837 h 993775"/>
              <a:gd name="connsiteX152" fmla="*/ 7438150 w 9151146"/>
              <a:gd name="connsiteY152" fmla="*/ 128112 h 993775"/>
              <a:gd name="connsiteX153" fmla="*/ 7538175 w 9151146"/>
              <a:gd name="connsiteY153" fmla="*/ 128112 h 993775"/>
              <a:gd name="connsiteX154" fmla="*/ 7606954 w 9151146"/>
              <a:gd name="connsiteY154" fmla="*/ 15847 h 993775"/>
              <a:gd name="connsiteX155" fmla="*/ 7717839 w 9151146"/>
              <a:gd name="connsiteY155" fmla="*/ 63579 h 993775"/>
              <a:gd name="connsiteX156" fmla="*/ 7673066 w 9151146"/>
              <a:gd name="connsiteY156" fmla="*/ 128112 h 993775"/>
              <a:gd name="connsiteX157" fmla="*/ 7836536 w 9151146"/>
              <a:gd name="connsiteY157" fmla="*/ 128112 h 993775"/>
              <a:gd name="connsiteX158" fmla="*/ 7836536 w 9151146"/>
              <a:gd name="connsiteY158" fmla="*/ 348824 h 993775"/>
              <a:gd name="connsiteX159" fmla="*/ 7716887 w 9151146"/>
              <a:gd name="connsiteY159" fmla="*/ 348824 h 993775"/>
              <a:gd name="connsiteX160" fmla="*/ 7716887 w 9151146"/>
              <a:gd name="connsiteY160" fmla="*/ 231403 h 993775"/>
              <a:gd name="connsiteX161" fmla="*/ 7028141 w 9151146"/>
              <a:gd name="connsiteY161" fmla="*/ 231403 h 993775"/>
              <a:gd name="connsiteX162" fmla="*/ 7028141 w 9151146"/>
              <a:gd name="connsiteY162" fmla="*/ 348824 h 993775"/>
              <a:gd name="connsiteX163" fmla="*/ 6908492 w 9151146"/>
              <a:gd name="connsiteY163" fmla="*/ 348824 h 993775"/>
              <a:gd name="connsiteX164" fmla="*/ 6908492 w 9151146"/>
              <a:gd name="connsiteY164" fmla="*/ 128112 h 993775"/>
              <a:gd name="connsiteX165" fmla="*/ 7063960 w 9151146"/>
              <a:gd name="connsiteY165" fmla="*/ 128112 h 993775"/>
              <a:gd name="connsiteX166" fmla="*/ 7026236 w 9151146"/>
              <a:gd name="connsiteY166" fmla="*/ 65488 h 993775"/>
              <a:gd name="connsiteX167" fmla="*/ 7131024 w 9151146"/>
              <a:gd name="connsiteY167" fmla="*/ 16801 h 993775"/>
              <a:gd name="connsiteX168" fmla="*/ 7201709 w 9151146"/>
              <a:gd name="connsiteY168" fmla="*/ 128112 h 993775"/>
              <a:gd name="connsiteX169" fmla="*/ 7304783 w 9151146"/>
              <a:gd name="connsiteY169" fmla="*/ 128112 h 993775"/>
              <a:gd name="connsiteX170" fmla="*/ 7304783 w 9151146"/>
              <a:gd name="connsiteY170" fmla="*/ 11837 h 993775"/>
              <a:gd name="connsiteX171" fmla="*/ 5261218 w 9151146"/>
              <a:gd name="connsiteY171" fmla="*/ 0 h 993775"/>
              <a:gd name="connsiteX172" fmla="*/ 5404492 w 9151146"/>
              <a:gd name="connsiteY172" fmla="*/ 14892 h 993775"/>
              <a:gd name="connsiteX173" fmla="*/ 5361243 w 9151146"/>
              <a:gd name="connsiteY173" fmla="*/ 108255 h 993775"/>
              <a:gd name="connsiteX174" fmla="*/ 5485846 w 9151146"/>
              <a:gd name="connsiteY174" fmla="*/ 108255 h 993775"/>
              <a:gd name="connsiteX175" fmla="*/ 5485846 w 9151146"/>
              <a:gd name="connsiteY175" fmla="*/ 425767 h 993775"/>
              <a:gd name="connsiteX176" fmla="*/ 5579012 w 9151146"/>
              <a:gd name="connsiteY176" fmla="*/ 391591 h 993775"/>
              <a:gd name="connsiteX177" fmla="*/ 5659604 w 9151146"/>
              <a:gd name="connsiteY177" fmla="*/ 627959 h 993775"/>
              <a:gd name="connsiteX178" fmla="*/ 5551577 w 9151146"/>
              <a:gd name="connsiteY178" fmla="*/ 665763 h 993775"/>
              <a:gd name="connsiteX179" fmla="*/ 5485846 w 9151146"/>
              <a:gd name="connsiteY179" fmla="*/ 449061 h 993775"/>
              <a:gd name="connsiteX180" fmla="*/ 5485846 w 9151146"/>
              <a:gd name="connsiteY180" fmla="*/ 842752 h 993775"/>
              <a:gd name="connsiteX181" fmla="*/ 5459554 w 9151146"/>
              <a:gd name="connsiteY181" fmla="*/ 943561 h 993775"/>
              <a:gd name="connsiteX182" fmla="*/ 5385821 w 9151146"/>
              <a:gd name="connsiteY182" fmla="*/ 978310 h 993775"/>
              <a:gd name="connsiteX183" fmla="*/ 5266171 w 9151146"/>
              <a:gd name="connsiteY183" fmla="*/ 979456 h 993775"/>
              <a:gd name="connsiteX184" fmla="*/ 5243499 w 9151146"/>
              <a:gd name="connsiteY184" fmla="*/ 860699 h 993775"/>
              <a:gd name="connsiteX185" fmla="*/ 5327901 w 9151146"/>
              <a:gd name="connsiteY185" fmla="*/ 867572 h 993775"/>
              <a:gd name="connsiteX186" fmla="*/ 5368102 w 9151146"/>
              <a:gd name="connsiteY186" fmla="*/ 822896 h 993775"/>
              <a:gd name="connsiteX187" fmla="*/ 5368102 w 9151146"/>
              <a:gd name="connsiteY187" fmla="*/ 734305 h 993775"/>
              <a:gd name="connsiteX188" fmla="*/ 5153381 w 9151146"/>
              <a:gd name="connsiteY188" fmla="*/ 915304 h 993775"/>
              <a:gd name="connsiteX189" fmla="*/ 5117943 w 9151146"/>
              <a:gd name="connsiteY189" fmla="*/ 868145 h 993775"/>
              <a:gd name="connsiteX190" fmla="*/ 4980575 w 9151146"/>
              <a:gd name="connsiteY190" fmla="*/ 975828 h 993775"/>
              <a:gd name="connsiteX191" fmla="*/ 4910081 w 9151146"/>
              <a:gd name="connsiteY191" fmla="*/ 889529 h 993775"/>
              <a:gd name="connsiteX192" fmla="*/ 4941327 w 9151146"/>
              <a:gd name="connsiteY192" fmla="*/ 805903 h 993775"/>
              <a:gd name="connsiteX193" fmla="*/ 4941327 w 9151146"/>
              <a:gd name="connsiteY193" fmla="*/ 432259 h 993775"/>
              <a:gd name="connsiteX194" fmla="*/ 4875596 w 9151146"/>
              <a:gd name="connsiteY194" fmla="*/ 432259 h 993775"/>
              <a:gd name="connsiteX195" fmla="*/ 4875596 w 9151146"/>
              <a:gd name="connsiteY195" fmla="*/ 303001 h 993775"/>
              <a:gd name="connsiteX196" fmla="*/ 5060024 w 9151146"/>
              <a:gd name="connsiteY196" fmla="*/ 303001 h 993775"/>
              <a:gd name="connsiteX197" fmla="*/ 5060024 w 9151146"/>
              <a:gd name="connsiteY197" fmla="*/ 754353 h 993775"/>
              <a:gd name="connsiteX198" fmla="*/ 5140616 w 9151146"/>
              <a:gd name="connsiteY198" fmla="*/ 701657 h 993775"/>
              <a:gd name="connsiteX199" fmla="*/ 5147475 w 9151146"/>
              <a:gd name="connsiteY199" fmla="*/ 778219 h 993775"/>
              <a:gd name="connsiteX200" fmla="*/ 5299894 w 9151146"/>
              <a:gd name="connsiteY200" fmla="*/ 664808 h 993775"/>
              <a:gd name="connsiteX201" fmla="*/ 5096414 w 9151146"/>
              <a:gd name="connsiteY201" fmla="*/ 664808 h 993775"/>
              <a:gd name="connsiteX202" fmla="*/ 5096414 w 9151146"/>
              <a:gd name="connsiteY202" fmla="*/ 561517 h 993775"/>
              <a:gd name="connsiteX203" fmla="*/ 5140616 w 9151146"/>
              <a:gd name="connsiteY203" fmla="*/ 561517 h 993775"/>
              <a:gd name="connsiteX204" fmla="*/ 5140616 w 9151146"/>
              <a:gd name="connsiteY204" fmla="*/ 108255 h 993775"/>
              <a:gd name="connsiteX205" fmla="*/ 5232258 w 9151146"/>
              <a:gd name="connsiteY205" fmla="*/ 108255 h 993775"/>
              <a:gd name="connsiteX206" fmla="*/ 5261218 w 9151146"/>
              <a:gd name="connsiteY206" fmla="*/ 0 h 993775"/>
              <a:gd name="connsiteX207" fmla="*/ 4256583 w 9151146"/>
              <a:gd name="connsiteY207" fmla="*/ 0 h 993775"/>
              <a:gd name="connsiteX208" fmla="*/ 4399857 w 9151146"/>
              <a:gd name="connsiteY208" fmla="*/ 14892 h 993775"/>
              <a:gd name="connsiteX209" fmla="*/ 4356608 w 9151146"/>
              <a:gd name="connsiteY209" fmla="*/ 108255 h 993775"/>
              <a:gd name="connsiteX210" fmla="*/ 4481211 w 9151146"/>
              <a:gd name="connsiteY210" fmla="*/ 108255 h 993775"/>
              <a:gd name="connsiteX211" fmla="*/ 4481211 w 9151146"/>
              <a:gd name="connsiteY211" fmla="*/ 425767 h 993775"/>
              <a:gd name="connsiteX212" fmla="*/ 4574377 w 9151146"/>
              <a:gd name="connsiteY212" fmla="*/ 391591 h 993775"/>
              <a:gd name="connsiteX213" fmla="*/ 4654969 w 9151146"/>
              <a:gd name="connsiteY213" fmla="*/ 627959 h 993775"/>
              <a:gd name="connsiteX214" fmla="*/ 4546942 w 9151146"/>
              <a:gd name="connsiteY214" fmla="*/ 665763 h 993775"/>
              <a:gd name="connsiteX215" fmla="*/ 4481211 w 9151146"/>
              <a:gd name="connsiteY215" fmla="*/ 449061 h 993775"/>
              <a:gd name="connsiteX216" fmla="*/ 4481211 w 9151146"/>
              <a:gd name="connsiteY216" fmla="*/ 842752 h 993775"/>
              <a:gd name="connsiteX217" fmla="*/ 4455109 w 9151146"/>
              <a:gd name="connsiteY217" fmla="*/ 943561 h 993775"/>
              <a:gd name="connsiteX218" fmla="*/ 4381186 w 9151146"/>
              <a:gd name="connsiteY218" fmla="*/ 978310 h 993775"/>
              <a:gd name="connsiteX219" fmla="*/ 4261536 w 9151146"/>
              <a:gd name="connsiteY219" fmla="*/ 979456 h 993775"/>
              <a:gd name="connsiteX220" fmla="*/ 4238864 w 9151146"/>
              <a:gd name="connsiteY220" fmla="*/ 860699 h 993775"/>
              <a:gd name="connsiteX221" fmla="*/ 4323266 w 9151146"/>
              <a:gd name="connsiteY221" fmla="*/ 867572 h 993775"/>
              <a:gd name="connsiteX222" fmla="*/ 4363467 w 9151146"/>
              <a:gd name="connsiteY222" fmla="*/ 822896 h 993775"/>
              <a:gd name="connsiteX223" fmla="*/ 4363467 w 9151146"/>
              <a:gd name="connsiteY223" fmla="*/ 734305 h 993775"/>
              <a:gd name="connsiteX224" fmla="*/ 4148746 w 9151146"/>
              <a:gd name="connsiteY224" fmla="*/ 915304 h 993775"/>
              <a:gd name="connsiteX225" fmla="*/ 4113308 w 9151146"/>
              <a:gd name="connsiteY225" fmla="*/ 868145 h 993775"/>
              <a:gd name="connsiteX226" fmla="*/ 3975940 w 9151146"/>
              <a:gd name="connsiteY226" fmla="*/ 975828 h 993775"/>
              <a:gd name="connsiteX227" fmla="*/ 3905446 w 9151146"/>
              <a:gd name="connsiteY227" fmla="*/ 889529 h 993775"/>
              <a:gd name="connsiteX228" fmla="*/ 3936692 w 9151146"/>
              <a:gd name="connsiteY228" fmla="*/ 805903 h 993775"/>
              <a:gd name="connsiteX229" fmla="*/ 3936692 w 9151146"/>
              <a:gd name="connsiteY229" fmla="*/ 433388 h 993775"/>
              <a:gd name="connsiteX230" fmla="*/ 0 w 9151146"/>
              <a:gd name="connsiteY230" fmla="*/ 433388 h 993775"/>
              <a:gd name="connsiteX231" fmla="*/ 0 w 9151146"/>
              <a:gd name="connsiteY231" fmla="*/ 303525 h 993775"/>
              <a:gd name="connsiteX232" fmla="*/ 3870961 w 9151146"/>
              <a:gd name="connsiteY232" fmla="*/ 303525 h 993775"/>
              <a:gd name="connsiteX233" fmla="*/ 3870961 w 9151146"/>
              <a:gd name="connsiteY233" fmla="*/ 303001 h 993775"/>
              <a:gd name="connsiteX234" fmla="*/ 4055579 w 9151146"/>
              <a:gd name="connsiteY234" fmla="*/ 303001 h 993775"/>
              <a:gd name="connsiteX235" fmla="*/ 4055579 w 9151146"/>
              <a:gd name="connsiteY235" fmla="*/ 754353 h 993775"/>
              <a:gd name="connsiteX236" fmla="*/ 4135981 w 9151146"/>
              <a:gd name="connsiteY236" fmla="*/ 701657 h 993775"/>
              <a:gd name="connsiteX237" fmla="*/ 4142839 w 9151146"/>
              <a:gd name="connsiteY237" fmla="*/ 778219 h 993775"/>
              <a:gd name="connsiteX238" fmla="*/ 4295450 w 9151146"/>
              <a:gd name="connsiteY238" fmla="*/ 664808 h 993775"/>
              <a:gd name="connsiteX239" fmla="*/ 4091779 w 9151146"/>
              <a:gd name="connsiteY239" fmla="*/ 664808 h 993775"/>
              <a:gd name="connsiteX240" fmla="*/ 4091779 w 9151146"/>
              <a:gd name="connsiteY240" fmla="*/ 561517 h 993775"/>
              <a:gd name="connsiteX241" fmla="*/ 4135981 w 9151146"/>
              <a:gd name="connsiteY241" fmla="*/ 561517 h 993775"/>
              <a:gd name="connsiteX242" fmla="*/ 4135981 w 9151146"/>
              <a:gd name="connsiteY242" fmla="*/ 108255 h 993775"/>
              <a:gd name="connsiteX243" fmla="*/ 4227623 w 9151146"/>
              <a:gd name="connsiteY243" fmla="*/ 108255 h 993775"/>
              <a:gd name="connsiteX244" fmla="*/ 4256583 w 9151146"/>
              <a:gd name="connsiteY244" fmla="*/ 0 h 99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9151146" h="993775">
                <a:moveTo>
                  <a:pt x="7303830" y="667863"/>
                </a:moveTo>
                <a:cubicBezTo>
                  <a:pt x="7348603" y="667863"/>
                  <a:pt x="7393376" y="667863"/>
                  <a:pt x="7438150" y="667863"/>
                </a:cubicBezTo>
                <a:cubicBezTo>
                  <a:pt x="7433958" y="703184"/>
                  <a:pt x="7425956" y="735642"/>
                  <a:pt x="7414144" y="764663"/>
                </a:cubicBezTo>
                <a:lnTo>
                  <a:pt x="7813204" y="869949"/>
                </a:lnTo>
                <a:lnTo>
                  <a:pt x="9151146" y="869949"/>
                </a:lnTo>
                <a:lnTo>
                  <a:pt x="9151146" y="991394"/>
                </a:lnTo>
                <a:lnTo>
                  <a:pt x="7764196" y="991394"/>
                </a:lnTo>
                <a:lnTo>
                  <a:pt x="7763946" y="991866"/>
                </a:lnTo>
                <a:cubicBezTo>
                  <a:pt x="7608478" y="938406"/>
                  <a:pt x="7471110" y="894684"/>
                  <a:pt x="7351270" y="860699"/>
                </a:cubicBezTo>
                <a:cubicBezTo>
                  <a:pt x="7284968" y="930769"/>
                  <a:pt x="7150458" y="974873"/>
                  <a:pt x="6947740" y="992821"/>
                </a:cubicBezTo>
                <a:cubicBezTo>
                  <a:pt x="6931355" y="954444"/>
                  <a:pt x="6910778" y="912631"/>
                  <a:pt x="6885819" y="867572"/>
                </a:cubicBezTo>
                <a:cubicBezTo>
                  <a:pt x="7036905" y="858599"/>
                  <a:pt x="7143218" y="839697"/>
                  <a:pt x="7204757" y="810867"/>
                </a:cubicBezTo>
                <a:cubicBezTo>
                  <a:pt x="7266106" y="782037"/>
                  <a:pt x="7299257" y="734305"/>
                  <a:pt x="7303830" y="667863"/>
                </a:cubicBezTo>
                <a:close/>
                <a:moveTo>
                  <a:pt x="6987940" y="541660"/>
                </a:moveTo>
                <a:cubicBezTo>
                  <a:pt x="7242862" y="541660"/>
                  <a:pt x="7497974" y="541660"/>
                  <a:pt x="7753086" y="541660"/>
                </a:cubicBezTo>
                <a:cubicBezTo>
                  <a:pt x="7753086" y="631778"/>
                  <a:pt x="7753086" y="721895"/>
                  <a:pt x="7753086" y="812013"/>
                </a:cubicBezTo>
                <a:cubicBezTo>
                  <a:pt x="7710028" y="812013"/>
                  <a:pt x="7666779" y="812013"/>
                  <a:pt x="7623530" y="812013"/>
                </a:cubicBezTo>
                <a:cubicBezTo>
                  <a:pt x="7623530" y="757599"/>
                  <a:pt x="7623530" y="703184"/>
                  <a:pt x="7623530" y="648961"/>
                </a:cubicBezTo>
                <a:cubicBezTo>
                  <a:pt x="7454916" y="648961"/>
                  <a:pt x="7286111" y="648961"/>
                  <a:pt x="7117306" y="648961"/>
                </a:cubicBezTo>
                <a:cubicBezTo>
                  <a:pt x="7117306" y="703184"/>
                  <a:pt x="7117306" y="757599"/>
                  <a:pt x="7117306" y="812013"/>
                </a:cubicBezTo>
                <a:cubicBezTo>
                  <a:pt x="7074248" y="812013"/>
                  <a:pt x="7030999" y="812013"/>
                  <a:pt x="6987940" y="812013"/>
                </a:cubicBezTo>
                <a:cubicBezTo>
                  <a:pt x="6987940" y="721895"/>
                  <a:pt x="6987940" y="631778"/>
                  <a:pt x="6987940" y="541660"/>
                </a:cubicBezTo>
                <a:close/>
                <a:moveTo>
                  <a:pt x="5258360" y="501756"/>
                </a:moveTo>
                <a:cubicBezTo>
                  <a:pt x="5258360" y="521613"/>
                  <a:pt x="5258360" y="541660"/>
                  <a:pt x="5258360" y="561517"/>
                </a:cubicBezTo>
                <a:cubicBezTo>
                  <a:pt x="5294941" y="561517"/>
                  <a:pt x="5331521" y="561517"/>
                  <a:pt x="5368102" y="561517"/>
                </a:cubicBezTo>
                <a:cubicBezTo>
                  <a:pt x="5368102" y="541660"/>
                  <a:pt x="5368102" y="521613"/>
                  <a:pt x="5368102" y="501756"/>
                </a:cubicBezTo>
                <a:cubicBezTo>
                  <a:pt x="5331521" y="501756"/>
                  <a:pt x="5294941" y="501756"/>
                  <a:pt x="5258360" y="501756"/>
                </a:cubicBezTo>
                <a:close/>
                <a:moveTo>
                  <a:pt x="4253725" y="501756"/>
                </a:moveTo>
                <a:cubicBezTo>
                  <a:pt x="4253725" y="521613"/>
                  <a:pt x="4253725" y="541660"/>
                  <a:pt x="4253725" y="561517"/>
                </a:cubicBezTo>
                <a:cubicBezTo>
                  <a:pt x="4290305" y="561517"/>
                  <a:pt x="4326886" y="561517"/>
                  <a:pt x="4363467" y="561517"/>
                </a:cubicBezTo>
                <a:cubicBezTo>
                  <a:pt x="4363467" y="541660"/>
                  <a:pt x="4363467" y="521613"/>
                  <a:pt x="4363467" y="501756"/>
                </a:cubicBezTo>
                <a:cubicBezTo>
                  <a:pt x="4326886" y="501756"/>
                  <a:pt x="4290305" y="501756"/>
                  <a:pt x="4253725" y="501756"/>
                </a:cubicBezTo>
                <a:close/>
                <a:moveTo>
                  <a:pt x="7188944" y="359707"/>
                </a:moveTo>
                <a:cubicBezTo>
                  <a:pt x="7188944" y="377845"/>
                  <a:pt x="7188944" y="396174"/>
                  <a:pt x="7188944" y="414312"/>
                </a:cubicBezTo>
                <a:cubicBezTo>
                  <a:pt x="7311260" y="414312"/>
                  <a:pt x="7433577" y="414312"/>
                  <a:pt x="7555894" y="414312"/>
                </a:cubicBezTo>
                <a:cubicBezTo>
                  <a:pt x="7555894" y="396174"/>
                  <a:pt x="7555894" y="377845"/>
                  <a:pt x="7555894" y="359707"/>
                </a:cubicBezTo>
                <a:cubicBezTo>
                  <a:pt x="7433577" y="359707"/>
                  <a:pt x="7311260" y="359707"/>
                  <a:pt x="7188944" y="359707"/>
                </a:cubicBezTo>
                <a:close/>
                <a:moveTo>
                  <a:pt x="5258360" y="356652"/>
                </a:moveTo>
                <a:cubicBezTo>
                  <a:pt x="5258360" y="376508"/>
                  <a:pt x="5258360" y="396556"/>
                  <a:pt x="5258360" y="416412"/>
                </a:cubicBezTo>
                <a:cubicBezTo>
                  <a:pt x="5294941" y="416412"/>
                  <a:pt x="5331521" y="416412"/>
                  <a:pt x="5368102" y="416412"/>
                </a:cubicBezTo>
                <a:cubicBezTo>
                  <a:pt x="5368102" y="396556"/>
                  <a:pt x="5368102" y="376508"/>
                  <a:pt x="5368102" y="356652"/>
                </a:cubicBezTo>
                <a:cubicBezTo>
                  <a:pt x="5331521" y="356652"/>
                  <a:pt x="5294941" y="356652"/>
                  <a:pt x="5258360" y="356652"/>
                </a:cubicBezTo>
                <a:close/>
                <a:moveTo>
                  <a:pt x="4253725" y="356652"/>
                </a:moveTo>
                <a:cubicBezTo>
                  <a:pt x="4253725" y="376508"/>
                  <a:pt x="4253725" y="396556"/>
                  <a:pt x="4253725" y="416412"/>
                </a:cubicBezTo>
                <a:cubicBezTo>
                  <a:pt x="4290305" y="416412"/>
                  <a:pt x="4326886" y="416412"/>
                  <a:pt x="4363467" y="416412"/>
                </a:cubicBezTo>
                <a:cubicBezTo>
                  <a:pt x="4363467" y="396556"/>
                  <a:pt x="4363467" y="376508"/>
                  <a:pt x="4363467" y="356652"/>
                </a:cubicBezTo>
                <a:cubicBezTo>
                  <a:pt x="4326886" y="356652"/>
                  <a:pt x="4290305" y="356652"/>
                  <a:pt x="4253725" y="356652"/>
                </a:cubicBezTo>
                <a:close/>
                <a:moveTo>
                  <a:pt x="7069294" y="278180"/>
                </a:moveTo>
                <a:cubicBezTo>
                  <a:pt x="7271441" y="278180"/>
                  <a:pt x="7473587" y="278180"/>
                  <a:pt x="7675543" y="278180"/>
                </a:cubicBezTo>
                <a:cubicBezTo>
                  <a:pt x="7675543" y="350733"/>
                  <a:pt x="7675543" y="423285"/>
                  <a:pt x="7675543" y="495838"/>
                </a:cubicBezTo>
                <a:cubicBezTo>
                  <a:pt x="7473587" y="495838"/>
                  <a:pt x="7271441" y="495838"/>
                  <a:pt x="7069294" y="495838"/>
                </a:cubicBezTo>
                <a:cubicBezTo>
                  <a:pt x="7069294" y="423285"/>
                  <a:pt x="7069294" y="350733"/>
                  <a:pt x="7069294" y="278180"/>
                </a:cubicBezTo>
                <a:close/>
                <a:moveTo>
                  <a:pt x="6469905" y="237513"/>
                </a:moveTo>
                <a:cubicBezTo>
                  <a:pt x="6514106" y="237513"/>
                  <a:pt x="6558117" y="237513"/>
                  <a:pt x="6602319" y="237513"/>
                </a:cubicBezTo>
                <a:cubicBezTo>
                  <a:pt x="6603653" y="378227"/>
                  <a:pt x="6594698" y="495265"/>
                  <a:pt x="6575265" y="588246"/>
                </a:cubicBezTo>
                <a:cubicBezTo>
                  <a:pt x="6597746" y="588246"/>
                  <a:pt x="6620228" y="588246"/>
                  <a:pt x="6642520" y="588246"/>
                </a:cubicBezTo>
                <a:cubicBezTo>
                  <a:pt x="6642520" y="661562"/>
                  <a:pt x="6642520" y="734687"/>
                  <a:pt x="6642520" y="808003"/>
                </a:cubicBezTo>
                <a:cubicBezTo>
                  <a:pt x="6642520" y="837788"/>
                  <a:pt x="6656237" y="852680"/>
                  <a:pt x="6683673" y="852680"/>
                </a:cubicBezTo>
                <a:cubicBezTo>
                  <a:pt x="6701773" y="852680"/>
                  <a:pt x="6713966" y="845807"/>
                  <a:pt x="6720635" y="832251"/>
                </a:cubicBezTo>
                <a:cubicBezTo>
                  <a:pt x="6727113" y="818695"/>
                  <a:pt x="6733209" y="772873"/>
                  <a:pt x="6738734" y="694593"/>
                </a:cubicBezTo>
                <a:cubicBezTo>
                  <a:pt x="6781793" y="715213"/>
                  <a:pt x="6823137" y="732778"/>
                  <a:pt x="6862385" y="747288"/>
                </a:cubicBezTo>
                <a:cubicBezTo>
                  <a:pt x="6846571" y="860317"/>
                  <a:pt x="6825614" y="925423"/>
                  <a:pt x="6799512" y="942798"/>
                </a:cubicBezTo>
                <a:cubicBezTo>
                  <a:pt x="6773410" y="960172"/>
                  <a:pt x="6745212" y="968955"/>
                  <a:pt x="6715109" y="968955"/>
                </a:cubicBezTo>
                <a:cubicBezTo>
                  <a:pt x="6690913" y="968955"/>
                  <a:pt x="6666716" y="968955"/>
                  <a:pt x="6642520" y="968955"/>
                </a:cubicBezTo>
                <a:cubicBezTo>
                  <a:pt x="6562118" y="968955"/>
                  <a:pt x="6521918" y="928860"/>
                  <a:pt x="6521918" y="848671"/>
                </a:cubicBezTo>
                <a:cubicBezTo>
                  <a:pt x="6521918" y="814686"/>
                  <a:pt x="6521918" y="780701"/>
                  <a:pt x="6521918" y="746907"/>
                </a:cubicBezTo>
                <a:cubicBezTo>
                  <a:pt x="6472191" y="846952"/>
                  <a:pt x="6386836" y="929242"/>
                  <a:pt x="6265853" y="993775"/>
                </a:cubicBezTo>
                <a:cubicBezTo>
                  <a:pt x="6240894" y="957308"/>
                  <a:pt x="6210220" y="917213"/>
                  <a:pt x="6173639" y="873491"/>
                </a:cubicBezTo>
                <a:cubicBezTo>
                  <a:pt x="6300528" y="816213"/>
                  <a:pt x="6382644" y="744043"/>
                  <a:pt x="6419797" y="656789"/>
                </a:cubicBezTo>
                <a:cubicBezTo>
                  <a:pt x="6457139" y="569726"/>
                  <a:pt x="6473715" y="429968"/>
                  <a:pt x="6469905" y="237513"/>
                </a:cubicBezTo>
                <a:close/>
                <a:moveTo>
                  <a:pt x="5258360" y="211547"/>
                </a:moveTo>
                <a:cubicBezTo>
                  <a:pt x="5258360" y="231403"/>
                  <a:pt x="5258360" y="251451"/>
                  <a:pt x="5258360" y="271307"/>
                </a:cubicBezTo>
                <a:cubicBezTo>
                  <a:pt x="5294941" y="271307"/>
                  <a:pt x="5331521" y="271307"/>
                  <a:pt x="5368102" y="271307"/>
                </a:cubicBezTo>
                <a:cubicBezTo>
                  <a:pt x="5368102" y="251451"/>
                  <a:pt x="5368102" y="231403"/>
                  <a:pt x="5368102" y="211547"/>
                </a:cubicBezTo>
                <a:cubicBezTo>
                  <a:pt x="5331521" y="211547"/>
                  <a:pt x="5294941" y="211547"/>
                  <a:pt x="5258360" y="211547"/>
                </a:cubicBezTo>
                <a:close/>
                <a:moveTo>
                  <a:pt x="4253725" y="211547"/>
                </a:moveTo>
                <a:cubicBezTo>
                  <a:pt x="4253725" y="231403"/>
                  <a:pt x="4253725" y="251451"/>
                  <a:pt x="4253725" y="271307"/>
                </a:cubicBezTo>
                <a:cubicBezTo>
                  <a:pt x="4290305" y="271307"/>
                  <a:pt x="4326886" y="271307"/>
                  <a:pt x="4363467" y="271307"/>
                </a:cubicBezTo>
                <a:cubicBezTo>
                  <a:pt x="4363467" y="251451"/>
                  <a:pt x="4363467" y="231403"/>
                  <a:pt x="4363467" y="211547"/>
                </a:cubicBezTo>
                <a:cubicBezTo>
                  <a:pt x="4326886" y="211547"/>
                  <a:pt x="4290305" y="211547"/>
                  <a:pt x="4253725" y="211547"/>
                </a:cubicBezTo>
                <a:close/>
                <a:moveTo>
                  <a:pt x="5890139" y="91454"/>
                </a:moveTo>
                <a:cubicBezTo>
                  <a:pt x="6006549" y="91454"/>
                  <a:pt x="6122960" y="91454"/>
                  <a:pt x="6239370" y="91454"/>
                </a:cubicBezTo>
                <a:cubicBezTo>
                  <a:pt x="6233464" y="262715"/>
                  <a:pt x="6203742" y="419085"/>
                  <a:pt x="6150014" y="560562"/>
                </a:cubicBezTo>
                <a:cubicBezTo>
                  <a:pt x="6186976" y="631014"/>
                  <a:pt x="6223938" y="701657"/>
                  <a:pt x="6260899" y="772109"/>
                </a:cubicBezTo>
                <a:cubicBezTo>
                  <a:pt x="6224700" y="796739"/>
                  <a:pt x="6188309" y="821177"/>
                  <a:pt x="6152110" y="845616"/>
                </a:cubicBezTo>
                <a:cubicBezTo>
                  <a:pt x="6131152" y="799984"/>
                  <a:pt x="6108670" y="752634"/>
                  <a:pt x="6084855" y="703566"/>
                </a:cubicBezTo>
                <a:cubicBezTo>
                  <a:pt x="6044654" y="778791"/>
                  <a:pt x="5996261" y="849053"/>
                  <a:pt x="5940056" y="914350"/>
                </a:cubicBezTo>
                <a:cubicBezTo>
                  <a:pt x="5919099" y="871964"/>
                  <a:pt x="5894902" y="828814"/>
                  <a:pt x="5867466" y="785092"/>
                </a:cubicBezTo>
                <a:cubicBezTo>
                  <a:pt x="5928625" y="715595"/>
                  <a:pt x="5978352" y="642470"/>
                  <a:pt x="6016647" y="565908"/>
                </a:cubicBezTo>
                <a:cubicBezTo>
                  <a:pt x="5976446" y="486482"/>
                  <a:pt x="5933007" y="403429"/>
                  <a:pt x="5886138" y="316939"/>
                </a:cubicBezTo>
                <a:cubicBezTo>
                  <a:pt x="5920432" y="300328"/>
                  <a:pt x="5954917" y="283908"/>
                  <a:pt x="5989211" y="267298"/>
                </a:cubicBezTo>
                <a:cubicBezTo>
                  <a:pt x="6017409" y="318466"/>
                  <a:pt x="6045797" y="369635"/>
                  <a:pt x="6073995" y="420803"/>
                </a:cubicBezTo>
                <a:cubicBezTo>
                  <a:pt x="6094000" y="355315"/>
                  <a:pt x="6106193" y="287154"/>
                  <a:pt x="6110766" y="216511"/>
                </a:cubicBezTo>
                <a:cubicBezTo>
                  <a:pt x="6037224" y="216511"/>
                  <a:pt x="5963681" y="216511"/>
                  <a:pt x="5890139" y="216511"/>
                </a:cubicBezTo>
                <a:cubicBezTo>
                  <a:pt x="5890139" y="174889"/>
                  <a:pt x="5890139" y="133076"/>
                  <a:pt x="5890139" y="91454"/>
                </a:cubicBezTo>
                <a:close/>
                <a:moveTo>
                  <a:pt x="6270807" y="46586"/>
                </a:moveTo>
                <a:cubicBezTo>
                  <a:pt x="6447042" y="46586"/>
                  <a:pt x="6623277" y="46586"/>
                  <a:pt x="6799512" y="46586"/>
                </a:cubicBezTo>
                <a:cubicBezTo>
                  <a:pt x="6799512" y="248778"/>
                  <a:pt x="6799512" y="450779"/>
                  <a:pt x="6799512" y="652971"/>
                </a:cubicBezTo>
                <a:cubicBezTo>
                  <a:pt x="6755691" y="652971"/>
                  <a:pt x="6711871" y="652971"/>
                  <a:pt x="6668050" y="652971"/>
                </a:cubicBezTo>
                <a:cubicBezTo>
                  <a:pt x="6668050" y="493928"/>
                  <a:pt x="6668050" y="334886"/>
                  <a:pt x="6668050" y="175844"/>
                </a:cubicBezTo>
                <a:cubicBezTo>
                  <a:pt x="6579456" y="175844"/>
                  <a:pt x="6490862" y="175844"/>
                  <a:pt x="6402268" y="175844"/>
                </a:cubicBezTo>
                <a:cubicBezTo>
                  <a:pt x="6402268" y="336795"/>
                  <a:pt x="6402268" y="497938"/>
                  <a:pt x="6402268" y="658889"/>
                </a:cubicBezTo>
                <a:cubicBezTo>
                  <a:pt x="6358448" y="658889"/>
                  <a:pt x="6314627" y="658889"/>
                  <a:pt x="6270807" y="658889"/>
                </a:cubicBezTo>
                <a:cubicBezTo>
                  <a:pt x="6270807" y="454788"/>
                  <a:pt x="6270807" y="250687"/>
                  <a:pt x="6270807" y="46586"/>
                </a:cubicBezTo>
                <a:close/>
                <a:moveTo>
                  <a:pt x="4999247" y="17756"/>
                </a:moveTo>
                <a:cubicBezTo>
                  <a:pt x="5043067" y="76753"/>
                  <a:pt x="5081934" y="133840"/>
                  <a:pt x="5116038" y="188827"/>
                </a:cubicBezTo>
                <a:cubicBezTo>
                  <a:pt x="5080029" y="210592"/>
                  <a:pt x="5042686" y="233885"/>
                  <a:pt x="5004200" y="258324"/>
                </a:cubicBezTo>
                <a:cubicBezTo>
                  <a:pt x="4970096" y="193982"/>
                  <a:pt x="4934278" y="134794"/>
                  <a:pt x="4896173" y="80380"/>
                </a:cubicBezTo>
                <a:cubicBezTo>
                  <a:pt x="4930658" y="59569"/>
                  <a:pt x="4964952" y="38758"/>
                  <a:pt x="4999247" y="17756"/>
                </a:cubicBezTo>
                <a:close/>
                <a:moveTo>
                  <a:pt x="3994611" y="17756"/>
                </a:moveTo>
                <a:cubicBezTo>
                  <a:pt x="4038432" y="76753"/>
                  <a:pt x="4077490" y="133840"/>
                  <a:pt x="4111403" y="188827"/>
                </a:cubicBezTo>
                <a:cubicBezTo>
                  <a:pt x="4075394" y="210592"/>
                  <a:pt x="4038242" y="233885"/>
                  <a:pt x="3999565" y="258324"/>
                </a:cubicBezTo>
                <a:cubicBezTo>
                  <a:pt x="3965652" y="193982"/>
                  <a:pt x="3929643" y="134794"/>
                  <a:pt x="3891728" y="80380"/>
                </a:cubicBezTo>
                <a:cubicBezTo>
                  <a:pt x="3926023" y="59569"/>
                  <a:pt x="3960317" y="38758"/>
                  <a:pt x="3994611" y="17756"/>
                </a:cubicBezTo>
                <a:close/>
                <a:moveTo>
                  <a:pt x="5663415" y="16801"/>
                </a:moveTo>
                <a:cubicBezTo>
                  <a:pt x="5703615" y="16801"/>
                  <a:pt x="5743816" y="16801"/>
                  <a:pt x="5784207" y="16801"/>
                </a:cubicBezTo>
                <a:cubicBezTo>
                  <a:pt x="5784207" y="76180"/>
                  <a:pt x="5784207" y="135367"/>
                  <a:pt x="5784207" y="194745"/>
                </a:cubicBezTo>
                <a:cubicBezTo>
                  <a:pt x="5806308" y="194745"/>
                  <a:pt x="5828599" y="194745"/>
                  <a:pt x="5850891" y="194745"/>
                </a:cubicBezTo>
                <a:cubicBezTo>
                  <a:pt x="5850891" y="237513"/>
                  <a:pt x="5850891" y="280281"/>
                  <a:pt x="5850891" y="322858"/>
                </a:cubicBezTo>
                <a:cubicBezTo>
                  <a:pt x="5828599" y="322858"/>
                  <a:pt x="5806308" y="322858"/>
                  <a:pt x="5784207" y="322858"/>
                </a:cubicBezTo>
                <a:cubicBezTo>
                  <a:pt x="5784207" y="488201"/>
                  <a:pt x="5784207" y="653543"/>
                  <a:pt x="5784207" y="818886"/>
                </a:cubicBezTo>
                <a:cubicBezTo>
                  <a:pt x="5784207" y="868145"/>
                  <a:pt x="5774872" y="905758"/>
                  <a:pt x="5756200" y="931342"/>
                </a:cubicBezTo>
                <a:cubicBezTo>
                  <a:pt x="5737529" y="957117"/>
                  <a:pt x="5711236" y="971055"/>
                  <a:pt x="5677133" y="973155"/>
                </a:cubicBezTo>
                <a:cubicBezTo>
                  <a:pt x="5643219" y="975255"/>
                  <a:pt x="5599970" y="976592"/>
                  <a:pt x="5547766" y="976974"/>
                </a:cubicBezTo>
                <a:cubicBezTo>
                  <a:pt x="5542432" y="932488"/>
                  <a:pt x="5534239" y="889720"/>
                  <a:pt x="5523189" y="848671"/>
                </a:cubicBezTo>
                <a:cubicBezTo>
                  <a:pt x="5552530" y="850771"/>
                  <a:pt x="5582632" y="851726"/>
                  <a:pt x="5613497" y="851726"/>
                </a:cubicBezTo>
                <a:cubicBezTo>
                  <a:pt x="5646839" y="851726"/>
                  <a:pt x="5663415" y="833397"/>
                  <a:pt x="5663415" y="796929"/>
                </a:cubicBezTo>
                <a:cubicBezTo>
                  <a:pt x="5663415" y="639033"/>
                  <a:pt x="5663415" y="480945"/>
                  <a:pt x="5663415" y="322858"/>
                </a:cubicBezTo>
                <a:cubicBezTo>
                  <a:pt x="5611783" y="322858"/>
                  <a:pt x="5560151" y="322858"/>
                  <a:pt x="5508518" y="322858"/>
                </a:cubicBezTo>
                <a:cubicBezTo>
                  <a:pt x="5508518" y="280281"/>
                  <a:pt x="5508518" y="237513"/>
                  <a:pt x="5508518" y="194745"/>
                </a:cubicBezTo>
                <a:cubicBezTo>
                  <a:pt x="5560151" y="194745"/>
                  <a:pt x="5611783" y="194745"/>
                  <a:pt x="5663415" y="194745"/>
                </a:cubicBezTo>
                <a:cubicBezTo>
                  <a:pt x="5663415" y="135367"/>
                  <a:pt x="5663415" y="76180"/>
                  <a:pt x="5663415" y="16801"/>
                </a:cubicBezTo>
                <a:close/>
                <a:moveTo>
                  <a:pt x="4658780" y="16801"/>
                </a:moveTo>
                <a:cubicBezTo>
                  <a:pt x="4698980" y="16801"/>
                  <a:pt x="4739371" y="16801"/>
                  <a:pt x="4779572" y="16801"/>
                </a:cubicBezTo>
                <a:cubicBezTo>
                  <a:pt x="4779572" y="76180"/>
                  <a:pt x="4779572" y="135367"/>
                  <a:pt x="4779572" y="194745"/>
                </a:cubicBezTo>
                <a:cubicBezTo>
                  <a:pt x="4801673" y="194745"/>
                  <a:pt x="4823964" y="194745"/>
                  <a:pt x="4846256" y="194745"/>
                </a:cubicBezTo>
                <a:cubicBezTo>
                  <a:pt x="4846256" y="237513"/>
                  <a:pt x="4846256" y="280281"/>
                  <a:pt x="4846256" y="322858"/>
                </a:cubicBezTo>
                <a:cubicBezTo>
                  <a:pt x="4823964" y="322858"/>
                  <a:pt x="4801673" y="322858"/>
                  <a:pt x="4779572" y="322858"/>
                </a:cubicBezTo>
                <a:cubicBezTo>
                  <a:pt x="4779572" y="488201"/>
                  <a:pt x="4779572" y="653543"/>
                  <a:pt x="4779572" y="818886"/>
                </a:cubicBezTo>
                <a:cubicBezTo>
                  <a:pt x="4779572" y="868145"/>
                  <a:pt x="4770236" y="905758"/>
                  <a:pt x="4751565" y="931342"/>
                </a:cubicBezTo>
                <a:cubicBezTo>
                  <a:pt x="4732894" y="957117"/>
                  <a:pt x="4706601" y="971055"/>
                  <a:pt x="4672497" y="973155"/>
                </a:cubicBezTo>
                <a:cubicBezTo>
                  <a:pt x="4638584" y="975255"/>
                  <a:pt x="4595335" y="976592"/>
                  <a:pt x="4543131" y="976974"/>
                </a:cubicBezTo>
                <a:cubicBezTo>
                  <a:pt x="4537797" y="932488"/>
                  <a:pt x="4529604" y="889720"/>
                  <a:pt x="4518554" y="848671"/>
                </a:cubicBezTo>
                <a:cubicBezTo>
                  <a:pt x="4547894" y="850771"/>
                  <a:pt x="4577997" y="851726"/>
                  <a:pt x="4608862" y="851726"/>
                </a:cubicBezTo>
                <a:cubicBezTo>
                  <a:pt x="4642204" y="851726"/>
                  <a:pt x="4658780" y="833397"/>
                  <a:pt x="4658780" y="796929"/>
                </a:cubicBezTo>
                <a:cubicBezTo>
                  <a:pt x="4658780" y="639033"/>
                  <a:pt x="4658780" y="480945"/>
                  <a:pt x="4658780" y="322858"/>
                </a:cubicBezTo>
                <a:cubicBezTo>
                  <a:pt x="4607148" y="322858"/>
                  <a:pt x="4555515" y="322858"/>
                  <a:pt x="4503883" y="322858"/>
                </a:cubicBezTo>
                <a:cubicBezTo>
                  <a:pt x="4503883" y="280281"/>
                  <a:pt x="4503883" y="237513"/>
                  <a:pt x="4503883" y="194745"/>
                </a:cubicBezTo>
                <a:cubicBezTo>
                  <a:pt x="4555515" y="194745"/>
                  <a:pt x="4607148" y="194745"/>
                  <a:pt x="4658780" y="194745"/>
                </a:cubicBezTo>
                <a:cubicBezTo>
                  <a:pt x="4658780" y="135367"/>
                  <a:pt x="4658780" y="76180"/>
                  <a:pt x="4658780" y="16801"/>
                </a:cubicBezTo>
                <a:close/>
                <a:moveTo>
                  <a:pt x="7304783" y="11837"/>
                </a:moveTo>
                <a:cubicBezTo>
                  <a:pt x="7349175" y="11837"/>
                  <a:pt x="7393757" y="11837"/>
                  <a:pt x="7438150" y="11837"/>
                </a:cubicBezTo>
                <a:cubicBezTo>
                  <a:pt x="7438150" y="50596"/>
                  <a:pt x="7438150" y="89354"/>
                  <a:pt x="7438150" y="128112"/>
                </a:cubicBezTo>
                <a:cubicBezTo>
                  <a:pt x="7471491" y="128112"/>
                  <a:pt x="7504833" y="128112"/>
                  <a:pt x="7538175" y="128112"/>
                </a:cubicBezTo>
                <a:cubicBezTo>
                  <a:pt x="7562753" y="91072"/>
                  <a:pt x="7585615" y="53650"/>
                  <a:pt x="7606954" y="15847"/>
                </a:cubicBezTo>
                <a:cubicBezTo>
                  <a:pt x="7643916" y="31694"/>
                  <a:pt x="7680878" y="47541"/>
                  <a:pt x="7717839" y="63579"/>
                </a:cubicBezTo>
                <a:cubicBezTo>
                  <a:pt x="7702979" y="85153"/>
                  <a:pt x="7688118" y="106537"/>
                  <a:pt x="7673066" y="128112"/>
                </a:cubicBezTo>
                <a:cubicBezTo>
                  <a:pt x="7727556" y="128112"/>
                  <a:pt x="7782046" y="128112"/>
                  <a:pt x="7836536" y="128112"/>
                </a:cubicBezTo>
                <a:cubicBezTo>
                  <a:pt x="7836536" y="201619"/>
                  <a:pt x="7836536" y="275317"/>
                  <a:pt x="7836536" y="348824"/>
                </a:cubicBezTo>
                <a:cubicBezTo>
                  <a:pt x="7796526" y="348824"/>
                  <a:pt x="7756706" y="348824"/>
                  <a:pt x="7716887" y="348824"/>
                </a:cubicBezTo>
                <a:cubicBezTo>
                  <a:pt x="7716887" y="309684"/>
                  <a:pt x="7716887" y="270543"/>
                  <a:pt x="7716887" y="231403"/>
                </a:cubicBezTo>
                <a:cubicBezTo>
                  <a:pt x="7487305" y="231403"/>
                  <a:pt x="7257723" y="231403"/>
                  <a:pt x="7028141" y="231403"/>
                </a:cubicBezTo>
                <a:cubicBezTo>
                  <a:pt x="7028141" y="270543"/>
                  <a:pt x="7028141" y="309684"/>
                  <a:pt x="7028141" y="348824"/>
                </a:cubicBezTo>
                <a:cubicBezTo>
                  <a:pt x="6988131" y="348824"/>
                  <a:pt x="6948311" y="348824"/>
                  <a:pt x="6908492" y="348824"/>
                </a:cubicBezTo>
                <a:cubicBezTo>
                  <a:pt x="6908492" y="275317"/>
                  <a:pt x="6908492" y="201619"/>
                  <a:pt x="6908492" y="128112"/>
                </a:cubicBezTo>
                <a:cubicBezTo>
                  <a:pt x="6960314" y="128112"/>
                  <a:pt x="7012137" y="128112"/>
                  <a:pt x="7063960" y="128112"/>
                </a:cubicBezTo>
                <a:cubicBezTo>
                  <a:pt x="7051766" y="107301"/>
                  <a:pt x="7039191" y="86299"/>
                  <a:pt x="7026236" y="65488"/>
                </a:cubicBezTo>
                <a:cubicBezTo>
                  <a:pt x="7061102" y="49259"/>
                  <a:pt x="7096158" y="33030"/>
                  <a:pt x="7131024" y="16801"/>
                </a:cubicBezTo>
                <a:cubicBezTo>
                  <a:pt x="7156364" y="54605"/>
                  <a:pt x="7179798" y="91645"/>
                  <a:pt x="7201709" y="128112"/>
                </a:cubicBezTo>
                <a:cubicBezTo>
                  <a:pt x="7236003" y="128112"/>
                  <a:pt x="7270488" y="128112"/>
                  <a:pt x="7304783" y="128112"/>
                </a:cubicBezTo>
                <a:cubicBezTo>
                  <a:pt x="7304783" y="89354"/>
                  <a:pt x="7304783" y="50596"/>
                  <a:pt x="7304783" y="11837"/>
                </a:cubicBezTo>
                <a:close/>
                <a:moveTo>
                  <a:pt x="5261218" y="0"/>
                </a:moveTo>
                <a:cubicBezTo>
                  <a:pt x="5309039" y="4964"/>
                  <a:pt x="5356671" y="9928"/>
                  <a:pt x="5404492" y="14892"/>
                </a:cubicBezTo>
                <a:cubicBezTo>
                  <a:pt x="5390774" y="45631"/>
                  <a:pt x="5376295" y="76753"/>
                  <a:pt x="5361243" y="108255"/>
                </a:cubicBezTo>
                <a:cubicBezTo>
                  <a:pt x="5402777" y="108255"/>
                  <a:pt x="5444312" y="108255"/>
                  <a:pt x="5485846" y="108255"/>
                </a:cubicBezTo>
                <a:cubicBezTo>
                  <a:pt x="5485846" y="214029"/>
                  <a:pt x="5485846" y="319994"/>
                  <a:pt x="5485846" y="425767"/>
                </a:cubicBezTo>
                <a:cubicBezTo>
                  <a:pt x="5516902" y="414312"/>
                  <a:pt x="5547957" y="402856"/>
                  <a:pt x="5579012" y="391591"/>
                </a:cubicBezTo>
                <a:cubicBezTo>
                  <a:pt x="5615022" y="482282"/>
                  <a:pt x="5641886" y="561135"/>
                  <a:pt x="5659604" y="627959"/>
                </a:cubicBezTo>
                <a:cubicBezTo>
                  <a:pt x="5623595" y="640560"/>
                  <a:pt x="5587586" y="653161"/>
                  <a:pt x="5551577" y="665763"/>
                </a:cubicBezTo>
                <a:cubicBezTo>
                  <a:pt x="5532334" y="596647"/>
                  <a:pt x="5510424" y="524286"/>
                  <a:pt x="5485846" y="449061"/>
                </a:cubicBezTo>
                <a:cubicBezTo>
                  <a:pt x="5485846" y="580418"/>
                  <a:pt x="5485846" y="711585"/>
                  <a:pt x="5485846" y="842752"/>
                </a:cubicBezTo>
                <a:cubicBezTo>
                  <a:pt x="5485846" y="887429"/>
                  <a:pt x="5477082" y="921032"/>
                  <a:pt x="5459554" y="943561"/>
                </a:cubicBezTo>
                <a:cubicBezTo>
                  <a:pt x="5442216" y="966091"/>
                  <a:pt x="5417448" y="977737"/>
                  <a:pt x="5385821" y="978310"/>
                </a:cubicBezTo>
                <a:cubicBezTo>
                  <a:pt x="5354003" y="979074"/>
                  <a:pt x="5314184" y="979456"/>
                  <a:pt x="5266171" y="979456"/>
                </a:cubicBezTo>
                <a:cubicBezTo>
                  <a:pt x="5260265" y="939934"/>
                  <a:pt x="5252644" y="900412"/>
                  <a:pt x="5243499" y="860699"/>
                </a:cubicBezTo>
                <a:cubicBezTo>
                  <a:pt x="5279508" y="865281"/>
                  <a:pt x="5307706" y="867572"/>
                  <a:pt x="5327901" y="867572"/>
                </a:cubicBezTo>
                <a:cubicBezTo>
                  <a:pt x="5354765" y="867572"/>
                  <a:pt x="5368102" y="852680"/>
                  <a:pt x="5368102" y="822896"/>
                </a:cubicBezTo>
                <a:cubicBezTo>
                  <a:pt x="5368102" y="793302"/>
                  <a:pt x="5368102" y="763899"/>
                  <a:pt x="5368102" y="734305"/>
                </a:cubicBezTo>
                <a:cubicBezTo>
                  <a:pt x="5300847" y="808194"/>
                  <a:pt x="5229210" y="868527"/>
                  <a:pt x="5153381" y="915304"/>
                </a:cubicBezTo>
                <a:cubicBezTo>
                  <a:pt x="5143093" y="900030"/>
                  <a:pt x="5131471" y="884374"/>
                  <a:pt x="5117943" y="868145"/>
                </a:cubicBezTo>
                <a:cubicBezTo>
                  <a:pt x="5062310" y="907094"/>
                  <a:pt x="5016584" y="943180"/>
                  <a:pt x="4980575" y="975828"/>
                </a:cubicBezTo>
                <a:cubicBezTo>
                  <a:pt x="4957141" y="946998"/>
                  <a:pt x="4933516" y="918168"/>
                  <a:pt x="4910081" y="889529"/>
                </a:cubicBezTo>
                <a:cubicBezTo>
                  <a:pt x="4930848" y="866236"/>
                  <a:pt x="4941327" y="838361"/>
                  <a:pt x="4941327" y="805903"/>
                </a:cubicBezTo>
                <a:cubicBezTo>
                  <a:pt x="4941327" y="681419"/>
                  <a:pt x="4941327" y="556743"/>
                  <a:pt x="4941327" y="432259"/>
                </a:cubicBezTo>
                <a:cubicBezTo>
                  <a:pt x="4919417" y="432259"/>
                  <a:pt x="4897507" y="432259"/>
                  <a:pt x="4875596" y="432259"/>
                </a:cubicBezTo>
                <a:cubicBezTo>
                  <a:pt x="4875596" y="389109"/>
                  <a:pt x="4875596" y="346151"/>
                  <a:pt x="4875596" y="303001"/>
                </a:cubicBezTo>
                <a:cubicBezTo>
                  <a:pt x="4937136" y="303001"/>
                  <a:pt x="4998675" y="303001"/>
                  <a:pt x="5060024" y="303001"/>
                </a:cubicBezTo>
                <a:cubicBezTo>
                  <a:pt x="5060024" y="453452"/>
                  <a:pt x="5060024" y="603902"/>
                  <a:pt x="5060024" y="754353"/>
                </a:cubicBezTo>
                <a:cubicBezTo>
                  <a:pt x="5069931" y="746907"/>
                  <a:pt x="5096795" y="729341"/>
                  <a:pt x="5140616" y="701657"/>
                </a:cubicBezTo>
                <a:cubicBezTo>
                  <a:pt x="5142521" y="728769"/>
                  <a:pt x="5144807" y="754353"/>
                  <a:pt x="5147475" y="778219"/>
                </a:cubicBezTo>
                <a:cubicBezTo>
                  <a:pt x="5200631" y="745952"/>
                  <a:pt x="5251501" y="708148"/>
                  <a:pt x="5299894" y="664808"/>
                </a:cubicBezTo>
                <a:cubicBezTo>
                  <a:pt x="5232068" y="664808"/>
                  <a:pt x="5164241" y="664808"/>
                  <a:pt x="5096414" y="664808"/>
                </a:cubicBezTo>
                <a:cubicBezTo>
                  <a:pt x="5096414" y="630441"/>
                  <a:pt x="5096414" y="595883"/>
                  <a:pt x="5096414" y="561517"/>
                </a:cubicBezTo>
                <a:cubicBezTo>
                  <a:pt x="5111085" y="561517"/>
                  <a:pt x="5125755" y="561517"/>
                  <a:pt x="5140616" y="561517"/>
                </a:cubicBezTo>
                <a:cubicBezTo>
                  <a:pt x="5140616" y="410302"/>
                  <a:pt x="5140616" y="259279"/>
                  <a:pt x="5140616" y="108255"/>
                </a:cubicBezTo>
                <a:cubicBezTo>
                  <a:pt x="5171100" y="108255"/>
                  <a:pt x="5201774" y="108255"/>
                  <a:pt x="5232258" y="108255"/>
                </a:cubicBezTo>
                <a:cubicBezTo>
                  <a:pt x="5242737" y="74843"/>
                  <a:pt x="5252454" y="38758"/>
                  <a:pt x="5261218" y="0"/>
                </a:cubicBezTo>
                <a:close/>
                <a:moveTo>
                  <a:pt x="4256583" y="0"/>
                </a:moveTo>
                <a:cubicBezTo>
                  <a:pt x="4304404" y="4964"/>
                  <a:pt x="4352035" y="9928"/>
                  <a:pt x="4399857" y="14892"/>
                </a:cubicBezTo>
                <a:cubicBezTo>
                  <a:pt x="4386139" y="45631"/>
                  <a:pt x="4371659" y="76753"/>
                  <a:pt x="4356608" y="108255"/>
                </a:cubicBezTo>
                <a:cubicBezTo>
                  <a:pt x="4398142" y="108255"/>
                  <a:pt x="4439677" y="108255"/>
                  <a:pt x="4481211" y="108255"/>
                </a:cubicBezTo>
                <a:cubicBezTo>
                  <a:pt x="4481211" y="214029"/>
                  <a:pt x="4481211" y="319994"/>
                  <a:pt x="4481211" y="425767"/>
                </a:cubicBezTo>
                <a:cubicBezTo>
                  <a:pt x="4512266" y="414312"/>
                  <a:pt x="4543322" y="402856"/>
                  <a:pt x="4574377" y="391591"/>
                </a:cubicBezTo>
                <a:cubicBezTo>
                  <a:pt x="4610386" y="482282"/>
                  <a:pt x="4637250" y="561135"/>
                  <a:pt x="4654969" y="627959"/>
                </a:cubicBezTo>
                <a:cubicBezTo>
                  <a:pt x="4618960" y="640560"/>
                  <a:pt x="4582951" y="653161"/>
                  <a:pt x="4546942" y="665763"/>
                </a:cubicBezTo>
                <a:cubicBezTo>
                  <a:pt x="4527699" y="596647"/>
                  <a:pt x="4505789" y="524286"/>
                  <a:pt x="4481211" y="449061"/>
                </a:cubicBezTo>
                <a:cubicBezTo>
                  <a:pt x="4481211" y="580418"/>
                  <a:pt x="4481211" y="711585"/>
                  <a:pt x="4481211" y="842752"/>
                </a:cubicBezTo>
                <a:cubicBezTo>
                  <a:pt x="4481211" y="887429"/>
                  <a:pt x="4472447" y="921032"/>
                  <a:pt x="4455109" y="943561"/>
                </a:cubicBezTo>
                <a:cubicBezTo>
                  <a:pt x="4437581" y="966091"/>
                  <a:pt x="4413003" y="977737"/>
                  <a:pt x="4381186" y="978310"/>
                </a:cubicBezTo>
                <a:cubicBezTo>
                  <a:pt x="4349559" y="979074"/>
                  <a:pt x="4309548" y="979456"/>
                  <a:pt x="4261536" y="979456"/>
                </a:cubicBezTo>
                <a:cubicBezTo>
                  <a:pt x="4255630" y="939934"/>
                  <a:pt x="4248200" y="900412"/>
                  <a:pt x="4238864" y="860699"/>
                </a:cubicBezTo>
                <a:cubicBezTo>
                  <a:pt x="4274873" y="865281"/>
                  <a:pt x="4303071" y="867572"/>
                  <a:pt x="4323266" y="867572"/>
                </a:cubicBezTo>
                <a:cubicBezTo>
                  <a:pt x="4350130" y="867572"/>
                  <a:pt x="4363467" y="852680"/>
                  <a:pt x="4363467" y="822896"/>
                </a:cubicBezTo>
                <a:cubicBezTo>
                  <a:pt x="4363467" y="793302"/>
                  <a:pt x="4363467" y="763899"/>
                  <a:pt x="4363467" y="734305"/>
                </a:cubicBezTo>
                <a:cubicBezTo>
                  <a:pt x="4296212" y="808194"/>
                  <a:pt x="4224575" y="868527"/>
                  <a:pt x="4148746" y="915304"/>
                </a:cubicBezTo>
                <a:cubicBezTo>
                  <a:pt x="4138648" y="900030"/>
                  <a:pt x="4126835" y="884374"/>
                  <a:pt x="4113308" y="868145"/>
                </a:cubicBezTo>
                <a:cubicBezTo>
                  <a:pt x="4057866" y="907094"/>
                  <a:pt x="4011949" y="943180"/>
                  <a:pt x="3975940" y="975828"/>
                </a:cubicBezTo>
                <a:cubicBezTo>
                  <a:pt x="3952506" y="946998"/>
                  <a:pt x="3928881" y="918168"/>
                  <a:pt x="3905446" y="889529"/>
                </a:cubicBezTo>
                <a:cubicBezTo>
                  <a:pt x="3926404" y="866236"/>
                  <a:pt x="3936692" y="838361"/>
                  <a:pt x="3936692" y="805903"/>
                </a:cubicBezTo>
                <a:lnTo>
                  <a:pt x="3936692" y="433388"/>
                </a:lnTo>
                <a:lnTo>
                  <a:pt x="0" y="433388"/>
                </a:lnTo>
                <a:lnTo>
                  <a:pt x="0" y="303525"/>
                </a:lnTo>
                <a:lnTo>
                  <a:pt x="3870961" y="303525"/>
                </a:lnTo>
                <a:lnTo>
                  <a:pt x="3870961" y="303001"/>
                </a:lnTo>
                <a:cubicBezTo>
                  <a:pt x="3932501" y="303001"/>
                  <a:pt x="3994040" y="303001"/>
                  <a:pt x="4055579" y="303001"/>
                </a:cubicBezTo>
                <a:cubicBezTo>
                  <a:pt x="4055579" y="453452"/>
                  <a:pt x="4055579" y="603902"/>
                  <a:pt x="4055579" y="754353"/>
                </a:cubicBezTo>
                <a:cubicBezTo>
                  <a:pt x="4065296" y="746907"/>
                  <a:pt x="4092160" y="729341"/>
                  <a:pt x="4135981" y="701657"/>
                </a:cubicBezTo>
                <a:cubicBezTo>
                  <a:pt x="4137886" y="728769"/>
                  <a:pt x="4140172" y="754353"/>
                  <a:pt x="4142839" y="778219"/>
                </a:cubicBezTo>
                <a:cubicBezTo>
                  <a:pt x="4196186" y="745952"/>
                  <a:pt x="4247056" y="708148"/>
                  <a:pt x="4295450" y="664808"/>
                </a:cubicBezTo>
                <a:cubicBezTo>
                  <a:pt x="4227432" y="664808"/>
                  <a:pt x="4159606" y="664808"/>
                  <a:pt x="4091779" y="664808"/>
                </a:cubicBezTo>
                <a:cubicBezTo>
                  <a:pt x="4091779" y="630441"/>
                  <a:pt x="4091779" y="595883"/>
                  <a:pt x="4091779" y="561517"/>
                </a:cubicBezTo>
                <a:cubicBezTo>
                  <a:pt x="4106449" y="561517"/>
                  <a:pt x="4121310" y="561517"/>
                  <a:pt x="4135981" y="561517"/>
                </a:cubicBezTo>
                <a:cubicBezTo>
                  <a:pt x="4135981" y="410302"/>
                  <a:pt x="4135981" y="259279"/>
                  <a:pt x="4135981" y="108255"/>
                </a:cubicBezTo>
                <a:cubicBezTo>
                  <a:pt x="4166464" y="108255"/>
                  <a:pt x="4197139" y="108255"/>
                  <a:pt x="4227623" y="108255"/>
                </a:cubicBezTo>
                <a:cubicBezTo>
                  <a:pt x="4238102" y="74843"/>
                  <a:pt x="4247819" y="38758"/>
                  <a:pt x="4256583" y="0"/>
                </a:cubicBezTo>
                <a:close/>
              </a:path>
            </a:pathLst>
          </a:cu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Freeform 9"/>
          <p:cNvSpPr>
            <a:spLocks noEditPoints="1"/>
          </p:cNvSpPr>
          <p:nvPr>
            <p:custDataLst>
              <p:tags r:id="rId3"/>
            </p:custDataLst>
          </p:nvPr>
        </p:nvSpPr>
        <p:spPr bwMode="auto">
          <a:xfrm>
            <a:off x="5414964" y="4529138"/>
            <a:ext cx="2143125" cy="565150"/>
          </a:xfrm>
          <a:custGeom>
            <a:avLst/>
            <a:gdLst>
              <a:gd name="T0" fmla="*/ 10788 w 22500"/>
              <a:gd name="T1" fmla="*/ 4184 h 5907"/>
              <a:gd name="T2" fmla="*/ 10788 w 22500"/>
              <a:gd name="T3" fmla="*/ 4958 h 5907"/>
              <a:gd name="T4" fmla="*/ 13006 w 22500"/>
              <a:gd name="T5" fmla="*/ 5099 h 5907"/>
              <a:gd name="T6" fmla="*/ 11204 w 22500"/>
              <a:gd name="T7" fmla="*/ 4079 h 5907"/>
              <a:gd name="T8" fmla="*/ 15953 w 22500"/>
              <a:gd name="T9" fmla="*/ 1723 h 5907"/>
              <a:gd name="T10" fmla="*/ 18033 w 22500"/>
              <a:gd name="T11" fmla="*/ 3903 h 5907"/>
              <a:gd name="T12" fmla="*/ 17201 w 22500"/>
              <a:gd name="T13" fmla="*/ 5907 h 5907"/>
              <a:gd name="T14" fmla="*/ 16889 w 22500"/>
              <a:gd name="T15" fmla="*/ 2778 h 5907"/>
              <a:gd name="T16" fmla="*/ 15052 w 22500"/>
              <a:gd name="T17" fmla="*/ 2532 h 5907"/>
              <a:gd name="T18" fmla="*/ 14254 w 22500"/>
              <a:gd name="T19" fmla="*/ 5907 h 5907"/>
              <a:gd name="T20" fmla="*/ 9886 w 22500"/>
              <a:gd name="T21" fmla="*/ 1688 h 5907"/>
              <a:gd name="T22" fmla="*/ 13318 w 22500"/>
              <a:gd name="T23" fmla="*/ 2180 h 5907"/>
              <a:gd name="T24" fmla="*/ 13804 w 22500"/>
              <a:gd name="T25" fmla="*/ 5907 h 5907"/>
              <a:gd name="T26" fmla="*/ 10371 w 22500"/>
              <a:gd name="T27" fmla="*/ 5661 h 5907"/>
              <a:gd name="T28" fmla="*/ 10371 w 22500"/>
              <a:gd name="T29" fmla="*/ 3481 h 5907"/>
              <a:gd name="T30" fmla="*/ 12972 w 22500"/>
              <a:gd name="T31" fmla="*/ 3235 h 5907"/>
              <a:gd name="T32" fmla="*/ 9886 w 22500"/>
              <a:gd name="T33" fmla="*/ 2532 h 5907"/>
              <a:gd name="T34" fmla="*/ 18444 w 22500"/>
              <a:gd name="T35" fmla="*/ 0 h 5907"/>
              <a:gd name="T36" fmla="*/ 19241 w 22500"/>
              <a:gd name="T37" fmla="*/ 3200 h 5907"/>
              <a:gd name="T38" fmla="*/ 22431 w 22500"/>
              <a:gd name="T39" fmla="*/ 1723 h 5907"/>
              <a:gd name="T40" fmla="*/ 22500 w 22500"/>
              <a:gd name="T41" fmla="*/ 5907 h 5907"/>
              <a:gd name="T42" fmla="*/ 19241 w 22500"/>
              <a:gd name="T43" fmla="*/ 3833 h 5907"/>
              <a:gd name="T44" fmla="*/ 18444 w 22500"/>
              <a:gd name="T45" fmla="*/ 5907 h 5907"/>
              <a:gd name="T46" fmla="*/ 5787 w 22500"/>
              <a:gd name="T47" fmla="*/ 0 h 5907"/>
              <a:gd name="T48" fmla="*/ 6585 w 22500"/>
              <a:gd name="T49" fmla="*/ 1723 h 5907"/>
              <a:gd name="T50" fmla="*/ 9358 w 22500"/>
              <a:gd name="T51" fmla="*/ 3516 h 5907"/>
              <a:gd name="T52" fmla="*/ 8561 w 22500"/>
              <a:gd name="T53" fmla="*/ 5907 h 5907"/>
              <a:gd name="T54" fmla="*/ 8388 w 22500"/>
              <a:gd name="T55" fmla="*/ 2778 h 5907"/>
              <a:gd name="T56" fmla="*/ 6585 w 22500"/>
              <a:gd name="T57" fmla="*/ 2532 h 5907"/>
              <a:gd name="T58" fmla="*/ 5787 w 22500"/>
              <a:gd name="T59" fmla="*/ 5907 h 5907"/>
              <a:gd name="T60" fmla="*/ 0 w 22500"/>
              <a:gd name="T61" fmla="*/ 0 h 5907"/>
              <a:gd name="T62" fmla="*/ 5304 w 22500"/>
              <a:gd name="T63" fmla="*/ 844 h 5907"/>
              <a:gd name="T64" fmla="*/ 3051 w 22500"/>
              <a:gd name="T65" fmla="*/ 5907 h 5907"/>
              <a:gd name="T66" fmla="*/ 2253 w 22500"/>
              <a:gd name="T67" fmla="*/ 844 h 5907"/>
              <a:gd name="T68" fmla="*/ 0 w 22500"/>
              <a:gd name="T69" fmla="*/ 0 h 5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00" h="5907">
                <a:moveTo>
                  <a:pt x="11204" y="4079"/>
                </a:moveTo>
                <a:cubicBezTo>
                  <a:pt x="11042" y="4079"/>
                  <a:pt x="10903" y="4114"/>
                  <a:pt x="10788" y="4184"/>
                </a:cubicBezTo>
                <a:cubicBezTo>
                  <a:pt x="10672" y="4278"/>
                  <a:pt x="10614" y="4407"/>
                  <a:pt x="10614" y="4571"/>
                </a:cubicBezTo>
                <a:cubicBezTo>
                  <a:pt x="10614" y="4735"/>
                  <a:pt x="10672" y="4864"/>
                  <a:pt x="10788" y="4958"/>
                </a:cubicBezTo>
                <a:cubicBezTo>
                  <a:pt x="10903" y="5052"/>
                  <a:pt x="11042" y="5099"/>
                  <a:pt x="11204" y="5099"/>
                </a:cubicBezTo>
                <a:cubicBezTo>
                  <a:pt x="11804" y="5099"/>
                  <a:pt x="12405" y="5099"/>
                  <a:pt x="13006" y="5099"/>
                </a:cubicBezTo>
                <a:cubicBezTo>
                  <a:pt x="13006" y="4759"/>
                  <a:pt x="13006" y="4419"/>
                  <a:pt x="13006" y="4079"/>
                </a:cubicBezTo>
                <a:cubicBezTo>
                  <a:pt x="12405" y="4079"/>
                  <a:pt x="11804" y="4079"/>
                  <a:pt x="11204" y="4079"/>
                </a:cubicBezTo>
                <a:close/>
                <a:moveTo>
                  <a:pt x="14254" y="1723"/>
                </a:moveTo>
                <a:cubicBezTo>
                  <a:pt x="14821" y="1723"/>
                  <a:pt x="15387" y="1723"/>
                  <a:pt x="15953" y="1723"/>
                </a:cubicBezTo>
                <a:cubicBezTo>
                  <a:pt x="16624" y="1723"/>
                  <a:pt x="17120" y="1864"/>
                  <a:pt x="17444" y="2145"/>
                </a:cubicBezTo>
                <a:cubicBezTo>
                  <a:pt x="17837" y="2497"/>
                  <a:pt x="18033" y="3083"/>
                  <a:pt x="18033" y="3903"/>
                </a:cubicBezTo>
                <a:cubicBezTo>
                  <a:pt x="18033" y="4571"/>
                  <a:pt x="18033" y="5239"/>
                  <a:pt x="18033" y="5907"/>
                </a:cubicBezTo>
                <a:cubicBezTo>
                  <a:pt x="17756" y="5907"/>
                  <a:pt x="17479" y="5907"/>
                  <a:pt x="17201" y="5907"/>
                </a:cubicBezTo>
                <a:cubicBezTo>
                  <a:pt x="17201" y="5239"/>
                  <a:pt x="17201" y="4571"/>
                  <a:pt x="17201" y="3903"/>
                </a:cubicBezTo>
                <a:cubicBezTo>
                  <a:pt x="17201" y="3341"/>
                  <a:pt x="17097" y="2966"/>
                  <a:pt x="16889" y="2778"/>
                </a:cubicBezTo>
                <a:cubicBezTo>
                  <a:pt x="16728" y="2614"/>
                  <a:pt x="16416" y="2532"/>
                  <a:pt x="15953" y="2532"/>
                </a:cubicBezTo>
                <a:cubicBezTo>
                  <a:pt x="15653" y="2532"/>
                  <a:pt x="15352" y="2532"/>
                  <a:pt x="15052" y="2532"/>
                </a:cubicBezTo>
                <a:cubicBezTo>
                  <a:pt x="15052" y="3657"/>
                  <a:pt x="15052" y="4782"/>
                  <a:pt x="15052" y="5907"/>
                </a:cubicBezTo>
                <a:cubicBezTo>
                  <a:pt x="14786" y="5907"/>
                  <a:pt x="14520" y="5907"/>
                  <a:pt x="14254" y="5907"/>
                </a:cubicBezTo>
                <a:cubicBezTo>
                  <a:pt x="14254" y="4513"/>
                  <a:pt x="14254" y="3118"/>
                  <a:pt x="14254" y="1723"/>
                </a:cubicBezTo>
                <a:close/>
                <a:moveTo>
                  <a:pt x="9886" y="1688"/>
                </a:moveTo>
                <a:cubicBezTo>
                  <a:pt x="10556" y="1688"/>
                  <a:pt x="11227" y="1688"/>
                  <a:pt x="11897" y="1688"/>
                </a:cubicBezTo>
                <a:cubicBezTo>
                  <a:pt x="12521" y="1688"/>
                  <a:pt x="12995" y="1852"/>
                  <a:pt x="13318" y="2180"/>
                </a:cubicBezTo>
                <a:cubicBezTo>
                  <a:pt x="13642" y="2508"/>
                  <a:pt x="13804" y="2954"/>
                  <a:pt x="13804" y="3516"/>
                </a:cubicBezTo>
                <a:cubicBezTo>
                  <a:pt x="13804" y="4313"/>
                  <a:pt x="13804" y="5110"/>
                  <a:pt x="13804" y="5907"/>
                </a:cubicBezTo>
                <a:cubicBezTo>
                  <a:pt x="12937" y="5907"/>
                  <a:pt x="12070" y="5907"/>
                  <a:pt x="11204" y="5907"/>
                </a:cubicBezTo>
                <a:cubicBezTo>
                  <a:pt x="10903" y="5907"/>
                  <a:pt x="10626" y="5825"/>
                  <a:pt x="10371" y="5661"/>
                </a:cubicBezTo>
                <a:cubicBezTo>
                  <a:pt x="10002" y="5427"/>
                  <a:pt x="9817" y="5063"/>
                  <a:pt x="9817" y="4571"/>
                </a:cubicBezTo>
                <a:cubicBezTo>
                  <a:pt x="9817" y="4102"/>
                  <a:pt x="10002" y="3739"/>
                  <a:pt x="10371" y="3481"/>
                </a:cubicBezTo>
                <a:cubicBezTo>
                  <a:pt x="10626" y="3317"/>
                  <a:pt x="10903" y="3235"/>
                  <a:pt x="11204" y="3235"/>
                </a:cubicBezTo>
                <a:cubicBezTo>
                  <a:pt x="11793" y="3235"/>
                  <a:pt x="12382" y="3235"/>
                  <a:pt x="12972" y="3235"/>
                </a:cubicBezTo>
                <a:cubicBezTo>
                  <a:pt x="12902" y="2766"/>
                  <a:pt x="12544" y="2532"/>
                  <a:pt x="11897" y="2532"/>
                </a:cubicBezTo>
                <a:cubicBezTo>
                  <a:pt x="11227" y="2532"/>
                  <a:pt x="10556" y="2532"/>
                  <a:pt x="9886" y="2532"/>
                </a:cubicBezTo>
                <a:cubicBezTo>
                  <a:pt x="9886" y="2251"/>
                  <a:pt x="9886" y="1969"/>
                  <a:pt x="9886" y="1688"/>
                </a:cubicBezTo>
                <a:close/>
                <a:moveTo>
                  <a:pt x="18444" y="0"/>
                </a:moveTo>
                <a:cubicBezTo>
                  <a:pt x="18709" y="0"/>
                  <a:pt x="18975" y="0"/>
                  <a:pt x="19241" y="0"/>
                </a:cubicBezTo>
                <a:cubicBezTo>
                  <a:pt x="19241" y="1067"/>
                  <a:pt x="19241" y="2133"/>
                  <a:pt x="19241" y="3200"/>
                </a:cubicBezTo>
                <a:cubicBezTo>
                  <a:pt x="19865" y="2708"/>
                  <a:pt x="20489" y="2215"/>
                  <a:pt x="21113" y="1723"/>
                </a:cubicBezTo>
                <a:cubicBezTo>
                  <a:pt x="21552" y="1723"/>
                  <a:pt x="21991" y="1723"/>
                  <a:pt x="22431" y="1723"/>
                </a:cubicBezTo>
                <a:cubicBezTo>
                  <a:pt x="21656" y="2333"/>
                  <a:pt x="20882" y="2942"/>
                  <a:pt x="20108" y="3552"/>
                </a:cubicBezTo>
                <a:cubicBezTo>
                  <a:pt x="20905" y="4337"/>
                  <a:pt x="21703" y="5122"/>
                  <a:pt x="22500" y="5907"/>
                </a:cubicBezTo>
                <a:cubicBezTo>
                  <a:pt x="22107" y="5907"/>
                  <a:pt x="21714" y="5907"/>
                  <a:pt x="21321" y="5907"/>
                </a:cubicBezTo>
                <a:cubicBezTo>
                  <a:pt x="20628" y="5216"/>
                  <a:pt x="19934" y="4524"/>
                  <a:pt x="19241" y="3833"/>
                </a:cubicBezTo>
                <a:cubicBezTo>
                  <a:pt x="19241" y="4524"/>
                  <a:pt x="19241" y="5216"/>
                  <a:pt x="19241" y="5907"/>
                </a:cubicBezTo>
                <a:cubicBezTo>
                  <a:pt x="18975" y="5907"/>
                  <a:pt x="18709" y="5907"/>
                  <a:pt x="18444" y="5907"/>
                </a:cubicBezTo>
                <a:cubicBezTo>
                  <a:pt x="18444" y="3938"/>
                  <a:pt x="18444" y="1969"/>
                  <a:pt x="18444" y="0"/>
                </a:cubicBezTo>
                <a:close/>
                <a:moveTo>
                  <a:pt x="5787" y="0"/>
                </a:moveTo>
                <a:cubicBezTo>
                  <a:pt x="6053" y="0"/>
                  <a:pt x="6319" y="0"/>
                  <a:pt x="6585" y="0"/>
                </a:cubicBezTo>
                <a:cubicBezTo>
                  <a:pt x="6585" y="575"/>
                  <a:pt x="6585" y="1149"/>
                  <a:pt x="6585" y="1723"/>
                </a:cubicBezTo>
                <a:cubicBezTo>
                  <a:pt x="6908" y="1723"/>
                  <a:pt x="7232" y="1723"/>
                  <a:pt x="7556" y="1723"/>
                </a:cubicBezTo>
                <a:cubicBezTo>
                  <a:pt x="8757" y="1723"/>
                  <a:pt x="9358" y="2321"/>
                  <a:pt x="9358" y="3516"/>
                </a:cubicBezTo>
                <a:cubicBezTo>
                  <a:pt x="9358" y="4313"/>
                  <a:pt x="9358" y="5110"/>
                  <a:pt x="9358" y="5907"/>
                </a:cubicBezTo>
                <a:cubicBezTo>
                  <a:pt x="9093" y="5907"/>
                  <a:pt x="8827" y="5907"/>
                  <a:pt x="8561" y="5907"/>
                </a:cubicBezTo>
                <a:cubicBezTo>
                  <a:pt x="8561" y="5110"/>
                  <a:pt x="8561" y="4313"/>
                  <a:pt x="8561" y="3516"/>
                </a:cubicBezTo>
                <a:cubicBezTo>
                  <a:pt x="8561" y="3165"/>
                  <a:pt x="8503" y="2919"/>
                  <a:pt x="8388" y="2778"/>
                </a:cubicBezTo>
                <a:cubicBezTo>
                  <a:pt x="8226" y="2614"/>
                  <a:pt x="7948" y="2532"/>
                  <a:pt x="7556" y="2532"/>
                </a:cubicBezTo>
                <a:cubicBezTo>
                  <a:pt x="7232" y="2532"/>
                  <a:pt x="6908" y="2532"/>
                  <a:pt x="6585" y="2532"/>
                </a:cubicBezTo>
                <a:cubicBezTo>
                  <a:pt x="6585" y="3657"/>
                  <a:pt x="6585" y="4782"/>
                  <a:pt x="6585" y="5907"/>
                </a:cubicBezTo>
                <a:cubicBezTo>
                  <a:pt x="6319" y="5907"/>
                  <a:pt x="6053" y="5907"/>
                  <a:pt x="5787" y="5907"/>
                </a:cubicBezTo>
                <a:cubicBezTo>
                  <a:pt x="5787" y="3938"/>
                  <a:pt x="5787" y="1969"/>
                  <a:pt x="5787" y="0"/>
                </a:cubicBezTo>
                <a:close/>
                <a:moveTo>
                  <a:pt x="0" y="0"/>
                </a:moveTo>
                <a:cubicBezTo>
                  <a:pt x="1768" y="0"/>
                  <a:pt x="3536" y="0"/>
                  <a:pt x="5304" y="0"/>
                </a:cubicBezTo>
                <a:cubicBezTo>
                  <a:pt x="5304" y="282"/>
                  <a:pt x="5304" y="563"/>
                  <a:pt x="5304" y="844"/>
                </a:cubicBezTo>
                <a:cubicBezTo>
                  <a:pt x="4553" y="844"/>
                  <a:pt x="3802" y="844"/>
                  <a:pt x="3051" y="844"/>
                </a:cubicBezTo>
                <a:cubicBezTo>
                  <a:pt x="3051" y="2532"/>
                  <a:pt x="3051" y="4220"/>
                  <a:pt x="3051" y="5907"/>
                </a:cubicBezTo>
                <a:cubicBezTo>
                  <a:pt x="2785" y="5907"/>
                  <a:pt x="2519" y="5907"/>
                  <a:pt x="2253" y="5907"/>
                </a:cubicBezTo>
                <a:cubicBezTo>
                  <a:pt x="2253" y="4220"/>
                  <a:pt x="2253" y="2532"/>
                  <a:pt x="2253" y="844"/>
                </a:cubicBezTo>
                <a:cubicBezTo>
                  <a:pt x="1502" y="844"/>
                  <a:pt x="751" y="844"/>
                  <a:pt x="0" y="844"/>
                </a:cubicBezTo>
                <a:cubicBezTo>
                  <a:pt x="0" y="563"/>
                  <a:pt x="0" y="282"/>
                  <a:pt x="0" y="0"/>
                </a:cubicBezTo>
                <a:close/>
              </a:path>
            </a:pathLst>
          </a:custGeom>
          <a:solidFill>
            <a:schemeClr val="accent1">
              <a:lumMod val="20000"/>
              <a:lumOff val="80000"/>
            </a:schemeClr>
          </a:solidFill>
          <a:ln w="0">
            <a:noFill/>
            <a:prstDash val="solid"/>
            <a:round/>
            <a:headEnd/>
            <a:tailEnd/>
          </a:ln>
        </p:spPr>
        <p:txBody>
          <a:bodyPr/>
          <a:lstStyle/>
          <a:p>
            <a:pPr>
              <a:defRPr/>
            </a:pPr>
            <a:endParaRPr lang="zh-CN" altLang="en-US">
              <a:solidFill>
                <a:schemeClr val="accent1">
                  <a:lumMod val="20000"/>
                  <a:lumOff val="80000"/>
                </a:schemeClr>
              </a:solidFill>
            </a:endParaRPr>
          </a:p>
        </p:txBody>
      </p:sp>
      <p:sp>
        <p:nvSpPr>
          <p:cNvPr id="22" name="Freeform 10"/>
          <p:cNvSpPr>
            <a:spLocks noEditPoints="1"/>
          </p:cNvSpPr>
          <p:nvPr>
            <p:custDataLst>
              <p:tags r:id="rId4"/>
            </p:custDataLst>
          </p:nvPr>
        </p:nvSpPr>
        <p:spPr bwMode="auto">
          <a:xfrm>
            <a:off x="7835900" y="4529139"/>
            <a:ext cx="1430338" cy="581025"/>
          </a:xfrm>
          <a:custGeom>
            <a:avLst/>
            <a:gdLst>
              <a:gd name="T0" fmla="*/ 4234 w 7507"/>
              <a:gd name="T1" fmla="*/ 1178 h 3042"/>
              <a:gd name="T2" fmla="*/ 3731 w 7507"/>
              <a:gd name="T3" fmla="*/ 1389 h 3042"/>
              <a:gd name="T4" fmla="*/ 3523 w 7507"/>
              <a:gd name="T5" fmla="*/ 1899 h 3042"/>
              <a:gd name="T6" fmla="*/ 3731 w 7507"/>
              <a:gd name="T7" fmla="*/ 2409 h 3042"/>
              <a:gd name="T8" fmla="*/ 4234 w 7507"/>
              <a:gd name="T9" fmla="*/ 2620 h 3042"/>
              <a:gd name="T10" fmla="*/ 4736 w 7507"/>
              <a:gd name="T11" fmla="*/ 2409 h 3042"/>
              <a:gd name="T12" fmla="*/ 4962 w 7507"/>
              <a:gd name="T13" fmla="*/ 1899 h 3042"/>
              <a:gd name="T14" fmla="*/ 4736 w 7507"/>
              <a:gd name="T15" fmla="*/ 1389 h 3042"/>
              <a:gd name="T16" fmla="*/ 4234 w 7507"/>
              <a:gd name="T17" fmla="*/ 1178 h 3042"/>
              <a:gd name="T18" fmla="*/ 5583 w 7507"/>
              <a:gd name="T19" fmla="*/ 862 h 3042"/>
              <a:gd name="T20" fmla="*/ 5981 w 7507"/>
              <a:gd name="T21" fmla="*/ 862 h 3042"/>
              <a:gd name="T22" fmla="*/ 5981 w 7507"/>
              <a:gd name="T23" fmla="*/ 1934 h 3042"/>
              <a:gd name="T24" fmla="*/ 6172 w 7507"/>
              <a:gd name="T25" fmla="*/ 2444 h 3042"/>
              <a:gd name="T26" fmla="*/ 6605 w 7507"/>
              <a:gd name="T27" fmla="*/ 2532 h 3042"/>
              <a:gd name="T28" fmla="*/ 7108 w 7507"/>
              <a:gd name="T29" fmla="*/ 2532 h 3042"/>
              <a:gd name="T30" fmla="*/ 7108 w 7507"/>
              <a:gd name="T31" fmla="*/ 862 h 3042"/>
              <a:gd name="T32" fmla="*/ 7507 w 7507"/>
              <a:gd name="T33" fmla="*/ 862 h 3042"/>
              <a:gd name="T34" fmla="*/ 7507 w 7507"/>
              <a:gd name="T35" fmla="*/ 2954 h 3042"/>
              <a:gd name="T36" fmla="*/ 6605 w 7507"/>
              <a:gd name="T37" fmla="*/ 2954 h 3042"/>
              <a:gd name="T38" fmla="*/ 5583 w 7507"/>
              <a:gd name="T39" fmla="*/ 1934 h 3042"/>
              <a:gd name="T40" fmla="*/ 5583 w 7507"/>
              <a:gd name="T41" fmla="*/ 862 h 3042"/>
              <a:gd name="T42" fmla="*/ 4234 w 7507"/>
              <a:gd name="T43" fmla="*/ 756 h 3042"/>
              <a:gd name="T44" fmla="*/ 5031 w 7507"/>
              <a:gd name="T45" fmla="*/ 1090 h 3042"/>
              <a:gd name="T46" fmla="*/ 5360 w 7507"/>
              <a:gd name="T47" fmla="*/ 1899 h 3042"/>
              <a:gd name="T48" fmla="*/ 5031 w 7507"/>
              <a:gd name="T49" fmla="*/ 2708 h 3042"/>
              <a:gd name="T50" fmla="*/ 4234 w 7507"/>
              <a:gd name="T51" fmla="*/ 3042 h 3042"/>
              <a:gd name="T52" fmla="*/ 3436 w 7507"/>
              <a:gd name="T53" fmla="*/ 2708 h 3042"/>
              <a:gd name="T54" fmla="*/ 3124 w 7507"/>
              <a:gd name="T55" fmla="*/ 1899 h 3042"/>
              <a:gd name="T56" fmla="*/ 3436 w 7507"/>
              <a:gd name="T57" fmla="*/ 1090 h 3042"/>
              <a:gd name="T58" fmla="*/ 4234 w 7507"/>
              <a:gd name="T59" fmla="*/ 756 h 3042"/>
              <a:gd name="T60" fmla="*/ 0 w 7507"/>
              <a:gd name="T61" fmla="*/ 0 h 3042"/>
              <a:gd name="T62" fmla="*/ 502 w 7507"/>
              <a:gd name="T63" fmla="*/ 0 h 3042"/>
              <a:gd name="T64" fmla="*/ 1438 w 7507"/>
              <a:gd name="T65" fmla="*/ 1354 h 3042"/>
              <a:gd name="T66" fmla="*/ 2374 w 7507"/>
              <a:gd name="T67" fmla="*/ 0 h 3042"/>
              <a:gd name="T68" fmla="*/ 2877 w 7507"/>
              <a:gd name="T69" fmla="*/ 0 h 3042"/>
              <a:gd name="T70" fmla="*/ 1646 w 7507"/>
              <a:gd name="T71" fmla="*/ 1776 h 3042"/>
              <a:gd name="T72" fmla="*/ 1646 w 7507"/>
              <a:gd name="T73" fmla="*/ 2954 h 3042"/>
              <a:gd name="T74" fmla="*/ 1230 w 7507"/>
              <a:gd name="T75" fmla="*/ 2954 h 3042"/>
              <a:gd name="T76" fmla="*/ 1230 w 7507"/>
              <a:gd name="T77" fmla="*/ 1776 h 3042"/>
              <a:gd name="T78" fmla="*/ 0 w 7507"/>
              <a:gd name="T79" fmla="*/ 0 h 3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07" h="3042">
                <a:moveTo>
                  <a:pt x="4234" y="1178"/>
                </a:moveTo>
                <a:cubicBezTo>
                  <a:pt x="4037" y="1178"/>
                  <a:pt x="3870" y="1249"/>
                  <a:pt x="3731" y="1389"/>
                </a:cubicBezTo>
                <a:cubicBezTo>
                  <a:pt x="3592" y="1530"/>
                  <a:pt x="3523" y="1700"/>
                  <a:pt x="3523" y="1899"/>
                </a:cubicBezTo>
                <a:cubicBezTo>
                  <a:pt x="3523" y="2098"/>
                  <a:pt x="3592" y="2268"/>
                  <a:pt x="3731" y="2409"/>
                </a:cubicBezTo>
                <a:cubicBezTo>
                  <a:pt x="3870" y="2549"/>
                  <a:pt x="4037" y="2620"/>
                  <a:pt x="4234" y="2620"/>
                </a:cubicBezTo>
                <a:cubicBezTo>
                  <a:pt x="4430" y="2620"/>
                  <a:pt x="4598" y="2549"/>
                  <a:pt x="4736" y="2409"/>
                </a:cubicBezTo>
                <a:cubicBezTo>
                  <a:pt x="4887" y="2268"/>
                  <a:pt x="4962" y="2098"/>
                  <a:pt x="4962" y="1899"/>
                </a:cubicBezTo>
                <a:cubicBezTo>
                  <a:pt x="4962" y="1700"/>
                  <a:pt x="4887" y="1530"/>
                  <a:pt x="4736" y="1389"/>
                </a:cubicBezTo>
                <a:cubicBezTo>
                  <a:pt x="4598" y="1249"/>
                  <a:pt x="4430" y="1178"/>
                  <a:pt x="4234" y="1178"/>
                </a:cubicBezTo>
                <a:close/>
                <a:moveTo>
                  <a:pt x="5583" y="862"/>
                </a:moveTo>
                <a:cubicBezTo>
                  <a:pt x="5716" y="862"/>
                  <a:pt x="5848" y="862"/>
                  <a:pt x="5981" y="862"/>
                </a:cubicBezTo>
                <a:cubicBezTo>
                  <a:pt x="5981" y="1219"/>
                  <a:pt x="5981" y="1577"/>
                  <a:pt x="5981" y="1934"/>
                </a:cubicBezTo>
                <a:cubicBezTo>
                  <a:pt x="5981" y="2180"/>
                  <a:pt x="6045" y="2350"/>
                  <a:pt x="6172" y="2444"/>
                </a:cubicBezTo>
                <a:cubicBezTo>
                  <a:pt x="6264" y="2503"/>
                  <a:pt x="6409" y="2532"/>
                  <a:pt x="6605" y="2532"/>
                </a:cubicBezTo>
                <a:cubicBezTo>
                  <a:pt x="6773" y="2532"/>
                  <a:pt x="6941" y="2532"/>
                  <a:pt x="7108" y="2532"/>
                </a:cubicBezTo>
                <a:cubicBezTo>
                  <a:pt x="7108" y="1975"/>
                  <a:pt x="7108" y="1419"/>
                  <a:pt x="7108" y="862"/>
                </a:cubicBezTo>
                <a:cubicBezTo>
                  <a:pt x="7241" y="862"/>
                  <a:pt x="7374" y="862"/>
                  <a:pt x="7507" y="862"/>
                </a:cubicBezTo>
                <a:cubicBezTo>
                  <a:pt x="7507" y="1559"/>
                  <a:pt x="7507" y="2257"/>
                  <a:pt x="7507" y="2954"/>
                </a:cubicBezTo>
                <a:cubicBezTo>
                  <a:pt x="7206" y="2954"/>
                  <a:pt x="6906" y="2954"/>
                  <a:pt x="6605" y="2954"/>
                </a:cubicBezTo>
                <a:cubicBezTo>
                  <a:pt x="5924" y="2954"/>
                  <a:pt x="5583" y="2614"/>
                  <a:pt x="5583" y="1934"/>
                </a:cubicBezTo>
                <a:cubicBezTo>
                  <a:pt x="5583" y="1577"/>
                  <a:pt x="5583" y="1219"/>
                  <a:pt x="5583" y="862"/>
                </a:cubicBezTo>
                <a:close/>
                <a:moveTo>
                  <a:pt x="4234" y="756"/>
                </a:moveTo>
                <a:cubicBezTo>
                  <a:pt x="4546" y="756"/>
                  <a:pt x="4811" y="868"/>
                  <a:pt x="5031" y="1090"/>
                </a:cubicBezTo>
                <a:cubicBezTo>
                  <a:pt x="5251" y="1313"/>
                  <a:pt x="5360" y="1583"/>
                  <a:pt x="5360" y="1899"/>
                </a:cubicBezTo>
                <a:cubicBezTo>
                  <a:pt x="5360" y="2215"/>
                  <a:pt x="5251" y="2485"/>
                  <a:pt x="5031" y="2708"/>
                </a:cubicBezTo>
                <a:cubicBezTo>
                  <a:pt x="4811" y="2930"/>
                  <a:pt x="4546" y="3042"/>
                  <a:pt x="4234" y="3042"/>
                </a:cubicBezTo>
                <a:cubicBezTo>
                  <a:pt x="3922" y="3042"/>
                  <a:pt x="3656" y="2930"/>
                  <a:pt x="3436" y="2708"/>
                </a:cubicBezTo>
                <a:cubicBezTo>
                  <a:pt x="3228" y="2485"/>
                  <a:pt x="3124" y="2215"/>
                  <a:pt x="3124" y="1899"/>
                </a:cubicBezTo>
                <a:cubicBezTo>
                  <a:pt x="3124" y="1583"/>
                  <a:pt x="3228" y="1313"/>
                  <a:pt x="3436" y="1090"/>
                </a:cubicBezTo>
                <a:cubicBezTo>
                  <a:pt x="3656" y="868"/>
                  <a:pt x="3922" y="756"/>
                  <a:pt x="4234" y="756"/>
                </a:cubicBezTo>
                <a:close/>
                <a:moveTo>
                  <a:pt x="0" y="0"/>
                </a:moveTo>
                <a:cubicBezTo>
                  <a:pt x="167" y="0"/>
                  <a:pt x="335" y="0"/>
                  <a:pt x="502" y="0"/>
                </a:cubicBezTo>
                <a:cubicBezTo>
                  <a:pt x="814" y="452"/>
                  <a:pt x="1126" y="903"/>
                  <a:pt x="1438" y="1354"/>
                </a:cubicBezTo>
                <a:cubicBezTo>
                  <a:pt x="1750" y="903"/>
                  <a:pt x="2062" y="452"/>
                  <a:pt x="2374" y="0"/>
                </a:cubicBezTo>
                <a:cubicBezTo>
                  <a:pt x="2542" y="0"/>
                  <a:pt x="2710" y="0"/>
                  <a:pt x="2877" y="0"/>
                </a:cubicBezTo>
                <a:cubicBezTo>
                  <a:pt x="2467" y="592"/>
                  <a:pt x="2057" y="1184"/>
                  <a:pt x="1646" y="1776"/>
                </a:cubicBezTo>
                <a:cubicBezTo>
                  <a:pt x="1646" y="2169"/>
                  <a:pt x="1646" y="2561"/>
                  <a:pt x="1646" y="2954"/>
                </a:cubicBezTo>
                <a:cubicBezTo>
                  <a:pt x="1508" y="2954"/>
                  <a:pt x="1369" y="2954"/>
                  <a:pt x="1230" y="2954"/>
                </a:cubicBezTo>
                <a:cubicBezTo>
                  <a:pt x="1230" y="2561"/>
                  <a:pt x="1230" y="2169"/>
                  <a:pt x="1230" y="1776"/>
                </a:cubicBezTo>
                <a:cubicBezTo>
                  <a:pt x="820" y="1184"/>
                  <a:pt x="410" y="592"/>
                  <a:pt x="0" y="0"/>
                </a:cubicBezTo>
                <a:close/>
              </a:path>
            </a:pathLst>
          </a:custGeom>
          <a:solidFill>
            <a:schemeClr val="accent1">
              <a:lumMod val="20000"/>
              <a:lumOff val="80000"/>
            </a:schemeClr>
          </a:solidFill>
          <a:ln w="0">
            <a:noFill/>
            <a:prstDash val="solid"/>
            <a:round/>
            <a:headEnd/>
            <a:tailEnd/>
          </a:ln>
        </p:spPr>
        <p:txBody>
          <a:bodyPr/>
          <a:lstStyle/>
          <a:p>
            <a:pPr>
              <a:defRPr/>
            </a:pPr>
            <a:endParaRPr lang="zh-CN" altLang="en-US">
              <a:solidFill>
                <a:schemeClr val="accent1">
                  <a:lumMod val="20000"/>
                  <a:lumOff val="80000"/>
                </a:schemeClr>
              </a:solidFill>
            </a:endParaRPr>
          </a:p>
        </p:txBody>
      </p:sp>
    </p:spTree>
    <p:custDataLst>
      <p:tags r:id="rId1"/>
    </p:custDataLst>
    <p:extLst>
      <p:ext uri="{BB962C8B-B14F-4D97-AF65-F5344CB8AC3E}">
        <p14:creationId xmlns:p14="http://schemas.microsoft.com/office/powerpoint/2010/main" val="175940438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MH_PageTitle"/>
          <p:cNvSpPr>
            <a:spLocks noGrp="1"/>
          </p:cNvSpPr>
          <p:nvPr>
            <p:ph type="title"/>
            <p:custDataLst>
              <p:tags r:id="rId2"/>
            </p:custDataLst>
          </p:nvPr>
        </p:nvSpPr>
        <p:spPr/>
        <p:txBody>
          <a:bodyPr/>
          <a:lstStyle/>
          <a:p>
            <a:r>
              <a:rPr lang="zh-CN" altLang="en-US" dirty="0"/>
              <a:t>知识建构</a:t>
            </a:r>
            <a:r>
              <a:rPr lang="zh-CN" altLang="en-US" dirty="0" smtClean="0"/>
              <a:t>的相关概念</a:t>
            </a:r>
          </a:p>
        </p:txBody>
      </p:sp>
      <p:sp>
        <p:nvSpPr>
          <p:cNvPr id="2" name="矩形 1"/>
          <p:cNvSpPr/>
          <p:nvPr/>
        </p:nvSpPr>
        <p:spPr>
          <a:xfrm>
            <a:off x="1005840" y="1821444"/>
            <a:ext cx="10119359" cy="1200329"/>
          </a:xfrm>
          <a:prstGeom prst="rect">
            <a:avLst/>
          </a:prstGeom>
        </p:spPr>
        <p:txBody>
          <a:bodyPr wrap="square">
            <a:spAutoFit/>
          </a:bodyPr>
          <a:lstStyle/>
          <a:p>
            <a:pPr marL="0" lvl="1" indent="715963" algn="just">
              <a:lnSpc>
                <a:spcPct val="150000"/>
              </a:lnSpc>
            </a:pPr>
            <a:r>
              <a:rPr lang="zh-CN" altLang="en-US" sz="2400" dirty="0" smtClean="0">
                <a:latin typeface="宋体" panose="02010600030101010101" pitchFamily="2" charset="-122"/>
                <a:ea typeface="宋体" panose="02010600030101010101" pitchFamily="2" charset="-122"/>
                <a:cs typeface="Times New Roman" panose="02020603050405020304" pitchFamily="18" charset="0"/>
              </a:rPr>
              <a:t>是一</a:t>
            </a:r>
            <a:r>
              <a:rPr lang="zh-CN" altLang="en-US" sz="2400" dirty="0">
                <a:latin typeface="宋体" panose="02010600030101010101" pitchFamily="2" charset="-122"/>
                <a:ea typeface="宋体" panose="02010600030101010101" pitchFamily="2" charset="-122"/>
                <a:cs typeface="Times New Roman" panose="02020603050405020304" pitchFamily="18" charset="0"/>
              </a:rPr>
              <a:t>个以思想的形成和持续</a:t>
            </a:r>
            <a:r>
              <a:rPr lang="zh-CN" altLang="en-US" sz="2400" dirty="0" smtClean="0">
                <a:latin typeface="宋体" panose="02010600030101010101" pitchFamily="2" charset="-122"/>
                <a:ea typeface="宋体" panose="02010600030101010101" pitchFamily="2" charset="-122"/>
                <a:cs typeface="Times New Roman" panose="02020603050405020304" pitchFamily="18" charset="0"/>
              </a:rPr>
              <a:t>改进</a:t>
            </a:r>
            <a:r>
              <a:rPr lang="zh-CN" altLang="en-US" sz="2400" dirty="0">
                <a:latin typeface="宋体" panose="02010600030101010101" pitchFamily="2" charset="-122"/>
                <a:ea typeface="宋体" panose="02010600030101010101" pitchFamily="2" charset="-122"/>
                <a:cs typeface="Times New Roman" panose="02020603050405020304" pitchFamily="18" charset="0"/>
              </a:rPr>
              <a:t>为关注点的团体，其成员通过建构性的互动过程</a:t>
            </a:r>
            <a:r>
              <a:rPr lang="zh-CN" altLang="en-US" sz="2400" dirty="0" smtClean="0">
                <a:latin typeface="宋体" panose="02010600030101010101" pitchFamily="2" charset="-122"/>
                <a:ea typeface="宋体" panose="02010600030101010101" pitchFamily="2" charset="-122"/>
                <a:cs typeface="Times New Roman" panose="02020603050405020304" pitchFamily="18" charset="0"/>
              </a:rPr>
              <a:t>发展</a:t>
            </a:r>
            <a:r>
              <a:rPr lang="zh-CN" altLang="en-US" sz="2400" dirty="0">
                <a:latin typeface="宋体" panose="02010600030101010101" pitchFamily="2" charset="-122"/>
                <a:ea typeface="宋体" panose="02010600030101010101" pitchFamily="2" charset="-122"/>
                <a:cs typeface="Times New Roman" panose="02020603050405020304" pitchFamily="18" charset="0"/>
              </a:rPr>
              <a:t>对于共同体有价值的思想</a:t>
            </a:r>
            <a:r>
              <a:rPr lang="zh-CN" altLang="en-US" sz="240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1600" dirty="0" smtClean="0">
                <a:latin typeface="Times New Roman" panose="02020603050405020304" pitchFamily="18" charset="0"/>
                <a:cs typeface="Times New Roman" panose="02020603050405020304" pitchFamily="18" charset="0"/>
              </a:rPr>
              <a:t>（</a:t>
            </a:r>
            <a:r>
              <a:rPr lang="en-US" altLang="zh-CN" sz="1600" dirty="0" err="1">
                <a:solidFill>
                  <a:srgbClr val="000000"/>
                </a:solidFill>
                <a:latin typeface="Times New Roman" panose="02020603050405020304" pitchFamily="18" charset="0"/>
                <a:ea typeface="宋体" panose="02010600030101010101" pitchFamily="2" charset="-122"/>
                <a:cs typeface="Times New Roman" panose="02020603050405020304" pitchFamily="18" charset="0"/>
              </a:rPr>
              <a:t>Sardamalia</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M.</a:t>
            </a:r>
            <a:r>
              <a:rPr lang="zh-CN" alt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et,al.,</a:t>
            </a:r>
            <a:r>
              <a:rPr lang="en-US" altLang="zh-CN" sz="16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rPr>
              <a:t>2005</a:t>
            </a:r>
            <a:r>
              <a:rPr lang="zh-CN" altLang="en-US" sz="1600" dirty="0" smtClean="0">
                <a:latin typeface="Times New Roman" panose="02020603050405020304" pitchFamily="18" charset="0"/>
                <a:cs typeface="Times New Roman" panose="02020603050405020304" pitchFamily="18" charset="0"/>
              </a:rPr>
              <a:t>）</a:t>
            </a:r>
            <a:endParaRPr lang="en-US" altLang="zh-CN" sz="1600" dirty="0" smtClean="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 name="内容占位符 2"/>
          <p:cNvSpPr txBox="1">
            <a:spLocks/>
          </p:cNvSpPr>
          <p:nvPr/>
        </p:nvSpPr>
        <p:spPr>
          <a:xfrm>
            <a:off x="606090" y="1082623"/>
            <a:ext cx="9467550" cy="537670"/>
          </a:xfrm>
          <a:prstGeom prst="rect">
            <a:avLst/>
          </a:prstGeom>
        </p:spPr>
        <p:txBody>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800" dirty="0" smtClean="0"/>
              <a:t>知识建构共同体（</a:t>
            </a:r>
            <a:r>
              <a:rPr lang="en-US" altLang="zh-CN" sz="2800" dirty="0" smtClean="0"/>
              <a:t>Knowledge Building</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Community </a:t>
            </a:r>
            <a:r>
              <a:rPr lang="zh-CN" altLang="en-US" sz="2800" dirty="0" smtClean="0"/>
              <a:t>）</a:t>
            </a:r>
            <a:endParaRPr lang="zh-CN" altLang="en-US" sz="2800" dirty="0"/>
          </a:p>
        </p:txBody>
      </p:sp>
      <p:cxnSp>
        <p:nvCxnSpPr>
          <p:cNvPr id="11" name="Straight Connector 13"/>
          <p:cNvCxnSpPr>
            <a:cxnSpLocks noChangeShapeType="1"/>
          </p:cNvCxnSpPr>
          <p:nvPr>
            <p:custDataLst>
              <p:tags r:id="rId3"/>
            </p:custDataLst>
          </p:nvPr>
        </p:nvCxnSpPr>
        <p:spPr bwMode="auto">
          <a:xfrm flipH="1">
            <a:off x="137160" y="90963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8" name="MH_Other_1"/>
          <p:cNvSpPr>
            <a:spLocks/>
          </p:cNvSpPr>
          <p:nvPr>
            <p:custDataLst>
              <p:tags r:id="rId4"/>
            </p:custDataLst>
          </p:nvPr>
        </p:nvSpPr>
        <p:spPr bwMode="auto">
          <a:xfrm>
            <a:off x="2903221" y="3547428"/>
            <a:ext cx="6664325" cy="3130550"/>
          </a:xfrm>
          <a:custGeom>
            <a:avLst/>
            <a:gdLst>
              <a:gd name="T0" fmla="*/ 199586 w 7705725"/>
              <a:gd name="T1" fmla="*/ 41201 h 3619500"/>
              <a:gd name="T2" fmla="*/ 117257 w 7705725"/>
              <a:gd name="T3" fmla="*/ 0 h 3619500"/>
              <a:gd name="T4" fmla="*/ 57380 w 7705725"/>
              <a:gd name="T5" fmla="*/ 307134 h 3619500"/>
              <a:gd name="T6" fmla="*/ 0 w 7705725"/>
              <a:gd name="T7" fmla="*/ 459453 h 3619500"/>
              <a:gd name="T8" fmla="*/ 225781 w 7705725"/>
              <a:gd name="T9" fmla="*/ 468192 h 3619500"/>
              <a:gd name="T10" fmla="*/ 497717 w 7705725"/>
              <a:gd name="T11" fmla="*/ 436979 h 3619500"/>
              <a:gd name="T12" fmla="*/ 779633 w 7705725"/>
              <a:gd name="T13" fmla="*/ 474434 h 3619500"/>
              <a:gd name="T14" fmla="*/ 1009156 w 7705725"/>
              <a:gd name="T15" fmla="*/ 453210 h 3619500"/>
              <a:gd name="T16" fmla="*/ 819550 w 7705725"/>
              <a:gd name="T17" fmla="*/ 121107 h 3619500"/>
              <a:gd name="T18" fmla="*/ 198339 w 7705725"/>
              <a:gd name="T19" fmla="*/ 43698 h 36195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05725" h="3619500">
                <a:moveTo>
                  <a:pt x="1524000" y="314325"/>
                </a:moveTo>
                <a:lnTo>
                  <a:pt x="895350" y="0"/>
                </a:lnTo>
                <a:lnTo>
                  <a:pt x="438150" y="2343150"/>
                </a:lnTo>
                <a:lnTo>
                  <a:pt x="0" y="3505200"/>
                </a:lnTo>
                <a:lnTo>
                  <a:pt x="1724025" y="3571875"/>
                </a:lnTo>
                <a:lnTo>
                  <a:pt x="3800475" y="3333750"/>
                </a:lnTo>
                <a:lnTo>
                  <a:pt x="5953125" y="3619500"/>
                </a:lnTo>
                <a:lnTo>
                  <a:pt x="7705725" y="3457575"/>
                </a:lnTo>
                <a:lnTo>
                  <a:pt x="6257925" y="923925"/>
                </a:lnTo>
                <a:lnTo>
                  <a:pt x="1514475" y="333375"/>
                </a:lnTo>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 name="MH_Picture_1"/>
          <p:cNvSpPr/>
          <p:nvPr>
            <p:custDataLst>
              <p:tags r:id="rId5"/>
            </p:custDataLst>
          </p:nvPr>
        </p:nvSpPr>
        <p:spPr bwMode="auto">
          <a:xfrm>
            <a:off x="2693670" y="3285490"/>
            <a:ext cx="7010400" cy="3295650"/>
          </a:xfrm>
          <a:custGeom>
            <a:avLst/>
            <a:gdLst>
              <a:gd name="connsiteX0" fmla="*/ 1417312 w 8106971"/>
              <a:gd name="connsiteY0" fmla="*/ 0 h 3811296"/>
              <a:gd name="connsiteX1" fmla="*/ 2692503 w 8106971"/>
              <a:gd name="connsiteY1" fmla="*/ 392366 h 3811296"/>
              <a:gd name="connsiteX2" fmla="*/ 4025445 w 8106971"/>
              <a:gd name="connsiteY2" fmla="*/ 84251 h 3811296"/>
              <a:gd name="connsiteX3" fmla="*/ 4025412 w 8106971"/>
              <a:gd name="connsiteY3" fmla="*/ 77686 h 3811296"/>
              <a:gd name="connsiteX4" fmla="*/ 4039700 w 8106971"/>
              <a:gd name="connsiteY4" fmla="*/ 80956 h 3811296"/>
              <a:gd name="connsiteX5" fmla="*/ 4042102 w 8106971"/>
              <a:gd name="connsiteY5" fmla="*/ 80401 h 3811296"/>
              <a:gd name="connsiteX6" fmla="*/ 4042109 w 8106971"/>
              <a:gd name="connsiteY6" fmla="*/ 81507 h 3811296"/>
              <a:gd name="connsiteX7" fmla="*/ 5418551 w 8106971"/>
              <a:gd name="connsiteY7" fmla="*/ 396546 h 3811296"/>
              <a:gd name="connsiteX8" fmla="*/ 6686203 w 8106971"/>
              <a:gd name="connsiteY8" fmla="*/ 2428 h 3811296"/>
              <a:gd name="connsiteX9" fmla="*/ 8106971 w 8106971"/>
              <a:gd name="connsiteY9" fmla="*/ 3514905 h 3811296"/>
              <a:gd name="connsiteX10" fmla="*/ 6163831 w 8106971"/>
              <a:gd name="connsiteY10" fmla="*/ 3805613 h 3811296"/>
              <a:gd name="connsiteX11" fmla="*/ 6165067 w 8106971"/>
              <a:gd name="connsiteY11" fmla="*/ 3811296 h 3811296"/>
              <a:gd name="connsiteX12" fmla="*/ 6150219 w 8106971"/>
              <a:gd name="connsiteY12" fmla="*/ 3807650 h 3811296"/>
              <a:gd name="connsiteX13" fmla="*/ 6142079 w 8106971"/>
              <a:gd name="connsiteY13" fmla="*/ 3808867 h 3811296"/>
              <a:gd name="connsiteX14" fmla="*/ 6141349 w 8106971"/>
              <a:gd name="connsiteY14" fmla="*/ 3805472 h 3811296"/>
              <a:gd name="connsiteX15" fmla="*/ 4046814 w 8106971"/>
              <a:gd name="connsiteY15" fmla="*/ 3291155 h 3811296"/>
              <a:gd name="connsiteX16" fmla="*/ 1964421 w 8106971"/>
              <a:gd name="connsiteY16" fmla="*/ 3802491 h 3811296"/>
              <a:gd name="connsiteX17" fmla="*/ 1964700 w 8106971"/>
              <a:gd name="connsiteY17" fmla="*/ 3802808 h 3811296"/>
              <a:gd name="connsiteX18" fmla="*/ 0 w 8106971"/>
              <a:gd name="connsiteY18" fmla="*/ 3514008 h 3811296"/>
              <a:gd name="connsiteX19" fmla="*/ 388622 w 8106971"/>
              <a:gd name="connsiteY19" fmla="*/ 2649948 h 3811296"/>
              <a:gd name="connsiteX20" fmla="*/ 1417312 w 8106971"/>
              <a:gd name="connsiteY20" fmla="*/ 0 h 38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6971" h="3811296">
                <a:moveTo>
                  <a:pt x="1417312" y="0"/>
                </a:moveTo>
                <a:lnTo>
                  <a:pt x="2692503" y="392366"/>
                </a:lnTo>
                <a:lnTo>
                  <a:pt x="4025445" y="84251"/>
                </a:lnTo>
                <a:cubicBezTo>
                  <a:pt x="4025434" y="82063"/>
                  <a:pt x="4025423" y="79874"/>
                  <a:pt x="4025412" y="77686"/>
                </a:cubicBezTo>
                <a:lnTo>
                  <a:pt x="4039700" y="80956"/>
                </a:lnTo>
                <a:lnTo>
                  <a:pt x="4042102" y="80401"/>
                </a:lnTo>
                <a:cubicBezTo>
                  <a:pt x="4042104" y="80769"/>
                  <a:pt x="4042107" y="81139"/>
                  <a:pt x="4042109" y="81507"/>
                </a:cubicBezTo>
                <a:lnTo>
                  <a:pt x="5418551" y="396546"/>
                </a:lnTo>
                <a:lnTo>
                  <a:pt x="6686203" y="2428"/>
                </a:lnTo>
                <a:cubicBezTo>
                  <a:pt x="7190651" y="1142395"/>
                  <a:pt x="7540806" y="2297792"/>
                  <a:pt x="8106971" y="3514905"/>
                </a:cubicBezTo>
                <a:lnTo>
                  <a:pt x="6163831" y="3805613"/>
                </a:lnTo>
                <a:lnTo>
                  <a:pt x="6165067" y="3811296"/>
                </a:lnTo>
                <a:lnTo>
                  <a:pt x="6150219" y="3807650"/>
                </a:lnTo>
                <a:lnTo>
                  <a:pt x="6142079" y="3808867"/>
                </a:lnTo>
                <a:lnTo>
                  <a:pt x="6141349" y="3805472"/>
                </a:lnTo>
                <a:lnTo>
                  <a:pt x="4046814" y="3291155"/>
                </a:lnTo>
                <a:lnTo>
                  <a:pt x="1964421" y="3802491"/>
                </a:lnTo>
                <a:lnTo>
                  <a:pt x="1964700" y="3802808"/>
                </a:lnTo>
                <a:lnTo>
                  <a:pt x="0" y="3514008"/>
                </a:lnTo>
                <a:lnTo>
                  <a:pt x="388622" y="2649948"/>
                </a:lnTo>
                <a:cubicBezTo>
                  <a:pt x="761895" y="1783990"/>
                  <a:pt x="1085264" y="926711"/>
                  <a:pt x="1417312" y="0"/>
                </a:cubicBezTo>
                <a:close/>
              </a:path>
            </a:pathLst>
          </a:custGeom>
          <a:blipFill dpi="0" rotWithShape="1">
            <a:blip r:embed="rId9">
              <a:extLst>
                <a:ext uri="{28A0092B-C50C-407E-A947-70E740481C1C}">
                  <a14:useLocalDpi xmlns:a14="http://schemas.microsoft.com/office/drawing/2010/main" val="0"/>
                </a:ext>
              </a:extLst>
            </a:blip>
            <a:srcRect/>
            <a:stretch>
              <a:fillRect/>
            </a:stretch>
          </a:blipFill>
          <a:ln w="25400">
            <a:solidFill>
              <a:srgbClr val="FFFFFF"/>
            </a:solidFill>
          </a:ln>
          <a:effectLst>
            <a:outerShdw blurRad="101600" algn="ctr" rotWithShape="0">
              <a:prstClr val="black">
                <a:alpha val="14000"/>
              </a:prstClr>
            </a:outerShdw>
          </a:effectLst>
        </p:spPr>
        <p:txBody>
          <a:bodyPr anchor="ctr"/>
          <a:lstStyle/>
          <a:p>
            <a:pPr algn="ctr">
              <a:defRPr/>
            </a:pPr>
            <a:endParaRPr lang="zh-CN" altLang="en-US">
              <a:solidFill>
                <a:srgbClr val="FFFFFF"/>
              </a:solidFill>
            </a:endParaRPr>
          </a:p>
        </p:txBody>
      </p:sp>
      <p:sp>
        <p:nvSpPr>
          <p:cNvPr id="13" name="MH_Other_3"/>
          <p:cNvSpPr>
            <a:spLocks/>
          </p:cNvSpPr>
          <p:nvPr>
            <p:custDataLst>
              <p:tags r:id="rId6"/>
            </p:custDataLst>
          </p:nvPr>
        </p:nvSpPr>
        <p:spPr bwMode="auto">
          <a:xfrm>
            <a:off x="4397058" y="3366453"/>
            <a:ext cx="1801812" cy="3194050"/>
          </a:xfrm>
          <a:custGeom>
            <a:avLst/>
            <a:gdLst>
              <a:gd name="T0" fmla="*/ 6206 w 2571922"/>
              <a:gd name="T1" fmla="*/ 2067 h 4641248"/>
              <a:gd name="T2" fmla="*/ 17551 w 2571922"/>
              <a:gd name="T3" fmla="*/ 0 h 4641248"/>
              <a:gd name="T4" fmla="*/ 17639 w 2571922"/>
              <a:gd name="T5" fmla="*/ 21356 h 4641248"/>
              <a:gd name="T6" fmla="*/ 0 w 2571922"/>
              <a:gd name="T7" fmla="*/ 24814 h 4641248"/>
              <a:gd name="T8" fmla="*/ 6206 w 2571922"/>
              <a:gd name="T9" fmla="*/ 2067 h 4641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71922" h="4641248">
                <a:moveTo>
                  <a:pt x="904829" y="386505"/>
                </a:moveTo>
                <a:lnTo>
                  <a:pt x="2559061" y="0"/>
                </a:lnTo>
                <a:lnTo>
                  <a:pt x="2571922" y="3994445"/>
                </a:lnTo>
                <a:lnTo>
                  <a:pt x="0" y="4641248"/>
                </a:lnTo>
                <a:lnTo>
                  <a:pt x="904829" y="386505"/>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5" name="MH_Other_2"/>
          <p:cNvSpPr>
            <a:spLocks/>
          </p:cNvSpPr>
          <p:nvPr>
            <p:custDataLst>
              <p:tags r:id="rId7"/>
            </p:custDataLst>
          </p:nvPr>
        </p:nvSpPr>
        <p:spPr bwMode="auto">
          <a:xfrm flipH="1">
            <a:off x="7384733" y="3298191"/>
            <a:ext cx="2303462" cy="3267075"/>
          </a:xfrm>
          <a:custGeom>
            <a:avLst/>
            <a:gdLst>
              <a:gd name="T0" fmla="*/ 11847 w 3288888"/>
              <a:gd name="T1" fmla="*/ 0 h 4676588"/>
              <a:gd name="T2" fmla="*/ 22476 w 3288888"/>
              <a:gd name="T3" fmla="*/ 3196 h 4676588"/>
              <a:gd name="T4" fmla="*/ 16297 w 3288888"/>
              <a:gd name="T5" fmla="*/ 30841 h 4676588"/>
              <a:gd name="T6" fmla="*/ 0 w 3288888"/>
              <a:gd name="T7" fmla="*/ 28467 h 4676588"/>
              <a:gd name="T8" fmla="*/ 11847 w 3288888"/>
              <a:gd name="T9" fmla="*/ 0 h 46765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8888" h="4676588">
                <a:moveTo>
                  <a:pt x="1733576" y="0"/>
                </a:moveTo>
                <a:lnTo>
                  <a:pt x="3288888" y="484664"/>
                </a:lnTo>
                <a:lnTo>
                  <a:pt x="2384802" y="4676588"/>
                </a:lnTo>
                <a:lnTo>
                  <a:pt x="0" y="4316625"/>
                </a:lnTo>
                <a:cubicBezTo>
                  <a:pt x="619998" y="2936705"/>
                  <a:pt x="1137098" y="1415293"/>
                  <a:pt x="1733576" y="0"/>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Tree>
    <p:custDataLst>
      <p:tags r:id="rId1"/>
    </p:custDataLst>
    <p:extLst>
      <p:ext uri="{BB962C8B-B14F-4D97-AF65-F5344CB8AC3E}">
        <p14:creationId xmlns:p14="http://schemas.microsoft.com/office/powerpoint/2010/main" val="1896185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MH_PageTitle"/>
          <p:cNvSpPr>
            <a:spLocks noGrp="1"/>
          </p:cNvSpPr>
          <p:nvPr>
            <p:ph type="title"/>
            <p:custDataLst>
              <p:tags r:id="rId2"/>
            </p:custDataLst>
          </p:nvPr>
        </p:nvSpPr>
        <p:spPr>
          <a:xfrm>
            <a:off x="673101" y="213919"/>
            <a:ext cx="10954459" cy="796011"/>
          </a:xfrm>
        </p:spPr>
        <p:txBody>
          <a:bodyPr/>
          <a:lstStyle/>
          <a:p>
            <a:r>
              <a:rPr lang="zh-CN" altLang="en-US" dirty="0"/>
              <a:t>知识建构</a:t>
            </a:r>
            <a:r>
              <a:rPr lang="zh-CN" altLang="en-US" dirty="0" smtClean="0"/>
              <a:t>的相关概念</a:t>
            </a:r>
          </a:p>
        </p:txBody>
      </p:sp>
      <p:cxnSp>
        <p:nvCxnSpPr>
          <p:cNvPr id="9" name="Straight Connector 13"/>
          <p:cNvCxnSpPr>
            <a:cxnSpLocks noChangeShapeType="1"/>
          </p:cNvCxnSpPr>
          <p:nvPr>
            <p:custDataLst>
              <p:tags r:id="rId3"/>
            </p:custDataLst>
          </p:nvPr>
        </p:nvCxnSpPr>
        <p:spPr bwMode="auto">
          <a:xfrm flipH="1">
            <a:off x="137160" y="94420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11" name="MH_Other_1"/>
          <p:cNvSpPr/>
          <p:nvPr>
            <p:custDataLst>
              <p:tags r:id="rId4"/>
            </p:custDataLst>
          </p:nvPr>
        </p:nvSpPr>
        <p:spPr>
          <a:xfrm>
            <a:off x="1821499" y="2253299"/>
            <a:ext cx="3424237" cy="1730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MH_Other_2"/>
          <p:cNvSpPr/>
          <p:nvPr>
            <p:custDataLst>
              <p:tags r:id="rId5"/>
            </p:custDataLst>
          </p:nvPr>
        </p:nvSpPr>
        <p:spPr>
          <a:xfrm>
            <a:off x="1821499" y="4777424"/>
            <a:ext cx="3424237" cy="174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MH_Text_1"/>
          <p:cNvSpPr txBox="1"/>
          <p:nvPr>
            <p:custDataLst>
              <p:tags r:id="rId6"/>
            </p:custDataLst>
          </p:nvPr>
        </p:nvSpPr>
        <p:spPr>
          <a:xfrm>
            <a:off x="5891848" y="2669540"/>
            <a:ext cx="4928552" cy="2466340"/>
          </a:xfrm>
          <a:prstGeom prst="rect">
            <a:avLst/>
          </a:prstGeom>
          <a:noFill/>
        </p:spPr>
        <p:txBody>
          <a:bodyPr lIns="0" tIns="0" rIns="0" bIns="0"/>
          <a:lstStyle/>
          <a:p>
            <a:pPr>
              <a:lnSpc>
                <a:spcPct val="150000"/>
              </a:lnSpc>
            </a:pPr>
            <a:r>
              <a:rPr lang="zh-CN" altLang="en-US" sz="2400" dirty="0" smtClean="0">
                <a:latin typeface="宋体" panose="02010600030101010101" pitchFamily="2" charset="-122"/>
                <a:ea typeface="宋体" panose="02010600030101010101" pitchFamily="2" charset="-122"/>
              </a:rPr>
              <a:t>个体</a:t>
            </a:r>
            <a:r>
              <a:rPr lang="zh-CN" altLang="en-US" sz="2400" dirty="0">
                <a:latin typeface="宋体" panose="02010600030101010101" pitchFamily="2" charset="-122"/>
                <a:ea typeface="宋体" panose="02010600030101010101" pitchFamily="2" charset="-122"/>
              </a:rPr>
              <a:t>在特定的组织中互相协作、共同参与某种有目的的活动， 最终形成某种观点、思想、方法等智慧产品的过程。</a:t>
            </a:r>
          </a:p>
        </p:txBody>
      </p:sp>
      <p:sp>
        <p:nvSpPr>
          <p:cNvPr id="15" name="MH_SubTitle_1"/>
          <p:cNvSpPr txBox="1">
            <a:spLocks noChangeArrowheads="1"/>
          </p:cNvSpPr>
          <p:nvPr>
            <p:custDataLst>
              <p:tags r:id="rId7"/>
            </p:custDataLst>
          </p:nvPr>
        </p:nvSpPr>
        <p:spPr bwMode="auto">
          <a:xfrm>
            <a:off x="5891848" y="2083754"/>
            <a:ext cx="4928552"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2800" dirty="0"/>
              <a:t>Collaborative Knowledge Building</a:t>
            </a:r>
            <a:endParaRPr lang="zh-CN" altLang="en-US" sz="2800" dirty="0"/>
          </a:p>
        </p:txBody>
      </p:sp>
      <p:pic>
        <p:nvPicPr>
          <p:cNvPr id="16" name="Picture 2" descr="http://www.bdfsz.com.cn/tu/2014_2/1247.jpg"/>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1498" y="2413158"/>
            <a:ext cx="3423600" cy="2350800"/>
          </a:xfrm>
          <a:prstGeom prst="rect">
            <a:avLst/>
          </a:prstGeom>
          <a:noFill/>
          <a:extLst>
            <a:ext uri="{909E8E84-426E-40DD-AFC4-6F175D3DCCD1}">
              <a14:hiddenFill xmlns:a14="http://schemas.microsoft.com/office/drawing/2010/main">
                <a:solidFill>
                  <a:srgbClr val="FFFFFF"/>
                </a:solidFill>
              </a14:hiddenFill>
            </a:ext>
          </a:extLst>
        </p:spPr>
      </p:pic>
      <p:sp>
        <p:nvSpPr>
          <p:cNvPr id="17" name="内容占位符 2"/>
          <p:cNvSpPr txBox="1">
            <a:spLocks/>
          </p:cNvSpPr>
          <p:nvPr/>
        </p:nvSpPr>
        <p:spPr>
          <a:xfrm>
            <a:off x="621330" y="1092040"/>
            <a:ext cx="9696150" cy="537670"/>
          </a:xfrm>
          <a:prstGeom prst="rect">
            <a:avLst/>
          </a:prstGeom>
        </p:spPr>
        <p:txBody>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800" dirty="0" smtClean="0"/>
              <a:t>协作知识建构（</a:t>
            </a:r>
            <a:r>
              <a:rPr lang="en-US" altLang="zh-CN" sz="2800" dirty="0" smtClean="0"/>
              <a:t>Collaborative Knowledge Building</a:t>
            </a:r>
            <a:r>
              <a:rPr lang="zh-CN" altLang="en-US" sz="2800" dirty="0" smtClean="0"/>
              <a:t>）</a:t>
            </a:r>
            <a:endParaRPr lang="zh-CN" altLang="en-US" sz="2800" dirty="0"/>
          </a:p>
        </p:txBody>
      </p:sp>
      <p:sp>
        <p:nvSpPr>
          <p:cNvPr id="19" name="内容占位符 5"/>
          <p:cNvSpPr txBox="1">
            <a:spLocks/>
          </p:cNvSpPr>
          <p:nvPr/>
        </p:nvSpPr>
        <p:spPr>
          <a:xfrm>
            <a:off x="1718127" y="5287158"/>
            <a:ext cx="9739862" cy="1099161"/>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dirty="0">
                <a:latin typeface="宋体" panose="02010600030101010101" pitchFamily="2" charset="-122"/>
                <a:ea typeface="宋体" panose="02010600030101010101" pitchFamily="2" charset="-122"/>
              </a:rPr>
              <a:t>协作知识建构的</a:t>
            </a:r>
            <a:r>
              <a:rPr lang="zh-CN" altLang="en-US" sz="2800" dirty="0" smtClean="0">
                <a:latin typeface="宋体" panose="02010600030101010101" pitchFamily="2" charset="-122"/>
                <a:ea typeface="宋体" panose="02010600030101010101" pitchFamily="2" charset="-122"/>
              </a:rPr>
              <a:t>核心：</a:t>
            </a:r>
            <a:endParaRPr lang="zh-CN" altLang="en-US" sz="2800" dirty="0">
              <a:latin typeface="宋体" panose="02010600030101010101" pitchFamily="2" charset="-122"/>
              <a:ea typeface="宋体" panose="02010600030101010101" pitchFamily="2" charset="-122"/>
            </a:endParaRPr>
          </a:p>
          <a:p>
            <a:pPr algn="ctr"/>
            <a:r>
              <a:rPr lang="zh-CN" altLang="en-US" sz="2800" dirty="0" smtClean="0">
                <a:latin typeface="宋体" panose="02010600030101010101" pitchFamily="2" charset="-122"/>
                <a:ea typeface="宋体" panose="02010600030101010101" pitchFamily="2" charset="-122"/>
              </a:rPr>
              <a:t>提出观点、开展讨论、修正观点、组织活动、整合观点。</a:t>
            </a:r>
            <a:endParaRPr lang="zh-CN" altLang="en-US" sz="2800" dirty="0">
              <a:latin typeface="宋体" panose="02010600030101010101" pitchFamily="2" charset="-122"/>
              <a:ea typeface="宋体" panose="02010600030101010101" pitchFamily="2" charset="-122"/>
            </a:endParaRPr>
          </a:p>
        </p:txBody>
      </p:sp>
      <p:cxnSp>
        <p:nvCxnSpPr>
          <p:cNvPr id="20" name="Straight Connector 13"/>
          <p:cNvCxnSpPr>
            <a:cxnSpLocks noChangeShapeType="1"/>
          </p:cNvCxnSpPr>
          <p:nvPr>
            <p:custDataLst>
              <p:tags r:id="rId8"/>
            </p:custDataLst>
          </p:nvPr>
        </p:nvCxnSpPr>
        <p:spPr bwMode="auto">
          <a:xfrm rot="5400000" flipH="1" flipV="1">
            <a:off x="4262530" y="3624604"/>
            <a:ext cx="266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cxnSp>
        <p:nvCxnSpPr>
          <p:cNvPr id="21" name="Straight Connector 13"/>
          <p:cNvCxnSpPr>
            <a:cxnSpLocks noChangeShapeType="1"/>
          </p:cNvCxnSpPr>
          <p:nvPr>
            <p:custDataLst>
              <p:tags r:id="rId9"/>
            </p:custDataLst>
          </p:nvPr>
        </p:nvCxnSpPr>
        <p:spPr bwMode="auto">
          <a:xfrm flipH="1">
            <a:off x="5275216" y="2669540"/>
            <a:ext cx="5508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3737439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H_SubTitle_1"/>
          <p:cNvSpPr>
            <a:spLocks noChangeAspect="1"/>
          </p:cNvSpPr>
          <p:nvPr>
            <p:custDataLst>
              <p:tags r:id="rId2"/>
            </p:custDataLst>
          </p:nvPr>
        </p:nvSpPr>
        <p:spPr>
          <a:xfrm>
            <a:off x="520383" y="1794828"/>
            <a:ext cx="2376000" cy="2376000"/>
          </a:xfrm>
          <a:custGeom>
            <a:avLst/>
            <a:gdLst>
              <a:gd name="connsiteX0" fmla="*/ 203609 w 1526969"/>
              <a:gd name="connsiteY0" fmla="*/ 712726 h 1526969"/>
              <a:gd name="connsiteX1" fmla="*/ 241774 w 1526969"/>
              <a:gd name="connsiteY1" fmla="*/ 750890 h 1526969"/>
              <a:gd name="connsiteX2" fmla="*/ 152679 w 1526969"/>
              <a:gd name="connsiteY2" fmla="*/ 839985 h 1526969"/>
              <a:gd name="connsiteX3" fmla="*/ 763313 w 1526969"/>
              <a:gd name="connsiteY3" fmla="*/ 1450619 h 1526969"/>
              <a:gd name="connsiteX4" fmla="*/ 1488804 w 1526969"/>
              <a:gd name="connsiteY4" fmla="*/ 725129 h 1526969"/>
              <a:gd name="connsiteX5" fmla="*/ 1526969 w 1526969"/>
              <a:gd name="connsiteY5" fmla="*/ 763293 h 1526969"/>
              <a:gd name="connsiteX6" fmla="*/ 801478 w 1526969"/>
              <a:gd name="connsiteY6" fmla="*/ 1488784 h 1526969"/>
              <a:gd name="connsiteX7" fmla="*/ 763294 w 1526969"/>
              <a:gd name="connsiteY7" fmla="*/ 1526968 h 1526969"/>
              <a:gd name="connsiteX8" fmla="*/ 763293 w 1526969"/>
              <a:gd name="connsiteY8" fmla="*/ 1526969 h 1526969"/>
              <a:gd name="connsiteX9" fmla="*/ 725129 w 1526969"/>
              <a:gd name="connsiteY9" fmla="*/ 1488804 h 1526969"/>
              <a:gd name="connsiteX10" fmla="*/ 725129 w 1526969"/>
              <a:gd name="connsiteY10" fmla="*/ 1488803 h 1526969"/>
              <a:gd name="connsiteX11" fmla="*/ 114495 w 1526969"/>
              <a:gd name="connsiteY11" fmla="*/ 878169 h 1526969"/>
              <a:gd name="connsiteX12" fmla="*/ 114494 w 1526969"/>
              <a:gd name="connsiteY12" fmla="*/ 878170 h 1526969"/>
              <a:gd name="connsiteX13" fmla="*/ 76330 w 1526969"/>
              <a:gd name="connsiteY13" fmla="*/ 840005 h 1526969"/>
              <a:gd name="connsiteX14" fmla="*/ 76330 w 1526969"/>
              <a:gd name="connsiteY14" fmla="*/ 840004 h 1526969"/>
              <a:gd name="connsiteX15" fmla="*/ 114514 w 1526969"/>
              <a:gd name="connsiteY15" fmla="*/ 801821 h 1526969"/>
              <a:gd name="connsiteX16" fmla="*/ 763675 w 1526969"/>
              <a:gd name="connsiteY16" fmla="*/ 0 h 1526969"/>
              <a:gd name="connsiteX17" fmla="*/ 801840 w 1526969"/>
              <a:gd name="connsiteY17" fmla="*/ 38164 h 1526969"/>
              <a:gd name="connsiteX18" fmla="*/ 801839 w 1526969"/>
              <a:gd name="connsiteY18" fmla="*/ 38165 h 1526969"/>
              <a:gd name="connsiteX19" fmla="*/ 1412474 w 1526969"/>
              <a:gd name="connsiteY19" fmla="*/ 648800 h 1526969"/>
              <a:gd name="connsiteX20" fmla="*/ 1450639 w 1526969"/>
              <a:gd name="connsiteY20" fmla="*/ 686965 h 1526969"/>
              <a:gd name="connsiteX21" fmla="*/ 1412455 w 1526969"/>
              <a:gd name="connsiteY21" fmla="*/ 725148 h 1526969"/>
              <a:gd name="connsiteX22" fmla="*/ 1323359 w 1526969"/>
              <a:gd name="connsiteY22" fmla="*/ 814244 h 1526969"/>
              <a:gd name="connsiteX23" fmla="*/ 1285195 w 1526969"/>
              <a:gd name="connsiteY23" fmla="*/ 776079 h 1526969"/>
              <a:gd name="connsiteX24" fmla="*/ 1374290 w 1526969"/>
              <a:gd name="connsiteY24" fmla="*/ 686984 h 1526969"/>
              <a:gd name="connsiteX25" fmla="*/ 763655 w 1526969"/>
              <a:gd name="connsiteY25" fmla="*/ 76349 h 1526969"/>
              <a:gd name="connsiteX26" fmla="*/ 38164 w 1526969"/>
              <a:gd name="connsiteY26" fmla="*/ 801840 h 1526969"/>
              <a:gd name="connsiteX27" fmla="*/ 0 w 1526969"/>
              <a:gd name="connsiteY27" fmla="*/ 763675 h 15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6969" h="1526969">
                <a:moveTo>
                  <a:pt x="203609" y="712726"/>
                </a:moveTo>
                <a:lnTo>
                  <a:pt x="241774" y="750890"/>
                </a:lnTo>
                <a:lnTo>
                  <a:pt x="152679" y="839985"/>
                </a:lnTo>
                <a:lnTo>
                  <a:pt x="763313" y="1450619"/>
                </a:lnTo>
                <a:lnTo>
                  <a:pt x="1488804" y="725129"/>
                </a:lnTo>
                <a:lnTo>
                  <a:pt x="1526969" y="763293"/>
                </a:lnTo>
                <a:lnTo>
                  <a:pt x="801478" y="1488784"/>
                </a:lnTo>
                <a:lnTo>
                  <a:pt x="763294" y="1526968"/>
                </a:lnTo>
                <a:lnTo>
                  <a:pt x="763293" y="1526969"/>
                </a:lnTo>
                <a:lnTo>
                  <a:pt x="725129" y="1488804"/>
                </a:lnTo>
                <a:lnTo>
                  <a:pt x="725129" y="1488803"/>
                </a:lnTo>
                <a:lnTo>
                  <a:pt x="114495" y="878169"/>
                </a:lnTo>
                <a:lnTo>
                  <a:pt x="114494" y="878170"/>
                </a:lnTo>
                <a:lnTo>
                  <a:pt x="76330" y="840005"/>
                </a:lnTo>
                <a:lnTo>
                  <a:pt x="76330" y="840004"/>
                </a:lnTo>
                <a:lnTo>
                  <a:pt x="114514" y="801821"/>
                </a:lnTo>
                <a:close/>
                <a:moveTo>
                  <a:pt x="763675" y="0"/>
                </a:moveTo>
                <a:lnTo>
                  <a:pt x="801840" y="38164"/>
                </a:lnTo>
                <a:lnTo>
                  <a:pt x="801839" y="38165"/>
                </a:lnTo>
                <a:lnTo>
                  <a:pt x="1412474" y="648800"/>
                </a:lnTo>
                <a:lnTo>
                  <a:pt x="1450639" y="686965"/>
                </a:lnTo>
                <a:lnTo>
                  <a:pt x="1412455" y="725148"/>
                </a:lnTo>
                <a:lnTo>
                  <a:pt x="1323359" y="814244"/>
                </a:lnTo>
                <a:lnTo>
                  <a:pt x="1285195" y="776079"/>
                </a:lnTo>
                <a:lnTo>
                  <a:pt x="1374290" y="686984"/>
                </a:lnTo>
                <a:lnTo>
                  <a:pt x="763655" y="76349"/>
                </a:lnTo>
                <a:lnTo>
                  <a:pt x="38164" y="801840"/>
                </a:lnTo>
                <a:lnTo>
                  <a:pt x="0" y="763675"/>
                </a:lnTo>
                <a:close/>
              </a:path>
            </a:pathLst>
          </a:custGeom>
          <a:gradFill flip="none" rotWithShape="1">
            <a:gsLst>
              <a:gs pos="0">
                <a:schemeClr val="accent1">
                  <a:lumMod val="20000"/>
                  <a:lumOff val="80000"/>
                </a:schemeClr>
              </a:gs>
              <a:gs pos="51712">
                <a:schemeClr val="accent1"/>
              </a:gs>
              <a:gs pos="100000">
                <a:schemeClr val="tx2">
                  <a:lumMod val="20000"/>
                  <a:lumOff val="80000"/>
                </a:schemeClr>
              </a:gs>
            </a:gsLst>
            <a:lin ang="0" scaled="1"/>
            <a:tileRect/>
          </a:gradFill>
        </p:spPr>
        <p:txBody>
          <a:bodyPr anchor="ctr">
            <a:normAutofit/>
          </a:bodyPr>
          <a:lstStyle/>
          <a:p>
            <a:pPr algn="ctr">
              <a:defRPr/>
            </a:pPr>
            <a:r>
              <a:rPr lang="en-US" altLang="zh-CN" b="1" dirty="0">
                <a:solidFill>
                  <a:schemeClr val="accent1"/>
                </a:solidFill>
              </a:rPr>
              <a:t>Stahl</a:t>
            </a:r>
            <a:r>
              <a:rPr lang="zh-CN" altLang="en-US" b="1" dirty="0">
                <a:solidFill>
                  <a:schemeClr val="accent1"/>
                </a:solidFill>
              </a:rPr>
              <a:t>，</a:t>
            </a:r>
            <a:r>
              <a:rPr lang="en-US" altLang="zh-CN" b="1" dirty="0">
                <a:solidFill>
                  <a:schemeClr val="accent1"/>
                </a:solidFill>
              </a:rPr>
              <a:t>G. </a:t>
            </a:r>
            <a:endParaRPr lang="en-US" altLang="zh-CN" b="1" dirty="0" smtClean="0">
              <a:solidFill>
                <a:schemeClr val="accent1"/>
              </a:solidFill>
            </a:endParaRPr>
          </a:p>
          <a:p>
            <a:pPr algn="ctr">
              <a:defRPr/>
            </a:pPr>
            <a:r>
              <a:rPr lang="en-US" altLang="zh-CN" b="1" dirty="0" smtClean="0">
                <a:solidFill>
                  <a:schemeClr val="accent1"/>
                </a:solidFill>
              </a:rPr>
              <a:t>(</a:t>
            </a:r>
            <a:r>
              <a:rPr lang="en-US" altLang="zh-CN" b="1" dirty="0">
                <a:solidFill>
                  <a:schemeClr val="accent1"/>
                </a:solidFill>
              </a:rPr>
              <a:t>2000) </a:t>
            </a:r>
            <a:endParaRPr lang="zh-CN" altLang="en-US" b="1" dirty="0" err="1">
              <a:solidFill>
                <a:schemeClr val="accent1"/>
              </a:solidFill>
            </a:endParaRPr>
          </a:p>
        </p:txBody>
      </p:sp>
      <p:sp>
        <p:nvSpPr>
          <p:cNvPr id="5" name="MH_Text_1"/>
          <p:cNvSpPr/>
          <p:nvPr>
            <p:custDataLst>
              <p:tags r:id="rId3"/>
            </p:custDataLst>
          </p:nvPr>
        </p:nvSpPr>
        <p:spPr>
          <a:xfrm>
            <a:off x="3025774" y="2312670"/>
            <a:ext cx="8785226" cy="1301750"/>
          </a:xfrm>
          <a:prstGeom prst="rect">
            <a:avLst/>
          </a:prstGeom>
        </p:spPr>
        <p:txBody>
          <a:bodyPr lIns="0" tIns="0" rIns="0" bIns="0" anchor="ctr">
            <a:noAutofit/>
          </a:bodyPr>
          <a:lstStyle/>
          <a:p>
            <a:pPr>
              <a:lnSpc>
                <a:spcPct val="130000"/>
              </a:lnSpc>
              <a:defRPr/>
            </a:pPr>
            <a:r>
              <a:rPr lang="en-US" altLang="zh-CN" sz="2400" kern="0" dirty="0">
                <a:latin typeface="Times New Roman" panose="02020603050405020304" pitchFamily="18" charset="0"/>
                <a:cs typeface="Times New Roman" panose="02020603050405020304" pitchFamily="18" charset="0"/>
              </a:rPr>
              <a:t>A</a:t>
            </a:r>
            <a:r>
              <a:rPr lang="en-US" altLang="zh-CN" sz="2400" kern="0" dirty="0" smtClean="0">
                <a:latin typeface="Times New Roman" panose="02020603050405020304" pitchFamily="18" charset="0"/>
                <a:cs typeface="Times New Roman" panose="02020603050405020304" pitchFamily="18" charset="0"/>
              </a:rPr>
              <a:t> </a:t>
            </a:r>
            <a:r>
              <a:rPr lang="en-US" altLang="zh-CN" sz="2400" kern="0" dirty="0">
                <a:latin typeface="Times New Roman" panose="02020603050405020304" pitchFamily="18" charset="0"/>
                <a:cs typeface="Times New Roman" panose="02020603050405020304" pitchFamily="18" charset="0"/>
              </a:rPr>
              <a:t>software environment designed to support collaborative learning</a:t>
            </a:r>
            <a:r>
              <a:rPr lang="en-US" altLang="zh-CN" sz="2400" kern="0" dirty="0" smtClean="0">
                <a:latin typeface="Times New Roman" panose="02020603050405020304" pitchFamily="18" charset="0"/>
                <a:cs typeface="Times New Roman" panose="02020603050405020304" pitchFamily="18" charset="0"/>
              </a:rPr>
              <a:t>.</a:t>
            </a:r>
          </a:p>
          <a:p>
            <a:pPr>
              <a:lnSpc>
                <a:spcPct val="130000"/>
              </a:lnSpc>
              <a:defRPr/>
            </a:pPr>
            <a:r>
              <a:rPr lang="zh-CN" altLang="en-US" sz="2400" kern="0" dirty="0" smtClean="0">
                <a:latin typeface="宋体" panose="02010600030101010101" pitchFamily="2" charset="-122"/>
                <a:ea typeface="宋体" panose="02010600030101010101" pitchFamily="2" charset="-122"/>
                <a:cs typeface="Times New Roman" panose="02020603050405020304" pitchFamily="18" charset="0"/>
              </a:rPr>
              <a:t>知识</a:t>
            </a:r>
            <a:r>
              <a:rPr lang="zh-CN" altLang="en-US" sz="2400" kern="0" dirty="0">
                <a:latin typeface="宋体" panose="02010600030101010101" pitchFamily="2" charset="-122"/>
                <a:ea typeface="宋体" panose="02010600030101010101" pitchFamily="2" charset="-122"/>
                <a:cs typeface="Times New Roman" panose="02020603050405020304" pitchFamily="18" charset="0"/>
              </a:rPr>
              <a:t>建构环境是支持协作学习的数字化环境。</a:t>
            </a:r>
          </a:p>
        </p:txBody>
      </p:sp>
      <p:sp>
        <p:nvSpPr>
          <p:cNvPr id="6" name="MH_SubTitle_2"/>
          <p:cNvSpPr>
            <a:spLocks noChangeAspect="1"/>
          </p:cNvSpPr>
          <p:nvPr>
            <p:custDataLst>
              <p:tags r:id="rId4"/>
            </p:custDataLst>
          </p:nvPr>
        </p:nvSpPr>
        <p:spPr>
          <a:xfrm>
            <a:off x="1802448" y="3975101"/>
            <a:ext cx="2376000" cy="2376001"/>
          </a:xfrm>
          <a:custGeom>
            <a:avLst/>
            <a:gdLst>
              <a:gd name="connsiteX0" fmla="*/ 203609 w 1526969"/>
              <a:gd name="connsiteY0" fmla="*/ 712726 h 1526969"/>
              <a:gd name="connsiteX1" fmla="*/ 241774 w 1526969"/>
              <a:gd name="connsiteY1" fmla="*/ 750890 h 1526969"/>
              <a:gd name="connsiteX2" fmla="*/ 152679 w 1526969"/>
              <a:gd name="connsiteY2" fmla="*/ 839985 h 1526969"/>
              <a:gd name="connsiteX3" fmla="*/ 763313 w 1526969"/>
              <a:gd name="connsiteY3" fmla="*/ 1450619 h 1526969"/>
              <a:gd name="connsiteX4" fmla="*/ 1488804 w 1526969"/>
              <a:gd name="connsiteY4" fmla="*/ 725129 h 1526969"/>
              <a:gd name="connsiteX5" fmla="*/ 1526969 w 1526969"/>
              <a:gd name="connsiteY5" fmla="*/ 763293 h 1526969"/>
              <a:gd name="connsiteX6" fmla="*/ 801478 w 1526969"/>
              <a:gd name="connsiteY6" fmla="*/ 1488784 h 1526969"/>
              <a:gd name="connsiteX7" fmla="*/ 763294 w 1526969"/>
              <a:gd name="connsiteY7" fmla="*/ 1526968 h 1526969"/>
              <a:gd name="connsiteX8" fmla="*/ 763293 w 1526969"/>
              <a:gd name="connsiteY8" fmla="*/ 1526969 h 1526969"/>
              <a:gd name="connsiteX9" fmla="*/ 725129 w 1526969"/>
              <a:gd name="connsiteY9" fmla="*/ 1488804 h 1526969"/>
              <a:gd name="connsiteX10" fmla="*/ 725129 w 1526969"/>
              <a:gd name="connsiteY10" fmla="*/ 1488803 h 1526969"/>
              <a:gd name="connsiteX11" fmla="*/ 114495 w 1526969"/>
              <a:gd name="connsiteY11" fmla="*/ 878169 h 1526969"/>
              <a:gd name="connsiteX12" fmla="*/ 114494 w 1526969"/>
              <a:gd name="connsiteY12" fmla="*/ 878170 h 1526969"/>
              <a:gd name="connsiteX13" fmla="*/ 76330 w 1526969"/>
              <a:gd name="connsiteY13" fmla="*/ 840005 h 1526969"/>
              <a:gd name="connsiteX14" fmla="*/ 76330 w 1526969"/>
              <a:gd name="connsiteY14" fmla="*/ 840004 h 1526969"/>
              <a:gd name="connsiteX15" fmla="*/ 114514 w 1526969"/>
              <a:gd name="connsiteY15" fmla="*/ 801821 h 1526969"/>
              <a:gd name="connsiteX16" fmla="*/ 763675 w 1526969"/>
              <a:gd name="connsiteY16" fmla="*/ 0 h 1526969"/>
              <a:gd name="connsiteX17" fmla="*/ 801840 w 1526969"/>
              <a:gd name="connsiteY17" fmla="*/ 38164 h 1526969"/>
              <a:gd name="connsiteX18" fmla="*/ 801839 w 1526969"/>
              <a:gd name="connsiteY18" fmla="*/ 38165 h 1526969"/>
              <a:gd name="connsiteX19" fmla="*/ 1412474 w 1526969"/>
              <a:gd name="connsiteY19" fmla="*/ 648800 h 1526969"/>
              <a:gd name="connsiteX20" fmla="*/ 1450639 w 1526969"/>
              <a:gd name="connsiteY20" fmla="*/ 686965 h 1526969"/>
              <a:gd name="connsiteX21" fmla="*/ 1412455 w 1526969"/>
              <a:gd name="connsiteY21" fmla="*/ 725148 h 1526969"/>
              <a:gd name="connsiteX22" fmla="*/ 1323359 w 1526969"/>
              <a:gd name="connsiteY22" fmla="*/ 814244 h 1526969"/>
              <a:gd name="connsiteX23" fmla="*/ 1285195 w 1526969"/>
              <a:gd name="connsiteY23" fmla="*/ 776079 h 1526969"/>
              <a:gd name="connsiteX24" fmla="*/ 1374290 w 1526969"/>
              <a:gd name="connsiteY24" fmla="*/ 686984 h 1526969"/>
              <a:gd name="connsiteX25" fmla="*/ 763655 w 1526969"/>
              <a:gd name="connsiteY25" fmla="*/ 76349 h 1526969"/>
              <a:gd name="connsiteX26" fmla="*/ 38164 w 1526969"/>
              <a:gd name="connsiteY26" fmla="*/ 801840 h 1526969"/>
              <a:gd name="connsiteX27" fmla="*/ 0 w 1526969"/>
              <a:gd name="connsiteY27" fmla="*/ 763675 h 15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26969" h="1526969">
                <a:moveTo>
                  <a:pt x="203609" y="712726"/>
                </a:moveTo>
                <a:lnTo>
                  <a:pt x="241774" y="750890"/>
                </a:lnTo>
                <a:lnTo>
                  <a:pt x="152679" y="839985"/>
                </a:lnTo>
                <a:lnTo>
                  <a:pt x="763313" y="1450619"/>
                </a:lnTo>
                <a:lnTo>
                  <a:pt x="1488804" y="725129"/>
                </a:lnTo>
                <a:lnTo>
                  <a:pt x="1526969" y="763293"/>
                </a:lnTo>
                <a:lnTo>
                  <a:pt x="801478" y="1488784"/>
                </a:lnTo>
                <a:lnTo>
                  <a:pt x="763294" y="1526968"/>
                </a:lnTo>
                <a:lnTo>
                  <a:pt x="763293" y="1526969"/>
                </a:lnTo>
                <a:lnTo>
                  <a:pt x="725129" y="1488804"/>
                </a:lnTo>
                <a:lnTo>
                  <a:pt x="725129" y="1488803"/>
                </a:lnTo>
                <a:lnTo>
                  <a:pt x="114495" y="878169"/>
                </a:lnTo>
                <a:lnTo>
                  <a:pt x="114494" y="878170"/>
                </a:lnTo>
                <a:lnTo>
                  <a:pt x="76330" y="840005"/>
                </a:lnTo>
                <a:lnTo>
                  <a:pt x="76330" y="840004"/>
                </a:lnTo>
                <a:lnTo>
                  <a:pt x="114514" y="801821"/>
                </a:lnTo>
                <a:close/>
                <a:moveTo>
                  <a:pt x="763675" y="0"/>
                </a:moveTo>
                <a:lnTo>
                  <a:pt x="801840" y="38164"/>
                </a:lnTo>
                <a:lnTo>
                  <a:pt x="801839" y="38165"/>
                </a:lnTo>
                <a:lnTo>
                  <a:pt x="1412474" y="648800"/>
                </a:lnTo>
                <a:lnTo>
                  <a:pt x="1450639" y="686965"/>
                </a:lnTo>
                <a:lnTo>
                  <a:pt x="1412455" y="725148"/>
                </a:lnTo>
                <a:lnTo>
                  <a:pt x="1323359" y="814244"/>
                </a:lnTo>
                <a:lnTo>
                  <a:pt x="1285195" y="776079"/>
                </a:lnTo>
                <a:lnTo>
                  <a:pt x="1374290" y="686984"/>
                </a:lnTo>
                <a:lnTo>
                  <a:pt x="763655" y="76349"/>
                </a:lnTo>
                <a:lnTo>
                  <a:pt x="38164" y="801840"/>
                </a:lnTo>
                <a:lnTo>
                  <a:pt x="0" y="763675"/>
                </a:lnTo>
                <a:close/>
              </a:path>
            </a:pathLst>
          </a:custGeom>
          <a:gradFill flip="none" rotWithShape="1">
            <a:gsLst>
              <a:gs pos="0">
                <a:schemeClr val="accent1">
                  <a:lumMod val="20000"/>
                  <a:lumOff val="80000"/>
                </a:schemeClr>
              </a:gs>
              <a:gs pos="51712">
                <a:schemeClr val="accent1"/>
              </a:gs>
              <a:gs pos="100000">
                <a:schemeClr val="tx2">
                  <a:lumMod val="20000"/>
                  <a:lumOff val="80000"/>
                </a:schemeClr>
              </a:gs>
            </a:gsLst>
            <a:lin ang="0" scaled="1"/>
            <a:tileRect/>
          </a:gradFill>
        </p:spPr>
        <p:txBody>
          <a:bodyPr anchor="ctr">
            <a:normAutofit/>
          </a:bodyPr>
          <a:lstStyle/>
          <a:p>
            <a:pPr algn="ctr">
              <a:defRPr/>
            </a:pPr>
            <a:r>
              <a:rPr lang="en-US" altLang="zh-CN" b="1" dirty="0" err="1">
                <a:solidFill>
                  <a:schemeClr val="accent1"/>
                </a:solidFill>
              </a:rPr>
              <a:t>Scardamalia</a:t>
            </a:r>
            <a:r>
              <a:rPr lang="en-US" altLang="zh-CN" b="1" dirty="0">
                <a:solidFill>
                  <a:schemeClr val="accent1"/>
                </a:solidFill>
              </a:rPr>
              <a:t>, M., </a:t>
            </a:r>
            <a:endParaRPr lang="en-US" altLang="zh-CN" b="1" dirty="0" smtClean="0">
              <a:solidFill>
                <a:schemeClr val="accent1"/>
              </a:solidFill>
            </a:endParaRPr>
          </a:p>
          <a:p>
            <a:pPr algn="ctr">
              <a:defRPr/>
            </a:pPr>
            <a:r>
              <a:rPr lang="en-US" altLang="zh-CN" b="1" dirty="0" smtClean="0">
                <a:solidFill>
                  <a:schemeClr val="accent1"/>
                </a:solidFill>
              </a:rPr>
              <a:t>&amp; </a:t>
            </a:r>
            <a:r>
              <a:rPr lang="en-US" altLang="zh-CN" b="1" dirty="0" err="1">
                <a:solidFill>
                  <a:schemeClr val="accent1"/>
                </a:solidFill>
              </a:rPr>
              <a:t>Bereiter</a:t>
            </a:r>
            <a:r>
              <a:rPr lang="en-US" altLang="zh-CN" b="1" dirty="0">
                <a:solidFill>
                  <a:schemeClr val="accent1"/>
                </a:solidFill>
              </a:rPr>
              <a:t>, C. </a:t>
            </a:r>
            <a:endParaRPr lang="en-US" altLang="zh-CN" b="1" dirty="0" smtClean="0">
              <a:solidFill>
                <a:schemeClr val="accent1"/>
              </a:solidFill>
            </a:endParaRPr>
          </a:p>
          <a:p>
            <a:pPr algn="ctr">
              <a:defRPr/>
            </a:pPr>
            <a:r>
              <a:rPr lang="zh-CN" altLang="en-US" b="1" dirty="0" smtClean="0">
                <a:solidFill>
                  <a:schemeClr val="accent1"/>
                </a:solidFill>
              </a:rPr>
              <a:t>（</a:t>
            </a:r>
            <a:r>
              <a:rPr lang="en-US" altLang="zh-CN" b="1" dirty="0">
                <a:solidFill>
                  <a:schemeClr val="accent1"/>
                </a:solidFill>
              </a:rPr>
              <a:t>2003</a:t>
            </a:r>
            <a:r>
              <a:rPr lang="zh-CN" altLang="en-US" b="1" dirty="0">
                <a:solidFill>
                  <a:schemeClr val="accent1"/>
                </a:solidFill>
              </a:rPr>
              <a:t>）</a:t>
            </a:r>
          </a:p>
        </p:txBody>
      </p:sp>
      <p:sp>
        <p:nvSpPr>
          <p:cNvPr id="7" name="MH_Text_2"/>
          <p:cNvSpPr/>
          <p:nvPr>
            <p:custDataLst>
              <p:tags r:id="rId5"/>
            </p:custDataLst>
          </p:nvPr>
        </p:nvSpPr>
        <p:spPr>
          <a:xfrm>
            <a:off x="4180840" y="4117341"/>
            <a:ext cx="7813040" cy="2053590"/>
          </a:xfrm>
          <a:prstGeom prst="rect">
            <a:avLst/>
          </a:prstGeom>
        </p:spPr>
        <p:txBody>
          <a:bodyPr lIns="0" tIns="0" rIns="0" bIns="0" anchor="ctr">
            <a:normAutofit/>
          </a:bodyPr>
          <a:lstStyle/>
          <a:p>
            <a:r>
              <a:rPr lang="en-US" altLang="zh-CN" sz="2400" kern="0" dirty="0">
                <a:solidFill>
                  <a:schemeClr val="tx2"/>
                </a:solidFill>
                <a:latin typeface="Times New Roman" panose="02020603050405020304" pitchFamily="18" charset="0"/>
                <a:ea typeface="宋体" panose="02010600030101010101" pitchFamily="2" charset="-122"/>
                <a:cs typeface="Times New Roman" panose="02020603050405020304" pitchFamily="18" charset="0"/>
              </a:rPr>
              <a:t>Any environment (virtual or otherwise) that enhances collaborative efforts to create and continually improve ideas</a:t>
            </a:r>
            <a:r>
              <a:rPr lang="en-US" altLang="zh-CN" i="1" kern="0" dirty="0">
                <a:solidFill>
                  <a:schemeClr val="tx2"/>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kern="100" dirty="0">
              <a:solidFill>
                <a:schemeClr val="tx2"/>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加强</a:t>
            </a:r>
            <a:r>
              <a:rPr lang="zh-CN" altLang="zh-CN" sz="2400" kern="100" dirty="0">
                <a:latin typeface="宋体" panose="02010600030101010101" pitchFamily="2" charset="-122"/>
                <a:ea typeface="宋体" panose="02010600030101010101" pitchFamily="2" charset="-122"/>
                <a:cs typeface="Times New Roman" panose="02020603050405020304" pitchFamily="18" charset="0"/>
              </a:rPr>
              <a:t>协作以</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创造</a:t>
            </a:r>
            <a:r>
              <a:rPr lang="zh-CN" altLang="en-US" sz="2400" kern="100" dirty="0" smtClean="0">
                <a:latin typeface="宋体" panose="02010600030101010101" pitchFamily="2" charset="-122"/>
                <a:ea typeface="宋体" panose="02010600030101010101" pitchFamily="2" charset="-122"/>
                <a:cs typeface="Times New Roman" panose="02020603050405020304" pitchFamily="18" charset="0"/>
              </a:rPr>
              <a:t>并</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持续改善</a:t>
            </a:r>
            <a:r>
              <a:rPr lang="zh-CN" altLang="en-US" sz="2400" kern="100" dirty="0" smtClean="0">
                <a:latin typeface="宋体" panose="02010600030101010101" pitchFamily="2" charset="-122"/>
                <a:ea typeface="宋体" panose="02010600030101010101" pitchFamily="2" charset="-122"/>
                <a:cs typeface="Times New Roman" panose="02020603050405020304" pitchFamily="18" charset="0"/>
              </a:rPr>
              <a:t>思想</a:t>
            </a:r>
            <a:r>
              <a:rPr lang="zh-CN" altLang="zh-CN" sz="2400" kern="100" dirty="0" smtClean="0">
                <a:latin typeface="宋体" panose="02010600030101010101" pitchFamily="2" charset="-122"/>
                <a:ea typeface="宋体" panose="02010600030101010101" pitchFamily="2" charset="-122"/>
                <a:cs typeface="Times New Roman" panose="02020603050405020304" pitchFamily="18" charset="0"/>
              </a:rPr>
              <a:t>的环境</a:t>
            </a:r>
            <a:r>
              <a:rPr lang="zh-CN" altLang="en-US" sz="2400" kern="100" dirty="0" smtClean="0">
                <a:latin typeface="宋体" panose="02010600030101010101" pitchFamily="2" charset="-122"/>
                <a:ea typeface="宋体" panose="02010600030101010101" pitchFamily="2" charset="-122"/>
                <a:cs typeface="Times New Roman" panose="02020603050405020304" pitchFamily="18" charset="0"/>
              </a:rPr>
              <a:t>。</a:t>
            </a:r>
            <a:endPar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lnSpc>
                <a:spcPct val="150000"/>
              </a:lnSpc>
              <a:spcAft>
                <a:spcPts val="0"/>
              </a:spcAft>
            </a:pPr>
            <a:r>
              <a:rPr lang="zh-CN" altLang="en-US" sz="2400" kern="100" dirty="0" smtClean="0">
                <a:latin typeface="宋体" panose="02010600030101010101" pitchFamily="2" charset="-122"/>
                <a:ea typeface="宋体" panose="02010600030101010101" pitchFamily="2" charset="-122"/>
                <a:cs typeface="Times New Roman" panose="02020603050405020304" pitchFamily="18" charset="0"/>
              </a:rPr>
              <a:t>这个环境可以是虚拟的也可以是现实的，或者类型。</a:t>
            </a:r>
            <a:endParaRPr lang="en-US" altLang="zh-CN" sz="2400" kern="100" dirty="0">
              <a:latin typeface="宋体" panose="02010600030101010101" pitchFamily="2" charset="-122"/>
              <a:ea typeface="宋体" panose="02010600030101010101" pitchFamily="2" charset="-122"/>
              <a:cs typeface="Times New Roman" panose="02020603050405020304" pitchFamily="18" charset="0"/>
            </a:endParaRPr>
          </a:p>
        </p:txBody>
      </p:sp>
      <p:sp>
        <p:nvSpPr>
          <p:cNvPr id="8" name="MH_PageTitle"/>
          <p:cNvSpPr>
            <a:spLocks noGrp="1"/>
          </p:cNvSpPr>
          <p:nvPr>
            <p:ph type="title"/>
            <p:custDataLst>
              <p:tags r:id="rId6"/>
            </p:custDataLst>
          </p:nvPr>
        </p:nvSpPr>
        <p:spPr>
          <a:xfrm>
            <a:off x="673101" y="213919"/>
            <a:ext cx="10954459" cy="796011"/>
          </a:xfrm>
        </p:spPr>
        <p:txBody>
          <a:bodyPr/>
          <a:lstStyle/>
          <a:p>
            <a:r>
              <a:rPr lang="zh-CN" altLang="en-US" dirty="0"/>
              <a:t>知识建构</a:t>
            </a:r>
            <a:r>
              <a:rPr lang="zh-CN" altLang="en-US" dirty="0" smtClean="0"/>
              <a:t>的相关概念</a:t>
            </a:r>
          </a:p>
        </p:txBody>
      </p:sp>
      <p:cxnSp>
        <p:nvCxnSpPr>
          <p:cNvPr id="9" name="Straight Connector 13"/>
          <p:cNvCxnSpPr>
            <a:cxnSpLocks noChangeShapeType="1"/>
          </p:cNvCxnSpPr>
          <p:nvPr>
            <p:custDataLst>
              <p:tags r:id="rId7"/>
            </p:custDataLst>
          </p:nvPr>
        </p:nvCxnSpPr>
        <p:spPr bwMode="auto">
          <a:xfrm flipH="1">
            <a:off x="137160" y="944208"/>
            <a:ext cx="5004000" cy="0"/>
          </a:xfrm>
          <a:prstGeom prst="line">
            <a:avLst/>
          </a:prstGeom>
          <a:noFill/>
          <a:ln w="19050" cap="sq" algn="ctr">
            <a:solidFill>
              <a:schemeClr val="accent1"/>
            </a:solidFill>
            <a:miter lim="800000"/>
            <a:headEnd type="oval" w="med" len="med"/>
            <a:tailEnd/>
          </a:ln>
          <a:extLst>
            <a:ext uri="{909E8E84-426E-40DD-AFC4-6F175D3DCCD1}">
              <a14:hiddenFill xmlns:a14="http://schemas.microsoft.com/office/drawing/2010/main">
                <a:noFill/>
              </a14:hiddenFill>
            </a:ext>
          </a:extLst>
        </p:spPr>
      </p:cxnSp>
      <p:sp>
        <p:nvSpPr>
          <p:cNvPr id="10" name="内容占位符 2"/>
          <p:cNvSpPr txBox="1">
            <a:spLocks/>
          </p:cNvSpPr>
          <p:nvPr/>
        </p:nvSpPr>
        <p:spPr>
          <a:xfrm>
            <a:off x="620527" y="1057276"/>
            <a:ext cx="10488872" cy="572174"/>
          </a:xfrm>
          <a:prstGeom prst="rect">
            <a:avLst/>
          </a:prstGeom>
        </p:spPr>
        <p:txBody>
          <a:bodyPr/>
          <a:lstStyle>
            <a:lvl1pPr marL="361950" indent="-361950" algn="just" defTabSz="685800" rtl="0" eaLnBrk="1" latinLnBrk="0" hangingPunct="1">
              <a:lnSpc>
                <a:spcPct val="110000"/>
              </a:lnSpc>
              <a:spcBef>
                <a:spcPts val="1200"/>
              </a:spcBef>
              <a:spcAft>
                <a:spcPts val="0"/>
              </a:spcAft>
              <a:buClr>
                <a:schemeClr val="accent2"/>
              </a:buClr>
              <a:buSzPct val="50000"/>
              <a:buFont typeface="Wingdings 2" panose="05020102010507070707"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zh-CN" altLang="en-US" sz="2800" dirty="0" smtClean="0"/>
              <a:t>知识建构环境（</a:t>
            </a:r>
            <a:r>
              <a:rPr lang="en-US" altLang="zh-CN" sz="2800" dirty="0" smtClean="0"/>
              <a:t>Knowledge Building Environment</a:t>
            </a:r>
            <a:r>
              <a:rPr lang="zh-CN" altLang="en-US" sz="2800" dirty="0" smtClean="0"/>
              <a:t>，</a:t>
            </a:r>
            <a:r>
              <a:rPr lang="en-US" altLang="zh-CN" sz="2800" dirty="0" smtClean="0"/>
              <a:t>KBE</a:t>
            </a:r>
            <a:r>
              <a:rPr lang="zh-CN" altLang="en-US" sz="2800" dirty="0" smtClean="0"/>
              <a:t>）</a:t>
            </a:r>
            <a:endParaRPr lang="zh-CN" altLang="en-US" sz="2800" dirty="0"/>
          </a:p>
        </p:txBody>
      </p:sp>
    </p:spTree>
    <p:custDataLst>
      <p:tags r:id="rId1"/>
    </p:custDataLst>
    <p:extLst>
      <p:ext uri="{BB962C8B-B14F-4D97-AF65-F5344CB8AC3E}">
        <p14:creationId xmlns:p14="http://schemas.microsoft.com/office/powerpoint/2010/main" val="40630422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356"/>
  <p:tag name="MH_SECTIONID" val="357,358,359,360,361,"/>
</p:tagLst>
</file>

<file path=ppt/tags/tag10.xml><?xml version="1.0" encoding="utf-8"?>
<p:tagLst xmlns:a="http://schemas.openxmlformats.org/drawingml/2006/main" xmlns:r="http://schemas.openxmlformats.org/officeDocument/2006/relationships" xmlns:p="http://schemas.openxmlformats.org/presentationml/2006/main">
  <p:tag name="MH" val="20160917171149"/>
  <p:tag name="MH_LIBRARY" val="CONTENTS"/>
  <p:tag name="MH_TYPE" val="ENTRY"/>
  <p:tag name="ID" val="547127"/>
  <p:tag name="MH_ORDER" val="3"/>
</p:tagLst>
</file>

<file path=ppt/tags/tag100.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3"/>
</p:tagLst>
</file>

<file path=ppt/tags/tag101.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4"/>
</p:tagLst>
</file>

<file path=ppt/tags/tag102.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5"/>
</p:tagLst>
</file>

<file path=ppt/tags/tag103.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6"/>
</p:tagLst>
</file>

<file path=ppt/tags/tag104.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7"/>
</p:tagLst>
</file>

<file path=ppt/tags/tag10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10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文本框 16"/>
</p:tagLst>
</file>

<file path=ppt/tags/tag107.xml><?xml version="1.0" encoding="utf-8"?>
<p:tagLst xmlns:a="http://schemas.openxmlformats.org/drawingml/2006/main" xmlns:r="http://schemas.openxmlformats.org/officeDocument/2006/relationships" xmlns:p="http://schemas.openxmlformats.org/presentationml/2006/main">
  <p:tag name="MH_TYPE" val="#NeiR#"/>
  <p:tag name="MH_NUMBER" val="大于六"/>
  <p:tag name="MH_CATEGORY" val="#BingLLB#"/>
  <p:tag name="MH_LAYOUT" val="SubTitle"/>
  <p:tag name="MH" val="20160916150405"/>
  <p:tag name="MH_LIBRARY" val="GRAPHIC"/>
</p:tagLst>
</file>

<file path=ppt/tags/tag108.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1"/>
</p:tagLst>
</file>

<file path=ppt/tags/tag109.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917171149"/>
  <p:tag name="MH_LIBRARY" val="CONTENTS"/>
  <p:tag name="MH_TYPE" val="NUMBER"/>
  <p:tag name="ID" val="547127"/>
  <p:tag name="MH_ORDER" val="4"/>
</p:tagLst>
</file>

<file path=ppt/tags/tag110.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3"/>
</p:tagLst>
</file>

<file path=ppt/tags/tag111.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4"/>
</p:tagLst>
</file>

<file path=ppt/tags/tag112.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5"/>
</p:tagLst>
</file>

<file path=ppt/tags/tag113.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6"/>
</p:tagLst>
</file>

<file path=ppt/tags/tag114.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7"/>
</p:tagLst>
</file>

<file path=ppt/tags/tag115.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8"/>
</p:tagLst>
</file>

<file path=ppt/tags/tag116.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9"/>
</p:tagLst>
</file>

<file path=ppt/tags/tag117.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10"/>
</p:tagLst>
</file>

<file path=ppt/tags/tag118.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11"/>
</p:tagLst>
</file>

<file path=ppt/tags/tag119.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12"/>
</p:tagLst>
</file>

<file path=ppt/tags/tag12.xml><?xml version="1.0" encoding="utf-8"?>
<p:tagLst xmlns:a="http://schemas.openxmlformats.org/drawingml/2006/main" xmlns:r="http://schemas.openxmlformats.org/officeDocument/2006/relationships" xmlns:p="http://schemas.openxmlformats.org/presentationml/2006/main">
  <p:tag name="MH" val="20160917171149"/>
  <p:tag name="MH_LIBRARY" val="CONTENTS"/>
  <p:tag name="MH_TYPE" val="ENTRY"/>
  <p:tag name="ID" val="547127"/>
  <p:tag name="MH_ORDER" val="4"/>
</p:tagLst>
</file>

<file path=ppt/tags/tag120.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13"/>
</p:tagLst>
</file>

<file path=ppt/tags/tag121.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14"/>
</p:tagLst>
</file>

<file path=ppt/tags/tag122.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15"/>
</p:tagLst>
</file>

<file path=ppt/tags/tag123.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16"/>
</p:tagLst>
</file>

<file path=ppt/tags/tag124.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17"/>
</p:tagLst>
</file>

<file path=ppt/tags/tag125.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18"/>
</p:tagLst>
</file>

<file path=ppt/tags/tag126.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19"/>
</p:tagLst>
</file>

<file path=ppt/tags/tag127.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20"/>
</p:tagLst>
</file>

<file path=ppt/tags/tag128.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21"/>
</p:tagLst>
</file>

<file path=ppt/tags/tag129.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22"/>
</p:tagLst>
</file>

<file path=ppt/tags/tag13.xml><?xml version="1.0" encoding="utf-8"?>
<p:tagLst xmlns:a="http://schemas.openxmlformats.org/drawingml/2006/main" xmlns:r="http://schemas.openxmlformats.org/officeDocument/2006/relationships" xmlns:p="http://schemas.openxmlformats.org/presentationml/2006/main">
  <p:tag name="MH" val="20160917171149"/>
  <p:tag name="MH_LIBRARY" val="CONTENTS"/>
  <p:tag name="MH_TYPE" val="NUMBER"/>
  <p:tag name="ID" val="547127"/>
  <p:tag name="MH_ORDER" val="5"/>
</p:tagLst>
</file>

<file path=ppt/tags/tag130.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23"/>
</p:tagLst>
</file>

<file path=ppt/tags/tag131.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24"/>
</p:tagLst>
</file>

<file path=ppt/tags/tag132.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25"/>
</p:tagLst>
</file>

<file path=ppt/tags/tag133.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26"/>
</p:tagLst>
</file>

<file path=ppt/tags/tag134.xml><?xml version="1.0" encoding="utf-8"?>
<p:tagLst xmlns:a="http://schemas.openxmlformats.org/drawingml/2006/main" xmlns:r="http://schemas.openxmlformats.org/officeDocument/2006/relationships" xmlns:p="http://schemas.openxmlformats.org/presentationml/2006/main">
  <p:tag name="MH" val="20160916150405"/>
  <p:tag name="MH_LIBRARY" val="GRAPHIC"/>
  <p:tag name="MH_TYPE" val="Other"/>
  <p:tag name="MH_ORDER" val="27"/>
</p:tagLst>
</file>

<file path=ppt/tags/tag13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13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13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138.xml><?xml version="1.0" encoding="utf-8"?>
<p:tagLst xmlns:a="http://schemas.openxmlformats.org/drawingml/2006/main" xmlns:r="http://schemas.openxmlformats.org/officeDocument/2006/relationships" xmlns:p="http://schemas.openxmlformats.org/presentationml/2006/main">
  <p:tag name="MH_TYPE" val="#NeiR#"/>
  <p:tag name="MH_NUMBER" val="大于六"/>
  <p:tag name="MH_CATEGORY" val="#BingLLB#"/>
  <p:tag name="MH_LAYOUT" val="SubTitle"/>
  <p:tag name="MH" val="20160916155635"/>
  <p:tag name="MH_LIBRARY" val="GRAPHIC"/>
</p:tagLst>
</file>

<file path=ppt/tags/tag139.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917171149"/>
  <p:tag name="MH_LIBRARY" val="CONTENTS"/>
  <p:tag name="MH_TYPE" val="ENTRY"/>
  <p:tag name="ID" val="547127"/>
  <p:tag name="MH_ORDER" val="5"/>
</p:tagLst>
</file>

<file path=ppt/tags/tag140.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2"/>
</p:tagLst>
</file>

<file path=ppt/tags/tag141.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3"/>
</p:tagLst>
</file>

<file path=ppt/tags/tag142.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4"/>
</p:tagLst>
</file>

<file path=ppt/tags/tag143.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5"/>
</p:tagLst>
</file>

<file path=ppt/tags/tag144.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6"/>
</p:tagLst>
</file>

<file path=ppt/tags/tag145.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7"/>
</p:tagLst>
</file>

<file path=ppt/tags/tag146.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8"/>
</p:tagLst>
</file>

<file path=ppt/tags/tag147.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9"/>
</p:tagLst>
</file>

<file path=ppt/tags/tag148.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10"/>
</p:tagLst>
</file>

<file path=ppt/tags/tag149.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11"/>
</p:tagLst>
</file>

<file path=ppt/tags/tag15.xml><?xml version="1.0" encoding="utf-8"?>
<p:tagLst xmlns:a="http://schemas.openxmlformats.org/drawingml/2006/main" xmlns:r="http://schemas.openxmlformats.org/officeDocument/2006/relationships" xmlns:p="http://schemas.openxmlformats.org/presentationml/2006/main">
  <p:tag name="MH" val="20160917171149"/>
  <p:tag name="MH_LIBRARY" val="CONTENTS"/>
  <p:tag name="MH_TYPE" val="OTHERS"/>
  <p:tag name="ID" val="547127"/>
</p:tagLst>
</file>

<file path=ppt/tags/tag150.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12"/>
</p:tagLst>
</file>

<file path=ppt/tags/tag151.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13"/>
</p:tagLst>
</file>

<file path=ppt/tags/tag152.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14"/>
</p:tagLst>
</file>

<file path=ppt/tags/tag153.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15"/>
</p:tagLst>
</file>

<file path=ppt/tags/tag154.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16"/>
</p:tagLst>
</file>

<file path=ppt/tags/tag155.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17"/>
</p:tagLst>
</file>

<file path=ppt/tags/tag156.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18"/>
</p:tagLst>
</file>

<file path=ppt/tags/tag157.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19"/>
</p:tagLst>
</file>

<file path=ppt/tags/tag158.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20"/>
</p:tagLst>
</file>

<file path=ppt/tags/tag159.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21"/>
</p:tagLst>
</file>

<file path=ppt/tags/tag16.xml><?xml version="1.0" encoding="utf-8"?>
<p:tagLst xmlns:a="http://schemas.openxmlformats.org/drawingml/2006/main" xmlns:r="http://schemas.openxmlformats.org/officeDocument/2006/relationships" xmlns:p="http://schemas.openxmlformats.org/presentationml/2006/main">
  <p:tag name="MH" val="20160915161737"/>
  <p:tag name="MH_LIBRARY" val="GRAPHIC"/>
</p:tagLst>
</file>

<file path=ppt/tags/tag160.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22"/>
</p:tagLst>
</file>

<file path=ppt/tags/tag161.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23"/>
</p:tagLst>
</file>

<file path=ppt/tags/tag162.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24"/>
</p:tagLst>
</file>

<file path=ppt/tags/tag163.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164.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28"/>
</p:tagLst>
</file>

<file path=ppt/tags/tag165.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25"/>
</p:tagLst>
</file>

<file path=ppt/tags/tag166.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27"/>
</p:tagLst>
</file>

<file path=ppt/tags/tag167.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26"/>
</p:tagLst>
</file>

<file path=ppt/tags/tag168.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29"/>
</p:tagLst>
</file>

<file path=ppt/tags/tag169.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32"/>
</p:tagLst>
</file>

<file path=ppt/tags/tag1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Text Placeholder 3"/>
</p:tagLst>
</file>

<file path=ppt/tags/tag170.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31"/>
</p:tagLst>
</file>

<file path=ppt/tags/tag171.xml><?xml version="1.0" encoding="utf-8"?>
<p:tagLst xmlns:a="http://schemas.openxmlformats.org/drawingml/2006/main" xmlns:r="http://schemas.openxmlformats.org/officeDocument/2006/relationships" xmlns:p="http://schemas.openxmlformats.org/presentationml/2006/main">
  <p:tag name="MH" val="20160916155635"/>
  <p:tag name="MH_LIBRARY" val="GRAPHIC"/>
  <p:tag name="MH_TYPE" val="Other"/>
  <p:tag name="MH_ORDER" val="30"/>
</p:tagLst>
</file>

<file path=ppt/tags/tag172.xml><?xml version="1.0" encoding="utf-8"?>
<p:tagLst xmlns:a="http://schemas.openxmlformats.org/drawingml/2006/main" xmlns:r="http://schemas.openxmlformats.org/officeDocument/2006/relationships" xmlns:p="http://schemas.openxmlformats.org/presentationml/2006/main">
  <p:tag name="MH_TYPE" val="#NeiR#"/>
  <p:tag name="MH_NUMBER" val="大于六"/>
  <p:tag name="MH_CATEGORY" val="#BingLLB#"/>
  <p:tag name="MH_LAYOUT" val="TitleSubTitle"/>
  <p:tag name="MH" val="20160916155707"/>
  <p:tag name="MH_LIBRARY" val="GRAPHIC"/>
</p:tagLst>
</file>

<file path=ppt/tags/tag173.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Other"/>
  <p:tag name="MH_ORDER" val="1"/>
</p:tagLst>
</file>

<file path=ppt/tags/tag174.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Other"/>
  <p:tag name="MH_ORDER" val="2"/>
</p:tagLst>
</file>

<file path=ppt/tags/tag175.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Other"/>
  <p:tag name="MH_ORDER" val="3"/>
</p:tagLst>
</file>

<file path=ppt/tags/tag176.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Other"/>
  <p:tag name="MH_ORDER" val="4"/>
</p:tagLst>
</file>

<file path=ppt/tags/tag177.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Other"/>
  <p:tag name="MH_ORDER" val="5"/>
</p:tagLst>
</file>

<file path=ppt/tags/tag178.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Other"/>
  <p:tag name="MH_ORDER" val="6"/>
</p:tagLst>
</file>

<file path=ppt/tags/tag179.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Other"/>
  <p:tag name="MH_ORDER" val="7"/>
</p:tagLst>
</file>

<file path=ppt/tags/tag1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TextBox 17"/>
</p:tagLst>
</file>

<file path=ppt/tags/tag180.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Title"/>
  <p:tag name="MH_ORDER" val="1"/>
</p:tagLst>
</file>

<file path=ppt/tags/tag181.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SubTitle"/>
  <p:tag name="MH_ORDER" val="1"/>
</p:tagLst>
</file>

<file path=ppt/tags/tag182.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SubTitle"/>
  <p:tag name="MH_ORDER" val="2"/>
</p:tagLst>
</file>

<file path=ppt/tags/tag183.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SubTitle"/>
  <p:tag name="MH_ORDER" val="3"/>
</p:tagLst>
</file>

<file path=ppt/tags/tag184.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SubTitle"/>
  <p:tag name="MH_ORDER" val="4"/>
</p:tagLst>
</file>

<file path=ppt/tags/tag185.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SubTitle"/>
  <p:tag name="MH_ORDER" val="5"/>
</p:tagLst>
</file>

<file path=ppt/tags/tag186.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SubTitle"/>
  <p:tag name="MH_ORDER" val="6"/>
</p:tagLst>
</file>

<file path=ppt/tags/tag187.xml><?xml version="1.0" encoding="utf-8"?>
<p:tagLst xmlns:a="http://schemas.openxmlformats.org/drawingml/2006/main" xmlns:r="http://schemas.openxmlformats.org/officeDocument/2006/relationships" xmlns:p="http://schemas.openxmlformats.org/presentationml/2006/main">
  <p:tag name="MH" val="20160916155707"/>
  <p:tag name="MH_LIBRARY" val="GRAPHIC"/>
  <p:tag name="MH_TYPE" val="SubTitle"/>
  <p:tag name="MH_ORDER" val="7"/>
</p:tagLst>
</file>

<file path=ppt/tags/tag18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18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YinZJG#"/>
  <p:tag name="MH_LAYOUT" val="TitleSubTitleText"/>
  <p:tag name="MH" val="20160917201432"/>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18"/>
</p:tagLst>
</file>

<file path=ppt/tags/tag190.xml><?xml version="1.0" encoding="utf-8"?>
<p:tagLst xmlns:a="http://schemas.openxmlformats.org/drawingml/2006/main" xmlns:r="http://schemas.openxmlformats.org/officeDocument/2006/relationships" xmlns:p="http://schemas.openxmlformats.org/presentationml/2006/main">
  <p:tag name="MH" val="20160917201432"/>
  <p:tag name="MH_LIBRARY" val="GRAPHIC"/>
  <p:tag name="MH_TYPE" val="SubTitle"/>
  <p:tag name="MH_ORDER" val="2"/>
</p:tagLst>
</file>

<file path=ppt/tags/tag191.xml><?xml version="1.0" encoding="utf-8"?>
<p:tagLst xmlns:a="http://schemas.openxmlformats.org/drawingml/2006/main" xmlns:r="http://schemas.openxmlformats.org/officeDocument/2006/relationships" xmlns:p="http://schemas.openxmlformats.org/presentationml/2006/main">
  <p:tag name="MH" val="20160917201432"/>
  <p:tag name="MH_LIBRARY" val="GRAPHIC"/>
  <p:tag name="MH_TYPE" val="SubTitle"/>
  <p:tag name="MH_ORDER" val="1"/>
</p:tagLst>
</file>

<file path=ppt/tags/tag192.xml><?xml version="1.0" encoding="utf-8"?>
<p:tagLst xmlns:a="http://schemas.openxmlformats.org/drawingml/2006/main" xmlns:r="http://schemas.openxmlformats.org/officeDocument/2006/relationships" xmlns:p="http://schemas.openxmlformats.org/presentationml/2006/main">
  <p:tag name="MH" val="20160917201432"/>
  <p:tag name="MH_LIBRARY" val="GRAPHIC"/>
  <p:tag name="MH_TYPE" val="Title"/>
  <p:tag name="MH_ORDER" val="1"/>
</p:tagLst>
</file>

<file path=ppt/tags/tag193.xml><?xml version="1.0" encoding="utf-8"?>
<p:tagLst xmlns:a="http://schemas.openxmlformats.org/drawingml/2006/main" xmlns:r="http://schemas.openxmlformats.org/officeDocument/2006/relationships" xmlns:p="http://schemas.openxmlformats.org/presentationml/2006/main">
  <p:tag name="MH" val="20160917201432"/>
  <p:tag name="MH_LIBRARY" val="GRAPHIC"/>
  <p:tag name="MH_TYPE" val="Text"/>
  <p:tag name="MH_ORDER" val="1"/>
</p:tagLst>
</file>

<file path=ppt/tags/tag194.xml><?xml version="1.0" encoding="utf-8"?>
<p:tagLst xmlns:a="http://schemas.openxmlformats.org/drawingml/2006/main" xmlns:r="http://schemas.openxmlformats.org/officeDocument/2006/relationships" xmlns:p="http://schemas.openxmlformats.org/presentationml/2006/main">
  <p:tag name="MH" val="20160917201432"/>
  <p:tag name="MH_LIBRARY" val="GRAPHIC"/>
  <p:tag name="MH_TYPE" val="Text"/>
  <p:tag name="MH_ORDER" val="2"/>
</p:tagLst>
</file>

<file path=ppt/tags/tag19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19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197.xml><?xml version="1.0" encoding="utf-8"?>
<p:tagLst xmlns:a="http://schemas.openxmlformats.org/drawingml/2006/main" xmlns:r="http://schemas.openxmlformats.org/officeDocument/2006/relationships" xmlns:p="http://schemas.openxmlformats.org/presentationml/2006/main">
  <p:tag name="MH" val="20160916200024"/>
  <p:tag name="MH_LIBRARY" val="GRAPHIC"/>
  <p:tag name="MH_TYPE" val="Other"/>
  <p:tag name="MH_ORDER" val="1"/>
</p:tagLst>
</file>

<file path=ppt/tags/tag198.xml><?xml version="1.0" encoding="utf-8"?>
<p:tagLst xmlns:a="http://schemas.openxmlformats.org/drawingml/2006/main" xmlns:r="http://schemas.openxmlformats.org/officeDocument/2006/relationships" xmlns:p="http://schemas.openxmlformats.org/presentationml/2006/main">
  <p:tag name="MH" val="20160916200024"/>
  <p:tag name="MH_LIBRARY" val="GRAPHIC"/>
  <p:tag name="MH_TYPE" val="Other"/>
  <p:tag name="MH_ORDER" val="2"/>
</p:tagLst>
</file>

<file path=ppt/tags/tag199.xml><?xml version="1.0" encoding="utf-8"?>
<p:tagLst xmlns:a="http://schemas.openxmlformats.org/drawingml/2006/main" xmlns:r="http://schemas.openxmlformats.org/officeDocument/2006/relationships" xmlns:p="http://schemas.openxmlformats.org/presentationml/2006/main">
  <p:tag name="MH" val="20160916200024"/>
  <p:tag name="MH_LIBRARY" val="GRAPHIC"/>
  <p:tag name="MH_TYPE" val="Other"/>
  <p:tag name="MH_ORDER" val="3"/>
</p:tagLst>
</file>

<file path=ppt/tags/tag2.xml><?xml version="1.0" encoding="utf-8"?>
<p:tagLst xmlns:a="http://schemas.openxmlformats.org/drawingml/2006/main" xmlns:r="http://schemas.openxmlformats.org/officeDocument/2006/relationships" xmlns:p="http://schemas.openxmlformats.org/presentationml/2006/main">
  <p:tag name="MH" val="20160917171149"/>
  <p:tag name="MH_LIBRARY" val="CONTENTS"/>
  <p:tag name="MH_AUTOCOLOR" val="TRUE"/>
  <p:tag name="MH_TYPE" val="CONTENTS"/>
  <p:tag name="ID" val="547127"/>
</p:tagLst>
</file>

<file path=ppt/tags/tag20.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19"/>
</p:tagLst>
</file>

<file path=ppt/tags/tag200.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201.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Other"/>
  <p:tag name="MH_ORDER" val="1"/>
</p:tagLst>
</file>

<file path=ppt/tags/tag202.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SubTitle"/>
  <p:tag name="MH_ORDER" val="1"/>
</p:tagLst>
</file>

<file path=ppt/tags/tag203.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SubTitle"/>
  <p:tag name="MH_ORDER" val="2"/>
</p:tagLst>
</file>

<file path=ppt/tags/tag204.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SubTitle"/>
  <p:tag name="MH_ORDER" val="3"/>
</p:tagLst>
</file>

<file path=ppt/tags/tag205.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SubTitle"/>
  <p:tag name="MH_ORDER" val="4"/>
</p:tagLst>
</file>

<file path=ppt/tags/tag206.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SubTitle"/>
  <p:tag name="MH_ORDER" val="5"/>
</p:tagLst>
</file>

<file path=ppt/tags/tag207.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SubTitle"/>
  <p:tag name="MH_ORDER" val="6"/>
</p:tagLst>
</file>

<file path=ppt/tags/tag208.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SubTitle"/>
  <p:tag name="MH_ORDER" val="8"/>
</p:tagLst>
</file>

<file path=ppt/tags/tag209.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SubTitle"/>
  <p:tag name="MH_ORDER" val="7"/>
</p:tagLst>
</file>

<file path=ppt/tags/tag21.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0"/>
</p:tagLst>
</file>

<file path=ppt/tags/tag210.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Text"/>
  <p:tag name="MH_ORDER" val="1"/>
</p:tagLst>
</file>

<file path=ppt/tags/tag211.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Text"/>
  <p:tag name="MH_ORDER" val="5"/>
</p:tagLst>
</file>

<file path=ppt/tags/tag212.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Text"/>
  <p:tag name="MH_ORDER" val="2"/>
</p:tagLst>
</file>

<file path=ppt/tags/tag213.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Text"/>
  <p:tag name="MH_ORDER" val="3"/>
</p:tagLst>
</file>

<file path=ppt/tags/tag214.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Text"/>
  <p:tag name="MH_ORDER" val="8"/>
</p:tagLst>
</file>

<file path=ppt/tags/tag215.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Text"/>
  <p:tag name="MH_ORDER" val="7"/>
</p:tagLst>
</file>

<file path=ppt/tags/tag216.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Text"/>
  <p:tag name="MH_ORDER" val="6"/>
</p:tagLst>
</file>

<file path=ppt/tags/tag217.xml><?xml version="1.0" encoding="utf-8"?>
<p:tagLst xmlns:a="http://schemas.openxmlformats.org/drawingml/2006/main" xmlns:r="http://schemas.openxmlformats.org/officeDocument/2006/relationships" xmlns:p="http://schemas.openxmlformats.org/presentationml/2006/main">
  <p:tag name="MH" val="20160916202745"/>
  <p:tag name="MH_LIBRARY" val="GRAPHIC"/>
  <p:tag name="MH_TYPE" val="Text"/>
  <p:tag name="MH_ORDER" val="4"/>
</p:tagLst>
</file>

<file path=ppt/tags/tag21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21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Desc"/>
  <p:tag name="MH" val="20160917202923"/>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1"/>
</p:tagLst>
</file>

<file path=ppt/tags/tag220.xml><?xml version="1.0" encoding="utf-8"?>
<p:tagLst xmlns:a="http://schemas.openxmlformats.org/drawingml/2006/main" xmlns:r="http://schemas.openxmlformats.org/officeDocument/2006/relationships" xmlns:p="http://schemas.openxmlformats.org/presentationml/2006/main">
  <p:tag name="MH" val="20160917202923"/>
  <p:tag name="MH_LIBRARY" val="GRAPHIC"/>
  <p:tag name="MH_TYPE" val="Other"/>
  <p:tag name="MH_ORDER" val="2"/>
</p:tagLst>
</file>

<file path=ppt/tags/tag221.xml><?xml version="1.0" encoding="utf-8"?>
<p:tagLst xmlns:a="http://schemas.openxmlformats.org/drawingml/2006/main" xmlns:r="http://schemas.openxmlformats.org/officeDocument/2006/relationships" xmlns:p="http://schemas.openxmlformats.org/presentationml/2006/main">
  <p:tag name="MH" val="20160917202923"/>
  <p:tag name="MH_LIBRARY" val="GRAPHIC"/>
  <p:tag name="MH_TYPE" val="SubTitle"/>
  <p:tag name="MH_ORDER" val="1"/>
</p:tagLst>
</file>

<file path=ppt/tags/tag222.xml><?xml version="1.0" encoding="utf-8"?>
<p:tagLst xmlns:a="http://schemas.openxmlformats.org/drawingml/2006/main" xmlns:r="http://schemas.openxmlformats.org/officeDocument/2006/relationships" xmlns:p="http://schemas.openxmlformats.org/presentationml/2006/main">
  <p:tag name="MH" val="20160917202923"/>
  <p:tag name="MH_LIBRARY" val="GRAPHIC"/>
  <p:tag name="MH_TYPE" val="Other"/>
  <p:tag name="MH_ORDER" val="3"/>
</p:tagLst>
</file>

<file path=ppt/tags/tag223.xml><?xml version="1.0" encoding="utf-8"?>
<p:tagLst xmlns:a="http://schemas.openxmlformats.org/drawingml/2006/main" xmlns:r="http://schemas.openxmlformats.org/officeDocument/2006/relationships" xmlns:p="http://schemas.openxmlformats.org/presentationml/2006/main">
  <p:tag name="MH" val="20160917202923"/>
  <p:tag name="MH_LIBRARY" val="GRAPHIC"/>
  <p:tag name="MH_TYPE" val="SubTitle"/>
  <p:tag name="MH_ORDER" val="2"/>
</p:tagLst>
</file>

<file path=ppt/tags/tag224.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22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22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22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22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229.xml><?xml version="1.0" encoding="utf-8"?>
<p:tagLst xmlns:a="http://schemas.openxmlformats.org/drawingml/2006/main" xmlns:r="http://schemas.openxmlformats.org/officeDocument/2006/relationships" xmlns:p="http://schemas.openxmlformats.org/presentationml/2006/main">
  <p:tag name="MH" val="20160916232441"/>
  <p:tag name="MH_LIBRARY" val="GRAPHIC"/>
  <p:tag name="MH_TYPE" val="Other"/>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2"/>
</p:tagLst>
</file>

<file path=ppt/tags/tag230.xml><?xml version="1.0" encoding="utf-8"?>
<p:tagLst xmlns:a="http://schemas.openxmlformats.org/drawingml/2006/main" xmlns:r="http://schemas.openxmlformats.org/officeDocument/2006/relationships" xmlns:p="http://schemas.openxmlformats.org/presentationml/2006/main">
  <p:tag name="MH" val="20160916232441"/>
  <p:tag name="MH_LIBRARY" val="GRAPHIC"/>
  <p:tag name="MH_TYPE" val="Other"/>
  <p:tag name="MH_ORDER" val="2"/>
</p:tagLst>
</file>

<file path=ppt/tags/tag231.xml><?xml version="1.0" encoding="utf-8"?>
<p:tagLst xmlns:a="http://schemas.openxmlformats.org/drawingml/2006/main" xmlns:r="http://schemas.openxmlformats.org/officeDocument/2006/relationships" xmlns:p="http://schemas.openxmlformats.org/presentationml/2006/main">
  <p:tag name="MH" val="20160916232441"/>
  <p:tag name="MH_LIBRARY" val="GRAPHIC"/>
  <p:tag name="MH_TYPE" val="SubTitle"/>
  <p:tag name="MH_ORDER" val="1"/>
</p:tagLst>
</file>

<file path=ppt/tags/tag232.xml><?xml version="1.0" encoding="utf-8"?>
<p:tagLst xmlns:a="http://schemas.openxmlformats.org/drawingml/2006/main" xmlns:r="http://schemas.openxmlformats.org/officeDocument/2006/relationships" xmlns:p="http://schemas.openxmlformats.org/presentationml/2006/main">
  <p:tag name="MH" val="20160916232441"/>
  <p:tag name="MH_LIBRARY" val="GRAPHIC"/>
  <p:tag name="MH_TYPE" val="Other"/>
  <p:tag name="MH_ORDER" val="3"/>
</p:tagLst>
</file>

<file path=ppt/tags/tag233.xml><?xml version="1.0" encoding="utf-8"?>
<p:tagLst xmlns:a="http://schemas.openxmlformats.org/drawingml/2006/main" xmlns:r="http://schemas.openxmlformats.org/officeDocument/2006/relationships" xmlns:p="http://schemas.openxmlformats.org/presentationml/2006/main">
  <p:tag name="MH" val="20160916232441"/>
  <p:tag name="MH_LIBRARY" val="GRAPHIC"/>
  <p:tag name="MH_TYPE" val="Other"/>
  <p:tag name="MH_ORDER" val="4"/>
</p:tagLst>
</file>

<file path=ppt/tags/tag234.xml><?xml version="1.0" encoding="utf-8"?>
<p:tagLst xmlns:a="http://schemas.openxmlformats.org/drawingml/2006/main" xmlns:r="http://schemas.openxmlformats.org/officeDocument/2006/relationships" xmlns:p="http://schemas.openxmlformats.org/presentationml/2006/main">
  <p:tag name="MH" val="20160916232441"/>
  <p:tag name="MH_LIBRARY" val="GRAPHIC"/>
  <p:tag name="MH_TYPE" val="Other"/>
  <p:tag name="MH_ORDER" val="5"/>
</p:tagLst>
</file>

<file path=ppt/tags/tag235.xml><?xml version="1.0" encoding="utf-8"?>
<p:tagLst xmlns:a="http://schemas.openxmlformats.org/drawingml/2006/main" xmlns:r="http://schemas.openxmlformats.org/officeDocument/2006/relationships" xmlns:p="http://schemas.openxmlformats.org/presentationml/2006/main">
  <p:tag name="MH" val="20160916232441"/>
  <p:tag name="MH_LIBRARY" val="GRAPHIC"/>
  <p:tag name="MH_TYPE" val="SubTitle"/>
  <p:tag name="MH_ORDER" val="2"/>
</p:tagLst>
</file>

<file path=ppt/tags/tag236.xml><?xml version="1.0" encoding="utf-8"?>
<p:tagLst xmlns:a="http://schemas.openxmlformats.org/drawingml/2006/main" xmlns:r="http://schemas.openxmlformats.org/officeDocument/2006/relationships" xmlns:p="http://schemas.openxmlformats.org/presentationml/2006/main">
  <p:tag name="MH" val="20160916232441"/>
  <p:tag name="MH_LIBRARY" val="GRAPHIC"/>
  <p:tag name="MH_TYPE" val="Other"/>
  <p:tag name="MH_ORDER" val="6"/>
</p:tagLst>
</file>

<file path=ppt/tags/tag23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238.xml><?xml version="1.0" encoding="utf-8"?>
<p:tagLst xmlns:a="http://schemas.openxmlformats.org/drawingml/2006/main" xmlns:r="http://schemas.openxmlformats.org/officeDocument/2006/relationships" xmlns:p="http://schemas.openxmlformats.org/presentationml/2006/main">
  <p:tag name="MH" val="20160917145835"/>
  <p:tag name="MH_LIBRARY" val="GRAPHIC"/>
  <p:tag name="MH_TYPE" val="Text"/>
  <p:tag name="MH_ORDER" val="2"/>
</p:tagLst>
</file>

<file path=ppt/tags/tag239.xml><?xml version="1.0" encoding="utf-8"?>
<p:tagLst xmlns:a="http://schemas.openxmlformats.org/drawingml/2006/main" xmlns:r="http://schemas.openxmlformats.org/officeDocument/2006/relationships" xmlns:p="http://schemas.openxmlformats.org/presentationml/2006/main">
  <p:tag name="MH" val="20160917145835"/>
  <p:tag name="MH_LIBRARY" val="GRAPHIC"/>
  <p:tag name="MH_TYPE" val="Text"/>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3"/>
</p:tagLst>
</file>

<file path=ppt/tags/tag240.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241.xml><?xml version="1.0" encoding="utf-8"?>
<p:tagLst xmlns:a="http://schemas.openxmlformats.org/drawingml/2006/main" xmlns:r="http://schemas.openxmlformats.org/officeDocument/2006/relationships" xmlns:p="http://schemas.openxmlformats.org/presentationml/2006/main">
  <p:tag name="MH" val="20160916212708"/>
  <p:tag name="MH_LIBRARY" val="GRAPHIC"/>
  <p:tag name="MH_TYPE" val="Text"/>
  <p:tag name="MH_ORDER" val="3"/>
</p:tagLst>
</file>

<file path=ppt/tags/tag242.xml><?xml version="1.0" encoding="utf-8"?>
<p:tagLst xmlns:a="http://schemas.openxmlformats.org/drawingml/2006/main" xmlns:r="http://schemas.openxmlformats.org/officeDocument/2006/relationships" xmlns:p="http://schemas.openxmlformats.org/presentationml/2006/main">
  <p:tag name="MH" val="20160916212708"/>
  <p:tag name="MH_LIBRARY" val="GRAPHIC"/>
  <p:tag name="MH_TYPE" val="Text"/>
  <p:tag name="MH_ORDER" val="2"/>
</p:tagLst>
</file>

<file path=ppt/tags/tag243.xml><?xml version="1.0" encoding="utf-8"?>
<p:tagLst xmlns:a="http://schemas.openxmlformats.org/drawingml/2006/main" xmlns:r="http://schemas.openxmlformats.org/officeDocument/2006/relationships" xmlns:p="http://schemas.openxmlformats.org/presentationml/2006/main">
  <p:tag name="MH" val="20160916212708"/>
  <p:tag name="MH_LIBRARY" val="GRAPHIC"/>
  <p:tag name="MH_TYPE" val="Text"/>
  <p:tag name="MH_ORDER" val="1"/>
</p:tagLst>
</file>

<file path=ppt/tags/tag244.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YinZJG#"/>
  <p:tag name="MH_LAYOUT" val="TitleSubTitleDesc"/>
  <p:tag name="MH" val="20160917094758"/>
  <p:tag name="MH_LIBRARY" val="GRAPHIC"/>
</p:tagLst>
</file>

<file path=ppt/tags/tag245.xml><?xml version="1.0" encoding="utf-8"?>
<p:tagLst xmlns:a="http://schemas.openxmlformats.org/drawingml/2006/main" xmlns:r="http://schemas.openxmlformats.org/officeDocument/2006/relationships" xmlns:p="http://schemas.openxmlformats.org/presentationml/2006/main">
  <p:tag name="MH" val="20160917094758"/>
  <p:tag name="MH_LIBRARY" val="GRAPHIC"/>
  <p:tag name="MH_TYPE" val="SubTitle"/>
  <p:tag name="MH_ORDER" val="2"/>
</p:tagLst>
</file>

<file path=ppt/tags/tag246.xml><?xml version="1.0" encoding="utf-8"?>
<p:tagLst xmlns:a="http://schemas.openxmlformats.org/drawingml/2006/main" xmlns:r="http://schemas.openxmlformats.org/officeDocument/2006/relationships" xmlns:p="http://schemas.openxmlformats.org/presentationml/2006/main">
  <p:tag name="MH" val="20160917094758"/>
  <p:tag name="MH_LIBRARY" val="GRAPHIC"/>
  <p:tag name="MH_TYPE" val="SubTitle"/>
  <p:tag name="MH_ORDER" val="1"/>
</p:tagLst>
</file>

<file path=ppt/tags/tag247.xml><?xml version="1.0" encoding="utf-8"?>
<p:tagLst xmlns:a="http://schemas.openxmlformats.org/drawingml/2006/main" xmlns:r="http://schemas.openxmlformats.org/officeDocument/2006/relationships" xmlns:p="http://schemas.openxmlformats.org/presentationml/2006/main">
  <p:tag name="MH" val="20160917094758"/>
  <p:tag name="MH_LIBRARY" val="GRAPHIC"/>
  <p:tag name="MH_TYPE" val="Title"/>
  <p:tag name="MH_ORDER" val="1"/>
</p:tagLst>
</file>

<file path=ppt/tags/tag248.xml><?xml version="1.0" encoding="utf-8"?>
<p:tagLst xmlns:a="http://schemas.openxmlformats.org/drawingml/2006/main" xmlns:r="http://schemas.openxmlformats.org/officeDocument/2006/relationships" xmlns:p="http://schemas.openxmlformats.org/presentationml/2006/main">
  <p:tag name="MH" val="20160917094758"/>
  <p:tag name="MH_LIBRARY" val="GRAPHIC"/>
  <p:tag name="MH_TYPE" val="Other"/>
  <p:tag name="MH_ORDER" val="1"/>
</p:tagLst>
</file>

<file path=ppt/tags/tag249.xml><?xml version="1.0" encoding="utf-8"?>
<p:tagLst xmlns:a="http://schemas.openxmlformats.org/drawingml/2006/main" xmlns:r="http://schemas.openxmlformats.org/officeDocument/2006/relationships" xmlns:p="http://schemas.openxmlformats.org/presentationml/2006/main">
  <p:tag name="MH" val="20160917094758"/>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4"/>
</p:tagLst>
</file>

<file path=ppt/tags/tag250.xml><?xml version="1.0" encoding="utf-8"?>
<p:tagLst xmlns:a="http://schemas.openxmlformats.org/drawingml/2006/main" xmlns:r="http://schemas.openxmlformats.org/officeDocument/2006/relationships" xmlns:p="http://schemas.openxmlformats.org/presentationml/2006/main">
  <p:tag name="MH" val="20160917094758"/>
  <p:tag name="MH_LIBRARY" val="GRAPHIC"/>
  <p:tag name="MH_TYPE" val="Other"/>
  <p:tag name="MH_ORDER" val="3"/>
</p:tagLst>
</file>

<file path=ppt/tags/tag251.xml><?xml version="1.0" encoding="utf-8"?>
<p:tagLst xmlns:a="http://schemas.openxmlformats.org/drawingml/2006/main" xmlns:r="http://schemas.openxmlformats.org/officeDocument/2006/relationships" xmlns:p="http://schemas.openxmlformats.org/presentationml/2006/main">
  <p:tag name="MH" val="20160917094758"/>
  <p:tag name="MH_LIBRARY" val="GRAPHIC"/>
  <p:tag name="MH_TYPE" val="Other"/>
  <p:tag name="MH_ORDER" val="4"/>
</p:tagLst>
</file>

<file path=ppt/tags/tag252.xml><?xml version="1.0" encoding="utf-8"?>
<p:tagLst xmlns:a="http://schemas.openxmlformats.org/drawingml/2006/main" xmlns:r="http://schemas.openxmlformats.org/officeDocument/2006/relationships" xmlns:p="http://schemas.openxmlformats.org/presentationml/2006/main">
  <p:tag name="MH" val="20160917094758"/>
  <p:tag name="MH_LIBRARY" val="GRAPHIC"/>
  <p:tag name="MH_TYPE" val="Desc"/>
  <p:tag name="MH_ORDER" val="1"/>
</p:tagLst>
</file>

<file path=ppt/tags/tag253.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254.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YinZJG#"/>
  <p:tag name="MH_LAYOUT" val="TitleSubTitleDesc"/>
  <p:tag name="MH" val="20160917094758"/>
  <p:tag name="MH_LIBRARY" val="GRAPHIC"/>
</p:tagLst>
</file>

<file path=ppt/tags/tag25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256.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ENTRY"/>
  <p:tag name="ID" val="547140"/>
  <p:tag name="MH_ORDER" val="1"/>
</p:tagLst>
</file>

<file path=ppt/tags/tag257.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NUMBER"/>
  <p:tag name="ID" val="547140"/>
  <p:tag name="MH_ORDER" val="1"/>
</p:tagLst>
</file>

<file path=ppt/tags/tag258.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OTHERS"/>
  <p:tag name="ID" val="547140"/>
</p:tagLst>
</file>

<file path=ppt/tags/tag259.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ENTRY"/>
  <p:tag name="ID" val="547140"/>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5"/>
</p:tagLst>
</file>

<file path=ppt/tags/tag260.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NUMBER"/>
  <p:tag name="ID" val="547140"/>
  <p:tag name="MH_ORDER" val="3"/>
</p:tagLst>
</file>

<file path=ppt/tags/tag261.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OTHERS"/>
  <p:tag name="ID" val="547140"/>
</p:tagLst>
</file>

<file path=ppt/tags/tag262.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ENTRY"/>
  <p:tag name="ID" val="547140"/>
  <p:tag name="MH_ORDER" val="5"/>
</p:tagLst>
</file>

<file path=ppt/tags/tag263.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NUMBER"/>
  <p:tag name="ID" val="547140"/>
  <p:tag name="MH_ORDER" val="5"/>
</p:tagLst>
</file>

<file path=ppt/tags/tag264.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OTHERS"/>
  <p:tag name="ID" val="547140"/>
</p:tagLst>
</file>

<file path=ppt/tags/tag265.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ENTRY"/>
  <p:tag name="ID" val="547140"/>
  <p:tag name="MH_ORDER" val="2"/>
</p:tagLst>
</file>

<file path=ppt/tags/tag266.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NUMBER"/>
  <p:tag name="ID" val="547140"/>
  <p:tag name="MH_ORDER" val="2"/>
</p:tagLst>
</file>

<file path=ppt/tags/tag267.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OTHERS"/>
  <p:tag name="ID" val="547140"/>
</p:tagLst>
</file>

<file path=ppt/tags/tag268.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ENTRY"/>
  <p:tag name="ID" val="547140"/>
  <p:tag name="MH_ORDER" val="4"/>
</p:tagLst>
</file>

<file path=ppt/tags/tag269.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NUMBER"/>
  <p:tag name="ID" val="547140"/>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6"/>
</p:tagLst>
</file>

<file path=ppt/tags/tag270.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OTHERS"/>
  <p:tag name="ID" val="547140"/>
</p:tagLst>
</file>

<file path=ppt/tags/tag271.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ENTRY"/>
  <p:tag name="ID" val="547140"/>
  <p:tag name="MH_ORDER" val="6"/>
</p:tagLst>
</file>

<file path=ppt/tags/tag272.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NUMBER"/>
  <p:tag name="ID" val="547140"/>
  <p:tag name="MH_ORDER" val="6"/>
</p:tagLst>
</file>

<file path=ppt/tags/tag273.xml><?xml version="1.0" encoding="utf-8"?>
<p:tagLst xmlns:a="http://schemas.openxmlformats.org/drawingml/2006/main" xmlns:r="http://schemas.openxmlformats.org/officeDocument/2006/relationships" xmlns:p="http://schemas.openxmlformats.org/presentationml/2006/main">
  <p:tag name="MH" val="20160917100019"/>
  <p:tag name="MH_LIBRARY" val="CONTENTS"/>
  <p:tag name="MH_TYPE" val="OTHERS"/>
  <p:tag name="ID" val="547140"/>
</p:tagLst>
</file>

<file path=ppt/tags/tag274.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275.xml><?xml version="1.0" encoding="utf-8"?>
<p:tagLst xmlns:a="http://schemas.openxmlformats.org/drawingml/2006/main" xmlns:r="http://schemas.openxmlformats.org/officeDocument/2006/relationships" xmlns:p="http://schemas.openxmlformats.org/presentationml/2006/main">
  <p:tag name="MH" val="20160915161737"/>
  <p:tag name="MH_LIBRARY" val="GRAPHIC"/>
</p:tagLst>
</file>

<file path=ppt/tags/tag27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Text Placeholder 3"/>
</p:tagLst>
</file>

<file path=ppt/tags/tag27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TextBox 17"/>
</p:tagLst>
</file>

<file path=ppt/tags/tag27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18"/>
</p:tagLst>
</file>

<file path=ppt/tags/tag279.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19"/>
</p:tagLst>
</file>

<file path=ppt/tags/tag2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7"/>
</p:tagLst>
</file>

<file path=ppt/tags/tag280.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0"/>
</p:tagLst>
</file>

<file path=ppt/tags/tag281.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1"/>
</p:tagLst>
</file>

<file path=ppt/tags/tag282.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2"/>
</p:tagLst>
</file>

<file path=ppt/tags/tag283.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3"/>
</p:tagLst>
</file>

<file path=ppt/tags/tag284.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4"/>
</p:tagLst>
</file>

<file path=ppt/tags/tag28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5"/>
</p:tagLst>
</file>

<file path=ppt/tags/tag28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6"/>
</p:tagLst>
</file>

<file path=ppt/tags/tag28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7"/>
</p:tagLst>
</file>

<file path=ppt/tags/tag28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289.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文本框 16"/>
</p:tagLst>
</file>

<file path=ppt/tags/tag29.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290.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LiuChBZh#"/>
  <p:tag name="MH_LAYOUT" val="SubTitle"/>
  <p:tag name="MH" val="20160915170543"/>
  <p:tag name="MH_LIBRARY" val="GRAPHIC"/>
</p:tagLst>
</file>

<file path=ppt/tags/tag291.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1"/>
</p:tagLst>
</file>

<file path=ppt/tags/tag292.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2"/>
</p:tagLst>
</file>

<file path=ppt/tags/tag293.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3"/>
</p:tagLst>
</file>

<file path=ppt/tags/tag294.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4"/>
</p:tagLst>
</file>

<file path=ppt/tags/tag295.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5"/>
</p:tagLst>
</file>

<file path=ppt/tags/tag296.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6"/>
</p:tagLst>
</file>

<file path=ppt/tags/tag297.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7"/>
</p:tagLst>
</file>

<file path=ppt/tags/tag298.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8"/>
</p:tagLst>
</file>

<file path=ppt/tags/tag299.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9"/>
</p:tagLst>
</file>

<file path=ppt/tags/tag3.xml><?xml version="1.0" encoding="utf-8"?>
<p:tagLst xmlns:a="http://schemas.openxmlformats.org/drawingml/2006/main" xmlns:r="http://schemas.openxmlformats.org/officeDocument/2006/relationships" xmlns:p="http://schemas.openxmlformats.org/presentationml/2006/main">
  <p:tag name="MH" val="20160917171149"/>
  <p:tag name="MH_LIBRARY" val="CONTENTS"/>
  <p:tag name="MH_TYPE" val="OTHERS"/>
  <p:tag name="ID" val="547127"/>
</p:tagLst>
</file>

<file path=ppt/tags/tag30.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文本框 16"/>
</p:tagLst>
</file>

<file path=ppt/tags/tag300.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10"/>
</p:tagLst>
</file>

<file path=ppt/tags/tag301.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11"/>
</p:tagLst>
</file>

<file path=ppt/tags/tag302.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12"/>
</p:tagLst>
</file>

<file path=ppt/tags/tag303.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13"/>
</p:tagLst>
</file>

<file path=ppt/tags/tag304.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14"/>
</p:tagLst>
</file>

<file path=ppt/tags/tag305.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15"/>
</p:tagLst>
</file>

<file path=ppt/tags/tag306.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16"/>
</p:tagLst>
</file>

<file path=ppt/tags/tag307.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17"/>
</p:tagLst>
</file>

<file path=ppt/tags/tag308.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18"/>
</p:tagLst>
</file>

<file path=ppt/tags/tag309.xml><?xml version="1.0" encoding="utf-8"?>
<p:tagLst xmlns:a="http://schemas.openxmlformats.org/drawingml/2006/main" xmlns:r="http://schemas.openxmlformats.org/officeDocument/2006/relationships" xmlns:p="http://schemas.openxmlformats.org/presentationml/2006/main">
  <p:tag name="MH" val="20160915170543"/>
  <p:tag name="MH_LIBRARY" val="GRAPHIC"/>
  <p:tag name="MH_TYPE" val="Other"/>
  <p:tag name="MH_ORDER" val="91"/>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QiTTB#"/>
  <p:tag name="MH_LAYOUT" val="Desc"/>
  <p:tag name="MH" val="20160915161134"/>
  <p:tag name="MH_LIBRARY" val="GRAPHIC"/>
</p:tagLst>
</file>

<file path=ppt/tags/tag310.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311.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312.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LiuChBZh#"/>
  <p:tag name="MH_LAYOUT" val="SubTitle"/>
  <p:tag name="MH" val="20160915173016"/>
  <p:tag name="MH_LIBRARY" val="GRAPHIC"/>
</p:tagLst>
</file>

<file path=ppt/tags/tag313.xml><?xml version="1.0" encoding="utf-8"?>
<p:tagLst xmlns:a="http://schemas.openxmlformats.org/drawingml/2006/main" xmlns:r="http://schemas.openxmlformats.org/officeDocument/2006/relationships" xmlns:p="http://schemas.openxmlformats.org/presentationml/2006/main">
  <p:tag name="MH" val="20160915173016"/>
  <p:tag name="MH_LIBRARY" val="GRAPHIC"/>
  <p:tag name="MH_TYPE" val="PageTitle"/>
  <p:tag name="MH_ORDER" val="PageTitle"/>
</p:tagLst>
</file>

<file path=ppt/tags/tag314.xml><?xml version="1.0" encoding="utf-8"?>
<p:tagLst xmlns:a="http://schemas.openxmlformats.org/drawingml/2006/main" xmlns:r="http://schemas.openxmlformats.org/officeDocument/2006/relationships" xmlns:p="http://schemas.openxmlformats.org/presentationml/2006/main">
  <p:tag name="MH" val="20160915173016"/>
  <p:tag name="MH_LIBRARY" val="GRAPHIC"/>
  <p:tag name="MH_TYPE" val="SubTitle"/>
  <p:tag name="MH_ORDER" val="2"/>
</p:tagLst>
</file>

<file path=ppt/tags/tag315.xml><?xml version="1.0" encoding="utf-8"?>
<p:tagLst xmlns:a="http://schemas.openxmlformats.org/drawingml/2006/main" xmlns:r="http://schemas.openxmlformats.org/officeDocument/2006/relationships" xmlns:p="http://schemas.openxmlformats.org/presentationml/2006/main">
  <p:tag name="MH" val="20160915173016"/>
  <p:tag name="MH_LIBRARY" val="GRAPHIC"/>
  <p:tag name="MH_TYPE" val="SubTitle"/>
  <p:tag name="MH_ORDER" val="4"/>
</p:tagLst>
</file>

<file path=ppt/tags/tag316.xml><?xml version="1.0" encoding="utf-8"?>
<p:tagLst xmlns:a="http://schemas.openxmlformats.org/drawingml/2006/main" xmlns:r="http://schemas.openxmlformats.org/officeDocument/2006/relationships" xmlns:p="http://schemas.openxmlformats.org/presentationml/2006/main">
  <p:tag name="MH" val="20160915173016"/>
  <p:tag name="MH_LIBRARY" val="GRAPHIC"/>
  <p:tag name="MH_TYPE" val="SubTitle"/>
  <p:tag name="MH_ORDER" val="6"/>
</p:tagLst>
</file>

<file path=ppt/tags/tag31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318.xml><?xml version="1.0" encoding="utf-8"?>
<p:tagLst xmlns:a="http://schemas.openxmlformats.org/drawingml/2006/main" xmlns:r="http://schemas.openxmlformats.org/officeDocument/2006/relationships" xmlns:p="http://schemas.openxmlformats.org/presentationml/2006/main">
  <p:tag name="MH" val="20160915173016"/>
  <p:tag name="MH_LIBRARY" val="GRAPHIC"/>
  <p:tag name="MH_TYPE" val="SubTitle"/>
  <p:tag name="MH_ORDER" val="1"/>
</p:tagLst>
</file>

<file path=ppt/tags/tag319.xml><?xml version="1.0" encoding="utf-8"?>
<p:tagLst xmlns:a="http://schemas.openxmlformats.org/drawingml/2006/main" xmlns:r="http://schemas.openxmlformats.org/officeDocument/2006/relationships" xmlns:p="http://schemas.openxmlformats.org/presentationml/2006/main">
  <p:tag name="MH" val="20160915173016"/>
  <p:tag name="MH_LIBRARY" val="GRAPHIC"/>
  <p:tag name="MH_TYPE" val="SubTitle"/>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60915161134"/>
  <p:tag name="MH_LIBRARY" val="GRAPHIC"/>
  <p:tag name="MH_TYPE" val="PageTitle"/>
  <p:tag name="MH_ORDER" val="PageTitle"/>
</p:tagLst>
</file>

<file path=ppt/tags/tag320.xml><?xml version="1.0" encoding="utf-8"?>
<p:tagLst xmlns:a="http://schemas.openxmlformats.org/drawingml/2006/main" xmlns:r="http://schemas.openxmlformats.org/officeDocument/2006/relationships" xmlns:p="http://schemas.openxmlformats.org/presentationml/2006/main">
  <p:tag name="MH" val="20160915173016"/>
  <p:tag name="MH_LIBRARY" val="GRAPHIC"/>
  <p:tag name="MH_TYPE" val="SubTitle"/>
  <p:tag name="MH_ORDER" val="5"/>
</p:tagLst>
</file>

<file path=ppt/tags/tag3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TitleSubTitle"/>
  <p:tag name="MH" val="20160915222217"/>
  <p:tag name="MH_LIBRARY" val="GRAPHIC"/>
</p:tagLst>
</file>

<file path=ppt/tags/tag322.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323.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TitleSubTitle"/>
  <p:tag name="MH" val="20160915231300"/>
  <p:tag name="MH_LIBRARY" val="GRAPHIC"/>
</p:tagLst>
</file>

<file path=ppt/tags/tag324.xml><?xml version="1.0" encoding="utf-8"?>
<p:tagLst xmlns:a="http://schemas.openxmlformats.org/drawingml/2006/main" xmlns:r="http://schemas.openxmlformats.org/officeDocument/2006/relationships" xmlns:p="http://schemas.openxmlformats.org/presentationml/2006/main">
  <p:tag name="MH" val="20160915231300"/>
  <p:tag name="MH_LIBRARY" val="GRAPHIC"/>
  <p:tag name="MH_TYPE" val="Other"/>
  <p:tag name="MH_ORDER" val="1"/>
</p:tagLst>
</file>

<file path=ppt/tags/tag325.xml><?xml version="1.0" encoding="utf-8"?>
<p:tagLst xmlns:a="http://schemas.openxmlformats.org/drawingml/2006/main" xmlns:r="http://schemas.openxmlformats.org/officeDocument/2006/relationships" xmlns:p="http://schemas.openxmlformats.org/presentationml/2006/main">
  <p:tag name="MH" val="20160915231300"/>
  <p:tag name="MH_LIBRARY" val="GRAPHIC"/>
  <p:tag name="MH_TYPE" val="SubTitle"/>
  <p:tag name="MH_ORDER" val="1"/>
</p:tagLst>
</file>

<file path=ppt/tags/tag326.xml><?xml version="1.0" encoding="utf-8"?>
<p:tagLst xmlns:a="http://schemas.openxmlformats.org/drawingml/2006/main" xmlns:r="http://schemas.openxmlformats.org/officeDocument/2006/relationships" xmlns:p="http://schemas.openxmlformats.org/presentationml/2006/main">
  <p:tag name="MH" val="20160915231300"/>
  <p:tag name="MH_LIBRARY" val="GRAPHIC"/>
  <p:tag name="MH_TYPE" val="Other"/>
  <p:tag name="MH_ORDER" val="2"/>
</p:tagLst>
</file>

<file path=ppt/tags/tag327.xml><?xml version="1.0" encoding="utf-8"?>
<p:tagLst xmlns:a="http://schemas.openxmlformats.org/drawingml/2006/main" xmlns:r="http://schemas.openxmlformats.org/officeDocument/2006/relationships" xmlns:p="http://schemas.openxmlformats.org/presentationml/2006/main">
  <p:tag name="MH" val="20160915231300"/>
  <p:tag name="MH_LIBRARY" val="GRAPHIC"/>
  <p:tag name="MH_TYPE" val="Other"/>
  <p:tag name="MH_ORDER" val="3"/>
</p:tagLst>
</file>

<file path=ppt/tags/tag328.xml><?xml version="1.0" encoding="utf-8"?>
<p:tagLst xmlns:a="http://schemas.openxmlformats.org/drawingml/2006/main" xmlns:r="http://schemas.openxmlformats.org/officeDocument/2006/relationships" xmlns:p="http://schemas.openxmlformats.org/presentationml/2006/main">
  <p:tag name="MH" val="20160915231300"/>
  <p:tag name="MH_LIBRARY" val="GRAPHIC"/>
  <p:tag name="MH_TYPE" val="SubTitle"/>
  <p:tag name="MH_ORDER" val="2"/>
</p:tagLst>
</file>

<file path=ppt/tags/tag329.xml><?xml version="1.0" encoding="utf-8"?>
<p:tagLst xmlns:a="http://schemas.openxmlformats.org/drawingml/2006/main" xmlns:r="http://schemas.openxmlformats.org/officeDocument/2006/relationships" xmlns:p="http://schemas.openxmlformats.org/presentationml/2006/main">
  <p:tag name="MH" val="20160915231300"/>
  <p:tag name="MH_LIBRARY" val="GRAPHIC"/>
  <p:tag name="MH_TYPE" val="Other"/>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330.xml><?xml version="1.0" encoding="utf-8"?>
<p:tagLst xmlns:a="http://schemas.openxmlformats.org/drawingml/2006/main" xmlns:r="http://schemas.openxmlformats.org/officeDocument/2006/relationships" xmlns:p="http://schemas.openxmlformats.org/presentationml/2006/main">
  <p:tag name="MH" val="20160915231300"/>
  <p:tag name="MH_LIBRARY" val="GRAPHIC"/>
  <p:tag name="MH_TYPE" val="Other"/>
  <p:tag name="MH_ORDER" val="5"/>
</p:tagLst>
</file>

<file path=ppt/tags/tag331.xml><?xml version="1.0" encoding="utf-8"?>
<p:tagLst xmlns:a="http://schemas.openxmlformats.org/drawingml/2006/main" xmlns:r="http://schemas.openxmlformats.org/officeDocument/2006/relationships" xmlns:p="http://schemas.openxmlformats.org/presentationml/2006/main">
  <p:tag name="MH" val="20160915231300"/>
  <p:tag name="MH_LIBRARY" val="GRAPHIC"/>
  <p:tag name="MH_TYPE" val="SubTitle"/>
  <p:tag name="MH_ORDER" val="3"/>
</p:tagLst>
</file>

<file path=ppt/tags/tag332.xml><?xml version="1.0" encoding="utf-8"?>
<p:tagLst xmlns:a="http://schemas.openxmlformats.org/drawingml/2006/main" xmlns:r="http://schemas.openxmlformats.org/officeDocument/2006/relationships" xmlns:p="http://schemas.openxmlformats.org/presentationml/2006/main">
  <p:tag name="MH" val="20160915231300"/>
  <p:tag name="MH_LIBRARY" val="GRAPHIC"/>
  <p:tag name="MH_TYPE" val="Other"/>
  <p:tag name="MH_ORDER" val="6"/>
</p:tagLst>
</file>

<file path=ppt/tags/tag333.xml><?xml version="1.0" encoding="utf-8"?>
<p:tagLst xmlns:a="http://schemas.openxmlformats.org/drawingml/2006/main" xmlns:r="http://schemas.openxmlformats.org/officeDocument/2006/relationships" xmlns:p="http://schemas.openxmlformats.org/presentationml/2006/main">
  <p:tag name="MH" val="20160915231300"/>
  <p:tag name="MH_LIBRARY" val="GRAPHIC"/>
  <p:tag name="MH_TYPE" val="Other"/>
  <p:tag name="MH_ORDER" val="7"/>
</p:tagLst>
</file>

<file path=ppt/tags/tag334.xml><?xml version="1.0" encoding="utf-8"?>
<p:tagLst xmlns:a="http://schemas.openxmlformats.org/drawingml/2006/main" xmlns:r="http://schemas.openxmlformats.org/officeDocument/2006/relationships" xmlns:p="http://schemas.openxmlformats.org/presentationml/2006/main">
  <p:tag name="MH" val="20160915231300"/>
  <p:tag name="MH_LIBRARY" val="GRAPHIC"/>
  <p:tag name="MH_TYPE" val="Title"/>
  <p:tag name="MH_ORDER" val="1"/>
</p:tagLst>
</file>

<file path=ppt/tags/tag33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336.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TitleSubTitle"/>
  <p:tag name="MH" val="20160915222217"/>
  <p:tag name="MH_LIBRARY" val="GRAPHIC"/>
</p:tagLst>
</file>

<file path=ppt/tags/tag337.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Other"/>
  <p:tag name="MH_ORDER" val="1"/>
</p:tagLst>
</file>

<file path=ppt/tags/tag338.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Other"/>
  <p:tag name="MH_ORDER" val="2"/>
</p:tagLst>
</file>

<file path=ppt/tags/tag339.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Other"/>
  <p:tag name="MH_ORDER" val="3"/>
</p:tagLst>
</file>

<file path=ppt/tags/tag34.xml><?xml version="1.0" encoding="utf-8"?>
<p:tagLst xmlns:a="http://schemas.openxmlformats.org/drawingml/2006/main" xmlns:r="http://schemas.openxmlformats.org/officeDocument/2006/relationships" xmlns:p="http://schemas.openxmlformats.org/presentationml/2006/main">
  <p:tag name="MH" val="20160916085015"/>
  <p:tag name="MH_LIBRARY" val="GRAPHIC"/>
  <p:tag name="MH_TYPE" val="SubTitle"/>
  <p:tag name="MH_ORDER" val="1"/>
</p:tagLst>
</file>

<file path=ppt/tags/tag340.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Other"/>
  <p:tag name="MH_ORDER" val="4"/>
</p:tagLst>
</file>

<file path=ppt/tags/tag341.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Other"/>
  <p:tag name="MH_ORDER" val="5"/>
</p:tagLst>
</file>

<file path=ppt/tags/tag342.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Other"/>
  <p:tag name="MH_ORDER" val="6"/>
</p:tagLst>
</file>

<file path=ppt/tags/tag343.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Other"/>
  <p:tag name="MH_ORDER" val="7"/>
</p:tagLst>
</file>

<file path=ppt/tags/tag344.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Other"/>
  <p:tag name="MH_ORDER" val="8"/>
</p:tagLst>
</file>

<file path=ppt/tags/tag345.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Other"/>
  <p:tag name="MH_ORDER" val="9"/>
</p:tagLst>
</file>

<file path=ppt/tags/tag346.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Other"/>
  <p:tag name="MH_ORDER" val="10"/>
</p:tagLst>
</file>

<file path=ppt/tags/tag347.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Other"/>
  <p:tag name="MH_ORDER" val="11"/>
</p:tagLst>
</file>

<file path=ppt/tags/tag348.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Other"/>
  <p:tag name="MH_ORDER" val="12"/>
</p:tagLst>
</file>

<file path=ppt/tags/tag349.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SubTitle"/>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60916085015"/>
  <p:tag name="MH_LIBRARY" val="GRAPHIC"/>
  <p:tag name="MH_TYPE" val="Other"/>
  <p:tag name="MH_ORDER" val="1"/>
</p:tagLst>
</file>

<file path=ppt/tags/tag350.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Title"/>
  <p:tag name="MH_ORDER" val="1"/>
</p:tagLst>
</file>

<file path=ppt/tags/tag351.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352.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SubTitle"/>
  <p:tag name="MH_ORDER" val="1"/>
</p:tagLst>
</file>

<file path=ppt/tags/tag353.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SubTitle"/>
  <p:tag name="MH_ORDER" val="1"/>
</p:tagLst>
</file>

<file path=ppt/tags/tag354.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SubTitle"/>
  <p:tag name="MH_ORDER" val="1"/>
</p:tagLst>
</file>

<file path=ppt/tags/tag35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XunHChF#"/>
  <p:tag name="MH_LAYOUT" val="TitleSubTitle"/>
  <p:tag name="MH" val="20160915222217"/>
  <p:tag name="MH_LIBRARY" val="GRAPHIC"/>
</p:tagLst>
</file>

<file path=ppt/tags/tag35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357.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Other"/>
  <p:tag name="MH_ORDER" val="1"/>
</p:tagLst>
</file>

<file path=ppt/tags/tag358.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SubTitle"/>
  <p:tag name="MH_ORDER" val="3"/>
</p:tagLst>
</file>

<file path=ppt/tags/tag359.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SubTitle"/>
  <p:tag name="MH_ORDER" val="4"/>
</p:tagLst>
</file>

<file path=ppt/tags/tag36.xml><?xml version="1.0" encoding="utf-8"?>
<p:tagLst xmlns:a="http://schemas.openxmlformats.org/drawingml/2006/main" xmlns:r="http://schemas.openxmlformats.org/officeDocument/2006/relationships" xmlns:p="http://schemas.openxmlformats.org/presentationml/2006/main">
  <p:tag name="MH" val="20160916085015"/>
  <p:tag name="MH_LIBRARY" val="GRAPHIC"/>
  <p:tag name="MH_TYPE" val="Picture"/>
  <p:tag name="MH_ORDER" val="1"/>
</p:tagLst>
</file>

<file path=ppt/tags/tag360.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Other"/>
  <p:tag name="MH_ORDER" val="7"/>
</p:tagLst>
</file>

<file path=ppt/tags/tag361.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Other"/>
  <p:tag name="MH_ORDER" val="8"/>
</p:tagLst>
</file>

<file path=ppt/tags/tag362.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Other"/>
  <p:tag name="MH_ORDER" val="9"/>
</p:tagLst>
</file>

<file path=ppt/tags/tag363.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Other"/>
  <p:tag name="MH_ORDER" val="10"/>
</p:tagLst>
</file>

<file path=ppt/tags/tag364.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Other"/>
  <p:tag name="MH_ORDER" val="11"/>
</p:tagLst>
</file>

<file path=ppt/tags/tag365.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Other"/>
  <p:tag name="MH_ORDER" val="12"/>
</p:tagLst>
</file>

<file path=ppt/tags/tag366.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Other"/>
  <p:tag name="MH_ORDER" val="14"/>
</p:tagLst>
</file>

<file path=ppt/tags/tag367.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SubTitle"/>
  <p:tag name="MH_ORDER" val="2"/>
</p:tagLst>
</file>

<file path=ppt/tags/tag368.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Other"/>
  <p:tag name="MH_ORDER" val="15"/>
</p:tagLst>
</file>

<file path=ppt/tags/tag369.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SubTitle"/>
  <p:tag name="MH_ORDER" val="5"/>
</p:tagLst>
</file>

<file path=ppt/tags/tag37.xml><?xml version="1.0" encoding="utf-8"?>
<p:tagLst xmlns:a="http://schemas.openxmlformats.org/drawingml/2006/main" xmlns:r="http://schemas.openxmlformats.org/officeDocument/2006/relationships" xmlns:p="http://schemas.openxmlformats.org/presentationml/2006/main">
  <p:tag name="MH" val="20160916085015"/>
  <p:tag name="MH_LIBRARY" val="GRAPHIC"/>
  <p:tag name="MH_TYPE" val="Other"/>
  <p:tag name="MH_ORDER" val="2"/>
</p:tagLst>
</file>

<file path=ppt/tags/tag370.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SubTitle"/>
  <p:tag name="MH_ORDER" val="5"/>
</p:tagLst>
</file>

<file path=ppt/tags/tag371.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Other"/>
  <p:tag name="MH_ORDER" val="13"/>
</p:tagLst>
</file>

<file path=ppt/tags/tag372.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SubTitle"/>
  <p:tag name="MH_ORDER" val="5"/>
</p:tagLst>
</file>

<file path=ppt/tags/tag373.xml><?xml version="1.0" encoding="utf-8"?>
<p:tagLst xmlns:a="http://schemas.openxmlformats.org/drawingml/2006/main" xmlns:r="http://schemas.openxmlformats.org/officeDocument/2006/relationships" xmlns:p="http://schemas.openxmlformats.org/presentationml/2006/main">
  <p:tag name="MH" val="20161030084505"/>
  <p:tag name="MH_LIBRARY" val="GRAPHIC"/>
  <p:tag name="MH_TYPE" val="Other"/>
  <p:tag name="MH_ORDER" val="13"/>
</p:tagLst>
</file>

<file path=ppt/tags/tag374.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SubTitle"/>
  <p:tag name="MH_ORDER" val="1"/>
</p:tagLst>
</file>

<file path=ppt/tags/tag375.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SubTitle"/>
  <p:tag name="MH_ORDER" val="1"/>
</p:tagLst>
</file>

<file path=ppt/tags/tag376.xml><?xml version="1.0" encoding="utf-8"?>
<p:tagLst xmlns:a="http://schemas.openxmlformats.org/drawingml/2006/main" xmlns:r="http://schemas.openxmlformats.org/officeDocument/2006/relationships" xmlns:p="http://schemas.openxmlformats.org/presentationml/2006/main">
  <p:tag name="MH" val="20160915222217"/>
  <p:tag name="MH_LIBRARY" val="GRAPHIC"/>
  <p:tag name="MH_TYPE" val="SubTitle"/>
  <p:tag name="MH_ORDER" val="1"/>
</p:tagLst>
</file>

<file path=ppt/tags/tag377.xml><?xml version="1.0" encoding="utf-8"?>
<p:tagLst xmlns:a="http://schemas.openxmlformats.org/drawingml/2006/main" xmlns:r="http://schemas.openxmlformats.org/officeDocument/2006/relationships" xmlns:p="http://schemas.openxmlformats.org/presentationml/2006/main">
  <p:tag name="MH" val="20160915161737"/>
  <p:tag name="MH_LIBRARY" val="GRAPHIC"/>
</p:tagLst>
</file>

<file path=ppt/tags/tag37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Text Placeholder 3"/>
</p:tagLst>
</file>

<file path=ppt/tags/tag379.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TextBox 17"/>
</p:tagLst>
</file>

<file path=ppt/tags/tag3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0917200459"/>
  <p:tag name="MH_LIBRARY" val="GRAPHIC"/>
</p:tagLst>
</file>

<file path=ppt/tags/tag380.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18"/>
</p:tagLst>
</file>

<file path=ppt/tags/tag381.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19"/>
</p:tagLst>
</file>

<file path=ppt/tags/tag382.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0"/>
</p:tagLst>
</file>

<file path=ppt/tags/tag383.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1"/>
</p:tagLst>
</file>

<file path=ppt/tags/tag384.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2"/>
</p:tagLst>
</file>

<file path=ppt/tags/tag38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3"/>
</p:tagLst>
</file>

<file path=ppt/tags/tag38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4"/>
</p:tagLst>
</file>

<file path=ppt/tags/tag38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5"/>
</p:tagLst>
</file>

<file path=ppt/tags/tag38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6"/>
</p:tagLst>
</file>

<file path=ppt/tags/tag389.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7"/>
</p:tagLst>
</file>

<file path=ppt/tags/tag39.xml><?xml version="1.0" encoding="utf-8"?>
<p:tagLst xmlns:a="http://schemas.openxmlformats.org/drawingml/2006/main" xmlns:r="http://schemas.openxmlformats.org/officeDocument/2006/relationships" xmlns:p="http://schemas.openxmlformats.org/presentationml/2006/main">
  <p:tag name="MH" val="20160917200459"/>
  <p:tag name="MH_LIBRARY" val="GRAPHIC"/>
  <p:tag name="MH_TYPE" val="Other"/>
  <p:tag name="MH_ORDER" val="1"/>
</p:tagLst>
</file>

<file path=ppt/tags/tag390.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391.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文本框 16"/>
</p:tagLst>
</file>

<file path=ppt/tags/tag392.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393.xml><?xml version="1.0" encoding="utf-8"?>
<p:tagLst xmlns:a="http://schemas.openxmlformats.org/drawingml/2006/main" xmlns:r="http://schemas.openxmlformats.org/officeDocument/2006/relationships" xmlns:p="http://schemas.openxmlformats.org/presentationml/2006/main">
  <p:tag name="MH" val="20160917135626"/>
  <p:tag name="MH_LIBRARY" val="GRAPHIC"/>
  <p:tag name="MH_TYPE" val="Text"/>
  <p:tag name="MH_ORDER" val="1"/>
</p:tagLst>
</file>

<file path=ppt/tags/tag394.xml><?xml version="1.0" encoding="utf-8"?>
<p:tagLst xmlns:a="http://schemas.openxmlformats.org/drawingml/2006/main" xmlns:r="http://schemas.openxmlformats.org/officeDocument/2006/relationships" xmlns:p="http://schemas.openxmlformats.org/presentationml/2006/main">
  <p:tag name="MH" val="20160917135626"/>
  <p:tag name="MH_LIBRARY" val="GRAPHIC"/>
  <p:tag name="MH_TYPE" val="Text"/>
  <p:tag name="MH_ORDER" val="2"/>
</p:tagLst>
</file>

<file path=ppt/tags/tag395.xml><?xml version="1.0" encoding="utf-8"?>
<p:tagLst xmlns:a="http://schemas.openxmlformats.org/drawingml/2006/main" xmlns:r="http://schemas.openxmlformats.org/officeDocument/2006/relationships" xmlns:p="http://schemas.openxmlformats.org/presentationml/2006/main">
  <p:tag name="MH" val="20160917135626"/>
  <p:tag name="MH_LIBRARY" val="GRAPHIC"/>
  <p:tag name="MH_TYPE" val="Picture"/>
  <p:tag name="MH_ORDER" val="1"/>
</p:tagLst>
</file>

<file path=ppt/tags/tag396.xml><?xml version="1.0" encoding="utf-8"?>
<p:tagLst xmlns:a="http://schemas.openxmlformats.org/drawingml/2006/main" xmlns:r="http://schemas.openxmlformats.org/officeDocument/2006/relationships" xmlns:p="http://schemas.openxmlformats.org/presentationml/2006/main">
  <p:tag name="MH" val="20160917135626"/>
  <p:tag name="MH_LIBRARY" val="GRAPHIC"/>
  <p:tag name="MH_TYPE" val="Picture"/>
  <p:tag name="MH_ORDER" val="2"/>
</p:tagLst>
</file>

<file path=ppt/tags/tag39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39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399.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xml><?xml version="1.0" encoding="utf-8"?>
<p:tagLst xmlns:a="http://schemas.openxmlformats.org/drawingml/2006/main" xmlns:r="http://schemas.openxmlformats.org/officeDocument/2006/relationships" xmlns:p="http://schemas.openxmlformats.org/presentationml/2006/main">
  <p:tag name="MH" val="20160917171149"/>
  <p:tag name="MH_LIBRARY" val="CONTENTS"/>
  <p:tag name="MH_TYPE" val="OTHERS"/>
  <p:tag name="ID" val="547127"/>
</p:tagLst>
</file>

<file path=ppt/tags/tag40.xml><?xml version="1.0" encoding="utf-8"?>
<p:tagLst xmlns:a="http://schemas.openxmlformats.org/drawingml/2006/main" xmlns:r="http://schemas.openxmlformats.org/officeDocument/2006/relationships" xmlns:p="http://schemas.openxmlformats.org/presentationml/2006/main">
  <p:tag name="MH" val="20160917200459"/>
  <p:tag name="MH_LIBRARY" val="GRAPHIC"/>
  <p:tag name="MH_TYPE" val="Other"/>
  <p:tag name="MH_ORDER" val="2"/>
</p:tagLst>
</file>

<file path=ppt/tags/tag400.xml><?xml version="1.0" encoding="utf-8"?>
<p:tagLst xmlns:a="http://schemas.openxmlformats.org/drawingml/2006/main" xmlns:r="http://schemas.openxmlformats.org/officeDocument/2006/relationships" xmlns:p="http://schemas.openxmlformats.org/presentationml/2006/main">
  <p:tag name="MH" val="20160917185541"/>
  <p:tag name="MH_LIBRARY" val="GRAPHIC"/>
  <p:tag name="MH_TYPE" val="Text"/>
  <p:tag name="MH_ORDER" val="3"/>
</p:tagLst>
</file>

<file path=ppt/tags/tag401.xml><?xml version="1.0" encoding="utf-8"?>
<p:tagLst xmlns:a="http://schemas.openxmlformats.org/drawingml/2006/main" xmlns:r="http://schemas.openxmlformats.org/officeDocument/2006/relationships" xmlns:p="http://schemas.openxmlformats.org/presentationml/2006/main">
  <p:tag name="MH" val="20160917185541"/>
  <p:tag name="MH_LIBRARY" val="GRAPHIC"/>
  <p:tag name="MH_TYPE" val="Text"/>
  <p:tag name="MH_ORDER" val="3"/>
</p:tagLst>
</file>

<file path=ppt/tags/tag402.xml><?xml version="1.0" encoding="utf-8"?>
<p:tagLst xmlns:a="http://schemas.openxmlformats.org/drawingml/2006/main" xmlns:r="http://schemas.openxmlformats.org/officeDocument/2006/relationships" xmlns:p="http://schemas.openxmlformats.org/presentationml/2006/main">
  <p:tag name="MH" val="20160917185541"/>
  <p:tag name="MH_LIBRARY" val="GRAPHIC"/>
  <p:tag name="MH_TYPE" val="Text"/>
  <p:tag name="MH_ORDER" val="3"/>
</p:tagLst>
</file>

<file path=ppt/tags/tag403.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04.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0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0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0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0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09.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1.xml><?xml version="1.0" encoding="utf-8"?>
<p:tagLst xmlns:a="http://schemas.openxmlformats.org/drawingml/2006/main" xmlns:r="http://schemas.openxmlformats.org/officeDocument/2006/relationships" xmlns:p="http://schemas.openxmlformats.org/presentationml/2006/main">
  <p:tag name="MH" val="20160917200459"/>
  <p:tag name="MH_LIBRARY" val="GRAPHIC"/>
  <p:tag name="MH_TYPE" val="Other"/>
  <p:tag name="MH_ORDER" val="3"/>
</p:tagLst>
</file>

<file path=ppt/tags/tag410.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11.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12.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13.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14.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1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1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1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1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19.xml><?xml version="1.0" encoding="utf-8"?>
<p:tagLst xmlns:a="http://schemas.openxmlformats.org/drawingml/2006/main" xmlns:r="http://schemas.openxmlformats.org/officeDocument/2006/relationships" xmlns:p="http://schemas.openxmlformats.org/presentationml/2006/main">
  <p:tag name="MH" val="20161031150122"/>
  <p:tag name="MH_LIBRARY" val="GRAPHIC"/>
  <p:tag name="MH_TYPE" val="Other"/>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60917200459"/>
  <p:tag name="MH_LIBRARY" val="GRAPHIC"/>
  <p:tag name="MH_TYPE" val="Other"/>
  <p:tag name="MH_ORDER" val="4"/>
</p:tagLst>
</file>

<file path=ppt/tags/tag420.xml><?xml version="1.0" encoding="utf-8"?>
<p:tagLst xmlns:a="http://schemas.openxmlformats.org/drawingml/2006/main" xmlns:r="http://schemas.openxmlformats.org/officeDocument/2006/relationships" xmlns:p="http://schemas.openxmlformats.org/presentationml/2006/main">
  <p:tag name="MH" val="20161031150122"/>
  <p:tag name="MH_LIBRARY" val="GRAPHIC"/>
  <p:tag name="MH_TYPE" val="Other"/>
  <p:tag name="MH_ORDER" val="2"/>
</p:tagLst>
</file>

<file path=ppt/tags/tag421.xml><?xml version="1.0" encoding="utf-8"?>
<p:tagLst xmlns:a="http://schemas.openxmlformats.org/drawingml/2006/main" xmlns:r="http://schemas.openxmlformats.org/officeDocument/2006/relationships" xmlns:p="http://schemas.openxmlformats.org/presentationml/2006/main">
  <p:tag name="MH" val="20161031150122"/>
  <p:tag name="MH_LIBRARY" val="GRAPHIC"/>
  <p:tag name="MH_TYPE" val="Other"/>
  <p:tag name="MH_ORDER" val="3"/>
</p:tagLst>
</file>

<file path=ppt/tags/tag422.xml><?xml version="1.0" encoding="utf-8"?>
<p:tagLst xmlns:a="http://schemas.openxmlformats.org/drawingml/2006/main" xmlns:r="http://schemas.openxmlformats.org/officeDocument/2006/relationships" xmlns:p="http://schemas.openxmlformats.org/presentationml/2006/main">
  <p:tag name="MH" val="20161031150122"/>
  <p:tag name="MH_LIBRARY" val="GRAPHIC"/>
  <p:tag name="MH_TYPE" val="Other"/>
  <p:tag name="MH_ORDER" val="4"/>
</p:tagLst>
</file>

<file path=ppt/tags/tag423.xml><?xml version="1.0" encoding="utf-8"?>
<p:tagLst xmlns:a="http://schemas.openxmlformats.org/drawingml/2006/main" xmlns:r="http://schemas.openxmlformats.org/officeDocument/2006/relationships" xmlns:p="http://schemas.openxmlformats.org/presentationml/2006/main">
  <p:tag name="MH" val="20161031150122"/>
  <p:tag name="MH_LIBRARY" val="GRAPHIC"/>
  <p:tag name="MH_TYPE" val="Other"/>
  <p:tag name="MH_ORDER" val="5"/>
</p:tagLst>
</file>

<file path=ppt/tags/tag424.xml><?xml version="1.0" encoding="utf-8"?>
<p:tagLst xmlns:a="http://schemas.openxmlformats.org/drawingml/2006/main" xmlns:r="http://schemas.openxmlformats.org/officeDocument/2006/relationships" xmlns:p="http://schemas.openxmlformats.org/presentationml/2006/main">
  <p:tag name="MH" val="20161031150122"/>
  <p:tag name="MH_LIBRARY" val="GRAPHIC"/>
  <p:tag name="MH_TYPE" val="Other"/>
  <p:tag name="MH_ORDER" val="6"/>
</p:tagLst>
</file>

<file path=ppt/tags/tag425.xml><?xml version="1.0" encoding="utf-8"?>
<p:tagLst xmlns:a="http://schemas.openxmlformats.org/drawingml/2006/main" xmlns:r="http://schemas.openxmlformats.org/officeDocument/2006/relationships" xmlns:p="http://schemas.openxmlformats.org/presentationml/2006/main">
  <p:tag name="MH" val="20161031150122"/>
  <p:tag name="MH_LIBRARY" val="GRAPHIC"/>
  <p:tag name="MH_TYPE" val="Other"/>
  <p:tag name="MH_ORDER" val="7"/>
</p:tagLst>
</file>

<file path=ppt/tags/tag426.xml><?xml version="1.0" encoding="utf-8"?>
<p:tagLst xmlns:a="http://schemas.openxmlformats.org/drawingml/2006/main" xmlns:r="http://schemas.openxmlformats.org/officeDocument/2006/relationships" xmlns:p="http://schemas.openxmlformats.org/presentationml/2006/main">
  <p:tag name="MH" val="20161031150122"/>
  <p:tag name="MH_LIBRARY" val="GRAPHIC"/>
  <p:tag name="MH_TYPE" val="Other"/>
  <p:tag name="MH_ORDER" val="8"/>
</p:tagLst>
</file>

<file path=ppt/tags/tag427.xml><?xml version="1.0" encoding="utf-8"?>
<p:tagLst xmlns:a="http://schemas.openxmlformats.org/drawingml/2006/main" xmlns:r="http://schemas.openxmlformats.org/officeDocument/2006/relationships" xmlns:p="http://schemas.openxmlformats.org/presentationml/2006/main">
  <p:tag name="MH" val="20161031150122"/>
  <p:tag name="MH_LIBRARY" val="GRAPHIC"/>
  <p:tag name="MH_TYPE" val="Other"/>
  <p:tag name="MH_ORDER" val="9"/>
</p:tagLst>
</file>

<file path=ppt/tags/tag42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29.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3.xml><?xml version="1.0" encoding="utf-8"?>
<p:tagLst xmlns:a="http://schemas.openxmlformats.org/drawingml/2006/main" xmlns:r="http://schemas.openxmlformats.org/officeDocument/2006/relationships" xmlns:p="http://schemas.openxmlformats.org/presentationml/2006/main">
  <p:tag name="MH" val="20160917200459"/>
  <p:tag name="MH_LIBRARY" val="GRAPHIC"/>
  <p:tag name="MH_TYPE" val="Other"/>
  <p:tag name="MH_ORDER" val="5"/>
</p:tagLst>
</file>

<file path=ppt/tags/tag430.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31.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32.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33.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34.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3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3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3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3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39.xml><?xml version="1.0" encoding="utf-8"?>
<p:tagLst xmlns:a="http://schemas.openxmlformats.org/drawingml/2006/main" xmlns:r="http://schemas.openxmlformats.org/officeDocument/2006/relationships" xmlns:p="http://schemas.openxmlformats.org/presentationml/2006/main">
  <p:tag name="MH" val="20160917211208"/>
  <p:tag name="MH_LIBRARY" val="GRAPHIC"/>
</p:tagLst>
</file>

<file path=ppt/tags/tag44.xml><?xml version="1.0" encoding="utf-8"?>
<p:tagLst xmlns:a="http://schemas.openxmlformats.org/drawingml/2006/main" xmlns:r="http://schemas.openxmlformats.org/officeDocument/2006/relationships" xmlns:p="http://schemas.openxmlformats.org/presentationml/2006/main">
  <p:tag name="MH" val="20160917200459"/>
  <p:tag name="MH_LIBRARY" val="GRAPHIC"/>
  <p:tag name="MH_TYPE" val="Other"/>
  <p:tag name="MH_ORDER" val="6"/>
</p:tagLst>
</file>

<file path=ppt/tags/tag440.xml><?xml version="1.0" encoding="utf-8"?>
<p:tagLst xmlns:a="http://schemas.openxmlformats.org/drawingml/2006/main" xmlns:r="http://schemas.openxmlformats.org/officeDocument/2006/relationships" xmlns:p="http://schemas.openxmlformats.org/presentationml/2006/main">
  <p:tag name="MH" val="20160917211208"/>
  <p:tag name="MH_LIBRARY" val="GRAPHIC"/>
  <p:tag name="MH_ORDER" val="Freeform 28"/>
</p:tagLst>
</file>

<file path=ppt/tags/tag441.xml><?xml version="1.0" encoding="utf-8"?>
<p:tagLst xmlns:a="http://schemas.openxmlformats.org/drawingml/2006/main" xmlns:r="http://schemas.openxmlformats.org/officeDocument/2006/relationships" xmlns:p="http://schemas.openxmlformats.org/presentationml/2006/main">
  <p:tag name="MH" val="20160917211208"/>
  <p:tag name="MH_LIBRARY" val="GRAPHIC"/>
  <p:tag name="MH_ORDER" val="Freeform 9"/>
</p:tagLst>
</file>

<file path=ppt/tags/tag442.xml><?xml version="1.0" encoding="utf-8"?>
<p:tagLst xmlns:a="http://schemas.openxmlformats.org/drawingml/2006/main" xmlns:r="http://schemas.openxmlformats.org/officeDocument/2006/relationships" xmlns:p="http://schemas.openxmlformats.org/presentationml/2006/main">
  <p:tag name="MH" val="20160917211208"/>
  <p:tag name="MH_LIBRARY" val="GRAPHIC"/>
  <p:tag name="MH_ORDER" val="Freeform 10"/>
</p:tagLst>
</file>

<file path=ppt/tags/tag4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6.xml><?xml version="1.0" encoding="utf-8"?>
<p:tagLst xmlns:a="http://schemas.openxmlformats.org/drawingml/2006/main" xmlns:r="http://schemas.openxmlformats.org/officeDocument/2006/relationships" xmlns:p="http://schemas.openxmlformats.org/presentationml/2006/main">
  <p:tag name="MH" val="20160915161134"/>
  <p:tag name="MH_LIBRARY" val="GRAPHIC"/>
  <p:tag name="MH_TYPE" val="PageTitle"/>
  <p:tag name="MH_ORDER" val="PageTitle"/>
</p:tagLst>
</file>

<file path=ppt/tags/tag4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49.xml><?xml version="1.0" encoding="utf-8"?>
<p:tagLst xmlns:a="http://schemas.openxmlformats.org/drawingml/2006/main" xmlns:r="http://schemas.openxmlformats.org/officeDocument/2006/relationships" xmlns:p="http://schemas.openxmlformats.org/presentationml/2006/main">
  <p:tag name="MH" val="20160915161134"/>
  <p:tag name="MH_LIBRARY" val="GRAPHIC"/>
  <p:tag name="MH_TYPE" val="PageTitle"/>
  <p:tag name="MH_ORDER" val="PageTitle"/>
</p:tagLst>
</file>

<file path=ppt/tags/tag5.xml><?xml version="1.0" encoding="utf-8"?>
<p:tagLst xmlns:a="http://schemas.openxmlformats.org/drawingml/2006/main" xmlns:r="http://schemas.openxmlformats.org/officeDocument/2006/relationships" xmlns:p="http://schemas.openxmlformats.org/presentationml/2006/main">
  <p:tag name="MH" val="20160917171149"/>
  <p:tag name="MH_LIBRARY" val="CONTENTS"/>
  <p:tag name="MH_TYPE" val="NUMBER"/>
  <p:tag name="ID" val="547127"/>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QiTTB#"/>
  <p:tag name="MH_LAYOUT" val="Desc"/>
  <p:tag name="MH" val="20160915161134"/>
  <p:tag name="MH_LIBRARY" val="GRAPHIC"/>
</p:tagLst>
</file>

<file path=ppt/tags/tag51.xml><?xml version="1.0" encoding="utf-8"?>
<p:tagLst xmlns:a="http://schemas.openxmlformats.org/drawingml/2006/main" xmlns:r="http://schemas.openxmlformats.org/officeDocument/2006/relationships" xmlns:p="http://schemas.openxmlformats.org/presentationml/2006/main">
  <p:tag name="MH" val="20160915161134"/>
  <p:tag name="MH_LIBRARY" val="GRAPHIC"/>
  <p:tag name="MH_TYPE" val="PageTitle"/>
  <p:tag name="MH_ORDER" val="PageTitle"/>
</p:tagLst>
</file>

<file path=ppt/tags/tag52.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53.xml><?xml version="1.0" encoding="utf-8"?>
<p:tagLst xmlns:a="http://schemas.openxmlformats.org/drawingml/2006/main" xmlns:r="http://schemas.openxmlformats.org/officeDocument/2006/relationships" xmlns:p="http://schemas.openxmlformats.org/presentationml/2006/main">
  <p:tag name="MH" val="20160916161829"/>
  <p:tag name="MH_LIBRARY" val="GRAPHIC"/>
  <p:tag name="MH_TYPE" val="Other"/>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60916161829"/>
  <p:tag name="MH_LIBRARY" val="GRAPHIC"/>
  <p:tag name="MH_TYPE" val="Picture"/>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60916161829"/>
  <p:tag name="MH_LIBRARY" val="GRAPHIC"/>
  <p:tag name="MH_TYPE" val="Other"/>
  <p:tag name="MH_ORDER" val="3"/>
</p:tagLst>
</file>

<file path=ppt/tags/tag56.xml><?xml version="1.0" encoding="utf-8"?>
<p:tagLst xmlns:a="http://schemas.openxmlformats.org/drawingml/2006/main" xmlns:r="http://schemas.openxmlformats.org/officeDocument/2006/relationships" xmlns:p="http://schemas.openxmlformats.org/presentationml/2006/main">
  <p:tag name="MH" val="20160916161829"/>
  <p:tag name="MH_LIBRARY" val="GRAPHIC"/>
  <p:tag name="MH_TYPE" val="Other"/>
  <p:tag name="MH_ORDER" val="2"/>
</p:tagLst>
</file>

<file path=ppt/tags/tag57.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60916084118"/>
  <p:tag name="MH_LIBRARY" val="GRAPHIC"/>
</p:tagLst>
</file>

<file path=ppt/tags/tag58.xml><?xml version="1.0" encoding="utf-8"?>
<p:tagLst xmlns:a="http://schemas.openxmlformats.org/drawingml/2006/main" xmlns:r="http://schemas.openxmlformats.org/officeDocument/2006/relationships" xmlns:p="http://schemas.openxmlformats.org/presentationml/2006/main">
  <p:tag name="MH" val="20160915161134"/>
  <p:tag name="MH_LIBRARY" val="GRAPHIC"/>
  <p:tag name="MH_TYPE" val="PageTitle"/>
  <p:tag name="MH_ORDER" val="PageTitle"/>
</p:tagLst>
</file>

<file path=ppt/tags/tag59.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6.xml><?xml version="1.0" encoding="utf-8"?>
<p:tagLst xmlns:a="http://schemas.openxmlformats.org/drawingml/2006/main" xmlns:r="http://schemas.openxmlformats.org/officeDocument/2006/relationships" xmlns:p="http://schemas.openxmlformats.org/presentationml/2006/main">
  <p:tag name="MH" val="20160917171149"/>
  <p:tag name="MH_LIBRARY" val="CONTENTS"/>
  <p:tag name="MH_TYPE" val="ENTRY"/>
  <p:tag name="ID" val="547127"/>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60916103436"/>
  <p:tag name="MH_LIBRARY" val="GRAPHIC"/>
  <p:tag name="MH_TYPE" val="Other"/>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60916103436"/>
  <p:tag name="MH_LIBRARY" val="GRAPHIC"/>
  <p:tag name="MH_TYPE" val="Other"/>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60916103436"/>
  <p:tag name="MH_LIBRARY" val="GRAPHIC"/>
  <p:tag name="MH_TYPE" val="Text"/>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60916103436"/>
  <p:tag name="MH_LIBRARY" val="GRAPHIC"/>
  <p:tag name="MH_TYPE" val="SubTitle"/>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6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66.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60916084118"/>
  <p:tag name="MH_LIBRARY" val="GRAPHIC"/>
</p:tagLst>
</file>

<file path=ppt/tags/tag67.xml><?xml version="1.0" encoding="utf-8"?>
<p:tagLst xmlns:a="http://schemas.openxmlformats.org/drawingml/2006/main" xmlns:r="http://schemas.openxmlformats.org/officeDocument/2006/relationships" xmlns:p="http://schemas.openxmlformats.org/presentationml/2006/main">
  <p:tag name="MH" val="20160916084118"/>
  <p:tag name="MH_LIBRARY" val="GRAPHIC"/>
  <p:tag name="MH_TYPE" val="SubTitle"/>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60916084118"/>
  <p:tag name="MH_LIBRARY" val="GRAPHIC"/>
  <p:tag name="MH_TYPE" val="Text"/>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60916084118"/>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917171149"/>
  <p:tag name="MH_LIBRARY" val="CONTENTS"/>
  <p:tag name="MH_TYPE" val="NUMBER"/>
  <p:tag name="ID" val="547127"/>
  <p:tag name="MH_ORDER" val="2"/>
</p:tagLst>
</file>

<file path=ppt/tags/tag70.xml><?xml version="1.0" encoding="utf-8"?>
<p:tagLst xmlns:a="http://schemas.openxmlformats.org/drawingml/2006/main" xmlns:r="http://schemas.openxmlformats.org/officeDocument/2006/relationships" xmlns:p="http://schemas.openxmlformats.org/presentationml/2006/main">
  <p:tag name="MH" val="20160916084118"/>
  <p:tag name="MH_LIBRARY" val="GRAPHIC"/>
  <p:tag name="MH_TYPE" val="Text"/>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60915161134"/>
  <p:tag name="MH_LIBRARY" val="GRAPHIC"/>
  <p:tag name="MH_TYPE" val="PageTitle"/>
  <p:tag name="MH_ORDER" val="PageTitle"/>
</p:tagLst>
</file>

<file path=ppt/tags/tag72.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73.xml><?xml version="1.0" encoding="utf-8"?>
<p:tagLst xmlns:a="http://schemas.openxmlformats.org/drawingml/2006/main" xmlns:r="http://schemas.openxmlformats.org/officeDocument/2006/relationships" xmlns:p="http://schemas.openxmlformats.org/presentationml/2006/main">
  <p:tag name="MH" val="20160915161737"/>
  <p:tag name="MH_LIBRARY" val="GRAPHIC"/>
</p:tagLst>
</file>

<file path=ppt/tags/tag74.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Text Placeholder 3"/>
</p:tagLst>
</file>

<file path=ppt/tags/tag7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TextBox 17"/>
</p:tagLst>
</file>

<file path=ppt/tags/tag7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18"/>
</p:tagLst>
</file>

<file path=ppt/tags/tag7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19"/>
</p:tagLst>
</file>

<file path=ppt/tags/tag7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0"/>
</p:tagLst>
</file>

<file path=ppt/tags/tag79.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1"/>
</p:tagLst>
</file>

<file path=ppt/tags/tag8.xml><?xml version="1.0" encoding="utf-8"?>
<p:tagLst xmlns:a="http://schemas.openxmlformats.org/drawingml/2006/main" xmlns:r="http://schemas.openxmlformats.org/officeDocument/2006/relationships" xmlns:p="http://schemas.openxmlformats.org/presentationml/2006/main">
  <p:tag name="MH" val="20160917171149"/>
  <p:tag name="MH_LIBRARY" val="CONTENTS"/>
  <p:tag name="MH_TYPE" val="ENTRY"/>
  <p:tag name="ID" val="547127"/>
  <p:tag name="MH_ORDER" val="2"/>
</p:tagLst>
</file>

<file path=ppt/tags/tag80.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2"/>
</p:tagLst>
</file>

<file path=ppt/tags/tag81.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3"/>
</p:tagLst>
</file>

<file path=ppt/tags/tag82.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4"/>
</p:tagLst>
</file>

<file path=ppt/tags/tag83.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Oval 25"/>
</p:tagLst>
</file>

<file path=ppt/tags/tag84.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6"/>
</p:tagLst>
</file>

<file path=ppt/tags/tag8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7"/>
</p:tagLst>
</file>

<file path=ppt/tags/tag8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8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文本框 16"/>
</p:tagLst>
</file>

<file path=ppt/tags/tag88.xml><?xml version="1.0" encoding="utf-8"?>
<p:tagLst xmlns:a="http://schemas.openxmlformats.org/drawingml/2006/main" xmlns:r="http://schemas.openxmlformats.org/officeDocument/2006/relationships" xmlns:p="http://schemas.openxmlformats.org/presentationml/2006/main">
  <p:tag name="MH" val="20160916090638"/>
  <p:tag name="MH_LIBRARY" val="GRAPHIC"/>
  <p:tag name="MH_TYPE" val="Text"/>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60916090638"/>
  <p:tag name="MH_LIBRARY" val="GRAPHIC"/>
  <p:tag name="MH_TYPE" val="Text"/>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917171149"/>
  <p:tag name="MH_LIBRARY" val="CONTENTS"/>
  <p:tag name="MH_TYPE" val="NUMBER"/>
  <p:tag name="ID" val="547127"/>
  <p:tag name="MH_ORDER" val="3"/>
</p:tagLst>
</file>

<file path=ppt/tags/tag90.xml><?xml version="1.0" encoding="utf-8"?>
<p:tagLst xmlns:a="http://schemas.openxmlformats.org/drawingml/2006/main" xmlns:r="http://schemas.openxmlformats.org/officeDocument/2006/relationships" xmlns:p="http://schemas.openxmlformats.org/presentationml/2006/main">
  <p:tag name="MH" val="20160916090638"/>
  <p:tag name="MH_LIBRARY" val="GRAPHIC"/>
  <p:tag name="MH_TYPE" val="Text"/>
  <p:tag name="MH_ORDER" val="3"/>
</p:tagLst>
</file>

<file path=ppt/tags/tag91.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Straight Connector 13"/>
</p:tagLst>
</file>

<file path=ppt/tags/tag92.xml><?xml version="1.0" encoding="utf-8"?>
<p:tagLst xmlns:a="http://schemas.openxmlformats.org/drawingml/2006/main" xmlns:r="http://schemas.openxmlformats.org/officeDocument/2006/relationships" xmlns:p="http://schemas.openxmlformats.org/presentationml/2006/main">
  <p:tag name="MH" val="20160915161737"/>
  <p:tag name="MH_LIBRARY" val="GRAPHIC"/>
</p:tagLst>
</file>

<file path=ppt/tags/tag93.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Text Placeholder 3"/>
</p:tagLst>
</file>

<file path=ppt/tags/tag94.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TextBox 17"/>
</p:tagLst>
</file>

<file path=ppt/tags/tag95.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18"/>
</p:tagLst>
</file>

<file path=ppt/tags/tag96.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19"/>
</p:tagLst>
</file>

<file path=ppt/tags/tag97.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0"/>
</p:tagLst>
</file>

<file path=ppt/tags/tag98.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1"/>
</p:tagLst>
</file>

<file path=ppt/tags/tag99.xml><?xml version="1.0" encoding="utf-8"?>
<p:tagLst xmlns:a="http://schemas.openxmlformats.org/drawingml/2006/main" xmlns:r="http://schemas.openxmlformats.org/officeDocument/2006/relationships" xmlns:p="http://schemas.openxmlformats.org/presentationml/2006/main">
  <p:tag name="MH" val="20160915161737"/>
  <p:tag name="MH_LIBRARY" val="GRAPHIC"/>
  <p:tag name="MH_ORDER" val="Isosceles Triangle 22"/>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0530A99PPBG">
  <a:themeElements>
    <a:clrScheme name="KSO_BLUE9">
      <a:dk1>
        <a:srgbClr val="47494B"/>
      </a:dk1>
      <a:lt1>
        <a:srgbClr val="FFFFFF"/>
      </a:lt1>
      <a:dk2>
        <a:srgbClr val="454749"/>
      </a:dk2>
      <a:lt2>
        <a:srgbClr val="EAF5FC"/>
      </a:lt2>
      <a:accent1>
        <a:srgbClr val="046FB6"/>
      </a:accent1>
      <a:accent2>
        <a:srgbClr val="22B1DE"/>
      </a:accent2>
      <a:accent3>
        <a:srgbClr val="7B93D7"/>
      </a:accent3>
      <a:accent4>
        <a:srgbClr val="5D76BA"/>
      </a:accent4>
      <a:accent5>
        <a:srgbClr val="3DBFD1"/>
      </a:accent5>
      <a:accent6>
        <a:srgbClr val="FFC000"/>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4196</TotalTime>
  <Words>4222</Words>
  <Application>Microsoft Office PowerPoint</Application>
  <PresentationFormat>宽屏</PresentationFormat>
  <Paragraphs>474</Paragraphs>
  <Slides>67</Slides>
  <Notes>13</Notes>
  <HiddenSlides>0</HiddenSlides>
  <MMClips>0</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67</vt:i4>
      </vt:variant>
    </vt:vector>
  </HeadingPairs>
  <TitlesOfParts>
    <vt:vector size="93" baseType="lpstr">
      <vt:lpstr>Code</vt:lpstr>
      <vt:lpstr>Meiryo UI</vt:lpstr>
      <vt:lpstr>Microsoft YaHei UI</vt:lpstr>
      <vt:lpstr>TimesNewRomanPSMT</vt:lpstr>
      <vt:lpstr>等线</vt:lpstr>
      <vt:lpstr>等线 Light</vt:lpstr>
      <vt:lpstr>黑体</vt:lpstr>
      <vt:lpstr>华文楷体</vt:lpstr>
      <vt:lpstr>华文细黑</vt:lpstr>
      <vt:lpstr>楷体</vt:lpstr>
      <vt:lpstr>宋体</vt:lpstr>
      <vt:lpstr>微软雅黑</vt:lpstr>
      <vt:lpstr>幼圆</vt:lpstr>
      <vt:lpstr>Agency FB</vt:lpstr>
      <vt:lpstr>Aharoni</vt:lpstr>
      <vt:lpstr>Arial</vt:lpstr>
      <vt:lpstr>Arial Black</vt:lpstr>
      <vt:lpstr>Broadway</vt:lpstr>
      <vt:lpstr>Calibri</vt:lpstr>
      <vt:lpstr>Impact</vt:lpstr>
      <vt:lpstr>Tahoma</vt:lpstr>
      <vt:lpstr>Times New Roman</vt:lpstr>
      <vt:lpstr>Wingdings</vt:lpstr>
      <vt:lpstr>Wingdings 2</vt:lpstr>
      <vt:lpstr>自定义设计方案</vt:lpstr>
      <vt:lpstr>A000120140530A99PPBG</vt:lpstr>
      <vt:lpstr>知识建构</vt:lpstr>
      <vt:lpstr>PowerPoint 演示文稿</vt:lpstr>
      <vt:lpstr>PowerPoint 演示文稿</vt:lpstr>
      <vt:lpstr>知识建构的相关概念</vt:lpstr>
      <vt:lpstr>知识建构的特征</vt:lpstr>
      <vt:lpstr>知识建构的相关概念</vt:lpstr>
      <vt:lpstr>知识建构的相关概念</vt:lpstr>
      <vt:lpstr>知识建构的相关概念</vt:lpstr>
      <vt:lpstr>知识建构的相关概念</vt:lpstr>
      <vt:lpstr>PowerPoint 演示文稿</vt:lpstr>
      <vt:lpstr>知识建构的演变历程</vt:lpstr>
      <vt:lpstr>PowerPoint 演示文稿</vt:lpstr>
      <vt:lpstr>知识建构的环境观</vt:lpstr>
      <vt:lpstr>知识建构的环境观</vt:lpstr>
      <vt:lpstr>知识建构的环境观</vt:lpstr>
      <vt:lpstr>知识建构的环境观</vt:lpstr>
      <vt:lpstr>知识建构的环境观</vt:lpstr>
      <vt:lpstr>知识建构的环境观</vt:lpstr>
      <vt:lpstr>知识建构的学习观</vt:lpstr>
      <vt:lpstr>知识建构的学习观</vt:lpstr>
      <vt:lpstr>知识建构的学习观</vt:lpstr>
      <vt:lpstr>知识建构的学习观</vt:lpstr>
      <vt:lpstr>知识建构的学习观</vt:lpstr>
      <vt:lpstr>知识建构的学习观</vt:lpstr>
      <vt:lpstr>知识建构的教学观</vt:lpstr>
      <vt:lpstr>知识建构的教学观</vt:lpstr>
      <vt:lpstr>PowerPoint 演示文稿</vt:lpstr>
      <vt:lpstr>知识建构的过程模型</vt:lpstr>
      <vt:lpstr>知识建构的过程模型</vt:lpstr>
      <vt:lpstr>知识建构的过程模型</vt:lpstr>
      <vt:lpstr>知识建构的过程模型</vt:lpstr>
      <vt:lpstr>知识建构的过程模型</vt:lpstr>
      <vt:lpstr>知识建构的过程模型</vt:lpstr>
      <vt:lpstr>知识建构的认知发展模型</vt:lpstr>
      <vt:lpstr>PowerPoint 演示文稿</vt:lpstr>
      <vt:lpstr>CSILE/KF（Scardamalia Marlene,Carl Bereiter.）</vt:lpstr>
      <vt:lpstr>CSILE/KF</vt:lpstr>
      <vt:lpstr>CSILE/KF</vt:lpstr>
      <vt:lpstr>CSILE/KF</vt:lpstr>
      <vt:lpstr>CSILE/KF</vt:lpstr>
      <vt:lpstr>CSILE/KF</vt:lpstr>
      <vt:lpstr>CSILE/KF</vt:lpstr>
      <vt:lpstr>CSILE/KF</vt:lpstr>
      <vt:lpstr>CSILE/KF</vt:lpstr>
      <vt:lpstr>CSILE/KF</vt:lpstr>
      <vt:lpstr>WebGuide</vt:lpstr>
      <vt:lpstr>WebGuide</vt:lpstr>
      <vt:lpstr>WebGuide</vt:lpstr>
      <vt:lpstr>WebGuide</vt:lpstr>
      <vt:lpstr>WebGuide</vt:lpstr>
      <vt:lpstr>WebGuide</vt:lpstr>
      <vt:lpstr>学习元</vt:lpstr>
      <vt:lpstr>学习元</vt:lpstr>
      <vt:lpstr>学习元</vt:lpstr>
      <vt:lpstr>学习元</vt:lpstr>
      <vt:lpstr>学习元</vt:lpstr>
      <vt:lpstr>学习元</vt:lpstr>
      <vt:lpstr>学习元</vt:lpstr>
      <vt:lpstr>学习元</vt:lpstr>
      <vt:lpstr>学习元</vt:lpstr>
      <vt:lpstr>学习元</vt:lpstr>
      <vt:lpstr>学习元</vt:lpstr>
      <vt:lpstr>学习元</vt:lpstr>
      <vt:lpstr>学习元</vt:lpstr>
      <vt:lpstr>学习元</vt:lpstr>
      <vt:lpstr>学习元</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知识建构</dc:title>
  <dc:creator>徐杰</dc:creator>
  <cp:lastModifiedBy>徐杰</cp:lastModifiedBy>
  <cp:revision>283</cp:revision>
  <dcterms:created xsi:type="dcterms:W3CDTF">2016-09-15T07:52:48Z</dcterms:created>
  <dcterms:modified xsi:type="dcterms:W3CDTF">2016-11-01T04:36:22Z</dcterms:modified>
</cp:coreProperties>
</file>