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338" r:id="rId3"/>
    <p:sldId id="346" r:id="rId4"/>
    <p:sldId id="332" r:id="rId5"/>
    <p:sldId id="312" r:id="rId6"/>
    <p:sldId id="295" r:id="rId7"/>
    <p:sldId id="313" r:id="rId8"/>
    <p:sldId id="317" r:id="rId9"/>
    <p:sldId id="315" r:id="rId10"/>
    <p:sldId id="314" r:id="rId11"/>
    <p:sldId id="340" r:id="rId12"/>
    <p:sldId id="330" r:id="rId13"/>
    <p:sldId id="257" r:id="rId14"/>
    <p:sldId id="339" r:id="rId15"/>
    <p:sldId id="328" r:id="rId16"/>
    <p:sldId id="333" r:id="rId17"/>
    <p:sldId id="345" r:id="rId18"/>
    <p:sldId id="320" r:id="rId19"/>
    <p:sldId id="343" r:id="rId20"/>
    <p:sldId id="304" r:id="rId21"/>
    <p:sldId id="327" r:id="rId22"/>
    <p:sldId id="341" r:id="rId23"/>
    <p:sldId id="302" r:id="rId24"/>
    <p:sldId id="331" r:id="rId25"/>
    <p:sldId id="34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9933FF"/>
    <a:srgbClr val="0000FF"/>
    <a:srgbClr val="009900"/>
    <a:srgbClr val="FF0000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729" autoAdjust="0"/>
  </p:normalViewPr>
  <p:slideViewPr>
    <p:cSldViewPr>
      <p:cViewPr>
        <p:scale>
          <a:sx n="60" d="100"/>
          <a:sy n="60" d="100"/>
        </p:scale>
        <p:origin x="-165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32C71-4CAB-409C-8691-38FF302F570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9623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D4995-6222-4CB9-BDC3-AF219019D3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812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154AA-F8F9-4DC0-B239-0AF83C0F76C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6511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7F924-489A-4FD9-9706-FF14FEC2A6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08852"/>
      </p:ext>
    </p:extLst>
  </p:cSld>
  <p:clrMapOvr>
    <a:masterClrMapping/>
  </p:clrMapOvr>
  <p:transition spd="med"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43DAB-4B72-46EC-A4BB-7C9BC01AA9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24600"/>
      </p:ext>
    </p:extLst>
  </p:cSld>
  <p:clrMapOvr>
    <a:masterClrMapping/>
  </p:clrMapOvr>
  <p:transition spd="med"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7801E-BF5C-4C95-8BAD-000AF91640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80377"/>
      </p:ext>
    </p:extLst>
  </p:cSld>
  <p:clrMapOvr>
    <a:masterClrMapping/>
  </p:clrMapOvr>
  <p:transition spd="med"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1DBD2-5A6C-49B2-B2D0-9B803B0E2D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04134"/>
      </p:ext>
    </p:extLst>
  </p:cSld>
  <p:clrMapOvr>
    <a:masterClrMapping/>
  </p:clrMapOvr>
  <p:transition spd="med"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E6004-9D57-46CA-8F42-9D880ADBEF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73716"/>
      </p:ext>
    </p:extLst>
  </p:cSld>
  <p:clrMapOvr>
    <a:masterClrMapping/>
  </p:clrMapOvr>
  <p:transition spd="med"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735A7-1B68-46DF-BC7B-A9860CA45E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48442"/>
      </p:ext>
    </p:extLst>
  </p:cSld>
  <p:clrMapOvr>
    <a:masterClrMapping/>
  </p:clrMapOvr>
  <p:transition spd="med"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92D55-6115-4B14-B38A-2015FD8CB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17620"/>
      </p:ext>
    </p:extLst>
  </p:cSld>
  <p:clrMapOvr>
    <a:masterClrMapping/>
  </p:clrMapOvr>
  <p:transition spd="med"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B2B70-C458-4C72-A08A-E44E6A5C0E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09799"/>
      </p:ext>
    </p:extLst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341E1-5D58-4AAF-8561-7FDE4D293E7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9924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EA20E-1543-4C8D-AB4F-89ACB7BFA3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1977"/>
      </p:ext>
    </p:extLst>
  </p:cSld>
  <p:clrMapOvr>
    <a:masterClrMapping/>
  </p:clrMapOvr>
  <p:transition spd="med"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FA405-97E4-41EA-9347-55626E16C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39036"/>
      </p:ext>
    </p:extLst>
  </p:cSld>
  <p:clrMapOvr>
    <a:masterClrMapping/>
  </p:clrMapOvr>
  <p:transition spd="med"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804BA-33DC-4A7F-836C-5D3706C78A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79808"/>
      </p:ext>
    </p:extLst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CD492-AE85-4DBE-B94A-81037AE9694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448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4A67F-8C4E-4210-8086-2EA45DF2C0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261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E7B76-C380-4E3E-914A-62C30C89B47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684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BB21E-77C2-4A28-B37F-65C7A4ECE13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683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CCA10-C8F2-44DC-8616-26B0F8476D5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485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408FB-C5FF-4DA3-8E73-C8641B3DC61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304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4A9DB-E383-4F09-AA9A-39A4F535C69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927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FD7B55-3808-4A4C-A62E-BFEC430D95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9FCFF"/>
            </a:gs>
            <a:gs pos="50000">
              <a:srgbClr val="3399FF"/>
            </a:gs>
            <a:gs pos="100000">
              <a:srgbClr val="F9F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766229-1F36-49D7-ACB5-AA4D9478DA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audio" Target="../media/audio2.wav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jpeg"/><Relationship Id="rId7" Type="http://schemas.openxmlformats.org/officeDocument/2006/relationships/image" Target="../media/image20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&#24555;&#20048;&#22825;&#22530;-&#26080;&#21644;&#22768;&#29256;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7"/>
          <p:cNvSpPr>
            <a:spLocks noChangeArrowheads="1"/>
          </p:cNvSpPr>
          <p:nvPr/>
        </p:nvSpPr>
        <p:spPr bwMode="auto">
          <a:xfrm>
            <a:off x="1828800" y="0"/>
            <a:ext cx="56165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7200" b="1">
                <a:solidFill>
                  <a:schemeClr val="accent2"/>
                </a:solidFill>
                <a:ea typeface="黑体" pitchFamily="49" charset="-122"/>
              </a:rPr>
              <a:t>5</a:t>
            </a:r>
            <a:r>
              <a:rPr lang="zh-CN" altLang="en-US" sz="7200" b="1">
                <a:solidFill>
                  <a:schemeClr val="accent2"/>
                </a:solidFill>
                <a:ea typeface="黑体" pitchFamily="49" charset="-122"/>
              </a:rPr>
              <a:t>、看  电  视</a:t>
            </a:r>
          </a:p>
        </p:txBody>
      </p:sp>
      <p:pic>
        <p:nvPicPr>
          <p:cNvPr id="80903" name="Picture 7" descr="20071312233373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4419600" y="5410200"/>
            <a:ext cx="426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/>
              <a:t>小庙中心校：赵春萍</a:t>
            </a:r>
          </a:p>
        </p:txBody>
      </p:sp>
      <p:pic>
        <p:nvPicPr>
          <p:cNvPr id="80905" name="Picture 9" descr="gifmb0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304800"/>
            <a:ext cx="98282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4800302daf5a419382d416d80e0b1a6a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3495" name="Picture 7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6" name="WordArt 8"/>
          <p:cNvSpPr>
            <a:spLocks noChangeArrowheads="1" noChangeShapeType="1" noTextEdit="1"/>
          </p:cNvSpPr>
          <p:nvPr/>
        </p:nvSpPr>
        <p:spPr bwMode="auto">
          <a:xfrm>
            <a:off x="1981200" y="1600200"/>
            <a:ext cx="4876800" cy="2743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第二关 我会摘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hanaro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724400"/>
            <a:ext cx="16002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13" y="-455613"/>
            <a:ext cx="9142413" cy="589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45" name="Group 5"/>
          <p:cNvGrpSpPr>
            <a:grpSpLocks/>
          </p:cNvGrpSpPr>
          <p:nvPr/>
        </p:nvGrpSpPr>
        <p:grpSpPr bwMode="auto">
          <a:xfrm>
            <a:off x="900113" y="1628775"/>
            <a:ext cx="1284287" cy="1295400"/>
            <a:chOff x="0" y="0"/>
            <a:chExt cx="809" cy="816"/>
          </a:xfrm>
        </p:grpSpPr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9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42" y="222"/>
              <a:ext cx="75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000" b="1">
                  <a:solidFill>
                    <a:schemeClr val="tx2"/>
                  </a:solidFill>
                  <a:latin typeface="Times New Roman" pitchFamily="18" charset="0"/>
                </a:rPr>
                <a:t>全家</a:t>
              </a:r>
            </a:p>
          </p:txBody>
        </p:sp>
      </p:grp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2051050" y="981075"/>
            <a:ext cx="1284288" cy="1295400"/>
            <a:chOff x="0" y="0"/>
            <a:chExt cx="809" cy="816"/>
          </a:xfrm>
        </p:grpSpPr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9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48" y="207"/>
              <a:ext cx="6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chemeClr val="tx2"/>
                  </a:solidFill>
                  <a:latin typeface="Times New Roman" pitchFamily="18" charset="0"/>
                </a:rPr>
                <a:t>精彩</a:t>
              </a:r>
            </a:p>
          </p:txBody>
        </p:sp>
      </p:grpSp>
      <p:grpSp>
        <p:nvGrpSpPr>
          <p:cNvPr id="10251" name="Group 11"/>
          <p:cNvGrpSpPr>
            <a:grpSpLocks/>
          </p:cNvGrpSpPr>
          <p:nvPr/>
        </p:nvGrpSpPr>
        <p:grpSpPr bwMode="auto">
          <a:xfrm>
            <a:off x="3708400" y="692150"/>
            <a:ext cx="1284288" cy="1447800"/>
            <a:chOff x="0" y="0"/>
            <a:chExt cx="809" cy="912"/>
          </a:xfrm>
        </p:grpSpPr>
        <p:grpSp>
          <p:nvGrpSpPr>
            <p:cNvPr id="10252" name="Group 12"/>
            <p:cNvGrpSpPr>
              <a:grpSpLocks/>
            </p:cNvGrpSpPr>
            <p:nvPr/>
          </p:nvGrpSpPr>
          <p:grpSpPr bwMode="auto">
            <a:xfrm>
              <a:off x="0" y="0"/>
              <a:ext cx="809" cy="912"/>
              <a:chOff x="0" y="0"/>
              <a:chExt cx="809" cy="912"/>
            </a:xfrm>
          </p:grpSpPr>
          <p:pic>
            <p:nvPicPr>
              <p:cNvPr id="10253" name="Picture 13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9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254" name="Text Box 14"/>
              <p:cNvSpPr txBox="1">
                <a:spLocks noChangeArrowheads="1"/>
              </p:cNvSpPr>
              <p:nvPr/>
            </p:nvSpPr>
            <p:spPr bwMode="auto">
              <a:xfrm>
                <a:off x="48" y="240"/>
                <a:ext cx="116" cy="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solidFill>
                    <a:srgbClr val="0000CC"/>
                  </a:solidFill>
                  <a:latin typeface="Times New Roman" pitchFamily="18" charset="0"/>
                  <a:ea typeface="楷体_GB2312" pitchFamily="49" charset="-122"/>
                </a:endParaRPr>
              </a:p>
              <a:p>
                <a:endParaRPr lang="zh-CN" altLang="en-US" sz="3200" b="1">
                  <a:solidFill>
                    <a:srgbClr val="0000CC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91" y="273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chemeClr val="tx2"/>
                  </a:solidFill>
                  <a:ea typeface="楷体_GB2312" pitchFamily="49" charset="-122"/>
                </a:rPr>
                <a:t>奇妙</a:t>
              </a:r>
            </a:p>
          </p:txBody>
        </p:sp>
      </p:grpSp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5364163" y="620713"/>
            <a:ext cx="1284287" cy="1295400"/>
            <a:chOff x="0" y="0"/>
            <a:chExt cx="809" cy="816"/>
          </a:xfrm>
        </p:grpSpPr>
        <p:pic>
          <p:nvPicPr>
            <p:cNvPr id="10257" name="Picture 17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9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96" y="240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chemeClr val="tx2"/>
                  </a:solidFill>
                  <a:latin typeface="Times New Roman" pitchFamily="18" charset="0"/>
                </a:rPr>
                <a:t>关掉</a:t>
              </a:r>
            </a:p>
          </p:txBody>
        </p:sp>
      </p:grp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6804025" y="1412875"/>
            <a:ext cx="1584325" cy="1081088"/>
            <a:chOff x="0" y="0"/>
            <a:chExt cx="666" cy="672"/>
          </a:xfrm>
        </p:grpSpPr>
        <p:pic>
          <p:nvPicPr>
            <p:cNvPr id="10260" name="Picture 20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149" y="258"/>
              <a:ext cx="500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chemeClr val="tx2"/>
                  </a:solidFill>
                  <a:latin typeface="Times New Roman" pitchFamily="18" charset="0"/>
                </a:rPr>
                <a:t>球员</a:t>
              </a:r>
            </a:p>
          </p:txBody>
        </p:sp>
      </p:grpSp>
      <p:grpSp>
        <p:nvGrpSpPr>
          <p:cNvPr id="10262" name="Group 22"/>
          <p:cNvGrpSpPr>
            <a:grpSpLocks/>
          </p:cNvGrpSpPr>
          <p:nvPr/>
        </p:nvGrpSpPr>
        <p:grpSpPr bwMode="auto">
          <a:xfrm>
            <a:off x="1403350" y="2852738"/>
            <a:ext cx="1284288" cy="1295400"/>
            <a:chOff x="0" y="0"/>
            <a:chExt cx="809" cy="816"/>
          </a:xfrm>
        </p:grpSpPr>
        <p:grpSp>
          <p:nvGrpSpPr>
            <p:cNvPr id="10263" name="Group 23"/>
            <p:cNvGrpSpPr>
              <a:grpSpLocks/>
            </p:cNvGrpSpPr>
            <p:nvPr/>
          </p:nvGrpSpPr>
          <p:grpSpPr bwMode="auto">
            <a:xfrm>
              <a:off x="0" y="0"/>
              <a:ext cx="809" cy="816"/>
              <a:chOff x="0" y="0"/>
              <a:chExt cx="809" cy="816"/>
            </a:xfrm>
          </p:grpSpPr>
          <p:pic>
            <p:nvPicPr>
              <p:cNvPr id="10264" name="Picture 24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9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265" name="Text Box 25"/>
              <p:cNvSpPr txBox="1">
                <a:spLocks noChangeArrowheads="1"/>
              </p:cNvSpPr>
              <p:nvPr/>
            </p:nvSpPr>
            <p:spPr bwMode="auto">
              <a:xfrm>
                <a:off x="48" y="288"/>
                <a:ext cx="116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solidFill>
                    <a:srgbClr val="0000CC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10266" name="Rectangle 26"/>
            <p:cNvSpPr>
              <a:spLocks noChangeArrowheads="1"/>
            </p:cNvSpPr>
            <p:nvPr/>
          </p:nvSpPr>
          <p:spPr bwMode="auto">
            <a:xfrm>
              <a:off x="91" y="239"/>
              <a:ext cx="6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chemeClr val="tx2"/>
                  </a:solidFill>
                  <a:latin typeface="Times New Roman" pitchFamily="18" charset="0"/>
                </a:rPr>
                <a:t>写字</a:t>
              </a:r>
            </a:p>
          </p:txBody>
        </p:sp>
      </p:grp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2771775" y="2420938"/>
            <a:ext cx="1584325" cy="936625"/>
            <a:chOff x="0" y="0"/>
            <a:chExt cx="1056" cy="912"/>
          </a:xfrm>
        </p:grpSpPr>
        <p:pic>
          <p:nvPicPr>
            <p:cNvPr id="10268" name="Picture 28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6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69" name="Text Box 29"/>
            <p:cNvSpPr txBox="1">
              <a:spLocks noChangeArrowheads="1"/>
            </p:cNvSpPr>
            <p:nvPr/>
          </p:nvSpPr>
          <p:spPr bwMode="auto">
            <a:xfrm>
              <a:off x="48" y="204"/>
              <a:ext cx="756" cy="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chemeClr val="tx2"/>
                  </a:solidFill>
                  <a:latin typeface="Times New Roman" pitchFamily="18" charset="0"/>
                </a:rPr>
                <a:t>完成</a:t>
              </a:r>
            </a:p>
          </p:txBody>
        </p:sp>
      </p:grp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5795963" y="2565400"/>
            <a:ext cx="1655762" cy="885825"/>
            <a:chOff x="0" y="0"/>
            <a:chExt cx="666" cy="672"/>
          </a:xfrm>
        </p:grpSpPr>
        <p:pic>
          <p:nvPicPr>
            <p:cNvPr id="10271" name="Picture 3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 rot="10648956" flipV="1">
              <a:off x="160" y="250"/>
              <a:ext cx="376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chemeClr val="tx2"/>
                  </a:solidFill>
                  <a:latin typeface="Times New Roman" pitchFamily="18" charset="0"/>
                </a:rPr>
                <a:t>舞蹈</a:t>
              </a:r>
            </a:p>
          </p:txBody>
        </p:sp>
      </p:grpSp>
      <p:grpSp>
        <p:nvGrpSpPr>
          <p:cNvPr id="10273" name="Group 33"/>
          <p:cNvGrpSpPr>
            <a:grpSpLocks/>
          </p:cNvGrpSpPr>
          <p:nvPr/>
        </p:nvGrpSpPr>
        <p:grpSpPr bwMode="auto">
          <a:xfrm>
            <a:off x="4356100" y="2276475"/>
            <a:ext cx="1284288" cy="1295400"/>
            <a:chOff x="0" y="0"/>
            <a:chExt cx="809" cy="816"/>
          </a:xfrm>
        </p:grpSpPr>
        <p:grpSp>
          <p:nvGrpSpPr>
            <p:cNvPr id="10274" name="Group 34"/>
            <p:cNvGrpSpPr>
              <a:grpSpLocks/>
            </p:cNvGrpSpPr>
            <p:nvPr/>
          </p:nvGrpSpPr>
          <p:grpSpPr bwMode="auto">
            <a:xfrm>
              <a:off x="0" y="0"/>
              <a:ext cx="809" cy="816"/>
              <a:chOff x="0" y="0"/>
              <a:chExt cx="809" cy="816"/>
            </a:xfrm>
          </p:grpSpPr>
          <p:pic>
            <p:nvPicPr>
              <p:cNvPr id="10275" name="Picture 35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9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276" name="Text Box 36"/>
              <p:cNvSpPr txBox="1">
                <a:spLocks noChangeArrowheads="1"/>
              </p:cNvSpPr>
              <p:nvPr/>
            </p:nvSpPr>
            <p:spPr bwMode="auto">
              <a:xfrm>
                <a:off x="48" y="259"/>
                <a:ext cx="116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solidFill>
                    <a:srgbClr val="0000CC"/>
                  </a:solidFill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10277" name="Rectangle 37"/>
            <p:cNvSpPr>
              <a:spLocks noChangeArrowheads="1"/>
            </p:cNvSpPr>
            <p:nvPr/>
          </p:nvSpPr>
          <p:spPr bwMode="auto">
            <a:xfrm>
              <a:off x="91" y="227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chemeClr val="tx2"/>
                  </a:solidFill>
                  <a:latin typeface="Times New Roman" pitchFamily="18" charset="0"/>
                </a:rPr>
                <a:t>音乐</a:t>
              </a:r>
            </a:p>
          </p:txBody>
        </p:sp>
      </p:grpSp>
      <p:grpSp>
        <p:nvGrpSpPr>
          <p:cNvPr id="10278" name="Group 38"/>
          <p:cNvGrpSpPr>
            <a:grpSpLocks/>
          </p:cNvGrpSpPr>
          <p:nvPr/>
        </p:nvGrpSpPr>
        <p:grpSpPr bwMode="auto">
          <a:xfrm>
            <a:off x="6732588" y="2997200"/>
            <a:ext cx="1727200" cy="1117600"/>
            <a:chOff x="0" y="0"/>
            <a:chExt cx="666" cy="672"/>
          </a:xfrm>
        </p:grpSpPr>
        <p:pic>
          <p:nvPicPr>
            <p:cNvPr id="10279" name="Picture 3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80" name="Text Box 40"/>
            <p:cNvSpPr txBox="1">
              <a:spLocks noChangeArrowheads="1"/>
            </p:cNvSpPr>
            <p:nvPr/>
          </p:nvSpPr>
          <p:spPr bwMode="auto">
            <a:xfrm rot="10648956" flipV="1">
              <a:off x="159" y="251"/>
              <a:ext cx="376" cy="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chemeClr val="tx2"/>
                  </a:solidFill>
                  <a:latin typeface="Times New Roman" pitchFamily="18" charset="0"/>
                </a:rPr>
                <a:t>换成</a:t>
              </a:r>
            </a:p>
          </p:txBody>
        </p:sp>
      </p:grpSp>
      <p:sp>
        <p:nvSpPr>
          <p:cNvPr id="10285" name="AutoShape 45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733800" y="685800"/>
            <a:ext cx="1512888" cy="1512888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3121 L -0.12517 0.3045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000" y="16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67 0.06289 L -0.12517 0.5033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300" y="22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-0.06232 0.7134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000" y="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3 0.03148 L 0.12674 0.6090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000" y="28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0.11094 0.5375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538" y="268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16528 0.40069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264" y="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33526E-6 L -0.06805 0.5133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300" y="25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rAng="0" ptsTypes="">
                                      <p:cBhvr>
                                        <p:cTn id="34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5087E-6 L -0.07361 0.31052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00" y="15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-0.04861 0.41111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431" y="205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20071312233373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647825"/>
            <a:ext cx="619125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23" name="Picture 3" descr="20071312233373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647825"/>
            <a:ext cx="619125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24" name="Picture 4" descr="20071312233373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392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166813" y="5018088"/>
            <a:ext cx="5781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81928" name="WordArt 8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4495800" cy="609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315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第三关：我会学</a:t>
            </a:r>
          </a:p>
        </p:txBody>
      </p:sp>
      <p:pic>
        <p:nvPicPr>
          <p:cNvPr id="8193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5257800" y="252413"/>
            <a:ext cx="3841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我家有哪些人？</a:t>
            </a:r>
          </a:p>
          <a:p>
            <a:r>
              <a:rPr lang="zh-CN" altLang="en-US" sz="3200" b="1">
                <a:solidFill>
                  <a:srgbClr val="FF0000"/>
                </a:solidFill>
              </a:rPr>
              <a:t>都喜欢看什么节目？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京剧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2971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 descr="妈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5029200"/>
            <a:ext cx="158273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4" descr="足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514600"/>
            <a:ext cx="2895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5" descr="舞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89560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2895600" y="1828800"/>
            <a:ext cx="2819400" cy="16002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>
            <a:off x="2895600" y="3733800"/>
            <a:ext cx="2819400" cy="16002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 flipV="1">
            <a:off x="2971800" y="1752600"/>
            <a:ext cx="2819400" cy="36576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685800"/>
            <a:ext cx="107791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"/>
            <a:ext cx="11430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8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1006475" cy="205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3048000" y="0"/>
            <a:ext cx="2438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>
                <a:solidFill>
                  <a:srgbClr val="CC3300"/>
                </a:solidFill>
                <a:latin typeface="Times New Roman" pitchFamily="18" charset="0"/>
                <a:ea typeface="华文细黑" pitchFamily="2" charset="-122"/>
              </a:rPr>
              <a:t>我会连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 animBg="1"/>
      <p:bldP spid="60423" grpId="0" animBg="1"/>
      <p:bldP spid="604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578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519113" y="5954713"/>
            <a:ext cx="765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91139" name="Line 3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1140" name="Picture 4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447800" y="1447800"/>
            <a:ext cx="54102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因为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爱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en-US" sz="4400" b="1">
                <a:latin typeface="宋体" pitchFamily="2" charset="-122"/>
              </a:rPr>
              <a:t>,</a:t>
            </a:r>
            <a:r>
              <a:rPr lang="zh-CN" altLang="en-US" sz="4400" b="1">
                <a:latin typeface="宋体" pitchFamily="2" charset="-122"/>
              </a:rPr>
              <a:t>想让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高兴，所以换成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爱看的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/>
              <a:t>。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2232" name="Picture 8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1676400" y="1524000"/>
            <a:ext cx="5715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latin typeface="宋体" pitchFamily="2" charset="-122"/>
              </a:rPr>
              <a:t>    </a:t>
            </a:r>
            <a:r>
              <a:rPr lang="zh-CN" altLang="en-US" sz="4400" b="1">
                <a:latin typeface="宋体" pitchFamily="2" charset="-122"/>
              </a:rPr>
              <a:t>因为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en-US" altLang="zh-CN" sz="4000" b="1" u="sng">
                <a:solidFill>
                  <a:srgbClr val="FF0000"/>
                </a:solidFill>
                <a:latin typeface="宋体" pitchFamily="2" charset="-122"/>
              </a:rPr>
              <a:t>爸爸</a:t>
            </a:r>
            <a:r>
              <a:rPr lang="zh-CN" altLang="en-US" sz="4000" b="1" u="sng">
                <a:latin typeface="宋体" pitchFamily="2" charset="-122"/>
              </a:rPr>
              <a:t> 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zh-CN" altLang="en-US" sz="4400" b="1">
                <a:latin typeface="宋体" pitchFamily="2" charset="-122"/>
              </a:rPr>
              <a:t>爱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en-US" altLang="zh-CN" sz="4000" b="1" u="sng">
                <a:solidFill>
                  <a:srgbClr val="FF0000"/>
                </a:solidFill>
                <a:latin typeface="宋体" pitchFamily="2" charset="-122"/>
              </a:rPr>
              <a:t>奶奶</a:t>
            </a:r>
            <a:r>
              <a:rPr lang="zh-CN" altLang="en-US" sz="4400" b="1" u="sng">
                <a:latin typeface="宋体" pitchFamily="2" charset="-122"/>
              </a:rPr>
              <a:t>  </a:t>
            </a:r>
            <a:r>
              <a:rPr lang="en-US" sz="4400" b="1">
                <a:latin typeface="宋体" pitchFamily="2" charset="-122"/>
              </a:rPr>
              <a:t>,</a:t>
            </a:r>
            <a:r>
              <a:rPr lang="zh-CN" altLang="en-US" sz="4400" b="1">
                <a:latin typeface="宋体" pitchFamily="2" charset="-122"/>
              </a:rPr>
              <a:t>想让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en-US" altLang="zh-CN" sz="4400" b="1" u="sng">
                <a:solidFill>
                  <a:srgbClr val="FF0000"/>
                </a:solidFill>
                <a:latin typeface="宋体" pitchFamily="2" charset="-122"/>
              </a:rPr>
              <a:t>奶奶</a:t>
            </a:r>
            <a:r>
              <a:rPr lang="zh-CN" altLang="en-US" sz="4400" b="1" u="sng">
                <a:latin typeface="宋体" pitchFamily="2" charset="-122"/>
              </a:rPr>
              <a:t>  </a:t>
            </a:r>
            <a:r>
              <a:rPr lang="zh-CN" altLang="en-US" sz="4400" b="1">
                <a:latin typeface="宋体" pitchFamily="2" charset="-122"/>
              </a:rPr>
              <a:t>高兴，所以换成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en-US" altLang="zh-CN" sz="4400" b="1" u="sng">
                <a:solidFill>
                  <a:srgbClr val="FF0000"/>
                </a:solidFill>
                <a:latin typeface="宋体" pitchFamily="2" charset="-122"/>
              </a:rPr>
              <a:t>奶奶</a:t>
            </a:r>
            <a:r>
              <a:rPr lang="zh-CN" altLang="en-US" sz="4400" b="1" u="sng">
                <a:latin typeface="宋体" pitchFamily="2" charset="-122"/>
              </a:rPr>
              <a:t>  </a:t>
            </a:r>
            <a:r>
              <a:rPr lang="zh-CN" altLang="en-US" sz="4400" b="1">
                <a:latin typeface="宋体" pitchFamily="2" charset="-122"/>
              </a:rPr>
              <a:t>爱看的</a:t>
            </a:r>
            <a:r>
              <a:rPr lang="zh-CN" altLang="en-US" sz="4400" b="1" u="sng">
                <a:latin typeface="宋体" pitchFamily="2" charset="-122"/>
              </a:rPr>
              <a:t> </a:t>
            </a:r>
            <a:r>
              <a:rPr lang="en-US" altLang="zh-CN" sz="4400" b="1" u="sng">
                <a:solidFill>
                  <a:srgbClr val="FF0000"/>
                </a:solidFill>
                <a:latin typeface="宋体" pitchFamily="2" charset="-122"/>
              </a:rPr>
              <a:t>京剧</a:t>
            </a:r>
            <a:r>
              <a:rPr lang="zh-CN" altLang="en-US" sz="4400" b="1" u="sng">
                <a:latin typeface="宋体" pitchFamily="2" charset="-122"/>
              </a:rPr>
              <a:t>  </a:t>
            </a:r>
            <a:r>
              <a:rPr lang="zh-CN" altLang="en-US" sz="4400" b="1"/>
              <a:t>。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87044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7046" name="Picture 6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447800" y="1447800"/>
            <a:ext cx="54102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因为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爱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en-US" sz="4400" b="1">
                <a:latin typeface="宋体" pitchFamily="2" charset="-122"/>
              </a:rPr>
              <a:t>,</a:t>
            </a:r>
            <a:r>
              <a:rPr lang="zh-CN" altLang="en-US" sz="4400" b="1">
                <a:latin typeface="宋体" pitchFamily="2" charset="-122"/>
              </a:rPr>
              <a:t>想让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高兴，所以换成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>
                <a:latin typeface="宋体" pitchFamily="2" charset="-122"/>
              </a:rPr>
              <a:t>爱看的</a:t>
            </a:r>
            <a:r>
              <a:rPr lang="zh-CN" altLang="en-US" sz="4400" b="1" u="sng">
                <a:latin typeface="宋体" pitchFamily="2" charset="-122"/>
              </a:rPr>
              <a:t>   </a:t>
            </a:r>
            <a:r>
              <a:rPr lang="zh-CN" altLang="en-US" sz="4400" b="1"/>
              <a:t>。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5849" name="Group 9"/>
          <p:cNvGrpSpPr>
            <a:grpSpLocks/>
          </p:cNvGrpSpPr>
          <p:nvPr/>
        </p:nvGrpSpPr>
        <p:grpSpPr bwMode="auto">
          <a:xfrm>
            <a:off x="1295400" y="3352800"/>
            <a:ext cx="5097463" cy="1990725"/>
            <a:chOff x="793" y="1661"/>
            <a:chExt cx="3211" cy="1254"/>
          </a:xfrm>
        </p:grpSpPr>
        <p:sp>
          <p:nvSpPr>
            <p:cNvPr id="35850" name="Text Box 10"/>
            <p:cNvSpPr txBox="1">
              <a:spLocks noChangeArrowheads="1"/>
            </p:cNvSpPr>
            <p:nvPr/>
          </p:nvSpPr>
          <p:spPr bwMode="auto">
            <a:xfrm>
              <a:off x="793" y="1752"/>
              <a:ext cx="2145" cy="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9600" b="1">
                  <a:solidFill>
                    <a:srgbClr val="0033CC"/>
                  </a:solidFill>
                  <a:ea typeface="楷体" pitchFamily="49" charset="-122"/>
                </a:rPr>
                <a:t>秘密</a:t>
              </a:r>
            </a:p>
          </p:txBody>
        </p:sp>
        <p:pic>
          <p:nvPicPr>
            <p:cNvPr id="35851" name="Picture 11" descr="079%E5%95%8F%E8%99%9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661"/>
              <a:ext cx="1260" cy="1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5864" name="Picture 24" descr="20051161523511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1752600" y="1295400"/>
            <a:ext cx="5562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ea typeface="楷体" pitchFamily="49" charset="-122"/>
              </a:rPr>
              <a:t>       因为我们心中都有个（    ），所以我家看电视真有些</a:t>
            </a:r>
            <a:r>
              <a:rPr lang="zh-CN" altLang="en-US" sz="3600" b="1">
                <a:solidFill>
                  <a:srgbClr val="FF0000"/>
                </a:solidFill>
                <a:ea typeface="楷体" pitchFamily="49" charset="-122"/>
              </a:rPr>
              <a:t>奇妙</a:t>
            </a:r>
            <a:r>
              <a:rPr lang="zh-CN" altLang="en-US" sz="3600" b="1">
                <a:ea typeface="楷体" pitchFamily="49" charset="-122"/>
              </a:rPr>
              <a:t>！</a:t>
            </a:r>
          </a:p>
        </p:txBody>
      </p: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2590800" y="3733800"/>
            <a:ext cx="5097463" cy="1990725"/>
            <a:chOff x="793" y="1661"/>
            <a:chExt cx="3211" cy="1254"/>
          </a:xfrm>
        </p:grpSpPr>
        <p:sp>
          <p:nvSpPr>
            <p:cNvPr id="35867" name="Text Box 27"/>
            <p:cNvSpPr txBox="1">
              <a:spLocks noChangeArrowheads="1"/>
            </p:cNvSpPr>
            <p:nvPr/>
          </p:nvSpPr>
          <p:spPr bwMode="auto">
            <a:xfrm>
              <a:off x="793" y="1752"/>
              <a:ext cx="2145" cy="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9600" b="1">
                  <a:solidFill>
                    <a:srgbClr val="0033CC"/>
                  </a:solidFill>
                  <a:ea typeface="楷体" pitchFamily="49" charset="-122"/>
                </a:rPr>
                <a:t>秘密</a:t>
              </a:r>
            </a:p>
          </p:txBody>
        </p:sp>
        <p:pic>
          <p:nvPicPr>
            <p:cNvPr id="35868" name="Picture 28" descr="079%E5%95%8F%E8%99%9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661"/>
              <a:ext cx="1260" cy="1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5869" name="Picture 29" descr="569384447d1ce04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5" t="9663" r="16207" b="9148"/>
          <a:stretch/>
        </p:blipFill>
        <p:spPr>
          <a:xfrm>
            <a:off x="2971842" y="1905041"/>
            <a:ext cx="3457213" cy="274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57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gifmb0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013" y="-303213"/>
            <a:ext cx="98282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8" name="WordArt 6"/>
          <p:cNvSpPr>
            <a:spLocks noChangeArrowheads="1" noChangeShapeType="1" noTextEdit="1"/>
          </p:cNvSpPr>
          <p:nvPr/>
        </p:nvSpPr>
        <p:spPr bwMode="auto">
          <a:xfrm>
            <a:off x="914400" y="381000"/>
            <a:ext cx="358140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第四关 我会读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838200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/>
              <a:t>       请同学们自由朗读</a:t>
            </a:r>
            <a:r>
              <a:rPr lang="en-US" altLang="zh-CN" sz="4400"/>
              <a:t>《</a:t>
            </a:r>
            <a:r>
              <a:rPr lang="zh-CN" altLang="en-US" sz="4400"/>
              <a:t>看电视</a:t>
            </a:r>
            <a:r>
              <a:rPr lang="en-US" altLang="zh-CN" sz="4400"/>
              <a:t>》《</a:t>
            </a:r>
            <a:r>
              <a:rPr lang="zh-CN" altLang="en-US" sz="4400"/>
              <a:t>孔融让梨</a:t>
            </a:r>
            <a:r>
              <a:rPr lang="en-US" altLang="zh-CN" sz="4400"/>
              <a:t>》</a:t>
            </a:r>
            <a:r>
              <a:rPr lang="zh-CN" altLang="en-US" sz="4400"/>
              <a:t>两篇文章，思考：</a:t>
            </a:r>
          </a:p>
          <a:p>
            <a:r>
              <a:rPr lang="en-US" altLang="zh-CN" sz="4400"/>
              <a:t>1</a:t>
            </a:r>
            <a:r>
              <a:rPr lang="zh-CN" altLang="en-US" sz="4400"/>
              <a:t>、为什么说宁宁是个懂事的孩子？</a:t>
            </a:r>
          </a:p>
          <a:p>
            <a:r>
              <a:rPr lang="en-US" altLang="zh-CN" sz="4400"/>
              <a:t>2</a:t>
            </a:r>
            <a:r>
              <a:rPr lang="zh-CN" altLang="en-US" sz="4400"/>
              <a:t>、你从</a:t>
            </a:r>
            <a:r>
              <a:rPr lang="en-US" altLang="zh-CN" sz="4400"/>
              <a:t>《</a:t>
            </a:r>
            <a:r>
              <a:rPr lang="zh-CN" altLang="en-US" sz="4400"/>
              <a:t>孔融让梨</a:t>
            </a:r>
            <a:r>
              <a:rPr lang="en-US" altLang="zh-CN" sz="4400"/>
              <a:t>》</a:t>
            </a:r>
            <a:r>
              <a:rPr lang="zh-CN" altLang="en-US" sz="4400"/>
              <a:t>这个故事中学到了什么？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gifmb0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228600"/>
            <a:ext cx="98282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4997" name="WordArt 5"/>
          <p:cNvSpPr>
            <a:spLocks noChangeArrowheads="1" noChangeShapeType="1" noTextEdit="1"/>
          </p:cNvSpPr>
          <p:nvPr/>
        </p:nvSpPr>
        <p:spPr bwMode="auto">
          <a:xfrm>
            <a:off x="838200" y="609600"/>
            <a:ext cx="3200400" cy="1219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第五关  我会写</a:t>
            </a:r>
          </a:p>
        </p:txBody>
      </p:sp>
      <p:pic>
        <p:nvPicPr>
          <p:cNvPr id="84999" name="Picture 7" descr="我帮奶奶梳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362200"/>
            <a:ext cx="54864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001" name="Picture 9" descr="u=2150441577,2463868037&amp;fm=23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33800"/>
            <a:ext cx="51054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007" name="Picture 15" descr="u=4119054056,662334928&amp;fm=23&amp;g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000"/>
            <a:ext cx="5105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3802" name="Picture 10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362200" y="2590800"/>
            <a:ext cx="54102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/>
              <a:t>          </a:t>
            </a:r>
            <a:r>
              <a:rPr lang="zh-CN" altLang="en-US" sz="4000" b="1"/>
              <a:t>小朋友你在家里是怎样关心他人的呢？请你说一说并写一写。</a:t>
            </a:r>
            <a:endParaRPr lang="en-US" altLang="zh-CN" sz="4000" b="1"/>
          </a:p>
        </p:txBody>
      </p:sp>
      <p:sp>
        <p:nvSpPr>
          <p:cNvPr id="33804" name="WordArt 12"/>
          <p:cNvSpPr>
            <a:spLocks noChangeArrowheads="1" noChangeShapeType="1" noTextEdit="1"/>
          </p:cNvSpPr>
          <p:nvPr/>
        </p:nvSpPr>
        <p:spPr bwMode="auto">
          <a:xfrm>
            <a:off x="1447800" y="304800"/>
            <a:ext cx="4495800" cy="2057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第五关  我会写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gifmb0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-304800"/>
            <a:ext cx="98282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73732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3735" name="Picture 7" descr="MC900437791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38100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6" name="WordArt 8"/>
          <p:cNvSpPr>
            <a:spLocks noChangeArrowheads="1" noChangeShapeType="1" noTextEdit="1"/>
          </p:cNvSpPr>
          <p:nvPr/>
        </p:nvSpPr>
        <p:spPr bwMode="auto">
          <a:xfrm>
            <a:off x="4572000" y="1143000"/>
            <a:ext cx="3276600" cy="3733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我们真棒！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gifmb0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-304800"/>
            <a:ext cx="9828213" cy="761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6027" name="Picture 11" descr="4f8ab2c15d73b20ee4dd3b4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-381000"/>
            <a:ext cx="98298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2438400" y="2057400"/>
            <a:ext cx="42672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ea typeface="隶书" pitchFamily="49" charset="-122"/>
              </a:rPr>
              <a:t>赠  人  玫  瑰，</a:t>
            </a:r>
          </a:p>
          <a:p>
            <a:r>
              <a:rPr lang="zh-CN" altLang="en-US" sz="4800" b="1">
                <a:ea typeface="隶书" pitchFamily="49" charset="-122"/>
              </a:rPr>
              <a:t>手  有  余  香！</a:t>
            </a:r>
          </a:p>
          <a:p>
            <a:r>
              <a:rPr lang="zh-CN" altLang="en-US" sz="4800" b="1">
                <a:ea typeface="隶书" pitchFamily="49" charset="-122"/>
              </a:rPr>
              <a:t>关  爱  他  人，</a:t>
            </a:r>
          </a:p>
          <a:p>
            <a:r>
              <a:rPr lang="zh-CN" altLang="en-US" sz="4800" b="1">
                <a:ea typeface="隶书" pitchFamily="49" charset="-122"/>
              </a:rPr>
              <a:t>快  乐  自  己！</a:t>
            </a:r>
          </a:p>
        </p:txBody>
      </p:sp>
      <p:pic>
        <p:nvPicPr>
          <p:cNvPr id="86029" name="快乐天堂-无和声版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715000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6157" fill="hold"/>
                                        <p:tgtEl>
                                          <p:spTgt spid="860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029"/>
                </p:tgtEl>
              </p:cMediaNode>
            </p:audio>
          </p:childTnLst>
        </p:cTn>
      </p:par>
    </p:tnLst>
    <p:bldLst>
      <p:bldP spid="8602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4770" name="Picture 18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71" name="WordArt 19"/>
          <p:cNvSpPr>
            <a:spLocks noChangeArrowheads="1" noChangeShapeType="1" noTextEdit="1"/>
          </p:cNvSpPr>
          <p:nvPr/>
        </p:nvSpPr>
        <p:spPr bwMode="auto">
          <a:xfrm>
            <a:off x="1905000" y="1676400"/>
            <a:ext cx="5029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智勇大闯关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47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8534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000" b="1">
              <a:latin typeface="宋体" pitchFamily="2" charset="-122"/>
            </a:endParaRP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678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4047" name="Picture 15" descr="20051161523511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8" name="WordArt 16"/>
          <p:cNvSpPr>
            <a:spLocks noChangeArrowheads="1" noChangeShapeType="1" noTextEdit="1"/>
          </p:cNvSpPr>
          <p:nvPr/>
        </p:nvSpPr>
        <p:spPr bwMode="auto">
          <a:xfrm>
            <a:off x="1981200" y="1524000"/>
            <a:ext cx="4876800" cy="2743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第一关 我会猜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7" name="Picture 13" descr="200822714220794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2356563fwkw0ue4w5354y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5" descr="b20090415011452u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115942Oa-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44749951adf4a6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Pages>0</Pages>
  <Words>235</Words>
  <Characters>0</Characters>
  <Application>Microsoft Office PowerPoint</Application>
  <DocSecurity>0</DocSecurity>
  <PresentationFormat>全屏显示(4:3)</PresentationFormat>
  <Lines>0</Lines>
  <Paragraphs>37</Paragraphs>
  <Slides>24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默认设计模板</vt:lpstr>
      <vt:lpstr>默认设计模板_2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DADI</cp:lastModifiedBy>
  <cp:revision>32</cp:revision>
  <dcterms:created xsi:type="dcterms:W3CDTF">2013-03-09T09:48:39Z</dcterms:created>
  <dcterms:modified xsi:type="dcterms:W3CDTF">2013-03-26T13:21:15Z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