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pptx" ContentType="application/vnd.openxmlformats-officedocument.presentationml.presentation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</p:sldIdLst>
  <p:sldSz cx="9144000" cy="6858000" type="screen4x3"/>
  <p:notesSz cx="6858000" cy="9144000"/>
  <p:embeddedFontLst>
    <p:embeddedFont>
      <p:font typeface="方正喵呜体" charset="-122"/>
      <p:regular r:id="rId4"/>
    </p:embeddedFont>
    <p:embeddedFont>
      <p:font typeface="Calibri" pitchFamily="34" charset="0"/>
      <p:regular r:id="rId5"/>
      <p:bold r:id="rId6"/>
      <p:italic r:id="rId7"/>
      <p:boldItalic r:id="rId8"/>
    </p:embeddedFont>
    <p:embeddedFont>
      <p:font typeface="华康少女文字W5(P)" pitchFamily="82" charset="-122"/>
      <p:regular r:id="rId9"/>
    </p:embeddedFont>
    <p:embeddedFont>
      <p:font typeface="方正静蕾简体" charset="-122"/>
      <p:regular r:id="rId10"/>
    </p:embeddedFont>
    <p:embeddedFont>
      <p:font typeface="经典趣体简" pitchFamily="49" charset="-122"/>
      <p:regular r:id="rId1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33CC33"/>
    <a:srgbClr val="3399FF"/>
    <a:srgbClr val="FF6699"/>
    <a:srgbClr val="FF66CC"/>
    <a:srgbClr val="3693AC"/>
    <a:srgbClr val="01FF01"/>
    <a:srgbClr val="B000B0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660"/>
  </p:normalViewPr>
  <p:slideViewPr>
    <p:cSldViewPr>
      <p:cViewPr>
        <p:scale>
          <a:sx n="71" d="100"/>
          <a:sy n="71" d="100"/>
        </p:scale>
        <p:origin x="-153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D9CC-3722-43A2-BF9C-4CCFFB4CD0AF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58E-B3AD-43F1-968F-64BE59BFE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D9CC-3722-43A2-BF9C-4CCFFB4CD0AF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58E-B3AD-43F1-968F-64BE59BFE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D9CC-3722-43A2-BF9C-4CCFFB4CD0AF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58E-B3AD-43F1-968F-64BE59BFE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D9CC-3722-43A2-BF9C-4CCFFB4CD0AF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58E-B3AD-43F1-968F-64BE59BFE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D9CC-3722-43A2-BF9C-4CCFFB4CD0AF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58E-B3AD-43F1-968F-64BE59BFE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D9CC-3722-43A2-BF9C-4CCFFB4CD0AF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58E-B3AD-43F1-968F-64BE59BFE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D9CC-3722-43A2-BF9C-4CCFFB4CD0AF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58E-B3AD-43F1-968F-64BE59BFE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D9CC-3722-43A2-BF9C-4CCFFB4CD0AF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58E-B3AD-43F1-968F-64BE59BFE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D9CC-3722-43A2-BF9C-4CCFFB4CD0AF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58E-B3AD-43F1-968F-64BE59BFE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D9CC-3722-43A2-BF9C-4CCFFB4CD0AF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58E-B3AD-43F1-968F-64BE59BFE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D9CC-3722-43A2-BF9C-4CCFFB4CD0AF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58E-B3AD-43F1-968F-64BE59BFE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DD9CC-3722-43A2-BF9C-4CCFFB4CD0AF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1558E-B3AD-43F1-968F-64BE59BFE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package" Target="../embeddings/Microsoft_PowerPoint_Presentation3.pptx"/><Relationship Id="rId3" Type="http://schemas.openxmlformats.org/officeDocument/2006/relationships/image" Target="../media/image6.jpeg"/><Relationship Id="rId7" Type="http://schemas.openxmlformats.org/officeDocument/2006/relationships/package" Target="../embeddings/Microsoft_PowerPoint_Presentation1.pptx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.emf"/><Relationship Id="rId5" Type="http://schemas.openxmlformats.org/officeDocument/2006/relationships/image" Target="../media/image7.jpeg"/><Relationship Id="rId15" Type="http://schemas.openxmlformats.org/officeDocument/2006/relationships/image" Target="../media/image8.gif"/><Relationship Id="rId10" Type="http://schemas.openxmlformats.org/officeDocument/2006/relationships/package" Target="../embeddings/Microsoft_PowerPoint_Presentation2.pptx"/><Relationship Id="rId4" Type="http://schemas.openxmlformats.org/officeDocument/2006/relationships/slide" Target="slide2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3000" b="-1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>
            <a:off x="1214438" y="3214686"/>
            <a:ext cx="6772275" cy="233363"/>
          </a:xfrm>
          <a:custGeom>
            <a:avLst/>
            <a:gdLst>
              <a:gd name="connsiteX0" fmla="*/ 0 w 6772275"/>
              <a:gd name="connsiteY0" fmla="*/ 64294 h 233363"/>
              <a:gd name="connsiteX1" fmla="*/ 1757362 w 6772275"/>
              <a:gd name="connsiteY1" fmla="*/ 78582 h 233363"/>
              <a:gd name="connsiteX2" fmla="*/ 3743325 w 6772275"/>
              <a:gd name="connsiteY2" fmla="*/ 221457 h 233363"/>
              <a:gd name="connsiteX3" fmla="*/ 5614987 w 6772275"/>
              <a:gd name="connsiteY3" fmla="*/ 7144 h 233363"/>
              <a:gd name="connsiteX4" fmla="*/ 6772275 w 6772275"/>
              <a:gd name="connsiteY4" fmla="*/ 178594 h 23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2275" h="233363">
                <a:moveTo>
                  <a:pt x="0" y="64294"/>
                </a:moveTo>
                <a:lnTo>
                  <a:pt x="1757362" y="78582"/>
                </a:lnTo>
                <a:cubicBezTo>
                  <a:pt x="2381249" y="104776"/>
                  <a:pt x="3100388" y="233363"/>
                  <a:pt x="3743325" y="221457"/>
                </a:cubicBezTo>
                <a:cubicBezTo>
                  <a:pt x="4386262" y="209551"/>
                  <a:pt x="5110162" y="14288"/>
                  <a:pt x="5614987" y="7144"/>
                </a:cubicBezTo>
                <a:cubicBezTo>
                  <a:pt x="6119812" y="0"/>
                  <a:pt x="6446043" y="89297"/>
                  <a:pt x="6772275" y="178594"/>
                </a:cubicBezTo>
              </a:path>
            </a:pathLst>
          </a:custGeom>
          <a:ln w="603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12676874414243.jpg"/>
          <p:cNvPicPr>
            <a:picLocks noChangeAspect="1"/>
          </p:cNvPicPr>
          <p:nvPr/>
        </p:nvPicPr>
        <p:blipFill>
          <a:blip r:embed="rId3">
            <a:lum bright="-2000" contrast="20000"/>
          </a:blip>
          <a:stretch>
            <a:fillRect/>
          </a:stretch>
        </p:blipFill>
        <p:spPr>
          <a:xfrm rot="21003160">
            <a:off x="52871" y="388917"/>
            <a:ext cx="4615280" cy="3456935"/>
          </a:xfrm>
          <a:prstGeom prst="hear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971247" y="1484784"/>
            <a:ext cx="196079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 dirty="0" smtClean="0">
                <a:solidFill>
                  <a:srgbClr val="00B0F0"/>
                </a:solidFill>
                <a:latin typeface="方正静蕾简体" pitchFamily="2" charset="-122"/>
                <a:ea typeface="方正静蕾简体" pitchFamily="2" charset="-122"/>
              </a:rPr>
              <a:t>夏</a:t>
            </a:r>
            <a:endParaRPr lang="zh-CN" altLang="en-US" sz="13800" b="1" dirty="0">
              <a:solidFill>
                <a:srgbClr val="00B0F0"/>
              </a:solidFill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3968" y="2060848"/>
            <a:ext cx="714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 smtClean="0">
                <a:solidFill>
                  <a:srgbClr val="FFC000"/>
                </a:solidFill>
                <a:latin typeface="方正静蕾简体" pitchFamily="2" charset="-122"/>
                <a:ea typeface="方正静蕾简体" pitchFamily="2" charset="-122"/>
              </a:rPr>
              <a:t>夜</a:t>
            </a:r>
            <a:endParaRPr lang="zh-CN" altLang="en-US" sz="8800" b="1" dirty="0">
              <a:solidFill>
                <a:srgbClr val="FFC000"/>
              </a:solidFill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2366" y="1916832"/>
            <a:ext cx="78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solidFill>
                  <a:srgbClr val="7030A0"/>
                </a:solidFill>
                <a:latin typeface="方正静蕾简体" pitchFamily="2" charset="-122"/>
                <a:ea typeface="方正静蕾简体" pitchFamily="2" charset="-122"/>
              </a:rPr>
              <a:t>多</a:t>
            </a:r>
            <a:endParaRPr lang="zh-CN" altLang="en-US" sz="7200" b="1" dirty="0">
              <a:solidFill>
                <a:srgbClr val="7030A0"/>
              </a:solidFill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1940639"/>
            <a:ext cx="1217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solidFill>
                  <a:srgbClr val="FF3399"/>
                </a:solidFill>
                <a:latin typeface="方正静蕾简体" pitchFamily="2" charset="-122"/>
                <a:ea typeface="方正静蕾简体" pitchFamily="2" charset="-122"/>
              </a:rPr>
              <a:t>美</a:t>
            </a:r>
            <a:endParaRPr lang="zh-CN" altLang="en-US" sz="7200" b="1" dirty="0">
              <a:solidFill>
                <a:srgbClr val="FF3399"/>
              </a:solidFill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35496" y="727551"/>
            <a:ext cx="2622176" cy="3421529"/>
          </a:xfrm>
          <a:custGeom>
            <a:avLst/>
            <a:gdLst>
              <a:gd name="connsiteX0" fmla="*/ 0 w 2622176"/>
              <a:gd name="connsiteY0" fmla="*/ 3415553 h 3421529"/>
              <a:gd name="connsiteX1" fmla="*/ 1062318 w 2622176"/>
              <a:gd name="connsiteY1" fmla="*/ 3361765 h 3421529"/>
              <a:gd name="connsiteX2" fmla="*/ 2622176 w 2622176"/>
              <a:gd name="connsiteY2" fmla="*/ 2985247 h 3421529"/>
              <a:gd name="connsiteX3" fmla="*/ 2622176 w 2622176"/>
              <a:gd name="connsiteY3" fmla="*/ 2985247 h 3421529"/>
              <a:gd name="connsiteX4" fmla="*/ 1398494 w 2622176"/>
              <a:gd name="connsiteY4" fmla="*/ 2474259 h 3421529"/>
              <a:gd name="connsiteX5" fmla="*/ 147918 w 2622176"/>
              <a:gd name="connsiteY5" fmla="*/ 1438836 h 3421529"/>
              <a:gd name="connsiteX6" fmla="*/ 188259 w 2622176"/>
              <a:gd name="connsiteY6" fmla="*/ 376518 h 3421529"/>
              <a:gd name="connsiteX7" fmla="*/ 981635 w 2622176"/>
              <a:gd name="connsiteY7" fmla="*/ 0 h 3421529"/>
              <a:gd name="connsiteX8" fmla="*/ 981635 w 2622176"/>
              <a:gd name="connsiteY8" fmla="*/ 0 h 342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2176" h="3421529">
                <a:moveTo>
                  <a:pt x="0" y="3415553"/>
                </a:moveTo>
                <a:cubicBezTo>
                  <a:pt x="312644" y="3424518"/>
                  <a:pt x="625289" y="3433483"/>
                  <a:pt x="1062318" y="3361765"/>
                </a:cubicBezTo>
                <a:cubicBezTo>
                  <a:pt x="1499347" y="3290047"/>
                  <a:pt x="2622176" y="2985247"/>
                  <a:pt x="2622176" y="2985247"/>
                </a:cubicBezTo>
                <a:lnTo>
                  <a:pt x="2622176" y="2985247"/>
                </a:lnTo>
                <a:cubicBezTo>
                  <a:pt x="2418229" y="2900082"/>
                  <a:pt x="1810870" y="2731994"/>
                  <a:pt x="1398494" y="2474259"/>
                </a:cubicBezTo>
                <a:cubicBezTo>
                  <a:pt x="986118" y="2216524"/>
                  <a:pt x="349624" y="1788459"/>
                  <a:pt x="147918" y="1438836"/>
                </a:cubicBezTo>
                <a:cubicBezTo>
                  <a:pt x="-53788" y="1089213"/>
                  <a:pt x="49306" y="616324"/>
                  <a:pt x="188259" y="376518"/>
                </a:cubicBezTo>
                <a:cubicBezTo>
                  <a:pt x="327212" y="136712"/>
                  <a:pt x="981635" y="0"/>
                  <a:pt x="981635" y="0"/>
                </a:cubicBezTo>
                <a:lnTo>
                  <a:pt x="981635" y="0"/>
                </a:lnTo>
              </a:path>
            </a:pathLst>
          </a:cu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899592" y="341011"/>
            <a:ext cx="8148917" cy="1575821"/>
          </a:xfrm>
          <a:custGeom>
            <a:avLst/>
            <a:gdLst>
              <a:gd name="connsiteX0" fmla="*/ 0 w 8148917"/>
              <a:gd name="connsiteY0" fmla="*/ 417899 h 1575821"/>
              <a:gd name="connsiteX1" fmla="*/ 430305 w 8148917"/>
              <a:gd name="connsiteY1" fmla="*/ 458240 h 1575821"/>
              <a:gd name="connsiteX2" fmla="*/ 1196788 w 8148917"/>
              <a:gd name="connsiteY2" fmla="*/ 1009570 h 1575821"/>
              <a:gd name="connsiteX3" fmla="*/ 1519517 w 8148917"/>
              <a:gd name="connsiteY3" fmla="*/ 417899 h 1575821"/>
              <a:gd name="connsiteX4" fmla="*/ 2057400 w 8148917"/>
              <a:gd name="connsiteY4" fmla="*/ 81723 h 1575821"/>
              <a:gd name="connsiteX5" fmla="*/ 2837329 w 8148917"/>
              <a:gd name="connsiteY5" fmla="*/ 68276 h 1575821"/>
              <a:gd name="connsiteX6" fmla="*/ 3415553 w 8148917"/>
              <a:gd name="connsiteY6" fmla="*/ 861652 h 1575821"/>
              <a:gd name="connsiteX7" fmla="*/ 3186953 w 8148917"/>
              <a:gd name="connsiteY7" fmla="*/ 1534005 h 1575821"/>
              <a:gd name="connsiteX8" fmla="*/ 4087905 w 8148917"/>
              <a:gd name="connsiteY8" fmla="*/ 1399535 h 1575821"/>
              <a:gd name="connsiteX9" fmla="*/ 5378823 w 8148917"/>
              <a:gd name="connsiteY9" fmla="*/ 1372640 h 1575821"/>
              <a:gd name="connsiteX10" fmla="*/ 6790764 w 8148917"/>
              <a:gd name="connsiteY10" fmla="*/ 1574346 h 1575821"/>
              <a:gd name="connsiteX11" fmla="*/ 7315200 w 8148917"/>
              <a:gd name="connsiteY11" fmla="*/ 1251617 h 1575821"/>
              <a:gd name="connsiteX12" fmla="*/ 8148917 w 8148917"/>
              <a:gd name="connsiteY12" fmla="*/ 1480217 h 1575821"/>
              <a:gd name="connsiteX13" fmla="*/ 8148917 w 8148917"/>
              <a:gd name="connsiteY13" fmla="*/ 1480217 h 157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48917" h="1575821">
                <a:moveTo>
                  <a:pt x="0" y="417899"/>
                </a:moveTo>
                <a:cubicBezTo>
                  <a:pt x="115420" y="388763"/>
                  <a:pt x="230840" y="359628"/>
                  <a:pt x="430305" y="458240"/>
                </a:cubicBezTo>
                <a:cubicBezTo>
                  <a:pt x="629770" y="556852"/>
                  <a:pt x="1015253" y="1016293"/>
                  <a:pt x="1196788" y="1009570"/>
                </a:cubicBezTo>
                <a:cubicBezTo>
                  <a:pt x="1378323" y="1002847"/>
                  <a:pt x="1376082" y="572540"/>
                  <a:pt x="1519517" y="417899"/>
                </a:cubicBezTo>
                <a:cubicBezTo>
                  <a:pt x="1662952" y="263258"/>
                  <a:pt x="1837765" y="139994"/>
                  <a:pt x="2057400" y="81723"/>
                </a:cubicBezTo>
                <a:cubicBezTo>
                  <a:pt x="2277035" y="23452"/>
                  <a:pt x="2610970" y="-61712"/>
                  <a:pt x="2837329" y="68276"/>
                </a:cubicBezTo>
                <a:cubicBezTo>
                  <a:pt x="3063688" y="198264"/>
                  <a:pt x="3357282" y="617364"/>
                  <a:pt x="3415553" y="861652"/>
                </a:cubicBezTo>
                <a:cubicBezTo>
                  <a:pt x="3473824" y="1105940"/>
                  <a:pt x="3074894" y="1444358"/>
                  <a:pt x="3186953" y="1534005"/>
                </a:cubicBezTo>
                <a:cubicBezTo>
                  <a:pt x="3299012" y="1623652"/>
                  <a:pt x="3722593" y="1426429"/>
                  <a:pt x="4087905" y="1399535"/>
                </a:cubicBezTo>
                <a:cubicBezTo>
                  <a:pt x="4453217" y="1372641"/>
                  <a:pt x="4928347" y="1343505"/>
                  <a:pt x="5378823" y="1372640"/>
                </a:cubicBezTo>
                <a:cubicBezTo>
                  <a:pt x="5829299" y="1401775"/>
                  <a:pt x="6468035" y="1594516"/>
                  <a:pt x="6790764" y="1574346"/>
                </a:cubicBezTo>
                <a:cubicBezTo>
                  <a:pt x="7113493" y="1554176"/>
                  <a:pt x="7088841" y="1267305"/>
                  <a:pt x="7315200" y="1251617"/>
                </a:cubicBezTo>
                <a:cubicBezTo>
                  <a:pt x="7541559" y="1235929"/>
                  <a:pt x="8148917" y="1480217"/>
                  <a:pt x="8148917" y="1480217"/>
                </a:cubicBezTo>
                <a:lnTo>
                  <a:pt x="8148917" y="1480217"/>
                </a:lnTo>
              </a:path>
            </a:pathLst>
          </a:cu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" y="-265720"/>
            <a:ext cx="9144000" cy="7123720"/>
          </a:xfrm>
          <a:prstGeom prst="rect">
            <a:avLst/>
          </a:prstGeom>
        </p:spPr>
      </p:pic>
      <p:sp>
        <p:nvSpPr>
          <p:cNvPr id="4" name="圆角矩形 3">
            <a:hlinkClick r:id="rId4" action="ppaction://hlinksldjump"/>
          </p:cNvPr>
          <p:cNvSpPr/>
          <p:nvPr/>
        </p:nvSpPr>
        <p:spPr>
          <a:xfrm>
            <a:off x="7668344" y="332656"/>
            <a:ext cx="1296144" cy="57606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经典趣体简" pitchFamily="49" charset="-122"/>
                <a:ea typeface="经典趣体简" pitchFamily="49" charset="-122"/>
                <a:cs typeface="经典趣体简" pitchFamily="49" charset="-122"/>
              </a:rPr>
              <a:t>首页</a:t>
            </a:r>
          </a:p>
        </p:txBody>
      </p:sp>
      <p:sp>
        <p:nvSpPr>
          <p:cNvPr id="5" name="圆角矩形 4">
            <a:hlinkClick r:id="" action="ppaction://noaction"/>
          </p:cNvPr>
          <p:cNvSpPr/>
          <p:nvPr/>
        </p:nvSpPr>
        <p:spPr>
          <a:xfrm>
            <a:off x="7668344" y="980728"/>
            <a:ext cx="1296144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经典趣体简" pitchFamily="49" charset="-122"/>
                <a:ea typeface="经典趣体简" pitchFamily="49" charset="-122"/>
                <a:cs typeface="经典趣体简" pitchFamily="49" charset="-122"/>
              </a:rPr>
              <a:t>读一读</a:t>
            </a:r>
            <a:endParaRPr lang="zh-CN" altLang="en-US" dirty="0">
              <a:latin typeface="经典趣体简" pitchFamily="49" charset="-122"/>
              <a:ea typeface="经典趣体简" pitchFamily="49" charset="-122"/>
              <a:cs typeface="经典趣体简" pitchFamily="49" charset="-122"/>
            </a:endParaRPr>
          </a:p>
        </p:txBody>
      </p:sp>
      <p:sp>
        <p:nvSpPr>
          <p:cNvPr id="6" name="圆角矩形 5">
            <a:hlinkClick r:id="" action="ppaction://noaction"/>
          </p:cNvPr>
          <p:cNvSpPr/>
          <p:nvPr/>
        </p:nvSpPr>
        <p:spPr>
          <a:xfrm>
            <a:off x="7668344" y="1628800"/>
            <a:ext cx="1296144" cy="5760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经典趣体简" pitchFamily="49" charset="-122"/>
                <a:ea typeface="经典趣体简" pitchFamily="49" charset="-122"/>
                <a:cs typeface="经典趣体简" pitchFamily="49" charset="-122"/>
              </a:rPr>
              <a:t>认一认</a:t>
            </a:r>
          </a:p>
        </p:txBody>
      </p:sp>
      <p:sp>
        <p:nvSpPr>
          <p:cNvPr id="7" name="圆角矩形 6">
            <a:hlinkClick r:id="" action="ppaction://noaction"/>
          </p:cNvPr>
          <p:cNvSpPr/>
          <p:nvPr/>
        </p:nvSpPr>
        <p:spPr>
          <a:xfrm>
            <a:off x="7668344" y="2276872"/>
            <a:ext cx="1296144" cy="57606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经典趣体简" pitchFamily="49" charset="-122"/>
                <a:ea typeface="经典趣体简" pitchFamily="49" charset="-122"/>
                <a:cs typeface="经典趣体简" pitchFamily="49" charset="-122"/>
              </a:rPr>
              <a:t>写一写</a:t>
            </a:r>
          </a:p>
        </p:txBody>
      </p:sp>
      <p:sp>
        <p:nvSpPr>
          <p:cNvPr id="8" name="圆角矩形 7">
            <a:hlinkClick r:id="" action="ppaction://noaction"/>
          </p:cNvPr>
          <p:cNvSpPr/>
          <p:nvPr/>
        </p:nvSpPr>
        <p:spPr>
          <a:xfrm>
            <a:off x="7668344" y="3573016"/>
            <a:ext cx="1296144" cy="57606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经典趣体简" pitchFamily="49" charset="-122"/>
                <a:ea typeface="经典趣体简" pitchFamily="49" charset="-122"/>
                <a:cs typeface="经典趣体简" pitchFamily="49" charset="-122"/>
              </a:rPr>
              <a:t>练一练</a:t>
            </a:r>
          </a:p>
        </p:txBody>
      </p:sp>
      <p:sp>
        <p:nvSpPr>
          <p:cNvPr id="12" name="圆角矩形 11">
            <a:hlinkClick r:id="" action="ppaction://noaction"/>
          </p:cNvPr>
          <p:cNvSpPr/>
          <p:nvPr/>
        </p:nvSpPr>
        <p:spPr>
          <a:xfrm>
            <a:off x="7668344" y="2924944"/>
            <a:ext cx="1296144" cy="576064"/>
          </a:xfrm>
          <a:prstGeom prst="roundRect">
            <a:avLst/>
          </a:prstGeom>
          <a:solidFill>
            <a:srgbClr val="008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经典趣体简" pitchFamily="49" charset="-122"/>
                <a:ea typeface="经典趣体简" pitchFamily="49" charset="-122"/>
                <a:cs typeface="经典趣体简" pitchFamily="49" charset="-122"/>
              </a:rPr>
              <a:t>想一想</a:t>
            </a:r>
          </a:p>
        </p:txBody>
      </p:sp>
      <p:sp>
        <p:nvSpPr>
          <p:cNvPr id="3" name="矩形 2"/>
          <p:cNvSpPr/>
          <p:nvPr/>
        </p:nvSpPr>
        <p:spPr>
          <a:xfrm>
            <a:off x="179512" y="260648"/>
            <a:ext cx="7488832" cy="6408712"/>
          </a:xfrm>
          <a:prstGeom prst="rect">
            <a:avLst/>
          </a:prstGeom>
          <a:solidFill>
            <a:schemeClr val="bg1"/>
          </a:solidFill>
          <a:ln w="127000" cap="rnd">
            <a:solidFill>
              <a:srgbClr val="58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萤火虫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7668344" y="4221088"/>
            <a:ext cx="1296144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经典趣体简" pitchFamily="49" charset="-122"/>
                <a:ea typeface="经典趣体简" pitchFamily="49" charset="-122"/>
                <a:cs typeface="经典趣体简" pitchFamily="49" charset="-122"/>
              </a:rPr>
              <a:t>扩一扩</a:t>
            </a:r>
          </a:p>
        </p:txBody>
      </p:sp>
      <p:pic>
        <p:nvPicPr>
          <p:cNvPr id="11" name="图片 10" descr="背景1.jpg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944575"/>
            <a:ext cx="7308000" cy="2627697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525645" y="818710"/>
            <a:ext cx="3398283" cy="900100"/>
          </a:xfrm>
          <a:prstGeom prst="roundRect">
            <a:avLst/>
          </a:prstGeom>
          <a:solidFill>
            <a:srgbClr val="FFFF99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16" name="对象 1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16225"/>
              </p:ext>
            </p:extLst>
          </p:nvPr>
        </p:nvGraphicFramePr>
        <p:xfrm>
          <a:off x="395536" y="1390852"/>
          <a:ext cx="2170699" cy="1628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演示文稿" r:id="rId7" imgW="4570501" imgH="3427618" progId="PowerPoint.Show.12">
                  <p:embed/>
                </p:oleObj>
              </mc:Choice>
              <mc:Fallback>
                <p:oleObj name="演示文稿" r:id="rId7" imgW="4570501" imgH="342761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5536" y="1390852"/>
                        <a:ext cx="2170699" cy="1628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551934" y="464767"/>
            <a:ext cx="45961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58000" dir="5400000" sy="-100000" algn="bl" rotWithShape="0"/>
                </a:effectLst>
                <a:latin typeface="方正喵呜体" pitchFamily="2" charset="-122"/>
                <a:ea typeface="方正喵呜体" pitchFamily="2" charset="-122"/>
              </a:rPr>
              <a:t>你见过萤火虫吗？</a:t>
            </a:r>
            <a:endParaRPr lang="zh-CN" altLang="en-US" sz="4000" b="1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60000" endA="900" endPos="58000" dir="5400000" sy="-100000" algn="bl" rotWithShape="0"/>
              </a:effectLst>
              <a:latin typeface="方正喵呜体" pitchFamily="2" charset="-122"/>
              <a:ea typeface="方正喵呜体" pitchFamily="2" charset="-122"/>
            </a:endParaRPr>
          </a:p>
        </p:txBody>
      </p:sp>
      <p:graphicFrame>
        <p:nvGraphicFramePr>
          <p:cNvPr id="18" name="对象 1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214671"/>
              </p:ext>
            </p:extLst>
          </p:nvPr>
        </p:nvGraphicFramePr>
        <p:xfrm>
          <a:off x="2771800" y="1367868"/>
          <a:ext cx="2232248" cy="1673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演示文稿" r:id="rId10" imgW="4465407" imgH="3348292" progId="PowerPoint.Show.12">
                  <p:embed/>
                </p:oleObj>
              </mc:Choice>
              <mc:Fallback>
                <p:oleObj name="演示文稿" r:id="rId10" imgW="4465407" imgH="334829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71800" y="1367868"/>
                        <a:ext cx="2232248" cy="1673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677365"/>
              </p:ext>
            </p:extLst>
          </p:nvPr>
        </p:nvGraphicFramePr>
        <p:xfrm>
          <a:off x="5220072" y="1394148"/>
          <a:ext cx="2232025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演示文稿" r:id="rId13" imgW="4350956" imgH="3262836" progId="PowerPoint.Show.12">
                  <p:embed/>
                </p:oleObj>
              </mc:Choice>
              <mc:Fallback>
                <p:oleObj name="演示文稿" r:id="rId13" imgW="4350956" imgH="3262836" progId="PowerPoint.Show.12">
                  <p:embed/>
                  <p:pic>
                    <p:nvPicPr>
                      <p:cNvPr id="0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394148"/>
                        <a:ext cx="2232025" cy="167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2" descr="http://www.100ppt.cn/bbs/attachments/month_0902/09021922033fcb9087eac62ecc.jpg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958" y="19544"/>
            <a:ext cx="1009650" cy="1200151"/>
          </a:xfrm>
          <a:prstGeom prst="rect">
            <a:avLst/>
          </a:prstGeom>
          <a:noFill/>
        </p:spPr>
      </p:pic>
      <p:sp>
        <p:nvSpPr>
          <p:cNvPr id="21" name="矩形 20"/>
          <p:cNvSpPr/>
          <p:nvPr/>
        </p:nvSpPr>
        <p:spPr>
          <a:xfrm>
            <a:off x="395536" y="4217020"/>
            <a:ext cx="7079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萤火虫又名夜光、景天、</a:t>
            </a:r>
            <a:r>
              <a:rPr lang="zh-CN" altLang="en-US" b="1" dirty="0" smtClean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如夜</a:t>
            </a:r>
            <a:r>
              <a:rPr lang="zh-CN" altLang="en-US" b="1" dirty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照、流萤、宵烛、耀夜</a:t>
            </a:r>
            <a:r>
              <a:rPr lang="zh-CN" altLang="en-US" b="1" dirty="0" smtClean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等，</a:t>
            </a:r>
            <a:r>
              <a:rPr lang="zh-CN" altLang="en-US" b="1" dirty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是一种小型甲虫，因其尾部能</a:t>
            </a:r>
            <a:r>
              <a:rPr lang="zh-CN" altLang="en-US" b="1" dirty="0" smtClean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发出</a:t>
            </a:r>
            <a:r>
              <a:rPr lang="zh-CN" altLang="en-US" b="1" dirty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荧光</a:t>
            </a:r>
            <a:r>
              <a:rPr lang="zh-CN" altLang="en-US" b="1" dirty="0" smtClean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，</a:t>
            </a:r>
            <a:r>
              <a:rPr lang="zh-CN" altLang="en-US" b="1" dirty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故名为</a:t>
            </a:r>
            <a:r>
              <a:rPr lang="zh-CN" altLang="en-US" b="1" dirty="0" smtClean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萤火虫。萤火</a:t>
            </a:r>
            <a:r>
              <a:rPr lang="zh-CN" altLang="en-US" b="1" dirty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虫体长</a:t>
            </a:r>
            <a:r>
              <a:rPr lang="en-US" altLang="zh-CN" b="1" dirty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0.8</a:t>
            </a:r>
            <a:r>
              <a:rPr lang="zh-CN" altLang="en-US" b="1" dirty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厘米左右，身形扁平细长，头较小，体壁和鞘翅较柔软，头部被较大的前胸盖板盖住</a:t>
            </a:r>
            <a:r>
              <a:rPr lang="zh-CN" altLang="en-US" b="1" dirty="0" smtClean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。但因为栖</a:t>
            </a:r>
            <a:r>
              <a:rPr lang="zh-CN" altLang="en-US" b="1" dirty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地遭到破坏 </a:t>
            </a:r>
            <a:r>
              <a:rPr lang="zh-CN" altLang="en-US" b="1" dirty="0" smtClean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人类</a:t>
            </a:r>
            <a:r>
              <a:rPr lang="zh-CN" altLang="en-US" b="1" dirty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大量开发土地</a:t>
            </a:r>
            <a:r>
              <a:rPr lang="zh-CN" altLang="en-US" b="1" dirty="0" smtClean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，破坏</a:t>
            </a:r>
            <a:r>
              <a:rPr lang="zh-CN" altLang="en-US" b="1" dirty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原本萤火虫所栖息的</a:t>
            </a:r>
            <a:r>
              <a:rPr lang="zh-CN" altLang="en-US" b="1" dirty="0" smtClean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环境</a:t>
            </a:r>
            <a:r>
              <a:rPr lang="zh-CN" altLang="en-US" b="1" dirty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人工光源带来的冲击 </a:t>
            </a:r>
            <a:r>
              <a:rPr lang="zh-CN" altLang="en-US" b="1" dirty="0" smtClean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，</a:t>
            </a:r>
            <a:r>
              <a:rPr lang="zh-CN" altLang="en-US" b="1" dirty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农药、化学药剂</a:t>
            </a:r>
            <a:r>
              <a:rPr lang="zh-CN" altLang="en-US" b="1" dirty="0" smtClean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污染，水污染使得</a:t>
            </a:r>
            <a:r>
              <a:rPr lang="zh-CN" altLang="en-US" b="1" dirty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萤火虫的族群大大的减少</a:t>
            </a:r>
            <a:r>
              <a:rPr lang="zh-CN" altLang="en-US" b="1" dirty="0" smtClean="0">
                <a:solidFill>
                  <a:srgbClr val="FF3399"/>
                </a:solidFill>
                <a:latin typeface="华康少女文字W5(P)" pitchFamily="82" charset="-122"/>
                <a:ea typeface="华康少女文字W5(P)" pitchFamily="82" charset="-122"/>
              </a:rPr>
              <a:t>。</a:t>
            </a:r>
            <a:endParaRPr lang="zh-CN" altLang="en-US" b="1" dirty="0">
              <a:solidFill>
                <a:srgbClr val="FF3399"/>
              </a:solidFill>
              <a:latin typeface="华康少女文字W5(P)" pitchFamily="82" charset="-122"/>
              <a:ea typeface="华康少女文字W5(P)" pitchFamily="82" charset="-122"/>
            </a:endParaRPr>
          </a:p>
          <a:p>
            <a:endParaRPr lang="zh-CN" altLang="en-US" b="1" dirty="0">
              <a:solidFill>
                <a:srgbClr val="FF3399"/>
              </a:solidFill>
              <a:latin typeface="华康少女文字W5(P)" pitchFamily="82" charset="-122"/>
              <a:ea typeface="华康少女文字W5(P)" pitchFamily="82" charset="-122"/>
            </a:endParaRPr>
          </a:p>
          <a:p>
            <a:endParaRPr lang="zh-CN" altLang="en-US" b="1" dirty="0">
              <a:solidFill>
                <a:srgbClr val="FF3399"/>
              </a:solidFill>
              <a:effectLst/>
              <a:latin typeface="华康少女文字W5(P)" pitchFamily="82" charset="-122"/>
              <a:ea typeface="华康少女文字W5(P)" pitchFamily="82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285720" y="4145012"/>
            <a:ext cx="7238608" cy="2020292"/>
          </a:xfrm>
          <a:prstGeom prst="roundRect">
            <a:avLst/>
          </a:prstGeom>
          <a:noFill/>
          <a:ln w="476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4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1FFC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126</Words>
  <Application>Microsoft Office PowerPoint</Application>
  <PresentationFormat>全屏显示(4:3)</PresentationFormat>
  <Paragraphs>14</Paragraphs>
  <Slides>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方正喵呜体</vt:lpstr>
      <vt:lpstr>Calibri</vt:lpstr>
      <vt:lpstr>华康少女文字W5(P)</vt:lpstr>
      <vt:lpstr>方正静蕾简体</vt:lpstr>
      <vt:lpstr>经典趣体简</vt:lpstr>
      <vt:lpstr>Office 主题</vt:lpstr>
      <vt:lpstr>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bnu</dc:creator>
  <cp:lastModifiedBy>DADI</cp:lastModifiedBy>
  <cp:revision>123</cp:revision>
  <dcterms:created xsi:type="dcterms:W3CDTF">2013-03-21T02:22:45Z</dcterms:created>
  <dcterms:modified xsi:type="dcterms:W3CDTF">2013-04-13T15:53:10Z</dcterms:modified>
</cp:coreProperties>
</file>