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7.jpg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58" r:id="rId4"/>
    <p:sldId id="278" r:id="rId5"/>
    <p:sldId id="273" r:id="rId6"/>
    <p:sldId id="276" r:id="rId7"/>
    <p:sldId id="280" r:id="rId8"/>
    <p:sldId id="270" r:id="rId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4E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39" autoAdjust="0"/>
  </p:normalViewPr>
  <p:slideViewPr>
    <p:cSldViewPr>
      <p:cViewPr>
        <p:scale>
          <a:sx n="60" d="100"/>
          <a:sy n="60" d="100"/>
        </p:scale>
        <p:origin x="-1656" y="-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4" d="100"/>
          <a:sy n="54" d="100"/>
        </p:scale>
        <p:origin x="-288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zh-CN" altLang="zh-CN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5995A6F-00FA-46E3-80EA-5B0A5B238BCC}" type="datetimeFigureOut">
              <a:rPr lang="fr-FR" altLang="zh-CN"/>
              <a:pPr/>
              <a:t>13/04/2013</a:t>
            </a:fld>
            <a:endParaRPr lang="fr-FR" altLang="zh-CN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 smtClean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zh-CN" altLang="zh-CN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51ECB97A-C4DE-499D-9610-7BFCA87753AC}" type="slidenum">
              <a:rPr lang="fr-FR" altLang="zh-CN"/>
              <a:pPr/>
              <a:t>‹#›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672869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CB97A-C4DE-499D-9610-7BFCA87753AC}" type="slidenum">
              <a:rPr lang="fr-FR" altLang="zh-CN" smtClean="0"/>
              <a:pPr/>
              <a:t>1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4036860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配有音频，跟读。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CB97A-C4DE-499D-9610-7BFCA87753AC}" type="slidenum">
              <a:rPr lang="fr-FR" altLang="zh-CN" smtClean="0"/>
              <a:pPr/>
              <a:t>2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248610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将不认识或者不会写的字圈出来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CB97A-C4DE-499D-9610-7BFCA87753AC}" type="slidenum">
              <a:rPr lang="fr-FR" altLang="zh-CN" smtClean="0"/>
              <a:pPr/>
              <a:t>3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248610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mtClean="0"/>
              <a:t>配有音频朗诵。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CB97A-C4DE-499D-9610-7BFCA87753AC}" type="slidenum">
              <a:rPr lang="fr-FR" altLang="zh-CN" smtClean="0"/>
              <a:pPr/>
              <a:t>4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16882884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圈出来以后理解一下每个词的意思。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黄鹂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也叫黄莺，一种益鸟。身体呈黄色，嘴淡红，在春天经常啼唱，声音很好听。翠柳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翠，就是新绿。翠柳就是指处春时节刚抽出嫩芽的柳枝。白鹭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一种水鸟，羽毛白色，腿长，能涉水捕食鱼虾。青天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蔚蓝色的天空。千秋雪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雪存年久，因岭上积雪终年不化，所以这样相称。千秋就是千年。万里船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万里指遥远。万里船指从很远的地方来的船。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CB97A-C4DE-499D-9610-7BFCA87753AC}" type="slidenum">
              <a:rPr lang="fr-FR" altLang="zh-CN" smtClean="0"/>
              <a:pPr/>
              <a:t>5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084920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同学们找完之后</a:t>
            </a:r>
            <a:r>
              <a:rPr lang="en-US" altLang="zh-CN" dirty="0" smtClean="0"/>
              <a:t>,</a:t>
            </a:r>
            <a:r>
              <a:rPr lang="zh-CN" altLang="en-US" dirty="0" smtClean="0"/>
              <a:t>讲解用颜色、数量的巧妙之处，再讲解一句近景一句远景，一句远景一句近景的好处。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CB97A-C4DE-499D-9610-7BFCA87753AC}" type="slidenum">
              <a:rPr lang="fr-FR" altLang="zh-CN" smtClean="0"/>
              <a:pPr/>
              <a:t>6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295494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通过找朋友感受古诗中的对仗。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ECB97A-C4DE-499D-9610-7BFCA87753AC}" type="slidenum">
              <a:rPr lang="fr-FR" altLang="zh-CN" smtClean="0"/>
              <a:pPr/>
              <a:t>7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1915043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D9A4E0-46F1-4089-B86F-E34BB7459809}" type="datetimeFigureOut">
              <a:rPr lang="fr-FR" altLang="zh-CN"/>
              <a:pPr/>
              <a:t>13/04/2013</a:t>
            </a:fld>
            <a:endParaRPr lang="fr-FR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ADE1E-EE89-49BE-9EB5-92546EDE1535}" type="slidenum">
              <a:rPr lang="fr-FR" altLang="zh-CN"/>
              <a:pPr/>
              <a:t>‹#›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4071661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A6799D-D84F-42B0-AA5B-4D4AE0EBEF30}" type="datetimeFigureOut">
              <a:rPr lang="fr-FR" altLang="zh-CN"/>
              <a:pPr/>
              <a:t>13/04/2013</a:t>
            </a:fld>
            <a:endParaRPr lang="fr-FR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98C0EC-2AC7-41FD-83EF-43922258E6AB}" type="slidenum">
              <a:rPr lang="fr-FR" altLang="zh-CN"/>
              <a:pPr/>
              <a:t>‹#›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474890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F92EA-FAF8-440A-81DD-75EFCE2225BA}" type="datetimeFigureOut">
              <a:rPr lang="fr-FR" altLang="zh-CN"/>
              <a:pPr/>
              <a:t>13/04/2013</a:t>
            </a:fld>
            <a:endParaRPr lang="fr-FR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6FE4E2-9A53-447A-A20A-FF00EBC8C4FA}" type="slidenum">
              <a:rPr lang="fr-FR" altLang="zh-CN"/>
              <a:pPr/>
              <a:t>‹#›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406793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F4FF7-A49F-4B41-94F8-9A878B250880}" type="datetimeFigureOut">
              <a:rPr lang="fr-FR" altLang="zh-CN"/>
              <a:pPr/>
              <a:t>13/04/2013</a:t>
            </a:fld>
            <a:endParaRPr lang="fr-FR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FF1B4B-7829-46B1-833A-063E47A43D34}" type="slidenum">
              <a:rPr lang="fr-FR" altLang="zh-CN"/>
              <a:pPr/>
              <a:t>‹#›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734393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4927AAE-6983-492F-BF51-27FF8F700830}" type="datetimeFigureOut">
              <a:rPr lang="fr-FR" altLang="zh-CN"/>
              <a:pPr/>
              <a:t>13/04/2013</a:t>
            </a:fld>
            <a:endParaRPr lang="fr-FR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B060C-B230-454A-A134-60694B586DB6}" type="slidenum">
              <a:rPr lang="fr-FR" altLang="zh-CN"/>
              <a:pPr/>
              <a:t>‹#›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0878157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8F5130-888F-41FE-9904-52A43337DE88}" type="datetimeFigureOut">
              <a:rPr lang="fr-FR" altLang="zh-CN"/>
              <a:pPr/>
              <a:t>13/04/2013</a:t>
            </a:fld>
            <a:endParaRPr lang="fr-FR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EAD0B-F4B8-4406-80E0-0FC8581EBDB1}" type="slidenum">
              <a:rPr lang="fr-FR" altLang="zh-CN"/>
              <a:pPr/>
              <a:t>‹#›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42646816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7E80B0-C61B-40AB-895A-CAFA69C127FA}" type="datetimeFigureOut">
              <a:rPr lang="fr-FR" altLang="zh-CN"/>
              <a:pPr/>
              <a:t>13/04/2013</a:t>
            </a:fld>
            <a:endParaRPr lang="fr-FR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35F80-047A-46E3-96BF-7651AFDD1EB6}" type="slidenum">
              <a:rPr lang="fr-FR" altLang="zh-CN"/>
              <a:pPr/>
              <a:t>‹#›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21226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34C70D3-AD34-4983-9632-BC16688AD6EC}" type="datetimeFigureOut">
              <a:rPr lang="fr-FR" altLang="zh-CN"/>
              <a:pPr/>
              <a:t>13/04/2013</a:t>
            </a:fld>
            <a:endParaRPr lang="fr-FR" altLang="zh-CN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C4BDA-8CE9-4380-B2D9-F33D59B241BB}" type="slidenum">
              <a:rPr lang="fr-FR" altLang="zh-CN"/>
              <a:pPr/>
              <a:t>‹#›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97683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B8DA57-3C7D-446F-BE64-8C15EC611D06}" type="datetimeFigureOut">
              <a:rPr lang="fr-FR" altLang="zh-CN"/>
              <a:pPr/>
              <a:t>13/04/2013</a:t>
            </a:fld>
            <a:endParaRPr lang="fr-FR" altLang="zh-CN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E0083-947A-49B7-94F3-6F63CAED61C6}" type="slidenum">
              <a:rPr lang="fr-FR" altLang="zh-CN"/>
              <a:pPr/>
              <a:t>‹#›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4049504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8353F9-DD48-4542-A0EE-193083594F35}" type="datetimeFigureOut">
              <a:rPr lang="fr-FR" altLang="zh-CN"/>
              <a:pPr/>
              <a:t>13/04/2013</a:t>
            </a:fld>
            <a:endParaRPr lang="fr-FR" altLang="zh-CN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158BD1-8FE5-4B31-BD34-9E13E7A727D8}" type="slidenum">
              <a:rPr lang="fr-FR" altLang="zh-CN"/>
              <a:pPr/>
              <a:t>‹#›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6841231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F307F-8DCC-4076-A35E-7EB4FF00041B}" type="datetimeFigureOut">
              <a:rPr lang="fr-FR" altLang="zh-CN"/>
              <a:pPr/>
              <a:t>13/04/2013</a:t>
            </a:fld>
            <a:endParaRPr lang="fr-FR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3E4EA1-CED5-473B-8D92-09EB0D886C67}" type="slidenum">
              <a:rPr lang="fr-FR" altLang="zh-CN"/>
              <a:pPr/>
              <a:t>‹#›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97589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B4D5CA-1147-47BF-A828-F7E182827608}" type="datetimeFigureOut">
              <a:rPr lang="fr-FR" altLang="zh-CN"/>
              <a:pPr/>
              <a:t>13/04/2013</a:t>
            </a:fld>
            <a:endParaRPr lang="fr-FR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E6F3F-F3C6-4990-86CD-35C6DE218687}" type="slidenum">
              <a:rPr lang="fr-FR" altLang="zh-CN"/>
              <a:pPr/>
              <a:t>‹#›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751900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A577867-191C-4566-8953-CCE4A246FD5F}" type="datetimeFigureOut">
              <a:rPr lang="fr-FR" altLang="zh-CN"/>
              <a:pPr/>
              <a:t>13/04/2013</a:t>
            </a:fld>
            <a:endParaRPr lang="fr-FR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843DD1-6F7E-4ED6-A44D-F90F4423FD9F}" type="slidenum">
              <a:rPr lang="fr-FR" altLang="zh-CN"/>
              <a:pPr/>
              <a:t>‹#›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3877337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4F4F03-72D5-408B-9D35-26F0CE9999EE}" type="datetimeFigureOut">
              <a:rPr lang="fr-FR" altLang="zh-CN"/>
              <a:pPr/>
              <a:t>13/04/2013</a:t>
            </a:fld>
            <a:endParaRPr lang="fr-FR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FB3F1-EA40-4C44-8344-698D9AAFBB68}" type="slidenum">
              <a:rPr lang="fr-FR" altLang="zh-CN"/>
              <a:pPr/>
              <a:t>‹#›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41238447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78D99D-B77C-4C80-826D-45454C742133}" type="datetimeFigureOut">
              <a:rPr lang="fr-FR" altLang="zh-CN"/>
              <a:pPr/>
              <a:t>13/04/2013</a:t>
            </a:fld>
            <a:endParaRPr lang="fr-FR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F628A-2875-4372-9D2B-79ED9EE52F45}" type="slidenum">
              <a:rPr lang="fr-FR" altLang="zh-CN"/>
              <a:pPr/>
              <a:t>‹#›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414796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3A1DBD-B2AF-40C2-8674-0EBBAE8DD660}" type="datetimeFigureOut">
              <a:rPr lang="fr-FR" altLang="zh-CN"/>
              <a:pPr/>
              <a:t>13/04/2013</a:t>
            </a:fld>
            <a:endParaRPr lang="fr-FR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06C6C-09E2-4290-86AF-203E476BEB46}" type="slidenum">
              <a:rPr lang="fr-FR" altLang="zh-CN"/>
              <a:pPr/>
              <a:t>‹#›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11222884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A0C336-4466-4E40-BF16-8FDB3CA2FB4C}" type="datetimeFigureOut">
              <a:rPr lang="fr-FR" altLang="zh-CN"/>
              <a:pPr/>
              <a:t>13/04/2013</a:t>
            </a:fld>
            <a:endParaRPr lang="fr-FR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5419F-05B0-46CA-BFBE-481D7ECC22D3}" type="slidenum">
              <a:rPr lang="fr-FR" altLang="zh-CN"/>
              <a:pPr/>
              <a:t>‹#›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2747740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A619B35-E17B-4563-B695-D78F8BB5E7FB}" type="datetimeFigureOut">
              <a:rPr lang="fr-FR" altLang="zh-CN"/>
              <a:pPr/>
              <a:t>13/04/2013</a:t>
            </a:fld>
            <a:endParaRPr lang="fr-FR" altLang="zh-CN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BD5037-0B43-4BE5-BB0B-4F1AED9A553C}" type="slidenum">
              <a:rPr lang="fr-FR" altLang="zh-CN"/>
              <a:pPr/>
              <a:t>‹#›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1983509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7E1A48-B52E-45E3-B592-D0F1812D6262}" type="datetimeFigureOut">
              <a:rPr lang="fr-FR" altLang="zh-CN"/>
              <a:pPr/>
              <a:t>13/04/2013</a:t>
            </a:fld>
            <a:endParaRPr lang="fr-FR" altLang="zh-CN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40BED-7EE5-4373-A1E3-ECE2C72E01CA}" type="slidenum">
              <a:rPr lang="fr-FR" altLang="zh-CN"/>
              <a:pPr/>
              <a:t>‹#›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477913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B2F4869-B886-4581-BC21-70E05A617838}" type="datetimeFigureOut">
              <a:rPr lang="fr-FR" altLang="zh-CN"/>
              <a:pPr/>
              <a:t>13/04/2013</a:t>
            </a:fld>
            <a:endParaRPr lang="fr-FR" altLang="zh-CN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3054E6-5A3B-4C16-8A73-98B07AAB2608}" type="slidenum">
              <a:rPr lang="fr-FR" altLang="zh-CN"/>
              <a:pPr/>
              <a:t>‹#›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3343623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2AE563-CEEE-4726-BB5A-D9AC7AAF5C85}" type="datetimeFigureOut">
              <a:rPr lang="fr-FR" altLang="zh-CN"/>
              <a:pPr/>
              <a:t>13/04/2013</a:t>
            </a:fld>
            <a:endParaRPr lang="fr-FR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1D366-D09B-48E7-9A4B-37BEB13277B7}" type="slidenum">
              <a:rPr lang="fr-FR" altLang="zh-CN"/>
              <a:pPr/>
              <a:t>‹#›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148015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1E07A8-54BD-4CD3-9A6C-3DCD23B3D23D}" type="datetimeFigureOut">
              <a:rPr lang="fr-FR" altLang="zh-CN"/>
              <a:pPr/>
              <a:t>13/04/2013</a:t>
            </a:fld>
            <a:endParaRPr lang="fr-FR" altLang="zh-CN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zh-CN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5EAB1-8BC7-4E22-AD18-927017AE27A7}" type="slidenum">
              <a:rPr lang="fr-FR" altLang="zh-CN"/>
              <a:pPr/>
              <a:t>‹#›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1956403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1D0E32D-C8CD-40C8-A899-A059871E4676}" type="datetimeFigureOut">
              <a:rPr lang="fr-FR" altLang="zh-CN"/>
              <a:pPr/>
              <a:t>13/04/2013</a:t>
            </a:fld>
            <a:endParaRPr lang="fr-FR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CN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BC512DB-D0D8-4A8A-A5C6-D88263648D4F}" type="slidenum">
              <a:rPr lang="fr-FR" altLang="zh-CN"/>
              <a:pPr/>
              <a:t>‹#›</a:t>
            </a:fld>
            <a:endParaRPr lang="fr-FR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CN" smtClean="0"/>
              <a:t>Cliquez pour modifier les styles du texte du masque</a:t>
            </a:r>
          </a:p>
          <a:p>
            <a:pPr lvl="1"/>
            <a:r>
              <a:rPr lang="fr-FR" altLang="zh-CN" smtClean="0"/>
              <a:t>Deuxième niveau</a:t>
            </a:r>
          </a:p>
          <a:p>
            <a:pPr lvl="2"/>
            <a:r>
              <a:rPr lang="fr-FR" altLang="zh-CN" smtClean="0"/>
              <a:t>Troisième niveau</a:t>
            </a:r>
          </a:p>
          <a:p>
            <a:pPr lvl="3"/>
            <a:r>
              <a:rPr lang="fr-FR" altLang="zh-CN" smtClean="0"/>
              <a:t>Quatrième niveau</a:t>
            </a:r>
          </a:p>
          <a:p>
            <a:pPr lvl="4"/>
            <a:r>
              <a:rPr lang="fr-FR" altLang="zh-CN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0F74764-FFBE-44F3-91AE-564D88F403E3}" type="datetimeFigureOut">
              <a:rPr lang="fr-FR" altLang="zh-CN"/>
              <a:pPr/>
              <a:t>13/04/2013</a:t>
            </a:fld>
            <a:endParaRPr lang="fr-FR" altLang="zh-CN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zh-CN" altLang="zh-CN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ACA570A-71E8-4BA4-BF80-8A72DD80BE19}" type="slidenum">
              <a:rPr lang="fr-FR" altLang="zh-CN"/>
              <a:pPr/>
              <a:t>‹#›</a:t>
            </a:fld>
            <a:endParaRPr lang="fr-FR" altLang="zh-CN"/>
          </a:p>
        </p:txBody>
      </p:sp>
    </p:spTree>
    <p:extLst>
      <p:ext uri="{BB962C8B-B14F-4D97-AF65-F5344CB8AC3E}">
        <p14:creationId xmlns:p14="http://schemas.microsoft.com/office/powerpoint/2010/main" val="50068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3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755576" y="1310903"/>
            <a:ext cx="7772400" cy="1470025"/>
          </a:xfrm>
        </p:spPr>
        <p:txBody>
          <a:bodyPr/>
          <a:lstStyle/>
          <a:p>
            <a:r>
              <a:rPr lang="en-US" altLang="zh-CN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方正卡通简体" pitchFamily="65" charset="-122"/>
                <a:ea typeface="方正卡通简体" pitchFamily="65" charset="-122"/>
              </a:rPr>
              <a:t>17</a:t>
            </a:r>
            <a:r>
              <a:rPr lang="zh-CN" altLang="en-US" sz="8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方正卡通简体" pitchFamily="65" charset="-122"/>
                <a:ea typeface="方正卡通简体" pitchFamily="65" charset="-122"/>
              </a:rPr>
              <a:t>古诗两首</a:t>
            </a:r>
            <a:endParaRPr lang="zh-CN" altLang="en-US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方正卡通简体" pitchFamily="65" charset="-122"/>
              <a:ea typeface="方正卡通简体" pitchFamily="65" charset="-122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6400800" cy="1752600"/>
          </a:xfrm>
        </p:spPr>
        <p:txBody>
          <a:bodyPr/>
          <a:lstStyle/>
          <a:p>
            <a:r>
              <a:rPr lang="en-US" altLang="zh-C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方正卡通简体" pitchFamily="65" charset="-122"/>
                <a:ea typeface="方正卡通简体" pitchFamily="65" charset="-122"/>
                <a:hlinkClick r:id="rId4" action="ppaction://hlinksldjump"/>
              </a:rPr>
              <a:t>《</a:t>
            </a:r>
            <a:r>
              <a:rPr lang="zh-CN" alt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方正卡通简体" pitchFamily="65" charset="-122"/>
                <a:ea typeface="方正卡通简体" pitchFamily="65" charset="-122"/>
                <a:hlinkClick r:id="rId4" action="ppaction://hlinksldjump"/>
              </a:rPr>
              <a:t>望庐山瀑布</a:t>
            </a:r>
            <a:r>
              <a:rPr lang="en-US" altLang="zh-C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方正卡通简体" pitchFamily="65" charset="-122"/>
                <a:ea typeface="方正卡通简体" pitchFamily="65" charset="-122"/>
                <a:hlinkClick r:id="rId4" action="ppaction://hlinksldjump"/>
              </a:rPr>
              <a:t>》</a:t>
            </a:r>
            <a:endParaRPr lang="en-US" altLang="zh-CN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方正卡通简体" pitchFamily="65" charset="-122"/>
              <a:ea typeface="方正卡通简体" pitchFamily="65" charset="-122"/>
            </a:endParaRPr>
          </a:p>
          <a:p>
            <a:r>
              <a:rPr lang="en-US" altLang="zh-C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方正卡通简体" pitchFamily="65" charset="-122"/>
                <a:ea typeface="方正卡通简体" pitchFamily="65" charset="-122"/>
                <a:hlinkClick r:id="" action="ppaction://noaction"/>
              </a:rPr>
              <a:t>《</a:t>
            </a:r>
            <a:r>
              <a:rPr lang="zh-CN" alt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方正卡通简体" pitchFamily="65" charset="-122"/>
                <a:ea typeface="方正卡通简体" pitchFamily="65" charset="-122"/>
                <a:hlinkClick r:id="" action="ppaction://noaction"/>
              </a:rPr>
              <a:t>绝句</a:t>
            </a:r>
            <a:r>
              <a:rPr lang="en-US" altLang="zh-C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方正卡通简体" pitchFamily="65" charset="-122"/>
                <a:ea typeface="方正卡通简体" pitchFamily="65" charset="-122"/>
                <a:hlinkClick r:id="" action="ppaction://noaction"/>
              </a:rPr>
              <a:t>》</a:t>
            </a:r>
            <a:endParaRPr lang="zh-CN" altLang="en-US" sz="4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方正卡通简体" pitchFamily="65" charset="-122"/>
              <a:ea typeface="方正卡通简体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4618856" cy="1125885"/>
          </a:xfrm>
        </p:spPr>
        <p:txBody>
          <a:bodyPr/>
          <a:lstStyle/>
          <a:p>
            <a:r>
              <a:rPr lang="zh-CN" alt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方正卡通简体" pitchFamily="65" charset="-122"/>
                <a:ea typeface="方正卡通简体" pitchFamily="65" charset="-122"/>
              </a:rPr>
              <a:t>大家一起读一读</a:t>
            </a:r>
          </a:p>
        </p:txBody>
      </p:sp>
      <p:pic>
        <p:nvPicPr>
          <p:cNvPr id="20" name="Picture 2" descr="http://zy.china.com.cn/uploads/allimg/101215/10_101215134510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154" y="0"/>
            <a:ext cx="2554846" cy="191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望庐山瀑布课文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422733" y="5644480"/>
            <a:ext cx="609600" cy="6096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339752" y="1424965"/>
            <a:ext cx="510909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望庐山瀑布</a:t>
            </a:r>
            <a:endParaRPr lang="en-US" altLang="zh-CN" sz="4800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李白</a:t>
            </a:r>
            <a:endParaRPr lang="en-US" altLang="zh-CN" sz="4800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4800" dirty="0">
                <a:latin typeface="楷体" pitchFamily="49" charset="-122"/>
                <a:ea typeface="楷体" pitchFamily="49" charset="-122"/>
              </a:rPr>
              <a:t>日照香炉生紫</a:t>
            </a:r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烟，</a:t>
            </a:r>
            <a:endParaRPr lang="en-US" altLang="zh-CN" sz="4800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4800" dirty="0">
                <a:latin typeface="楷体" pitchFamily="49" charset="-122"/>
                <a:ea typeface="楷体" pitchFamily="49" charset="-122"/>
              </a:rPr>
              <a:t>遥看瀑布挂前</a:t>
            </a:r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川。</a:t>
            </a:r>
            <a:endParaRPr lang="en-US" altLang="zh-CN" sz="4800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4800" dirty="0">
                <a:latin typeface="楷体" pitchFamily="49" charset="-122"/>
                <a:ea typeface="楷体" pitchFamily="49" charset="-122"/>
              </a:rPr>
              <a:t>飞流直下三千</a:t>
            </a:r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尺，</a:t>
            </a:r>
            <a:endParaRPr lang="en-US" altLang="zh-CN" sz="4800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疑是银河</a:t>
            </a:r>
            <a:r>
              <a:rPr lang="zh-CN" altLang="en-US" sz="4800" dirty="0">
                <a:latin typeface="楷体" pitchFamily="49" charset="-122"/>
                <a:ea typeface="楷体" pitchFamily="49" charset="-122"/>
              </a:rPr>
              <a:t>落</a:t>
            </a:r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九</a:t>
            </a:r>
            <a:r>
              <a:rPr lang="zh-CN" altLang="en-US" sz="4800" dirty="0">
                <a:latin typeface="楷体" pitchFamily="49" charset="-122"/>
                <a:ea typeface="楷体" pitchFamily="49" charset="-122"/>
              </a:rPr>
              <a:t>天</a:t>
            </a:r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4800" dirty="0">
              <a:latin typeface="楷体" pitchFamily="49" charset="-122"/>
              <a:ea typeface="楷体" pitchFamily="49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3632419" y="2954854"/>
            <a:ext cx="216024" cy="6901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H="1">
            <a:off x="4786285" y="2996952"/>
            <a:ext cx="216024" cy="6901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3524407" y="3727041"/>
            <a:ext cx="216024" cy="6901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4786285" y="3734053"/>
            <a:ext cx="216024" cy="6901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3632419" y="4437112"/>
            <a:ext cx="216024" cy="6901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>
            <a:off x="4781691" y="4437112"/>
            <a:ext cx="216024" cy="6901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3560411" y="5187102"/>
            <a:ext cx="216024" cy="6901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H="1">
            <a:off x="4786285" y="5187102"/>
            <a:ext cx="216024" cy="6901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215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074" grpId="0"/>
      <p:bldP spid="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5616624" cy="1125885"/>
          </a:xfrm>
        </p:spPr>
        <p:txBody>
          <a:bodyPr/>
          <a:lstStyle/>
          <a:p>
            <a:r>
              <a:rPr lang="zh-CN" altLang="en-US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方正卡通简体" pitchFamily="65" charset="-122"/>
                <a:ea typeface="方正卡通简体" pitchFamily="65" charset="-122"/>
              </a:rPr>
              <a:t>有没有你不认识的呢？</a:t>
            </a:r>
            <a:endParaRPr lang="zh-CN" altLang="en-US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方正卡通简体" pitchFamily="65" charset="-122"/>
              <a:ea typeface="方正卡通简体" pitchFamily="65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15237" y="1424965"/>
            <a:ext cx="5109091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望庐山瀑布</a:t>
            </a:r>
            <a:endParaRPr lang="en-US" altLang="zh-CN" sz="4800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李白</a:t>
            </a:r>
            <a:endParaRPr lang="en-US" altLang="zh-CN" sz="4800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4800" dirty="0">
                <a:latin typeface="楷体" pitchFamily="49" charset="-122"/>
                <a:ea typeface="楷体" pitchFamily="49" charset="-122"/>
              </a:rPr>
              <a:t>日照香炉生紫</a:t>
            </a:r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烟，</a:t>
            </a:r>
            <a:endParaRPr lang="en-US" altLang="zh-CN" sz="4800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4800" dirty="0">
                <a:latin typeface="楷体" pitchFamily="49" charset="-122"/>
                <a:ea typeface="楷体" pitchFamily="49" charset="-122"/>
              </a:rPr>
              <a:t>遥看瀑布挂前</a:t>
            </a:r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川。</a:t>
            </a:r>
            <a:endParaRPr lang="en-US" altLang="zh-CN" sz="4800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4800" dirty="0">
                <a:latin typeface="楷体" pitchFamily="49" charset="-122"/>
                <a:ea typeface="楷体" pitchFamily="49" charset="-122"/>
              </a:rPr>
              <a:t>飞流直下三千</a:t>
            </a:r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尺，</a:t>
            </a:r>
            <a:endParaRPr lang="en-US" altLang="zh-CN" sz="4800" dirty="0" smtClean="0">
              <a:latin typeface="楷体" pitchFamily="49" charset="-122"/>
              <a:ea typeface="楷体" pitchFamily="49" charset="-122"/>
            </a:endParaRPr>
          </a:p>
          <a:p>
            <a:pPr algn="ctr"/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疑是银河</a:t>
            </a:r>
            <a:r>
              <a:rPr lang="zh-CN" altLang="en-US" sz="4800" dirty="0">
                <a:latin typeface="楷体" pitchFamily="49" charset="-122"/>
                <a:ea typeface="楷体" pitchFamily="49" charset="-122"/>
              </a:rPr>
              <a:t>落</a:t>
            </a:r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九</a:t>
            </a:r>
            <a:r>
              <a:rPr lang="zh-CN" altLang="en-US" sz="4800" dirty="0">
                <a:latin typeface="楷体" pitchFamily="49" charset="-122"/>
                <a:ea typeface="楷体" pitchFamily="49" charset="-122"/>
              </a:rPr>
              <a:t>天</a:t>
            </a:r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4800" dirty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4040273" y="1510540"/>
            <a:ext cx="690105" cy="69010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54225" y="1466998"/>
            <a:ext cx="662586" cy="6901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4343381" y="2993680"/>
            <a:ext cx="669943" cy="65866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342819" y="2964652"/>
            <a:ext cx="583983" cy="7079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249895" y="1481512"/>
            <a:ext cx="648072" cy="69010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5249895" y="1481512"/>
            <a:ext cx="648072" cy="7055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13591" y="5211414"/>
            <a:ext cx="648072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2542619" y="5179676"/>
            <a:ext cx="662586" cy="66585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185999" y="2964652"/>
            <a:ext cx="648072" cy="70795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171485" y="2962262"/>
            <a:ext cx="648072" cy="72247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161663" y="4491334"/>
            <a:ext cx="648072" cy="5582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3132635" y="4477382"/>
            <a:ext cx="630286" cy="63028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762921" y="5211414"/>
            <a:ext cx="622597" cy="57606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780707" y="5197462"/>
            <a:ext cx="576064" cy="6480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4" name="望庐山瀑布课文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9152" y="5949280"/>
            <a:ext cx="609600" cy="6096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732" y="18143"/>
            <a:ext cx="94297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45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2150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074" grpId="0"/>
      <p:bldP spid="5" grpId="0" build="p"/>
      <p:bldP spid="6" grpId="0" animBg="1"/>
      <p:bldP spid="8" grpId="0" animBg="1"/>
      <p:bldP spid="11" grpId="0" animBg="1"/>
      <p:bldP spid="13" grpId="0" animBg="1"/>
      <p:bldP spid="15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707905" y="1126092"/>
            <a:ext cx="1569660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新魏" pitchFamily="2" charset="-122"/>
                <a:ea typeface="华文新魏" pitchFamily="2" charset="-122"/>
              </a:rPr>
              <a:t>绝句</a:t>
            </a:r>
            <a:endParaRPr lang="en-US" altLang="zh-CN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新魏" pitchFamily="2" charset="-122"/>
              <a:ea typeface="华文新魏" pitchFamily="2" charset="-122"/>
            </a:endParaRPr>
          </a:p>
          <a:p>
            <a:pPr algn="ctr"/>
            <a:r>
              <a:rPr lang="zh-CN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新魏" pitchFamily="2" charset="-122"/>
                <a:ea typeface="华文新魏" pitchFamily="2" charset="-122"/>
              </a:rPr>
              <a:t>杜甫</a:t>
            </a:r>
            <a:endParaRPr lang="zh-CN" alt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5776" y="2307899"/>
            <a:ext cx="428835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两个黄鹂鸣翠柳，</a:t>
            </a:r>
            <a:endParaRPr lang="en-US" altLang="zh-CN" sz="4000" b="1" dirty="0" smtClean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一行白鹭上</a:t>
            </a:r>
            <a:r>
              <a:rPr lang="zh-CN" altLang="en-US" sz="4000" b="1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青天。</a:t>
            </a:r>
            <a:endParaRPr lang="en-US" altLang="zh-CN" sz="4000" b="1" dirty="0" smtClean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窗含西岭千秋</a:t>
            </a:r>
            <a:r>
              <a:rPr lang="zh-CN" altLang="en-US" sz="4000" b="1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雪，</a:t>
            </a:r>
            <a:endParaRPr lang="en-US" altLang="zh-CN" sz="4000" b="1" dirty="0" smtClean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门泊东吴万里</a:t>
            </a:r>
            <a:r>
              <a:rPr lang="zh-CN" altLang="en-US" sz="4000" b="1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船。</a:t>
            </a:r>
            <a:endParaRPr lang="zh-CN" altLang="en-US" sz="4000" b="1" dirty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7" name="必背古诗-绝句（两个黄鹂鸣翠柳）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8104" y="5987752"/>
            <a:ext cx="609600" cy="609600"/>
          </a:xfrm>
          <a:prstGeom prst="rect">
            <a:avLst/>
          </a:prstGeom>
        </p:spPr>
      </p:pic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72008" y="-32204"/>
            <a:ext cx="4355976" cy="940924"/>
          </a:xfrm>
        </p:spPr>
        <p:txBody>
          <a:bodyPr/>
          <a:lstStyle/>
          <a:p>
            <a:r>
              <a:rPr lang="zh-CN" altLang="en-US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方正卡通简体" pitchFamily="65" charset="-122"/>
                <a:ea typeface="方正卡通简体" pitchFamily="65" charset="-122"/>
              </a:rPr>
              <a:t>大家一起读一读</a:t>
            </a:r>
          </a:p>
        </p:txBody>
      </p:sp>
      <p:pic>
        <p:nvPicPr>
          <p:cNvPr id="11" name="Picture 2" descr="http://zy.china.com.cn/uploads/allimg/101215/10_101215134510_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962" y="0"/>
            <a:ext cx="2554846" cy="191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接连接符 7"/>
          <p:cNvCxnSpPr/>
          <p:nvPr/>
        </p:nvCxnSpPr>
        <p:spPr>
          <a:xfrm flipH="1">
            <a:off x="3599893" y="2492896"/>
            <a:ext cx="216024" cy="6901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 flipH="1">
            <a:off x="4572000" y="2522806"/>
            <a:ext cx="216024" cy="6901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H="1">
            <a:off x="3563888" y="3429000"/>
            <a:ext cx="216024" cy="6901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>
            <a:off x="4644008" y="3356992"/>
            <a:ext cx="216024" cy="6901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H="1">
            <a:off x="3588131" y="4365104"/>
            <a:ext cx="216024" cy="6901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 flipH="1">
            <a:off x="4591940" y="4377680"/>
            <a:ext cx="216024" cy="6901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 flipH="1">
            <a:off x="3588131" y="5297582"/>
            <a:ext cx="216024" cy="6901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4572000" y="5297582"/>
            <a:ext cx="216024" cy="6901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34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0"/>
                            </p:stCondLst>
                            <p:childTnLst>
                              <p:par>
                                <p:cTn id="7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2" dur="2658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uiExpand="1" build="p"/>
      <p:bldP spid="6" grpId="0" uiExpand="1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re 1"/>
          <p:cNvSpPr>
            <a:spLocks noGrp="1"/>
          </p:cNvSpPr>
          <p:nvPr>
            <p:ph type="title"/>
          </p:nvPr>
        </p:nvSpPr>
        <p:spPr>
          <a:xfrm>
            <a:off x="97160" y="-99392"/>
            <a:ext cx="3610744" cy="2422030"/>
          </a:xfrm>
        </p:spPr>
        <p:txBody>
          <a:bodyPr/>
          <a:lstStyle/>
          <a:p>
            <a:r>
              <a:rPr lang="zh-CN" altLang="en-US" sz="3600" dirty="0" smtClean="0">
                <a:solidFill>
                  <a:srgbClr val="F74EBC"/>
                </a:solidFill>
                <a:latin typeface="方正卡通简体" pitchFamily="65" charset="-122"/>
                <a:ea typeface="方正卡通简体" pitchFamily="65" charset="-122"/>
              </a:rPr>
              <a:t>再读一读这首诗，把诗中描写的景物圈出来</a:t>
            </a:r>
            <a:endParaRPr lang="fr-FR" altLang="zh-CN" sz="3600" dirty="0" smtClean="0">
              <a:solidFill>
                <a:srgbClr val="F74EBC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172080" y="1125837"/>
            <a:ext cx="1569660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新魏" pitchFamily="2" charset="-122"/>
                <a:ea typeface="华文新魏" pitchFamily="2" charset="-122"/>
              </a:rPr>
              <a:t>绝句</a:t>
            </a:r>
            <a:endParaRPr lang="en-US" altLang="zh-CN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新魏" pitchFamily="2" charset="-122"/>
              <a:ea typeface="华文新魏" pitchFamily="2" charset="-122"/>
            </a:endParaRPr>
          </a:p>
          <a:p>
            <a:pPr algn="ctr"/>
            <a:r>
              <a:rPr lang="zh-CN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新魏" pitchFamily="2" charset="-122"/>
                <a:ea typeface="华文新魏" pitchFamily="2" charset="-122"/>
              </a:rPr>
              <a:t>杜甫</a:t>
            </a:r>
            <a:endParaRPr lang="zh-CN" alt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9951" y="2307644"/>
            <a:ext cx="428835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两个黄鹂鸣翠柳，</a:t>
            </a:r>
            <a:endParaRPr lang="en-US" altLang="zh-CN" sz="4000" b="1" dirty="0" smtClean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一行白鹭上</a:t>
            </a:r>
            <a:r>
              <a:rPr lang="zh-CN" altLang="en-US" sz="4000" b="1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青天。</a:t>
            </a:r>
            <a:endParaRPr lang="en-US" altLang="zh-CN" sz="4000" b="1" dirty="0" smtClean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窗含西岭千秋</a:t>
            </a:r>
            <a:r>
              <a:rPr lang="zh-CN" altLang="en-US" sz="4000" b="1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雪，</a:t>
            </a:r>
            <a:endParaRPr lang="en-US" altLang="zh-CN" sz="4000" b="1" dirty="0" smtClean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门泊东吴万里</a:t>
            </a:r>
            <a:r>
              <a:rPr lang="zh-CN" altLang="en-US" sz="4000" b="1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船。</a:t>
            </a:r>
            <a:endParaRPr lang="zh-CN" altLang="en-US" sz="4000" b="1" dirty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172080" y="2541609"/>
            <a:ext cx="992047" cy="5993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4172080" y="2541609"/>
            <a:ext cx="992047" cy="5993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740193" y="2541609"/>
            <a:ext cx="992047" cy="5993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740193" y="2541609"/>
            <a:ext cx="992047" cy="5993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4156017" y="3429000"/>
            <a:ext cx="992047" cy="5993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4156017" y="3429000"/>
            <a:ext cx="992047" cy="5993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5724128" y="3405705"/>
            <a:ext cx="992047" cy="5993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5724128" y="3405705"/>
            <a:ext cx="992047" cy="5993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5187099" y="4365104"/>
            <a:ext cx="1529076" cy="5993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187099" y="4365104"/>
            <a:ext cx="1529076" cy="5993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148064" y="5277913"/>
            <a:ext cx="1529076" cy="5993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/>
        </p:nvSpPr>
        <p:spPr>
          <a:xfrm>
            <a:off x="5148064" y="5277913"/>
            <a:ext cx="1529076" cy="5993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9512" y="280186"/>
            <a:ext cx="28404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>
                <a:solidFill>
                  <a:srgbClr val="7030A0"/>
                </a:solidFill>
                <a:latin typeface="方正卡通简体" pitchFamily="65" charset="-122"/>
                <a:ea typeface="方正卡通简体" pitchFamily="65" charset="-122"/>
              </a:rPr>
              <a:t>思考一下，每个词都是什么意思呢？</a:t>
            </a:r>
            <a:endParaRPr lang="zh-CN" altLang="en-US" sz="3600" dirty="0">
              <a:solidFill>
                <a:srgbClr val="7030A0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8964"/>
            <a:ext cx="1765548" cy="176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234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074" grpId="0"/>
      <p:bldP spid="5" grpId="0" build="p"/>
      <p:bldP spid="6" grpId="0" uiExpand="1" build="p"/>
      <p:bldP spid="4" grpId="0" animBg="1"/>
      <p:bldP spid="10" grpId="0" animBg="1"/>
      <p:bldP spid="12" grpId="0" animBg="1"/>
      <p:bldP spid="14" grpId="0" animBg="1"/>
      <p:bldP spid="16" grpId="0" animBg="1"/>
      <p:bldP spid="18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3779913" y="837805"/>
            <a:ext cx="1569660" cy="141577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新魏" pitchFamily="2" charset="-122"/>
                <a:ea typeface="华文新魏" pitchFamily="2" charset="-122"/>
              </a:rPr>
              <a:t>绝句</a:t>
            </a:r>
            <a:endParaRPr lang="en-US" altLang="zh-CN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新魏" pitchFamily="2" charset="-122"/>
              <a:ea typeface="华文新魏" pitchFamily="2" charset="-122"/>
            </a:endParaRPr>
          </a:p>
          <a:p>
            <a:pPr algn="ctr"/>
            <a:r>
              <a:rPr lang="zh-CN" altLang="en-US" sz="32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华文新魏" pitchFamily="2" charset="-122"/>
                <a:ea typeface="华文新魏" pitchFamily="2" charset="-122"/>
              </a:rPr>
              <a:t>杜甫</a:t>
            </a:r>
            <a:endParaRPr lang="zh-CN" altLang="en-US" sz="3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27784" y="2019612"/>
            <a:ext cx="428835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4000" b="1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两个黄鹂鸣翠柳，</a:t>
            </a:r>
            <a:endParaRPr lang="en-US" altLang="zh-CN" sz="4000" b="1" dirty="0" smtClean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一行白鹭上</a:t>
            </a:r>
            <a:r>
              <a:rPr lang="zh-CN" altLang="en-US" sz="4000" b="1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青天。</a:t>
            </a:r>
            <a:endParaRPr lang="en-US" altLang="zh-CN" sz="4000" b="1" dirty="0" smtClean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窗含西岭千秋</a:t>
            </a:r>
            <a:r>
              <a:rPr lang="zh-CN" altLang="en-US" sz="4000" b="1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雪，</a:t>
            </a:r>
            <a:endParaRPr lang="en-US" altLang="zh-CN" sz="4000" b="1" dirty="0" smtClean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4000" b="1" dirty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门泊东吴万里</a:t>
            </a:r>
            <a:r>
              <a:rPr lang="zh-CN" altLang="en-US" sz="4000" b="1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船。</a:t>
            </a:r>
            <a:endParaRPr lang="zh-CN" altLang="en-US" sz="4000" b="1" dirty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3213" y="116632"/>
            <a:ext cx="2916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74EBC"/>
                </a:solidFill>
                <a:latin typeface="方正卡通简体" pitchFamily="65" charset="-122"/>
                <a:ea typeface="方正卡通简体" pitchFamily="65" charset="-122"/>
              </a:rPr>
              <a:t>这首诗用了哪些数量词呢？</a:t>
            </a:r>
            <a:endParaRPr lang="zh-CN" altLang="en-US" sz="3200" dirty="0">
              <a:solidFill>
                <a:srgbClr val="F74EBC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699792" y="2253577"/>
            <a:ext cx="1008112" cy="5993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2699790" y="3140968"/>
            <a:ext cx="1008116" cy="59935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699791" y="2253576"/>
            <a:ext cx="1008112" cy="5993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699788" y="3146967"/>
            <a:ext cx="1008116" cy="599359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43213" y="1216139"/>
            <a:ext cx="29166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74EBC"/>
                </a:solidFill>
                <a:latin typeface="方正卡通简体" pitchFamily="65" charset="-122"/>
                <a:ea typeface="方正卡通简体" pitchFamily="65" charset="-122"/>
              </a:rPr>
              <a:t>这首诗又写了哪些颜色呢？</a:t>
            </a:r>
            <a:endParaRPr lang="zh-CN" altLang="en-US" sz="3200" dirty="0">
              <a:solidFill>
                <a:srgbClr val="F74EBC"/>
              </a:solidFill>
              <a:latin typeface="方正卡通简体" pitchFamily="65" charset="-122"/>
              <a:ea typeface="方正卡通简体" pitchFamily="65" charset="-122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3774314" y="2325584"/>
            <a:ext cx="437646" cy="4553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3774314" y="3218974"/>
            <a:ext cx="437646" cy="4553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5321108" y="2305900"/>
            <a:ext cx="437646" cy="4553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5297664" y="3233488"/>
            <a:ext cx="437646" cy="45534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774314" y="2305900"/>
            <a:ext cx="437646" cy="4750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3779913" y="3213804"/>
            <a:ext cx="437646" cy="4750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5321108" y="2315741"/>
            <a:ext cx="437646" cy="4750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5300496" y="3223646"/>
            <a:ext cx="437646" cy="47502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8" name="Picture 2" descr="http://hiphotos.baidu.com/du%C9%ED%CA%C0%BD%E7/pic/item/f57cdfc3804020290ff4771f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139" y="361555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43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  <p:bldP spid="2" grpId="0"/>
      <p:bldP spid="3" grpId="0" animBg="1"/>
      <p:bldP spid="8" grpId="0" animBg="1"/>
      <p:bldP spid="11" grpId="0"/>
      <p:bldP spid="4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28721" y="0"/>
            <a:ext cx="3015279" cy="2754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两个黄鹂鸣翠柳，</a:t>
            </a:r>
            <a:endParaRPr lang="en-US" altLang="zh-CN" sz="3000" b="1" dirty="0" smtClean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一行白鹭上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青天。</a:t>
            </a:r>
            <a:endParaRPr lang="en-US" altLang="zh-CN" sz="3000" b="1" dirty="0" smtClean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窗含西岭千秋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雪，</a:t>
            </a:r>
            <a:endParaRPr lang="en-US" altLang="zh-CN" sz="3000" b="1" dirty="0" smtClean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门泊东吴万里</a:t>
            </a:r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船。</a:t>
            </a:r>
            <a:endParaRPr lang="zh-CN" altLang="en-US" sz="3000" b="1" dirty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-36512" y="-27384"/>
            <a:ext cx="22717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方正卡通简体" pitchFamily="65" charset="-122"/>
                <a:ea typeface="方正卡通简体" pitchFamily="65" charset="-122"/>
              </a:rPr>
              <a:t>找朋友</a:t>
            </a:r>
            <a:endParaRPr lang="zh-CN" alt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方正卡通简体" pitchFamily="65" charset="-122"/>
              <a:ea typeface="方正卡通简体" pitchFamily="65" charset="-12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156176" y="111982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两个</a:t>
            </a:r>
          </a:p>
        </p:txBody>
      </p:sp>
      <p:pic>
        <p:nvPicPr>
          <p:cNvPr id="1026" name="Picture 2" descr="http://pic3.nipic.com/20090707/2487415_162554009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87"/>
          <a:stretch/>
        </p:blipFill>
        <p:spPr bwMode="auto">
          <a:xfrm>
            <a:off x="1099376" y="1656989"/>
            <a:ext cx="1309031" cy="7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156176" y="808246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dirty="0" smtClean="0">
                <a:solidFill>
                  <a:srgbClr val="002060"/>
                </a:solidFill>
                <a:latin typeface="楷体" pitchFamily="49" charset="-122"/>
                <a:ea typeface="楷体" pitchFamily="49" charset="-122"/>
              </a:rPr>
              <a:t>一行</a:t>
            </a:r>
            <a:endParaRPr lang="zh-CN" altLang="en-US" sz="3000" dirty="0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90770" y="116632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黄鹂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90769" y="808246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白鹭</a:t>
            </a:r>
            <a:endParaRPr lang="zh-CN" altLang="en-US" sz="3000" b="1" dirty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86719" y="1499298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西岭</a:t>
            </a:r>
            <a:endParaRPr lang="zh-CN" altLang="en-US" sz="3000" b="1" dirty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907131" y="2176398"/>
            <a:ext cx="9541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东吴</a:t>
            </a:r>
            <a:endParaRPr lang="zh-CN" altLang="en-US" sz="3000" b="1" dirty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671863" y="1488841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千秋雪</a:t>
            </a:r>
            <a:endParaRPr lang="zh-CN" altLang="en-US" sz="3000" b="1" dirty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71863" y="2171126"/>
            <a:ext cx="133882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000" b="1" dirty="0" smtClean="0">
                <a:solidFill>
                  <a:schemeClr val="accent4">
                    <a:lumMod val="50000"/>
                  </a:schemeClr>
                </a:solidFill>
                <a:latin typeface="楷体" pitchFamily="49" charset="-122"/>
                <a:ea typeface="楷体" pitchFamily="49" charset="-122"/>
              </a:rPr>
              <a:t>万里船</a:t>
            </a:r>
            <a:endParaRPr lang="zh-CN" altLang="en-US" sz="3000" b="1" dirty="0">
              <a:solidFill>
                <a:schemeClr val="accent4">
                  <a:lumMod val="50000"/>
                </a:schemeClr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31" name="Picture 2" descr="http://pic3.nipic.com/20090707/2487415_162554009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87"/>
          <a:stretch/>
        </p:blipFill>
        <p:spPr bwMode="auto">
          <a:xfrm>
            <a:off x="1187624" y="2580920"/>
            <a:ext cx="1309031" cy="7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pic3.nipic.com/20090707/2487415_162554009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87"/>
          <a:stretch/>
        </p:blipFill>
        <p:spPr bwMode="auto">
          <a:xfrm>
            <a:off x="4211960" y="3284984"/>
            <a:ext cx="1309031" cy="7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pic3.nipic.com/20090707/2487415_162554009_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87"/>
          <a:stretch/>
        </p:blipFill>
        <p:spPr bwMode="auto">
          <a:xfrm>
            <a:off x="4211960" y="4322124"/>
            <a:ext cx="1309031" cy="70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矩形 29"/>
          <p:cNvSpPr/>
          <p:nvPr/>
        </p:nvSpPr>
        <p:spPr>
          <a:xfrm>
            <a:off x="6228184" y="188640"/>
            <a:ext cx="750955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228184" y="908720"/>
            <a:ext cx="750955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/>
        </p:nvSpPr>
        <p:spPr>
          <a:xfrm>
            <a:off x="7061405" y="188640"/>
            <a:ext cx="750955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/>
        </p:nvSpPr>
        <p:spPr>
          <a:xfrm>
            <a:off x="7061405" y="908720"/>
            <a:ext cx="750955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矩形 37"/>
          <p:cNvSpPr/>
          <p:nvPr/>
        </p:nvSpPr>
        <p:spPr>
          <a:xfrm>
            <a:off x="7061405" y="1556792"/>
            <a:ext cx="750955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>
            <a:off x="7061405" y="2204864"/>
            <a:ext cx="750955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>
            <a:off x="7884368" y="1556792"/>
            <a:ext cx="100811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40"/>
          <p:cNvSpPr/>
          <p:nvPr/>
        </p:nvSpPr>
        <p:spPr>
          <a:xfrm>
            <a:off x="7884368" y="2204864"/>
            <a:ext cx="1008112" cy="4320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chemeClr val="accent1">
                <a:shade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113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2.60116E-6 L -0.65851 0.2224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934" y="111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9.24855E-7 L -0.42222 0.1107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111" y="55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1.7341E-7 L -0.73889 0.3583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944" y="179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9.24855E-7 L -0.48681 0.24717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40" y="12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9017E-6 L -0.39965 0.25133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983" y="125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56647E-6 L -0.15 0.14219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70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7341E-7 L -0.50659 0.4101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0" y="20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79191E-6 L -0.2467 0.31075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44" y="155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7" grpId="0" uiExpand="1" build="p"/>
      <p:bldP spid="18" grpId="0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20" grpId="0"/>
      <p:bldP spid="20" grpId="1"/>
      <p:bldP spid="21" grpId="0"/>
      <p:bldP spid="21" grpId="1"/>
      <p:bldP spid="28" grpId="0"/>
      <p:bldP spid="28" grpId="1"/>
      <p:bldP spid="29" grpId="0"/>
      <p:bldP spid="29" grpId="1"/>
    </p:bldLst>
  </p:timing>
</p:sld>
</file>

<file path=ppt/theme/theme1.xml><?xml version="1.0" encoding="utf-8"?>
<a:theme xmlns:a="http://schemas.openxmlformats.org/drawingml/2006/main" name="106">
  <a:themeElements>
    <a:clrScheme name="自定义 2">
      <a:dk1>
        <a:sysClr val="windowText" lastClr="000000"/>
      </a:dk1>
      <a:lt1>
        <a:sysClr val="window" lastClr="C1FFC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64A2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106">
  <a:themeElements>
    <a:clrScheme name="Office">
      <a:dk1>
        <a:sysClr val="windowText" lastClr="000000"/>
      </a:dk1>
      <a:lt1>
        <a:sysClr val="window" lastClr="C1FFC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C1FFC1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106</Template>
  <TotalTime>1386</TotalTime>
  <Words>437</Words>
  <Application>Microsoft Office PowerPoint</Application>
  <PresentationFormat>全屏显示(4:3)</PresentationFormat>
  <Paragraphs>66</Paragraphs>
  <Slides>7</Slides>
  <Notes>7</Notes>
  <HiddenSlides>0</HiddenSlides>
  <MMClips>3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106</vt:lpstr>
      <vt:lpstr>1_106</vt:lpstr>
      <vt:lpstr>17古诗两首</vt:lpstr>
      <vt:lpstr>大家一起读一读</vt:lpstr>
      <vt:lpstr>有没有你不认识的呢？</vt:lpstr>
      <vt:lpstr>大家一起读一读</vt:lpstr>
      <vt:lpstr>再读一读这首诗，把诗中描写的景物圈出来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17古诗两首</dc:title>
  <dc:creator>黄凯</dc:creator>
  <cp:lastModifiedBy>DADI</cp:lastModifiedBy>
  <cp:revision>82</cp:revision>
  <dcterms:created xsi:type="dcterms:W3CDTF">2012-03-28T06:56:59Z</dcterms:created>
  <dcterms:modified xsi:type="dcterms:W3CDTF">2013-04-13T15:39:03Z</dcterms:modified>
</cp:coreProperties>
</file>