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281" r:id="rId3"/>
    <p:sldId id="258" r:id="rId4"/>
    <p:sldId id="256" r:id="rId5"/>
    <p:sldId id="260" r:id="rId6"/>
    <p:sldId id="263" r:id="rId7"/>
    <p:sldId id="267" r:id="rId8"/>
    <p:sldId id="268" r:id="rId9"/>
    <p:sldId id="265" r:id="rId10"/>
    <p:sldId id="280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D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53" autoAdjust="0"/>
  </p:normalViewPr>
  <p:slideViewPr>
    <p:cSldViewPr>
      <p:cViewPr>
        <p:scale>
          <a:sx n="60" d="100"/>
          <a:sy n="60" d="100"/>
        </p:scale>
        <p:origin x="-16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32833-47C9-4857-86C6-011A72BC61E6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807D8-0587-42DF-AE0A-1F3162CE97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30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36D6E-66C6-48B1-A411-C3CDEAC122E4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E56E2-0AB0-476A-A068-D4BF7F68A0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96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这一张</a:t>
            </a:r>
            <a:r>
              <a:rPr lang="en-US" altLang="zh-CN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是首页，让同学们在中国地图上找到西沙群岛的地理位置，即图中用红色方框标示出来的位置。只有点击那个方框所在位置，才能进入下一页</a:t>
            </a:r>
            <a:r>
              <a:rPr lang="en-US" altLang="zh-CN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，否则无法过渡到下一页。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56E2-0AB0-476A-A068-D4BF7F68A05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从此页开始，正式进入课程内容的学习。该</a:t>
            </a:r>
            <a:r>
              <a:rPr lang="en-US" altLang="zh-CN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设置了导航，段落导航以及字词句导航。点击“段落”或者“字词句导航”，导航栏会自动伸缩或者展开。到达某一页时，会以导航栏上突出的绿色显示你当前所在的位置。从</a:t>
            </a:r>
            <a:r>
              <a:rPr lang="en-US" altLang="zh-CN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的这一页直至末尾，播放</a:t>
            </a:r>
            <a:r>
              <a:rPr lang="en-US" altLang="zh-CN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时统一使用导航和页面中的相关触发器，点击其他地方均已设为无效操作。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56E2-0AB0-476A-A068-D4BF7F68A05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说明：如这一页</a:t>
            </a:r>
            <a:r>
              <a:rPr lang="en-US" altLang="zh-CN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所示，每进行到一个段落，上面的段落导航会以不同的颜色显示差别以便于提示进程。本页</a:t>
            </a:r>
            <a:r>
              <a:rPr lang="en-US" altLang="zh-CN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1" u="none" kern="1200" baseline="0" dirty="0" smtClean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+mn-lt"/>
                <a:ea typeface="+mn-ea"/>
                <a:cs typeface="+mn-cs"/>
              </a:rPr>
              <a:t>点击小人触发器即可看相关图片。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56E2-0AB0-476A-A068-D4BF7F68A05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600" b="1" dirty="0" smtClean="0"/>
              <a:t>绿色方框框选的词语都是触发器，点击会出现相关的配图。</a:t>
            </a:r>
            <a:endParaRPr lang="zh-CN" altLang="en-US" sz="1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56E2-0AB0-476A-A068-D4BF7F68A05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/>
              <a:t>点击绿色方框触发器可以显示出相应图片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56E2-0AB0-476A-A068-D4BF7F68A05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点击绿色方框触发器可以显示出相应图片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56E2-0AB0-476A-A068-D4BF7F68A05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文末总结文章结构脉络，点击红色按钮，将链接到分析文章脉络的那一张</a:t>
            </a:r>
            <a:r>
              <a:rPr lang="en-US" altLang="zh-CN" b="1" dirty="0" smtClean="0"/>
              <a:t>PPT</a:t>
            </a:r>
            <a:r>
              <a:rPr lang="zh-CN" altLang="en-US" b="1" dirty="0" smtClean="0"/>
              <a:t>，这时候老师可以引导同学们分析文章脉络。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56E2-0AB0-476A-A068-D4BF7F68A05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这一张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老师引导同学们回忆并分析课文内容，让同学们回答海面、海底、海滩、海岛都写了些什么，然后老师利用上面所设的四个触发器（分别点击时会出现下面的内容，再次点击会收缩。）验证同学们的回答并且跟同学们一同分析，从而将课文内容的具体脉络、文章结构等分析清楚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56E2-0AB0-476A-A068-D4BF7F68A05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D4333-7B08-4CC3-A7F2-8DF8DB43269C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18" Type="http://schemas.openxmlformats.org/officeDocument/2006/relationships/slide" Target="../slides/slide7.xml"/><Relationship Id="rId26" Type="http://schemas.openxmlformats.org/officeDocument/2006/relationships/image" Target="../media/image6.tif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tif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6.xml"/><Relationship Id="rId25" Type="http://schemas.openxmlformats.org/officeDocument/2006/relationships/image" Target="../media/image5.tiff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5.xml"/><Relationship Id="rId20" Type="http://schemas.openxmlformats.org/officeDocument/2006/relationships/slide" Target="../slides/slide9.xml"/><Relationship Id="rId29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4.xml"/><Relationship Id="rId23" Type="http://schemas.openxmlformats.org/officeDocument/2006/relationships/image" Target="../media/image4.tiff"/><Relationship Id="rId28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Relationship Id="rId22" Type="http://schemas.openxmlformats.org/officeDocument/2006/relationships/image" Target="../media/image3.tiff"/><Relationship Id="rId27" Type="http://schemas.openxmlformats.org/officeDocument/2006/relationships/image" Target="../media/image7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组合 201"/>
          <p:cNvGrpSpPr/>
          <p:nvPr userDrawn="1"/>
        </p:nvGrpSpPr>
        <p:grpSpPr>
          <a:xfrm>
            <a:off x="3083834" y="-27384"/>
            <a:ext cx="6096678" cy="648072"/>
            <a:chOff x="2099725" y="1340768"/>
            <a:chExt cx="6096678" cy="648072"/>
          </a:xfrm>
        </p:grpSpPr>
        <p:pic>
          <p:nvPicPr>
            <p:cNvPr id="2053" name="Picture 5" descr="c:\users\ningmin\desktop\矢量图\边框3\1.tif">
              <a:hlinkClick r:id="rId13" action="ppaction://hlinksldjump"/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36" r="55058" b="56990"/>
            <a:stretch>
              <a:fillRect/>
            </a:stretch>
          </p:blipFill>
          <p:spPr bwMode="auto">
            <a:xfrm rot="10800000">
              <a:off x="2099725" y="1340768"/>
              <a:ext cx="888099" cy="648072"/>
            </a:xfrm>
            <a:prstGeom prst="rect">
              <a:avLst/>
            </a:prstGeom>
            <a:noFill/>
          </p:spPr>
        </p:pic>
        <p:pic>
          <p:nvPicPr>
            <p:cNvPr id="188" name="Picture 5" descr="c:\users\ningmin\desktop\矢量图\边框3\1.tif">
              <a:hlinkClick r:id="rId15" action="ppaction://hlinksldjump"/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36" r="55058" b="56990"/>
            <a:stretch>
              <a:fillRect/>
            </a:stretch>
          </p:blipFill>
          <p:spPr bwMode="auto">
            <a:xfrm rot="10800000">
              <a:off x="2963821" y="1340768"/>
              <a:ext cx="888099" cy="648072"/>
            </a:xfrm>
            <a:prstGeom prst="rect">
              <a:avLst/>
            </a:prstGeom>
            <a:noFill/>
          </p:spPr>
        </p:pic>
        <p:pic>
          <p:nvPicPr>
            <p:cNvPr id="189" name="Picture 5" descr="c:\users\ningmin\desktop\矢量图\边框3\1.tif">
              <a:hlinkClick r:id="rId16" action="ppaction://hlinksldjump"/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36" r="55058" b="56990"/>
            <a:stretch>
              <a:fillRect/>
            </a:stretch>
          </p:blipFill>
          <p:spPr bwMode="auto">
            <a:xfrm rot="10800000">
              <a:off x="3851920" y="1340768"/>
              <a:ext cx="888099" cy="648072"/>
            </a:xfrm>
            <a:prstGeom prst="rect">
              <a:avLst/>
            </a:prstGeom>
            <a:noFill/>
          </p:spPr>
        </p:pic>
        <p:pic>
          <p:nvPicPr>
            <p:cNvPr id="190" name="Picture 5" descr="c:\users\ningmin\desktop\矢量图\边框3\1.tif">
              <a:hlinkClick r:id="rId17" action="ppaction://hlinksldjump"/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36" r="55058" b="56990"/>
            <a:stretch>
              <a:fillRect/>
            </a:stretch>
          </p:blipFill>
          <p:spPr bwMode="auto">
            <a:xfrm rot="10800000">
              <a:off x="4716016" y="1340768"/>
              <a:ext cx="888099" cy="648072"/>
            </a:xfrm>
            <a:prstGeom prst="rect">
              <a:avLst/>
            </a:prstGeom>
            <a:noFill/>
          </p:spPr>
        </p:pic>
        <p:pic>
          <p:nvPicPr>
            <p:cNvPr id="191" name="Picture 5" descr="c:\users\ningmin\desktop\矢量图\边框3\1.tif">
              <a:hlinkClick r:id="rId18" action="ppaction://hlinksldjump"/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36" r="55058" b="56990"/>
            <a:stretch>
              <a:fillRect/>
            </a:stretch>
          </p:blipFill>
          <p:spPr bwMode="auto">
            <a:xfrm rot="10800000">
              <a:off x="5580112" y="1340768"/>
              <a:ext cx="888099" cy="648072"/>
            </a:xfrm>
            <a:prstGeom prst="rect">
              <a:avLst/>
            </a:prstGeom>
            <a:noFill/>
          </p:spPr>
        </p:pic>
        <p:pic>
          <p:nvPicPr>
            <p:cNvPr id="193" name="Picture 5" descr="c:\users\ningmin\desktop\矢量图\边框3\1.tif">
              <a:hlinkClick r:id="rId19" action="ppaction://hlinksldjump"/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36" r="55058" b="56990"/>
            <a:stretch>
              <a:fillRect/>
            </a:stretch>
          </p:blipFill>
          <p:spPr bwMode="auto">
            <a:xfrm rot="10800000">
              <a:off x="6444208" y="1340768"/>
              <a:ext cx="888099" cy="648072"/>
            </a:xfrm>
            <a:prstGeom prst="rect">
              <a:avLst/>
            </a:prstGeom>
            <a:noFill/>
          </p:spPr>
        </p:pic>
        <p:pic>
          <p:nvPicPr>
            <p:cNvPr id="194" name="Picture 5" descr="c:\users\ningmin\desktop\矢量图\边框3\1.tif">
              <a:hlinkClick r:id="rId20" action="ppaction://hlinksldjump"/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36" r="55058" b="56990"/>
            <a:stretch>
              <a:fillRect/>
            </a:stretch>
          </p:blipFill>
          <p:spPr bwMode="auto">
            <a:xfrm rot="10800000">
              <a:off x="7308304" y="1340768"/>
              <a:ext cx="888099" cy="648072"/>
            </a:xfrm>
            <a:prstGeom prst="rect">
              <a:avLst/>
            </a:prstGeom>
            <a:noFill/>
          </p:spPr>
        </p:pic>
        <p:sp>
          <p:nvSpPr>
            <p:cNvPr id="195" name="TextBox 194">
              <a:hlinkClick r:id="rId20" action="ppaction://hlinksldjump"/>
            </p:cNvPr>
            <p:cNvSpPr txBox="1"/>
            <p:nvPr userDrawn="1"/>
          </p:nvSpPr>
          <p:spPr>
            <a:xfrm>
              <a:off x="7524328" y="134076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l" defTabSz="914400" rtl="0" eaLnBrk="1" latinLnBrk="0" hangingPunct="1"/>
              <a:r>
                <a:rPr lang="zh-CN" altLang="en-US" sz="1800" b="1" kern="1200" dirty="0" smtClean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+mn-cs"/>
                </a:rPr>
                <a:t>七</a:t>
              </a:r>
            </a:p>
          </p:txBody>
        </p:sp>
        <p:sp>
          <p:nvSpPr>
            <p:cNvPr id="196" name="TextBox 195">
              <a:hlinkClick r:id="rId13" action="ppaction://hlinksldjump"/>
            </p:cNvPr>
            <p:cNvSpPr txBox="1"/>
            <p:nvPr userDrawn="1"/>
          </p:nvSpPr>
          <p:spPr>
            <a:xfrm>
              <a:off x="2339752" y="1340768"/>
              <a:ext cx="41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楷体" pitchFamily="49" charset="-122"/>
                  <a:ea typeface="楷体" pitchFamily="49" charset="-122"/>
                </a:rPr>
                <a:t>一</a:t>
              </a:r>
              <a:endParaRPr lang="zh-CN" altLang="en-US" sz="18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97" name="TextBox 196">
              <a:hlinkClick r:id="rId15" action="ppaction://hlinksldjump"/>
            </p:cNvPr>
            <p:cNvSpPr txBox="1"/>
            <p:nvPr userDrawn="1"/>
          </p:nvSpPr>
          <p:spPr>
            <a:xfrm>
              <a:off x="3203848" y="134076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l" defTabSz="914400" rtl="0" eaLnBrk="1" latinLnBrk="0" hangingPunct="1"/>
              <a:r>
                <a:rPr lang="zh-CN" altLang="en-US" sz="1800" b="1" kern="1200" dirty="0" smtClean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+mn-cs"/>
                </a:rPr>
                <a:t>二</a:t>
              </a:r>
            </a:p>
          </p:txBody>
        </p:sp>
        <p:sp>
          <p:nvSpPr>
            <p:cNvPr id="198" name="TextBox 197">
              <a:hlinkClick r:id="rId16" action="ppaction://hlinksldjump"/>
            </p:cNvPr>
            <p:cNvSpPr txBox="1"/>
            <p:nvPr userDrawn="1"/>
          </p:nvSpPr>
          <p:spPr>
            <a:xfrm>
              <a:off x="4067944" y="134076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l" defTabSz="914400" rtl="0" eaLnBrk="1" latinLnBrk="0" hangingPunct="1"/>
              <a:r>
                <a:rPr lang="zh-CN" altLang="en-US" sz="1800" b="1" kern="1200" dirty="0" smtClean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+mn-cs"/>
                </a:rPr>
                <a:t>三</a:t>
              </a:r>
            </a:p>
          </p:txBody>
        </p:sp>
        <p:sp>
          <p:nvSpPr>
            <p:cNvPr id="199" name="TextBox 198">
              <a:hlinkClick r:id="rId17" action="ppaction://hlinksldjump"/>
            </p:cNvPr>
            <p:cNvSpPr txBox="1"/>
            <p:nvPr userDrawn="1"/>
          </p:nvSpPr>
          <p:spPr>
            <a:xfrm>
              <a:off x="4932040" y="134076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l" defTabSz="914400" rtl="0" eaLnBrk="1" latinLnBrk="0" hangingPunct="1"/>
              <a:r>
                <a:rPr lang="zh-CN" altLang="en-US" sz="1800" b="1" kern="1200" dirty="0" smtClean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+mn-cs"/>
                </a:rPr>
                <a:t>四</a:t>
              </a:r>
            </a:p>
          </p:txBody>
        </p:sp>
        <p:sp>
          <p:nvSpPr>
            <p:cNvPr id="200" name="TextBox 199">
              <a:hlinkClick r:id="rId18" action="ppaction://hlinksldjump"/>
            </p:cNvPr>
            <p:cNvSpPr txBox="1"/>
            <p:nvPr userDrawn="1"/>
          </p:nvSpPr>
          <p:spPr>
            <a:xfrm>
              <a:off x="5796136" y="134076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l" defTabSz="914400" rtl="0" eaLnBrk="1" latinLnBrk="0" hangingPunct="1"/>
              <a:r>
                <a:rPr lang="zh-CN" altLang="en-US" sz="1800" b="1" kern="1200" dirty="0" smtClean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+mn-cs"/>
                </a:rPr>
                <a:t>五</a:t>
              </a:r>
            </a:p>
          </p:txBody>
        </p:sp>
        <p:sp>
          <p:nvSpPr>
            <p:cNvPr id="201" name="TextBox 200">
              <a:hlinkClick r:id="rId19" action="ppaction://hlinksldjump"/>
            </p:cNvPr>
            <p:cNvSpPr txBox="1"/>
            <p:nvPr userDrawn="1"/>
          </p:nvSpPr>
          <p:spPr>
            <a:xfrm>
              <a:off x="6660232" y="134076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l" defTabSz="914400" rtl="0" eaLnBrk="1" latinLnBrk="0" hangingPunct="1"/>
              <a:r>
                <a:rPr lang="zh-CN" altLang="en-US" sz="1800" b="1" kern="1200" dirty="0" smtClean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+mn-cs"/>
                </a:rPr>
                <a:t>六</a:t>
              </a:r>
            </a:p>
          </p:txBody>
        </p:sp>
      </p:grpSp>
      <p:grpSp>
        <p:nvGrpSpPr>
          <p:cNvPr id="225" name="组合 224"/>
          <p:cNvGrpSpPr/>
          <p:nvPr userDrawn="1"/>
        </p:nvGrpSpPr>
        <p:grpSpPr>
          <a:xfrm>
            <a:off x="-36512" y="-27384"/>
            <a:ext cx="1388662" cy="6159589"/>
            <a:chOff x="-36512" y="221739"/>
            <a:chExt cx="1388662" cy="6159589"/>
          </a:xfrm>
        </p:grpSpPr>
        <p:grpSp>
          <p:nvGrpSpPr>
            <p:cNvPr id="219" name="组合 218"/>
            <p:cNvGrpSpPr/>
            <p:nvPr userDrawn="1"/>
          </p:nvGrpSpPr>
          <p:grpSpPr>
            <a:xfrm>
              <a:off x="-36512" y="221739"/>
              <a:ext cx="1352150" cy="975013"/>
              <a:chOff x="275523" y="221739"/>
              <a:chExt cx="1352150" cy="975013"/>
            </a:xfrm>
          </p:grpSpPr>
          <p:pic>
            <p:nvPicPr>
              <p:cNvPr id="2054" name="Picture 6" descr="c:\users\ningmin\desktop\矢量图\边框2\1.tif"/>
              <p:cNvPicPr>
                <a:picLocks noChangeAspect="1" noChangeArrowheads="1"/>
              </p:cNvPicPr>
              <p:nvPr userDrawn="1"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06" r="55704" b="57617"/>
              <a:stretch>
                <a:fillRect/>
              </a:stretch>
            </p:blipFill>
            <p:spPr bwMode="auto">
              <a:xfrm>
                <a:off x="275523" y="260648"/>
                <a:ext cx="1352150" cy="936104"/>
              </a:xfrm>
              <a:prstGeom prst="rect">
                <a:avLst/>
              </a:prstGeom>
              <a:noFill/>
            </p:spPr>
          </p:pic>
          <p:sp>
            <p:nvSpPr>
              <p:cNvPr id="204" name="TextBox 203"/>
              <p:cNvSpPr txBox="1"/>
              <p:nvPr userDrawn="1"/>
            </p:nvSpPr>
            <p:spPr>
              <a:xfrm>
                <a:off x="531421" y="221739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itchFamily="49" charset="-122"/>
                    <a:ea typeface="楷体" pitchFamily="49" charset="-122"/>
                  </a:rPr>
                  <a:t>富</a:t>
                </a:r>
                <a:endParaRPr lang="zh-CN" altLang="en-US" sz="48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grpSp>
          <p:nvGrpSpPr>
            <p:cNvPr id="220" name="组合 219"/>
            <p:cNvGrpSpPr/>
            <p:nvPr userDrawn="1"/>
          </p:nvGrpSpPr>
          <p:grpSpPr>
            <a:xfrm>
              <a:off x="35496" y="1124745"/>
              <a:ext cx="1197133" cy="864095"/>
              <a:chOff x="311756" y="1412776"/>
              <a:chExt cx="1197133" cy="864095"/>
            </a:xfrm>
          </p:grpSpPr>
          <p:pic>
            <p:nvPicPr>
              <p:cNvPr id="2055" name="Picture 7" descr="c:\users\ningmin\desktop\矢量图\边框2\1.tif"/>
              <p:cNvPicPr>
                <a:picLocks noChangeAspect="1" noChangeArrowheads="1"/>
              </p:cNvPicPr>
              <p:nvPr userDrawn="1"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093" r="5501" b="59187"/>
              <a:stretch>
                <a:fillRect/>
              </a:stretch>
            </p:blipFill>
            <p:spPr bwMode="auto">
              <a:xfrm>
                <a:off x="311756" y="1457780"/>
                <a:ext cx="1197133" cy="819091"/>
              </a:xfrm>
              <a:prstGeom prst="rect">
                <a:avLst/>
              </a:prstGeom>
              <a:noFill/>
            </p:spPr>
          </p:pic>
          <p:sp>
            <p:nvSpPr>
              <p:cNvPr id="211" name="TextBox 210"/>
              <p:cNvSpPr txBox="1"/>
              <p:nvPr userDrawn="1"/>
            </p:nvSpPr>
            <p:spPr>
              <a:xfrm>
                <a:off x="539552" y="1412776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itchFamily="49" charset="-122"/>
                    <a:ea typeface="楷体" pitchFamily="49" charset="-122"/>
                  </a:rPr>
                  <a:t>饶</a:t>
                </a:r>
                <a:endParaRPr lang="zh-CN" altLang="en-US" sz="48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grpSp>
          <p:nvGrpSpPr>
            <p:cNvPr id="221" name="组合 220"/>
            <p:cNvGrpSpPr/>
            <p:nvPr userDrawn="1"/>
          </p:nvGrpSpPr>
          <p:grpSpPr>
            <a:xfrm>
              <a:off x="0" y="1988840"/>
              <a:ext cx="1251161" cy="877598"/>
              <a:chOff x="288728" y="2407385"/>
              <a:chExt cx="1251161" cy="877598"/>
            </a:xfrm>
          </p:grpSpPr>
          <p:pic>
            <p:nvPicPr>
              <p:cNvPr id="207" name="Picture 7" descr="c:\users\ningmin\desktop\矢量图\边框2\1.tif"/>
              <p:cNvPicPr>
                <a:picLocks noChangeAspect="1" noChangeArrowheads="1"/>
              </p:cNvPicPr>
              <p:nvPr userDrawn="1"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093" t="53371" r="5016" b="4246"/>
              <a:stretch>
                <a:fillRect/>
              </a:stretch>
            </p:blipFill>
            <p:spPr bwMode="auto">
              <a:xfrm>
                <a:off x="288728" y="2407385"/>
                <a:ext cx="1251161" cy="877598"/>
              </a:xfrm>
              <a:prstGeom prst="rect">
                <a:avLst/>
              </a:prstGeom>
              <a:noFill/>
            </p:spPr>
          </p:pic>
          <p:sp>
            <p:nvSpPr>
              <p:cNvPr id="212" name="TextBox 211"/>
              <p:cNvSpPr txBox="1"/>
              <p:nvPr userDrawn="1"/>
            </p:nvSpPr>
            <p:spPr>
              <a:xfrm>
                <a:off x="539552" y="2420888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itchFamily="49" charset="-122"/>
                    <a:ea typeface="楷体" pitchFamily="49" charset="-122"/>
                  </a:rPr>
                  <a:t>的</a:t>
                </a:r>
                <a:endParaRPr lang="zh-CN" altLang="en-US" sz="48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grpSp>
          <p:nvGrpSpPr>
            <p:cNvPr id="223" name="组合 222"/>
            <p:cNvGrpSpPr/>
            <p:nvPr userDrawn="1"/>
          </p:nvGrpSpPr>
          <p:grpSpPr>
            <a:xfrm>
              <a:off x="-20510" y="2852936"/>
              <a:ext cx="1352150" cy="936104"/>
              <a:chOff x="203513" y="3429000"/>
              <a:chExt cx="1352150" cy="936104"/>
            </a:xfrm>
          </p:grpSpPr>
          <p:pic>
            <p:nvPicPr>
              <p:cNvPr id="210" name="Picture 6" descr="c:\users\ningmin\desktop\矢量图\边框2\1.tif"/>
              <p:cNvPicPr>
                <a:picLocks noChangeAspect="1" noChangeArrowheads="1"/>
              </p:cNvPicPr>
              <p:nvPr userDrawn="1"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06" t="53371" r="55704" b="4246"/>
              <a:stretch>
                <a:fillRect/>
              </a:stretch>
            </p:blipFill>
            <p:spPr bwMode="auto">
              <a:xfrm>
                <a:off x="203513" y="3429000"/>
                <a:ext cx="1352150" cy="936104"/>
              </a:xfrm>
              <a:prstGeom prst="rect">
                <a:avLst/>
              </a:prstGeom>
              <a:noFill/>
            </p:spPr>
          </p:pic>
          <p:sp>
            <p:nvSpPr>
              <p:cNvPr id="213" name="TextBox 212"/>
              <p:cNvSpPr txBox="1"/>
              <p:nvPr userDrawn="1"/>
            </p:nvSpPr>
            <p:spPr>
              <a:xfrm>
                <a:off x="467544" y="3501008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itchFamily="49" charset="-122"/>
                    <a:ea typeface="楷体" pitchFamily="49" charset="-122"/>
                  </a:rPr>
                  <a:t>西</a:t>
                </a:r>
                <a:endParaRPr lang="zh-CN" altLang="en-US" sz="48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grpSp>
          <p:nvGrpSpPr>
            <p:cNvPr id="224" name="组合 223"/>
            <p:cNvGrpSpPr/>
            <p:nvPr userDrawn="1"/>
          </p:nvGrpSpPr>
          <p:grpSpPr>
            <a:xfrm>
              <a:off x="35496" y="3717032"/>
              <a:ext cx="1197133" cy="864095"/>
              <a:chOff x="239748" y="4509120"/>
              <a:chExt cx="1197133" cy="864095"/>
            </a:xfrm>
          </p:grpSpPr>
          <p:pic>
            <p:nvPicPr>
              <p:cNvPr id="209" name="Picture 7" descr="c:\users\ningmin\desktop\矢量图\边框2\1.tif"/>
              <p:cNvPicPr>
                <a:picLocks noChangeAspect="1" noChangeArrowheads="1"/>
              </p:cNvPicPr>
              <p:nvPr userDrawn="1"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093" r="5501" b="59187"/>
              <a:stretch>
                <a:fillRect/>
              </a:stretch>
            </p:blipFill>
            <p:spPr bwMode="auto">
              <a:xfrm>
                <a:off x="239748" y="4554124"/>
                <a:ext cx="1197133" cy="819091"/>
              </a:xfrm>
              <a:prstGeom prst="rect">
                <a:avLst/>
              </a:prstGeom>
              <a:noFill/>
            </p:spPr>
          </p:pic>
          <p:sp>
            <p:nvSpPr>
              <p:cNvPr id="214" name="TextBox 213"/>
              <p:cNvSpPr txBox="1"/>
              <p:nvPr userDrawn="1"/>
            </p:nvSpPr>
            <p:spPr>
              <a:xfrm>
                <a:off x="467544" y="4509120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itchFamily="49" charset="-122"/>
                    <a:ea typeface="楷体" pitchFamily="49" charset="-122"/>
                  </a:rPr>
                  <a:t>沙</a:t>
                </a:r>
                <a:endParaRPr lang="zh-CN" altLang="en-US" sz="48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grpSp>
          <p:nvGrpSpPr>
            <p:cNvPr id="222" name="组合 221"/>
            <p:cNvGrpSpPr/>
            <p:nvPr userDrawn="1"/>
          </p:nvGrpSpPr>
          <p:grpSpPr>
            <a:xfrm>
              <a:off x="35496" y="4581128"/>
              <a:ext cx="1251161" cy="877598"/>
              <a:chOff x="252216" y="5503729"/>
              <a:chExt cx="1251161" cy="877598"/>
            </a:xfrm>
          </p:grpSpPr>
          <p:pic>
            <p:nvPicPr>
              <p:cNvPr id="208" name="Picture 7" descr="c:\users\ningmin\desktop\矢量图\边框2\1.tif"/>
              <p:cNvPicPr>
                <a:picLocks noChangeAspect="1" noChangeArrowheads="1"/>
              </p:cNvPicPr>
              <p:nvPr userDrawn="1"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7093" t="53371" r="5016" b="4246"/>
              <a:stretch>
                <a:fillRect/>
              </a:stretch>
            </p:blipFill>
            <p:spPr bwMode="auto">
              <a:xfrm>
                <a:off x="252216" y="5503729"/>
                <a:ext cx="1251161" cy="877598"/>
              </a:xfrm>
              <a:prstGeom prst="rect">
                <a:avLst/>
              </a:prstGeom>
              <a:noFill/>
            </p:spPr>
          </p:pic>
          <p:sp>
            <p:nvSpPr>
              <p:cNvPr id="215" name="TextBox 214"/>
              <p:cNvSpPr txBox="1"/>
              <p:nvPr userDrawn="1"/>
            </p:nvSpPr>
            <p:spPr>
              <a:xfrm>
                <a:off x="467544" y="5517232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itchFamily="49" charset="-122"/>
                    <a:ea typeface="楷体" pitchFamily="49" charset="-122"/>
                  </a:rPr>
                  <a:t>群</a:t>
                </a:r>
                <a:endParaRPr lang="zh-CN" altLang="en-US" sz="48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grpSp>
          <p:nvGrpSpPr>
            <p:cNvPr id="218" name="组合 217"/>
            <p:cNvGrpSpPr/>
            <p:nvPr userDrawn="1"/>
          </p:nvGrpSpPr>
          <p:grpSpPr>
            <a:xfrm>
              <a:off x="0" y="5445224"/>
              <a:ext cx="1352150" cy="936104"/>
              <a:chOff x="2867809" y="4149080"/>
              <a:chExt cx="1352150" cy="936104"/>
            </a:xfrm>
          </p:grpSpPr>
          <p:pic>
            <p:nvPicPr>
              <p:cNvPr id="216" name="Picture 6" descr="c:\users\ningmin\desktop\矢量图\边框2\1.tif"/>
              <p:cNvPicPr>
                <a:picLocks noChangeAspect="1" noChangeArrowheads="1"/>
              </p:cNvPicPr>
              <p:nvPr userDrawn="1"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06" t="53371" r="55704" b="4246"/>
              <a:stretch>
                <a:fillRect/>
              </a:stretch>
            </p:blipFill>
            <p:spPr bwMode="auto">
              <a:xfrm>
                <a:off x="2867809" y="4149080"/>
                <a:ext cx="1352150" cy="936104"/>
              </a:xfrm>
              <a:prstGeom prst="rect">
                <a:avLst/>
              </a:prstGeom>
              <a:noFill/>
            </p:spPr>
          </p:pic>
          <p:sp>
            <p:nvSpPr>
              <p:cNvPr id="217" name="TextBox 216"/>
              <p:cNvSpPr txBox="1"/>
              <p:nvPr userDrawn="1"/>
            </p:nvSpPr>
            <p:spPr>
              <a:xfrm>
                <a:off x="3131840" y="4221088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itchFamily="49" charset="-122"/>
                    <a:ea typeface="楷体" pitchFamily="49" charset="-122"/>
                  </a:rPr>
                  <a:t>岛</a:t>
                </a:r>
                <a:endParaRPr lang="zh-CN" altLang="en-US" sz="48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  <p:grpSp>
        <p:nvGrpSpPr>
          <p:cNvPr id="244" name="组合 243"/>
          <p:cNvGrpSpPr/>
          <p:nvPr userDrawn="1"/>
        </p:nvGrpSpPr>
        <p:grpSpPr>
          <a:xfrm>
            <a:off x="3049278" y="6170272"/>
            <a:ext cx="6094722" cy="687728"/>
            <a:chOff x="3049278" y="6170272"/>
            <a:chExt cx="6094722" cy="687728"/>
          </a:xfrm>
        </p:grpSpPr>
        <p:pic>
          <p:nvPicPr>
            <p:cNvPr id="240" name="Picture 8" descr="c:\users\ningmin\desktop\矢量图\边框3\1.tif">
              <a:hlinkClick r:id="rId24" action="ppaction://hlinksldjump"/>
            </p:cNvPr>
            <p:cNvPicPr>
              <a:picLocks noChangeAspect="1" noChangeArrowheads="1"/>
            </p:cNvPicPr>
            <p:nvPr userDrawn="1"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429" t="60752"/>
            <a:stretch>
              <a:fillRect/>
            </a:stretch>
          </p:blipFill>
          <p:spPr bwMode="auto">
            <a:xfrm>
              <a:off x="8089838" y="6170272"/>
              <a:ext cx="1054162" cy="687728"/>
            </a:xfrm>
            <a:prstGeom prst="rect">
              <a:avLst/>
            </a:prstGeom>
            <a:noFill/>
          </p:spPr>
        </p:pic>
        <p:grpSp>
          <p:nvGrpSpPr>
            <p:cNvPr id="238" name="组合 237"/>
            <p:cNvGrpSpPr/>
            <p:nvPr userDrawn="1"/>
          </p:nvGrpSpPr>
          <p:grpSpPr>
            <a:xfrm>
              <a:off x="3049278" y="6170272"/>
              <a:ext cx="1054162" cy="687728"/>
              <a:chOff x="7596336" y="1844824"/>
              <a:chExt cx="1054162" cy="687728"/>
            </a:xfrm>
          </p:grpSpPr>
          <p:pic>
            <p:nvPicPr>
              <p:cNvPr id="233" name="Picture 8" descr="c:\users\ningmin\desktop\矢量图\边框3\1.tif">
                <a:hlinkClick r:id="" action="ppaction://noaction"/>
              </p:cNvPr>
              <p:cNvPicPr>
                <a:picLocks noChangeAspect="1" noChangeArrowheads="1"/>
              </p:cNvPicPr>
              <p:nvPr userDrawn="1"/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2429" t="60752"/>
              <a:stretch>
                <a:fillRect/>
              </a:stretch>
            </p:blipFill>
            <p:spPr bwMode="auto">
              <a:xfrm>
                <a:off x="7596336" y="1844824"/>
                <a:ext cx="1054162" cy="687728"/>
              </a:xfrm>
              <a:prstGeom prst="rect">
                <a:avLst/>
              </a:prstGeom>
              <a:noFill/>
            </p:spPr>
          </p:pic>
          <p:sp>
            <p:nvSpPr>
              <p:cNvPr id="226" name="矩形 225">
                <a:hlinkClick r:id="" action="ppaction://noaction"/>
              </p:cNvPr>
              <p:cNvSpPr/>
              <p:nvPr userDrawn="1"/>
            </p:nvSpPr>
            <p:spPr>
              <a:xfrm>
                <a:off x="7838008" y="1988840"/>
                <a:ext cx="64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algn="l" defTabSz="914400" rtl="0" eaLnBrk="1" latinLnBrk="0" hangingPunct="1"/>
                <a:r>
                  <a:rPr lang="zh-CN" altLang="en-US" sz="1800" b="1" kern="1200" dirty="0" smtClean="0">
                    <a:solidFill>
                      <a:schemeClr val="tx1"/>
                    </a:solidFill>
                    <a:latin typeface="楷体" pitchFamily="49" charset="-122"/>
                    <a:ea typeface="楷体" pitchFamily="49" charset="-122"/>
                    <a:cs typeface="+mn-cs"/>
                  </a:rPr>
                  <a:t>生字</a:t>
                </a:r>
              </a:p>
            </p:txBody>
          </p:sp>
        </p:grpSp>
        <p:grpSp>
          <p:nvGrpSpPr>
            <p:cNvPr id="237" name="组合 236"/>
            <p:cNvGrpSpPr/>
            <p:nvPr userDrawn="1"/>
          </p:nvGrpSpPr>
          <p:grpSpPr>
            <a:xfrm>
              <a:off x="7081726" y="6170272"/>
              <a:ext cx="1054162" cy="687728"/>
              <a:chOff x="5868144" y="4653136"/>
              <a:chExt cx="1054162" cy="687728"/>
            </a:xfrm>
          </p:grpSpPr>
          <p:pic>
            <p:nvPicPr>
              <p:cNvPr id="2056" name="Picture 8" descr="c:\users\ningmin\desktop\矢量图\边框3\1.tif">
                <a:hlinkClick r:id="" action="ppaction://noaction"/>
              </p:cNvPr>
              <p:cNvPicPr>
                <a:picLocks noChangeAspect="1" noChangeArrowheads="1"/>
              </p:cNvPicPr>
              <p:nvPr userDrawn="1"/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2429" t="60752"/>
              <a:stretch>
                <a:fillRect/>
              </a:stretch>
            </p:blipFill>
            <p:spPr bwMode="auto">
              <a:xfrm>
                <a:off x="5868144" y="4653136"/>
                <a:ext cx="1054162" cy="687728"/>
              </a:xfrm>
              <a:prstGeom prst="rect">
                <a:avLst/>
              </a:prstGeom>
              <a:noFill/>
            </p:spPr>
          </p:pic>
          <p:sp>
            <p:nvSpPr>
              <p:cNvPr id="227" name="矩形 226">
                <a:hlinkClick r:id="" action="ppaction://noaction"/>
              </p:cNvPr>
              <p:cNvSpPr/>
              <p:nvPr userDrawn="1"/>
            </p:nvSpPr>
            <p:spPr>
              <a:xfrm>
                <a:off x="5978624" y="4797152"/>
                <a:ext cx="8819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algn="l" defTabSz="914400" rtl="0" eaLnBrk="1" latinLnBrk="0" hangingPunct="1"/>
                <a:r>
                  <a:rPr lang="zh-CN" altLang="en-US" sz="1800" b="1" kern="1200" dirty="0" smtClean="0">
                    <a:solidFill>
                      <a:schemeClr val="tx1"/>
                    </a:solidFill>
                    <a:latin typeface="楷体" pitchFamily="49" charset="-122"/>
                    <a:ea typeface="楷体" pitchFamily="49" charset="-122"/>
                    <a:cs typeface="+mn-cs"/>
                  </a:rPr>
                  <a:t>练一练</a:t>
                </a:r>
              </a:p>
            </p:txBody>
          </p:sp>
        </p:grpSp>
        <p:grpSp>
          <p:nvGrpSpPr>
            <p:cNvPr id="239" name="组合 238"/>
            <p:cNvGrpSpPr/>
            <p:nvPr userDrawn="1"/>
          </p:nvGrpSpPr>
          <p:grpSpPr>
            <a:xfrm>
              <a:off x="4057390" y="6170272"/>
              <a:ext cx="1054162" cy="687728"/>
              <a:chOff x="7164288" y="3789040"/>
              <a:chExt cx="1054162" cy="687728"/>
            </a:xfrm>
          </p:grpSpPr>
          <p:pic>
            <p:nvPicPr>
              <p:cNvPr id="232" name="Picture 8" descr="c:\users\ningmin\desktop\矢量图\边框3\1.tif">
                <a:hlinkClick r:id="" action="ppaction://noaction"/>
              </p:cNvPr>
              <p:cNvPicPr>
                <a:picLocks noChangeAspect="1" noChangeArrowheads="1"/>
              </p:cNvPicPr>
              <p:nvPr userDrawn="1"/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2429" t="60752"/>
              <a:stretch>
                <a:fillRect/>
              </a:stretch>
            </p:blipFill>
            <p:spPr bwMode="auto">
              <a:xfrm>
                <a:off x="7164288" y="3789040"/>
                <a:ext cx="1054162" cy="687728"/>
              </a:xfrm>
              <a:prstGeom prst="rect">
                <a:avLst/>
              </a:prstGeom>
              <a:noFill/>
            </p:spPr>
          </p:pic>
          <p:sp>
            <p:nvSpPr>
              <p:cNvPr id="229" name="矩形 228">
                <a:hlinkClick r:id="" action="ppaction://noaction"/>
              </p:cNvPr>
              <p:cNvSpPr/>
              <p:nvPr userDrawn="1"/>
            </p:nvSpPr>
            <p:spPr>
              <a:xfrm>
                <a:off x="7405960" y="3933056"/>
                <a:ext cx="64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algn="l" defTabSz="914400" rtl="0" eaLnBrk="1" latinLnBrk="0" hangingPunct="1"/>
                <a:r>
                  <a:rPr lang="zh-CN" altLang="en-US" sz="1800" b="1" kern="1200" dirty="0" smtClean="0">
                    <a:solidFill>
                      <a:schemeClr val="tx1"/>
                    </a:solidFill>
                    <a:latin typeface="楷体" pitchFamily="49" charset="-122"/>
                    <a:ea typeface="楷体" pitchFamily="49" charset="-122"/>
                    <a:cs typeface="+mn-cs"/>
                  </a:rPr>
                  <a:t>新词</a:t>
                </a:r>
              </a:p>
            </p:txBody>
          </p:sp>
        </p:grpSp>
        <p:grpSp>
          <p:nvGrpSpPr>
            <p:cNvPr id="235" name="组合 234"/>
            <p:cNvGrpSpPr/>
            <p:nvPr userDrawn="1"/>
          </p:nvGrpSpPr>
          <p:grpSpPr>
            <a:xfrm>
              <a:off x="6073614" y="6170272"/>
              <a:ext cx="1054162" cy="687728"/>
              <a:chOff x="5292080" y="1340768"/>
              <a:chExt cx="1054162" cy="687728"/>
            </a:xfrm>
          </p:grpSpPr>
          <p:pic>
            <p:nvPicPr>
              <p:cNvPr id="231" name="Picture 8" descr="c:\users\ningmin\desktop\矢量图\边框3\1.tif">
                <a:hlinkClick r:id="" action="ppaction://noaction"/>
              </p:cNvPr>
              <p:cNvPicPr>
                <a:picLocks noChangeAspect="1" noChangeArrowheads="1"/>
              </p:cNvPicPr>
              <p:nvPr userDrawn="1"/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2429" t="60752"/>
              <a:stretch>
                <a:fillRect/>
              </a:stretch>
            </p:blipFill>
            <p:spPr bwMode="auto">
              <a:xfrm>
                <a:off x="5292080" y="1340768"/>
                <a:ext cx="1054162" cy="687728"/>
              </a:xfrm>
              <a:prstGeom prst="rect">
                <a:avLst/>
              </a:prstGeom>
              <a:noFill/>
            </p:spPr>
          </p:pic>
          <p:sp>
            <p:nvSpPr>
              <p:cNvPr id="230" name="矩形 229">
                <a:hlinkClick r:id="" action="ppaction://noaction"/>
              </p:cNvPr>
              <p:cNvSpPr/>
              <p:nvPr userDrawn="1"/>
            </p:nvSpPr>
            <p:spPr>
              <a:xfrm>
                <a:off x="5402560" y="1484784"/>
                <a:ext cx="8819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algn="l" defTabSz="914400" rtl="0" eaLnBrk="1" latinLnBrk="0" hangingPunct="1"/>
                <a:r>
                  <a:rPr lang="zh-CN" altLang="en-US" sz="1800" b="1" kern="1200" dirty="0" smtClean="0">
                    <a:solidFill>
                      <a:schemeClr val="tx1"/>
                    </a:solidFill>
                    <a:latin typeface="楷体" pitchFamily="49" charset="-122"/>
                    <a:ea typeface="楷体" pitchFamily="49" charset="-122"/>
                    <a:cs typeface="+mn-cs"/>
                  </a:rPr>
                  <a:t>影片秀</a:t>
                </a:r>
              </a:p>
            </p:txBody>
          </p:sp>
        </p:grpSp>
        <p:grpSp>
          <p:nvGrpSpPr>
            <p:cNvPr id="236" name="组合 235"/>
            <p:cNvGrpSpPr/>
            <p:nvPr userDrawn="1"/>
          </p:nvGrpSpPr>
          <p:grpSpPr>
            <a:xfrm>
              <a:off x="5065502" y="6170272"/>
              <a:ext cx="1054162" cy="687728"/>
              <a:chOff x="2699792" y="4221088"/>
              <a:chExt cx="1054162" cy="687728"/>
            </a:xfrm>
          </p:grpSpPr>
          <p:pic>
            <p:nvPicPr>
              <p:cNvPr id="234" name="Picture 8" descr="c:\users\ningmin\desktop\矢量图\边框3\1.tif">
                <a:hlinkClick r:id="" action="ppaction://noaction"/>
              </p:cNvPr>
              <p:cNvPicPr>
                <a:picLocks noChangeAspect="1" noChangeArrowheads="1"/>
              </p:cNvPicPr>
              <p:nvPr userDrawn="1"/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2429" t="60752"/>
              <a:stretch>
                <a:fillRect/>
              </a:stretch>
            </p:blipFill>
            <p:spPr bwMode="auto">
              <a:xfrm>
                <a:off x="2699792" y="4221088"/>
                <a:ext cx="1054162" cy="687728"/>
              </a:xfrm>
              <a:prstGeom prst="rect">
                <a:avLst/>
              </a:prstGeom>
              <a:noFill/>
            </p:spPr>
          </p:pic>
          <p:sp>
            <p:nvSpPr>
              <p:cNvPr id="228" name="矩形 227">
                <a:hlinkClick r:id="" action="ppaction://noaction"/>
              </p:cNvPr>
              <p:cNvSpPr/>
              <p:nvPr userDrawn="1"/>
            </p:nvSpPr>
            <p:spPr>
              <a:xfrm>
                <a:off x="2941464" y="4365104"/>
                <a:ext cx="64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algn="l" defTabSz="914400" rtl="0" eaLnBrk="1" latinLnBrk="0" hangingPunct="1"/>
                <a:r>
                  <a:rPr lang="zh-CN" altLang="en-US" sz="1800" b="1" kern="1200" dirty="0" smtClean="0">
                    <a:solidFill>
                      <a:schemeClr val="tx1"/>
                    </a:solidFill>
                    <a:latin typeface="楷体" pitchFamily="49" charset="-122"/>
                    <a:ea typeface="楷体" pitchFamily="49" charset="-122"/>
                    <a:cs typeface="+mn-cs"/>
                  </a:rPr>
                  <a:t>佳句</a:t>
                </a:r>
              </a:p>
            </p:txBody>
          </p:sp>
        </p:grpSp>
      </p:grpSp>
      <p:pic>
        <p:nvPicPr>
          <p:cNvPr id="2057" name="Picture 9" descr="c:\users\ningmin\desktop\矢量图\边框3\1.tif"/>
          <p:cNvPicPr>
            <a:picLocks noChangeAspect="1" noChangeArrowheads="1"/>
          </p:cNvPicPr>
          <p:nvPr userDrawn="1"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44" t="3918" b="53072"/>
          <a:stretch>
            <a:fillRect/>
          </a:stretch>
        </p:blipFill>
        <p:spPr bwMode="auto">
          <a:xfrm>
            <a:off x="1043608" y="6137920"/>
            <a:ext cx="2088232" cy="720080"/>
          </a:xfrm>
          <a:prstGeom prst="rect">
            <a:avLst/>
          </a:prstGeom>
          <a:noFill/>
        </p:spPr>
      </p:pic>
      <p:pic>
        <p:nvPicPr>
          <p:cNvPr id="2058" name="Picture 10" descr="c:\users\ningmin\desktop\矢量图\边框3\1.tif"/>
          <p:cNvPicPr>
            <a:picLocks noChangeAspect="1" noChangeArrowheads="1"/>
          </p:cNvPicPr>
          <p:nvPr userDrawn="1"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34" r="54859" b="57680"/>
          <a:stretch>
            <a:fillRect/>
          </a:stretch>
        </p:blipFill>
        <p:spPr bwMode="auto">
          <a:xfrm>
            <a:off x="1259632" y="0"/>
            <a:ext cx="1872208" cy="648072"/>
          </a:xfrm>
          <a:prstGeom prst="rect">
            <a:avLst/>
          </a:prstGeom>
          <a:noFill/>
        </p:spPr>
      </p:pic>
      <p:sp>
        <p:nvSpPr>
          <p:cNvPr id="242" name="TextBox 241"/>
          <p:cNvSpPr txBox="1"/>
          <p:nvPr userDrawn="1"/>
        </p:nvSpPr>
        <p:spPr>
          <a:xfrm>
            <a:off x="1619672" y="4462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段落导航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3" name="TextBox 242"/>
          <p:cNvSpPr txBox="1"/>
          <p:nvPr userDrawn="1"/>
        </p:nvSpPr>
        <p:spPr>
          <a:xfrm>
            <a:off x="1403648" y="6237312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字词句导航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9" name="Picture 11" descr="c:\users\ningmin\desktop\矢量图\边框3\1.tif">
            <a:hlinkClick r:id="rId2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5" t="53072" r="58502"/>
          <a:stretch>
            <a:fillRect/>
          </a:stretch>
        </p:blipFill>
        <p:spPr bwMode="auto">
          <a:xfrm>
            <a:off x="107504" y="6093296"/>
            <a:ext cx="1080120" cy="764704"/>
          </a:xfrm>
          <a:prstGeom prst="rect">
            <a:avLst/>
          </a:prstGeom>
          <a:noFill/>
        </p:spPr>
      </p:pic>
      <p:sp>
        <p:nvSpPr>
          <p:cNvPr id="247" name="矩形 246">
            <a:hlinkClick r:id="rId24" action="ppaction://hlinksldjump"/>
          </p:cNvPr>
          <p:cNvSpPr/>
          <p:nvPr userDrawn="1"/>
        </p:nvSpPr>
        <p:spPr>
          <a:xfrm>
            <a:off x="8314951" y="630932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zh-CN" altLang="en-US" sz="1800" b="1" kern="1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cs"/>
              </a:rPr>
              <a:t>首页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D6F7E-F3B6-4377-A7B2-B8B6943F272D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3555" t="6891" r="11731"/>
          <a:stretch>
            <a:fillRect/>
          </a:stretch>
        </p:blipFill>
        <p:spPr bwMode="auto">
          <a:xfrm>
            <a:off x="0" y="0"/>
            <a:ext cx="972108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123260"/>
            <a:ext cx="914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2123728" y="1484784"/>
            <a:ext cx="1152128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海面</a:t>
            </a:r>
            <a:endParaRPr lang="zh-CN" altLang="en-US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851920" y="1484784"/>
            <a:ext cx="1152128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海底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652120" y="1484784"/>
            <a:ext cx="1152128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海滩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7380312" y="1484784"/>
            <a:ext cx="1152128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海岛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123728" y="2924944"/>
            <a:ext cx="1152128" cy="2160240"/>
            <a:chOff x="2267744" y="3212976"/>
            <a:chExt cx="1152128" cy="2160240"/>
          </a:xfrm>
        </p:grpSpPr>
        <p:sp>
          <p:nvSpPr>
            <p:cNvPr id="26" name="矩形 25"/>
            <p:cNvSpPr/>
            <p:nvPr/>
          </p:nvSpPr>
          <p:spPr>
            <a:xfrm>
              <a:off x="2267744" y="3212976"/>
              <a:ext cx="1152128" cy="216024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spc="20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11760" y="3645024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海水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80312" y="2924944"/>
            <a:ext cx="1152128" cy="2160240"/>
            <a:chOff x="7524328" y="3212976"/>
            <a:chExt cx="1152128" cy="2160240"/>
          </a:xfrm>
        </p:grpSpPr>
        <p:sp>
          <p:nvSpPr>
            <p:cNvPr id="30" name="矩形 29"/>
            <p:cNvSpPr/>
            <p:nvPr/>
          </p:nvSpPr>
          <p:spPr>
            <a:xfrm>
              <a:off x="7524328" y="3212976"/>
              <a:ext cx="1152128" cy="216024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spc="20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40352" y="4077072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鸟蛋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40352" y="3501008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海鸟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51920" y="2924944"/>
            <a:ext cx="1152128" cy="2160240"/>
            <a:chOff x="3995936" y="3212976"/>
            <a:chExt cx="1152128" cy="2160240"/>
          </a:xfrm>
        </p:grpSpPr>
        <p:sp>
          <p:nvSpPr>
            <p:cNvPr id="28" name="矩形 27"/>
            <p:cNvSpPr/>
            <p:nvPr/>
          </p:nvSpPr>
          <p:spPr>
            <a:xfrm>
              <a:off x="3995936" y="3212976"/>
              <a:ext cx="1152128" cy="216024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spc="20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39952" y="3356992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珊瑚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39952" y="4869160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海鱼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39952" y="3861048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龙虾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39952" y="4365104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652120" y="2924944"/>
            <a:ext cx="1152128" cy="2160240"/>
            <a:chOff x="5796136" y="3212976"/>
            <a:chExt cx="1152128" cy="2160240"/>
          </a:xfrm>
        </p:grpSpPr>
        <p:sp>
          <p:nvSpPr>
            <p:cNvPr id="29" name="矩形 28"/>
            <p:cNvSpPr/>
            <p:nvPr/>
          </p:nvSpPr>
          <p:spPr>
            <a:xfrm>
              <a:off x="5796136" y="3212976"/>
              <a:ext cx="1152128" cy="216024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spc="20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2160" y="4077072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海龟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2160" y="3501008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贝壳</a:t>
              </a:r>
            </a:p>
          </p:txBody>
        </p:sp>
      </p:grpSp>
      <p:sp>
        <p:nvSpPr>
          <p:cNvPr id="23" name="右箭头 22"/>
          <p:cNvSpPr/>
          <p:nvPr/>
        </p:nvSpPr>
        <p:spPr>
          <a:xfrm>
            <a:off x="3347864" y="1844824"/>
            <a:ext cx="432048" cy="720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5148064" y="1844824"/>
            <a:ext cx="432048" cy="720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6876256" y="1844824"/>
            <a:ext cx="432048" cy="720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51720" y="1988840"/>
            <a:ext cx="144016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段落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1720" y="3501008"/>
            <a:ext cx="144016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字词句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491880" y="2276872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23928" y="5013176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372200" y="1412776"/>
            <a:ext cx="0" cy="1728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23928" y="5733256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923928" y="1412776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491880" y="3789040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923928" y="1412776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23928" y="1700808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923928" y="1988840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923928" y="2276872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923928" y="2492896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923928" y="2780928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923928" y="3140968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矩形 29">
            <a:hlinkClick r:id="" action="ppaction://noaction"/>
          </p:cNvPr>
          <p:cNvSpPr/>
          <p:nvPr/>
        </p:nvSpPr>
        <p:spPr>
          <a:xfrm>
            <a:off x="4355976" y="3645024"/>
            <a:ext cx="792088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生字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矩形 30">
            <a:hlinkClick r:id="rId2" action="ppaction://hlinksldjump"/>
          </p:cNvPr>
          <p:cNvSpPr/>
          <p:nvPr/>
        </p:nvSpPr>
        <p:spPr>
          <a:xfrm>
            <a:off x="4355976" y="1844824"/>
            <a:ext cx="792088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三</a:t>
            </a:r>
          </a:p>
        </p:txBody>
      </p:sp>
      <p:sp>
        <p:nvSpPr>
          <p:cNvPr id="32" name="矩形 31">
            <a:hlinkClick r:id="rId3" action="ppaction://hlinksldjump"/>
          </p:cNvPr>
          <p:cNvSpPr/>
          <p:nvPr/>
        </p:nvSpPr>
        <p:spPr>
          <a:xfrm>
            <a:off x="4355976" y="2132856"/>
            <a:ext cx="792088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四</a:t>
            </a:r>
          </a:p>
        </p:txBody>
      </p:sp>
      <p:sp>
        <p:nvSpPr>
          <p:cNvPr id="33" name="矩形 32">
            <a:hlinkClick r:id="rId4" action="ppaction://hlinksldjump"/>
          </p:cNvPr>
          <p:cNvSpPr/>
          <p:nvPr/>
        </p:nvSpPr>
        <p:spPr>
          <a:xfrm>
            <a:off x="4355976" y="2420888"/>
            <a:ext cx="792088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五</a:t>
            </a:r>
          </a:p>
        </p:txBody>
      </p:sp>
      <p:sp>
        <p:nvSpPr>
          <p:cNvPr id="34" name="矩形 33">
            <a:hlinkClick r:id="rId5" action="ppaction://hlinksldjump"/>
          </p:cNvPr>
          <p:cNvSpPr/>
          <p:nvPr/>
        </p:nvSpPr>
        <p:spPr>
          <a:xfrm>
            <a:off x="4355976" y="2708920"/>
            <a:ext cx="792088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六</a:t>
            </a:r>
          </a:p>
        </p:txBody>
      </p:sp>
      <p:sp>
        <p:nvSpPr>
          <p:cNvPr id="35" name="矩形 34">
            <a:hlinkClick r:id="rId6" action="ppaction://hlinksldjump"/>
          </p:cNvPr>
          <p:cNvSpPr/>
          <p:nvPr/>
        </p:nvSpPr>
        <p:spPr>
          <a:xfrm>
            <a:off x="4355976" y="2996952"/>
            <a:ext cx="792088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七</a:t>
            </a:r>
          </a:p>
        </p:txBody>
      </p:sp>
      <p:sp>
        <p:nvSpPr>
          <p:cNvPr id="36" name="矩形 35">
            <a:hlinkClick r:id="rId7" action="ppaction://hlinksldjump"/>
          </p:cNvPr>
          <p:cNvSpPr/>
          <p:nvPr/>
        </p:nvSpPr>
        <p:spPr>
          <a:xfrm>
            <a:off x="4355976" y="1268760"/>
            <a:ext cx="792088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一</a:t>
            </a:r>
          </a:p>
        </p:txBody>
      </p:sp>
      <p:sp>
        <p:nvSpPr>
          <p:cNvPr id="37" name="矩形 36">
            <a:hlinkClick r:id="rId8" action="ppaction://hlinksldjump"/>
          </p:cNvPr>
          <p:cNvSpPr/>
          <p:nvPr/>
        </p:nvSpPr>
        <p:spPr>
          <a:xfrm>
            <a:off x="4355976" y="1556792"/>
            <a:ext cx="792088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二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" name="矩形 39">
            <a:hlinkClick r:id="" action="ppaction://noaction"/>
          </p:cNvPr>
          <p:cNvSpPr/>
          <p:nvPr/>
        </p:nvSpPr>
        <p:spPr>
          <a:xfrm>
            <a:off x="5580112" y="3645024"/>
            <a:ext cx="792088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新词</a:t>
            </a:r>
          </a:p>
        </p:txBody>
      </p:sp>
      <p:sp>
        <p:nvSpPr>
          <p:cNvPr id="41" name="矩形 40">
            <a:hlinkClick r:id="" action="ppaction://noaction"/>
          </p:cNvPr>
          <p:cNvSpPr/>
          <p:nvPr/>
        </p:nvSpPr>
        <p:spPr>
          <a:xfrm>
            <a:off x="6804248" y="3645024"/>
            <a:ext cx="792088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佳句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923928" y="3789040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148064" y="3789040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372200" y="3789040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148064" y="1412776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148064" y="3140968"/>
            <a:ext cx="12241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右箭头 51"/>
          <p:cNvSpPr/>
          <p:nvPr/>
        </p:nvSpPr>
        <p:spPr>
          <a:xfrm>
            <a:off x="5940152" y="2204864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hlinkClick r:id="rId9" action="ppaction://hlinksldjump"/>
          </p:cNvPr>
          <p:cNvSpPr/>
          <p:nvPr/>
        </p:nvSpPr>
        <p:spPr>
          <a:xfrm>
            <a:off x="6876256" y="1916832"/>
            <a:ext cx="144016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dk1"/>
                </a:solidFill>
                <a:latin typeface="楷体" pitchFamily="49" charset="-122"/>
                <a:ea typeface="楷体" pitchFamily="49" charset="-122"/>
              </a:rPr>
              <a:t>文章脉络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5148064" y="4653136"/>
            <a:ext cx="144016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课文影片</a:t>
            </a:r>
          </a:p>
        </p:txBody>
      </p:sp>
      <p:sp>
        <p:nvSpPr>
          <p:cNvPr id="55" name="矩形 54">
            <a:hlinkClick r:id="" action="ppaction://noaction"/>
          </p:cNvPr>
          <p:cNvSpPr/>
          <p:nvPr/>
        </p:nvSpPr>
        <p:spPr>
          <a:xfrm>
            <a:off x="5148064" y="5445224"/>
            <a:ext cx="144016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课后练习</a:t>
            </a:r>
          </a:p>
        </p:txBody>
      </p:sp>
      <p:sp>
        <p:nvSpPr>
          <p:cNvPr id="58" name="左箭头 57"/>
          <p:cNvSpPr/>
          <p:nvPr/>
        </p:nvSpPr>
        <p:spPr>
          <a:xfrm>
            <a:off x="6588224" y="4869160"/>
            <a:ext cx="108012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877997" y="45718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导入</a:t>
            </a:r>
            <a:endParaRPr lang="zh-CN" altLang="en-US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1691680" y="980728"/>
            <a:ext cx="1944216" cy="72008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导航图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ngmin\Pictures\篮子\图图\海水1.jpg"/>
          <p:cNvPicPr>
            <a:picLocks noChangeAspect="1" noChangeArrowheads="1"/>
          </p:cNvPicPr>
          <p:nvPr/>
        </p:nvPicPr>
        <p:blipFill>
          <a:blip r:embed="rId3" cstate="print"/>
          <a:srcRect t="10211"/>
          <a:stretch>
            <a:fillRect/>
          </a:stretch>
        </p:blipFill>
        <p:spPr bwMode="auto">
          <a:xfrm>
            <a:off x="1763688" y="1768467"/>
            <a:ext cx="5286508" cy="33167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矩形 2"/>
          <p:cNvSpPr/>
          <p:nvPr/>
        </p:nvSpPr>
        <p:spPr>
          <a:xfrm>
            <a:off x="7020272" y="1340768"/>
            <a:ext cx="15121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西沙群岛是南海上的一群岛屿，是我国的海防前哨。</a:t>
            </a:r>
            <a:r>
              <a:rPr lang="zh-CN" altLang="en-US" sz="2400" b="1" u="heavy" dirty="0" smtClean="0">
                <a:uFill>
                  <a:solidFill>
                    <a:srgbClr val="FF0000"/>
                  </a:solidFill>
                </a:uFill>
                <a:latin typeface="楷体" pitchFamily="49" charset="-122"/>
                <a:ea typeface="楷体" pitchFamily="49" charset="-122"/>
              </a:rPr>
              <a:t>那里风景优美，物产丰富，是个可爱的地方。</a:t>
            </a:r>
            <a:endParaRPr lang="zh-CN" altLang="en-US" sz="2400" b="1" u="heavy" dirty="0">
              <a:uFill>
                <a:solidFill>
                  <a:srgbClr val="FF0000"/>
                </a:solidFill>
              </a:u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82621">
            <a:off x="1700430" y="1202931"/>
            <a:ext cx="388984" cy="94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82621">
            <a:off x="1550072" y="3701981"/>
            <a:ext cx="388984" cy="94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组合 19"/>
          <p:cNvGrpSpPr/>
          <p:nvPr/>
        </p:nvGrpSpPr>
        <p:grpSpPr>
          <a:xfrm>
            <a:off x="5364088" y="5301208"/>
            <a:ext cx="1440160" cy="729372"/>
            <a:chOff x="5364088" y="5301208"/>
            <a:chExt cx="1440160" cy="729372"/>
          </a:xfrm>
        </p:grpSpPr>
        <p:sp>
          <p:nvSpPr>
            <p:cNvPr id="15" name="TextBox 14"/>
            <p:cNvSpPr txBox="1"/>
            <p:nvPr/>
          </p:nvSpPr>
          <p:spPr>
            <a:xfrm>
              <a:off x="5364088" y="566124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中心句</a:t>
              </a:r>
              <a:endPara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17" name="直接箭头连接符 16"/>
            <p:cNvCxnSpPr>
              <a:endCxn id="15" idx="0"/>
            </p:cNvCxnSpPr>
            <p:nvPr/>
          </p:nvCxnSpPr>
          <p:spPr>
            <a:xfrm flipH="1">
              <a:off x="5802670" y="5301208"/>
              <a:ext cx="100157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3203848" y="-27384"/>
            <a:ext cx="648072" cy="476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一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03240" y="1212428"/>
            <a:ext cx="68407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西沙群岛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一带海水</a:t>
            </a:r>
            <a:r>
              <a:rPr lang="zh-CN" altLang="en-US" sz="2400" b="1" u="heavy" dirty="0">
                <a:uFill>
                  <a:solidFill>
                    <a:srgbClr val="D60093"/>
                  </a:solidFill>
                </a:uFill>
                <a:latin typeface="楷体" pitchFamily="49" charset="-122"/>
                <a:ea typeface="楷体" pitchFamily="49" charset="-122"/>
              </a:rPr>
              <a:t>五光十色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，瑰丽无比：有深蓝的，淡青的，绿的，淡绿的，杏黄的。一块块，一条条，相互交错着。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因为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海底高低不平，有山崖，有峡谷，海水有深有浅，从海面看，色彩就不同了。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995937" y="3284984"/>
            <a:ext cx="5040560" cy="2880319"/>
            <a:chOff x="1763688" y="2348880"/>
            <a:chExt cx="7380312" cy="4509120"/>
          </a:xfrm>
        </p:grpSpPr>
        <p:pic>
          <p:nvPicPr>
            <p:cNvPr id="14" name="图片 13" descr="1_201009290916453Sd7b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2348880"/>
              <a:ext cx="3275856" cy="4509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图片 14" descr="2010082412383270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4797153"/>
              <a:ext cx="4139952" cy="20440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图片 15" descr="0906041441292a85d5afcc182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3688" y="2348880"/>
              <a:ext cx="4139952" cy="25126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6" name="图片 25" descr="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7" y="4005064"/>
            <a:ext cx="2038354" cy="214027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067944" y="0"/>
            <a:ext cx="648072" cy="476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二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75656" y="908720"/>
            <a:ext cx="7308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海底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的岩石上长着</a:t>
            </a:r>
            <a:r>
              <a:rPr lang="zh-CN" altLang="en-US" sz="2400" b="1" u="heavy" dirty="0">
                <a:uFill>
                  <a:solidFill>
                    <a:srgbClr val="FF0000"/>
                  </a:solidFill>
                </a:uFill>
                <a:latin typeface="楷体" pitchFamily="49" charset="-122"/>
                <a:ea typeface="楷体" pitchFamily="49" charset="-122"/>
              </a:rPr>
              <a:t>各种各样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的珊瑚，有的像绽开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的      ，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有的像分枝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的      。      到处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都是，在海底懒洋洋地蠕动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。       全身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披甲，划过来，划过去，样子挺威武。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331640" y="3717032"/>
            <a:ext cx="2607711" cy="2232248"/>
            <a:chOff x="1835696" y="3645024"/>
            <a:chExt cx="2607711" cy="2232248"/>
          </a:xfrm>
        </p:grpSpPr>
        <p:pic>
          <p:nvPicPr>
            <p:cNvPr id="7" name="Picture 5" descr="C:\Users\ningmin\Pictures\珊瑚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3645024"/>
              <a:ext cx="2607711" cy="22322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3491880" y="400506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像花朵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955008" y="2708920"/>
            <a:ext cx="2489200" cy="2304256"/>
            <a:chOff x="6654800" y="3861048"/>
            <a:chExt cx="2489200" cy="2304256"/>
          </a:xfrm>
        </p:grpSpPr>
        <p:pic>
          <p:nvPicPr>
            <p:cNvPr id="8" name="Picture 2" descr="C:\Users\ningmin\Pictures\珊瑚3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4800" y="3861048"/>
              <a:ext cx="2489200" cy="230425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7956376" y="400506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1DFF83"/>
                  </a:solidFill>
                </a:rPr>
                <a:t>像鹿角</a:t>
              </a:r>
              <a:endParaRPr lang="zh-CN" altLang="en-US" b="1" dirty="0">
                <a:solidFill>
                  <a:srgbClr val="1DFF83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907704" y="1268760"/>
            <a:ext cx="864096" cy="432048"/>
          </a:xfrm>
          <a:prstGeom prst="rect">
            <a:avLst/>
          </a:prstGeom>
          <a:noFill/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花朵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04048" y="1340768"/>
            <a:ext cx="864096" cy="432048"/>
          </a:xfrm>
          <a:prstGeom prst="rect">
            <a:avLst/>
          </a:prstGeom>
          <a:noFill/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鹿角</a:t>
            </a:r>
          </a:p>
        </p:txBody>
      </p:sp>
      <p:sp>
        <p:nvSpPr>
          <p:cNvPr id="23" name="矩形 22"/>
          <p:cNvSpPr/>
          <p:nvPr/>
        </p:nvSpPr>
        <p:spPr>
          <a:xfrm>
            <a:off x="6156176" y="1340768"/>
            <a:ext cx="864096" cy="432048"/>
          </a:xfrm>
          <a:prstGeom prst="rect">
            <a:avLst/>
          </a:prstGeom>
          <a:noFill/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海参</a:t>
            </a:r>
          </a:p>
        </p:txBody>
      </p:sp>
      <p:sp>
        <p:nvSpPr>
          <p:cNvPr id="24" name="矩形 23"/>
          <p:cNvSpPr/>
          <p:nvPr/>
        </p:nvSpPr>
        <p:spPr>
          <a:xfrm>
            <a:off x="4499992" y="1700808"/>
            <a:ext cx="1152128" cy="432048"/>
          </a:xfrm>
          <a:prstGeom prst="rect">
            <a:avLst/>
          </a:prstGeom>
          <a:noFill/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大龙虾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212698" y="4509120"/>
            <a:ext cx="2751790" cy="1688593"/>
            <a:chOff x="4139952" y="2420888"/>
            <a:chExt cx="2751790" cy="1688593"/>
          </a:xfrm>
        </p:grpSpPr>
        <p:pic>
          <p:nvPicPr>
            <p:cNvPr id="25" name="Picture 7" descr="C:\Users\ningmin\Pictures\海参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2420888"/>
              <a:ext cx="2751790" cy="16885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6012160" y="270892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海参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09647" y="2636912"/>
            <a:ext cx="2642873" cy="1814925"/>
            <a:chOff x="4355976" y="4293096"/>
            <a:chExt cx="2642873" cy="1814925"/>
          </a:xfrm>
        </p:grpSpPr>
        <p:pic>
          <p:nvPicPr>
            <p:cNvPr id="26" name="Picture 4" descr="C:\Users\ningmin\Pictures\虾1.jpg"/>
            <p:cNvPicPr>
              <a:picLocks noChangeAspect="1" noChangeArrowheads="1"/>
            </p:cNvPicPr>
            <p:nvPr/>
          </p:nvPicPr>
          <p:blipFill>
            <a:blip r:embed="rId6" cstate="print"/>
            <a:srcRect l="6804"/>
            <a:stretch>
              <a:fillRect/>
            </a:stretch>
          </p:blipFill>
          <p:spPr bwMode="auto">
            <a:xfrm>
              <a:off x="4355976" y="4293096"/>
              <a:ext cx="2642873" cy="1814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786559" y="4571836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龙虾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4932040" y="0"/>
            <a:ext cx="648072" cy="476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三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ningmin\Pictures\2.jpg"/>
          <p:cNvPicPr>
            <a:picLocks noChangeAspect="1" noChangeArrowheads="1"/>
          </p:cNvPicPr>
          <p:nvPr/>
        </p:nvPicPr>
        <p:blipFill>
          <a:blip r:embed="rId2" cstate="print"/>
          <a:srcRect b="6191"/>
          <a:stretch>
            <a:fillRect/>
          </a:stretch>
        </p:blipFill>
        <p:spPr bwMode="auto">
          <a:xfrm rot="10800000">
            <a:off x="1948752" y="3933056"/>
            <a:ext cx="3199312" cy="22509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矩形 4"/>
          <p:cNvSpPr/>
          <p:nvPr/>
        </p:nvSpPr>
        <p:spPr>
          <a:xfrm>
            <a:off x="1763688" y="836712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鱼</a:t>
            </a:r>
            <a:r>
              <a:rPr lang="zh-CN" altLang="en-US" sz="2400" b="1" u="heavy" dirty="0">
                <a:uFill>
                  <a:solidFill>
                    <a:srgbClr val="FF0000"/>
                  </a:solidFill>
                </a:uFill>
                <a:latin typeface="楷体" pitchFamily="49" charset="-122"/>
                <a:ea typeface="楷体" pitchFamily="49" charset="-122"/>
              </a:rPr>
              <a:t>成群结队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地在珊瑚丛中穿来穿去。有的全部布满彩色的条纹；有的头上长着一簇红缨，好看极了；有的周身像插着好些扇子，游动的时候飘飘摇摇；有的眼睛圆溜溜的，身上长满刺儿，鼓起气来像皮球一样圆。各种各样的鱼多得数不清。正像人们说的那样，西沙群岛的海里一半是水，一半是鱼。</a:t>
            </a:r>
          </a:p>
        </p:txBody>
      </p:sp>
      <p:pic>
        <p:nvPicPr>
          <p:cNvPr id="8" name="Picture 8" descr="C:\Users\ningmin\Pictures\鱼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39" b="6925"/>
          <a:stretch>
            <a:fillRect/>
          </a:stretch>
        </p:blipFill>
        <p:spPr bwMode="auto">
          <a:xfrm rot="249918">
            <a:off x="6637704" y="4176242"/>
            <a:ext cx="2195735" cy="1942828"/>
          </a:xfrm>
          <a:prstGeom prst="rect">
            <a:avLst/>
          </a:prstGeom>
          <a:noFill/>
        </p:spPr>
      </p:pic>
      <p:sp>
        <p:nvSpPr>
          <p:cNvPr id="9" name="流程图: 联系 8"/>
          <p:cNvSpPr/>
          <p:nvPr/>
        </p:nvSpPr>
        <p:spPr>
          <a:xfrm>
            <a:off x="6012160" y="4221088"/>
            <a:ext cx="216024" cy="21602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0" name="流程图: 联系 9"/>
          <p:cNvSpPr/>
          <p:nvPr/>
        </p:nvSpPr>
        <p:spPr>
          <a:xfrm>
            <a:off x="5652120" y="5517232"/>
            <a:ext cx="216024" cy="21602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1" name="流程图: 联系 10"/>
          <p:cNvSpPr/>
          <p:nvPr/>
        </p:nvSpPr>
        <p:spPr>
          <a:xfrm>
            <a:off x="4932040" y="5013176"/>
            <a:ext cx="216024" cy="21602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2" name="流程图: 联系 11"/>
          <p:cNvSpPr/>
          <p:nvPr/>
        </p:nvSpPr>
        <p:spPr>
          <a:xfrm>
            <a:off x="6228184" y="5229200"/>
            <a:ext cx="216024" cy="21602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796136" y="0"/>
            <a:ext cx="648072" cy="476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四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19672" y="1556792"/>
            <a:ext cx="34563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海滩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上有拣不完的美丽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的      ，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大的，小的，颜色不一，形状</a:t>
            </a:r>
            <a:r>
              <a:rPr lang="zh-CN" altLang="en-US" sz="2400" b="1" u="heavy" dirty="0">
                <a:uFill>
                  <a:solidFill>
                    <a:srgbClr val="FF0000"/>
                  </a:solidFill>
                </a:uFill>
                <a:latin typeface="楷体" pitchFamily="49" charset="-122"/>
                <a:ea typeface="楷体" pitchFamily="49" charset="-122"/>
              </a:rPr>
              <a:t>千奇百怪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。最有趣的要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算     了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。每年四五月间，庞大的海龟成群爬到沙滩上来产卵。渔业工人把海龟翻一个身，它就四脚朝天，没法逃跑了。</a:t>
            </a:r>
          </a:p>
        </p:txBody>
      </p:sp>
      <p:pic>
        <p:nvPicPr>
          <p:cNvPr id="9218" name="Picture 2" descr="C:\Users\ningmin\Pictures\海龟.jpg"/>
          <p:cNvPicPr>
            <a:picLocks noChangeAspect="1" noChangeArrowheads="1"/>
          </p:cNvPicPr>
          <p:nvPr/>
        </p:nvPicPr>
        <p:blipFill>
          <a:blip r:embed="rId3" cstate="print"/>
          <a:srcRect l="11812" t="9667" r="10104"/>
          <a:stretch>
            <a:fillRect/>
          </a:stretch>
        </p:blipFill>
        <p:spPr bwMode="auto">
          <a:xfrm>
            <a:off x="5436096" y="3429000"/>
            <a:ext cx="3153655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组合 10"/>
          <p:cNvGrpSpPr/>
          <p:nvPr/>
        </p:nvGrpSpPr>
        <p:grpSpPr>
          <a:xfrm>
            <a:off x="5868144" y="654161"/>
            <a:ext cx="2739241" cy="3350903"/>
            <a:chOff x="6300192" y="1182684"/>
            <a:chExt cx="2307193" cy="2822380"/>
          </a:xfrm>
        </p:grpSpPr>
        <p:pic>
          <p:nvPicPr>
            <p:cNvPr id="9220" name="Picture 4" descr="C:\Users\ningmin\Pictures\贝壳1.jpg"/>
            <p:cNvPicPr>
              <a:picLocks noChangeAspect="1" noChangeArrowheads="1"/>
            </p:cNvPicPr>
            <p:nvPr/>
          </p:nvPicPr>
          <p:blipFill>
            <a:blip r:embed="rId4" cstate="print"/>
            <a:srcRect b="23591"/>
            <a:stretch>
              <a:fillRect/>
            </a:stretch>
          </p:blipFill>
          <p:spPr bwMode="auto">
            <a:xfrm>
              <a:off x="6300192" y="1182684"/>
              <a:ext cx="2297552" cy="11661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221" name="Picture 5" descr="C:\Users\ningmin\Pictures\贝壳2.jpg"/>
            <p:cNvPicPr>
              <a:picLocks noChangeAspect="1" noChangeArrowheads="1"/>
            </p:cNvPicPr>
            <p:nvPr/>
          </p:nvPicPr>
          <p:blipFill>
            <a:blip r:embed="rId5" cstate="print"/>
            <a:srcRect l="26880" t="11834"/>
            <a:stretch>
              <a:fillRect/>
            </a:stretch>
          </p:blipFill>
          <p:spPr bwMode="auto">
            <a:xfrm>
              <a:off x="6300192" y="2063894"/>
              <a:ext cx="2307193" cy="194117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矩形 7"/>
          <p:cNvSpPr/>
          <p:nvPr/>
        </p:nvSpPr>
        <p:spPr>
          <a:xfrm>
            <a:off x="2627784" y="2060848"/>
            <a:ext cx="864096" cy="432048"/>
          </a:xfrm>
          <a:prstGeom prst="rect">
            <a:avLst/>
          </a:prstGeom>
          <a:noFill/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贝壳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51720" y="3140968"/>
            <a:ext cx="864096" cy="432048"/>
          </a:xfrm>
          <a:prstGeom prst="rect">
            <a:avLst/>
          </a:prstGeom>
          <a:noFill/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海龟</a:t>
            </a:r>
          </a:p>
        </p:txBody>
      </p:sp>
      <p:sp>
        <p:nvSpPr>
          <p:cNvPr id="12" name="椭圆 11"/>
          <p:cNvSpPr/>
          <p:nvPr/>
        </p:nvSpPr>
        <p:spPr>
          <a:xfrm>
            <a:off x="6660232" y="0"/>
            <a:ext cx="648072" cy="476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五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79712" y="1124744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西沙群岛也是鸟的天下。岛上有一片片茂密的树林，树林里栖息着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各种      。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遍地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都是      。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树下堆积着一层厚厚的鸟粪，这是非常宝贵的肥料。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35696" y="3612696"/>
            <a:ext cx="7200800" cy="2624616"/>
            <a:chOff x="1835696" y="3612696"/>
            <a:chExt cx="7200800" cy="2624616"/>
          </a:xfrm>
        </p:grpSpPr>
        <p:pic>
          <p:nvPicPr>
            <p:cNvPr id="11" name="Picture 6" descr="0"/>
            <p:cNvPicPr>
              <a:picLocks noChangeAspect="1" noChangeArrowheads="1"/>
            </p:cNvPicPr>
            <p:nvPr/>
          </p:nvPicPr>
          <p:blipFill>
            <a:blip r:embed="rId3" cstate="print"/>
            <a:srcRect l="14017" t="3115" r="21015"/>
            <a:stretch>
              <a:fillRect/>
            </a:stretch>
          </p:blipFill>
          <p:spPr bwMode="auto">
            <a:xfrm>
              <a:off x="1835696" y="3612696"/>
              <a:ext cx="2233124" cy="226457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2" name="Picture 8" descr="0019b908e2080798f62b01"/>
            <p:cNvPicPr>
              <a:picLocks noChangeAspect="1" noChangeArrowheads="1"/>
            </p:cNvPicPr>
            <p:nvPr/>
          </p:nvPicPr>
          <p:blipFill>
            <a:blip r:embed="rId4" cstate="print"/>
            <a:srcRect l="4447" r="8847" b="9288"/>
            <a:stretch>
              <a:fillRect/>
            </a:stretch>
          </p:blipFill>
          <p:spPr bwMode="auto">
            <a:xfrm>
              <a:off x="6067815" y="3947526"/>
              <a:ext cx="2968681" cy="22897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14" name="Picture 2" descr="C:\Users\ningmin\Pictures\鸟10.jpg"/>
          <p:cNvPicPr>
            <a:picLocks noChangeAspect="1" noChangeArrowheads="1"/>
          </p:cNvPicPr>
          <p:nvPr/>
        </p:nvPicPr>
        <p:blipFill>
          <a:blip r:embed="rId5" cstate="print"/>
          <a:srcRect l="8536" t="8694" r="9817"/>
          <a:stretch>
            <a:fillRect/>
          </a:stretch>
        </p:blipFill>
        <p:spPr bwMode="auto">
          <a:xfrm>
            <a:off x="3851920" y="2708920"/>
            <a:ext cx="2752447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6156176" y="1484784"/>
            <a:ext cx="864096" cy="432048"/>
          </a:xfrm>
          <a:prstGeom prst="rect">
            <a:avLst/>
          </a:prstGeom>
          <a:noFill/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海鸟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87824" y="1844824"/>
            <a:ext cx="864096" cy="432048"/>
          </a:xfrm>
          <a:prstGeom prst="rect">
            <a:avLst/>
          </a:prstGeom>
          <a:noFill/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鸟蛋</a:t>
            </a:r>
          </a:p>
        </p:txBody>
      </p:sp>
      <p:sp>
        <p:nvSpPr>
          <p:cNvPr id="17" name="椭圆 16"/>
          <p:cNvSpPr/>
          <p:nvPr/>
        </p:nvSpPr>
        <p:spPr>
          <a:xfrm>
            <a:off x="7524328" y="0"/>
            <a:ext cx="648072" cy="476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六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51720" y="1340768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富饶的西沙群岛，是我们祖祖辈辈生长的地方。随着祖国建设事业的发展，可爱的西沙群岛必将变得更加美丽、更加富饶。</a:t>
            </a:r>
          </a:p>
        </p:txBody>
      </p:sp>
      <p:pic>
        <p:nvPicPr>
          <p:cNvPr id="27" name="图片 26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0DB20"/>
              </a:clrFrom>
              <a:clrTo>
                <a:srgbClr val="F0DB20">
                  <a:alpha val="0"/>
                </a:srgbClr>
              </a:clrTo>
            </a:clrChange>
          </a:blip>
          <a:srcRect l="26901" t="26481" r="24801" b="18080"/>
          <a:stretch>
            <a:fillRect/>
          </a:stretch>
        </p:blipFill>
        <p:spPr>
          <a:xfrm>
            <a:off x="2267744" y="4149080"/>
            <a:ext cx="1872208" cy="1343106"/>
          </a:xfrm>
          <a:prstGeom prst="rect">
            <a:avLst/>
          </a:prstGeom>
        </p:spPr>
      </p:pic>
      <p:sp>
        <p:nvSpPr>
          <p:cNvPr id="28" name="云形标注 27">
            <a:hlinkClick r:id="rId4" action="ppaction://hlinksldjump"/>
          </p:cNvPr>
          <p:cNvSpPr/>
          <p:nvPr/>
        </p:nvSpPr>
        <p:spPr>
          <a:xfrm>
            <a:off x="4499992" y="4293096"/>
            <a:ext cx="2736304" cy="936104"/>
          </a:xfrm>
          <a:prstGeom prst="cloudCallout">
            <a:avLst>
              <a:gd name="adj1" fmla="val -79688"/>
              <a:gd name="adj2" fmla="val 391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文章脉络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388424" y="0"/>
            <a:ext cx="648072" cy="476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七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757</Words>
  <Application>Microsoft Office PowerPoint</Application>
  <PresentationFormat>全屏显示(4:3)</PresentationFormat>
  <Paragraphs>75</Paragraphs>
  <Slides>10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ningmin</dc:creator>
  <cp:lastModifiedBy>DADI</cp:lastModifiedBy>
  <cp:revision>347</cp:revision>
  <dcterms:created xsi:type="dcterms:W3CDTF">2012-03-21T14:37:29Z</dcterms:created>
  <dcterms:modified xsi:type="dcterms:W3CDTF">2013-04-13T15:42:12Z</dcterms:modified>
</cp:coreProperties>
</file>