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76" r:id="rId3"/>
    <p:sldId id="259" r:id="rId4"/>
    <p:sldId id="260" r:id="rId5"/>
    <p:sldId id="261" r:id="rId6"/>
    <p:sldId id="262" r:id="rId7"/>
    <p:sldId id="263" r:id="rId8"/>
    <p:sldId id="269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1" r:id="rId17"/>
    <p:sldId id="273" r:id="rId18"/>
    <p:sldId id="277" r:id="rId19"/>
    <p:sldId id="278" r:id="rId20"/>
    <p:sldId id="282" r:id="rId21"/>
    <p:sldId id="281" r:id="rId22"/>
    <p:sldId id="283" r:id="rId23"/>
    <p:sldId id="284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7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44E825-59D3-43A0-A24B-15C095421DDD}" type="doc">
      <dgm:prSet loTypeId="urn:microsoft.com/office/officeart/2005/8/layout/matrix1" loCatId="matrix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CFBD4AD-65F8-4404-8754-CD37BAE4E582}">
      <dgm:prSet phldrT="[Text]" custT="1"/>
      <dgm:spPr>
        <a:gradFill rotWithShape="0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</a:gradFill>
      </dgm:spPr>
      <dgm:t>
        <a:bodyPr/>
        <a:lstStyle/>
        <a:p>
          <a:r>
            <a:rPr lang="zh-CN" altLang="en-US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rPr>
            <a:t>风餐露宿</a:t>
          </a:r>
          <a:endParaRPr lang="en-US" altLang="zh-CN" sz="2800" dirty="0" smtClean="0">
            <a:solidFill>
              <a:schemeClr val="tx1"/>
            </a:solidFill>
            <a:latin typeface="方正大黑简体" pitchFamily="2" charset="-122"/>
            <a:ea typeface="方正大黑简体" pitchFamily="2" charset="-122"/>
          </a:endParaRPr>
        </a:p>
        <a:p>
          <a:r>
            <a:rPr lang="zh-CN" altLang="en-US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rPr>
            <a:t>日夜兼程</a:t>
          </a:r>
          <a:endParaRPr lang="en-US" sz="2800" dirty="0">
            <a:solidFill>
              <a:schemeClr val="bg1"/>
            </a:solidFill>
          </a:endParaRPr>
        </a:p>
      </dgm:t>
    </dgm:pt>
    <dgm:pt modelId="{3B386C18-1196-4FAC-8913-6D29ED9B4FCE}" type="parTrans" cxnId="{9AD6FD33-DB1A-43A4-B789-A4E68A6CA021}">
      <dgm:prSet/>
      <dgm:spPr/>
      <dgm:t>
        <a:bodyPr/>
        <a:lstStyle/>
        <a:p>
          <a:endParaRPr lang="en-US" sz="2400"/>
        </a:p>
      </dgm:t>
    </dgm:pt>
    <dgm:pt modelId="{C0C79BFD-99C3-4467-AEDB-BAD6ACCC5DE9}" type="sibTrans" cxnId="{9AD6FD33-DB1A-43A4-B789-A4E68A6CA021}">
      <dgm:prSet/>
      <dgm:spPr/>
      <dgm:t>
        <a:bodyPr/>
        <a:lstStyle/>
        <a:p>
          <a:endParaRPr lang="en-US" sz="2400"/>
        </a:p>
      </dgm:t>
    </dgm:pt>
    <dgm:pt modelId="{F8FD5476-49F0-43BF-9B46-30F977BC25FD}">
      <dgm:prSet phldrT="[Text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 sz="2400" dirty="0"/>
        </a:p>
      </dgm:t>
    </dgm:pt>
    <dgm:pt modelId="{F956AFE0-A8FD-4C09-9660-A7918B9F57F6}" type="parTrans" cxnId="{43F55C6B-C9E5-42E4-91F2-626C41898A3F}">
      <dgm:prSet/>
      <dgm:spPr/>
      <dgm:t>
        <a:bodyPr/>
        <a:lstStyle/>
        <a:p>
          <a:endParaRPr lang="en-US" sz="2400"/>
        </a:p>
      </dgm:t>
    </dgm:pt>
    <dgm:pt modelId="{515D24C9-7EC0-4222-961B-0A3C03EFD9E0}" type="sibTrans" cxnId="{43F55C6B-C9E5-42E4-91F2-626C41898A3F}">
      <dgm:prSet/>
      <dgm:spPr/>
      <dgm:t>
        <a:bodyPr/>
        <a:lstStyle/>
        <a:p>
          <a:endParaRPr lang="en-US" sz="2400"/>
        </a:p>
      </dgm:t>
    </dgm:pt>
    <dgm:pt modelId="{DCE5E8E9-BD36-46B6-8D60-E962516AD725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 sz="2400" dirty="0"/>
        </a:p>
      </dgm:t>
    </dgm:pt>
    <dgm:pt modelId="{4899D50C-8947-4ECA-A1D9-51D1B55D9998}" type="parTrans" cxnId="{FF046B74-DB03-4927-86CE-F8D9FC27CEB8}">
      <dgm:prSet/>
      <dgm:spPr/>
      <dgm:t>
        <a:bodyPr/>
        <a:lstStyle/>
        <a:p>
          <a:endParaRPr lang="en-US" sz="2400"/>
        </a:p>
      </dgm:t>
    </dgm:pt>
    <dgm:pt modelId="{0CD5C91A-01DE-40E2-9C87-B2F80BFD1FD8}" type="sibTrans" cxnId="{FF046B74-DB03-4927-86CE-F8D9FC27CEB8}">
      <dgm:prSet/>
      <dgm:spPr/>
      <dgm:t>
        <a:bodyPr/>
        <a:lstStyle/>
        <a:p>
          <a:endParaRPr lang="en-US" sz="2400"/>
        </a:p>
      </dgm:t>
    </dgm:pt>
    <dgm:pt modelId="{7E232B57-95F2-43B1-B1D5-C738E9BB02E9}">
      <dgm:prSet phldrT="[Text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 sz="2400" dirty="0"/>
        </a:p>
      </dgm:t>
    </dgm:pt>
    <dgm:pt modelId="{36F20398-2513-41C2-ACC8-B25C2244FE34}" type="sibTrans" cxnId="{7E894F2D-995E-48BC-BE97-2E5B2DFCCB2B}">
      <dgm:prSet/>
      <dgm:spPr/>
      <dgm:t>
        <a:bodyPr/>
        <a:lstStyle/>
        <a:p>
          <a:endParaRPr lang="en-US" sz="2400"/>
        </a:p>
      </dgm:t>
    </dgm:pt>
    <dgm:pt modelId="{54DC7891-931A-4731-996B-69ACEB6C6364}" type="parTrans" cxnId="{7E894F2D-995E-48BC-BE97-2E5B2DFCCB2B}">
      <dgm:prSet/>
      <dgm:spPr/>
      <dgm:t>
        <a:bodyPr/>
        <a:lstStyle/>
        <a:p>
          <a:endParaRPr lang="en-US" sz="2400"/>
        </a:p>
      </dgm:t>
    </dgm:pt>
    <dgm:pt modelId="{E0AB69C9-ADBF-4DF4-8A84-93BA8D787796}">
      <dgm:prSet phldrT="[Text]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18B24BC-526A-43F5-A024-B9F713EDDFD5}" type="sibTrans" cxnId="{C3B85E8E-F878-4E4C-90D7-1832AF78CC48}">
      <dgm:prSet/>
      <dgm:spPr/>
      <dgm:t>
        <a:bodyPr/>
        <a:lstStyle/>
        <a:p>
          <a:endParaRPr lang="en-US" sz="2400"/>
        </a:p>
      </dgm:t>
    </dgm:pt>
    <dgm:pt modelId="{E6D991C0-D055-48BD-9BF6-E0B36DD836FE}" type="parTrans" cxnId="{C3B85E8E-F878-4E4C-90D7-1832AF78CC48}">
      <dgm:prSet/>
      <dgm:spPr/>
      <dgm:t>
        <a:bodyPr/>
        <a:lstStyle/>
        <a:p>
          <a:endParaRPr lang="en-US" sz="2400"/>
        </a:p>
      </dgm:t>
    </dgm:pt>
    <dgm:pt modelId="{CFB84CDB-A57F-42C6-85B0-E52C813820DD}" type="pres">
      <dgm:prSet presAssocID="{BF44E825-59D3-43A0-A24B-15C095421DD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B215C9-17AC-450F-B503-64236C3A8FAF}" type="pres">
      <dgm:prSet presAssocID="{BF44E825-59D3-43A0-A24B-15C095421DDD}" presName="matrix" presStyleCnt="0"/>
      <dgm:spPr/>
    </dgm:pt>
    <dgm:pt modelId="{B44BAF5A-54FB-4A17-8B15-1529ABE14C91}" type="pres">
      <dgm:prSet presAssocID="{BF44E825-59D3-43A0-A24B-15C095421DDD}" presName="tile1" presStyleLbl="node1" presStyleIdx="0" presStyleCnt="4"/>
      <dgm:spPr/>
      <dgm:t>
        <a:bodyPr/>
        <a:lstStyle/>
        <a:p>
          <a:endParaRPr lang="en-US"/>
        </a:p>
      </dgm:t>
    </dgm:pt>
    <dgm:pt modelId="{AEE6150F-EAB7-4A86-9FA0-7CF874D177D2}" type="pres">
      <dgm:prSet presAssocID="{BF44E825-59D3-43A0-A24B-15C095421DD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E50B7-A4E1-4983-AED3-5CDE0E17F187}" type="pres">
      <dgm:prSet presAssocID="{BF44E825-59D3-43A0-A24B-15C095421DDD}" presName="tile2" presStyleLbl="node1" presStyleIdx="1" presStyleCnt="4"/>
      <dgm:spPr/>
      <dgm:t>
        <a:bodyPr/>
        <a:lstStyle/>
        <a:p>
          <a:endParaRPr lang="en-US"/>
        </a:p>
      </dgm:t>
    </dgm:pt>
    <dgm:pt modelId="{BE3A86C5-4D8F-4153-923B-CC5366C909C5}" type="pres">
      <dgm:prSet presAssocID="{BF44E825-59D3-43A0-A24B-15C095421DD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CCD68-1C7D-4050-8872-BE2C7CCA6F8B}" type="pres">
      <dgm:prSet presAssocID="{BF44E825-59D3-43A0-A24B-15C095421DDD}" presName="tile3" presStyleLbl="node1" presStyleIdx="2" presStyleCnt="4"/>
      <dgm:spPr/>
      <dgm:t>
        <a:bodyPr/>
        <a:lstStyle/>
        <a:p>
          <a:endParaRPr lang="en-US"/>
        </a:p>
      </dgm:t>
    </dgm:pt>
    <dgm:pt modelId="{22F44422-F100-49AB-BC43-1A2DF5BF7C4D}" type="pres">
      <dgm:prSet presAssocID="{BF44E825-59D3-43A0-A24B-15C095421DD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74411-F131-4885-B705-07DD1EF5512F}" type="pres">
      <dgm:prSet presAssocID="{BF44E825-59D3-43A0-A24B-15C095421DDD}" presName="tile4" presStyleLbl="node1" presStyleIdx="3" presStyleCnt="4"/>
      <dgm:spPr/>
      <dgm:t>
        <a:bodyPr/>
        <a:lstStyle/>
        <a:p>
          <a:endParaRPr lang="en-US"/>
        </a:p>
      </dgm:t>
    </dgm:pt>
    <dgm:pt modelId="{828B4185-591B-48FF-AB9C-8C1058AF64A3}" type="pres">
      <dgm:prSet presAssocID="{BF44E825-59D3-43A0-A24B-15C095421DD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FC782-03AD-47D0-889B-E53E7AF21B56}" type="pres">
      <dgm:prSet presAssocID="{BF44E825-59D3-43A0-A24B-15C095421DDD}" presName="centerTile" presStyleLbl="fgShp" presStyleIdx="0" presStyleCnt="1" custScaleX="8569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BE5479F-A77F-40A0-90D0-21092462C850}" type="presOf" srcId="{DCE5E8E9-BD36-46B6-8D60-E962516AD725}" destId="{828B4185-591B-48FF-AB9C-8C1058AF64A3}" srcOrd="1" destOrd="0" presId="urn:microsoft.com/office/officeart/2005/8/layout/matrix1"/>
    <dgm:cxn modelId="{8C9BF503-35D9-4BDE-8F7E-C272F7C39C2A}" type="presOf" srcId="{7E232B57-95F2-43B1-B1D5-C738E9BB02E9}" destId="{AEE6150F-EAB7-4A86-9FA0-7CF874D177D2}" srcOrd="1" destOrd="0" presId="urn:microsoft.com/office/officeart/2005/8/layout/matrix1"/>
    <dgm:cxn modelId="{F58200F2-E157-445B-9090-5E2DBD5979CA}" type="presOf" srcId="{F8FD5476-49F0-43BF-9B46-30F977BC25FD}" destId="{22F44422-F100-49AB-BC43-1A2DF5BF7C4D}" srcOrd="1" destOrd="0" presId="urn:microsoft.com/office/officeart/2005/8/layout/matrix1"/>
    <dgm:cxn modelId="{ADB6283C-18D1-485E-8951-D9E5FB1BF24E}" type="presOf" srcId="{7E232B57-95F2-43B1-B1D5-C738E9BB02E9}" destId="{B44BAF5A-54FB-4A17-8B15-1529ABE14C91}" srcOrd="0" destOrd="0" presId="urn:microsoft.com/office/officeart/2005/8/layout/matrix1"/>
    <dgm:cxn modelId="{EEFC978A-D319-4BDD-92C7-9B9A9BD2FCF7}" type="presOf" srcId="{DCE5E8E9-BD36-46B6-8D60-E962516AD725}" destId="{59A74411-F131-4885-B705-07DD1EF5512F}" srcOrd="0" destOrd="0" presId="urn:microsoft.com/office/officeart/2005/8/layout/matrix1"/>
    <dgm:cxn modelId="{9F9F67D7-E7F2-47FB-AF31-BC1E4D7DC604}" type="presOf" srcId="{BF44E825-59D3-43A0-A24B-15C095421DDD}" destId="{CFB84CDB-A57F-42C6-85B0-E52C813820DD}" srcOrd="0" destOrd="0" presId="urn:microsoft.com/office/officeart/2005/8/layout/matrix1"/>
    <dgm:cxn modelId="{43F55C6B-C9E5-42E4-91F2-626C41898A3F}" srcId="{0CFBD4AD-65F8-4404-8754-CD37BAE4E582}" destId="{F8FD5476-49F0-43BF-9B46-30F977BC25FD}" srcOrd="2" destOrd="0" parTransId="{F956AFE0-A8FD-4C09-9660-A7918B9F57F6}" sibTransId="{515D24C9-7EC0-4222-961B-0A3C03EFD9E0}"/>
    <dgm:cxn modelId="{A4B9D679-45FC-40BB-94C3-D430E525EBAC}" type="presOf" srcId="{E0AB69C9-ADBF-4DF4-8A84-93BA8D787796}" destId="{7CEE50B7-A4E1-4983-AED3-5CDE0E17F187}" srcOrd="0" destOrd="0" presId="urn:microsoft.com/office/officeart/2005/8/layout/matrix1"/>
    <dgm:cxn modelId="{FF046B74-DB03-4927-86CE-F8D9FC27CEB8}" srcId="{0CFBD4AD-65F8-4404-8754-CD37BAE4E582}" destId="{DCE5E8E9-BD36-46B6-8D60-E962516AD725}" srcOrd="3" destOrd="0" parTransId="{4899D50C-8947-4ECA-A1D9-51D1B55D9998}" sibTransId="{0CD5C91A-01DE-40E2-9C87-B2F80BFD1FD8}"/>
    <dgm:cxn modelId="{9AD6FD33-DB1A-43A4-B789-A4E68A6CA021}" srcId="{BF44E825-59D3-43A0-A24B-15C095421DDD}" destId="{0CFBD4AD-65F8-4404-8754-CD37BAE4E582}" srcOrd="0" destOrd="0" parTransId="{3B386C18-1196-4FAC-8913-6D29ED9B4FCE}" sibTransId="{C0C79BFD-99C3-4467-AEDB-BAD6ACCC5DE9}"/>
    <dgm:cxn modelId="{7E894F2D-995E-48BC-BE97-2E5B2DFCCB2B}" srcId="{0CFBD4AD-65F8-4404-8754-CD37BAE4E582}" destId="{7E232B57-95F2-43B1-B1D5-C738E9BB02E9}" srcOrd="0" destOrd="0" parTransId="{54DC7891-931A-4731-996B-69ACEB6C6364}" sibTransId="{36F20398-2513-41C2-ACC8-B25C2244FE34}"/>
    <dgm:cxn modelId="{2B51CE20-8E56-4DC2-A0E1-3D40F638343E}" type="presOf" srcId="{F8FD5476-49F0-43BF-9B46-30F977BC25FD}" destId="{C2CCCD68-1C7D-4050-8872-BE2C7CCA6F8B}" srcOrd="0" destOrd="0" presId="urn:microsoft.com/office/officeart/2005/8/layout/matrix1"/>
    <dgm:cxn modelId="{C3B85E8E-F878-4E4C-90D7-1832AF78CC48}" srcId="{0CFBD4AD-65F8-4404-8754-CD37BAE4E582}" destId="{E0AB69C9-ADBF-4DF4-8A84-93BA8D787796}" srcOrd="1" destOrd="0" parTransId="{E6D991C0-D055-48BD-9BF6-E0B36DD836FE}" sibTransId="{418B24BC-526A-43F5-A024-B9F713EDDFD5}"/>
    <dgm:cxn modelId="{B94E5048-1716-469C-B07F-6C09474D4775}" type="presOf" srcId="{0CFBD4AD-65F8-4404-8754-CD37BAE4E582}" destId="{CE7FC782-03AD-47D0-889B-E53E7AF21B56}" srcOrd="0" destOrd="0" presId="urn:microsoft.com/office/officeart/2005/8/layout/matrix1"/>
    <dgm:cxn modelId="{C1C038C7-E4ED-48BE-A642-B02B3126014E}" type="presOf" srcId="{E0AB69C9-ADBF-4DF4-8A84-93BA8D787796}" destId="{BE3A86C5-4D8F-4153-923B-CC5366C909C5}" srcOrd="1" destOrd="0" presId="urn:microsoft.com/office/officeart/2005/8/layout/matrix1"/>
    <dgm:cxn modelId="{6320D6AE-5F47-4790-BF15-D923CE7F8313}" type="presParOf" srcId="{CFB84CDB-A57F-42C6-85B0-E52C813820DD}" destId="{08B215C9-17AC-450F-B503-64236C3A8FAF}" srcOrd="0" destOrd="0" presId="urn:microsoft.com/office/officeart/2005/8/layout/matrix1"/>
    <dgm:cxn modelId="{CA13C8BF-4AD0-45B3-8E1E-0E48C0FB3114}" type="presParOf" srcId="{08B215C9-17AC-450F-B503-64236C3A8FAF}" destId="{B44BAF5A-54FB-4A17-8B15-1529ABE14C91}" srcOrd="0" destOrd="0" presId="urn:microsoft.com/office/officeart/2005/8/layout/matrix1"/>
    <dgm:cxn modelId="{D8B406D9-D6DD-449A-BAB9-99118E52C94F}" type="presParOf" srcId="{08B215C9-17AC-450F-B503-64236C3A8FAF}" destId="{AEE6150F-EAB7-4A86-9FA0-7CF874D177D2}" srcOrd="1" destOrd="0" presId="urn:microsoft.com/office/officeart/2005/8/layout/matrix1"/>
    <dgm:cxn modelId="{EFCCA7AD-51AE-47E9-B8FE-B0CA800FAAC3}" type="presParOf" srcId="{08B215C9-17AC-450F-B503-64236C3A8FAF}" destId="{7CEE50B7-A4E1-4983-AED3-5CDE0E17F187}" srcOrd="2" destOrd="0" presId="urn:microsoft.com/office/officeart/2005/8/layout/matrix1"/>
    <dgm:cxn modelId="{EF1004E3-0AAC-464A-AEF2-9579EB1FE404}" type="presParOf" srcId="{08B215C9-17AC-450F-B503-64236C3A8FAF}" destId="{BE3A86C5-4D8F-4153-923B-CC5366C909C5}" srcOrd="3" destOrd="0" presId="urn:microsoft.com/office/officeart/2005/8/layout/matrix1"/>
    <dgm:cxn modelId="{C1EBF421-D70B-4C49-9521-D644253EA6EE}" type="presParOf" srcId="{08B215C9-17AC-450F-B503-64236C3A8FAF}" destId="{C2CCCD68-1C7D-4050-8872-BE2C7CCA6F8B}" srcOrd="4" destOrd="0" presId="urn:microsoft.com/office/officeart/2005/8/layout/matrix1"/>
    <dgm:cxn modelId="{4126E53A-A219-4F80-885F-C116F67775D6}" type="presParOf" srcId="{08B215C9-17AC-450F-B503-64236C3A8FAF}" destId="{22F44422-F100-49AB-BC43-1A2DF5BF7C4D}" srcOrd="5" destOrd="0" presId="urn:microsoft.com/office/officeart/2005/8/layout/matrix1"/>
    <dgm:cxn modelId="{EFC6565C-584A-4A86-B444-10E9AD680BFB}" type="presParOf" srcId="{08B215C9-17AC-450F-B503-64236C3A8FAF}" destId="{59A74411-F131-4885-B705-07DD1EF5512F}" srcOrd="6" destOrd="0" presId="urn:microsoft.com/office/officeart/2005/8/layout/matrix1"/>
    <dgm:cxn modelId="{C9C8538F-91D7-4452-B424-D18799460583}" type="presParOf" srcId="{08B215C9-17AC-450F-B503-64236C3A8FAF}" destId="{828B4185-591B-48FF-AB9C-8C1058AF64A3}" srcOrd="7" destOrd="0" presId="urn:microsoft.com/office/officeart/2005/8/layout/matrix1"/>
    <dgm:cxn modelId="{E36E56FC-9655-4C9F-BBE4-69A78BF76DE3}" type="presParOf" srcId="{CFB84CDB-A57F-42C6-85B0-E52C813820DD}" destId="{CE7FC782-03AD-47D0-889B-E53E7AF21B5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BAF5A-54FB-4A17-8B15-1529ABE14C91}">
      <dsp:nvSpPr>
        <dsp:cNvPr id="0" name=""/>
        <dsp:cNvSpPr/>
      </dsp:nvSpPr>
      <dsp:spPr>
        <a:xfrm rot="16200000">
          <a:off x="647700" y="-647700"/>
          <a:ext cx="2590800" cy="3886200"/>
        </a:xfrm>
        <a:prstGeom prst="round1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5400000">
        <a:off x="-1" y="1"/>
        <a:ext cx="3886200" cy="1943100"/>
      </dsp:txXfrm>
    </dsp:sp>
    <dsp:sp modelId="{7CEE50B7-A4E1-4983-AED3-5CDE0E17F187}">
      <dsp:nvSpPr>
        <dsp:cNvPr id="0" name=""/>
        <dsp:cNvSpPr/>
      </dsp:nvSpPr>
      <dsp:spPr>
        <a:xfrm>
          <a:off x="3886200" y="0"/>
          <a:ext cx="3886200" cy="2590800"/>
        </a:xfrm>
        <a:prstGeom prst="round1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886200" y="0"/>
        <a:ext cx="3886200" cy="1943100"/>
      </dsp:txXfrm>
    </dsp:sp>
    <dsp:sp modelId="{C2CCCD68-1C7D-4050-8872-BE2C7CCA6F8B}">
      <dsp:nvSpPr>
        <dsp:cNvPr id="0" name=""/>
        <dsp:cNvSpPr/>
      </dsp:nvSpPr>
      <dsp:spPr>
        <a:xfrm rot="10800000">
          <a:off x="0" y="2590800"/>
          <a:ext cx="3886200" cy="2590800"/>
        </a:xfrm>
        <a:prstGeom prst="round1Rect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0" y="3238500"/>
        <a:ext cx="3886200" cy="1943100"/>
      </dsp:txXfrm>
    </dsp:sp>
    <dsp:sp modelId="{59A74411-F131-4885-B705-07DD1EF5512F}">
      <dsp:nvSpPr>
        <dsp:cNvPr id="0" name=""/>
        <dsp:cNvSpPr/>
      </dsp:nvSpPr>
      <dsp:spPr>
        <a:xfrm rot="5400000">
          <a:off x="4533900" y="1943100"/>
          <a:ext cx="2590800" cy="3886200"/>
        </a:xfrm>
        <a:prstGeom prst="round1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3886200" y="3238500"/>
        <a:ext cx="3886200" cy="1943100"/>
      </dsp:txXfrm>
    </dsp:sp>
    <dsp:sp modelId="{CE7FC782-03AD-47D0-889B-E53E7AF21B56}">
      <dsp:nvSpPr>
        <dsp:cNvPr id="0" name=""/>
        <dsp:cNvSpPr/>
      </dsp:nvSpPr>
      <dsp:spPr>
        <a:xfrm>
          <a:off x="2887127" y="1943100"/>
          <a:ext cx="1998144" cy="1295400"/>
        </a:xfrm>
        <a:prstGeom prst="roundRect">
          <a:avLst/>
        </a:prstGeom>
        <a:gradFill rotWithShape="0">
          <a:gsLst>
            <a:gs pos="0">
              <a:schemeClr val="bg1">
                <a:lumMod val="65000"/>
              </a:schemeClr>
            </a:gs>
            <a:gs pos="80000">
              <a:schemeClr val="bg1">
                <a:lumMod val="65000"/>
              </a:schemeClr>
            </a:gs>
            <a:gs pos="100000">
              <a:schemeClr val="bg1">
                <a:lumMod val="8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rPr>
            <a:t>风餐露宿</a:t>
          </a:r>
          <a:endParaRPr lang="en-US" altLang="zh-CN" sz="2800" kern="1200" dirty="0" smtClean="0">
            <a:solidFill>
              <a:schemeClr val="tx1"/>
            </a:solidFill>
            <a:latin typeface="方正大黑简体" pitchFamily="2" charset="-122"/>
            <a:ea typeface="方正大黑简体" pitchFamily="2" charset="-12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rPr>
            <a:t>日夜兼程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950363" y="2006336"/>
        <a:ext cx="1871672" cy="1168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39085-791E-452F-B438-0B58F7AA13CD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A0E0B-A088-4F92-B877-24CB2B67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1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0E0B-A088-4F92-B877-24CB2B674F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8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DCE1FD-90BC-43B2-BF35-4850612A592D}" type="slidenum">
              <a:rPr lang="en-GB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9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Pictures</a:t>
            </a:r>
            <a:r>
              <a:rPr lang="en-US" sz="1400" b="1" baseline="0" dirty="0" smtClean="0"/>
              <a:t> in SmartArt graphic peek into view</a:t>
            </a:r>
            <a:endParaRPr lang="en-US" sz="1400" b="1" dirty="0" smtClean="0"/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</a:t>
            </a:r>
            <a:r>
              <a:rPr lang="en-US" sz="1200" b="0" dirty="0" smtClean="0"/>
              <a:t>tab,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Matrix</a:t>
            </a:r>
            <a:r>
              <a:rPr lang="en-US" sz="1200" b="0" baseline="0" dirty="0" smtClean="0"/>
              <a:t> pane, double-click </a:t>
            </a:r>
            <a:r>
              <a:rPr lang="en-US" sz="1200" b="1" baseline="0" dirty="0" smtClean="0"/>
              <a:t>Titled Matrix </a:t>
            </a:r>
            <a:r>
              <a:rPr lang="en-US" sz="1200" baseline="0" dirty="0" smtClean="0"/>
              <a:t>(second option from the left)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Select the graphic. 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5.67”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8.5”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SmartArt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click </a:t>
            </a:r>
            <a:r>
              <a:rPr lang="en-US" sz="1200" b="1" baseline="0" dirty="0" smtClean="0"/>
              <a:t>Arrange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Middle</a:t>
            </a:r>
            <a:r>
              <a:rPr lang="en-US" sz="1200" b="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in the top-level bullet only (text for the rounded rectangle at the center of the graphic). To remove the </a:t>
            </a:r>
            <a:r>
              <a:rPr lang="en-US" sz="1200" b="1" baseline="0" dirty="0" smtClean="0"/>
              <a:t>[Text]</a:t>
            </a:r>
            <a:r>
              <a:rPr lang="en-US" sz="1200" b="0" baseline="0" dirty="0" smtClean="0"/>
              <a:t> placeholder in the second-level bullets, select each bullet and press SPACE.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aseline="0" dirty="0" smtClean="0"/>
              <a:t>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Moderate Effect </a:t>
            </a:r>
            <a:r>
              <a:rPr lang="en-US" sz="1200" b="0" baseline="0" dirty="0" smtClean="0"/>
              <a:t>(fourth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rounded rectangle at the center of the graphic.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</a:t>
            </a:r>
            <a:r>
              <a:rPr lang="en-US" sz="1200" b="0" baseline="0" dirty="0" smtClean="0"/>
              <a:t>select </a:t>
            </a:r>
            <a:r>
              <a:rPr lang="en-US" sz="1200" b="1" baseline="0" dirty="0" smtClean="0"/>
              <a:t>28 </a:t>
            </a:r>
            <a:r>
              <a:rPr lang="en-US" sz="1200" b="0" baseline="0" dirty="0" smtClean="0"/>
              <a:t>from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list, click the arrow next to </a:t>
            </a:r>
            <a:r>
              <a:rPr lang="en-US" sz="1200" b="1" baseline="0" dirty="0" smtClean="0"/>
              <a:t>Font 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 launcher.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do the following: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Gradient stops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Add gradient stop </a:t>
            </a:r>
            <a:r>
              <a:rPr lang="en-US" sz="1200" baseline="0" dirty="0" smtClean="0"/>
              <a:t>or </a:t>
            </a:r>
            <a:r>
              <a:rPr lang="en-US" sz="1200" b="1" baseline="0" dirty="0" smtClean="0"/>
              <a:t>Remove gradient stop </a:t>
            </a:r>
            <a:r>
              <a:rPr lang="en-US" sz="1200" baseline="0" dirty="0" smtClean="0"/>
              <a:t>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1, Darker 35%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 row, first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aseline="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1, Darker 35%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 row, first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aseline="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top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  <a:endParaRPr lang="en-US" sz="1200" b="0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left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Right-click the bottom right shape in the graphic, and then click </a:t>
            </a:r>
            <a:r>
              <a:rPr lang="en-US" sz="1200" b="1" baseline="0" dirty="0" smtClean="0"/>
              <a:t>Format Shape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in the left pane, click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Picture or texture fill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and then under </a:t>
            </a:r>
            <a:r>
              <a:rPr lang="en-US" sz="1200" b="1" baseline="0" dirty="0" smtClean="0"/>
              <a:t>Insert from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File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Insert Picture </a:t>
            </a:r>
            <a:r>
              <a:rPr lang="en-US" sz="1200" b="0" baseline="0" dirty="0" smtClean="0"/>
              <a:t>dialog box, select a picture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 Animation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Add Animation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More Entrance 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Expand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box</a:t>
            </a:r>
            <a:r>
              <a:rPr lang="en-US" sz="1200" b="0" baseline="0" dirty="0" smtClean="0"/>
              <a:t>, enter </a:t>
            </a:r>
            <a:r>
              <a:rPr lang="en-US" sz="1200" b="1" baseline="0" dirty="0" smtClean="0"/>
              <a:t>1.00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click the double arrow to expand the list of animations.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Press and hold CTRL, and then in the </a:t>
            </a:r>
            <a:r>
              <a:rPr lang="en-US" sz="1200" b="1" baseline="0" dirty="0" smtClean="0"/>
              <a:t>Animations Pane</a:t>
            </a:r>
            <a:r>
              <a:rPr lang="en-US" sz="1200" baseline="0" dirty="0" smtClean="0"/>
              <a:t>, select the third, fourth, and fifth animation effects (expand effects for the picture-filled rectangles).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, and then select </a:t>
            </a:r>
            <a:r>
              <a:rPr lang="en-US" sz="1200" b="1" baseline="0" dirty="0" smtClean="0"/>
              <a:t>More Entrance 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OK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 group,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="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1.00</a:t>
            </a:r>
            <a:r>
              <a:rPr lang="en-US" sz="1200" b="0" baseline="0" dirty="0" smtClean="0"/>
              <a:t>. </a:t>
            </a:r>
            <a:endParaRPr lang="en-US" sz="1200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select the second animation effect.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, and then select </a:t>
            </a:r>
            <a:r>
              <a:rPr lang="en-US" sz="1200" b="1" baseline="0" dirty="0" smtClean="0"/>
              <a:t>More Entrance Effects</a:t>
            </a:r>
            <a:r>
              <a:rPr lang="en-US" sz="1200" baseline="0" dirty="0" smtClean="0"/>
              <a:t>. 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Peek In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OK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 group,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="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1.00</a:t>
            </a:r>
            <a:r>
              <a:rPr lang="en-US" sz="1200" b="0" baseline="0" dirty="0" smtClean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select the third animation effect.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select the fourth animation effect.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From Right</a:t>
            </a:r>
            <a:r>
              <a:rPr lang="en-US" sz="1200" b="0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select the fifth animation effect.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From Top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Corner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(fifth option from the left)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7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83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4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2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2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65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1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1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11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57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15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CA953-21C2-4CBC-88C2-B391F20A8549}" type="datetimeFigureOut">
              <a:rPr lang="zh-CN" altLang="en-US" smtClean="0"/>
              <a:t>2012-3-26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EF65A-5B7D-4C1E-933E-112F39C41E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14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jpeg"/><Relationship Id="rId10" Type="http://schemas.openxmlformats.org/officeDocument/2006/relationships/hyperlink" Target="http://wdfw.wa.gov/gallery/albums/Flora/LEAF.sized.jpg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Rectangle 42"/>
          <p:cNvSpPr>
            <a:spLocks noChangeArrowheads="1"/>
          </p:cNvSpPr>
          <p:nvPr/>
        </p:nvSpPr>
        <p:spPr bwMode="auto">
          <a:xfrm flipH="1" flipV="1">
            <a:off x="3886200" y="1352560"/>
            <a:ext cx="1295400" cy="4121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1509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288" y="1484784"/>
            <a:ext cx="1447800" cy="387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0495" y="1463687"/>
            <a:ext cx="559253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46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1447812"/>
            <a:ext cx="11525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667125" y="1343025"/>
            <a:ext cx="914400" cy="4140200"/>
            <a:chOff x="720" y="1119"/>
            <a:chExt cx="576" cy="2044"/>
          </a:xfrm>
        </p:grpSpPr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720" y="1121"/>
              <a:ext cx="336" cy="2042"/>
              <a:chOff x="960" y="1582"/>
              <a:chExt cx="336" cy="2042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 flipV="1">
                <a:off x="960" y="1582"/>
                <a:ext cx="336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76767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 flipH="1" flipV="1">
                <a:off x="1104" y="1585"/>
                <a:ext cx="192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767676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 flipH="1" flipV="1">
              <a:off x="1056" y="1119"/>
              <a:ext cx="240" cy="2040"/>
            </a:xfrm>
            <a:prstGeom prst="rect">
              <a:avLst/>
            </a:prstGeom>
            <a:gradFill rotWithShape="1">
              <a:gsLst>
                <a:gs pos="0">
                  <a:srgbClr val="3B3B3B">
                    <a:alpha val="0"/>
                  </a:srgb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581525" y="1339851"/>
            <a:ext cx="890588" cy="4137025"/>
            <a:chOff x="4800" y="1121"/>
            <a:chExt cx="561" cy="2042"/>
          </a:xfrm>
        </p:grpSpPr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 flipH="1" flipV="1">
              <a:off x="5025" y="1121"/>
              <a:ext cx="336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 flipV="1">
              <a:off x="5025" y="1123"/>
              <a:ext cx="192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767676">
                    <a:alpha val="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22" name="Rectangle 26"/>
            <p:cNvSpPr>
              <a:spLocks noChangeArrowheads="1"/>
            </p:cNvSpPr>
            <p:nvPr/>
          </p:nvSpPr>
          <p:spPr bwMode="auto">
            <a:xfrm flipV="1">
              <a:off x="4800" y="1122"/>
              <a:ext cx="240" cy="2040"/>
            </a:xfrm>
            <a:prstGeom prst="rect">
              <a:avLst/>
            </a:prstGeom>
            <a:gradFill rotWithShape="1">
              <a:gsLst>
                <a:gs pos="0">
                  <a:srgbClr val="3B3B3B">
                    <a:alpha val="0"/>
                  </a:srgb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14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0751" y="1463687"/>
            <a:ext cx="5630436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3" name="Oval 47"/>
          <p:cNvSpPr>
            <a:spLocks noChangeAspect="1" noChangeArrowheads="1"/>
          </p:cNvSpPr>
          <p:nvPr/>
        </p:nvSpPr>
        <p:spPr bwMode="auto">
          <a:xfrm>
            <a:off x="6950080" y="1616076"/>
            <a:ext cx="136525" cy="136525"/>
          </a:xfrm>
          <a:prstGeom prst="ellipse">
            <a:avLst/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4" name="Oval 48"/>
          <p:cNvSpPr>
            <a:spLocks noChangeAspect="1" noChangeArrowheads="1"/>
          </p:cNvSpPr>
          <p:nvPr/>
        </p:nvSpPr>
        <p:spPr bwMode="auto">
          <a:xfrm>
            <a:off x="6075376" y="2036764"/>
            <a:ext cx="96837" cy="96837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5" name="Oval 49"/>
          <p:cNvSpPr>
            <a:spLocks noChangeAspect="1" noChangeArrowheads="1"/>
          </p:cNvSpPr>
          <p:nvPr/>
        </p:nvSpPr>
        <p:spPr bwMode="auto">
          <a:xfrm>
            <a:off x="5562605" y="1622437"/>
            <a:ext cx="53975" cy="53975"/>
          </a:xfrm>
          <a:prstGeom prst="ellipse">
            <a:avLst/>
          </a:prstGeom>
          <a:gradFill rotWithShape="1">
            <a:gsLst>
              <a:gs pos="0">
                <a:schemeClr val="bg1">
                  <a:alpha val="66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6" name="Oval 50"/>
          <p:cNvSpPr>
            <a:spLocks noChangeAspect="1" noChangeArrowheads="1"/>
          </p:cNvSpPr>
          <p:nvPr/>
        </p:nvSpPr>
        <p:spPr bwMode="auto">
          <a:xfrm>
            <a:off x="1752600" y="1752611"/>
            <a:ext cx="71438" cy="73025"/>
          </a:xfrm>
          <a:prstGeom prst="ellipse">
            <a:avLst/>
          </a:prstGeom>
          <a:gradFill rotWithShape="1">
            <a:gsLst>
              <a:gs pos="0">
                <a:schemeClr val="bg1">
                  <a:alpha val="66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7" name="Oval 51"/>
          <p:cNvSpPr>
            <a:spLocks noChangeAspect="1" noChangeArrowheads="1"/>
          </p:cNvSpPr>
          <p:nvPr/>
        </p:nvSpPr>
        <p:spPr bwMode="auto">
          <a:xfrm>
            <a:off x="7337427" y="2232037"/>
            <a:ext cx="53975" cy="53975"/>
          </a:xfrm>
          <a:prstGeom prst="ellipse">
            <a:avLst/>
          </a:prstGeom>
          <a:gradFill rotWithShape="1">
            <a:gsLst>
              <a:gs pos="0">
                <a:schemeClr val="bg1">
                  <a:alpha val="66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8" name="Oval 52"/>
          <p:cNvSpPr>
            <a:spLocks noChangeAspect="1" noChangeArrowheads="1"/>
          </p:cNvSpPr>
          <p:nvPr/>
        </p:nvSpPr>
        <p:spPr bwMode="auto">
          <a:xfrm>
            <a:off x="7794626" y="1927232"/>
            <a:ext cx="53975" cy="53975"/>
          </a:xfrm>
          <a:prstGeom prst="ellipse">
            <a:avLst/>
          </a:prstGeom>
          <a:gradFill rotWithShape="1">
            <a:gsLst>
              <a:gs pos="0">
                <a:schemeClr val="bg1">
                  <a:alpha val="66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49" name="Oval 53"/>
          <p:cNvSpPr>
            <a:spLocks noChangeAspect="1" noChangeArrowheads="1"/>
          </p:cNvSpPr>
          <p:nvPr/>
        </p:nvSpPr>
        <p:spPr bwMode="auto">
          <a:xfrm>
            <a:off x="685800" y="4800611"/>
            <a:ext cx="96838" cy="9683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50" name="Oval 54"/>
          <p:cNvSpPr>
            <a:spLocks noChangeAspect="1" noChangeArrowheads="1"/>
          </p:cNvSpPr>
          <p:nvPr/>
        </p:nvSpPr>
        <p:spPr bwMode="auto">
          <a:xfrm>
            <a:off x="5943600" y="1752600"/>
            <a:ext cx="115888" cy="115888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51" name="Oval 55"/>
          <p:cNvSpPr>
            <a:spLocks noChangeAspect="1" noChangeArrowheads="1"/>
          </p:cNvSpPr>
          <p:nvPr/>
        </p:nvSpPr>
        <p:spPr bwMode="auto">
          <a:xfrm>
            <a:off x="4724402" y="1524013"/>
            <a:ext cx="144463" cy="144463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52" name="Oval 56"/>
          <p:cNvSpPr>
            <a:spLocks noChangeAspect="1" noChangeArrowheads="1"/>
          </p:cNvSpPr>
          <p:nvPr/>
        </p:nvSpPr>
        <p:spPr bwMode="auto">
          <a:xfrm>
            <a:off x="7551738" y="1676411"/>
            <a:ext cx="57150" cy="57151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53" name="Oval 57"/>
          <p:cNvSpPr>
            <a:spLocks noChangeAspect="1" noChangeArrowheads="1"/>
          </p:cNvSpPr>
          <p:nvPr/>
        </p:nvSpPr>
        <p:spPr bwMode="auto">
          <a:xfrm>
            <a:off x="8382000" y="5181600"/>
            <a:ext cx="115888" cy="115888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54" name="Oval 58"/>
          <p:cNvSpPr>
            <a:spLocks noChangeAspect="1" noChangeArrowheads="1"/>
          </p:cNvSpPr>
          <p:nvPr/>
        </p:nvSpPr>
        <p:spPr bwMode="auto">
          <a:xfrm>
            <a:off x="8305800" y="4837125"/>
            <a:ext cx="115888" cy="115887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0.00208 L 0.375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3.00578E-6 L -0.375 3.00578E-6 " pathEditMode="relative" ptsTypes="AA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100" fill="hold"/>
                                        <p:tgtEl>
                                          <p:spTgt spid="4138"/>
                                        </p:tgtEl>
                                      </p:cBhvr>
                                      <p:by x="6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9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4.16667E-6 -8.49711E-6 L 0.69167 -8.49711E-6 " pathEditMode="relative" ptsTypes="AA">
                                      <p:cBhvr>
                                        <p:cTn id="25" dur="150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4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 tmFilter="0, 0; .2, .5; .8, .5; 1, 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0" autoRev="1" fill="hold"/>
                                        <p:tgtEl>
                                          <p:spTgt spid="4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 tmFilter="0, 0; .2, .5; .8, .5; 1, 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500" autoRev="1" fill="hold"/>
                                        <p:tgtEl>
                                          <p:spTgt spid="4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 tmFilter="0, 0; .2, .5; .8, .5; 1, 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0" autoRev="1" fill="hold"/>
                                        <p:tgtEl>
                                          <p:spTgt spid="4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 tmFilter="0, 0; .2, .5; .8, .5; 1, 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500" autoRev="1" fill="hold"/>
                                        <p:tgtEl>
                                          <p:spTgt spid="4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 tmFilter="0, 0; .2, .5; .8, .5; 1, 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500" autoRev="1" fill="hold"/>
                                        <p:tgtEl>
                                          <p:spTgt spid="4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0" tmFilter="0, 0; .2, .5; .8, .5; 1, 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0" autoRev="1" fill="hold"/>
                                        <p:tgtEl>
                                          <p:spTgt spid="4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1.94444E-6 -6.7052E-6 C 0.04843 0.00577 0.09687 0.01155 0.14531 0.00231 C 0.19375 -0.00694 0.24566 -0.0474 0.29062 -0.05527 C 0.33559 -0.06313 0.37291 -0.0407 0.4151 -0.04532 C 0.45729 -0.04995 0.50191 -0.08347 0.5434 -0.08301 C 0.58489 -0.08255 0.64982 -0.05943 0.66423 -0.04278 C 0.67864 -0.02613 0.69652 0.01248 0.6302 0.01757 C 0.56389 0.02265 0.33159 0.00277 0.26614 -0.01272 C 0.20069 -0.02821 0.26718 -0.07122 0.23784 -0.07538 C 0.2085 -0.07954 0.09444 -0.05642 0.09062 -0.03769 C 0.0868 -0.01897 0.15885 0.04231 0.2151 0.03768 C 0.27135 0.03306 0.37135 -0.06706 0.4283 -0.06544 C 0.48524 -0.06382 0.51857 0.04138 0.55659 0.04762 C 0.59461 0.05387 0.61632 -0.01596 0.65659 -0.02775 C 0.69687 -0.03954 0.74739 -0.03122 0.79809 -0.02267 " pathEditMode="relative" ptsTypes="aaaaaaaaaaaaaaA">
                                      <p:cBhvr>
                                        <p:cTn id="80" dur="250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2.5E-6 -1.56069E-6 C -0.07274 -0.02659 -0.14531 -0.05318 -0.21129 -0.06289 C -0.27743 -0.0726 -0.33889 -0.06312 -0.39618 -0.05781 C -0.45347 -0.05249 -0.49809 -0.02035 -0.55469 -0.03029 C -0.61146 -0.04023 -0.68889 -0.10058 -0.73576 -0.11815 C -0.78264 -0.13573 -0.8092 -0.13573 -0.83576 -0.13573 " pathEditMode="relative" ptsTypes="aaaaaA">
                                      <p:cBhvr>
                                        <p:cTn id="84" dur="8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052 0.0007 C -0.046 0.01249 -0.09236 0.02428 -0.15798 0.03099 C -0.22361 0.03769 -0.34375 0.04347 -0.39375 0.04093 C -0.44375 0.03838 -0.43784 0.03607 -0.45798 0.01596 C -0.47812 -0.00416 -0.47968 -0.07838 -0.51458 -0.07954 C -0.54948 -0.08069 -0.62361 0.01087 -0.66736 0.00833 C -0.71111 0.00578 -0.75017 -0.07098 -0.77691 -0.09456 C -0.80364 -0.11815 -0.8158 -0.12532 -0.82777 -0.13248 " pathEditMode="relative" ptsTypes="aaaaaaaA">
                                      <p:cBhvr>
                                        <p:cTn id="88" dur="1400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8" grpId="0" animBg="1"/>
      <p:bldP spid="4143" grpId="0" animBg="1"/>
      <p:bldP spid="4144" grpId="0" animBg="1"/>
      <p:bldP spid="4144" grpId="1" animBg="1"/>
      <p:bldP spid="4145" grpId="0" animBg="1"/>
      <p:bldP spid="4145" grpId="1" animBg="1"/>
      <p:bldP spid="4146" grpId="0" animBg="1"/>
      <p:bldP spid="4146" grpId="1" animBg="1"/>
      <p:bldP spid="4147" grpId="0" animBg="1"/>
      <p:bldP spid="4147" grpId="1" animBg="1"/>
      <p:bldP spid="4148" grpId="0" animBg="1"/>
      <p:bldP spid="4148" grpId="1" animBg="1"/>
      <p:bldP spid="4149" grpId="0" animBg="1"/>
      <p:bldP spid="4149" grpId="1" animBg="1"/>
      <p:bldP spid="4150" grpId="0" animBg="1"/>
      <p:bldP spid="4150" grpId="1" animBg="1"/>
      <p:bldP spid="4151" grpId="0" animBg="1"/>
      <p:bldP spid="4151" grpId="1" animBg="1"/>
      <p:bldP spid="4152" grpId="0" animBg="1"/>
      <p:bldP spid="4152" grpId="1" animBg="1"/>
      <p:bldP spid="4153" grpId="0" animBg="1"/>
      <p:bldP spid="4153" grpId="1" animBg="1"/>
      <p:bldP spid="4154" grpId="0" animBg="1"/>
      <p:bldP spid="415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0" y="0"/>
            <a:ext cx="9298829" cy="4437112"/>
          </a:xfrm>
        </p:spPr>
      </p:pic>
      <p:sp>
        <p:nvSpPr>
          <p:cNvPr id="5" name="TextBox 4"/>
          <p:cNvSpPr txBox="1"/>
          <p:nvPr/>
        </p:nvSpPr>
        <p:spPr>
          <a:xfrm>
            <a:off x="251520" y="4917067"/>
            <a:ext cx="77508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他总觉得自己的知识还不够</a:t>
            </a:r>
            <a:r>
              <a:rPr lang="zh-CN" altLang="en-US" sz="3200" dirty="0" smtClean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渊</a:t>
            </a:r>
            <a:r>
              <a:rPr lang="en-US" altLang="zh-CN" sz="3200" dirty="0" smtClean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yuān</a:t>
            </a:r>
            <a:r>
              <a:rPr lang="en-US" altLang="zh-CN" sz="3200" dirty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博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三十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岁的时候，他离开家乡</a:t>
            </a:r>
            <a:r>
              <a:rPr lang="zh-CN" altLang="en-US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曲阜</a:t>
            </a:r>
            <a:r>
              <a:rPr lang="en-US" altLang="zh-CN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fù</a:t>
            </a:r>
            <a:r>
              <a:rPr lang="en-US" altLang="zh-CN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去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洛阳拜大思想家老子为师。</a:t>
            </a:r>
          </a:p>
        </p:txBody>
      </p:sp>
    </p:spTree>
    <p:extLst>
      <p:ext uri="{BB962C8B-B14F-4D97-AF65-F5344CB8AC3E}">
        <p14:creationId xmlns:p14="http://schemas.microsoft.com/office/powerpoint/2010/main" val="1101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495167" cy="4509120"/>
          </a:xfrm>
        </p:spPr>
      </p:pic>
      <p:sp>
        <p:nvSpPr>
          <p:cNvPr id="5" name="矩形 4"/>
          <p:cNvSpPr/>
          <p:nvPr/>
        </p:nvSpPr>
        <p:spPr>
          <a:xfrm>
            <a:off x="539552" y="501317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曲阜和洛阳</a:t>
            </a:r>
            <a:r>
              <a:rPr lang="zh-CN" altLang="en-US" sz="3200" dirty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相距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上千里，孔子</a:t>
            </a:r>
            <a:r>
              <a:rPr lang="zh-CN" altLang="en-US" sz="3200" dirty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风餐露宿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日夜兼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jiān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程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，几个月后，终于走到了洛阳。</a:t>
            </a:r>
          </a:p>
        </p:txBody>
      </p:sp>
    </p:spTree>
    <p:extLst>
      <p:ext uri="{BB962C8B-B14F-4D97-AF65-F5344CB8AC3E}">
        <p14:creationId xmlns:p14="http://schemas.microsoft.com/office/powerpoint/2010/main" val="166481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43" y="-171400"/>
            <a:ext cx="9377955" cy="4437112"/>
          </a:xfrm>
        </p:spPr>
      </p:pic>
      <p:sp>
        <p:nvSpPr>
          <p:cNvPr id="7" name="矩形 6"/>
          <p:cNvSpPr/>
          <p:nvPr/>
        </p:nvSpPr>
        <p:spPr>
          <a:xfrm>
            <a:off x="179512" y="466765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在洛阳城外，孔子看见一驾马车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车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旁站着一位七十多位的老人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穿着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长袍，头发胡子全白了，看上去很有</a:t>
            </a:r>
            <a:r>
              <a:rPr lang="zh-CN" altLang="en-US" sz="3200" dirty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学问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8890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10" y="0"/>
            <a:ext cx="9289032" cy="4453208"/>
          </a:xfrm>
        </p:spPr>
      </p:pic>
      <p:sp>
        <p:nvSpPr>
          <p:cNvPr id="8" name="矩形 7"/>
          <p:cNvSpPr/>
          <p:nvPr/>
        </p:nvSpPr>
        <p:spPr>
          <a:xfrm>
            <a:off x="251520" y="479715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孔子想：这位老人大概就是我要拜访的老师吧！于是上前行礼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问道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：“老人家，您就是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老聃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dān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先生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吧？”</a:t>
            </a:r>
          </a:p>
        </p:txBody>
      </p:sp>
    </p:spTree>
    <p:extLst>
      <p:ext uri="{BB962C8B-B14F-4D97-AF65-F5344CB8AC3E}">
        <p14:creationId xmlns:p14="http://schemas.microsoft.com/office/powerpoint/2010/main" val="2360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25" y="0"/>
            <a:ext cx="9237534" cy="4365104"/>
          </a:xfrm>
        </p:spPr>
      </p:pic>
      <p:sp>
        <p:nvSpPr>
          <p:cNvPr id="5" name="矩形 4"/>
          <p:cNvSpPr/>
          <p:nvPr/>
        </p:nvSpPr>
        <p:spPr>
          <a:xfrm>
            <a:off x="251520" y="4581128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“你是</a:t>
            </a:r>
            <a:r>
              <a:rPr lang="en-US" altLang="zh-CN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——”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老人见着位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风尘仆仆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pú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的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年轻人一眼就认出了自己，有些</a:t>
            </a:r>
            <a:r>
              <a:rPr lang="zh-CN" altLang="en-US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纳</a:t>
            </a:r>
            <a:r>
              <a:rPr lang="en-US" altLang="zh-CN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nà</a:t>
            </a:r>
            <a:r>
              <a:rPr lang="en-US" altLang="zh-CN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闷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连忙说：“学生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孔丘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qiū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特地来拜见老师，请收下我这个学生。”</a:t>
            </a:r>
          </a:p>
        </p:txBody>
      </p:sp>
    </p:spTree>
    <p:extLst>
      <p:ext uri="{BB962C8B-B14F-4D97-AF65-F5344CB8AC3E}">
        <p14:creationId xmlns:p14="http://schemas.microsoft.com/office/powerpoint/2010/main" val="124208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530146" cy="4509120"/>
          </a:xfrm>
        </p:spPr>
      </p:pic>
      <p:sp>
        <p:nvSpPr>
          <p:cNvPr id="5" name="矩形 4"/>
          <p:cNvSpPr/>
          <p:nvPr/>
        </p:nvSpPr>
        <p:spPr>
          <a:xfrm>
            <a:off x="251520" y="4797152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老子说：“你就是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仲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zhòng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尼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ní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啊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，听说你要来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我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就在这儿</a:t>
            </a:r>
            <a:r>
              <a:rPr lang="zh-CN" altLang="en-US" sz="3200" dirty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迎候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。研究学问你不比我差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，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为什么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还要拜我为师呢？”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226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" y="0"/>
            <a:ext cx="9381304" cy="4482059"/>
          </a:xfrm>
        </p:spPr>
      </p:pic>
      <p:sp>
        <p:nvSpPr>
          <p:cNvPr id="5" name="矩形 4"/>
          <p:cNvSpPr/>
          <p:nvPr/>
        </p:nvSpPr>
        <p:spPr>
          <a:xfrm>
            <a:off x="187558" y="4797152"/>
            <a:ext cx="8776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听了再次行礼，说：“多谢老师等候。学习是没有</a:t>
            </a:r>
            <a:r>
              <a:rPr lang="zh-CN" altLang="en-US" sz="3200" dirty="0">
                <a:solidFill>
                  <a:srgbClr val="FFFF00"/>
                </a:solidFill>
                <a:latin typeface="方正大黑简体" pitchFamily="2" charset="-122"/>
                <a:ea typeface="方正大黑简体" pitchFamily="2" charset="-122"/>
              </a:rPr>
              <a:t>止境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的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您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的学问渊博，跟您学习，一定会大有长进的。”</a:t>
            </a:r>
          </a:p>
        </p:txBody>
      </p:sp>
    </p:spTree>
    <p:extLst>
      <p:ext uri="{BB962C8B-B14F-4D97-AF65-F5344CB8AC3E}">
        <p14:creationId xmlns:p14="http://schemas.microsoft.com/office/powerpoint/2010/main" val="263132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787" cy="4306776"/>
          </a:xfrm>
        </p:spPr>
      </p:pic>
      <p:sp>
        <p:nvSpPr>
          <p:cNvPr id="5" name="矩形 4"/>
          <p:cNvSpPr/>
          <p:nvPr/>
        </p:nvSpPr>
        <p:spPr>
          <a:xfrm>
            <a:off x="179512" y="4365104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从此，孔子每天不离老师左右，随时</a:t>
            </a:r>
            <a:r>
              <a:rPr lang="zh-CN" altLang="en-US" sz="3200" dirty="0">
                <a:solidFill>
                  <a:srgbClr val="00B050"/>
                </a:solidFill>
                <a:latin typeface="方正大黑简体" pitchFamily="2" charset="-122"/>
                <a:ea typeface="方正大黑简体" pitchFamily="2" charset="-122"/>
              </a:rPr>
              <a:t>请教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老子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也把自己的学问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毫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háo</a:t>
            </a:r>
            <a:r>
              <a:rPr lang="en-US" altLang="zh-CN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无</a:t>
            </a:r>
            <a:r>
              <a:rPr lang="zh-CN" altLang="en-US" sz="3200" dirty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保留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地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传授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shòu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给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他</a:t>
            </a:r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人们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佩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(</a:t>
            </a:r>
            <a:r>
              <a:rPr lang="en-US" altLang="zh-CN" sz="3200" dirty="0" err="1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pèi</a:t>
            </a:r>
            <a:r>
              <a:rPr lang="en-US" altLang="zh-CN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)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2" charset="-122"/>
                <a:ea typeface="方正大黑简体" pitchFamily="2" charset="-122"/>
              </a:rPr>
              <a:t>服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孔子和老子的学问，也</a:t>
            </a:r>
            <a:r>
              <a:rPr lang="zh-CN" altLang="en-US" sz="3200" dirty="0">
                <a:solidFill>
                  <a:srgbClr val="00B050"/>
                </a:solidFill>
                <a:latin typeface="方正大黑简体" pitchFamily="2" charset="-122"/>
                <a:ea typeface="方正大黑简体" pitchFamily="2" charset="-122"/>
              </a:rPr>
              <a:t>敬重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他们的</a:t>
            </a:r>
            <a:r>
              <a:rPr lang="zh-CN" altLang="en-US" sz="3200" dirty="0">
                <a:solidFill>
                  <a:srgbClr val="00B0F0"/>
                </a:solidFill>
                <a:latin typeface="方正大黑简体" pitchFamily="2" charset="-122"/>
                <a:ea typeface="方正大黑简体" pitchFamily="2" charset="-122"/>
              </a:rPr>
              <a:t>品行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。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/>
            </a:r>
            <a:b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</a:br>
            <a:endParaRPr lang="zh-CN" altLang="en-US" sz="3200" dirty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4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1560" y="839477"/>
            <a:ext cx="7776864" cy="5518770"/>
          </a:xfrm>
          <a:prstGeom prst="rect">
            <a:avLst/>
          </a:prstGeom>
          <a:solidFill>
            <a:schemeClr val="accent6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63688" y="1916832"/>
            <a:ext cx="8153400" cy="71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65000"/>
              </a:lnSpc>
              <a:buFont typeface="Wingdings" pitchFamily="2" charset="2"/>
              <a:buNone/>
            </a:pPr>
            <a:r>
              <a:rPr kumimoji="1" lang="zh-CN" altLang="en-GB" sz="2800" dirty="0" smtClean="0">
                <a:latin typeface="方正大黑简体" pitchFamily="2" charset="-122"/>
                <a:ea typeface="方正大黑简体" pitchFamily="2" charset="-122"/>
              </a:rPr>
              <a:t> </a:t>
            </a:r>
            <a:endParaRPr kumimoji="1" lang="en-US" altLang="zh-CN" sz="28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050640" y="1203362"/>
            <a:ext cx="5499929" cy="1401354"/>
          </a:xfrm>
          <a:custGeom>
            <a:avLst/>
            <a:gdLst>
              <a:gd name="connsiteX0" fmla="*/ 0 w 5499929"/>
              <a:gd name="connsiteY0" fmla="*/ 140135 h 1401354"/>
              <a:gd name="connsiteX1" fmla="*/ 140135 w 5499929"/>
              <a:gd name="connsiteY1" fmla="*/ 0 h 1401354"/>
              <a:gd name="connsiteX2" fmla="*/ 5359794 w 5499929"/>
              <a:gd name="connsiteY2" fmla="*/ 0 h 1401354"/>
              <a:gd name="connsiteX3" fmla="*/ 5499929 w 5499929"/>
              <a:gd name="connsiteY3" fmla="*/ 140135 h 1401354"/>
              <a:gd name="connsiteX4" fmla="*/ 5499929 w 5499929"/>
              <a:gd name="connsiteY4" fmla="*/ 1261219 h 1401354"/>
              <a:gd name="connsiteX5" fmla="*/ 5359794 w 5499929"/>
              <a:gd name="connsiteY5" fmla="*/ 1401354 h 1401354"/>
              <a:gd name="connsiteX6" fmla="*/ 140135 w 5499929"/>
              <a:gd name="connsiteY6" fmla="*/ 1401354 h 1401354"/>
              <a:gd name="connsiteX7" fmla="*/ 0 w 5499929"/>
              <a:gd name="connsiteY7" fmla="*/ 1261219 h 1401354"/>
              <a:gd name="connsiteX8" fmla="*/ 0 w 5499929"/>
              <a:gd name="connsiteY8" fmla="*/ 140135 h 140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9929" h="1401354">
                <a:moveTo>
                  <a:pt x="0" y="140135"/>
                </a:moveTo>
                <a:cubicBezTo>
                  <a:pt x="0" y="62741"/>
                  <a:pt x="62741" y="0"/>
                  <a:pt x="140135" y="0"/>
                </a:cubicBezTo>
                <a:lnTo>
                  <a:pt x="5359794" y="0"/>
                </a:lnTo>
                <a:cubicBezTo>
                  <a:pt x="5437188" y="0"/>
                  <a:pt x="5499929" y="62741"/>
                  <a:pt x="5499929" y="140135"/>
                </a:cubicBezTo>
                <a:lnTo>
                  <a:pt x="5499929" y="1261219"/>
                </a:lnTo>
                <a:cubicBezTo>
                  <a:pt x="5499929" y="1338613"/>
                  <a:pt x="5437188" y="1401354"/>
                  <a:pt x="5359794" y="1401354"/>
                </a:cubicBezTo>
                <a:lnTo>
                  <a:pt x="140135" y="1401354"/>
                </a:lnTo>
                <a:cubicBezTo>
                  <a:pt x="62741" y="1401354"/>
                  <a:pt x="0" y="1338613"/>
                  <a:pt x="0" y="1261219"/>
                </a:cubicBezTo>
                <a:lnTo>
                  <a:pt x="0" y="14013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154" tIns="159154" rIns="1589237" bIns="159154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zh-CN" altLang="en-US" sz="3100" kern="1200" dirty="0" smtClean="0">
                <a:latin typeface="方正大黑简体" pitchFamily="2" charset="-122"/>
                <a:ea typeface="方正大黑简体" pitchFamily="2" charset="-122"/>
              </a:rPr>
              <a:t>孔子决意拜师</a:t>
            </a:r>
            <a:endParaRPr lang="zh-CN" altLang="en-US" sz="3100" kern="1200" dirty="0"/>
          </a:p>
        </p:txBody>
      </p:sp>
      <p:sp>
        <p:nvSpPr>
          <p:cNvPr id="8" name="任意多边形 7"/>
          <p:cNvSpPr/>
          <p:nvPr/>
        </p:nvSpPr>
        <p:spPr>
          <a:xfrm>
            <a:off x="1191468" y="2740308"/>
            <a:ext cx="6188850" cy="1401354"/>
          </a:xfrm>
          <a:custGeom>
            <a:avLst/>
            <a:gdLst>
              <a:gd name="connsiteX0" fmla="*/ 0 w 6188850"/>
              <a:gd name="connsiteY0" fmla="*/ 140135 h 1401354"/>
              <a:gd name="connsiteX1" fmla="*/ 140135 w 6188850"/>
              <a:gd name="connsiteY1" fmla="*/ 0 h 1401354"/>
              <a:gd name="connsiteX2" fmla="*/ 6048715 w 6188850"/>
              <a:gd name="connsiteY2" fmla="*/ 0 h 1401354"/>
              <a:gd name="connsiteX3" fmla="*/ 6188850 w 6188850"/>
              <a:gd name="connsiteY3" fmla="*/ 140135 h 1401354"/>
              <a:gd name="connsiteX4" fmla="*/ 6188850 w 6188850"/>
              <a:gd name="connsiteY4" fmla="*/ 1261219 h 1401354"/>
              <a:gd name="connsiteX5" fmla="*/ 6048715 w 6188850"/>
              <a:gd name="connsiteY5" fmla="*/ 1401354 h 1401354"/>
              <a:gd name="connsiteX6" fmla="*/ 140135 w 6188850"/>
              <a:gd name="connsiteY6" fmla="*/ 1401354 h 1401354"/>
              <a:gd name="connsiteX7" fmla="*/ 0 w 6188850"/>
              <a:gd name="connsiteY7" fmla="*/ 1261219 h 1401354"/>
              <a:gd name="connsiteX8" fmla="*/ 0 w 6188850"/>
              <a:gd name="connsiteY8" fmla="*/ 140135 h 140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8850" h="1401354">
                <a:moveTo>
                  <a:pt x="0" y="140135"/>
                </a:moveTo>
                <a:cubicBezTo>
                  <a:pt x="0" y="62741"/>
                  <a:pt x="62741" y="0"/>
                  <a:pt x="140135" y="0"/>
                </a:cubicBezTo>
                <a:lnTo>
                  <a:pt x="6048715" y="0"/>
                </a:lnTo>
                <a:cubicBezTo>
                  <a:pt x="6126109" y="0"/>
                  <a:pt x="6188850" y="62741"/>
                  <a:pt x="6188850" y="140135"/>
                </a:cubicBezTo>
                <a:lnTo>
                  <a:pt x="6188850" y="1261219"/>
                </a:lnTo>
                <a:cubicBezTo>
                  <a:pt x="6188850" y="1338613"/>
                  <a:pt x="6126109" y="1401354"/>
                  <a:pt x="6048715" y="1401354"/>
                </a:cubicBezTo>
                <a:lnTo>
                  <a:pt x="140135" y="1401354"/>
                </a:lnTo>
                <a:cubicBezTo>
                  <a:pt x="62741" y="1401354"/>
                  <a:pt x="0" y="1338613"/>
                  <a:pt x="0" y="1261219"/>
                </a:cubicBezTo>
                <a:lnTo>
                  <a:pt x="0" y="14013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154" tIns="159154" rIns="1730207" bIns="159154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zh-CN" altLang="en-US" sz="3100" kern="1200" dirty="0" smtClean="0">
                <a:latin typeface="方正大黑简体" pitchFamily="2" charset="-122"/>
                <a:ea typeface="方正大黑简体" pitchFamily="2" charset="-122"/>
              </a:rPr>
              <a:t>历尽艰辛前往洛阳拜师</a:t>
            </a:r>
            <a:endParaRPr lang="zh-CN" altLang="en-US" sz="3100" kern="1200" dirty="0"/>
          </a:p>
        </p:txBody>
      </p:sp>
      <p:sp>
        <p:nvSpPr>
          <p:cNvPr id="9" name="任意多边形 8"/>
          <p:cNvSpPr/>
          <p:nvPr/>
        </p:nvSpPr>
        <p:spPr>
          <a:xfrm>
            <a:off x="1587051" y="4375222"/>
            <a:ext cx="6368258" cy="1401354"/>
          </a:xfrm>
          <a:custGeom>
            <a:avLst/>
            <a:gdLst>
              <a:gd name="connsiteX0" fmla="*/ 0 w 6368258"/>
              <a:gd name="connsiteY0" fmla="*/ 140135 h 1401354"/>
              <a:gd name="connsiteX1" fmla="*/ 140135 w 6368258"/>
              <a:gd name="connsiteY1" fmla="*/ 0 h 1401354"/>
              <a:gd name="connsiteX2" fmla="*/ 6228123 w 6368258"/>
              <a:gd name="connsiteY2" fmla="*/ 0 h 1401354"/>
              <a:gd name="connsiteX3" fmla="*/ 6368258 w 6368258"/>
              <a:gd name="connsiteY3" fmla="*/ 140135 h 1401354"/>
              <a:gd name="connsiteX4" fmla="*/ 6368258 w 6368258"/>
              <a:gd name="connsiteY4" fmla="*/ 1261219 h 1401354"/>
              <a:gd name="connsiteX5" fmla="*/ 6228123 w 6368258"/>
              <a:gd name="connsiteY5" fmla="*/ 1401354 h 1401354"/>
              <a:gd name="connsiteX6" fmla="*/ 140135 w 6368258"/>
              <a:gd name="connsiteY6" fmla="*/ 1401354 h 1401354"/>
              <a:gd name="connsiteX7" fmla="*/ 0 w 6368258"/>
              <a:gd name="connsiteY7" fmla="*/ 1261219 h 1401354"/>
              <a:gd name="connsiteX8" fmla="*/ 0 w 6368258"/>
              <a:gd name="connsiteY8" fmla="*/ 140135 h 140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258" h="1401354">
                <a:moveTo>
                  <a:pt x="0" y="140135"/>
                </a:moveTo>
                <a:cubicBezTo>
                  <a:pt x="0" y="62741"/>
                  <a:pt x="62741" y="0"/>
                  <a:pt x="140135" y="0"/>
                </a:cubicBezTo>
                <a:lnTo>
                  <a:pt x="6228123" y="0"/>
                </a:lnTo>
                <a:cubicBezTo>
                  <a:pt x="6305517" y="0"/>
                  <a:pt x="6368258" y="62741"/>
                  <a:pt x="6368258" y="140135"/>
                </a:cubicBezTo>
                <a:lnTo>
                  <a:pt x="6368258" y="1261219"/>
                </a:lnTo>
                <a:cubicBezTo>
                  <a:pt x="6368258" y="1338613"/>
                  <a:pt x="6305517" y="1401354"/>
                  <a:pt x="6228123" y="1401354"/>
                </a:cubicBezTo>
                <a:lnTo>
                  <a:pt x="140135" y="1401354"/>
                </a:lnTo>
                <a:cubicBezTo>
                  <a:pt x="62741" y="1401354"/>
                  <a:pt x="0" y="1338613"/>
                  <a:pt x="0" y="1261219"/>
                </a:cubicBezTo>
                <a:lnTo>
                  <a:pt x="0" y="14013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154" tIns="159154" rIns="1775750" bIns="159154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zh-CN" altLang="en-US" sz="3100" kern="1200" dirty="0" smtClean="0">
                <a:latin typeface="方正大黑简体" pitchFamily="2" charset="-122"/>
                <a:ea typeface="方正大黑简体" pitchFamily="2" charset="-122"/>
              </a:rPr>
              <a:t>认真求学受到人们的敬重</a:t>
            </a:r>
            <a:endParaRPr lang="zh-CN" altLang="en-US" sz="3100" kern="1200" dirty="0"/>
          </a:p>
        </p:txBody>
      </p:sp>
      <p:sp>
        <p:nvSpPr>
          <p:cNvPr id="10" name="任意多边形 9"/>
          <p:cNvSpPr/>
          <p:nvPr/>
        </p:nvSpPr>
        <p:spPr>
          <a:xfrm>
            <a:off x="5639688" y="2168088"/>
            <a:ext cx="910880" cy="910880"/>
          </a:xfrm>
          <a:custGeom>
            <a:avLst/>
            <a:gdLst>
              <a:gd name="connsiteX0" fmla="*/ 0 w 910880"/>
              <a:gd name="connsiteY0" fmla="*/ 500984 h 910880"/>
              <a:gd name="connsiteX1" fmla="*/ 204948 w 910880"/>
              <a:gd name="connsiteY1" fmla="*/ 500984 h 910880"/>
              <a:gd name="connsiteX2" fmla="*/ 204948 w 910880"/>
              <a:gd name="connsiteY2" fmla="*/ 0 h 910880"/>
              <a:gd name="connsiteX3" fmla="*/ 705932 w 910880"/>
              <a:gd name="connsiteY3" fmla="*/ 0 h 910880"/>
              <a:gd name="connsiteX4" fmla="*/ 705932 w 910880"/>
              <a:gd name="connsiteY4" fmla="*/ 500984 h 910880"/>
              <a:gd name="connsiteX5" fmla="*/ 910880 w 910880"/>
              <a:gd name="connsiteY5" fmla="*/ 500984 h 910880"/>
              <a:gd name="connsiteX6" fmla="*/ 455440 w 910880"/>
              <a:gd name="connsiteY6" fmla="*/ 910880 h 910880"/>
              <a:gd name="connsiteX7" fmla="*/ 0 w 910880"/>
              <a:gd name="connsiteY7" fmla="*/ 500984 h 91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0880" h="910880">
                <a:moveTo>
                  <a:pt x="0" y="500984"/>
                </a:moveTo>
                <a:lnTo>
                  <a:pt x="204948" y="500984"/>
                </a:lnTo>
                <a:lnTo>
                  <a:pt x="204948" y="0"/>
                </a:lnTo>
                <a:lnTo>
                  <a:pt x="705932" y="0"/>
                </a:lnTo>
                <a:lnTo>
                  <a:pt x="705932" y="500984"/>
                </a:lnTo>
                <a:lnTo>
                  <a:pt x="910880" y="500984"/>
                </a:lnTo>
                <a:lnTo>
                  <a:pt x="455440" y="910880"/>
                </a:lnTo>
                <a:lnTo>
                  <a:pt x="0" y="50098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668" tIns="45720" rIns="250668" bIns="271163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1" name="任意多边形 10"/>
          <p:cNvSpPr/>
          <p:nvPr/>
        </p:nvSpPr>
        <p:spPr>
          <a:xfrm>
            <a:off x="6124976" y="3793659"/>
            <a:ext cx="910880" cy="910880"/>
          </a:xfrm>
          <a:custGeom>
            <a:avLst/>
            <a:gdLst>
              <a:gd name="connsiteX0" fmla="*/ 0 w 910880"/>
              <a:gd name="connsiteY0" fmla="*/ 500984 h 910880"/>
              <a:gd name="connsiteX1" fmla="*/ 204948 w 910880"/>
              <a:gd name="connsiteY1" fmla="*/ 500984 h 910880"/>
              <a:gd name="connsiteX2" fmla="*/ 204948 w 910880"/>
              <a:gd name="connsiteY2" fmla="*/ 0 h 910880"/>
              <a:gd name="connsiteX3" fmla="*/ 705932 w 910880"/>
              <a:gd name="connsiteY3" fmla="*/ 0 h 910880"/>
              <a:gd name="connsiteX4" fmla="*/ 705932 w 910880"/>
              <a:gd name="connsiteY4" fmla="*/ 500984 h 910880"/>
              <a:gd name="connsiteX5" fmla="*/ 910880 w 910880"/>
              <a:gd name="connsiteY5" fmla="*/ 500984 h 910880"/>
              <a:gd name="connsiteX6" fmla="*/ 455440 w 910880"/>
              <a:gd name="connsiteY6" fmla="*/ 910880 h 910880"/>
              <a:gd name="connsiteX7" fmla="*/ 0 w 910880"/>
              <a:gd name="connsiteY7" fmla="*/ 500984 h 91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0880" h="910880">
                <a:moveTo>
                  <a:pt x="0" y="500984"/>
                </a:moveTo>
                <a:lnTo>
                  <a:pt x="204948" y="500984"/>
                </a:lnTo>
                <a:lnTo>
                  <a:pt x="204948" y="0"/>
                </a:lnTo>
                <a:lnTo>
                  <a:pt x="705932" y="0"/>
                </a:lnTo>
                <a:lnTo>
                  <a:pt x="705932" y="500984"/>
                </a:lnTo>
                <a:lnTo>
                  <a:pt x="910880" y="500984"/>
                </a:lnTo>
                <a:lnTo>
                  <a:pt x="455440" y="910880"/>
                </a:lnTo>
                <a:lnTo>
                  <a:pt x="0" y="50098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668" tIns="45720" rIns="250668" bIns="271163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</p:spTree>
    <p:extLst>
      <p:ext uri="{BB962C8B-B14F-4D97-AF65-F5344CB8AC3E}">
        <p14:creationId xmlns:p14="http://schemas.microsoft.com/office/powerpoint/2010/main" val="6220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260648"/>
            <a:ext cx="5760640" cy="568863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方正大黑简体" pitchFamily="2" charset="-122"/>
                <a:ea typeface="方正大黑简体" pitchFamily="2" charset="-122"/>
              </a:rPr>
              <a:t>孔子</a:t>
            </a:r>
            <a:r>
              <a:rPr lang="zh-CN" altLang="en-US" dirty="0" smtClean="0">
                <a:latin typeface="方正大黑简体" pitchFamily="2" charset="-122"/>
                <a:ea typeface="方正大黑简体" pitchFamily="2" charset="-122"/>
              </a:rPr>
              <a:t>都有</a:t>
            </a:r>
            <a:r>
              <a:rPr lang="zh-CN" altLang="en-US" dirty="0">
                <a:latin typeface="方正大黑简体" pitchFamily="2" charset="-122"/>
                <a:ea typeface="方正大黑简体" pitchFamily="2" charset="-122"/>
              </a:rPr>
              <a:t>什么品行值得我们</a:t>
            </a:r>
            <a:r>
              <a:rPr lang="zh-CN" altLang="en-US" dirty="0" smtClean="0">
                <a:latin typeface="方正大黑简体" pitchFamily="2" charset="-122"/>
                <a:ea typeface="方正大黑简体" pitchFamily="2" charset="-122"/>
              </a:rPr>
              <a:t>敬重</a:t>
            </a:r>
            <a:r>
              <a:rPr lang="en-US" altLang="zh-CN" dirty="0" smtClean="0">
                <a:latin typeface="方正大黑简体" pitchFamily="2" charset="-122"/>
                <a:ea typeface="方正大黑简体" pitchFamily="2" charset="-122"/>
              </a:rPr>
              <a:t>?</a:t>
            </a:r>
          </a:p>
          <a:p>
            <a:r>
              <a:rPr lang="zh-CN" altLang="en-US" b="1" dirty="0" smtClean="0"/>
              <a:t>自由阅读课文。</a:t>
            </a:r>
            <a:endParaRPr lang="en-US" altLang="zh-CN" b="1" dirty="0" smtClean="0"/>
          </a:p>
          <a:p>
            <a:r>
              <a:rPr lang="zh-CN" altLang="en-US" b="1" dirty="0" smtClean="0"/>
              <a:t>边</a:t>
            </a:r>
            <a:r>
              <a:rPr lang="zh-CN" altLang="en-US" b="1" dirty="0"/>
              <a:t>读边圈出</a:t>
            </a:r>
            <a:r>
              <a:rPr lang="zh-CN" altLang="en-US" b="1"/>
              <a:t>文</a:t>
            </a:r>
            <a:r>
              <a:rPr lang="zh-CN" altLang="en-US" b="1" smtClean="0"/>
              <a:t>中你</a:t>
            </a:r>
            <a:r>
              <a:rPr lang="zh-CN" altLang="en-US" b="1" dirty="0" smtClean="0"/>
              <a:t>认为能</a:t>
            </a:r>
            <a:r>
              <a:rPr lang="zh-CN" altLang="en-US" b="1" dirty="0">
                <a:solidFill>
                  <a:srgbClr val="FFC000"/>
                </a:solidFill>
              </a:rPr>
              <a:t>体现孔子品行的词句</a:t>
            </a:r>
            <a:r>
              <a:rPr lang="zh-CN" altLang="en-US" b="1" dirty="0"/>
              <a:t>，然后仔细</a:t>
            </a:r>
            <a:r>
              <a:rPr lang="zh-CN" altLang="en-US" b="1" dirty="0" smtClean="0"/>
              <a:t>体会</a:t>
            </a:r>
            <a:r>
              <a:rPr lang="zh-CN" altLang="en-US" b="1" dirty="0"/>
              <a:t>。</a:t>
            </a:r>
            <a:endParaRPr lang="en-US" altLang="zh-CN" b="1" dirty="0" smtClean="0"/>
          </a:p>
          <a:p>
            <a:r>
              <a:rPr lang="zh-CN" altLang="en-US" b="1" dirty="0" smtClean="0"/>
              <a:t>从</a:t>
            </a:r>
            <a:r>
              <a:rPr lang="zh-CN" altLang="en-US" b="1" dirty="0"/>
              <a:t>这些词句中你读懂了什么，</a:t>
            </a:r>
            <a:r>
              <a:rPr lang="zh-CN" altLang="en-US" b="1" dirty="0">
                <a:solidFill>
                  <a:schemeClr val="bg1"/>
                </a:solidFill>
              </a:rPr>
              <a:t>体会到了什么</a:t>
            </a:r>
            <a:r>
              <a:rPr lang="zh-CN" altLang="en-US" b="1" dirty="0"/>
              <a:t>？把自己体会到的写在词句旁边。</a:t>
            </a:r>
            <a:endParaRPr lang="en-US" altLang="zh-CN" dirty="0">
              <a:latin typeface="方正大黑简体" pitchFamily="2" charset="-122"/>
              <a:ea typeface="方正大黑简体" pitchFamily="2" charset="-122"/>
            </a:endParaRPr>
          </a:p>
          <a:p>
            <a:endParaRPr lang="zh-CN" altLang="en-US" dirty="0">
              <a:latin typeface="方正大黑简体" pitchFamily="2" charset="-122"/>
              <a:ea typeface="方正大黑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85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004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-1857373"/>
            <a:ext cx="24288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004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-4071938"/>
            <a:ext cx="4675188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未标题-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-785812"/>
            <a:ext cx="4572000" cy="459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 descr="未标题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72"/>
            <a:ext cx="9140825" cy="87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EA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038" y="1303339"/>
            <a:ext cx="3340101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EAF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1214439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LEA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0" y="0"/>
            <a:ext cx="2571750" cy="25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LEA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5213" y="1357315"/>
            <a:ext cx="2335213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JHG7-8"/>
          <p:cNvPicPr>
            <a:picLocks noChangeAspect="1" noChangeArrowheads="1"/>
          </p:cNvPicPr>
          <p:nvPr/>
        </p:nvPicPr>
        <p:blipFill>
          <a:blip r:embed="rId14" cstate="print">
            <a:lum bright="-24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"/>
            <a:ext cx="2233612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JHG7-8"/>
          <p:cNvPicPr>
            <a:picLocks noChangeAspect="1" noChangeArrowheads="1"/>
          </p:cNvPicPr>
          <p:nvPr/>
        </p:nvPicPr>
        <p:blipFill>
          <a:blip r:embed="rId15" cstate="print">
            <a:lum bright="-24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31" y="3"/>
            <a:ext cx="2447925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图片6副本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1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0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11389 C -0.08299 0.13403 -0.08698 0.20764 -0.06163 0.27755 C -0.03594 0.34954 0.00903 0.3919 0.0408 0.37222 C 0.07205 0.35185 0.11788 0.39514 0.14323 0.46621 C 0.16858 0.53681 0.16458 0.60949 0.13299 0.63056 " pathEditMode="relative" rAng="3870547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0.03194 C 0.06111 -0.03565 0.15486 -0.03264 0.24184 0.03518 C 0.3316 0.10509 0.38073 0.21458 0.35087 0.28287 C 0.31997 0.35023 0.36927 0.45972 0.45764 0.52917 C 0.54549 0.59629 0.64115 0.60116 0.67066 0.53217 " pathEditMode="relative" rAng="1822985" ptsTypes="fffff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79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开门的声音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889E-6 -4.81481E-6 C 0.01649 0.04283 0.03871 0.06088 0.06597 0.09005 C 0.0691 0.09329 0.07153 0.09815 0.07448 0.10139 C 0.08489 0.1125 0.09982 0.12038 0.11163 0.12917 C 0.14462 0.15325 0.1783 0.17292 0.21406 0.19144 C 0.23108 0.2 0.24948 0.20417 0.26667 0.21204 C 0.28003 0.21852 0.29444 0.22338 0.30816 0.23056 C 0.31458 0.23426 0.32066 0.23889 0.32708 0.24213 C 0.33646 0.24607 0.34601 0.247 0.35538 0.25139 C 0.40399 0.27315 0.45295 0.29792 0.5033 0.31366 C 0.51493 0.32362 0.50208 0.31366 0.52448 0.32246 C 0.52708 0.32362 0.52882 0.32639 0.53142 0.32732 C 0.54809 0.33264 0.56649 0.33635 0.58333 0.33889 C 0.60469 0.347 0.62795 0.35371 0.65 0.35695 C 0.67483 0.36806 0.70417 0.3801 0.7283 0.38172 C 0.80451 0.38403 1.02986 0.4088 1.10451 0.40695 C 1.17917 0.4051 1.16163 0.37825 1.17673 0.37061 " pathEditMode="relative" rAng="0" ptsTypes="fffffffffffffffaf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58" y="204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6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9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67" presetID="0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701 0.03565 0.03993 0.0507 0.06805 0.075 C 0.07118 0.07755 0.07378 0.08172 0.07673 0.08449 C 0.0875 0.09375 0.10277 0.10023 0.1151 0.10764 C 0.14896 0.12755 0.18368 0.14398 0.22048 0.15949 C 0.23802 0.16667 0.25694 0.17014 0.27465 0.17662 C 0.28837 0.18195 0.3033 0.18611 0.31753 0.19213 C 0.32396 0.19514 0.33021 0.19908 0.33698 0.20162 C 0.3467 0.2051 0.35642 0.20579 0.36614 0.20949 C 0.41614 0.22755 0.46649 0.24815 0.51857 0.26135 C 0.53055 0.26968 0.51718 0.26135 0.54045 0.26875 C 0.54305 0.26968 0.54479 0.27199 0.54739 0.27269 C 0.56458 0.27709 0.58368 0.28033 0.60087 0.28241 C 0.62291 0.28912 0.64705 0.29468 0.66962 0.29746 C 0.69514 0.30672 0.72534 0.31667 0.75034 0.31806 C 0.82864 0.31991 1.06093 0.34074 1.13784 0.33912 C 1.21475 0.3375 1.1967 0.31505 1.21215 0.3088 " pathEditMode="relative" rAng="0" ptsTypes="fffffffffffffffaf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29" y="1703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0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0 C 0.01736 0.04282 0.04045 0.06088 0.0691 0.09005 C 0.0724 0.09329 0.07483 0.09815 0.07795 0.10139 C 0.08872 0.1125 0.10452 0.12037 0.11684 0.12917 C 0.15122 0.15324 0.18663 0.17292 0.22396 0.19144 C 0.24167 0.2 0.26111 0.20417 0.279 0.21204 C 0.29288 0.21852 0.30799 0.22338 0.32257 0.23056 C 0.329 0.23426 0.33542 0.23889 0.34219 0.24213 C 0.35209 0.24606 0.36198 0.24699 0.3717 0.25139 C 0.42257 0.27315 0.47379 0.29792 0.52656 0.31366 C 0.53872 0.32361 0.52518 0.31366 0.54879 0.32245 C 0.55156 0.32361 0.5533 0.32639 0.5559 0.32731 C 0.57344 0.33264 0.59271 0.33634 0.61025 0.33889 C 0.63264 0.34699 0.65712 0.3537 0.68004 0.35694 C 0.7059 0.36806 0.73663 0.38009 0.76198 0.38171 C 0.84167 0.38403 1.07743 0.4088 1.15556 0.40694 C 1.23368 0.40509 1.21545 0.37824 1.23108 0.3706 " pathEditMode="relative" rAng="0" ptsTypes="fffffffffffffffaf">
                                      <p:cBhvr>
                                        <p:cTn id="7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84" y="2044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84" presetID="0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C 0.01702 0.04283 0.03976 0.06088 0.06788 0.09005 C 0.07118 0.09329 0.07361 0.09815 0.07674 0.10139 C 0.08733 0.1125 0.10261 0.12037 0.11476 0.12917 C 0.14861 0.15324 0.18351 0.17292 0.22014 0.19144 C 0.2375 0.2 0.2566 0.20417 0.27431 0.21204 C 0.28785 0.21852 0.30278 0.22338 0.31702 0.23056 C 0.32344 0.23426 0.32969 0.23889 0.33646 0.24213 C 0.34601 0.24607 0.35573 0.24699 0.36545 0.25139 C 0.41545 0.27315 0.4658 0.29792 0.51771 0.31366 C 0.52952 0.32361 0.51632 0.31366 0.53941 0.32246 C 0.54219 0.32361 0.54393 0.32639 0.54653 0.32732 C 0.56354 0.33264 0.58264 0.33635 0.59983 0.33889 C 0.62188 0.34699 0.64584 0.35371 0.66841 0.35695 C 0.69393 0.36806 0.72413 0.3801 0.74896 0.38172 C 0.82726 0.38403 1.05903 0.4088 1.13577 0.40695 C 1.21268 0.4051 1.19479 0.37824 1.21007 0.3706 " pathEditMode="relative" rAng="0" ptsTypes="fffffffffffffffaf">
                                      <p:cBhvr>
                                        <p:cTn id="8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25" y="2044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81" name="Freeform 29"/>
          <p:cNvSpPr>
            <a:spLocks/>
          </p:cNvSpPr>
          <p:nvPr/>
        </p:nvSpPr>
        <p:spPr bwMode="auto">
          <a:xfrm rot="652076">
            <a:off x="7862627" y="548693"/>
            <a:ext cx="677862" cy="1360487"/>
          </a:xfrm>
          <a:custGeom>
            <a:avLst/>
            <a:gdLst>
              <a:gd name="T0" fmla="*/ 413 w 427"/>
              <a:gd name="T1" fmla="*/ 0 h 857"/>
              <a:gd name="T2" fmla="*/ 2 w 427"/>
              <a:gd name="T3" fmla="*/ 425 h 857"/>
              <a:gd name="T4" fmla="*/ 427 w 427"/>
              <a:gd name="T5" fmla="*/ 857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" h="857">
                <a:moveTo>
                  <a:pt x="413" y="0"/>
                </a:moveTo>
                <a:cubicBezTo>
                  <a:pt x="344" y="70"/>
                  <a:pt x="0" y="282"/>
                  <a:pt x="2" y="425"/>
                </a:cubicBezTo>
                <a:cubicBezTo>
                  <a:pt x="4" y="568"/>
                  <a:pt x="339" y="767"/>
                  <a:pt x="427" y="8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073187" name="Group 35"/>
          <p:cNvGrpSpPr>
            <a:grpSpLocks/>
          </p:cNvGrpSpPr>
          <p:nvPr/>
        </p:nvGrpSpPr>
        <p:grpSpPr bwMode="auto">
          <a:xfrm rot="654771">
            <a:off x="8450002" y="624844"/>
            <a:ext cx="31750" cy="1255712"/>
            <a:chOff x="4872" y="0"/>
            <a:chExt cx="20" cy="791"/>
          </a:xfrm>
        </p:grpSpPr>
        <p:sp>
          <p:nvSpPr>
            <p:cNvPr id="1073188" name="Line 36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3189" name="Line 37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73190" name="Group 38"/>
          <p:cNvGrpSpPr>
            <a:grpSpLocks/>
          </p:cNvGrpSpPr>
          <p:nvPr/>
        </p:nvGrpSpPr>
        <p:grpSpPr bwMode="auto">
          <a:xfrm rot="654771" flipV="1">
            <a:off x="8450002" y="624844"/>
            <a:ext cx="31750" cy="1255712"/>
            <a:chOff x="4872" y="0"/>
            <a:chExt cx="20" cy="791"/>
          </a:xfrm>
        </p:grpSpPr>
        <p:sp>
          <p:nvSpPr>
            <p:cNvPr id="1073191" name="Line 39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3192" name="Line 40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73193" name="Freeform 41"/>
          <p:cNvSpPr>
            <a:spLocks/>
          </p:cNvSpPr>
          <p:nvPr/>
        </p:nvSpPr>
        <p:spPr bwMode="auto">
          <a:xfrm>
            <a:off x="8116627" y="635954"/>
            <a:ext cx="260350" cy="1208088"/>
          </a:xfrm>
          <a:custGeom>
            <a:avLst/>
            <a:gdLst>
              <a:gd name="T0" fmla="*/ 164 w 164"/>
              <a:gd name="T1" fmla="*/ 0 h 761"/>
              <a:gd name="T2" fmla="*/ 0 w 164"/>
              <a:gd name="T3" fmla="*/ 761 h 7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" h="761">
                <a:moveTo>
                  <a:pt x="164" y="0"/>
                </a:moveTo>
                <a:lnTo>
                  <a:pt x="0" y="7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736" y="34080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方正大黑简体" pitchFamily="2" charset="-122"/>
                <a:ea typeface="方正大黑简体" pitchFamily="2" charset="-122"/>
              </a:rPr>
              <a:t>深广</a:t>
            </a:r>
            <a:endParaRPr lang="zh-CN" altLang="en-US" sz="32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1073182" name="Line 30"/>
          <p:cNvSpPr>
            <a:spLocks noChangeShapeType="1"/>
          </p:cNvSpPr>
          <p:nvPr/>
        </p:nvSpPr>
        <p:spPr bwMode="auto">
          <a:xfrm flipH="1" flipV="1">
            <a:off x="6805355" y="1055058"/>
            <a:ext cx="1633537" cy="2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2" name="Freeform 29"/>
          <p:cNvSpPr>
            <a:spLocks/>
          </p:cNvSpPr>
          <p:nvPr/>
        </p:nvSpPr>
        <p:spPr bwMode="auto">
          <a:xfrm rot="652076">
            <a:off x="7928835" y="2289159"/>
            <a:ext cx="677862" cy="1360487"/>
          </a:xfrm>
          <a:custGeom>
            <a:avLst/>
            <a:gdLst>
              <a:gd name="T0" fmla="*/ 413 w 427"/>
              <a:gd name="T1" fmla="*/ 0 h 857"/>
              <a:gd name="T2" fmla="*/ 2 w 427"/>
              <a:gd name="T3" fmla="*/ 425 h 857"/>
              <a:gd name="T4" fmla="*/ 427 w 427"/>
              <a:gd name="T5" fmla="*/ 857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" h="857">
                <a:moveTo>
                  <a:pt x="413" y="0"/>
                </a:moveTo>
                <a:cubicBezTo>
                  <a:pt x="344" y="70"/>
                  <a:pt x="0" y="282"/>
                  <a:pt x="2" y="425"/>
                </a:cubicBezTo>
                <a:cubicBezTo>
                  <a:pt x="4" y="568"/>
                  <a:pt x="339" y="767"/>
                  <a:pt x="427" y="8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63" name="Group 35"/>
          <p:cNvGrpSpPr>
            <a:grpSpLocks/>
          </p:cNvGrpSpPr>
          <p:nvPr/>
        </p:nvGrpSpPr>
        <p:grpSpPr bwMode="auto">
          <a:xfrm rot="654771">
            <a:off x="8516210" y="2365310"/>
            <a:ext cx="31750" cy="1255712"/>
            <a:chOff x="4872" y="0"/>
            <a:chExt cx="20" cy="791"/>
          </a:xfrm>
        </p:grpSpPr>
        <p:sp>
          <p:nvSpPr>
            <p:cNvPr id="64" name="Line 36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6" name="Group 38"/>
          <p:cNvGrpSpPr>
            <a:grpSpLocks/>
          </p:cNvGrpSpPr>
          <p:nvPr/>
        </p:nvGrpSpPr>
        <p:grpSpPr bwMode="auto">
          <a:xfrm rot="654771" flipV="1">
            <a:off x="8516210" y="2365310"/>
            <a:ext cx="31750" cy="1255712"/>
            <a:chOff x="4872" y="0"/>
            <a:chExt cx="20" cy="791"/>
          </a:xfrm>
        </p:grpSpPr>
        <p:sp>
          <p:nvSpPr>
            <p:cNvPr id="67" name="Line 39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9" name="Freeform 41"/>
          <p:cNvSpPr>
            <a:spLocks/>
          </p:cNvSpPr>
          <p:nvPr/>
        </p:nvSpPr>
        <p:spPr bwMode="auto">
          <a:xfrm>
            <a:off x="8182835" y="2376420"/>
            <a:ext cx="260350" cy="1208088"/>
          </a:xfrm>
          <a:custGeom>
            <a:avLst/>
            <a:gdLst>
              <a:gd name="T0" fmla="*/ 164 w 164"/>
              <a:gd name="T1" fmla="*/ 0 h 761"/>
              <a:gd name="T2" fmla="*/ 0 w 164"/>
              <a:gd name="T3" fmla="*/ 761 h 7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" h="761">
                <a:moveTo>
                  <a:pt x="164" y="0"/>
                </a:moveTo>
                <a:lnTo>
                  <a:pt x="0" y="7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59832" y="1844824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方正大黑简体" pitchFamily="2" charset="-122"/>
                <a:ea typeface="方正大黑简体" pitchFamily="2" charset="-122"/>
              </a:rPr>
              <a:t>很远的</a:t>
            </a:r>
            <a:r>
              <a:rPr lang="zh-CN" altLang="en-US" sz="2800" b="1" dirty="0" smtClean="0">
                <a:latin typeface="方正大黑简体" pitchFamily="2" charset="-122"/>
                <a:ea typeface="方正大黑简体" pitchFamily="2" charset="-122"/>
              </a:rPr>
              <a:t>地方</a:t>
            </a:r>
            <a:endParaRPr lang="en-US" altLang="zh-CN" sz="2800" b="1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b="1" dirty="0" smtClean="0">
                <a:latin typeface="方正大黑简体" pitchFamily="2" charset="-122"/>
                <a:ea typeface="方正大黑简体" pitchFamily="2" charset="-122"/>
              </a:rPr>
              <a:t>很</a:t>
            </a:r>
            <a:r>
              <a:rPr lang="zh-CN" altLang="en-US" sz="2800" b="1" dirty="0">
                <a:latin typeface="方正大黑简体" pitchFamily="2" charset="-122"/>
                <a:ea typeface="方正大黑简体" pitchFamily="2" charset="-122"/>
              </a:rPr>
              <a:t>近的</a:t>
            </a:r>
            <a:r>
              <a:rPr lang="zh-CN" altLang="en-US" sz="2800" b="1" dirty="0" smtClean="0">
                <a:latin typeface="方正大黑简体" pitchFamily="2" charset="-122"/>
                <a:ea typeface="方正大黑简体" pitchFamily="2" charset="-122"/>
              </a:rPr>
              <a:t>地方</a:t>
            </a:r>
            <a:endParaRPr lang="en-US" altLang="zh-CN" sz="2800" b="1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b="1" dirty="0" smtClean="0">
                <a:latin typeface="方正大黑简体" pitchFamily="2" charset="-122"/>
                <a:ea typeface="方正大黑简体" pitchFamily="2" charset="-122"/>
              </a:rPr>
              <a:t>都</a:t>
            </a:r>
            <a:r>
              <a:rPr lang="zh-CN" altLang="en-US" sz="2800" b="1" dirty="0">
                <a:latin typeface="方正大黑简体" pitchFamily="2" charset="-122"/>
                <a:ea typeface="方正大黑简体" pitchFamily="2" charset="-122"/>
              </a:rPr>
              <a:t>听说过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627784" y="1113167"/>
            <a:ext cx="2669362" cy="2603865"/>
            <a:chOff x="747977" y="1055058"/>
            <a:chExt cx="2453338" cy="2453338"/>
          </a:xfrm>
        </p:grpSpPr>
        <p:pic>
          <p:nvPicPr>
            <p:cNvPr id="71" name="Picture 2" descr="E:\T\DW\DIV+CSS\data\赠送素材\2100张PNG图标\png-13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77" y="1055058"/>
              <a:ext cx="2453338" cy="245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459462" y="1844042"/>
              <a:ext cx="11656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方正大黑简体" pitchFamily="2" charset="-122"/>
                  <a:ea typeface="方正大黑简体" pitchFamily="2" charset="-122"/>
                </a:rPr>
                <a:t>远近</a:t>
              </a:r>
              <a:endParaRPr lang="en-US" altLang="zh-CN" sz="3200" dirty="0" smtClean="0">
                <a:latin typeface="方正大黑简体" pitchFamily="2" charset="-122"/>
                <a:ea typeface="方正大黑简体" pitchFamily="2" charset="-122"/>
              </a:endParaRPr>
            </a:p>
            <a:p>
              <a:r>
                <a:rPr lang="zh-CN" altLang="en-US" sz="3200" dirty="0" smtClean="0">
                  <a:latin typeface="方正大黑简体" pitchFamily="2" charset="-122"/>
                  <a:ea typeface="方正大黑简体" pitchFamily="2" charset="-122"/>
                </a:rPr>
                <a:t>闻名</a:t>
              </a:r>
              <a:endParaRPr lang="zh-CN" altLang="en-US" sz="3200" dirty="0"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sp>
        <p:nvSpPr>
          <p:cNvPr id="72" name="Line 30"/>
          <p:cNvSpPr>
            <a:spLocks noChangeShapeType="1"/>
          </p:cNvSpPr>
          <p:nvPr/>
        </p:nvSpPr>
        <p:spPr bwMode="auto">
          <a:xfrm flipH="1" flipV="1">
            <a:off x="6871563" y="2795524"/>
            <a:ext cx="1633537" cy="2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3" name="Freeform 29"/>
          <p:cNvSpPr>
            <a:spLocks/>
          </p:cNvSpPr>
          <p:nvPr/>
        </p:nvSpPr>
        <p:spPr bwMode="auto">
          <a:xfrm rot="652076">
            <a:off x="7827186" y="3884758"/>
            <a:ext cx="677862" cy="1360487"/>
          </a:xfrm>
          <a:custGeom>
            <a:avLst/>
            <a:gdLst>
              <a:gd name="T0" fmla="*/ 413 w 427"/>
              <a:gd name="T1" fmla="*/ 0 h 857"/>
              <a:gd name="T2" fmla="*/ 2 w 427"/>
              <a:gd name="T3" fmla="*/ 425 h 857"/>
              <a:gd name="T4" fmla="*/ 427 w 427"/>
              <a:gd name="T5" fmla="*/ 857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" h="857">
                <a:moveTo>
                  <a:pt x="413" y="0"/>
                </a:moveTo>
                <a:cubicBezTo>
                  <a:pt x="344" y="70"/>
                  <a:pt x="0" y="282"/>
                  <a:pt x="2" y="425"/>
                </a:cubicBezTo>
                <a:cubicBezTo>
                  <a:pt x="4" y="568"/>
                  <a:pt x="339" y="767"/>
                  <a:pt x="427" y="8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74" name="Group 35"/>
          <p:cNvGrpSpPr>
            <a:grpSpLocks/>
          </p:cNvGrpSpPr>
          <p:nvPr/>
        </p:nvGrpSpPr>
        <p:grpSpPr bwMode="auto">
          <a:xfrm rot="654771">
            <a:off x="8414561" y="3960909"/>
            <a:ext cx="31750" cy="1255712"/>
            <a:chOff x="4872" y="0"/>
            <a:chExt cx="20" cy="791"/>
          </a:xfrm>
        </p:grpSpPr>
        <p:sp>
          <p:nvSpPr>
            <p:cNvPr id="75" name="Line 36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" name="Line 37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oup 38"/>
          <p:cNvGrpSpPr>
            <a:grpSpLocks/>
          </p:cNvGrpSpPr>
          <p:nvPr/>
        </p:nvGrpSpPr>
        <p:grpSpPr bwMode="auto">
          <a:xfrm rot="654771" flipV="1">
            <a:off x="8414561" y="3960909"/>
            <a:ext cx="31750" cy="1255712"/>
            <a:chOff x="4872" y="0"/>
            <a:chExt cx="20" cy="791"/>
          </a:xfrm>
        </p:grpSpPr>
        <p:sp>
          <p:nvSpPr>
            <p:cNvPr id="78" name="Line 39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9" name="Line 40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0" name="Freeform 41"/>
          <p:cNvSpPr>
            <a:spLocks/>
          </p:cNvSpPr>
          <p:nvPr/>
        </p:nvSpPr>
        <p:spPr bwMode="auto">
          <a:xfrm>
            <a:off x="8081186" y="3972019"/>
            <a:ext cx="260350" cy="1208088"/>
          </a:xfrm>
          <a:custGeom>
            <a:avLst/>
            <a:gdLst>
              <a:gd name="T0" fmla="*/ 164 w 164"/>
              <a:gd name="T1" fmla="*/ 0 h 761"/>
              <a:gd name="T2" fmla="*/ 0 w 164"/>
              <a:gd name="T3" fmla="*/ 761 h 7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" h="761">
                <a:moveTo>
                  <a:pt x="164" y="0"/>
                </a:moveTo>
                <a:lnTo>
                  <a:pt x="0" y="7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15616" y="306896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方正大黑简体" pitchFamily="2" charset="-122"/>
                <a:ea typeface="方正大黑简体" pitchFamily="2" charset="-122"/>
              </a:rPr>
              <a:t>风里</a:t>
            </a:r>
            <a:r>
              <a:rPr lang="zh-CN" altLang="en-US" sz="2400" dirty="0" smtClean="0">
                <a:latin typeface="方正大黑简体" pitchFamily="2" charset="-122"/>
                <a:ea typeface="方正大黑简体" pitchFamily="2" charset="-122"/>
              </a:rPr>
              <a:t>吃饭</a:t>
            </a:r>
            <a:endParaRPr lang="en-US" altLang="zh-CN" sz="24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400" dirty="0" smtClean="0">
                <a:latin typeface="方正大黑简体" pitchFamily="2" charset="-122"/>
                <a:ea typeface="方正大黑简体" pitchFamily="2" charset="-122"/>
              </a:rPr>
              <a:t>露天</a:t>
            </a:r>
            <a:r>
              <a:rPr lang="zh-CN" altLang="en-US" sz="2400" dirty="0">
                <a:latin typeface="方正大黑简体" pitchFamily="2" charset="-122"/>
                <a:ea typeface="方正大黑简体" pitchFamily="2" charset="-122"/>
              </a:rPr>
              <a:t>睡觉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67544" y="1700808"/>
            <a:ext cx="2687659" cy="2687659"/>
            <a:chOff x="467544" y="1844824"/>
            <a:chExt cx="2687659" cy="2687659"/>
          </a:xfrm>
        </p:grpSpPr>
        <p:pic>
          <p:nvPicPr>
            <p:cNvPr id="82" name="Picture 2" descr="E:\T\DW\DIV+CSS\data\赠送素材\2100张PNG图标\png-13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844824"/>
              <a:ext cx="2687659" cy="268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31640" y="2780928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latin typeface="方正大黑简体" pitchFamily="2" charset="-122"/>
                  <a:ea typeface="方正大黑简体" pitchFamily="2" charset="-122"/>
                </a:rPr>
                <a:t>风餐</a:t>
              </a:r>
              <a:endParaRPr lang="en-US" altLang="zh-CN" sz="2800" dirty="0" smtClean="0">
                <a:latin typeface="方正大黑简体" pitchFamily="2" charset="-122"/>
                <a:ea typeface="方正大黑简体" pitchFamily="2" charset="-122"/>
              </a:endParaRPr>
            </a:p>
            <a:p>
              <a:r>
                <a:rPr lang="zh-CN" altLang="en-US" sz="2800" dirty="0" smtClean="0">
                  <a:latin typeface="方正大黑简体" pitchFamily="2" charset="-122"/>
                  <a:ea typeface="方正大黑简体" pitchFamily="2" charset="-122"/>
                </a:rPr>
                <a:t>露宿</a:t>
              </a:r>
              <a:endParaRPr lang="zh-CN" altLang="en-US" sz="2800" dirty="0"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sp>
        <p:nvSpPr>
          <p:cNvPr id="83" name="Line 30"/>
          <p:cNvSpPr>
            <a:spLocks noChangeShapeType="1"/>
          </p:cNvSpPr>
          <p:nvPr/>
        </p:nvSpPr>
        <p:spPr bwMode="auto">
          <a:xfrm flipH="1" flipV="1">
            <a:off x="6769914" y="4391123"/>
            <a:ext cx="1633537" cy="2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4" name="Freeform 29"/>
          <p:cNvSpPr>
            <a:spLocks/>
          </p:cNvSpPr>
          <p:nvPr/>
        </p:nvSpPr>
        <p:spPr bwMode="auto">
          <a:xfrm rot="652076">
            <a:off x="7827186" y="5456645"/>
            <a:ext cx="677862" cy="1360487"/>
          </a:xfrm>
          <a:custGeom>
            <a:avLst/>
            <a:gdLst>
              <a:gd name="T0" fmla="*/ 413 w 427"/>
              <a:gd name="T1" fmla="*/ 0 h 857"/>
              <a:gd name="T2" fmla="*/ 2 w 427"/>
              <a:gd name="T3" fmla="*/ 425 h 857"/>
              <a:gd name="T4" fmla="*/ 427 w 427"/>
              <a:gd name="T5" fmla="*/ 857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7" h="857">
                <a:moveTo>
                  <a:pt x="413" y="0"/>
                </a:moveTo>
                <a:cubicBezTo>
                  <a:pt x="344" y="70"/>
                  <a:pt x="0" y="282"/>
                  <a:pt x="2" y="425"/>
                </a:cubicBezTo>
                <a:cubicBezTo>
                  <a:pt x="4" y="568"/>
                  <a:pt x="339" y="767"/>
                  <a:pt x="427" y="8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85" name="Group 35"/>
          <p:cNvGrpSpPr>
            <a:grpSpLocks/>
          </p:cNvGrpSpPr>
          <p:nvPr/>
        </p:nvGrpSpPr>
        <p:grpSpPr bwMode="auto">
          <a:xfrm rot="654771">
            <a:off x="8414561" y="5532796"/>
            <a:ext cx="31750" cy="1255712"/>
            <a:chOff x="4872" y="0"/>
            <a:chExt cx="20" cy="791"/>
          </a:xfrm>
        </p:grpSpPr>
        <p:sp>
          <p:nvSpPr>
            <p:cNvPr id="86" name="Line 36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7" name="Line 37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8" name="Group 38"/>
          <p:cNvGrpSpPr>
            <a:grpSpLocks/>
          </p:cNvGrpSpPr>
          <p:nvPr/>
        </p:nvGrpSpPr>
        <p:grpSpPr bwMode="auto">
          <a:xfrm rot="654771" flipV="1">
            <a:off x="8414561" y="5532796"/>
            <a:ext cx="31750" cy="1255712"/>
            <a:chOff x="4872" y="0"/>
            <a:chExt cx="20" cy="791"/>
          </a:xfrm>
        </p:grpSpPr>
        <p:sp>
          <p:nvSpPr>
            <p:cNvPr id="89" name="Line 39"/>
            <p:cNvSpPr>
              <a:spLocks noChangeShapeType="1"/>
            </p:cNvSpPr>
            <p:nvPr/>
          </p:nvSpPr>
          <p:spPr bwMode="auto">
            <a:xfrm>
              <a:off x="4872" y="0"/>
              <a:ext cx="7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0" name="Line 40"/>
            <p:cNvSpPr>
              <a:spLocks noChangeShapeType="1"/>
            </p:cNvSpPr>
            <p:nvPr/>
          </p:nvSpPr>
          <p:spPr bwMode="auto">
            <a:xfrm>
              <a:off x="4885" y="397"/>
              <a:ext cx="7" cy="39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" name="Freeform 41"/>
          <p:cNvSpPr>
            <a:spLocks/>
          </p:cNvSpPr>
          <p:nvPr/>
        </p:nvSpPr>
        <p:spPr bwMode="auto">
          <a:xfrm>
            <a:off x="8081186" y="5543906"/>
            <a:ext cx="260350" cy="1208088"/>
          </a:xfrm>
          <a:custGeom>
            <a:avLst/>
            <a:gdLst>
              <a:gd name="T0" fmla="*/ 164 w 164"/>
              <a:gd name="T1" fmla="*/ 0 h 761"/>
              <a:gd name="T2" fmla="*/ 0 w 164"/>
              <a:gd name="T3" fmla="*/ 761 h 7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" h="761">
                <a:moveTo>
                  <a:pt x="164" y="0"/>
                </a:moveTo>
                <a:lnTo>
                  <a:pt x="0" y="7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" name="Line 30"/>
          <p:cNvSpPr>
            <a:spLocks noChangeShapeType="1"/>
          </p:cNvSpPr>
          <p:nvPr/>
        </p:nvSpPr>
        <p:spPr bwMode="auto">
          <a:xfrm flipH="1" flipV="1">
            <a:off x="6769914" y="5963010"/>
            <a:ext cx="1633537" cy="2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05438" y="-165600"/>
            <a:ext cx="1938416" cy="1938416"/>
            <a:chOff x="1005438" y="-332109"/>
            <a:chExt cx="1938416" cy="1938416"/>
          </a:xfrm>
        </p:grpSpPr>
        <p:pic>
          <p:nvPicPr>
            <p:cNvPr id="2050" name="Picture 2" descr="E:\T\DW\DIV+CSS\data\赠送素材\2100张PNG图标\png-13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38" y="-332109"/>
              <a:ext cx="1938416" cy="193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/>
            <p:cNvSpPr txBox="1"/>
            <p:nvPr/>
          </p:nvSpPr>
          <p:spPr>
            <a:xfrm>
              <a:off x="1459461" y="332656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latin typeface="方正大黑简体" pitchFamily="2" charset="-122"/>
                  <a:ea typeface="方正大黑简体" pitchFamily="2" charset="-122"/>
                </a:rPr>
                <a:t>渊博</a:t>
              </a:r>
              <a:endParaRPr lang="zh-CN" altLang="en-US" sz="3200" dirty="0"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84977" y="4281298"/>
            <a:ext cx="1620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方正大黑简体" pitchFamily="2" charset="-122"/>
                <a:ea typeface="方正大黑简体" pitchFamily="2" charset="-122"/>
              </a:rPr>
              <a:t>不分</a:t>
            </a:r>
            <a:r>
              <a:rPr lang="zh-CN" altLang="en-US" sz="2800" dirty="0" smtClean="0">
                <a:latin typeface="方正大黑简体" pitchFamily="2" charset="-122"/>
                <a:ea typeface="方正大黑简体" pitchFamily="2" charset="-122"/>
              </a:rPr>
              <a:t>白天</a:t>
            </a:r>
            <a:endParaRPr lang="en-US" altLang="zh-CN" sz="28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latin typeface="方正大黑简体" pitchFamily="2" charset="-122"/>
                <a:ea typeface="方正大黑简体" pitchFamily="2" charset="-122"/>
              </a:rPr>
              <a:t>黑夜拼命</a:t>
            </a:r>
            <a:endParaRPr lang="en-US" altLang="zh-CN" sz="28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latin typeface="方正大黑简体" pitchFamily="2" charset="-122"/>
                <a:ea typeface="方正大黑简体" pitchFamily="2" charset="-122"/>
              </a:rPr>
              <a:t>赶路</a:t>
            </a:r>
            <a:endParaRPr lang="zh-CN" altLang="en-US" sz="2800" dirty="0">
              <a:latin typeface="方正大黑简体" pitchFamily="2" charset="-122"/>
              <a:ea typeface="方正大黑简体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35182" y="3732542"/>
            <a:ext cx="2432762" cy="2432762"/>
            <a:chOff x="1476482" y="3584508"/>
            <a:chExt cx="2432762" cy="2432762"/>
          </a:xfrm>
        </p:grpSpPr>
        <p:pic>
          <p:nvPicPr>
            <p:cNvPr id="93" name="Picture 2" descr="E:\T\DW\DIV+CSS\data\赠送素材\2100张PNG图标\png-13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482" y="3584508"/>
              <a:ext cx="2432762" cy="2432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49800" y="4281298"/>
              <a:ext cx="100540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latin typeface="方正大黑简体" pitchFamily="2" charset="-122"/>
                  <a:ea typeface="方正大黑简体" pitchFamily="2" charset="-122"/>
                </a:rPr>
                <a:t>日夜</a:t>
              </a:r>
              <a:endParaRPr lang="en-US" altLang="zh-CN" sz="3200" dirty="0" smtClean="0">
                <a:latin typeface="方正大黑简体" pitchFamily="2" charset="-122"/>
                <a:ea typeface="方正大黑简体" pitchFamily="2" charset="-122"/>
              </a:endParaRPr>
            </a:p>
            <a:p>
              <a:r>
                <a:rPr lang="zh-CN" altLang="en-US" sz="3200" dirty="0" smtClean="0">
                  <a:latin typeface="方正大黑简体" pitchFamily="2" charset="-122"/>
                  <a:ea typeface="方正大黑简体" pitchFamily="2" charset="-122"/>
                </a:rPr>
                <a:t>兼程</a:t>
              </a:r>
              <a:endParaRPr lang="zh-CN" altLang="en-US" sz="3200" dirty="0"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0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25 -3.7037E-7 " pathEditMode="relative" ptsTypes="AA">
                                      <p:cBhvr>
                                        <p:cTn id="6" dur="1000" fill="hold"/>
                                        <p:tgtEl>
                                          <p:spTgt spid="1073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8" dur="1000" fill="hold"/>
                                        <p:tgtEl>
                                          <p:spTgt spid="107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0" dur="1000" fill="hold"/>
                                        <p:tgtEl>
                                          <p:spTgt spid="107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73187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73190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37 0.0104 L -0.56285 -0.07815 " pathEditMode="relative" rAng="0" ptsTypes="AA">
                                      <p:cBhvr>
                                        <p:cTn id="16" dur="300" fill="hold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69" y="-44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7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"/>
                            </p:stCondLst>
                            <p:childTnLst>
                              <p:par>
                                <p:cTn id="35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25 -3.7037E-7 " pathEditMode="relative" ptsTypes="AA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37 0.01041 L -0.34965 -0.04855 " pathEditMode="relative" rAng="0" ptsTypes="AA">
                                      <p:cBhvr>
                                        <p:cTn id="5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-29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25 -3.7037E-7 " pathEditMode="relative" ptsTypes="AA">
                                      <p:cBhvr>
                                        <p:cTn id="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37 0.01041 L -0.60625 -0.17595 " pathEditMode="relative" rAng="0" ptsTypes="AA">
                                      <p:cBhvr>
                                        <p:cTn id="9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-931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17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25 -3.7037E-7 " pathEditMode="relative" ptsTypes="AA">
                                      <p:cBhvr>
                                        <p:cTn id="1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37 0.01041 L -0.48038 -0.15306 " pathEditMode="relative" rAng="0" ptsTypes="AA">
                                      <p:cBhvr>
                                        <p:cTn id="139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818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9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73181" grpId="0" animBg="1"/>
      <p:bldP spid="1073193" grpId="0" animBg="1"/>
      <p:bldP spid="1073182" grpId="0" animBg="1"/>
      <p:bldP spid="1073182" grpId="1" animBg="1"/>
      <p:bldP spid="1073182" grpId="2" animBg="1"/>
      <p:bldP spid="62" grpId="0" animBg="1"/>
      <p:bldP spid="69" grpId="0" animBg="1"/>
      <p:bldP spid="72" grpId="0" animBg="1"/>
      <p:bldP spid="72" grpId="1" animBg="1"/>
      <p:bldP spid="72" grpId="2" animBg="1"/>
      <p:bldP spid="73" grpId="0" animBg="1"/>
      <p:bldP spid="80" grpId="0" animBg="1"/>
      <p:bldP spid="83" grpId="0" animBg="1"/>
      <p:bldP spid="83" grpId="1" animBg="1"/>
      <p:bldP spid="83" grpId="2" animBg="1"/>
      <p:bldP spid="84" grpId="0" animBg="1"/>
      <p:bldP spid="91" grpId="0" animBg="1"/>
      <p:bldP spid="94" grpId="0" animBg="1"/>
      <p:bldP spid="94" grpId="1" animBg="1"/>
      <p:bldP spid="9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63049373"/>
              </p:ext>
            </p:extLst>
          </p:nvPr>
        </p:nvGraphicFramePr>
        <p:xfrm>
          <a:off x="685800" y="112772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1115616" y="215062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孔子一路上会遇到哪些困难</a:t>
            </a:r>
          </a:p>
        </p:txBody>
      </p:sp>
      <p:pic>
        <p:nvPicPr>
          <p:cNvPr id="8" name="Picture 2" descr="E:\T\DW\DIV+CSS\data\赠送素材\2100张PNG图标\png-05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0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8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7FC782-03AD-47D0-889B-E53E7AF21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CE7FC782-03AD-47D0-889B-E53E7AF21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CE7FC782-03AD-47D0-889B-E53E7AF21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CE7FC782-03AD-47D0-889B-E53E7AF21B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BAF5A-54FB-4A17-8B15-1529ABE1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B44BAF5A-54FB-4A17-8B15-1529ABE1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EE50B7-A4E1-4983-AED3-5CDE0E17F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7CEE50B7-A4E1-4983-AED3-5CDE0E17F1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CCCD68-1C7D-4050-8872-BE2C7CCA6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C2CCCD68-1C7D-4050-8872-BE2C7CCA6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74411-F131-4885-B705-07DD1EF55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59A74411-F131-4885-B705-07DD1EF55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5244" y1="9333" x2="15244" y2="9333"/>
                        <a14:backgroundMark x1="13415" y1="19333" x2="13415" y2="19333"/>
                        <a14:backgroundMark x1="23171" y1="32333" x2="23171" y2="32333"/>
                        <a14:backgroundMark x1="8537" y1="42333" x2="8537" y2="42333"/>
                        <a14:backgroundMark x1="96951" y1="41667" x2="96951" y2="41667"/>
                        <a14:backgroundMark x1="98171" y1="39333" x2="98171" y2="3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84963" y="1124744"/>
            <a:ext cx="2247477" cy="41044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9517" y="116632"/>
            <a:ext cx="5562643" cy="1512168"/>
          </a:xfrm>
          <a:prstGeom prst="rect">
            <a:avLst/>
          </a:prstGeom>
          <a:solidFill>
            <a:srgbClr val="92D050">
              <a:alpha val="6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孔子</a:t>
            </a:r>
            <a:r>
              <a:rPr lang="zh-CN" altLang="en-US" sz="2800" dirty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想：这位老人大概就是我要拜访的老师吧！于是上前行礼，问道：“老人家，您就是老聃先生吧？</a:t>
            </a:r>
            <a:r>
              <a:rPr lang="zh-CN" altLang="en-US" sz="2800" dirty="0" smtClean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”</a:t>
            </a:r>
            <a:endParaRPr lang="en-US" altLang="zh-CN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9516" y="1772816"/>
            <a:ext cx="5562643" cy="1224136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孔子连忙说：“学生孔丘，特地来拜见老师，请收下我这个学生。”</a:t>
            </a:r>
            <a:endParaRPr lang="en-US" altLang="zh-CN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9515" y="3284984"/>
            <a:ext cx="5562643" cy="1872208"/>
          </a:xfrm>
          <a:prstGeom prst="rect">
            <a:avLst/>
          </a:prstGeom>
          <a:solidFill>
            <a:srgbClr val="FFC000">
              <a:alpha val="6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孔子听了再次行礼，说：“多谢老师等候。学习是没有止境的。您的学问渊博，跟您学习，一定会大有长进的。”</a:t>
            </a:r>
            <a:endParaRPr lang="en-US" altLang="zh-CN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7544" y="5373216"/>
            <a:ext cx="5562643" cy="1179512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从此</a:t>
            </a:r>
            <a:r>
              <a:rPr lang="zh-CN" altLang="en-US" sz="2800" dirty="0">
                <a:solidFill>
                  <a:schemeClr val="tx1"/>
                </a:solidFill>
                <a:latin typeface="方正大黑简体" pitchFamily="2" charset="-122"/>
                <a:ea typeface="方正大黑简体" pitchFamily="2" charset="-122"/>
              </a:rPr>
              <a:t>，孔子每天不离老师左右，随时请教这个学生。”</a:t>
            </a:r>
            <a:endParaRPr lang="en-US" altLang="zh-CN" sz="2800" dirty="0" smtClean="0">
              <a:solidFill>
                <a:schemeClr val="tx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8482" y="476672"/>
            <a:ext cx="553998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2060"/>
                </a:solidFill>
                <a:latin typeface="方正卡通简体" pitchFamily="65" charset="-122"/>
                <a:ea typeface="方正卡通简体" pitchFamily="65" charset="-122"/>
              </a:rPr>
              <a:t>你从孔子身上学到了什么？</a:t>
            </a:r>
            <a:endParaRPr lang="zh-CN" altLang="en-US" sz="2400" dirty="0">
              <a:solidFill>
                <a:srgbClr val="002060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29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0528" y="-243408"/>
            <a:ext cx="9577064" cy="7272808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3460263" y="3589457"/>
            <a:ext cx="2295480" cy="2295480"/>
          </a:xfrm>
          <a:custGeom>
            <a:avLst/>
            <a:gdLst>
              <a:gd name="connsiteX0" fmla="*/ 0 w 2295480"/>
              <a:gd name="connsiteY0" fmla="*/ 1147740 h 2295480"/>
              <a:gd name="connsiteX1" fmla="*/ 1147740 w 2295480"/>
              <a:gd name="connsiteY1" fmla="*/ 0 h 2295480"/>
              <a:gd name="connsiteX2" fmla="*/ 2295480 w 2295480"/>
              <a:gd name="connsiteY2" fmla="*/ 1147740 h 2295480"/>
              <a:gd name="connsiteX3" fmla="*/ 1147740 w 2295480"/>
              <a:gd name="connsiteY3" fmla="*/ 2295480 h 2295480"/>
              <a:gd name="connsiteX4" fmla="*/ 0 w 2295480"/>
              <a:gd name="connsiteY4" fmla="*/ 1147740 h 229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480" h="2295480">
                <a:moveTo>
                  <a:pt x="0" y="1147740"/>
                </a:moveTo>
                <a:cubicBezTo>
                  <a:pt x="0" y="513861"/>
                  <a:pt x="513861" y="0"/>
                  <a:pt x="1147740" y="0"/>
                </a:cubicBezTo>
                <a:cubicBezTo>
                  <a:pt x="1781619" y="0"/>
                  <a:pt x="2295480" y="513861"/>
                  <a:pt x="2295480" y="1147740"/>
                </a:cubicBezTo>
                <a:cubicBezTo>
                  <a:pt x="2295480" y="1781619"/>
                  <a:pt x="1781619" y="2295480"/>
                  <a:pt x="1147740" y="2295480"/>
                </a:cubicBezTo>
                <a:cubicBezTo>
                  <a:pt x="513861" y="2295480"/>
                  <a:pt x="0" y="1781619"/>
                  <a:pt x="0" y="114774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3945" tIns="353945" rIns="353945" bIns="353945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kern="1200" dirty="0" smtClean="0">
                <a:latin typeface="方正大黑简体" pitchFamily="2" charset="-122"/>
                <a:ea typeface="方正大黑简体" pitchFamily="2" charset="-122"/>
              </a:rPr>
              <a:t>佩服孔子的学问</a:t>
            </a:r>
            <a:endParaRPr lang="en-US" altLang="zh-CN" sz="2800" kern="1200" dirty="0" smtClean="0">
              <a:latin typeface="方正大黑简体" pitchFamily="2" charset="-122"/>
              <a:ea typeface="方正大黑简体" pitchFamily="2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kern="1200" dirty="0" smtClean="0">
                <a:latin typeface="方正大黑简体" pitchFamily="2" charset="-122"/>
                <a:ea typeface="方正大黑简体" pitchFamily="2" charset="-122"/>
              </a:rPr>
              <a:t>敬重他的品行</a:t>
            </a:r>
            <a:endParaRPr lang="zh-CN" altLang="en-US" sz="2800" kern="12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7" name="左箭头 6"/>
          <p:cNvSpPr/>
          <p:nvPr/>
        </p:nvSpPr>
        <p:spPr>
          <a:xfrm rot="12900000">
            <a:off x="1894685" y="3158712"/>
            <a:ext cx="1852329" cy="65421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971827" y="2082310"/>
            <a:ext cx="2180706" cy="1744564"/>
          </a:xfrm>
          <a:custGeom>
            <a:avLst/>
            <a:gdLst>
              <a:gd name="connsiteX0" fmla="*/ 0 w 2180706"/>
              <a:gd name="connsiteY0" fmla="*/ 174456 h 1744564"/>
              <a:gd name="connsiteX1" fmla="*/ 174456 w 2180706"/>
              <a:gd name="connsiteY1" fmla="*/ 0 h 1744564"/>
              <a:gd name="connsiteX2" fmla="*/ 2006250 w 2180706"/>
              <a:gd name="connsiteY2" fmla="*/ 0 h 1744564"/>
              <a:gd name="connsiteX3" fmla="*/ 2180706 w 2180706"/>
              <a:gd name="connsiteY3" fmla="*/ 174456 h 1744564"/>
              <a:gd name="connsiteX4" fmla="*/ 2180706 w 2180706"/>
              <a:gd name="connsiteY4" fmla="*/ 1570108 h 1744564"/>
              <a:gd name="connsiteX5" fmla="*/ 2006250 w 2180706"/>
              <a:gd name="connsiteY5" fmla="*/ 1744564 h 1744564"/>
              <a:gd name="connsiteX6" fmla="*/ 174456 w 2180706"/>
              <a:gd name="connsiteY6" fmla="*/ 1744564 h 1744564"/>
              <a:gd name="connsiteX7" fmla="*/ 0 w 2180706"/>
              <a:gd name="connsiteY7" fmla="*/ 1570108 h 1744564"/>
              <a:gd name="connsiteX8" fmla="*/ 0 w 2180706"/>
              <a:gd name="connsiteY8" fmla="*/ 174456 h 174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0706" h="1744564">
                <a:moveTo>
                  <a:pt x="0" y="174456"/>
                </a:moveTo>
                <a:cubicBezTo>
                  <a:pt x="0" y="78107"/>
                  <a:pt x="78107" y="0"/>
                  <a:pt x="174456" y="0"/>
                </a:cubicBezTo>
                <a:lnTo>
                  <a:pt x="2006250" y="0"/>
                </a:lnTo>
                <a:cubicBezTo>
                  <a:pt x="2102599" y="0"/>
                  <a:pt x="2180706" y="78107"/>
                  <a:pt x="2180706" y="174456"/>
                </a:cubicBezTo>
                <a:lnTo>
                  <a:pt x="2180706" y="1570108"/>
                </a:lnTo>
                <a:cubicBezTo>
                  <a:pt x="2180706" y="1666457"/>
                  <a:pt x="2102599" y="1744564"/>
                  <a:pt x="2006250" y="1744564"/>
                </a:cubicBezTo>
                <a:lnTo>
                  <a:pt x="174456" y="1744564"/>
                </a:lnTo>
                <a:cubicBezTo>
                  <a:pt x="78107" y="1744564"/>
                  <a:pt x="0" y="1666457"/>
                  <a:pt x="0" y="1570108"/>
                </a:cubicBezTo>
                <a:lnTo>
                  <a:pt x="0" y="17445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77" tIns="119677" rIns="119677" bIns="11967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kern="1200" dirty="0" smtClean="0">
                <a:latin typeface="方正大黑简体" pitchFamily="2" charset="-122"/>
                <a:ea typeface="方正大黑简体" pitchFamily="2" charset="-122"/>
              </a:rPr>
              <a:t>学识渊博</a:t>
            </a:r>
            <a:endParaRPr lang="zh-CN" altLang="en-US" sz="3600" kern="12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9" name="左箭头 8"/>
          <p:cNvSpPr/>
          <p:nvPr/>
        </p:nvSpPr>
        <p:spPr>
          <a:xfrm rot="16200000">
            <a:off x="3681839" y="2228379"/>
            <a:ext cx="1852329" cy="65421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3517650" y="757038"/>
            <a:ext cx="2180706" cy="1744564"/>
          </a:xfrm>
          <a:custGeom>
            <a:avLst/>
            <a:gdLst>
              <a:gd name="connsiteX0" fmla="*/ 0 w 2180706"/>
              <a:gd name="connsiteY0" fmla="*/ 174456 h 1744564"/>
              <a:gd name="connsiteX1" fmla="*/ 174456 w 2180706"/>
              <a:gd name="connsiteY1" fmla="*/ 0 h 1744564"/>
              <a:gd name="connsiteX2" fmla="*/ 2006250 w 2180706"/>
              <a:gd name="connsiteY2" fmla="*/ 0 h 1744564"/>
              <a:gd name="connsiteX3" fmla="*/ 2180706 w 2180706"/>
              <a:gd name="connsiteY3" fmla="*/ 174456 h 1744564"/>
              <a:gd name="connsiteX4" fmla="*/ 2180706 w 2180706"/>
              <a:gd name="connsiteY4" fmla="*/ 1570108 h 1744564"/>
              <a:gd name="connsiteX5" fmla="*/ 2006250 w 2180706"/>
              <a:gd name="connsiteY5" fmla="*/ 1744564 h 1744564"/>
              <a:gd name="connsiteX6" fmla="*/ 174456 w 2180706"/>
              <a:gd name="connsiteY6" fmla="*/ 1744564 h 1744564"/>
              <a:gd name="connsiteX7" fmla="*/ 0 w 2180706"/>
              <a:gd name="connsiteY7" fmla="*/ 1570108 h 1744564"/>
              <a:gd name="connsiteX8" fmla="*/ 0 w 2180706"/>
              <a:gd name="connsiteY8" fmla="*/ 174456 h 174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0706" h="1744564">
                <a:moveTo>
                  <a:pt x="0" y="174456"/>
                </a:moveTo>
                <a:cubicBezTo>
                  <a:pt x="0" y="78107"/>
                  <a:pt x="78107" y="0"/>
                  <a:pt x="174456" y="0"/>
                </a:cubicBezTo>
                <a:lnTo>
                  <a:pt x="2006250" y="0"/>
                </a:lnTo>
                <a:cubicBezTo>
                  <a:pt x="2102599" y="0"/>
                  <a:pt x="2180706" y="78107"/>
                  <a:pt x="2180706" y="174456"/>
                </a:cubicBezTo>
                <a:lnTo>
                  <a:pt x="2180706" y="1570108"/>
                </a:lnTo>
                <a:cubicBezTo>
                  <a:pt x="2180706" y="1666457"/>
                  <a:pt x="2102599" y="1744564"/>
                  <a:pt x="2006250" y="1744564"/>
                </a:cubicBezTo>
                <a:lnTo>
                  <a:pt x="174456" y="1744564"/>
                </a:lnTo>
                <a:cubicBezTo>
                  <a:pt x="78107" y="1744564"/>
                  <a:pt x="0" y="1666457"/>
                  <a:pt x="0" y="1570108"/>
                </a:cubicBezTo>
                <a:lnTo>
                  <a:pt x="0" y="17445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77" tIns="119677" rIns="119677" bIns="11967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kern="1200" dirty="0" smtClean="0">
                <a:latin typeface="方正大黑简体" pitchFamily="2" charset="-122"/>
                <a:ea typeface="方正大黑简体" pitchFamily="2" charset="-122"/>
              </a:rPr>
              <a:t>不畏艰难</a:t>
            </a:r>
            <a:endParaRPr lang="zh-CN" altLang="en-US" sz="3600" kern="12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11" name="左箭头 10"/>
          <p:cNvSpPr/>
          <p:nvPr/>
        </p:nvSpPr>
        <p:spPr>
          <a:xfrm rot="19500000">
            <a:off x="5468993" y="3158712"/>
            <a:ext cx="1852329" cy="65421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6063474" y="2082310"/>
            <a:ext cx="2180706" cy="1744564"/>
          </a:xfrm>
          <a:custGeom>
            <a:avLst/>
            <a:gdLst>
              <a:gd name="connsiteX0" fmla="*/ 0 w 2180706"/>
              <a:gd name="connsiteY0" fmla="*/ 174456 h 1744564"/>
              <a:gd name="connsiteX1" fmla="*/ 174456 w 2180706"/>
              <a:gd name="connsiteY1" fmla="*/ 0 h 1744564"/>
              <a:gd name="connsiteX2" fmla="*/ 2006250 w 2180706"/>
              <a:gd name="connsiteY2" fmla="*/ 0 h 1744564"/>
              <a:gd name="connsiteX3" fmla="*/ 2180706 w 2180706"/>
              <a:gd name="connsiteY3" fmla="*/ 174456 h 1744564"/>
              <a:gd name="connsiteX4" fmla="*/ 2180706 w 2180706"/>
              <a:gd name="connsiteY4" fmla="*/ 1570108 h 1744564"/>
              <a:gd name="connsiteX5" fmla="*/ 2006250 w 2180706"/>
              <a:gd name="connsiteY5" fmla="*/ 1744564 h 1744564"/>
              <a:gd name="connsiteX6" fmla="*/ 174456 w 2180706"/>
              <a:gd name="connsiteY6" fmla="*/ 1744564 h 1744564"/>
              <a:gd name="connsiteX7" fmla="*/ 0 w 2180706"/>
              <a:gd name="connsiteY7" fmla="*/ 1570108 h 1744564"/>
              <a:gd name="connsiteX8" fmla="*/ 0 w 2180706"/>
              <a:gd name="connsiteY8" fmla="*/ 174456 h 174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0706" h="1744564">
                <a:moveTo>
                  <a:pt x="0" y="174456"/>
                </a:moveTo>
                <a:cubicBezTo>
                  <a:pt x="0" y="78107"/>
                  <a:pt x="78107" y="0"/>
                  <a:pt x="174456" y="0"/>
                </a:cubicBezTo>
                <a:lnTo>
                  <a:pt x="2006250" y="0"/>
                </a:lnTo>
                <a:cubicBezTo>
                  <a:pt x="2102599" y="0"/>
                  <a:pt x="2180706" y="78107"/>
                  <a:pt x="2180706" y="174456"/>
                </a:cubicBezTo>
                <a:lnTo>
                  <a:pt x="2180706" y="1570108"/>
                </a:lnTo>
                <a:cubicBezTo>
                  <a:pt x="2180706" y="1666457"/>
                  <a:pt x="2102599" y="1744564"/>
                  <a:pt x="2006250" y="1744564"/>
                </a:cubicBezTo>
                <a:lnTo>
                  <a:pt x="174456" y="1744564"/>
                </a:lnTo>
                <a:cubicBezTo>
                  <a:pt x="78107" y="1744564"/>
                  <a:pt x="0" y="1666457"/>
                  <a:pt x="0" y="1570108"/>
                </a:cubicBezTo>
                <a:lnTo>
                  <a:pt x="0" y="17445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77" tIns="119677" rIns="119677" bIns="11967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kern="1200" dirty="0" smtClean="0">
                <a:latin typeface="方正大黑简体" pitchFamily="2" charset="-122"/>
                <a:ea typeface="方正大黑简体" pitchFamily="2" charset="-122"/>
              </a:rPr>
              <a:t>虚心求学</a:t>
            </a:r>
            <a:endParaRPr lang="zh-CN" altLang="en-US" sz="3600" kern="1200" dirty="0">
              <a:latin typeface="方正大黑简体" pitchFamily="2" charset="-122"/>
              <a:ea typeface="方正大黑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36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桌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0070621114737145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6" y="332382"/>
            <a:ext cx="47307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0706211147371455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579" r="100000">
                        <a14:backgroundMark x1="13684" y1="16667" x2="13684" y2="16667"/>
                      </a14:backgroundRemoval>
                    </a14:imgEffect>
                    <a14:imgEffect>
                      <a14:brightnessContrast brigh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7307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0706211147371455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579" r="100000">
                        <a14:backgroundMark x1="13684" y1="16667" x2="13684" y2="16667"/>
                      </a14:backgroundRemoval>
                    </a14:imgEffect>
                    <a14:imgEffect>
                      <a14:brightnessContrast bright="-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6" y="332656"/>
            <a:ext cx="47307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0706211147371455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579" r="100000">
                        <a14:backgroundMark x1="13684" y1="16667" x2="13684" y2="16667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6" y="332656"/>
            <a:ext cx="47307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292080" y="980728"/>
            <a:ext cx="3877985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他</a:t>
            </a:r>
            <a:r>
              <a:rPr lang="zh-CN" altLang="en-US" sz="3200" dirty="0" smtClean="0">
                <a:latin typeface="方正大黑简体" pitchFamily="2" charset="-122"/>
                <a:ea typeface="方正大黑简体" pitchFamily="2" charset="-122"/>
              </a:rPr>
              <a:t>是我国</a:t>
            </a:r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伟大</a:t>
            </a:r>
            <a:r>
              <a:rPr lang="zh-CN" altLang="en-US" sz="3200" dirty="0" smtClean="0">
                <a:latin typeface="方正大黑简体" pitchFamily="2" charset="-122"/>
                <a:ea typeface="方正大黑简体" pitchFamily="2" charset="-122"/>
              </a:rPr>
              <a:t>的</a:t>
            </a:r>
            <a:endParaRPr lang="en-US" altLang="zh-CN" sz="32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rgbClr val="0070C0"/>
                </a:solidFill>
                <a:latin typeface="方正大黑简体" pitchFamily="2" charset="-122"/>
                <a:ea typeface="方正大黑简体" pitchFamily="2" charset="-122"/>
              </a:rPr>
              <a:t>思想家</a:t>
            </a:r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和</a:t>
            </a:r>
            <a:r>
              <a:rPr lang="zh-CN" altLang="en-US" sz="3200" dirty="0" smtClean="0">
                <a:solidFill>
                  <a:srgbClr val="92D050"/>
                </a:solidFill>
                <a:latin typeface="方正大黑简体" pitchFamily="2" charset="-122"/>
                <a:ea typeface="方正大黑简体" pitchFamily="2" charset="-122"/>
              </a:rPr>
              <a:t>教育家</a:t>
            </a:r>
            <a:endParaRPr lang="en-US" altLang="zh-CN" sz="3200" dirty="0" smtClean="0">
              <a:solidFill>
                <a:srgbClr val="92D050"/>
              </a:solidFill>
              <a:latin typeface="方正大黑简体" pitchFamily="2" charset="-122"/>
              <a:ea typeface="方正大黑简体" pitchFamily="2" charset="-122"/>
            </a:endParaRPr>
          </a:p>
          <a:p>
            <a:endParaRPr lang="en-US" altLang="zh-CN" sz="32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 smtClean="0">
                <a:solidFill>
                  <a:srgbClr val="0070C0"/>
                </a:solidFill>
                <a:latin typeface="方正大黑简体" pitchFamily="2" charset="-122"/>
                <a:ea typeface="方正大黑简体" pitchFamily="2" charset="-122"/>
              </a:rPr>
              <a:t>儒家</a:t>
            </a:r>
            <a:r>
              <a:rPr lang="zh-CN" altLang="en-US" sz="3200" dirty="0">
                <a:solidFill>
                  <a:srgbClr val="0070C0"/>
                </a:solidFill>
                <a:latin typeface="方正大黑简体" pitchFamily="2" charset="-122"/>
                <a:ea typeface="方正大黑简体" pitchFamily="2" charset="-122"/>
              </a:rPr>
              <a:t>学派</a:t>
            </a:r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的</a:t>
            </a:r>
            <a:r>
              <a:rPr lang="zh-CN" altLang="en-US" sz="3200" dirty="0" smtClean="0">
                <a:latin typeface="方正大黑简体" pitchFamily="2" charset="-122"/>
                <a:ea typeface="方正大黑简体" pitchFamily="2" charset="-122"/>
              </a:rPr>
              <a:t>创始人</a:t>
            </a:r>
            <a:endParaRPr lang="en-US" altLang="zh-CN" sz="3200" dirty="0" smtClean="0">
              <a:latin typeface="方正大黑简体" pitchFamily="2" charset="-122"/>
              <a:ea typeface="方正大黑简体" pitchFamily="2" charset="-122"/>
            </a:endParaRPr>
          </a:p>
          <a:p>
            <a:endParaRPr lang="en-US" altLang="zh-CN" sz="3200" dirty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b="1" dirty="0">
                <a:latin typeface="方正大黑简体" pitchFamily="2" charset="-122"/>
                <a:ea typeface="方正大黑简体" pitchFamily="2" charset="-122"/>
              </a:rPr>
              <a:t>生活在</a:t>
            </a:r>
            <a:r>
              <a:rPr lang="zh-CN" altLang="en-US" sz="3200" dirty="0" smtClean="0">
                <a:latin typeface="方正大黑简体" pitchFamily="2" charset="-122"/>
                <a:ea typeface="方正大黑简体" pitchFamily="2" charset="-122"/>
              </a:rPr>
              <a:t>两千多年前</a:t>
            </a:r>
            <a:endParaRPr lang="en-US" altLang="zh-CN" sz="3200" dirty="0" smtClean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b="1" dirty="0" smtClean="0">
                <a:latin typeface="方正大黑简体" pitchFamily="2" charset="-122"/>
                <a:ea typeface="方正大黑简体" pitchFamily="2" charset="-122"/>
              </a:rPr>
              <a:t>的</a:t>
            </a:r>
            <a:r>
              <a:rPr lang="zh-CN" altLang="en-US" sz="3200" b="1" dirty="0">
                <a:solidFill>
                  <a:srgbClr val="00B050"/>
                </a:solidFill>
                <a:latin typeface="方正大黑简体" pitchFamily="2" charset="-122"/>
                <a:ea typeface="方正大黑简体" pitchFamily="2" charset="-122"/>
              </a:rPr>
              <a:t>春秋</a:t>
            </a:r>
            <a:r>
              <a:rPr lang="zh-CN" altLang="en-US" sz="3200" b="1" dirty="0" smtClean="0">
                <a:solidFill>
                  <a:srgbClr val="00B050"/>
                </a:solidFill>
                <a:latin typeface="方正大黑简体" pitchFamily="2" charset="-122"/>
                <a:ea typeface="方正大黑简体" pitchFamily="2" charset="-122"/>
              </a:rPr>
              <a:t>时代</a:t>
            </a:r>
            <a:endParaRPr lang="en-US" altLang="zh-CN" sz="3200" b="1" dirty="0" smtClean="0">
              <a:solidFill>
                <a:srgbClr val="00B050"/>
              </a:solidFill>
              <a:latin typeface="方正大黑简体" pitchFamily="2" charset="-122"/>
              <a:ea typeface="方正大黑简体" pitchFamily="2" charset="-122"/>
            </a:endParaRPr>
          </a:p>
          <a:p>
            <a:endParaRPr lang="en-US" altLang="zh-CN" sz="3200" b="1" dirty="0"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3200" dirty="0">
                <a:solidFill>
                  <a:srgbClr val="C00000"/>
                </a:solidFill>
                <a:latin typeface="方正大黑简体" pitchFamily="2" charset="-122"/>
                <a:ea typeface="方正大黑简体" pitchFamily="2" charset="-122"/>
              </a:rPr>
              <a:t>孔子</a:t>
            </a:r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，名</a:t>
            </a:r>
            <a:r>
              <a:rPr lang="zh-CN" altLang="en-US" sz="3200" dirty="0">
                <a:solidFill>
                  <a:srgbClr val="C00000"/>
                </a:solidFill>
                <a:latin typeface="方正大黑简体" pitchFamily="2" charset="-122"/>
                <a:ea typeface="方正大黑简体" pitchFamily="2" charset="-122"/>
              </a:rPr>
              <a:t>丘</a:t>
            </a:r>
            <a:r>
              <a:rPr lang="zh-CN" altLang="en-US" sz="3200" dirty="0">
                <a:latin typeface="方正大黑简体" pitchFamily="2" charset="-122"/>
                <a:ea typeface="方正大黑简体" pitchFamily="2" charset="-122"/>
              </a:rPr>
              <a:t>，字</a:t>
            </a:r>
            <a:r>
              <a:rPr lang="zh-CN" altLang="en-US" sz="3200" dirty="0">
                <a:solidFill>
                  <a:srgbClr val="C00000"/>
                </a:solidFill>
                <a:latin typeface="方正大黑简体" pitchFamily="2" charset="-122"/>
                <a:ea typeface="方正大黑简体" pitchFamily="2" charset="-122"/>
              </a:rPr>
              <a:t>仲尼</a:t>
            </a:r>
            <a:endParaRPr lang="en-US" altLang="zh-CN" sz="3200" dirty="0">
              <a:solidFill>
                <a:srgbClr val="C00000"/>
              </a:solidFill>
              <a:latin typeface="方正大黑简体" pitchFamily="2" charset="-122"/>
              <a:ea typeface="方正大黑简体" pitchFamily="2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zh-CN" altLang="en-US" sz="3200" dirty="0">
              <a:latin typeface="方正大黑简体" pitchFamily="2" charset="-122"/>
              <a:ea typeface="方正大黑简体" pitchFamily="2" charset="-122"/>
            </a:endParaRPr>
          </a:p>
        </p:txBody>
      </p:sp>
      <p:pic>
        <p:nvPicPr>
          <p:cNvPr id="16" name="盆栽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4656">
            <a:off x="7504270" y="-802620"/>
            <a:ext cx="1691680" cy="229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3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桌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2696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缺角矩形 5"/>
          <p:cNvSpPr/>
          <p:nvPr/>
        </p:nvSpPr>
        <p:spPr>
          <a:xfrm>
            <a:off x="2771800" y="5805264"/>
            <a:ext cx="3456384" cy="504056"/>
          </a:xfrm>
          <a:prstGeom prst="plaqu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孔子像</a:t>
            </a:r>
            <a:endParaRPr lang="zh-CN" altLang="en-US" sz="3200" dirty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pic>
        <p:nvPicPr>
          <p:cNvPr id="7" name="盆栽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4560">
            <a:off x="7365263" y="-733884"/>
            <a:ext cx="1907704" cy="26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0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桌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63367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缺角矩形 4"/>
          <p:cNvSpPr/>
          <p:nvPr/>
        </p:nvSpPr>
        <p:spPr>
          <a:xfrm>
            <a:off x="3923928" y="5869295"/>
            <a:ext cx="3456384" cy="504056"/>
          </a:xfrm>
          <a:prstGeom prst="plaqu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孔府</a:t>
            </a:r>
            <a:endParaRPr lang="zh-CN" altLang="en-US" sz="3200" dirty="0">
              <a:solidFill>
                <a:schemeClr val="bg1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pic>
        <p:nvPicPr>
          <p:cNvPr id="7" name="盆栽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4560">
            <a:off x="7365263" y="-733884"/>
            <a:ext cx="1907704" cy="26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桌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缺角矩形 4"/>
          <p:cNvSpPr/>
          <p:nvPr/>
        </p:nvSpPr>
        <p:spPr>
          <a:xfrm>
            <a:off x="3203848" y="5876719"/>
            <a:ext cx="3456384" cy="504056"/>
          </a:xfrm>
          <a:prstGeom prst="plaqu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林</a:t>
            </a:r>
          </a:p>
        </p:txBody>
      </p:sp>
      <p:pic>
        <p:nvPicPr>
          <p:cNvPr id="6" name="Picture 2" descr="200751318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750">
            <a:off x="1475656" y="692696"/>
            <a:ext cx="6383906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盆栽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4560">
            <a:off x="7365263" y="-733884"/>
            <a:ext cx="1907704" cy="26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27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桌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21" y="908720"/>
            <a:ext cx="4452079" cy="4371037"/>
          </a:xfrm>
        </p:spPr>
      </p:pic>
      <p:pic>
        <p:nvPicPr>
          <p:cNvPr id="6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100000" l="0" r="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908720"/>
            <a:ext cx="4452079" cy="4371037"/>
          </a:xfrm>
          <a:prstGeom prst="rect">
            <a:avLst/>
          </a:prstGeom>
        </p:spPr>
      </p:pic>
      <p:pic>
        <p:nvPicPr>
          <p:cNvPr id="7" name="内容占位符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100000" l="0" r="1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908720"/>
            <a:ext cx="4452079" cy="4371037"/>
          </a:xfrm>
          <a:prstGeom prst="rect">
            <a:avLst/>
          </a:prstGeom>
        </p:spPr>
      </p:pic>
      <p:pic>
        <p:nvPicPr>
          <p:cNvPr id="8" name="内容占位符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100000" l="0" r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858163"/>
            <a:ext cx="4452079" cy="4371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171300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道家</a:t>
            </a:r>
            <a:r>
              <a:rPr lang="zh-CN" altLang="en-US" sz="4000" dirty="0" smtClean="0">
                <a:latin typeface="方正大黑简体" pitchFamily="2" charset="-122"/>
                <a:ea typeface="方正大黑简体" pitchFamily="2" charset="-122"/>
              </a:rPr>
              <a:t>创始人</a:t>
            </a:r>
            <a:endParaRPr lang="zh-CN" altLang="en-US" sz="4000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50509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latin typeface="方正大黑简体" pitchFamily="2" charset="-122"/>
                <a:ea typeface="方正大黑简体" pitchFamily="2" charset="-122"/>
              </a:rPr>
              <a:t>生活在</a:t>
            </a:r>
            <a:r>
              <a:rPr lang="zh-CN" altLang="en-US" sz="4000" dirty="0" smtClean="0">
                <a:solidFill>
                  <a:schemeClr val="tx2">
                    <a:lumMod val="75000"/>
                  </a:schemeClr>
                </a:solidFill>
                <a:latin typeface="方正大黑简体" pitchFamily="2" charset="-122"/>
                <a:ea typeface="方正大黑简体" pitchFamily="2" charset="-122"/>
              </a:rPr>
              <a:t>春秋时期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3284984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方正大黑简体" pitchFamily="2" charset="-122"/>
                <a:ea typeface="方正大黑简体" pitchFamily="2" charset="-122"/>
              </a:rPr>
              <a:t>思想家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2080" y="4077072"/>
            <a:ext cx="3405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tx2">
                    <a:lumMod val="75000"/>
                  </a:schemeClr>
                </a:solidFill>
                <a:latin typeface="方正大黑简体" pitchFamily="2" charset="-122"/>
                <a:ea typeface="方正大黑简体" pitchFamily="2" charset="-122"/>
              </a:rPr>
              <a:t>老子</a:t>
            </a:r>
            <a:r>
              <a:rPr lang="en-US" altLang="zh-CN" sz="4000" dirty="0" smtClean="0">
                <a:solidFill>
                  <a:schemeClr val="tx2">
                    <a:lumMod val="75000"/>
                  </a:schemeClr>
                </a:solidFill>
                <a:latin typeface="方正大黑简体" pitchFamily="2" charset="-122"/>
                <a:ea typeface="方正大黑简体" pitchFamily="2" charset="-122"/>
              </a:rPr>
              <a:t>,</a:t>
            </a:r>
            <a:r>
              <a:rPr lang="zh-CN" altLang="en-US" sz="4000" dirty="0" smtClean="0">
                <a:latin typeface="方正大黑简体" pitchFamily="2" charset="-122"/>
                <a:ea typeface="方正大黑简体" pitchFamily="2" charset="-122"/>
              </a:rPr>
              <a:t>又称</a:t>
            </a:r>
            <a:r>
              <a:rPr lang="zh-CN" altLang="en-US" sz="4000" dirty="0" smtClean="0">
                <a:solidFill>
                  <a:schemeClr val="tx2">
                    <a:lumMod val="75000"/>
                  </a:schemeClr>
                </a:solidFill>
                <a:latin typeface="方正大黑简体" pitchFamily="2" charset="-122"/>
                <a:ea typeface="方正大黑简体" pitchFamily="2" charset="-122"/>
              </a:rPr>
              <a:t>老聃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pic>
        <p:nvPicPr>
          <p:cNvPr id="13" name="盆栽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692270">
            <a:off x="7308789" y="5215204"/>
            <a:ext cx="2302482" cy="22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9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1640" y="803536"/>
            <a:ext cx="6552728" cy="5184576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79712" y="2420888"/>
            <a:ext cx="6934200" cy="77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None/>
            </a:pPr>
            <a:r>
              <a:rPr kumimoji="1" lang="zh-CN" altLang="en-US" sz="3600" dirty="0">
                <a:latin typeface="方正大黑简体" pitchFamily="2" charset="-122"/>
                <a:ea typeface="方正大黑简体" pitchFamily="2" charset="-122"/>
              </a:rPr>
              <a:t>课文主要讲了一件什么</a:t>
            </a:r>
            <a:r>
              <a:rPr kumimoji="1" lang="zh-CN" altLang="en-US" sz="3600" dirty="0" smtClean="0">
                <a:latin typeface="方正大黑简体" pitchFamily="2" charset="-122"/>
                <a:ea typeface="方正大黑简体" pitchFamily="2" charset="-122"/>
              </a:rPr>
              <a:t>事</a:t>
            </a:r>
            <a:r>
              <a:rPr kumimoji="1" lang="en-US" altLang="zh-CN" sz="3600" dirty="0" smtClean="0">
                <a:latin typeface="方正大黑简体" pitchFamily="2" charset="-122"/>
                <a:ea typeface="方正大黑简体" pitchFamily="2" charset="-122"/>
              </a:rPr>
              <a:t>?</a:t>
            </a:r>
            <a:endParaRPr kumimoji="1" lang="zh-CN" altLang="en-US" sz="3600" dirty="0">
              <a:latin typeface="方正大黑简体" pitchFamily="2" charset="-122"/>
              <a:ea typeface="方正大黑简体" pitchFamily="2" charset="-122"/>
            </a:endParaRPr>
          </a:p>
        </p:txBody>
      </p:sp>
      <p:pic>
        <p:nvPicPr>
          <p:cNvPr id="6" name="Picture 3" descr="小学语文(记叙文）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45668"/>
            <a:ext cx="20796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197" y="0"/>
            <a:ext cx="9230234" cy="4422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899" y="5157767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孔子年轻的时候，就已经是</a:t>
            </a:r>
            <a:r>
              <a:rPr lang="zh-CN" altLang="en-US" sz="3200" dirty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远近闻名</a:t>
            </a:r>
            <a:r>
              <a:rPr lang="zh-CN" altLang="en-US" sz="3200" dirty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的老师了</a:t>
            </a:r>
          </a:p>
        </p:txBody>
      </p:sp>
    </p:spTree>
    <p:extLst>
      <p:ext uri="{BB962C8B-B14F-4D97-AF65-F5344CB8AC3E}">
        <p14:creationId xmlns:p14="http://schemas.microsoft.com/office/powerpoint/2010/main" val="9012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FCC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FCC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7FCC2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2103</Words>
  <Application>Microsoft Office PowerPoint</Application>
  <PresentationFormat>全屏显示(4:3)</PresentationFormat>
  <Paragraphs>154</Paragraphs>
  <Slides>23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33</cp:revision>
  <dcterms:created xsi:type="dcterms:W3CDTF">2012-03-25T02:38:42Z</dcterms:created>
  <dcterms:modified xsi:type="dcterms:W3CDTF">2012-03-26T11:52:08Z</dcterms:modified>
</cp:coreProperties>
</file>