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19"/>
  </p:notesMasterIdLst>
  <p:sldIdLst>
    <p:sldId id="277" r:id="rId2"/>
    <p:sldId id="275" r:id="rId3"/>
    <p:sldId id="278" r:id="rId4"/>
    <p:sldId id="281" r:id="rId5"/>
    <p:sldId id="279" r:id="rId6"/>
    <p:sldId id="296" r:id="rId7"/>
    <p:sldId id="282" r:id="rId8"/>
    <p:sldId id="285" r:id="rId9"/>
    <p:sldId id="297" r:id="rId10"/>
    <p:sldId id="298" r:id="rId11"/>
    <p:sldId id="286" r:id="rId12"/>
    <p:sldId id="299" r:id="rId13"/>
    <p:sldId id="287" r:id="rId14"/>
    <p:sldId id="288" r:id="rId15"/>
    <p:sldId id="289" r:id="rId16"/>
    <p:sldId id="302" r:id="rId17"/>
    <p:sldId id="303" r:id="rId18"/>
  </p:sldIdLst>
  <p:sldSz cx="9144000" cy="6858000" type="screen4x3"/>
  <p:notesSz cx="6858000" cy="9144000"/>
  <p:embeddedFontLst>
    <p:embeddedFont>
      <p:font typeface="Century Gothic" pitchFamily="34" charset="0"/>
      <p:regular r:id="rId20"/>
      <p:bold r:id="rId21"/>
      <p:italic r:id="rId22"/>
      <p:boldItalic r:id="rId23"/>
    </p:embeddedFont>
    <p:embeddedFont>
      <p:font typeface="Calibri" pitchFamily="34" charset="0"/>
      <p:regular r:id="rId24"/>
      <p:bold r:id="rId25"/>
      <p:italic r:id="rId26"/>
      <p:boldItalic r:id="rId27"/>
    </p:embeddedFont>
    <p:embeddedFont>
      <p:font typeface="Wingdings 2" pitchFamily="18" charset="2"/>
      <p:regular r:id="rId28"/>
    </p:embeddedFont>
    <p:embeddedFont>
      <p:font typeface="迷你简剪纸" pitchFamily="65" charset="-122"/>
      <p:regular r:id="rId29"/>
    </p:embeddedFont>
    <p:embeddedFont>
      <p:font typeface="幼圆" pitchFamily="49" charset="-122"/>
      <p:regular r:id="rId30"/>
    </p:embeddedFont>
    <p:embeddedFont>
      <p:font typeface="微软雅黑" pitchFamily="34" charset="-122"/>
      <p:regular r:id="rId31"/>
      <p:bold r:id="rId32"/>
    </p:embeddedFont>
    <p:embeddedFont>
      <p:font typeface="Verdana" pitchFamily="34" charset="0"/>
      <p:regular r:id="rId33"/>
      <p:bold r:id="rId34"/>
      <p:italic r:id="rId35"/>
      <p:boldItalic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8C"/>
    <a:srgbClr val="000000"/>
    <a:srgbClr val="7030A0"/>
    <a:srgbClr val="0070C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23" autoAdjust="0"/>
    <p:restoredTop sz="94660"/>
  </p:normalViewPr>
  <p:slideViewPr>
    <p:cSldViewPr>
      <p:cViewPr>
        <p:scale>
          <a:sx n="75" d="100"/>
          <a:sy n="75" d="100"/>
        </p:scale>
        <p:origin x="-1002"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C0EB5-22C3-423E-87A4-D65231FB72F0}" type="datetimeFigureOut">
              <a:rPr lang="zh-CN" altLang="en-US" smtClean="0"/>
              <a:t>2012/4/19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3BA35-789D-4CBF-95E1-E12EFB58EA8F}" type="slidenum">
              <a:rPr lang="zh-CN" altLang="en-US" smtClean="0"/>
              <a:t>‹#›</a:t>
            </a:fld>
            <a:endParaRPr lang="zh-CN" altLang="en-US"/>
          </a:p>
        </p:txBody>
      </p:sp>
    </p:spTree>
    <p:extLst>
      <p:ext uri="{BB962C8B-B14F-4D97-AF65-F5344CB8AC3E}">
        <p14:creationId xmlns:p14="http://schemas.microsoft.com/office/powerpoint/2010/main" val="321806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B3BA35-789D-4CBF-95E1-E12EFB58EA8F}" type="slidenum">
              <a:rPr lang="zh-CN" altLang="en-US" smtClean="0"/>
              <a:t>5</a:t>
            </a:fld>
            <a:endParaRPr lang="zh-CN" altLang="en-US"/>
          </a:p>
        </p:txBody>
      </p:sp>
    </p:spTree>
    <p:extLst>
      <p:ext uri="{BB962C8B-B14F-4D97-AF65-F5344CB8AC3E}">
        <p14:creationId xmlns:p14="http://schemas.microsoft.com/office/powerpoint/2010/main" val="80206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B3BA35-789D-4CBF-95E1-E12EFB58EA8F}" type="slidenum">
              <a:rPr lang="zh-CN" altLang="en-US" smtClean="0"/>
              <a:t>6</a:t>
            </a:fld>
            <a:endParaRPr lang="zh-CN" altLang="en-US"/>
          </a:p>
        </p:txBody>
      </p:sp>
    </p:spTree>
    <p:extLst>
      <p:ext uri="{BB962C8B-B14F-4D97-AF65-F5344CB8AC3E}">
        <p14:creationId xmlns:p14="http://schemas.microsoft.com/office/powerpoint/2010/main" val="40142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B3BA35-789D-4CBF-95E1-E12EFB58EA8F}" type="slidenum">
              <a:rPr lang="zh-CN" altLang="en-US" smtClean="0"/>
              <a:t>7</a:t>
            </a:fld>
            <a:endParaRPr lang="zh-CN" altLang="en-US"/>
          </a:p>
        </p:txBody>
      </p:sp>
    </p:spTree>
    <p:extLst>
      <p:ext uri="{BB962C8B-B14F-4D97-AF65-F5344CB8AC3E}">
        <p14:creationId xmlns:p14="http://schemas.microsoft.com/office/powerpoint/2010/main" val="395113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板书两种分类体系的示意图。</a:t>
            </a:r>
          </a:p>
          <a:p>
            <a:endParaRPr lang="zh-CN" altLang="en-US" dirty="0"/>
          </a:p>
        </p:txBody>
      </p:sp>
      <p:sp>
        <p:nvSpPr>
          <p:cNvPr id="4" name="灯片编号占位符 3"/>
          <p:cNvSpPr>
            <a:spLocks noGrp="1"/>
          </p:cNvSpPr>
          <p:nvPr>
            <p:ph type="sldNum" sz="quarter" idx="10"/>
          </p:nvPr>
        </p:nvSpPr>
        <p:spPr/>
        <p:txBody>
          <a:bodyPr/>
          <a:lstStyle/>
          <a:p>
            <a:fld id="{0FB3BA35-789D-4CBF-95E1-E12EFB58EA8F}" type="slidenum">
              <a:rPr lang="zh-CN" altLang="en-US" smtClean="0"/>
              <a:t>8</a:t>
            </a:fld>
            <a:endParaRPr lang="zh-CN" altLang="en-US"/>
          </a:p>
        </p:txBody>
      </p:sp>
    </p:spTree>
    <p:extLst>
      <p:ext uri="{BB962C8B-B14F-4D97-AF65-F5344CB8AC3E}">
        <p14:creationId xmlns:p14="http://schemas.microsoft.com/office/powerpoint/2010/main" val="57097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B3BA35-789D-4CBF-95E1-E12EFB58EA8F}" type="slidenum">
              <a:rPr lang="zh-CN" altLang="en-US" smtClean="0"/>
              <a:t>10</a:t>
            </a:fld>
            <a:endParaRPr lang="zh-CN" altLang="en-US"/>
          </a:p>
        </p:txBody>
      </p:sp>
    </p:spTree>
    <p:extLst>
      <p:ext uri="{BB962C8B-B14F-4D97-AF65-F5344CB8AC3E}">
        <p14:creationId xmlns:p14="http://schemas.microsoft.com/office/powerpoint/2010/main" val="395113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板书给出各结构的代表图示</a:t>
            </a:r>
            <a:endParaRPr lang="zh-CN" altLang="en-US" b="1" dirty="0"/>
          </a:p>
        </p:txBody>
      </p:sp>
      <p:sp>
        <p:nvSpPr>
          <p:cNvPr id="4" name="灯片编号占位符 3"/>
          <p:cNvSpPr>
            <a:spLocks noGrp="1"/>
          </p:cNvSpPr>
          <p:nvPr>
            <p:ph type="sldNum" sz="quarter" idx="10"/>
          </p:nvPr>
        </p:nvSpPr>
        <p:spPr/>
        <p:txBody>
          <a:bodyPr/>
          <a:lstStyle/>
          <a:p>
            <a:fld id="{0FB3BA35-789D-4CBF-95E1-E12EFB58EA8F}" type="slidenum">
              <a:rPr lang="zh-CN" altLang="en-US" smtClean="0"/>
              <a:t>11</a:t>
            </a:fld>
            <a:endParaRPr lang="zh-CN" altLang="en-US"/>
          </a:p>
        </p:txBody>
      </p:sp>
    </p:spTree>
    <p:extLst>
      <p:ext uri="{BB962C8B-B14F-4D97-AF65-F5344CB8AC3E}">
        <p14:creationId xmlns:p14="http://schemas.microsoft.com/office/powerpoint/2010/main" val="324393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B3BA35-789D-4CBF-95E1-E12EFB58EA8F}" type="slidenum">
              <a:rPr lang="zh-CN" altLang="en-US" smtClean="0"/>
              <a:t>12</a:t>
            </a:fld>
            <a:endParaRPr lang="zh-CN" altLang="en-US"/>
          </a:p>
        </p:txBody>
      </p:sp>
    </p:spTree>
    <p:extLst>
      <p:ext uri="{BB962C8B-B14F-4D97-AF65-F5344CB8AC3E}">
        <p14:creationId xmlns:p14="http://schemas.microsoft.com/office/powerpoint/2010/main" val="395113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等腰三角形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540544" y="776288"/>
            <a:ext cx="8062912" cy="1470025"/>
          </a:xfrm>
        </p:spPr>
        <p:txBody>
          <a:bodyPr anchor="b">
            <a:normAutofit/>
          </a:bodyPr>
          <a:lstStyle>
            <a:lvl1pPr algn="r">
              <a:defRPr sz="4400"/>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1371600" y="6012656"/>
            <a:ext cx="5791200" cy="365125"/>
          </a:xfrm>
        </p:spPr>
        <p:txBody>
          <a:bodyPr tIns="0" bIns="0" anchor="t"/>
          <a:lstStyle>
            <a:lvl1pPr algn="r">
              <a:defRPr sz="1000"/>
            </a:lvl1pPr>
          </a:lstStyle>
          <a:p>
            <a:fld id="{530820CF-B880-4189-942D-D702A7CBA730}" type="datetimeFigureOut">
              <a:rPr lang="zh-CN" altLang="en-US" smtClean="0"/>
              <a:t>2012/4/19</a:t>
            </a:fld>
            <a:endParaRPr lang="zh-CN" altLang="en-US"/>
          </a:p>
        </p:txBody>
      </p:sp>
      <p:sp>
        <p:nvSpPr>
          <p:cNvPr id="17" name="页脚占位符 16"/>
          <p:cNvSpPr>
            <a:spLocks noGrp="1"/>
          </p:cNvSpPr>
          <p:nvPr>
            <p:ph type="ftr" sz="quarter" idx="11"/>
          </p:nvPr>
        </p:nvSpPr>
        <p:spPr>
          <a:xfrm>
            <a:off x="1371600" y="5650704"/>
            <a:ext cx="5791200" cy="365125"/>
          </a:xfrm>
        </p:spPr>
        <p:txBody>
          <a:bodyPr tIns="0" bIns="0" anchor="b"/>
          <a:lstStyle>
            <a:lvl1pPr algn="r">
              <a:defRPr sz="1100"/>
            </a:lvl1pPr>
          </a:lstStyle>
          <a:p>
            <a:endParaRPr lang="zh-CN" altLang="en-US"/>
          </a:p>
        </p:txBody>
      </p:sp>
      <p:sp>
        <p:nvSpPr>
          <p:cNvPr id="29" name="灯片编号占位符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381000"/>
            <a:ext cx="1905000" cy="548640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381000"/>
            <a:ext cx="6248400" cy="548640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2012/4/19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67494"/>
            <a:ext cx="8229600" cy="1399032"/>
          </a:xfr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57200" y="1882808"/>
            <a:ext cx="8229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4791456" y="6480048"/>
            <a:ext cx="2133600" cy="301752"/>
          </a:xfrm>
        </p:spPr>
        <p:txBody>
          <a:bodyPr/>
          <a:lstStyle/>
          <a:p>
            <a:fld id="{530820CF-B880-4189-942D-D702A7CBA730}" type="datetimeFigureOut">
              <a:rPr lang="zh-CN" altLang="en-US" smtClean="0"/>
              <a:t>2012/4/19</a:t>
            </a:fld>
            <a:endParaRPr lang="zh-CN" altLang="en-US"/>
          </a:p>
        </p:txBody>
      </p:sp>
      <p:sp>
        <p:nvSpPr>
          <p:cNvPr id="5" name="页脚占位符 4"/>
          <p:cNvSpPr>
            <a:spLocks noGrp="1"/>
          </p:cNvSpPr>
          <p:nvPr>
            <p:ph type="ftr" sz="quarter" idx="11"/>
          </p:nvPr>
        </p:nvSpPr>
        <p:spPr>
          <a:xfrm>
            <a:off x="457200" y="6480969"/>
            <a:ext cx="4260056" cy="300831"/>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9" name="直角三角形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等腰三角形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日期占位符 3"/>
          <p:cNvSpPr>
            <a:spLocks noGrp="1"/>
          </p:cNvSpPr>
          <p:nvPr>
            <p:ph type="dt" sz="half" idx="10"/>
          </p:nvPr>
        </p:nvSpPr>
        <p:spPr>
          <a:xfrm>
            <a:off x="6955632" y="6477000"/>
            <a:ext cx="2133600" cy="304800"/>
          </a:xfrm>
        </p:spPr>
        <p:txBody>
          <a:bodyPr/>
          <a:lstStyle/>
          <a:p>
            <a:fld id="{530820CF-B880-4189-942D-D702A7CBA730}" type="datetimeFigureOut">
              <a:rPr lang="zh-CN" altLang="en-US" smtClean="0"/>
              <a:t>2012/4/19</a:t>
            </a:fld>
            <a:endParaRPr lang="zh-CN" altLang="en-US"/>
          </a:p>
        </p:txBody>
      </p:sp>
      <p:sp>
        <p:nvSpPr>
          <p:cNvPr id="5" name="页脚占位符 4"/>
          <p:cNvSpPr>
            <a:spLocks noGrp="1"/>
          </p:cNvSpPr>
          <p:nvPr>
            <p:ph type="ftr" sz="quarter" idx="11"/>
          </p:nvPr>
        </p:nvSpPr>
        <p:spPr>
          <a:xfrm>
            <a:off x="2619376" y="6480969"/>
            <a:ext cx="4260056" cy="300831"/>
          </a:xfrm>
        </p:spPr>
        <p:txBody>
          <a:bodyPr/>
          <a:lstStyle/>
          <a:p>
            <a:endParaRPr lang="zh-CN" altLang="en-US"/>
          </a:p>
        </p:txBody>
      </p:sp>
      <p:sp>
        <p:nvSpPr>
          <p:cNvPr id="6" name="灯片编号占位符 5"/>
          <p:cNvSpPr>
            <a:spLocks noGrp="1"/>
          </p:cNvSpPr>
          <p:nvPr>
            <p:ph type="sldNum" sz="quarter" idx="12"/>
          </p:nvPr>
        </p:nvSpPr>
        <p:spPr>
          <a:xfrm>
            <a:off x="8451056" y="809624"/>
            <a:ext cx="502920" cy="300831"/>
          </a:xfrm>
        </p:spPr>
        <p:txBody>
          <a:bodyPr/>
          <a:lstStyle/>
          <a:p>
            <a:fld id="{0C913308-F349-4B6D-A68A-DD1791B4A57B}" type="slidenum">
              <a:rPr lang="zh-CN" altLang="en-US" smtClean="0"/>
              <a:t>‹#›</a:t>
            </a:fld>
            <a:endParaRPr lang="zh-CN" altLang="en-US"/>
          </a:p>
        </p:txBody>
      </p:sp>
      <p:cxnSp>
        <p:nvCxnSpPr>
          <p:cNvPr id="11" name="直接连接符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标题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marL="0" algn="l">
              <a:defRPr/>
            </a:lvl1p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4791456" y="6480969"/>
            <a:ext cx="2133600" cy="301752"/>
          </a:xfrm>
        </p:spPr>
        <p:txBody>
          <a:bodyPr/>
          <a:lstStyle/>
          <a:p>
            <a:fld id="{530820CF-B880-4189-942D-D702A7CBA730}" type="datetimeFigureOut">
              <a:rPr lang="zh-CN" altLang="en-US" smtClean="0"/>
              <a:t>2012/4/19</a:t>
            </a:fld>
            <a:endParaRPr lang="zh-CN" altLang="en-US"/>
          </a:p>
        </p:txBody>
      </p:sp>
      <p:sp>
        <p:nvSpPr>
          <p:cNvPr id="6" name="页脚占位符 5"/>
          <p:cNvSpPr>
            <a:spLocks noGrp="1"/>
          </p:cNvSpPr>
          <p:nvPr>
            <p:ph type="ftr" sz="quarter" idx="11"/>
          </p:nvPr>
        </p:nvSpPr>
        <p:spPr>
          <a:xfrm>
            <a:off x="457200" y="6480969"/>
            <a:ext cx="4260056" cy="301752"/>
          </a:xfrm>
        </p:spPr>
        <p:txBody>
          <a:bodyPr/>
          <a:lstStyle/>
          <a:p>
            <a:endParaRPr lang="zh-CN" altLang="en-US"/>
          </a:p>
        </p:txBody>
      </p:sp>
      <p:sp>
        <p:nvSpPr>
          <p:cNvPr id="7" name="灯片编号占位符 6"/>
          <p:cNvSpPr>
            <a:spLocks noGrp="1"/>
          </p:cNvSpPr>
          <p:nvPr>
            <p:ph type="sldNum" sz="quarter" idx="12"/>
          </p:nvPr>
        </p:nvSpPr>
        <p:spPr>
          <a:xfrm>
            <a:off x="7589520" y="6480969"/>
            <a:ext cx="502920" cy="301752"/>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a:xfrm>
            <a:off x="4791456" y="6480969"/>
            <a:ext cx="2130552" cy="301752"/>
          </a:xfrm>
        </p:spPr>
        <p:txBody>
          <a:bodyPr/>
          <a:lstStyle/>
          <a:p>
            <a:fld id="{530820CF-B880-4189-942D-D702A7CBA730}" type="datetimeFigureOut">
              <a:rPr lang="zh-CN" altLang="en-US" smtClean="0"/>
              <a:t>2012/4/19</a:t>
            </a:fld>
            <a:endParaRPr lang="zh-CN" altLang="en-US"/>
          </a:p>
        </p:txBody>
      </p:sp>
      <p:sp>
        <p:nvSpPr>
          <p:cNvPr id="8" name="页脚占位符 7"/>
          <p:cNvSpPr>
            <a:spLocks noGrp="1"/>
          </p:cNvSpPr>
          <p:nvPr>
            <p:ph type="ftr" sz="quarter" idx="11"/>
          </p:nvPr>
        </p:nvSpPr>
        <p:spPr>
          <a:xfrm>
            <a:off x="457200" y="6480969"/>
            <a:ext cx="4261104" cy="301752"/>
          </a:xfrm>
        </p:spPr>
        <p:txBody>
          <a:bodyPr/>
          <a:lstStyle/>
          <a:p>
            <a:endParaRPr lang="zh-CN" altLang="en-US"/>
          </a:p>
        </p:txBody>
      </p:sp>
      <p:sp>
        <p:nvSpPr>
          <p:cNvPr id="9" name="灯片编号占位符 8"/>
          <p:cNvSpPr>
            <a:spLocks noGrp="1"/>
          </p:cNvSpPr>
          <p:nvPr>
            <p:ph type="sldNum" sz="quarter" idx="12"/>
          </p:nvPr>
        </p:nvSpPr>
        <p:spPr>
          <a:xfrm>
            <a:off x="7589520" y="6483096"/>
            <a:ext cx="502920" cy="301752"/>
          </a:xfrm>
        </p:spPr>
        <p:txBody>
          <a:bodyPr/>
          <a:lstStyle>
            <a:lvl1pPr algn="ctr">
              <a:defRPr/>
            </a:lvl1pPr>
          </a:lstStyle>
          <a:p>
            <a:fld id="{0C913308-F349-4B6D-A68A-DD1791B4A57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2012/4/19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91456" y="6480969"/>
            <a:ext cx="2133600" cy="301752"/>
          </a:xfrm>
        </p:spPr>
        <p:txBody>
          <a:bodyPr/>
          <a:lstStyle/>
          <a:p>
            <a:fld id="{530820CF-B880-4189-942D-D702A7CBA730}" type="datetimeFigureOut">
              <a:rPr lang="zh-CN" altLang="en-US" smtClean="0"/>
              <a:t>2012/4/19</a:t>
            </a:fld>
            <a:endParaRPr lang="zh-CN" altLang="en-US"/>
          </a:p>
        </p:txBody>
      </p:sp>
      <p:sp>
        <p:nvSpPr>
          <p:cNvPr id="3" name="页脚占位符 2"/>
          <p:cNvSpPr>
            <a:spLocks noGrp="1"/>
          </p:cNvSpPr>
          <p:nvPr>
            <p:ph type="ftr" sz="quarter" idx="11"/>
          </p:nvPr>
        </p:nvSpPr>
        <p:spPr>
          <a:xfrm>
            <a:off x="457200" y="6481890"/>
            <a:ext cx="4260056" cy="300831"/>
          </a:xfrm>
        </p:spPr>
        <p:txBody>
          <a:bodyPr/>
          <a:lstStyle/>
          <a:p>
            <a:endParaRPr lang="zh-CN" altLang="en-US"/>
          </a:p>
        </p:txBody>
      </p:sp>
      <p:sp>
        <p:nvSpPr>
          <p:cNvPr id="4" name="灯片编号占位符 3"/>
          <p:cNvSpPr>
            <a:spLocks noGrp="1"/>
          </p:cNvSpPr>
          <p:nvPr>
            <p:ph type="sldNum" sz="quarter" idx="12"/>
          </p:nvPr>
        </p:nvSpPr>
        <p:spPr>
          <a:xfrm>
            <a:off x="7589520" y="6480969"/>
            <a:ext cx="502920" cy="301752"/>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278976" y="6556248"/>
            <a:ext cx="2133600" cy="301752"/>
          </a:xfrm>
        </p:spPr>
        <p:txBody>
          <a:bodyPr/>
          <a:lstStyle>
            <a:lvl1pPr>
              <a:defRPr sz="900"/>
            </a:lvl1pPr>
          </a:lstStyle>
          <a:p>
            <a:fld id="{530820CF-B880-4189-942D-D702A7CBA730}" type="datetimeFigureOut">
              <a:rPr lang="zh-CN" altLang="en-US" smtClean="0"/>
              <a:t>2012/4/19</a:t>
            </a:fld>
            <a:endParaRPr lang="zh-CN" altLang="en-US"/>
          </a:p>
        </p:txBody>
      </p:sp>
      <p:sp>
        <p:nvSpPr>
          <p:cNvPr id="6" name="页脚占位符 5"/>
          <p:cNvSpPr>
            <a:spLocks noGrp="1"/>
          </p:cNvSpPr>
          <p:nvPr>
            <p:ph type="ftr" sz="quarter" idx="11"/>
          </p:nvPr>
        </p:nvSpPr>
        <p:spPr>
          <a:xfrm>
            <a:off x="1135856" y="6556248"/>
            <a:ext cx="5143120" cy="301752"/>
          </a:xfrm>
        </p:spPr>
        <p:txBody>
          <a:bodyPr/>
          <a:lstStyle>
            <a:lvl1pPr>
              <a:defRPr sz="900"/>
            </a:lvl1pPr>
          </a:lstStyle>
          <a:p>
            <a:endParaRPr lang="zh-CN" altLang="en-US"/>
          </a:p>
        </p:txBody>
      </p:sp>
      <p:sp>
        <p:nvSpPr>
          <p:cNvPr id="7" name="灯片编号占位符 6"/>
          <p:cNvSpPr>
            <a:spLocks noGrp="1"/>
          </p:cNvSpPr>
          <p:nvPr>
            <p:ph type="sldNum" sz="quarter" idx="12"/>
          </p:nvPr>
        </p:nvSpPr>
        <p:spPr>
          <a:xfrm>
            <a:off x="8410576" y="6556248"/>
            <a:ext cx="502920" cy="301752"/>
          </a:xfrm>
        </p:spPr>
        <p:txBody>
          <a:bodyPr/>
          <a:lstStyle>
            <a:lvl1pPr>
              <a:defRPr sz="900"/>
            </a:lvl1pPr>
          </a:lstStyle>
          <a:p>
            <a:fld id="{0C913308-F349-4B6D-A68A-DD1791B4A57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6108192" y="6556248"/>
            <a:ext cx="2103120" cy="301752"/>
          </a:xfrm>
        </p:spPr>
        <p:txBody>
          <a:bodyPr/>
          <a:lstStyle>
            <a:lvl1pPr>
              <a:defRPr sz="900"/>
            </a:lvl1pPr>
          </a:lstStyle>
          <a:p>
            <a:fld id="{530820CF-B880-4189-942D-D702A7CBA730}" type="datetimeFigureOut">
              <a:rPr lang="zh-CN" altLang="en-US" smtClean="0"/>
              <a:t>2012/4/19</a:t>
            </a:fld>
            <a:endParaRPr lang="zh-CN" altLang="en-US"/>
          </a:p>
        </p:txBody>
      </p:sp>
      <p:sp>
        <p:nvSpPr>
          <p:cNvPr id="6" name="页脚占位符 5"/>
          <p:cNvSpPr>
            <a:spLocks noGrp="1"/>
          </p:cNvSpPr>
          <p:nvPr>
            <p:ph type="ftr" sz="quarter" idx="11"/>
          </p:nvPr>
        </p:nvSpPr>
        <p:spPr>
          <a:xfrm>
            <a:off x="1170432" y="6557169"/>
            <a:ext cx="4948072" cy="301752"/>
          </a:xfrm>
        </p:spPr>
        <p:txBody>
          <a:bodyPr/>
          <a:lstStyle>
            <a:lvl1pPr>
              <a:defRPr sz="900"/>
            </a:lvl1pPr>
          </a:lstStyle>
          <a:p>
            <a:endParaRPr lang="zh-CN" altLang="en-US"/>
          </a:p>
        </p:txBody>
      </p:sp>
      <p:sp>
        <p:nvSpPr>
          <p:cNvPr id="7" name="灯片编号占位符 6"/>
          <p:cNvSpPr>
            <a:spLocks noGrp="1"/>
          </p:cNvSpPr>
          <p:nvPr>
            <p:ph type="sldNum" sz="quarter" idx="12"/>
          </p:nvPr>
        </p:nvSpPr>
        <p:spPr>
          <a:xfrm>
            <a:off x="8217192" y="6556248"/>
            <a:ext cx="365760" cy="301752"/>
          </a:xfrm>
        </p:spPr>
        <p:txBody>
          <a:bodyPr/>
          <a:lstStyle>
            <a:lvl1pPr algn="ctr">
              <a:defRPr sz="900"/>
            </a:lvl1pPr>
          </a:lstStyle>
          <a:p>
            <a:fld id="{0C913308-F349-4B6D-A68A-DD1791B4A57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lumOff val="5000"/>
              </a:schemeClr>
            </a:gs>
            <a:gs pos="60000">
              <a:schemeClr val="bg2">
                <a:shade val="92000"/>
                <a:satMod val="230000"/>
              </a:schemeClr>
            </a:gs>
            <a:gs pos="100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直角三角形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直接连接符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标题占位符 21"/>
          <p:cNvSpPr>
            <a:spLocks noGrp="1"/>
          </p:cNvSpPr>
          <p:nvPr>
            <p:ph type="title"/>
          </p:nvPr>
        </p:nvSpPr>
        <p:spPr>
          <a:xfrm>
            <a:off x="457200" y="267494"/>
            <a:ext cx="8229600" cy="1399032"/>
          </a:xfrm>
          <a:prstGeom prst="rect">
            <a:avLst/>
          </a:prstGeom>
        </p:spPr>
        <p:txBody>
          <a:bodyPr vert="horz" anchor="ctr">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30820CF-B880-4189-942D-D702A7CBA730}" type="datetimeFigureOut">
              <a:rPr lang="zh-CN" altLang="en-US" smtClean="0"/>
              <a:t>2012/4/19</a:t>
            </a:fld>
            <a:endParaRPr lang="zh-CN" altLang="en-US"/>
          </a:p>
        </p:txBody>
      </p:sp>
      <p:sp>
        <p:nvSpPr>
          <p:cNvPr id="3" name="页脚占位符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zh-CN" altLang="en-US"/>
          </a:p>
        </p:txBody>
      </p:sp>
      <p:sp>
        <p:nvSpPr>
          <p:cNvPr id="23" name="灯片编号占位符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C913308-F349-4B6D-A68A-DD1791B4A57B}"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箭头连接符 14"/>
          <p:cNvCxnSpPr/>
          <p:nvPr/>
        </p:nvCxnSpPr>
        <p:spPr>
          <a:xfrm flipH="1">
            <a:off x="6243375" y="1943863"/>
            <a:ext cx="3246" cy="2806239"/>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29764" y="1374674"/>
            <a:ext cx="827222" cy="461665"/>
          </a:xfrm>
          <a:prstGeom prst="rect">
            <a:avLst/>
          </a:prstGeom>
          <a:noFill/>
          <a:ln w="38100">
            <a:solidFill>
              <a:schemeClr val="accent2"/>
            </a:solidFill>
            <a:prstDash val="dash"/>
          </a:ln>
        </p:spPr>
        <p:txBody>
          <a:bodyPr wrap="square" rtlCol="0">
            <a:spAutoFit/>
          </a:bodyPr>
          <a:lstStyle>
            <a:defPPr>
              <a:defRPr lang="zh-CN"/>
            </a:defPPr>
            <a:lvl1pPr>
              <a:defRPr sz="4000" b="1"/>
            </a:lvl1pPr>
          </a:lstStyle>
          <a:p>
            <a:r>
              <a:rPr lang="zh-CN" altLang="en-US" sz="2400" dirty="0"/>
              <a:t>具体</a:t>
            </a:r>
          </a:p>
        </p:txBody>
      </p:sp>
      <p:sp>
        <p:nvSpPr>
          <p:cNvPr id="23" name="流程图: 数据 22"/>
          <p:cNvSpPr/>
          <p:nvPr/>
        </p:nvSpPr>
        <p:spPr>
          <a:xfrm>
            <a:off x="1475521" y="2195916"/>
            <a:ext cx="3888432" cy="720080"/>
          </a:xfrm>
          <a:prstGeom prst="flowChartInputOutp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rPr>
              <a:t>框架层</a:t>
            </a:r>
            <a:endParaRPr lang="zh-CN" altLang="en-US" sz="3200" b="1" dirty="0">
              <a:solidFill>
                <a:schemeClr val="bg1"/>
              </a:solidFill>
            </a:endParaRPr>
          </a:p>
        </p:txBody>
      </p:sp>
      <p:sp>
        <p:nvSpPr>
          <p:cNvPr id="21" name="TextBox 20"/>
          <p:cNvSpPr txBox="1"/>
          <p:nvPr/>
        </p:nvSpPr>
        <p:spPr>
          <a:xfrm>
            <a:off x="5833010" y="4911551"/>
            <a:ext cx="827222" cy="461665"/>
          </a:xfrm>
          <a:prstGeom prst="rect">
            <a:avLst/>
          </a:prstGeom>
          <a:noFill/>
          <a:ln w="38100">
            <a:solidFill>
              <a:schemeClr val="accent2"/>
            </a:solidFill>
            <a:prstDash val="dash"/>
          </a:ln>
        </p:spPr>
        <p:txBody>
          <a:bodyPr wrap="square" rtlCol="0">
            <a:spAutoFit/>
          </a:bodyPr>
          <a:lstStyle>
            <a:defPPr>
              <a:defRPr lang="zh-CN"/>
            </a:defPPr>
            <a:lvl1pPr>
              <a:defRPr sz="4000" b="1"/>
            </a:lvl1pPr>
          </a:lstStyle>
          <a:p>
            <a:r>
              <a:rPr lang="zh-CN" altLang="en-US" sz="2400" dirty="0"/>
              <a:t>抽象</a:t>
            </a:r>
          </a:p>
        </p:txBody>
      </p:sp>
      <p:grpSp>
        <p:nvGrpSpPr>
          <p:cNvPr id="13" name="组合 12"/>
          <p:cNvGrpSpPr/>
          <p:nvPr/>
        </p:nvGrpSpPr>
        <p:grpSpPr>
          <a:xfrm>
            <a:off x="1475656" y="1187804"/>
            <a:ext cx="3890392" cy="4716524"/>
            <a:chOff x="971600" y="548680"/>
            <a:chExt cx="3890392" cy="4716524"/>
          </a:xfrm>
        </p:grpSpPr>
        <p:sp>
          <p:nvSpPr>
            <p:cNvPr id="6" name="流程图: 数据 5"/>
            <p:cNvSpPr/>
            <p:nvPr/>
          </p:nvSpPr>
          <p:spPr>
            <a:xfrm>
              <a:off x="973560" y="4545124"/>
              <a:ext cx="3888432" cy="720080"/>
            </a:xfrm>
            <a:prstGeom prst="flowChartInputOutput">
              <a:avLst/>
            </a:prstGeom>
            <a:solidFill>
              <a:srgbClr val="FF3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t>战略层</a:t>
              </a:r>
              <a:endParaRPr lang="zh-CN" altLang="en-US" sz="3200" b="1" dirty="0"/>
            </a:p>
          </p:txBody>
        </p:sp>
        <p:cxnSp>
          <p:nvCxnSpPr>
            <p:cNvPr id="8" name="直接连接符 7"/>
            <p:cNvCxnSpPr/>
            <p:nvPr/>
          </p:nvCxnSpPr>
          <p:spPr>
            <a:xfrm>
              <a:off x="971600" y="1268760"/>
              <a:ext cx="135" cy="3960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859897" y="557628"/>
              <a:ext cx="135" cy="3960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63688" y="548680"/>
              <a:ext cx="135" cy="39604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流程图: 数据 3"/>
            <p:cNvSpPr/>
            <p:nvPr/>
          </p:nvSpPr>
          <p:spPr>
            <a:xfrm>
              <a:off x="971600" y="2564904"/>
              <a:ext cx="3888432" cy="720080"/>
            </a:xfrm>
            <a:prstGeom prst="flowChartInputOutpu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t>结构层</a:t>
              </a:r>
              <a:endParaRPr lang="zh-CN" altLang="en-US" sz="3200" b="1" dirty="0"/>
            </a:p>
          </p:txBody>
        </p:sp>
        <p:sp>
          <p:nvSpPr>
            <p:cNvPr id="5" name="流程图: 数据 4"/>
            <p:cNvSpPr/>
            <p:nvPr/>
          </p:nvSpPr>
          <p:spPr>
            <a:xfrm>
              <a:off x="971735" y="3573016"/>
              <a:ext cx="3888432" cy="720080"/>
            </a:xfrm>
            <a:prstGeom prst="flowChartInputOutput">
              <a:avLst/>
            </a:prstGeom>
            <a:solidFill>
              <a:srgbClr val="7030A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t>范围层</a:t>
              </a:r>
              <a:endParaRPr lang="zh-CN" altLang="en-US" sz="3200" b="1" dirty="0"/>
            </a:p>
          </p:txBody>
        </p:sp>
        <p:sp>
          <p:nvSpPr>
            <p:cNvPr id="2" name="流程图: 数据 1"/>
            <p:cNvSpPr/>
            <p:nvPr/>
          </p:nvSpPr>
          <p:spPr>
            <a:xfrm>
              <a:off x="971600" y="550753"/>
              <a:ext cx="3888432" cy="720080"/>
            </a:xfrm>
            <a:prstGeom prst="flowChartInputOutput">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rPr>
                <a:t>表现层</a:t>
              </a:r>
            </a:p>
          </p:txBody>
        </p:sp>
        <p:cxnSp>
          <p:nvCxnSpPr>
            <p:cNvPr id="10" name="直接连接符 9"/>
            <p:cNvCxnSpPr/>
            <p:nvPr/>
          </p:nvCxnSpPr>
          <p:spPr>
            <a:xfrm>
              <a:off x="4067944" y="1268760"/>
              <a:ext cx="135" cy="396044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7" name="流程图: 数据 16"/>
          <p:cNvSpPr/>
          <p:nvPr/>
        </p:nvSpPr>
        <p:spPr>
          <a:xfrm>
            <a:off x="1477616" y="3204028"/>
            <a:ext cx="3888432" cy="720080"/>
          </a:xfrm>
          <a:prstGeom prst="flowChartInputOutpu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t>结构层</a:t>
            </a:r>
            <a:endParaRPr lang="zh-CN" altLang="en-US" sz="3200" b="1" dirty="0"/>
          </a:p>
        </p:txBody>
      </p:sp>
    </p:spTree>
    <p:extLst>
      <p:ext uri="{BB962C8B-B14F-4D97-AF65-F5344CB8AC3E}">
        <p14:creationId xmlns:p14="http://schemas.microsoft.com/office/powerpoint/2010/main" val="400470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zh-CN" altLang="en-US" sz="4800" dirty="0" smtClean="0">
                <a:latin typeface="迷你简剪纸" pitchFamily="65" charset="-122"/>
                <a:ea typeface="迷你简剪纸" pitchFamily="65" charset="-122"/>
              </a:rPr>
              <a:t>信息架构</a:t>
            </a:r>
            <a:endParaRPr lang="zh-CN" altLang="en-US" sz="4800" dirty="0">
              <a:latin typeface="迷你简剪纸" pitchFamily="65" charset="-122"/>
              <a:ea typeface="迷你简剪纸" pitchFamily="65" charset="-122"/>
            </a:endParaRPr>
          </a:p>
        </p:txBody>
      </p:sp>
      <p:sp>
        <p:nvSpPr>
          <p:cNvPr id="4" name="TextBox 3"/>
          <p:cNvSpPr txBox="1"/>
          <p:nvPr/>
        </p:nvSpPr>
        <p:spPr>
          <a:xfrm>
            <a:off x="519157" y="5085182"/>
            <a:ext cx="3564000" cy="646331"/>
          </a:xfrm>
          <a:prstGeom prst="rect">
            <a:avLst/>
          </a:prstGeom>
          <a:noFill/>
          <a:ln w="38100">
            <a:solidFill>
              <a:schemeClr val="accent2"/>
            </a:solidFill>
            <a:prstDash val="sysDash"/>
          </a:ln>
        </p:spPr>
        <p:txBody>
          <a:bodyPr wrap="square" rtlCol="0">
            <a:spAutoFit/>
          </a:bodyPr>
          <a:lstStyle/>
          <a:p>
            <a:pPr marL="571500" indent="-571500">
              <a:buFont typeface="Wingdings" pitchFamily="2" charset="2"/>
              <a:buChar char="ü"/>
            </a:pPr>
            <a:r>
              <a:rPr lang="zh-CN" altLang="en-US" sz="3600" dirty="0">
                <a:latin typeface="微软雅黑" pitchFamily="34" charset="-122"/>
                <a:ea typeface="微软雅黑" pitchFamily="34" charset="-122"/>
              </a:rPr>
              <a:t>组织</a:t>
            </a:r>
            <a:r>
              <a:rPr lang="zh-CN" altLang="en-US" sz="3600" dirty="0" smtClean="0">
                <a:latin typeface="微软雅黑" pitchFamily="34" charset="-122"/>
                <a:ea typeface="微软雅黑" pitchFamily="34" charset="-122"/>
              </a:rPr>
              <a:t>原则</a:t>
            </a:r>
            <a:endParaRPr lang="zh-CN" altLang="en-US" sz="3600" dirty="0">
              <a:latin typeface="微软雅黑" pitchFamily="34" charset="-122"/>
              <a:ea typeface="微软雅黑" pitchFamily="34" charset="-122"/>
            </a:endParaRPr>
          </a:p>
        </p:txBody>
      </p:sp>
      <p:sp>
        <p:nvSpPr>
          <p:cNvPr id="6" name="TextBox 5"/>
          <p:cNvSpPr txBox="1"/>
          <p:nvPr/>
        </p:nvSpPr>
        <p:spPr>
          <a:xfrm>
            <a:off x="503547" y="1608682"/>
            <a:ext cx="3564398" cy="1548000"/>
          </a:xfrm>
          <a:prstGeom prst="rect">
            <a:avLst/>
          </a:prstGeom>
          <a:noFill/>
          <a:ln w="38100">
            <a:solidFill>
              <a:schemeClr val="accent2"/>
            </a:solidFill>
            <a:prstDash val="sysDash"/>
          </a:ln>
        </p:spPr>
        <p:txBody>
          <a:bodyPr wrap="square" rtlCol="0">
            <a:spAutoFit/>
          </a:bodyPr>
          <a:lstStyle/>
          <a:p>
            <a:pPr marL="571500" indent="-571500">
              <a:buFont typeface="Wingdings" pitchFamily="2" charset="2"/>
              <a:buChar char="ü"/>
            </a:pPr>
            <a:r>
              <a:rPr lang="zh-CN" altLang="en-US" sz="3600" dirty="0" smtClean="0">
                <a:latin typeface="微软雅黑" pitchFamily="34" charset="-122"/>
                <a:ea typeface="微软雅黑" pitchFamily="34" charset="-122"/>
              </a:rPr>
              <a:t>结构化内容</a:t>
            </a:r>
            <a:endParaRPr lang="zh-CN" altLang="en-US" sz="3600" dirty="0">
              <a:latin typeface="微软雅黑" pitchFamily="34" charset="-122"/>
              <a:ea typeface="微软雅黑" pitchFamily="34" charset="-122"/>
            </a:endParaRPr>
          </a:p>
        </p:txBody>
      </p:sp>
      <p:sp>
        <p:nvSpPr>
          <p:cNvPr id="7" name="TextBox 6"/>
          <p:cNvSpPr txBox="1"/>
          <p:nvPr/>
        </p:nvSpPr>
        <p:spPr>
          <a:xfrm>
            <a:off x="0" y="1418207"/>
            <a:ext cx="9144000" cy="6912000"/>
          </a:xfrm>
          <a:prstGeom prst="rect">
            <a:avLst/>
          </a:prstGeom>
          <a:solidFill>
            <a:schemeClr val="bg2">
              <a:alpha val="84000"/>
            </a:schemeClr>
          </a:solidFill>
        </p:spPr>
        <p:txBody>
          <a:bodyPr wrap="square" rtlCol="0">
            <a:spAutoFit/>
          </a:bodyPr>
          <a:lstStyle/>
          <a:p>
            <a:endParaRPr lang="zh-CN" altLang="en-US" dirty="0"/>
          </a:p>
        </p:txBody>
      </p:sp>
      <p:sp>
        <p:nvSpPr>
          <p:cNvPr id="5" name="TextBox 4"/>
          <p:cNvSpPr txBox="1"/>
          <p:nvPr/>
        </p:nvSpPr>
        <p:spPr>
          <a:xfrm>
            <a:off x="502854" y="3326207"/>
            <a:ext cx="3564000" cy="1548000"/>
          </a:xfrm>
          <a:prstGeom prst="rect">
            <a:avLst/>
          </a:prstGeom>
          <a:noFill/>
          <a:ln w="38100">
            <a:solidFill>
              <a:schemeClr val="accent2"/>
            </a:solidFill>
            <a:prstDash val="sysDash"/>
          </a:ln>
        </p:spPr>
        <p:txBody>
          <a:bodyPr wrap="square" rtlCol="0">
            <a:spAutoFit/>
          </a:bodyPr>
          <a:lstStyle>
            <a:defPPr>
              <a:defRPr lang="zh-CN"/>
            </a:defPPr>
            <a:lvl1pPr>
              <a:defRPr sz="3600">
                <a:latin typeface="微软雅黑" pitchFamily="34" charset="-122"/>
                <a:ea typeface="微软雅黑" pitchFamily="34" charset="-122"/>
              </a:defRPr>
            </a:lvl1pPr>
          </a:lstStyle>
          <a:p>
            <a:pPr marL="571500" indent="-571500">
              <a:buFont typeface="Wingdings" pitchFamily="2" charset="2"/>
              <a:buChar char="ü"/>
            </a:pPr>
            <a:r>
              <a:rPr lang="zh-CN" altLang="en-US" dirty="0"/>
              <a:t>结构方法</a:t>
            </a:r>
          </a:p>
        </p:txBody>
      </p:sp>
    </p:spTree>
    <p:extLst>
      <p:ext uri="{BB962C8B-B14F-4D97-AF65-F5344CB8AC3E}">
        <p14:creationId xmlns:p14="http://schemas.microsoft.com/office/powerpoint/2010/main" val="36976157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zh-CN" altLang="en-US" sz="4800" dirty="0" smtClean="0">
                <a:latin typeface="迷你简剪纸" pitchFamily="65" charset="-122"/>
                <a:ea typeface="迷你简剪纸" pitchFamily="65" charset="-122"/>
              </a:rPr>
              <a:t>结构方法</a:t>
            </a:r>
            <a:endParaRPr lang="zh-CN" altLang="en-US" sz="4800" dirty="0">
              <a:latin typeface="迷你简剪纸" pitchFamily="65" charset="-122"/>
              <a:ea typeface="迷你简剪纸" pitchFamily="65" charset="-122"/>
            </a:endParaRPr>
          </a:p>
        </p:txBody>
      </p:sp>
      <p:sp>
        <p:nvSpPr>
          <p:cNvPr id="3" name="TextBox 2"/>
          <p:cNvSpPr txBox="1"/>
          <p:nvPr/>
        </p:nvSpPr>
        <p:spPr>
          <a:xfrm>
            <a:off x="971600" y="2348880"/>
            <a:ext cx="7128792" cy="3539430"/>
          </a:xfrm>
          <a:prstGeom prst="rect">
            <a:avLst/>
          </a:prstGeom>
          <a:noFill/>
        </p:spPr>
        <p:txBody>
          <a:bodyPr wrap="square" rtlCol="0">
            <a:spAutoFit/>
          </a:bodyPr>
          <a:lstStyle/>
          <a:p>
            <a:pPr marL="457200" indent="-457200">
              <a:buFont typeface="Wingdings" pitchFamily="2" charset="2"/>
              <a:buChar char="Ø"/>
            </a:pPr>
            <a:r>
              <a:rPr lang="zh-CN" altLang="en-US" sz="2800" dirty="0" smtClean="0">
                <a:latin typeface="+mn-ea"/>
              </a:rPr>
              <a:t>树状：狭义类别到广义类别</a:t>
            </a:r>
            <a:endParaRPr lang="en-US" altLang="zh-CN" sz="2800" dirty="0" smtClean="0">
              <a:latin typeface="+mn-ea"/>
            </a:endParaRPr>
          </a:p>
          <a:p>
            <a:pPr marL="457200" indent="-457200">
              <a:buFont typeface="Wingdings" pitchFamily="2" charset="2"/>
              <a:buChar char="Ø"/>
            </a:pPr>
            <a:r>
              <a:rPr lang="zh-CN" altLang="en-US" sz="2800" dirty="0" smtClean="0">
                <a:latin typeface="+mn-ea"/>
              </a:rPr>
              <a:t>矩阵结构：</a:t>
            </a:r>
            <a:r>
              <a:rPr lang="zh-CN" altLang="zh-CN" sz="2800" dirty="0">
                <a:latin typeface="+mn-ea"/>
              </a:rPr>
              <a:t>允许用户在节点与节点之前能够进行两个或者更多维度的</a:t>
            </a:r>
            <a:r>
              <a:rPr lang="zh-CN" altLang="zh-CN" sz="2800" dirty="0" smtClean="0">
                <a:latin typeface="+mn-ea"/>
              </a:rPr>
              <a:t>移动</a:t>
            </a:r>
            <a:endParaRPr lang="en-US" altLang="zh-CN" sz="2800" dirty="0" smtClean="0">
              <a:latin typeface="+mn-ea"/>
            </a:endParaRPr>
          </a:p>
          <a:p>
            <a:pPr marL="457200" indent="-457200">
              <a:buFont typeface="Wingdings" pitchFamily="2" charset="2"/>
              <a:buChar char="Ø"/>
            </a:pPr>
            <a:r>
              <a:rPr lang="zh-CN" altLang="zh-CN" sz="2800" dirty="0">
                <a:latin typeface="+mn-ea"/>
              </a:rPr>
              <a:t>自然</a:t>
            </a:r>
            <a:r>
              <a:rPr lang="zh-CN" altLang="zh-CN" sz="2800" dirty="0" smtClean="0">
                <a:latin typeface="+mn-ea"/>
              </a:rPr>
              <a:t>结构</a:t>
            </a:r>
            <a:r>
              <a:rPr lang="en-US" altLang="zh-CN" sz="2800" dirty="0" smtClean="0">
                <a:latin typeface="+mn-ea"/>
              </a:rPr>
              <a:t>:</a:t>
            </a:r>
            <a:r>
              <a:rPr lang="zh-CN" altLang="zh-CN" sz="2800" dirty="0">
                <a:latin typeface="+mn-ea"/>
              </a:rPr>
              <a:t>鼓励自由探险，适用于娱乐或教育网站。</a:t>
            </a:r>
          </a:p>
          <a:p>
            <a:pPr marL="457200" indent="-457200">
              <a:buFont typeface="Wingdings" pitchFamily="2" charset="2"/>
              <a:buChar char="Ø"/>
            </a:pPr>
            <a:r>
              <a:rPr lang="zh-CN" altLang="zh-CN" sz="2800" dirty="0">
                <a:latin typeface="+mn-ea"/>
              </a:rPr>
              <a:t>线性</a:t>
            </a:r>
            <a:r>
              <a:rPr lang="zh-CN" altLang="zh-CN" sz="2800" dirty="0" smtClean="0">
                <a:latin typeface="+mn-ea"/>
              </a:rPr>
              <a:t>结构</a:t>
            </a:r>
            <a:r>
              <a:rPr lang="en-US" altLang="zh-CN" sz="2800" dirty="0" smtClean="0">
                <a:latin typeface="+mn-ea"/>
              </a:rPr>
              <a:t>:</a:t>
            </a:r>
            <a:r>
              <a:rPr lang="zh-CN" altLang="zh-CN" sz="2800" dirty="0" smtClean="0">
                <a:latin typeface="+mn-ea"/>
              </a:rPr>
              <a:t>用于</a:t>
            </a:r>
            <a:r>
              <a:rPr lang="zh-CN" altLang="zh-CN" sz="2800" dirty="0">
                <a:latin typeface="+mn-ea"/>
              </a:rPr>
              <a:t>需要呈现的内容顺序对于符合用户需求非常关键的</a:t>
            </a:r>
            <a:r>
              <a:rPr lang="zh-CN" altLang="zh-CN" sz="2800" dirty="0" smtClean="0">
                <a:latin typeface="+mn-ea"/>
              </a:rPr>
              <a:t>应用程序</a:t>
            </a:r>
            <a:endParaRPr lang="zh-CN" altLang="zh-CN" sz="2800" dirty="0">
              <a:latin typeface="+mn-ea"/>
            </a:endParaRPr>
          </a:p>
          <a:p>
            <a:pPr lvl="0"/>
            <a:endParaRPr lang="zh-CN" altLang="zh-CN" sz="2800" dirty="0">
              <a:latin typeface="+mn-ea"/>
            </a:endParaRPr>
          </a:p>
        </p:txBody>
      </p:sp>
    </p:spTree>
    <p:extLst>
      <p:ext uri="{BB962C8B-B14F-4D97-AF65-F5344CB8AC3E}">
        <p14:creationId xmlns:p14="http://schemas.microsoft.com/office/powerpoint/2010/main" val="2428681245"/>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en-US" altLang="zh-CN" sz="4800" dirty="0" smtClean="0">
                <a:latin typeface="迷你简剪纸" pitchFamily="65" charset="-122"/>
                <a:ea typeface="迷你简剪纸" pitchFamily="65" charset="-122"/>
              </a:rPr>
              <a:t>2.</a:t>
            </a:r>
            <a:r>
              <a:rPr lang="zh-CN" altLang="en-US" sz="4800" dirty="0" smtClean="0">
                <a:latin typeface="迷你简剪纸" pitchFamily="65" charset="-122"/>
                <a:ea typeface="迷你简剪纸" pitchFamily="65" charset="-122"/>
              </a:rPr>
              <a:t>信息架构</a:t>
            </a:r>
            <a:endParaRPr lang="zh-CN" altLang="en-US" sz="4800" dirty="0">
              <a:latin typeface="迷你简剪纸" pitchFamily="65" charset="-122"/>
              <a:ea typeface="迷你简剪纸" pitchFamily="65" charset="-122"/>
            </a:endParaRPr>
          </a:p>
        </p:txBody>
      </p:sp>
      <p:sp>
        <p:nvSpPr>
          <p:cNvPr id="6" name="TextBox 5"/>
          <p:cNvSpPr txBox="1"/>
          <p:nvPr/>
        </p:nvSpPr>
        <p:spPr>
          <a:xfrm>
            <a:off x="503547" y="1608682"/>
            <a:ext cx="3564398" cy="1548000"/>
          </a:xfrm>
          <a:prstGeom prst="rect">
            <a:avLst/>
          </a:prstGeom>
          <a:noFill/>
          <a:ln w="38100">
            <a:solidFill>
              <a:schemeClr val="accent2"/>
            </a:solidFill>
            <a:prstDash val="sysDash"/>
          </a:ln>
        </p:spPr>
        <p:txBody>
          <a:bodyPr wrap="square" rtlCol="0">
            <a:spAutoFit/>
          </a:bodyPr>
          <a:lstStyle/>
          <a:p>
            <a:pPr marL="571500" indent="-571500">
              <a:buFont typeface="Wingdings" pitchFamily="2" charset="2"/>
              <a:buChar char="ü"/>
            </a:pPr>
            <a:r>
              <a:rPr lang="zh-CN" altLang="en-US" sz="3600" dirty="0" smtClean="0">
                <a:latin typeface="微软雅黑" pitchFamily="34" charset="-122"/>
                <a:ea typeface="微软雅黑" pitchFamily="34" charset="-122"/>
              </a:rPr>
              <a:t>结构化内容</a:t>
            </a:r>
            <a:endParaRPr lang="zh-CN" altLang="en-US" sz="3600" dirty="0">
              <a:latin typeface="微软雅黑" pitchFamily="34" charset="-122"/>
              <a:ea typeface="微软雅黑" pitchFamily="34" charset="-122"/>
            </a:endParaRPr>
          </a:p>
        </p:txBody>
      </p:sp>
      <p:sp>
        <p:nvSpPr>
          <p:cNvPr id="5" name="TextBox 4"/>
          <p:cNvSpPr txBox="1"/>
          <p:nvPr/>
        </p:nvSpPr>
        <p:spPr>
          <a:xfrm>
            <a:off x="502854" y="3326207"/>
            <a:ext cx="3564000" cy="1548000"/>
          </a:xfrm>
          <a:prstGeom prst="rect">
            <a:avLst/>
          </a:prstGeom>
          <a:noFill/>
          <a:ln w="38100">
            <a:solidFill>
              <a:schemeClr val="accent2"/>
            </a:solidFill>
            <a:prstDash val="sysDash"/>
          </a:ln>
        </p:spPr>
        <p:txBody>
          <a:bodyPr wrap="square" rtlCol="0">
            <a:spAutoFit/>
          </a:bodyPr>
          <a:lstStyle>
            <a:defPPr>
              <a:defRPr lang="zh-CN"/>
            </a:defPPr>
            <a:lvl1pPr>
              <a:defRPr sz="3600">
                <a:latin typeface="微软雅黑" pitchFamily="34" charset="-122"/>
                <a:ea typeface="微软雅黑" pitchFamily="34" charset="-122"/>
              </a:defRPr>
            </a:lvl1pPr>
          </a:lstStyle>
          <a:p>
            <a:pPr marL="571500" indent="-571500">
              <a:buFont typeface="Wingdings" pitchFamily="2" charset="2"/>
              <a:buChar char="ü"/>
            </a:pPr>
            <a:r>
              <a:rPr lang="zh-CN" altLang="en-US" dirty="0"/>
              <a:t>结构方法</a:t>
            </a:r>
          </a:p>
        </p:txBody>
      </p:sp>
      <p:sp>
        <p:nvSpPr>
          <p:cNvPr id="7" name="TextBox 6"/>
          <p:cNvSpPr txBox="1"/>
          <p:nvPr/>
        </p:nvSpPr>
        <p:spPr>
          <a:xfrm>
            <a:off x="9872" y="1418207"/>
            <a:ext cx="9144000" cy="6912000"/>
          </a:xfrm>
          <a:prstGeom prst="rect">
            <a:avLst/>
          </a:prstGeom>
          <a:solidFill>
            <a:schemeClr val="bg2">
              <a:alpha val="88000"/>
            </a:schemeClr>
          </a:solidFill>
        </p:spPr>
        <p:txBody>
          <a:bodyPr wrap="square" rtlCol="0">
            <a:spAutoFit/>
          </a:bodyPr>
          <a:lstStyle/>
          <a:p>
            <a:endParaRPr lang="zh-CN" altLang="en-US" dirty="0"/>
          </a:p>
        </p:txBody>
      </p:sp>
      <p:sp>
        <p:nvSpPr>
          <p:cNvPr id="4" name="TextBox 3"/>
          <p:cNvSpPr txBox="1"/>
          <p:nvPr/>
        </p:nvSpPr>
        <p:spPr>
          <a:xfrm>
            <a:off x="519157" y="5085181"/>
            <a:ext cx="3564000" cy="1548000"/>
          </a:xfrm>
          <a:prstGeom prst="rect">
            <a:avLst/>
          </a:prstGeom>
          <a:noFill/>
          <a:ln w="38100">
            <a:solidFill>
              <a:schemeClr val="accent2"/>
            </a:solidFill>
            <a:prstDash val="sysDash"/>
          </a:ln>
        </p:spPr>
        <p:txBody>
          <a:bodyPr wrap="square" rtlCol="0">
            <a:spAutoFit/>
          </a:bodyPr>
          <a:lstStyle/>
          <a:p>
            <a:pPr marL="571500" indent="-571500">
              <a:buFont typeface="Wingdings" pitchFamily="2" charset="2"/>
              <a:buChar char="ü"/>
            </a:pPr>
            <a:r>
              <a:rPr lang="zh-CN" altLang="en-US" sz="3600" dirty="0">
                <a:latin typeface="微软雅黑" pitchFamily="34" charset="-122"/>
                <a:ea typeface="微软雅黑" pitchFamily="34" charset="-122"/>
              </a:rPr>
              <a:t>组织</a:t>
            </a:r>
            <a:r>
              <a:rPr lang="zh-CN" altLang="en-US" sz="3600" dirty="0" smtClean="0">
                <a:latin typeface="微软雅黑" pitchFamily="34" charset="-122"/>
                <a:ea typeface="微软雅黑" pitchFamily="34" charset="-122"/>
              </a:rPr>
              <a:t>原则</a:t>
            </a:r>
            <a:endParaRPr lang="zh-CN" altLang="en-US" sz="3600" dirty="0">
              <a:latin typeface="微软雅黑" pitchFamily="34" charset="-122"/>
              <a:ea typeface="微软雅黑" pitchFamily="34" charset="-122"/>
            </a:endParaRPr>
          </a:p>
        </p:txBody>
      </p:sp>
    </p:spTree>
    <p:extLst>
      <p:ext uri="{BB962C8B-B14F-4D97-AF65-F5344CB8AC3E}">
        <p14:creationId xmlns:p14="http://schemas.microsoft.com/office/powerpoint/2010/main" val="28574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zh-CN" altLang="en-US" sz="4800" dirty="0" smtClean="0">
                <a:latin typeface="迷你简剪纸" pitchFamily="65" charset="-122"/>
                <a:ea typeface="迷你简剪纸" pitchFamily="65" charset="-122"/>
              </a:rPr>
              <a:t>组织原则</a:t>
            </a:r>
            <a:endParaRPr lang="zh-CN" altLang="en-US" sz="4800" dirty="0">
              <a:latin typeface="迷你简剪纸" pitchFamily="65" charset="-122"/>
              <a:ea typeface="迷你简剪纸" pitchFamily="65" charset="-122"/>
            </a:endParaRPr>
          </a:p>
        </p:txBody>
      </p:sp>
      <p:sp>
        <p:nvSpPr>
          <p:cNvPr id="3" name="TextBox 2"/>
          <p:cNvSpPr txBox="1"/>
          <p:nvPr/>
        </p:nvSpPr>
        <p:spPr>
          <a:xfrm>
            <a:off x="755575" y="1700808"/>
            <a:ext cx="7560840" cy="3970318"/>
          </a:xfrm>
          <a:prstGeom prst="rect">
            <a:avLst/>
          </a:prstGeom>
          <a:noFill/>
        </p:spPr>
        <p:txBody>
          <a:bodyPr wrap="square" rtlCol="0">
            <a:spAutoFit/>
          </a:bodyPr>
          <a:lstStyle/>
          <a:p>
            <a:pPr>
              <a:lnSpc>
                <a:spcPct val="150000"/>
              </a:lnSpc>
            </a:pPr>
            <a:endParaRPr lang="en-US" altLang="zh-CN" sz="2800" dirty="0">
              <a:latin typeface="微软雅黑" pitchFamily="34" charset="-122"/>
              <a:ea typeface="微软雅黑" pitchFamily="34" charset="-122"/>
            </a:endParaRPr>
          </a:p>
          <a:p>
            <a:pPr marL="285750" indent="-285750">
              <a:lnSpc>
                <a:spcPct val="150000"/>
              </a:lnSpc>
              <a:buFont typeface="Wingdings" pitchFamily="2" charset="2"/>
              <a:buChar char="l"/>
            </a:pPr>
            <a:r>
              <a:rPr lang="zh-CN" altLang="zh-CN" sz="2800" dirty="0" smtClean="0">
                <a:latin typeface="微软雅黑" pitchFamily="34" charset="-122"/>
                <a:ea typeface="微软雅黑" pitchFamily="34" charset="-122"/>
              </a:rPr>
              <a:t>以</a:t>
            </a:r>
            <a:r>
              <a:rPr lang="zh-CN" altLang="zh-CN" sz="2800" dirty="0">
                <a:latin typeface="微软雅黑" pitchFamily="34" charset="-122"/>
                <a:ea typeface="微软雅黑" pitchFamily="34" charset="-122"/>
              </a:rPr>
              <a:t>公司的信息网站为例</a:t>
            </a:r>
          </a:p>
          <a:p>
            <a:pPr>
              <a:lnSpc>
                <a:spcPct val="150000"/>
              </a:lnSpc>
            </a:pPr>
            <a:r>
              <a:rPr lang="en-US" altLang="zh-CN" sz="2800" dirty="0" smtClean="0">
                <a:latin typeface="微软雅黑" pitchFamily="34" charset="-122"/>
                <a:ea typeface="微软雅黑" pitchFamily="34" charset="-122"/>
              </a:rPr>
              <a:t>   </a:t>
            </a:r>
            <a:r>
              <a:rPr lang="zh-CN" altLang="zh-CN" sz="2800" dirty="0" smtClean="0">
                <a:latin typeface="微软雅黑" pitchFamily="34" charset="-122"/>
                <a:ea typeface="微软雅黑" pitchFamily="34" charset="-122"/>
              </a:rPr>
              <a:t>最</a:t>
            </a:r>
            <a:r>
              <a:rPr lang="zh-CN" altLang="zh-CN" sz="2800" dirty="0">
                <a:latin typeface="微软雅黑" pitchFamily="34" charset="-122"/>
                <a:ea typeface="微软雅黑" pitchFamily="34" charset="-122"/>
              </a:rPr>
              <a:t>上层：消费者，企业集团和投资者，</a:t>
            </a:r>
            <a:r>
              <a:rPr lang="zh-CN" altLang="zh-CN" sz="2800" dirty="0" smtClean="0">
                <a:latin typeface="微软雅黑" pitchFamily="34" charset="-122"/>
                <a:ea typeface="微软雅黑" pitchFamily="34" charset="-122"/>
              </a:rPr>
              <a:t>这个</a:t>
            </a:r>
            <a:r>
              <a:rPr lang="en-US" altLang="zh-CN" sz="2800" dirty="0" smtClean="0">
                <a:latin typeface="微软雅黑" pitchFamily="34" charset="-122"/>
                <a:ea typeface="微软雅黑" pitchFamily="34" charset="-122"/>
              </a:rPr>
              <a:t>   </a:t>
            </a:r>
            <a:r>
              <a:rPr lang="zh-CN" altLang="zh-CN" sz="2800" dirty="0" smtClean="0">
                <a:latin typeface="微软雅黑" pitchFamily="34" charset="-122"/>
                <a:ea typeface="微软雅黑" pitchFamily="34" charset="-122"/>
              </a:rPr>
              <a:t>阶段</a:t>
            </a:r>
            <a:r>
              <a:rPr lang="zh-CN" altLang="zh-CN" sz="2800" dirty="0">
                <a:latin typeface="微软雅黑" pitchFamily="34" charset="-122"/>
                <a:ea typeface="微软雅黑" pitchFamily="34" charset="-122"/>
              </a:rPr>
              <a:t>的组织原则是不同内容所针对的观众。</a:t>
            </a:r>
          </a:p>
          <a:p>
            <a:pPr marL="285750" indent="-285750">
              <a:lnSpc>
                <a:spcPct val="150000"/>
              </a:lnSpc>
              <a:buFont typeface="Wingdings" pitchFamily="2" charset="2"/>
              <a:buChar char="l"/>
            </a:pPr>
            <a:r>
              <a:rPr lang="zh-CN" altLang="zh-CN" sz="2800" dirty="0">
                <a:latin typeface="微软雅黑" pitchFamily="34" charset="-122"/>
                <a:ea typeface="微软雅黑" pitchFamily="34" charset="-122"/>
              </a:rPr>
              <a:t>对于欧洲，北美洲，亚洲，</a:t>
            </a:r>
            <a:r>
              <a:rPr lang="zh-CN" altLang="zh-CN" sz="2800" dirty="0" smtClean="0">
                <a:latin typeface="微软雅黑" pitchFamily="34" charset="-122"/>
                <a:ea typeface="微软雅黑" pitchFamily="34" charset="-122"/>
              </a:rPr>
              <a:t>使用</a:t>
            </a:r>
            <a:r>
              <a:rPr lang="zh-CN" altLang="en-US" sz="2800" dirty="0" smtClean="0">
                <a:latin typeface="微软雅黑" pitchFamily="34" charset="-122"/>
                <a:ea typeface="微软雅黑" pitchFamily="34" charset="-122"/>
              </a:rPr>
              <a:t>“</a:t>
            </a:r>
            <a:r>
              <a:rPr lang="zh-CN" altLang="zh-CN" sz="2800" dirty="0" smtClean="0">
                <a:latin typeface="微软雅黑" pitchFamily="34" charset="-122"/>
                <a:ea typeface="微软雅黑" pitchFamily="34" charset="-122"/>
              </a:rPr>
              <a:t>地区</a:t>
            </a:r>
            <a:r>
              <a:rPr lang="zh-CN" altLang="en-US" sz="2800" dirty="0" smtClean="0">
                <a:latin typeface="微软雅黑" pitchFamily="34" charset="-122"/>
                <a:ea typeface="微软雅黑" pitchFamily="34" charset="-122"/>
              </a:rPr>
              <a:t>”</a:t>
            </a:r>
            <a:r>
              <a:rPr lang="zh-CN" altLang="zh-CN" sz="2800" dirty="0" smtClean="0">
                <a:latin typeface="微软雅黑" pitchFamily="34" charset="-122"/>
                <a:ea typeface="微软雅黑" pitchFamily="34" charset="-122"/>
              </a:rPr>
              <a:t>作为</a:t>
            </a:r>
            <a:r>
              <a:rPr lang="zh-CN" altLang="zh-CN" sz="2800" dirty="0">
                <a:latin typeface="微软雅黑" pitchFamily="34" charset="-122"/>
                <a:ea typeface="微软雅黑" pitchFamily="34" charset="-122"/>
              </a:rPr>
              <a:t>组织原则是满足全球使用者的一种方法</a:t>
            </a:r>
            <a:r>
              <a:rPr lang="en-US" altLang="zh-CN" sz="2800" dirty="0">
                <a:latin typeface="微软雅黑" pitchFamily="34" charset="-122"/>
                <a:ea typeface="微软雅黑" pitchFamily="34" charset="-122"/>
              </a:rPr>
              <a:t> </a:t>
            </a:r>
            <a:r>
              <a:rPr lang="zh-CN" altLang="en-US" sz="2800" dirty="0" smtClean="0">
                <a:latin typeface="微软雅黑" pitchFamily="34" charset="-122"/>
                <a:ea typeface="微软雅黑" pitchFamily="34" charset="-122"/>
              </a:rPr>
              <a:t>。</a:t>
            </a:r>
            <a:endParaRPr lang="zh-CN" alt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val="189180725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en-US" altLang="zh-CN" sz="4800" dirty="0" smtClean="0">
                <a:latin typeface="迷你简剪纸" pitchFamily="65" charset="-122"/>
                <a:ea typeface="迷你简剪纸" pitchFamily="65" charset="-122"/>
              </a:rPr>
              <a:t>3.</a:t>
            </a:r>
            <a:r>
              <a:rPr lang="zh-CN" altLang="en-US" sz="4800" dirty="0" smtClean="0">
                <a:latin typeface="迷你简剪纸" pitchFamily="65" charset="-122"/>
                <a:ea typeface="迷你简剪纸" pitchFamily="65" charset="-122"/>
              </a:rPr>
              <a:t>概念模型</a:t>
            </a:r>
            <a:endParaRPr lang="zh-CN" altLang="en-US" sz="4800" dirty="0">
              <a:latin typeface="迷你简剪纸" pitchFamily="65" charset="-122"/>
              <a:ea typeface="迷你简剪纸" pitchFamily="65" charset="-122"/>
            </a:endParaRPr>
          </a:p>
        </p:txBody>
      </p:sp>
      <p:sp>
        <p:nvSpPr>
          <p:cNvPr id="5" name="TextBox 4"/>
          <p:cNvSpPr txBox="1"/>
          <p:nvPr/>
        </p:nvSpPr>
        <p:spPr>
          <a:xfrm>
            <a:off x="503547" y="2132856"/>
            <a:ext cx="5364597" cy="3539430"/>
          </a:xfrm>
          <a:prstGeom prst="rect">
            <a:avLst/>
          </a:prstGeom>
          <a:noFill/>
          <a:ln w="38100">
            <a:solidFill>
              <a:schemeClr val="accent2"/>
            </a:solidFill>
            <a:prstDash val="sysDash"/>
          </a:ln>
        </p:spPr>
        <p:txBody>
          <a:bodyPr wrap="square" rtlCol="0">
            <a:spAutoFit/>
          </a:bodyPr>
          <a:lstStyle/>
          <a:p>
            <a:endParaRPr lang="en-US" altLang="zh-CN" sz="3200" dirty="0" smtClean="0">
              <a:latin typeface="微软雅黑" pitchFamily="34" charset="-122"/>
              <a:ea typeface="微软雅黑" pitchFamily="34" charset="-122"/>
            </a:endParaRPr>
          </a:p>
          <a:p>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定义：</a:t>
            </a:r>
            <a:r>
              <a:rPr lang="zh-CN" altLang="zh-CN" sz="3200" dirty="0" smtClean="0">
                <a:latin typeface="微软雅黑" pitchFamily="34" charset="-122"/>
                <a:ea typeface="微软雅黑" pitchFamily="34" charset="-122"/>
              </a:rPr>
              <a:t>用户</a:t>
            </a:r>
            <a:r>
              <a:rPr lang="zh-CN" altLang="zh-CN" sz="3200" dirty="0">
                <a:latin typeface="微软雅黑" pitchFamily="34" charset="-122"/>
                <a:ea typeface="微软雅黑" pitchFamily="34" charset="-122"/>
              </a:rPr>
              <a:t>对于“交互组件</a:t>
            </a:r>
            <a:r>
              <a:rPr lang="zh-CN" altLang="zh-CN" sz="3200" dirty="0" smtClean="0">
                <a:latin typeface="微软雅黑" pitchFamily="34" charset="-122"/>
                <a:ea typeface="微软雅黑" pitchFamily="34" charset="-122"/>
              </a:rPr>
              <a:t>怎样工作</a:t>
            </a:r>
            <a:r>
              <a:rPr lang="zh-CN" altLang="en-US"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的观点</a:t>
            </a:r>
            <a:endParaRPr lang="en-US" altLang="zh-CN" sz="3200" dirty="0" smtClean="0">
              <a:latin typeface="微软雅黑" pitchFamily="34" charset="-122"/>
              <a:ea typeface="微软雅黑" pitchFamily="34" charset="-122"/>
            </a:endParaRPr>
          </a:p>
          <a:p>
            <a:endParaRPr lang="en-US" altLang="zh-CN" sz="3200" dirty="0">
              <a:latin typeface="微软雅黑" pitchFamily="34" charset="-122"/>
              <a:ea typeface="微软雅黑" pitchFamily="34" charset="-122"/>
            </a:endParaRPr>
          </a:p>
          <a:p>
            <a:endParaRPr lang="en-US" altLang="zh-CN" sz="3200" dirty="0" smtClean="0">
              <a:latin typeface="微软雅黑" pitchFamily="34" charset="-122"/>
              <a:ea typeface="微软雅黑" pitchFamily="34" charset="-122"/>
            </a:endParaRPr>
          </a:p>
          <a:p>
            <a:endParaRPr lang="zh-CN" altLang="en-US" sz="3200" dirty="0">
              <a:latin typeface="微软雅黑" pitchFamily="34" charset="-122"/>
              <a:ea typeface="微软雅黑" pitchFamily="34" charset="-122"/>
            </a:endParaRPr>
          </a:p>
        </p:txBody>
      </p:sp>
      <p:sp>
        <p:nvSpPr>
          <p:cNvPr id="6" name="TextBox 5"/>
          <p:cNvSpPr txBox="1"/>
          <p:nvPr/>
        </p:nvSpPr>
        <p:spPr>
          <a:xfrm>
            <a:off x="6660232" y="3260708"/>
            <a:ext cx="2232248" cy="1512000"/>
          </a:xfrm>
          <a:prstGeom prst="rect">
            <a:avLst/>
          </a:prstGeom>
          <a:noFill/>
          <a:ln w="38100">
            <a:solidFill>
              <a:schemeClr val="accent2"/>
            </a:solidFill>
            <a:prstDash val="sysDash"/>
          </a:ln>
        </p:spPr>
        <p:txBody>
          <a:bodyPr wrap="square" rtlCol="0">
            <a:spAutoFit/>
          </a:bodyPr>
          <a:lstStyle/>
          <a:p>
            <a:r>
              <a:rPr lang="zh-CN" altLang="en-US" sz="4800" dirty="0" smtClean="0"/>
              <a:t>购物车</a:t>
            </a:r>
            <a:endParaRPr lang="zh-CN" altLang="en-US" sz="4800" dirty="0"/>
          </a:p>
        </p:txBody>
      </p:sp>
    </p:spTree>
    <p:extLst>
      <p:ext uri="{BB962C8B-B14F-4D97-AF65-F5344CB8AC3E}">
        <p14:creationId xmlns:p14="http://schemas.microsoft.com/office/powerpoint/2010/main" val="1399426162"/>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zh-CN" altLang="en-US" sz="4800" dirty="0" smtClean="0">
                <a:latin typeface="迷你简剪纸" pitchFamily="65" charset="-122"/>
                <a:ea typeface="迷你简剪纸" pitchFamily="65" charset="-122"/>
              </a:rPr>
              <a:t>错误处理</a:t>
            </a:r>
            <a:endParaRPr lang="zh-CN" altLang="en-US" sz="4800" dirty="0">
              <a:latin typeface="迷你简剪纸" pitchFamily="65" charset="-122"/>
              <a:ea typeface="迷你简剪纸" pitchFamily="65" charset="-122"/>
            </a:endParaRPr>
          </a:p>
        </p:txBody>
      </p:sp>
      <p:sp>
        <p:nvSpPr>
          <p:cNvPr id="4" name="TextBox 3"/>
          <p:cNvSpPr txBox="1"/>
          <p:nvPr/>
        </p:nvSpPr>
        <p:spPr>
          <a:xfrm>
            <a:off x="488604" y="2060848"/>
            <a:ext cx="4299420" cy="2308324"/>
          </a:xfrm>
          <a:prstGeom prst="rect">
            <a:avLst/>
          </a:prstGeom>
          <a:noFill/>
          <a:ln w="38100">
            <a:solidFill>
              <a:schemeClr val="accent2"/>
            </a:solidFill>
            <a:prstDash val="sysDash"/>
          </a:ln>
        </p:spPr>
        <p:txBody>
          <a:bodyPr wrap="square" rtlCol="0">
            <a:spAutoFit/>
          </a:bodyPr>
          <a:lstStyle/>
          <a:p>
            <a:pPr marL="342900" indent="-342900">
              <a:buFont typeface="Wingdings" pitchFamily="2" charset="2"/>
              <a:buChar char="ü"/>
            </a:pPr>
            <a:endParaRPr lang="en-US" altLang="zh-CN" sz="3600" dirty="0" smtClean="0"/>
          </a:p>
          <a:p>
            <a:pPr marL="342900" indent="-342900">
              <a:buFont typeface="Wingdings" pitchFamily="2" charset="2"/>
              <a:buChar char="ü"/>
            </a:pPr>
            <a:r>
              <a:rPr lang="zh-CN" altLang="en-US" sz="3600" dirty="0" smtClean="0"/>
              <a:t>方式一：将系统设置为不可能犯错的那种</a:t>
            </a:r>
            <a:endParaRPr lang="en-US" altLang="zh-CN" sz="3600" dirty="0" smtClean="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215010"/>
            <a:ext cx="3864428" cy="2880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080423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zh-CN" altLang="en-US" sz="4800" dirty="0" smtClean="0">
                <a:latin typeface="迷你简剪纸" pitchFamily="65" charset="-122"/>
                <a:ea typeface="迷你简剪纸" pitchFamily="65" charset="-122"/>
              </a:rPr>
              <a:t>错误处理</a:t>
            </a:r>
            <a:endParaRPr lang="zh-CN" altLang="en-US" sz="4800" dirty="0">
              <a:latin typeface="迷你简剪纸" pitchFamily="65" charset="-122"/>
              <a:ea typeface="迷你简剪纸" pitchFamily="65" charset="-122"/>
            </a:endParaRPr>
          </a:p>
        </p:txBody>
      </p:sp>
      <p:sp>
        <p:nvSpPr>
          <p:cNvPr id="4" name="TextBox 3"/>
          <p:cNvSpPr txBox="1"/>
          <p:nvPr/>
        </p:nvSpPr>
        <p:spPr>
          <a:xfrm>
            <a:off x="488604" y="2068044"/>
            <a:ext cx="4155404" cy="3416320"/>
          </a:xfrm>
          <a:prstGeom prst="rect">
            <a:avLst/>
          </a:prstGeom>
          <a:noFill/>
          <a:ln w="38100">
            <a:solidFill>
              <a:schemeClr val="accent2"/>
            </a:solidFill>
            <a:prstDash val="sysDash"/>
          </a:ln>
        </p:spPr>
        <p:txBody>
          <a:bodyPr wrap="square" rtlCol="0">
            <a:spAutoFit/>
          </a:bodyPr>
          <a:lstStyle/>
          <a:p>
            <a:pPr marL="342900" indent="-342900">
              <a:buFont typeface="Wingdings" pitchFamily="2" charset="2"/>
              <a:buChar char="ü"/>
            </a:pPr>
            <a:endParaRPr lang="en-US" altLang="zh-CN" sz="3600" dirty="0" smtClean="0"/>
          </a:p>
          <a:p>
            <a:pPr marL="342900" indent="-342900">
              <a:buFont typeface="Wingdings" pitchFamily="2" charset="2"/>
              <a:buChar char="ü"/>
            </a:pPr>
            <a:r>
              <a:rPr lang="zh-CN" altLang="en-US" sz="3600" dirty="0" smtClean="0"/>
              <a:t>方式二：使错误难以发生，系统帮助用户找出错误并修正它们</a:t>
            </a:r>
            <a:endParaRPr lang="en-US" altLang="zh-CN" sz="3600" dirty="0" smtClean="0"/>
          </a:p>
          <a:p>
            <a:endParaRPr lang="en-US" altLang="zh-CN" sz="3600" dirty="0" smtClean="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5" y="2336044"/>
            <a:ext cx="3744416" cy="2880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463022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zh-CN" altLang="en-US" sz="4800" dirty="0" smtClean="0">
                <a:latin typeface="迷你简剪纸" pitchFamily="65" charset="-122"/>
                <a:ea typeface="迷你简剪纸" pitchFamily="65" charset="-122"/>
              </a:rPr>
              <a:t>错误处理</a:t>
            </a:r>
            <a:endParaRPr lang="zh-CN" altLang="en-US" sz="4800" dirty="0">
              <a:latin typeface="迷你简剪纸" pitchFamily="65" charset="-122"/>
              <a:ea typeface="迷你简剪纸" pitchFamily="65" charset="-122"/>
            </a:endParaRPr>
          </a:p>
        </p:txBody>
      </p:sp>
      <p:sp>
        <p:nvSpPr>
          <p:cNvPr id="4" name="TextBox 3"/>
          <p:cNvSpPr txBox="1"/>
          <p:nvPr/>
        </p:nvSpPr>
        <p:spPr>
          <a:xfrm>
            <a:off x="488604" y="2060848"/>
            <a:ext cx="8064896" cy="1754326"/>
          </a:xfrm>
          <a:prstGeom prst="rect">
            <a:avLst/>
          </a:prstGeom>
          <a:noFill/>
          <a:ln w="38100">
            <a:solidFill>
              <a:schemeClr val="accent2"/>
            </a:solidFill>
            <a:prstDash val="sysDash"/>
          </a:ln>
        </p:spPr>
        <p:txBody>
          <a:bodyPr wrap="square" rtlCol="0">
            <a:spAutoFit/>
          </a:bodyPr>
          <a:lstStyle/>
          <a:p>
            <a:pPr marL="342900" indent="-342900">
              <a:buFont typeface="Wingdings" pitchFamily="2" charset="2"/>
              <a:buChar char="ü"/>
            </a:pPr>
            <a:r>
              <a:rPr lang="zh-CN" altLang="en-US" sz="3600" dirty="0" smtClean="0"/>
              <a:t>当用户完成后发现错了，系统为用户提供从错误中回复的方式</a:t>
            </a:r>
            <a:endParaRPr lang="en-US" altLang="zh-CN" sz="3600" dirty="0" smtClean="0"/>
          </a:p>
          <a:p>
            <a:pPr marL="342900" indent="-342900">
              <a:buFont typeface="Wingdings" pitchFamily="2" charset="2"/>
              <a:buChar char="ü"/>
            </a:pPr>
            <a:r>
              <a:rPr lang="zh-CN" altLang="en-US" sz="3600" dirty="0" smtClean="0"/>
              <a:t>提供大量警告。</a:t>
            </a:r>
            <a:endParaRPr lang="zh-CN" altLang="en-US" sz="3600"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960812"/>
            <a:ext cx="3400900" cy="2953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463022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rot="557893">
            <a:off x="5664594" y="530251"/>
            <a:ext cx="3005825" cy="830997"/>
          </a:xfrm>
          <a:prstGeom prst="rect">
            <a:avLst/>
          </a:prstGeom>
          <a:noFill/>
          <a:ln w="38100">
            <a:solidFill>
              <a:schemeClr val="accent2"/>
            </a:solidFill>
            <a:prstDash val="sysDash"/>
          </a:ln>
        </p:spPr>
        <p:txBody>
          <a:bodyPr wrap="square" rtlCol="0">
            <a:spAutoFit/>
          </a:bodyPr>
          <a:lstStyle/>
          <a:p>
            <a:pPr algn="ctr"/>
            <a:r>
              <a:rPr lang="zh-CN" altLang="en-US" sz="4800" b="1" dirty="0" smtClean="0"/>
              <a:t>结构层</a:t>
            </a:r>
            <a:endParaRPr lang="zh-CN" altLang="en-US" sz="4800" b="1" dirty="0"/>
          </a:p>
        </p:txBody>
      </p:sp>
    </p:spTree>
    <p:extLst>
      <p:ext uri="{BB962C8B-B14F-4D97-AF65-F5344CB8AC3E}">
        <p14:creationId xmlns:p14="http://schemas.microsoft.com/office/powerpoint/2010/main" val="23088375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7" y="405231"/>
            <a:ext cx="8064896" cy="1107996"/>
          </a:xfrm>
          <a:prstGeom prst="rect">
            <a:avLst/>
          </a:prstGeom>
          <a:noFill/>
          <a:ln w="38100">
            <a:solidFill>
              <a:schemeClr val="accent2"/>
            </a:solidFill>
            <a:prstDash val="sysDash"/>
          </a:ln>
        </p:spPr>
        <p:txBody>
          <a:bodyPr wrap="square" rtlCol="0">
            <a:spAutoFit/>
          </a:bodyPr>
          <a:lstStyle/>
          <a:p>
            <a:pPr algn="r"/>
            <a:r>
              <a:rPr lang="zh-CN" altLang="en-US" sz="6600" b="1" dirty="0" smtClean="0"/>
              <a:t>结构层</a:t>
            </a:r>
            <a:endParaRPr lang="zh-CN" altLang="en-US" sz="6600" b="1" dirty="0"/>
          </a:p>
        </p:txBody>
      </p:sp>
      <p:sp>
        <p:nvSpPr>
          <p:cNvPr id="3" name="TextBox 2"/>
          <p:cNvSpPr txBox="1"/>
          <p:nvPr/>
        </p:nvSpPr>
        <p:spPr>
          <a:xfrm>
            <a:off x="755575" y="2636912"/>
            <a:ext cx="7560841" cy="1384995"/>
          </a:xfrm>
          <a:prstGeom prst="rect">
            <a:avLst/>
          </a:prstGeom>
          <a:noFill/>
        </p:spPr>
        <p:txBody>
          <a:bodyPr wrap="square" rtlCol="0">
            <a:spAutoFit/>
          </a:bodyPr>
          <a:lstStyle/>
          <a:p>
            <a:r>
              <a:rPr lang="zh-CN" altLang="zh-CN" sz="2800" dirty="0"/>
              <a:t>适当的将我们的关注点从抽象的决策与范围问题转移到影响最后用户体验的具体</a:t>
            </a:r>
            <a:r>
              <a:rPr lang="zh-CN" altLang="zh-CN" sz="2800" dirty="0" smtClean="0"/>
              <a:t>因素</a:t>
            </a:r>
            <a:endParaRPr lang="zh-CN" altLang="zh-CN" sz="2800" dirty="0"/>
          </a:p>
          <a:p>
            <a:endParaRPr lang="zh-CN" altLang="en-US" sz="2800" dirty="0"/>
          </a:p>
        </p:txBody>
      </p:sp>
      <p:sp>
        <p:nvSpPr>
          <p:cNvPr id="5" name="TextBox 4"/>
          <p:cNvSpPr txBox="1"/>
          <p:nvPr/>
        </p:nvSpPr>
        <p:spPr>
          <a:xfrm>
            <a:off x="755575" y="1772816"/>
            <a:ext cx="1741800" cy="707886"/>
          </a:xfrm>
          <a:prstGeom prst="rect">
            <a:avLst/>
          </a:prstGeom>
          <a:noFill/>
          <a:ln w="38100">
            <a:solidFill>
              <a:schemeClr val="accent2"/>
            </a:solidFill>
            <a:prstDash val="sysDash"/>
          </a:ln>
        </p:spPr>
        <p:txBody>
          <a:bodyPr wrap="square" rtlCol="0">
            <a:spAutoFit/>
          </a:bodyPr>
          <a:lstStyle/>
          <a:p>
            <a:r>
              <a:rPr lang="zh-CN" altLang="en-US" sz="4000" dirty="0" smtClean="0">
                <a:latin typeface="微软雅黑" pitchFamily="34" charset="-122"/>
                <a:ea typeface="微软雅黑" pitchFamily="34" charset="-122"/>
              </a:rPr>
              <a:t>定义</a:t>
            </a:r>
            <a:endParaRPr lang="zh-CN" altLang="en-US" sz="4000" dirty="0">
              <a:latin typeface="微软雅黑" pitchFamily="34" charset="-122"/>
              <a:ea typeface="微软雅黑" pitchFamily="34" charset="-122"/>
            </a:endParaRPr>
          </a:p>
        </p:txBody>
      </p:sp>
      <p:sp>
        <p:nvSpPr>
          <p:cNvPr id="6" name="TextBox 5"/>
          <p:cNvSpPr txBox="1"/>
          <p:nvPr/>
        </p:nvSpPr>
        <p:spPr>
          <a:xfrm>
            <a:off x="755576" y="3760297"/>
            <a:ext cx="2376264" cy="707886"/>
          </a:xfrm>
          <a:prstGeom prst="rect">
            <a:avLst/>
          </a:prstGeom>
          <a:noFill/>
          <a:ln w="38100">
            <a:solidFill>
              <a:schemeClr val="accent2"/>
            </a:solidFill>
            <a:prstDash val="sysDash"/>
          </a:ln>
        </p:spPr>
        <p:txBody>
          <a:bodyPr wrap="square" rtlCol="0">
            <a:spAutoFit/>
          </a:bodyPr>
          <a:lstStyle>
            <a:defPPr>
              <a:defRPr lang="zh-CN"/>
            </a:defPPr>
            <a:lvl1pPr>
              <a:defRPr sz="2800"/>
            </a:lvl1pPr>
          </a:lstStyle>
          <a:p>
            <a:r>
              <a:rPr lang="zh-CN" altLang="en-US" sz="4000" dirty="0">
                <a:latin typeface="微软雅黑" pitchFamily="34" charset="-122"/>
                <a:ea typeface="微软雅黑" pitchFamily="34" charset="-122"/>
              </a:rPr>
              <a:t>侧重点</a:t>
            </a:r>
          </a:p>
        </p:txBody>
      </p:sp>
      <p:sp>
        <p:nvSpPr>
          <p:cNvPr id="7" name="TextBox 6"/>
          <p:cNvSpPr txBox="1"/>
          <p:nvPr/>
        </p:nvSpPr>
        <p:spPr>
          <a:xfrm>
            <a:off x="656716" y="4581128"/>
            <a:ext cx="8515455" cy="1384995"/>
          </a:xfrm>
          <a:prstGeom prst="rect">
            <a:avLst/>
          </a:prstGeom>
          <a:noFill/>
        </p:spPr>
        <p:txBody>
          <a:bodyPr wrap="square" rtlCol="0">
            <a:spAutoFit/>
          </a:bodyPr>
          <a:lstStyle/>
          <a:p>
            <a:pPr marL="285750" indent="-285750">
              <a:buFont typeface="Arial" pitchFamily="34" charset="0"/>
              <a:buChar char="•"/>
            </a:pPr>
            <a:r>
              <a:rPr lang="zh-CN" altLang="zh-CN" sz="2800" dirty="0"/>
              <a:t>用户如何达到某页面，并且做完事情之后能去什么</a:t>
            </a:r>
            <a:r>
              <a:rPr lang="zh-CN" altLang="zh-CN" sz="2800" dirty="0" smtClean="0"/>
              <a:t>地方</a:t>
            </a:r>
            <a:endParaRPr lang="en-US" altLang="zh-CN" sz="2800" dirty="0"/>
          </a:p>
          <a:p>
            <a:pPr marL="285750" indent="-285750">
              <a:buFont typeface="Arial" pitchFamily="34" charset="0"/>
              <a:buChar char="•"/>
            </a:pPr>
            <a:r>
              <a:rPr lang="zh-CN" altLang="zh-CN" sz="2800" dirty="0"/>
              <a:t>确定哪些类别出现在哪里</a:t>
            </a:r>
            <a:endParaRPr lang="zh-CN" altLang="en-US" sz="2800" dirty="0"/>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161" y="3329409"/>
            <a:ext cx="6878010" cy="3562847"/>
          </a:xfrm>
          <a:prstGeom prst="rect">
            <a:avLst/>
          </a:prstGeom>
        </p:spPr>
      </p:pic>
      <p:sp>
        <p:nvSpPr>
          <p:cNvPr id="11" name="TextBox 10"/>
          <p:cNvSpPr txBox="1"/>
          <p:nvPr/>
        </p:nvSpPr>
        <p:spPr>
          <a:xfrm>
            <a:off x="3491880" y="3329409"/>
            <a:ext cx="5652120" cy="3528000"/>
          </a:xfrm>
          <a:prstGeom prst="rect">
            <a:avLst/>
          </a:prstGeom>
          <a:solidFill>
            <a:schemeClr val="bg2">
              <a:alpha val="86000"/>
            </a:schemeClr>
          </a:solidFill>
          <a:ln>
            <a:noFill/>
          </a:ln>
        </p:spPr>
        <p:txBody>
          <a:bodyPr wrap="square" rtlCol="0">
            <a:spAutoFit/>
          </a:bodyPr>
          <a:lstStyle/>
          <a:p>
            <a:endParaRPr lang="zh-CN" altLang="en-US" dirty="0"/>
          </a:p>
        </p:txBody>
      </p:sp>
      <p:sp>
        <p:nvSpPr>
          <p:cNvPr id="12" name="TextBox 11"/>
          <p:cNvSpPr txBox="1"/>
          <p:nvPr/>
        </p:nvSpPr>
        <p:spPr>
          <a:xfrm>
            <a:off x="2294161" y="3329409"/>
            <a:ext cx="1197719" cy="3492000"/>
          </a:xfrm>
          <a:prstGeom prst="rect">
            <a:avLst/>
          </a:prstGeom>
          <a:noFill/>
        </p:spPr>
        <p:txBody>
          <a:bodyPr wrap="square" rtlCol="0">
            <a:spAutoFit/>
          </a:bodyPr>
          <a:lstStyle/>
          <a:p>
            <a:endParaRPr lang="zh-CN" altLang="en-US" dirty="0"/>
          </a:p>
        </p:txBody>
      </p:sp>
      <p:sp>
        <p:nvSpPr>
          <p:cNvPr id="8" name="TextBox 7"/>
          <p:cNvSpPr txBox="1"/>
          <p:nvPr/>
        </p:nvSpPr>
        <p:spPr>
          <a:xfrm>
            <a:off x="17995" y="1772815"/>
            <a:ext cx="9036000" cy="5076000"/>
          </a:xfrm>
          <a:prstGeom prst="rect">
            <a:avLst/>
          </a:prstGeom>
          <a:solidFill>
            <a:schemeClr val="bg2">
              <a:alpha val="86000"/>
            </a:schemeClr>
          </a:solidFill>
          <a:ln w="38100">
            <a:solidFill>
              <a:schemeClr val="accent2"/>
            </a:solidFill>
            <a:prstDash val="sysDash"/>
          </a:ln>
        </p:spPr>
        <p:txBody>
          <a:bodyPr wrap="square" rtlCol="0">
            <a:spAutoFit/>
          </a:bodyPr>
          <a:lstStyle/>
          <a:p>
            <a:endParaRPr lang="en-US" altLang="zh-CN" sz="4400" dirty="0" smtClean="0"/>
          </a:p>
          <a:p>
            <a:r>
              <a:rPr lang="zh-CN" altLang="en-US" sz="4400" dirty="0" smtClean="0"/>
              <a:t>前提：</a:t>
            </a:r>
            <a:endParaRPr lang="en-US" altLang="zh-CN" sz="4400" dirty="0"/>
          </a:p>
          <a:p>
            <a:r>
              <a:rPr lang="zh-CN" altLang="en-US" sz="4400" dirty="0" smtClean="0"/>
              <a:t>收集</a:t>
            </a:r>
            <a:r>
              <a:rPr lang="zh-CN" altLang="zh-CN" sz="4400" dirty="0" smtClean="0"/>
              <a:t>完成</a:t>
            </a:r>
            <a:r>
              <a:rPr lang="zh-CN" altLang="zh-CN" sz="4400" dirty="0"/>
              <a:t>用户需求并将其排列好优先</a:t>
            </a:r>
            <a:r>
              <a:rPr lang="zh-CN" altLang="zh-CN" sz="4400" dirty="0" smtClean="0"/>
              <a:t>级别</a:t>
            </a:r>
            <a:endParaRPr lang="zh-CN" altLang="en-US" sz="4400" dirty="0"/>
          </a:p>
        </p:txBody>
      </p:sp>
    </p:spTree>
    <p:extLst>
      <p:ext uri="{BB962C8B-B14F-4D97-AF65-F5344CB8AC3E}">
        <p14:creationId xmlns:p14="http://schemas.microsoft.com/office/powerpoint/2010/main" val="3285475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nodePh="1">
                                  <p:stCondLst>
                                    <p:cond delay="2000"/>
                                  </p:stCondLst>
                                  <p:endCondLst>
                                    <p:cond evt="begin" delay="0">
                                      <p:tn val="24"/>
                                    </p:cond>
                                  </p:end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p:bldP spid="11" grpId="0" animBg="1"/>
      <p:bldP spid="12"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zh-CN" altLang="en-US" sz="4800" dirty="0" smtClean="0">
                <a:latin typeface="迷你简剪纸" pitchFamily="65" charset="-122"/>
                <a:ea typeface="迷你简剪纸" pitchFamily="65" charset="-122"/>
              </a:rPr>
              <a:t>结构示意图</a:t>
            </a:r>
            <a:endParaRPr lang="zh-CN" altLang="en-US" sz="4800" dirty="0">
              <a:latin typeface="迷你简剪纸" pitchFamily="65" charset="-122"/>
              <a:ea typeface="迷你简剪纸" pitchFamily="65" charset="-122"/>
            </a:endParaRPr>
          </a:p>
        </p:txBody>
      </p:sp>
      <p:grpSp>
        <p:nvGrpSpPr>
          <p:cNvPr id="3" name="组合 2"/>
          <p:cNvGrpSpPr/>
          <p:nvPr/>
        </p:nvGrpSpPr>
        <p:grpSpPr>
          <a:xfrm>
            <a:off x="1076445" y="2564904"/>
            <a:ext cx="3528392" cy="2233136"/>
            <a:chOff x="2015716" y="1879957"/>
            <a:chExt cx="3528392" cy="2233136"/>
          </a:xfrm>
        </p:grpSpPr>
        <p:sp>
          <p:nvSpPr>
            <p:cNvPr id="4" name="矩形 3"/>
            <p:cNvSpPr/>
            <p:nvPr/>
          </p:nvSpPr>
          <p:spPr>
            <a:xfrm>
              <a:off x="2015716" y="3500154"/>
              <a:ext cx="1080120" cy="612939"/>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63988" y="3500153"/>
              <a:ext cx="1080120" cy="612939"/>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39852" y="1879957"/>
              <a:ext cx="1080120" cy="612939"/>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左大括号 6"/>
            <p:cNvSpPr/>
            <p:nvPr/>
          </p:nvSpPr>
          <p:spPr>
            <a:xfrm rot="5400000">
              <a:off x="3354383" y="1838305"/>
              <a:ext cx="851058" cy="21602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0" name="右箭头 9"/>
          <p:cNvSpPr/>
          <p:nvPr/>
        </p:nvSpPr>
        <p:spPr>
          <a:xfrm>
            <a:off x="5076187" y="2591441"/>
            <a:ext cx="1548173" cy="586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5076056" y="4374018"/>
            <a:ext cx="1548173" cy="567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986038" y="2564904"/>
            <a:ext cx="1836203" cy="584775"/>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高级分类</a:t>
            </a:r>
            <a:endParaRPr lang="zh-CN" altLang="en-US" sz="3200" dirty="0">
              <a:latin typeface="微软雅黑" pitchFamily="34" charset="-122"/>
              <a:ea typeface="微软雅黑" pitchFamily="34" charset="-122"/>
            </a:endParaRPr>
          </a:p>
        </p:txBody>
      </p:sp>
      <p:sp>
        <p:nvSpPr>
          <p:cNvPr id="13" name="TextBox 12"/>
          <p:cNvSpPr txBox="1"/>
          <p:nvPr/>
        </p:nvSpPr>
        <p:spPr>
          <a:xfrm>
            <a:off x="6986038" y="4185101"/>
            <a:ext cx="2123728" cy="584775"/>
          </a:xfrm>
          <a:prstGeom prst="rect">
            <a:avLst/>
          </a:prstGeom>
          <a:noFill/>
        </p:spPr>
        <p:txBody>
          <a:bodyPr wrap="square" rtlCol="0">
            <a:spAutoFit/>
          </a:bodyPr>
          <a:lstStyle/>
          <a:p>
            <a:r>
              <a:rPr lang="zh-CN" altLang="en-US" sz="3200" dirty="0">
                <a:latin typeface="微软雅黑" pitchFamily="34" charset="-122"/>
                <a:ea typeface="微软雅黑" pitchFamily="34" charset="-122"/>
              </a:rPr>
              <a:t>次级分类</a:t>
            </a:r>
          </a:p>
        </p:txBody>
      </p:sp>
      <p:sp>
        <p:nvSpPr>
          <p:cNvPr id="14" name="TextBox 13"/>
          <p:cNvSpPr txBox="1"/>
          <p:nvPr/>
        </p:nvSpPr>
        <p:spPr>
          <a:xfrm>
            <a:off x="981877" y="5009400"/>
            <a:ext cx="1328981" cy="646331"/>
          </a:xfrm>
          <a:prstGeom prst="rect">
            <a:avLst/>
          </a:prstGeom>
          <a:noFill/>
        </p:spPr>
        <p:txBody>
          <a:bodyPr wrap="square" rtlCol="0">
            <a:spAutoFit/>
          </a:bodyPr>
          <a:lstStyle/>
          <a:p>
            <a:r>
              <a:rPr lang="en-US" altLang="zh-CN" sz="3600" b="1" dirty="0" smtClean="0"/>
              <a:t>……</a:t>
            </a:r>
            <a:endParaRPr lang="zh-CN" altLang="en-US" sz="3600" b="1" dirty="0"/>
          </a:p>
        </p:txBody>
      </p:sp>
      <p:sp>
        <p:nvSpPr>
          <p:cNvPr id="15" name="矩形 14"/>
          <p:cNvSpPr/>
          <p:nvPr/>
        </p:nvSpPr>
        <p:spPr>
          <a:xfrm>
            <a:off x="3510779" y="5009400"/>
            <a:ext cx="1107996" cy="646331"/>
          </a:xfrm>
          <a:prstGeom prst="rect">
            <a:avLst/>
          </a:prstGeom>
        </p:spPr>
        <p:txBody>
          <a:bodyPr wrap="none">
            <a:spAutoFit/>
          </a:bodyPr>
          <a:lstStyle/>
          <a:p>
            <a:r>
              <a:rPr lang="en-US" altLang="zh-CN" sz="3600" b="1" dirty="0"/>
              <a:t>……</a:t>
            </a:r>
            <a:endParaRPr lang="zh-CN" altLang="en-US" sz="3600" b="1" dirty="0"/>
          </a:p>
        </p:txBody>
      </p:sp>
    </p:spTree>
    <p:extLst>
      <p:ext uri="{BB962C8B-B14F-4D97-AF65-F5344CB8AC3E}">
        <p14:creationId xmlns:p14="http://schemas.microsoft.com/office/powerpoint/2010/main" val="24167510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en-US" altLang="zh-CN" sz="4800" dirty="0" smtClean="0">
                <a:latin typeface="迷你简剪纸" pitchFamily="65" charset="-122"/>
                <a:ea typeface="迷你简剪纸" pitchFamily="65" charset="-122"/>
              </a:rPr>
              <a:t>1.</a:t>
            </a:r>
            <a:r>
              <a:rPr lang="zh-CN" altLang="en-US" sz="4800" dirty="0" smtClean="0">
                <a:latin typeface="迷你简剪纸" pitchFamily="65" charset="-122"/>
                <a:ea typeface="迷你简剪纸" pitchFamily="65" charset="-122"/>
              </a:rPr>
              <a:t>交互设计</a:t>
            </a:r>
            <a:endParaRPr lang="zh-CN" altLang="en-US" sz="4800" dirty="0">
              <a:latin typeface="迷你简剪纸" pitchFamily="65" charset="-122"/>
              <a:ea typeface="迷你简剪纸" pitchFamily="65" charset="-122"/>
            </a:endParaRPr>
          </a:p>
        </p:txBody>
      </p:sp>
      <p:sp>
        <p:nvSpPr>
          <p:cNvPr id="9" name="TextBox 8"/>
          <p:cNvSpPr txBox="1"/>
          <p:nvPr/>
        </p:nvSpPr>
        <p:spPr>
          <a:xfrm>
            <a:off x="505237" y="1988840"/>
            <a:ext cx="8064898" cy="2862322"/>
          </a:xfrm>
          <a:prstGeom prst="rect">
            <a:avLst/>
          </a:prstGeom>
          <a:noFill/>
          <a:ln w="38100">
            <a:solidFill>
              <a:schemeClr val="accent2"/>
            </a:solidFill>
            <a:prstDash val="sysDash"/>
          </a:ln>
        </p:spPr>
        <p:txBody>
          <a:bodyPr wrap="square" rtlCol="0">
            <a:spAutoFit/>
          </a:bodyPr>
          <a:lstStyle/>
          <a:p>
            <a:pPr marL="285750" indent="-285750">
              <a:buFont typeface="Wingdings" pitchFamily="2" charset="2"/>
              <a:buChar char="u"/>
            </a:pPr>
            <a:endParaRPr lang="en-US" altLang="zh-CN" sz="3600" dirty="0" smtClean="0">
              <a:latin typeface="微软雅黑" pitchFamily="34" charset="-122"/>
              <a:ea typeface="微软雅黑" pitchFamily="34" charset="-122"/>
            </a:endParaRPr>
          </a:p>
          <a:p>
            <a:pPr marL="285750" indent="-285750">
              <a:buFont typeface="Wingdings" pitchFamily="2" charset="2"/>
              <a:buChar char="u"/>
            </a:pPr>
            <a:r>
              <a:rPr lang="zh-CN" altLang="en-US" sz="3600" dirty="0" smtClean="0">
                <a:latin typeface="微软雅黑" pitchFamily="34" charset="-122"/>
                <a:ea typeface="微软雅黑" pitchFamily="34" charset="-122"/>
              </a:rPr>
              <a:t>关注与描述可能的用户行为，同时定义系统如何配合与响应</a:t>
            </a:r>
            <a:r>
              <a:rPr lang="en-US" altLang="zh-CN" sz="3600" dirty="0" smtClean="0">
                <a:latin typeface="微软雅黑" pitchFamily="34" charset="-122"/>
                <a:ea typeface="微软雅黑" pitchFamily="34" charset="-122"/>
              </a:rPr>
              <a:t>—</a:t>
            </a:r>
            <a:r>
              <a:rPr lang="zh-CN" altLang="en-US" sz="3600" dirty="0" smtClean="0">
                <a:latin typeface="微软雅黑" pitchFamily="34" charset="-122"/>
                <a:ea typeface="微软雅黑" pitchFamily="34" charset="-122"/>
              </a:rPr>
              <a:t>舞步。</a:t>
            </a:r>
            <a:endParaRPr lang="en-US" altLang="zh-CN" sz="3600" dirty="0" smtClean="0">
              <a:latin typeface="微软雅黑" pitchFamily="34" charset="-122"/>
              <a:ea typeface="微软雅黑" pitchFamily="34" charset="-122"/>
            </a:endParaRPr>
          </a:p>
          <a:p>
            <a:endParaRPr lang="en-US" altLang="zh-CN" sz="3600" dirty="0" smtClean="0">
              <a:latin typeface="微软雅黑" pitchFamily="34" charset="-122"/>
              <a:ea typeface="微软雅黑" pitchFamily="34" charset="-122"/>
            </a:endParaRPr>
          </a:p>
          <a:p>
            <a:pPr marL="285750" indent="-285750">
              <a:buFont typeface="Wingdings" pitchFamily="2" charset="2"/>
              <a:buChar char="u"/>
            </a:pPr>
            <a:r>
              <a:rPr lang="zh-CN" altLang="en-US" sz="3600" dirty="0" smtClean="0">
                <a:latin typeface="微软雅黑" pitchFamily="34" charset="-122"/>
                <a:ea typeface="微软雅黑" pitchFamily="34" charset="-122"/>
              </a:rPr>
              <a:t>用户与软件的和平相处。</a:t>
            </a:r>
            <a:endParaRPr lang="zh-CN" altLang="en-US" sz="3600" dirty="0">
              <a:latin typeface="微软雅黑" pitchFamily="34" charset="-122"/>
              <a:ea typeface="微软雅黑" pitchFamily="34" charset="-122"/>
            </a:endParaRPr>
          </a:p>
        </p:txBody>
      </p:sp>
    </p:spTree>
    <p:extLst>
      <p:ext uri="{BB962C8B-B14F-4D97-AF65-F5344CB8AC3E}">
        <p14:creationId xmlns:p14="http://schemas.microsoft.com/office/powerpoint/2010/main" val="343675291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en-US" altLang="zh-CN" sz="4800" dirty="0" smtClean="0">
                <a:latin typeface="迷你简剪纸" pitchFamily="65" charset="-122"/>
                <a:ea typeface="迷你简剪纸" pitchFamily="65" charset="-122"/>
              </a:rPr>
              <a:t>2.</a:t>
            </a:r>
            <a:r>
              <a:rPr lang="zh-CN" altLang="en-US" sz="4800" dirty="0" smtClean="0">
                <a:latin typeface="迷你简剪纸" pitchFamily="65" charset="-122"/>
                <a:ea typeface="迷你简剪纸" pitchFamily="65" charset="-122"/>
              </a:rPr>
              <a:t>信息架构</a:t>
            </a:r>
            <a:endParaRPr lang="zh-CN" altLang="en-US" sz="4800" dirty="0">
              <a:latin typeface="迷你简剪纸" pitchFamily="65" charset="-122"/>
              <a:ea typeface="迷你简剪纸" pitchFamily="65" charset="-122"/>
            </a:endParaRPr>
          </a:p>
        </p:txBody>
      </p:sp>
      <p:sp>
        <p:nvSpPr>
          <p:cNvPr id="3" name="TextBox 2"/>
          <p:cNvSpPr txBox="1"/>
          <p:nvPr/>
        </p:nvSpPr>
        <p:spPr>
          <a:xfrm>
            <a:off x="506364" y="1700808"/>
            <a:ext cx="8064896" cy="3693319"/>
          </a:xfrm>
          <a:prstGeom prst="rect">
            <a:avLst/>
          </a:prstGeom>
          <a:noFill/>
        </p:spPr>
        <p:txBody>
          <a:bodyPr wrap="square" rtlCol="0">
            <a:spAutoFit/>
          </a:bodyPr>
          <a:lstStyle/>
          <a:p>
            <a:pPr marL="342900" indent="-342900">
              <a:lnSpc>
                <a:spcPct val="150000"/>
              </a:lnSpc>
              <a:buFont typeface="+mj-lt"/>
              <a:buAutoNum type="arabicPeriod"/>
            </a:pPr>
            <a:r>
              <a:rPr lang="zh-CN" altLang="en-US" sz="3600" dirty="0" smtClean="0">
                <a:latin typeface="微软雅黑" pitchFamily="34" charset="-122"/>
                <a:ea typeface="微软雅黑" pitchFamily="34" charset="-122"/>
              </a:rPr>
              <a:t>着重于设计组织分类和导航结构，从而使用户高效率有效地浏览网站内容。</a:t>
            </a:r>
            <a:endParaRPr lang="en-US" altLang="zh-CN" sz="3600" dirty="0" smtClean="0">
              <a:latin typeface="微软雅黑" pitchFamily="34" charset="-122"/>
              <a:ea typeface="微软雅黑" pitchFamily="34" charset="-122"/>
            </a:endParaRPr>
          </a:p>
          <a:p>
            <a:pPr>
              <a:lnSpc>
                <a:spcPct val="150000"/>
              </a:lnSpc>
            </a:pPr>
            <a:endParaRPr lang="en-US" altLang="zh-CN" sz="3600" dirty="0" smtClean="0">
              <a:latin typeface="微软雅黑" pitchFamily="34" charset="-122"/>
              <a:ea typeface="微软雅黑" pitchFamily="34" charset="-122"/>
            </a:endParaRPr>
          </a:p>
          <a:p>
            <a:pPr marL="742950" indent="-742950">
              <a:buFont typeface="+mj-lt"/>
              <a:buAutoNum type="arabicPeriod" startAt="2"/>
            </a:pPr>
            <a:r>
              <a:rPr lang="zh-CN" altLang="en-US" sz="3600" dirty="0" smtClean="0">
                <a:latin typeface="微软雅黑" pitchFamily="34" charset="-122"/>
                <a:ea typeface="微软雅黑" pitchFamily="34" charset="-122"/>
              </a:rPr>
              <a:t>关注点：</a:t>
            </a:r>
            <a:r>
              <a:rPr lang="zh-CN" altLang="zh-CN" sz="3600" dirty="0" smtClean="0">
                <a:latin typeface="微软雅黑" pitchFamily="34" charset="-122"/>
                <a:ea typeface="微软雅黑" pitchFamily="34" charset="-122"/>
              </a:rPr>
              <a:t>呈现</a:t>
            </a:r>
            <a:r>
              <a:rPr lang="zh-CN" altLang="zh-CN" sz="3600" dirty="0">
                <a:latin typeface="微软雅黑" pitchFamily="34" charset="-122"/>
                <a:ea typeface="微软雅黑" pitchFamily="34" charset="-122"/>
              </a:rPr>
              <a:t>给用户的信息是否合理并具有意义。</a:t>
            </a:r>
          </a:p>
        </p:txBody>
      </p:sp>
    </p:spTree>
    <p:extLst>
      <p:ext uri="{BB962C8B-B14F-4D97-AF65-F5344CB8AC3E}">
        <p14:creationId xmlns:p14="http://schemas.microsoft.com/office/powerpoint/2010/main" val="1696670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en-US" altLang="zh-CN" sz="4800" dirty="0" smtClean="0">
                <a:latin typeface="迷你简剪纸" pitchFamily="65" charset="-122"/>
                <a:ea typeface="迷你简剪纸" pitchFamily="65" charset="-122"/>
              </a:rPr>
              <a:t>2.</a:t>
            </a:r>
            <a:r>
              <a:rPr lang="zh-CN" altLang="en-US" sz="4800" dirty="0" smtClean="0">
                <a:latin typeface="迷你简剪纸" pitchFamily="65" charset="-122"/>
                <a:ea typeface="迷你简剪纸" pitchFamily="65" charset="-122"/>
              </a:rPr>
              <a:t>信息架构</a:t>
            </a:r>
            <a:endParaRPr lang="zh-CN" altLang="en-US" sz="4800" dirty="0">
              <a:latin typeface="迷你简剪纸" pitchFamily="65" charset="-122"/>
              <a:ea typeface="迷你简剪纸" pitchFamily="65" charset="-122"/>
            </a:endParaRPr>
          </a:p>
        </p:txBody>
      </p:sp>
      <p:sp>
        <p:nvSpPr>
          <p:cNvPr id="4" name="TextBox 3"/>
          <p:cNvSpPr txBox="1"/>
          <p:nvPr/>
        </p:nvSpPr>
        <p:spPr>
          <a:xfrm>
            <a:off x="519157" y="5085181"/>
            <a:ext cx="3564000" cy="1548000"/>
          </a:xfrm>
          <a:prstGeom prst="rect">
            <a:avLst/>
          </a:prstGeom>
          <a:noFill/>
          <a:ln w="38100">
            <a:solidFill>
              <a:schemeClr val="accent2"/>
            </a:solidFill>
            <a:prstDash val="sysDash"/>
          </a:ln>
        </p:spPr>
        <p:txBody>
          <a:bodyPr wrap="square" rtlCol="0">
            <a:spAutoFit/>
          </a:bodyPr>
          <a:lstStyle/>
          <a:p>
            <a:pPr marL="571500" indent="-571500">
              <a:buFont typeface="Wingdings" pitchFamily="2" charset="2"/>
              <a:buChar char="ü"/>
            </a:pPr>
            <a:r>
              <a:rPr lang="zh-CN" altLang="en-US" sz="3600" dirty="0">
                <a:latin typeface="微软雅黑" pitchFamily="34" charset="-122"/>
                <a:ea typeface="微软雅黑" pitchFamily="34" charset="-122"/>
              </a:rPr>
              <a:t>组织</a:t>
            </a:r>
            <a:r>
              <a:rPr lang="zh-CN" altLang="en-US" sz="3600" dirty="0" smtClean="0">
                <a:latin typeface="微软雅黑" pitchFamily="34" charset="-122"/>
                <a:ea typeface="微软雅黑" pitchFamily="34" charset="-122"/>
              </a:rPr>
              <a:t>原则</a:t>
            </a:r>
            <a:endParaRPr lang="zh-CN" altLang="en-US" sz="3600" dirty="0">
              <a:latin typeface="微软雅黑" pitchFamily="34" charset="-122"/>
              <a:ea typeface="微软雅黑" pitchFamily="34" charset="-122"/>
            </a:endParaRPr>
          </a:p>
        </p:txBody>
      </p:sp>
      <p:sp>
        <p:nvSpPr>
          <p:cNvPr id="5" name="TextBox 4"/>
          <p:cNvSpPr txBox="1"/>
          <p:nvPr/>
        </p:nvSpPr>
        <p:spPr>
          <a:xfrm>
            <a:off x="502854" y="3326207"/>
            <a:ext cx="3564000" cy="1548000"/>
          </a:xfrm>
          <a:prstGeom prst="rect">
            <a:avLst/>
          </a:prstGeom>
          <a:noFill/>
          <a:ln w="38100">
            <a:solidFill>
              <a:schemeClr val="accent2"/>
            </a:solidFill>
            <a:prstDash val="sysDash"/>
          </a:ln>
        </p:spPr>
        <p:txBody>
          <a:bodyPr wrap="square" rtlCol="0">
            <a:spAutoFit/>
          </a:bodyPr>
          <a:lstStyle>
            <a:defPPr>
              <a:defRPr lang="zh-CN"/>
            </a:defPPr>
            <a:lvl1pPr>
              <a:defRPr sz="3600">
                <a:latin typeface="微软雅黑" pitchFamily="34" charset="-122"/>
                <a:ea typeface="微软雅黑" pitchFamily="34" charset="-122"/>
              </a:defRPr>
            </a:lvl1pPr>
          </a:lstStyle>
          <a:p>
            <a:pPr marL="571500" indent="-571500">
              <a:buFont typeface="Wingdings" pitchFamily="2" charset="2"/>
              <a:buChar char="ü"/>
            </a:pPr>
            <a:r>
              <a:rPr lang="zh-CN" altLang="en-US" dirty="0"/>
              <a:t>结构方法</a:t>
            </a:r>
          </a:p>
        </p:txBody>
      </p:sp>
      <p:sp>
        <p:nvSpPr>
          <p:cNvPr id="8" name="TextBox 7"/>
          <p:cNvSpPr txBox="1"/>
          <p:nvPr/>
        </p:nvSpPr>
        <p:spPr>
          <a:xfrm>
            <a:off x="393417" y="1453232"/>
            <a:ext cx="3636000" cy="1692000"/>
          </a:xfrm>
          <a:prstGeom prst="rect">
            <a:avLst/>
          </a:prstGeom>
          <a:noFill/>
          <a:ln>
            <a:noFill/>
          </a:ln>
        </p:spPr>
        <p:txBody>
          <a:bodyPr wrap="square" rtlCol="0">
            <a:spAutoFit/>
          </a:bodyPr>
          <a:lstStyle/>
          <a:p>
            <a:endParaRPr lang="zh-CN" altLang="en-US" dirty="0"/>
          </a:p>
        </p:txBody>
      </p:sp>
      <p:sp>
        <p:nvSpPr>
          <p:cNvPr id="7" name="TextBox 6"/>
          <p:cNvSpPr txBox="1"/>
          <p:nvPr/>
        </p:nvSpPr>
        <p:spPr>
          <a:xfrm>
            <a:off x="-180528" y="1351816"/>
            <a:ext cx="9144000" cy="6912000"/>
          </a:xfrm>
          <a:prstGeom prst="rect">
            <a:avLst/>
          </a:prstGeom>
          <a:solidFill>
            <a:schemeClr val="bg2">
              <a:alpha val="87000"/>
            </a:schemeClr>
          </a:solidFill>
        </p:spPr>
        <p:txBody>
          <a:bodyPr wrap="square" rtlCol="0">
            <a:spAutoFit/>
          </a:bodyPr>
          <a:lstStyle/>
          <a:p>
            <a:endParaRPr lang="zh-CN" altLang="en-US" dirty="0"/>
          </a:p>
        </p:txBody>
      </p:sp>
      <p:sp>
        <p:nvSpPr>
          <p:cNvPr id="6" name="TextBox 5"/>
          <p:cNvSpPr txBox="1"/>
          <p:nvPr/>
        </p:nvSpPr>
        <p:spPr>
          <a:xfrm>
            <a:off x="479096" y="1484784"/>
            <a:ext cx="3564398" cy="1548000"/>
          </a:xfrm>
          <a:prstGeom prst="rect">
            <a:avLst/>
          </a:prstGeom>
          <a:noFill/>
          <a:ln w="38100">
            <a:solidFill>
              <a:schemeClr val="accent2"/>
            </a:solidFill>
            <a:prstDash val="sysDash"/>
          </a:ln>
        </p:spPr>
        <p:txBody>
          <a:bodyPr wrap="square" rtlCol="0">
            <a:spAutoFit/>
          </a:bodyPr>
          <a:lstStyle/>
          <a:p>
            <a:pPr marL="571500" indent="-571500">
              <a:buFont typeface="Wingdings" pitchFamily="2" charset="2"/>
              <a:buChar char="ü"/>
            </a:pPr>
            <a:r>
              <a:rPr lang="zh-CN" altLang="en-US" sz="3600" dirty="0" smtClean="0">
                <a:latin typeface="微软雅黑" pitchFamily="34" charset="-122"/>
                <a:ea typeface="微软雅黑" pitchFamily="34" charset="-122"/>
              </a:rPr>
              <a:t>结构化内容</a:t>
            </a:r>
            <a:endParaRPr lang="zh-CN" altLang="en-US" sz="3600" dirty="0">
              <a:latin typeface="微软雅黑" pitchFamily="34" charset="-122"/>
              <a:ea typeface="微软雅黑" pitchFamily="34" charset="-122"/>
            </a:endParaRPr>
          </a:p>
        </p:txBody>
      </p:sp>
    </p:spTree>
    <p:extLst>
      <p:ext uri="{BB962C8B-B14F-4D97-AF65-F5344CB8AC3E}">
        <p14:creationId xmlns:p14="http://schemas.microsoft.com/office/powerpoint/2010/main" val="33692639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zh-CN" altLang="en-US" sz="4800" dirty="0" smtClean="0">
                <a:latin typeface="迷你简剪纸" pitchFamily="65" charset="-122"/>
                <a:ea typeface="迷你简剪纸" pitchFamily="65" charset="-122"/>
              </a:rPr>
              <a:t>结构化内容</a:t>
            </a:r>
            <a:endParaRPr lang="zh-CN" altLang="en-US" sz="4800" dirty="0">
              <a:latin typeface="迷你简剪纸" pitchFamily="65" charset="-122"/>
              <a:ea typeface="迷你简剪纸" pitchFamily="65" charset="-122"/>
            </a:endParaRPr>
          </a:p>
        </p:txBody>
      </p:sp>
      <p:sp>
        <p:nvSpPr>
          <p:cNvPr id="3" name="矩形 2"/>
          <p:cNvSpPr/>
          <p:nvPr/>
        </p:nvSpPr>
        <p:spPr>
          <a:xfrm>
            <a:off x="683568" y="2780928"/>
            <a:ext cx="6912768" cy="2677656"/>
          </a:xfrm>
          <a:prstGeom prst="rect">
            <a:avLst/>
          </a:prstGeom>
        </p:spPr>
        <p:txBody>
          <a:bodyPr wrap="square">
            <a:spAutoFit/>
          </a:bodyPr>
          <a:lstStyle/>
          <a:p>
            <a:pPr marL="457200" indent="-457200">
              <a:lnSpc>
                <a:spcPct val="150000"/>
              </a:lnSpc>
              <a:buFont typeface="Wingdings" pitchFamily="2" charset="2"/>
              <a:buChar char="Ø"/>
            </a:pPr>
            <a:r>
              <a:rPr lang="zh-CN" altLang="en-US" sz="2800" b="1" dirty="0" smtClean="0">
                <a:latin typeface="微软雅黑" pitchFamily="34" charset="-122"/>
                <a:ea typeface="微软雅黑" pitchFamily="34" charset="-122"/>
              </a:rPr>
              <a:t>从</a:t>
            </a:r>
            <a:r>
              <a:rPr lang="zh-CN" altLang="en-US" sz="2800" b="1" dirty="0">
                <a:latin typeface="微软雅黑" pitchFamily="34" charset="-122"/>
                <a:ea typeface="微软雅黑" pitchFamily="34" charset="-122"/>
              </a:rPr>
              <a:t>上而下：</a:t>
            </a:r>
            <a:r>
              <a:rPr lang="zh-CN" altLang="zh-CN" sz="2800" b="1" dirty="0"/>
              <a:t>根据产品目标与用户需求直接进行</a:t>
            </a:r>
            <a:r>
              <a:rPr lang="zh-CN" altLang="zh-CN" sz="2800" b="1" dirty="0" smtClean="0"/>
              <a:t>结构设计</a:t>
            </a:r>
            <a:r>
              <a:rPr lang="zh-CN" altLang="en-US" sz="2800" b="1" dirty="0" smtClean="0"/>
              <a:t>。</a:t>
            </a:r>
            <a:endParaRPr lang="en-US" altLang="zh-CN" sz="2800" b="1" dirty="0"/>
          </a:p>
          <a:p>
            <a:pPr marL="457200" indent="-457200">
              <a:lnSpc>
                <a:spcPct val="150000"/>
              </a:lnSpc>
              <a:buFont typeface="Wingdings" pitchFamily="2" charset="2"/>
              <a:buChar char="Ø"/>
            </a:pPr>
            <a:r>
              <a:rPr lang="zh-CN" altLang="en-US" sz="2800" b="1" dirty="0">
                <a:latin typeface="微软雅黑" pitchFamily="34" charset="-122"/>
                <a:ea typeface="微软雅黑" pitchFamily="34" charset="-122"/>
              </a:rPr>
              <a:t>从下而上</a:t>
            </a:r>
            <a:r>
              <a:rPr lang="zh-CN" altLang="en-US" sz="2800" b="1" dirty="0" smtClean="0">
                <a:latin typeface="微软雅黑" pitchFamily="34" charset="-122"/>
                <a:ea typeface="微软雅黑" pitchFamily="34" charset="-122"/>
              </a:rPr>
              <a:t>：</a:t>
            </a:r>
            <a:r>
              <a:rPr lang="zh-CN" altLang="en-US" sz="2800" b="1" dirty="0" smtClean="0">
                <a:latin typeface="+mn-ea"/>
              </a:rPr>
              <a:t>从最低级分类归属到最高级分类，从而反映产品目标和用户需求。</a:t>
            </a:r>
            <a:endParaRPr lang="en-US" altLang="zh-CN" sz="2800" dirty="0">
              <a:latin typeface="+mn-ea"/>
            </a:endParaRPr>
          </a:p>
        </p:txBody>
      </p:sp>
      <p:sp>
        <p:nvSpPr>
          <p:cNvPr id="4" name="TextBox 3"/>
          <p:cNvSpPr txBox="1"/>
          <p:nvPr/>
        </p:nvSpPr>
        <p:spPr>
          <a:xfrm>
            <a:off x="587736" y="1457489"/>
            <a:ext cx="2376264" cy="1323439"/>
          </a:xfrm>
          <a:prstGeom prst="rect">
            <a:avLst/>
          </a:prstGeom>
          <a:noFill/>
          <a:ln w="31750">
            <a:solidFill>
              <a:schemeClr val="accent2"/>
            </a:solidFill>
            <a:prstDash val="dash"/>
          </a:ln>
        </p:spPr>
        <p:txBody>
          <a:bodyPr wrap="square" rtlCol="0">
            <a:spAutoFit/>
          </a:bodyPr>
          <a:lstStyle/>
          <a:p>
            <a:r>
              <a:rPr lang="zh-CN" altLang="en-US" sz="4000" dirty="0">
                <a:latin typeface="微软雅黑" pitchFamily="34" charset="-122"/>
                <a:ea typeface="微软雅黑" pitchFamily="34" charset="-122"/>
              </a:rPr>
              <a:t>分类体系</a:t>
            </a:r>
            <a:endParaRPr lang="en-US" altLang="zh-CN" sz="4000" dirty="0">
              <a:latin typeface="微软雅黑" pitchFamily="34" charset="-122"/>
              <a:ea typeface="微软雅黑" pitchFamily="34" charset="-122"/>
            </a:endParaRPr>
          </a:p>
          <a:p>
            <a:endParaRPr lang="zh-CN" altLang="en-US" sz="4000" dirty="0">
              <a:latin typeface="微软雅黑" pitchFamily="34" charset="-122"/>
              <a:ea typeface="微软雅黑" pitchFamily="34" charset="-122"/>
            </a:endParaRPr>
          </a:p>
        </p:txBody>
      </p:sp>
    </p:spTree>
    <p:extLst>
      <p:ext uri="{BB962C8B-B14F-4D97-AF65-F5344CB8AC3E}">
        <p14:creationId xmlns:p14="http://schemas.microsoft.com/office/powerpoint/2010/main" val="22354888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610" y="1496876"/>
            <a:ext cx="8132604" cy="5361124"/>
          </a:xfrm>
          <a:prstGeom prst="rect">
            <a:avLst/>
          </a:prstGeom>
          <a:solidFill>
            <a:srgbClr val="FF0000"/>
          </a:solidFill>
        </p:spPr>
      </p:pic>
      <p:sp>
        <p:nvSpPr>
          <p:cNvPr id="3" name="TextBox 2"/>
          <p:cNvSpPr txBox="1"/>
          <p:nvPr/>
        </p:nvSpPr>
        <p:spPr>
          <a:xfrm>
            <a:off x="503547" y="405231"/>
            <a:ext cx="8064896" cy="830997"/>
          </a:xfrm>
          <a:prstGeom prst="rect">
            <a:avLst/>
          </a:prstGeom>
          <a:noFill/>
          <a:ln w="38100">
            <a:solidFill>
              <a:schemeClr val="accent2"/>
            </a:solidFill>
            <a:prstDash val="sysDash"/>
          </a:ln>
        </p:spPr>
        <p:txBody>
          <a:bodyPr wrap="square" rtlCol="0">
            <a:spAutoFit/>
          </a:bodyPr>
          <a:lstStyle/>
          <a:p>
            <a:pPr algn="r"/>
            <a:r>
              <a:rPr lang="zh-CN" altLang="en-US" sz="4800" dirty="0" smtClean="0">
                <a:latin typeface="迷你简剪纸" pitchFamily="65" charset="-122"/>
                <a:ea typeface="迷你简剪纸" pitchFamily="65" charset="-122"/>
              </a:rPr>
              <a:t>结构化内容</a:t>
            </a:r>
            <a:endParaRPr lang="zh-CN" altLang="en-US" sz="4800" dirty="0">
              <a:latin typeface="迷你简剪纸" pitchFamily="65" charset="-122"/>
              <a:ea typeface="迷你简剪纸" pitchFamily="65" charset="-122"/>
            </a:endParaRPr>
          </a:p>
        </p:txBody>
      </p:sp>
    </p:spTree>
    <p:extLst>
      <p:ext uri="{BB962C8B-B14F-4D97-AF65-F5344CB8AC3E}">
        <p14:creationId xmlns:p14="http://schemas.microsoft.com/office/powerpoint/2010/main" val="3748487229"/>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活力">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活力">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活力">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984</TotalTime>
  <Words>418</Words>
  <Application>Microsoft Office PowerPoint</Application>
  <PresentationFormat>全屏显示(4:3)</PresentationFormat>
  <Paragraphs>83</Paragraphs>
  <Slides>17</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Century Gothic</vt:lpstr>
      <vt:lpstr>Calibri</vt:lpstr>
      <vt:lpstr>Wingdings 2</vt:lpstr>
      <vt:lpstr>Wingdings</vt:lpstr>
      <vt:lpstr>迷你简剪纸</vt:lpstr>
      <vt:lpstr>幼圆</vt:lpstr>
      <vt:lpstr>微软雅黑</vt:lpstr>
      <vt:lpstr>Verdana</vt:lpstr>
      <vt:lpstr>活力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ChenXT</dc:creator>
  <cp:lastModifiedBy>yangxiuyu</cp:lastModifiedBy>
  <cp:revision>80</cp:revision>
  <dcterms:created xsi:type="dcterms:W3CDTF">2012-04-12T15:13:40Z</dcterms:created>
  <dcterms:modified xsi:type="dcterms:W3CDTF">2012-04-19T15:33:41Z</dcterms:modified>
</cp:coreProperties>
</file>