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72" r:id="rId3"/>
    <p:sldId id="256" r:id="rId4"/>
    <p:sldId id="258" r:id="rId5"/>
    <p:sldId id="259" r:id="rId6"/>
    <p:sldId id="260" r:id="rId7"/>
    <p:sldId id="261" r:id="rId8"/>
    <p:sldId id="267" r:id="rId9"/>
    <p:sldId id="274" r:id="rId10"/>
    <p:sldId id="262" r:id="rId11"/>
    <p:sldId id="264" r:id="rId12"/>
    <p:sldId id="257" r:id="rId13"/>
    <p:sldId id="265" r:id="rId14"/>
    <p:sldId id="269" r:id="rId15"/>
    <p:sldId id="270" r:id="rId16"/>
    <p:sldId id="263" r:id="rId17"/>
    <p:sldId id="268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88C"/>
    <a:srgbClr val="000000"/>
    <a:srgbClr val="7030A0"/>
    <a:srgbClr val="0070C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30820CF-B880-4189-942D-D702A7CBA730}" type="datetimeFigureOut">
              <a:rPr lang="zh-CN" altLang="en-US" smtClean="0"/>
              <a:t>2012/4/19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2012/4/19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等腰三角形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2012/4/19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2012/4/19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2012/4/19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2012/4/19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30820CF-B880-4189-942D-D702A7CBA730}" type="datetimeFigureOut">
              <a:rPr lang="zh-CN" altLang="en-US" smtClean="0"/>
              <a:t>2012/4/19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30820CF-B880-4189-942D-D702A7CBA730}" type="datetimeFigureOut">
              <a:rPr lang="zh-CN" altLang="en-US" smtClean="0"/>
              <a:t>2012/4/19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2012/4/19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04249" y="1883147"/>
            <a:ext cx="2088231" cy="452431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/>
            </a:lvl1pPr>
          </a:lstStyle>
          <a:p>
            <a:pPr algn="r"/>
            <a:r>
              <a:rPr lang="zh-CN" altLang="en-US" dirty="0" smtClean="0"/>
              <a:t>指示标识 </a:t>
            </a:r>
            <a:endParaRPr lang="en-US" altLang="zh-CN" dirty="0" smtClean="0"/>
          </a:p>
          <a:p>
            <a:pPr algn="r"/>
            <a:r>
              <a:rPr lang="zh-CN" altLang="en-US" dirty="0" smtClean="0"/>
              <a:t>线框图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8" name="TextBox 7"/>
          <p:cNvSpPr txBox="1"/>
          <p:nvPr/>
        </p:nvSpPr>
        <p:spPr>
          <a:xfrm>
            <a:off x="419973" y="4653136"/>
            <a:ext cx="6152402" cy="175432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/>
            </a:lvl1pPr>
          </a:lstStyle>
          <a:p>
            <a:endParaRPr lang="en-US" altLang="zh-CN" sz="3600" dirty="0" smtClean="0">
              <a:sym typeface="Wingdings" pitchFamily="2" charset="2"/>
            </a:endParaRPr>
          </a:p>
          <a:p>
            <a:endParaRPr lang="en-US" altLang="zh-CN" sz="3600" dirty="0">
              <a:sym typeface="Wingdings" pitchFamily="2" charset="2"/>
            </a:endParaRPr>
          </a:p>
          <a:p>
            <a:pPr algn="r"/>
            <a:r>
              <a:rPr lang="zh-CN" altLang="en-US" sz="3600" dirty="0">
                <a:sym typeface="Wingdings" pitchFamily="2" charset="2"/>
              </a:rPr>
              <a:t>习惯和</a:t>
            </a:r>
            <a:r>
              <a:rPr lang="zh-CN" altLang="en-US" sz="3600" dirty="0" smtClean="0">
                <a:sym typeface="Wingdings" pitchFamily="2" charset="2"/>
              </a:rPr>
              <a:t>反射</a:t>
            </a:r>
            <a:endParaRPr lang="en-US" altLang="zh-CN" sz="3600" dirty="0"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071" y="1883147"/>
            <a:ext cx="6157455" cy="2585323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/>
            </a:lvl1pPr>
          </a:lstStyle>
          <a:p>
            <a:r>
              <a:rPr lang="zh-CN" altLang="en-US" sz="5400" dirty="0" smtClean="0">
                <a:sym typeface="Wingdings" pitchFamily="2" charset="2"/>
              </a:rPr>
              <a:t>界面设计   </a:t>
            </a:r>
            <a:endParaRPr lang="en-US" altLang="zh-CN" sz="2800" dirty="0">
              <a:sym typeface="Wingdings" pitchFamily="2" charset="2"/>
            </a:endParaRPr>
          </a:p>
          <a:p>
            <a:r>
              <a:rPr lang="zh-CN" altLang="en-US" sz="5400" dirty="0">
                <a:sym typeface="Wingdings" pitchFamily="2" charset="2"/>
              </a:rPr>
              <a:t>导航</a:t>
            </a:r>
            <a:r>
              <a:rPr lang="zh-CN" altLang="en-US" sz="5400" dirty="0" smtClean="0">
                <a:sym typeface="Wingdings" pitchFamily="2" charset="2"/>
              </a:rPr>
              <a:t>设计</a:t>
            </a:r>
            <a:endParaRPr lang="en-US" altLang="zh-CN" sz="5400" dirty="0" smtClean="0">
              <a:sym typeface="Wingdings" pitchFamily="2" charset="2"/>
            </a:endParaRPr>
          </a:p>
          <a:p>
            <a:r>
              <a:rPr lang="zh-CN" altLang="en-US" sz="5400" dirty="0">
                <a:sym typeface="Wingdings" pitchFamily="2" charset="2"/>
              </a:rPr>
              <a:t>信息设计</a:t>
            </a:r>
            <a:endParaRPr lang="en-US" altLang="zh-CN" sz="5400" dirty="0" smtClean="0"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260648"/>
            <a:ext cx="8568952" cy="144655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 smtClean="0"/>
              <a:t>框架层</a:t>
            </a:r>
            <a:endParaRPr lang="zh-CN" alt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02827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34563" y="1988840"/>
            <a:ext cx="3168352" cy="4370427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/>
            </a:lvl1pPr>
          </a:lstStyle>
          <a:p>
            <a:pPr marL="342900" indent="-342900">
              <a:buFont typeface="Wingdings" pitchFamily="2" charset="2"/>
              <a:buChar char="Ø"/>
            </a:pPr>
            <a:r>
              <a:rPr lang="zh-CN" altLang="en-US" sz="2800" dirty="0" smtClean="0"/>
              <a:t>个人信息</a:t>
            </a:r>
            <a:endParaRPr lang="en-US" altLang="zh-CN" sz="28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姓名</a:t>
            </a:r>
            <a:endParaRPr lang="en-US" altLang="zh-CN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zh-CN" altLang="en-US" sz="2400" dirty="0"/>
              <a:t>职位</a:t>
            </a:r>
            <a:r>
              <a:rPr lang="zh-CN" altLang="en-US" sz="2400" dirty="0" smtClean="0"/>
              <a:t>名称</a:t>
            </a:r>
            <a:endParaRPr lang="en-US" altLang="zh-CN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zh-CN" altLang="en-US" sz="2400" dirty="0"/>
              <a:t>所在</a:t>
            </a:r>
            <a:r>
              <a:rPr lang="zh-CN" altLang="en-US" sz="2400" dirty="0" smtClean="0"/>
              <a:t>公司</a:t>
            </a:r>
            <a:endParaRPr lang="en-US" altLang="zh-CN" sz="2400" dirty="0"/>
          </a:p>
          <a:p>
            <a:pPr marL="571500" indent="-571500">
              <a:buFont typeface="Wingdings" pitchFamily="2" charset="2"/>
              <a:buChar char="Ø"/>
            </a:pPr>
            <a:r>
              <a:rPr lang="zh-CN" altLang="en-US" sz="2800" dirty="0"/>
              <a:t>联系</a:t>
            </a:r>
            <a:r>
              <a:rPr lang="zh-CN" altLang="en-US" sz="2800" dirty="0" smtClean="0"/>
              <a:t>方式</a:t>
            </a:r>
            <a:endParaRPr lang="en-US" altLang="zh-CN" sz="28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zh-CN" altLang="en-US" sz="2400" dirty="0" smtClean="0"/>
              <a:t>地址</a:t>
            </a:r>
            <a:endParaRPr lang="en-US" altLang="zh-CN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zh-CN" altLang="en-US" sz="2400" dirty="0" smtClean="0"/>
              <a:t>所在城市</a:t>
            </a:r>
            <a:endParaRPr lang="en-US" altLang="zh-CN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zh-CN" altLang="en-US" sz="2400" dirty="0" smtClean="0"/>
              <a:t>邮政编码</a:t>
            </a:r>
            <a:endParaRPr lang="en-US" altLang="zh-CN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zh-CN" altLang="en-US" sz="2800" dirty="0"/>
              <a:t>其他联系</a:t>
            </a:r>
            <a:r>
              <a:rPr lang="zh-CN" altLang="en-US" sz="2800" dirty="0" smtClean="0"/>
              <a:t>方式</a:t>
            </a:r>
            <a:endParaRPr lang="en-US" altLang="zh-CN" sz="28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zh-CN" altLang="en-US" sz="2400" dirty="0"/>
              <a:t>电话号码</a:t>
            </a:r>
            <a:endParaRPr lang="en-US" altLang="zh-CN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400" dirty="0"/>
              <a:t>E-mail</a:t>
            </a:r>
            <a:r>
              <a:rPr lang="zh-CN" altLang="en-US" sz="2400" dirty="0" smtClean="0"/>
              <a:t>地址</a:t>
            </a:r>
            <a:endParaRPr lang="en-US" altLang="zh-CN" sz="4400" dirty="0"/>
          </a:p>
          <a:p>
            <a:pPr marL="800100" lvl="1" indent="-342900">
              <a:buFont typeface="Arial" pitchFamily="34" charset="0"/>
              <a:buChar char="•"/>
            </a:pPr>
            <a:endParaRPr lang="en-US" altLang="zh-CN" sz="3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16203" y="404664"/>
            <a:ext cx="8568952" cy="1323439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/>
            </a:lvl1pPr>
          </a:lstStyle>
          <a:p>
            <a:endParaRPr lang="en-US" altLang="zh-CN" dirty="0" smtClean="0"/>
          </a:p>
          <a:p>
            <a:pPr algn="r"/>
            <a:r>
              <a:rPr lang="zh-CN" altLang="en-US" dirty="0" smtClean="0"/>
              <a:t>信息</a:t>
            </a:r>
            <a:r>
              <a:rPr lang="zh-CN" altLang="en-US" dirty="0"/>
              <a:t>设计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44608" y="425471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指示标识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4385" y="2062003"/>
            <a:ext cx="3023479" cy="4247317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/>
            </a:lvl1pPr>
          </a:lstStyle>
          <a:p>
            <a:pPr marL="342900" indent="-342900">
              <a:buFont typeface="Wingdings" pitchFamily="2" charset="2"/>
              <a:buChar char="Ø"/>
            </a:pPr>
            <a:r>
              <a:rPr lang="zh-CN" altLang="en-US" sz="3000" dirty="0" smtClean="0"/>
              <a:t>省份</a:t>
            </a:r>
            <a:endParaRPr lang="en-US" altLang="zh-CN" sz="3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zh-CN" altLang="en-US" sz="3000" dirty="0" smtClean="0"/>
              <a:t>职位名称</a:t>
            </a:r>
            <a:endParaRPr lang="en-US" altLang="zh-CN" sz="3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zh-CN" altLang="en-US" sz="3000" dirty="0" smtClean="0"/>
              <a:t>电话号码</a:t>
            </a:r>
            <a:endParaRPr lang="en-US" altLang="zh-CN" sz="3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zh-CN" altLang="en-US" sz="3000" dirty="0" smtClean="0"/>
              <a:t>地址</a:t>
            </a:r>
            <a:endParaRPr lang="en-US" altLang="zh-CN" sz="3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zh-CN" altLang="en-US" sz="3000" dirty="0" smtClean="0"/>
              <a:t>姓名</a:t>
            </a:r>
            <a:endParaRPr lang="en-US" altLang="zh-CN" sz="3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zh-CN" altLang="en-US" sz="3000" dirty="0" smtClean="0"/>
              <a:t>邮政编码</a:t>
            </a:r>
            <a:endParaRPr lang="en-US" altLang="zh-CN" sz="3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zh-CN" altLang="en-US" sz="3000" dirty="0"/>
              <a:t>所在</a:t>
            </a:r>
            <a:r>
              <a:rPr lang="zh-CN" altLang="en-US" sz="3000" dirty="0" smtClean="0"/>
              <a:t>公司</a:t>
            </a:r>
            <a:endParaRPr lang="en-US" altLang="zh-CN" sz="3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zh-CN" altLang="en-US" sz="3000" dirty="0"/>
              <a:t>所在</a:t>
            </a:r>
            <a:r>
              <a:rPr lang="zh-CN" altLang="en-US" sz="3000" dirty="0" smtClean="0"/>
              <a:t>城市</a:t>
            </a:r>
            <a:endParaRPr lang="en-US" altLang="zh-CN" sz="3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3000" dirty="0" smtClean="0"/>
              <a:t>E-mail</a:t>
            </a:r>
            <a:r>
              <a:rPr lang="zh-CN" altLang="en-US" sz="3000" dirty="0" smtClean="0"/>
              <a:t>地址</a:t>
            </a:r>
            <a:endParaRPr lang="en-US" altLang="zh-CN" sz="3000" dirty="0" smtClean="0"/>
          </a:p>
        </p:txBody>
      </p:sp>
      <p:grpSp>
        <p:nvGrpSpPr>
          <p:cNvPr id="11" name="组合 10"/>
          <p:cNvGrpSpPr/>
          <p:nvPr/>
        </p:nvGrpSpPr>
        <p:grpSpPr>
          <a:xfrm>
            <a:off x="324385" y="2055539"/>
            <a:ext cx="8586713" cy="4278093"/>
            <a:chOff x="1052649" y="2538237"/>
            <a:chExt cx="7124374" cy="3360398"/>
          </a:xfrm>
        </p:grpSpPr>
        <p:sp>
          <p:nvSpPr>
            <p:cNvPr id="3" name="TextBox 2"/>
            <p:cNvSpPr txBox="1"/>
            <p:nvPr/>
          </p:nvSpPr>
          <p:spPr>
            <a:xfrm>
              <a:off x="1052649" y="2538237"/>
              <a:ext cx="7124374" cy="3360398"/>
            </a:xfrm>
            <a:prstGeom prst="rect">
              <a:avLst/>
            </a:prstGeom>
            <a:solidFill>
              <a:srgbClr val="000000">
                <a:alpha val="80000"/>
              </a:srgbClr>
            </a:solidFill>
            <a:ln w="38100"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/>
                <a:t>信息的分类和排列要遵循的原则：</a:t>
              </a:r>
              <a:endParaRPr lang="en-US" altLang="zh-CN" sz="3600" dirty="0" smtClean="0"/>
            </a:p>
            <a:p>
              <a:endParaRPr lang="en-US" altLang="zh-CN" sz="3200" dirty="0" smtClean="0"/>
            </a:p>
            <a:p>
              <a:endParaRPr lang="en-US" altLang="zh-CN" sz="4400" dirty="0" smtClean="0"/>
            </a:p>
            <a:p>
              <a:pPr marL="685800" indent="-685800">
                <a:buFont typeface="Wingdings" pitchFamily="2" charset="2"/>
                <a:buChar char="ü"/>
              </a:pPr>
              <a:r>
                <a:rPr lang="zh-CN" altLang="en-US" sz="6000" dirty="0" smtClean="0"/>
                <a:t>反映用户的思路</a:t>
              </a:r>
              <a:endParaRPr lang="en-US" altLang="zh-CN" sz="6000" dirty="0" smtClean="0"/>
            </a:p>
            <a:p>
              <a:pPr marL="685800" indent="-685800">
                <a:buFont typeface="Wingdings" pitchFamily="2" charset="2"/>
                <a:buChar char="ü"/>
              </a:pPr>
              <a:r>
                <a:rPr lang="zh-CN" altLang="en-US" sz="6000" dirty="0" smtClean="0"/>
                <a:t>支持用户的任务和目标</a:t>
              </a:r>
              <a:endParaRPr lang="en-US" altLang="zh-CN" sz="6000" dirty="0" smtClean="0"/>
            </a:p>
            <a:p>
              <a:endParaRPr lang="en-US" altLang="zh-CN" sz="4000" dirty="0" smtClean="0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052649" y="3277707"/>
              <a:ext cx="7109639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717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712968" cy="1323439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/>
            </a:lvl1pPr>
          </a:lstStyle>
          <a:p>
            <a:endParaRPr lang="en-US" altLang="zh-CN" sz="4000" dirty="0" smtClean="0"/>
          </a:p>
          <a:p>
            <a:r>
              <a:rPr lang="en-US" altLang="zh-CN" sz="4000" dirty="0"/>
              <a:t> </a:t>
            </a:r>
            <a:r>
              <a:rPr lang="en-US" altLang="zh-CN" sz="4000" dirty="0" smtClean="0"/>
              <a:t>                                        </a:t>
            </a:r>
            <a:r>
              <a:rPr lang="zh-CN" altLang="en-US" sz="4000" dirty="0" smtClean="0"/>
              <a:t>习惯</a:t>
            </a:r>
            <a:r>
              <a:rPr lang="zh-CN" altLang="en-US" sz="4000" dirty="0"/>
              <a:t>和反射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154" y="1844824"/>
            <a:ext cx="8712968" cy="452431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/>
            </a:lvl1pPr>
          </a:lstStyle>
          <a:p>
            <a:endParaRPr lang="en-US" altLang="zh-CN" sz="3600" dirty="0" smtClean="0"/>
          </a:p>
          <a:p>
            <a:r>
              <a:rPr lang="en-US" altLang="zh-CN" sz="3600" dirty="0"/>
              <a:t> </a:t>
            </a:r>
            <a:r>
              <a:rPr lang="en-US" altLang="zh-CN" sz="3600" dirty="0" smtClean="0"/>
              <a:t>                                        </a:t>
            </a:r>
            <a:endParaRPr lang="en-US" altLang="zh-CN" sz="3600" dirty="0"/>
          </a:p>
          <a:p>
            <a:endParaRPr lang="en-US" altLang="zh-CN" sz="3600" dirty="0" smtClean="0"/>
          </a:p>
          <a:p>
            <a:endParaRPr lang="en-US" altLang="zh-CN" sz="3600" dirty="0"/>
          </a:p>
          <a:p>
            <a:endParaRPr lang="en-US" altLang="zh-CN" sz="3600" dirty="0" smtClean="0"/>
          </a:p>
          <a:p>
            <a:endParaRPr lang="en-US" altLang="zh-CN" sz="3600" dirty="0"/>
          </a:p>
          <a:p>
            <a:endParaRPr lang="en-US" altLang="zh-CN" sz="3600" dirty="0" smtClean="0"/>
          </a:p>
          <a:p>
            <a:endParaRPr lang="zh-CN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5240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703820" cy="769441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/>
            </a:lvl1pPr>
          </a:lstStyle>
          <a:p>
            <a:r>
              <a:rPr lang="zh-CN" altLang="en-US" sz="4400" dirty="0" smtClean="0"/>
              <a:t>习惯</a:t>
            </a:r>
            <a:endParaRPr lang="zh-CN" altLang="en-US" sz="4400" dirty="0"/>
          </a:p>
        </p:txBody>
      </p:sp>
      <p:grpSp>
        <p:nvGrpSpPr>
          <p:cNvPr id="3" name="组合 2"/>
          <p:cNvGrpSpPr/>
          <p:nvPr/>
        </p:nvGrpSpPr>
        <p:grpSpPr>
          <a:xfrm>
            <a:off x="214872" y="2636912"/>
            <a:ext cx="3664859" cy="3862904"/>
            <a:chOff x="2411757" y="3536038"/>
            <a:chExt cx="3323278" cy="3502864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1" name="TextBox 10"/>
            <p:cNvSpPr txBox="1"/>
            <p:nvPr/>
          </p:nvSpPr>
          <p:spPr>
            <a:xfrm>
              <a:off x="2411759" y="3536038"/>
              <a:ext cx="1019019" cy="769441"/>
            </a:xfrm>
            <a:prstGeom prst="rect">
              <a:avLst/>
            </a:prstGeom>
            <a:grpFill/>
            <a:ln w="38100">
              <a:solidFill>
                <a:srgbClr val="00B0F0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pPr algn="ctr"/>
              <a:r>
                <a:rPr lang="en-US" altLang="zh-CN" sz="4400" dirty="0"/>
                <a:t>1</a:t>
              </a:r>
              <a:endParaRPr lang="zh-CN" altLang="en-US" sz="4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63888" y="4437112"/>
              <a:ext cx="1019019" cy="769441"/>
            </a:xfrm>
            <a:prstGeom prst="rect">
              <a:avLst/>
            </a:prstGeom>
            <a:grpFill/>
            <a:ln w="38100">
              <a:solidFill>
                <a:srgbClr val="00B0F0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pPr algn="ctr"/>
              <a:r>
                <a:rPr lang="en-US" altLang="zh-CN" sz="4400" dirty="0" smtClean="0"/>
                <a:t>5</a:t>
              </a:r>
              <a:endParaRPr lang="zh-CN" altLang="en-US" sz="4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11760" y="4437112"/>
              <a:ext cx="1019019" cy="769441"/>
            </a:xfrm>
            <a:prstGeom prst="rect">
              <a:avLst/>
            </a:prstGeom>
            <a:grpFill/>
            <a:ln w="38100">
              <a:solidFill>
                <a:srgbClr val="00B0F0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pPr algn="ctr"/>
              <a:r>
                <a:rPr lang="en-US" altLang="zh-CN" sz="4400" dirty="0" smtClean="0"/>
                <a:t>4</a:t>
              </a:r>
              <a:endParaRPr lang="zh-CN" altLang="en-US" sz="4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16016" y="3545050"/>
              <a:ext cx="1019019" cy="769441"/>
            </a:xfrm>
            <a:prstGeom prst="rect">
              <a:avLst/>
            </a:prstGeom>
            <a:grpFill/>
            <a:ln w="38100">
              <a:solidFill>
                <a:srgbClr val="00B0F0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pPr algn="ctr"/>
              <a:r>
                <a:rPr lang="en-US" altLang="zh-CN" sz="4400" dirty="0" smtClean="0"/>
                <a:t>3</a:t>
              </a:r>
              <a:endParaRPr lang="zh-CN" altLang="en-US" sz="4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63888" y="3545050"/>
              <a:ext cx="1019019" cy="769441"/>
            </a:xfrm>
            <a:prstGeom prst="rect">
              <a:avLst/>
            </a:prstGeom>
            <a:grpFill/>
            <a:ln w="38100">
              <a:solidFill>
                <a:srgbClr val="00B0F0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pPr algn="ctr"/>
              <a:r>
                <a:rPr lang="en-US" altLang="zh-CN" sz="4400" dirty="0" smtClean="0"/>
                <a:t>2</a:t>
              </a:r>
              <a:endParaRPr lang="zh-CN" altLang="en-US" sz="4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05109" y="4437112"/>
              <a:ext cx="1019019" cy="769441"/>
            </a:xfrm>
            <a:prstGeom prst="rect">
              <a:avLst/>
            </a:prstGeom>
            <a:grpFill/>
            <a:ln w="38100">
              <a:solidFill>
                <a:srgbClr val="00B0F0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pPr algn="ctr"/>
              <a:r>
                <a:rPr lang="en-US" altLang="zh-CN" sz="4400" dirty="0"/>
                <a:t>6</a:t>
              </a:r>
              <a:endParaRPr lang="zh-CN" altLang="en-US" sz="4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11758" y="5358953"/>
              <a:ext cx="1019019" cy="769441"/>
            </a:xfrm>
            <a:prstGeom prst="rect">
              <a:avLst/>
            </a:prstGeom>
            <a:grpFill/>
            <a:ln w="38100">
              <a:solidFill>
                <a:srgbClr val="00B0F0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pPr algn="ctr"/>
              <a:r>
                <a:rPr lang="en-US" altLang="zh-CN" sz="4400" dirty="0" smtClean="0"/>
                <a:t>7</a:t>
              </a:r>
              <a:endParaRPr lang="zh-CN" altLang="en-US" sz="4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16016" y="5347620"/>
              <a:ext cx="1019019" cy="769441"/>
            </a:xfrm>
            <a:prstGeom prst="rect">
              <a:avLst/>
            </a:prstGeom>
            <a:grpFill/>
            <a:ln w="38100">
              <a:solidFill>
                <a:srgbClr val="00B0F0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pPr algn="ctr"/>
              <a:r>
                <a:rPr lang="en-US" altLang="zh-CN" sz="4400" dirty="0" smtClean="0"/>
                <a:t>9</a:t>
              </a:r>
              <a:endParaRPr lang="zh-CN" altLang="en-US" sz="4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63888" y="5358953"/>
              <a:ext cx="1019019" cy="769441"/>
            </a:xfrm>
            <a:prstGeom prst="rect">
              <a:avLst/>
            </a:prstGeom>
            <a:grpFill/>
            <a:ln w="38100">
              <a:solidFill>
                <a:srgbClr val="00B0F0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pPr algn="ctr"/>
              <a:r>
                <a:rPr lang="en-US" altLang="zh-CN" sz="4400" dirty="0" smtClean="0"/>
                <a:t>8</a:t>
              </a:r>
              <a:endParaRPr lang="zh-CN" altLang="en-US" sz="4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16016" y="6269461"/>
              <a:ext cx="1019019" cy="769441"/>
            </a:xfrm>
            <a:prstGeom prst="rect">
              <a:avLst/>
            </a:prstGeom>
            <a:grpFill/>
            <a:ln w="38100">
              <a:solidFill>
                <a:srgbClr val="00B0F0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pPr algn="ctr"/>
              <a:r>
                <a:rPr lang="en-US" altLang="zh-CN" sz="4400" dirty="0"/>
                <a:t>#</a:t>
              </a:r>
              <a:endParaRPr lang="zh-CN" altLang="en-US" sz="4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89625" y="6269461"/>
              <a:ext cx="1019019" cy="769441"/>
            </a:xfrm>
            <a:prstGeom prst="rect">
              <a:avLst/>
            </a:prstGeom>
            <a:grpFill/>
            <a:ln w="38100">
              <a:solidFill>
                <a:srgbClr val="00B0F0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pPr algn="ctr"/>
              <a:r>
                <a:rPr lang="en-US" altLang="zh-CN" sz="4400" dirty="0"/>
                <a:t>0</a:t>
              </a:r>
              <a:endParaRPr lang="zh-CN" altLang="en-US" sz="4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11757" y="6254236"/>
              <a:ext cx="1019019" cy="769441"/>
            </a:xfrm>
            <a:prstGeom prst="rect">
              <a:avLst/>
            </a:prstGeom>
            <a:grpFill/>
            <a:ln w="38100">
              <a:solidFill>
                <a:srgbClr val="00B0F0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pPr algn="ctr"/>
              <a:r>
                <a:rPr lang="zh-CN" altLang="en-US" sz="4400" dirty="0"/>
                <a:t>*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061590" y="2636912"/>
            <a:ext cx="4821742" cy="2772401"/>
            <a:chOff x="4716018" y="2735061"/>
            <a:chExt cx="4940180" cy="2840501"/>
          </a:xfr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4" name="TextBox 23"/>
            <p:cNvSpPr txBox="1"/>
            <p:nvPr/>
          </p:nvSpPr>
          <p:spPr>
            <a:xfrm>
              <a:off x="4716018" y="2774554"/>
              <a:ext cx="1123758" cy="848528"/>
            </a:xfrm>
            <a:prstGeom prst="rect">
              <a:avLst/>
            </a:prstGeom>
            <a:grpFill/>
            <a:ln w="38100"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pPr algn="ctr"/>
              <a:r>
                <a:rPr lang="en-US" altLang="zh-CN" sz="4400" dirty="0"/>
                <a:t>1</a:t>
              </a:r>
              <a:endParaRPr lang="zh-CN" altLang="en-US" sz="4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16018" y="3753159"/>
              <a:ext cx="1123758" cy="848528"/>
            </a:xfrm>
            <a:prstGeom prst="rect">
              <a:avLst/>
            </a:prstGeom>
            <a:grpFill/>
            <a:ln w="38100"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pPr algn="ctr"/>
              <a:r>
                <a:rPr lang="en-US" altLang="zh-CN" sz="4400" dirty="0" smtClean="0"/>
                <a:t>5</a:t>
              </a:r>
              <a:endParaRPr lang="zh-CN" altLang="en-US" sz="4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32440" y="2774554"/>
              <a:ext cx="1123758" cy="848528"/>
            </a:xfrm>
            <a:prstGeom prst="rect">
              <a:avLst/>
            </a:prstGeom>
            <a:grpFill/>
            <a:ln w="38100"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pPr algn="ctr"/>
              <a:r>
                <a:rPr lang="en-US" altLang="zh-CN" sz="4400" dirty="0" smtClean="0"/>
                <a:t>4</a:t>
              </a:r>
              <a:endParaRPr lang="zh-CN" altLang="en-US" sz="4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57117" y="2735061"/>
              <a:ext cx="1123758" cy="848528"/>
            </a:xfrm>
            <a:prstGeom prst="rect">
              <a:avLst/>
            </a:prstGeom>
            <a:grpFill/>
            <a:ln w="38100"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pPr algn="ctr"/>
              <a:r>
                <a:rPr lang="en-US" altLang="zh-CN" sz="4400" dirty="0" smtClean="0"/>
                <a:t>3</a:t>
              </a:r>
              <a:endParaRPr lang="zh-CN" altLang="en-US" sz="4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86568" y="2735061"/>
              <a:ext cx="1123758" cy="848528"/>
            </a:xfrm>
            <a:prstGeom prst="rect">
              <a:avLst/>
            </a:prstGeom>
            <a:grpFill/>
            <a:ln w="38100"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pPr algn="ctr"/>
              <a:r>
                <a:rPr lang="en-US" altLang="zh-CN" sz="4400" dirty="0" smtClean="0"/>
                <a:t>2</a:t>
              </a:r>
              <a:endParaRPr lang="zh-CN" altLang="en-US" sz="4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13862" y="3694159"/>
              <a:ext cx="1123758" cy="848528"/>
            </a:xfrm>
            <a:prstGeom prst="rect">
              <a:avLst/>
            </a:prstGeom>
            <a:grpFill/>
            <a:ln w="38100"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pPr algn="ctr"/>
              <a:r>
                <a:rPr lang="en-US" altLang="zh-CN" sz="4400" dirty="0"/>
                <a:t>6</a:t>
              </a:r>
              <a:endParaRPr lang="zh-CN" altLang="en-US" sz="4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57117" y="3694159"/>
              <a:ext cx="1123758" cy="848528"/>
            </a:xfrm>
            <a:prstGeom prst="rect">
              <a:avLst/>
            </a:prstGeom>
            <a:grpFill/>
            <a:ln w="38100"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pPr algn="ctr"/>
              <a:r>
                <a:rPr lang="en-US" altLang="zh-CN" sz="4400" dirty="0" smtClean="0"/>
                <a:t>7</a:t>
              </a:r>
              <a:endParaRPr lang="zh-CN" altLang="en-US" sz="4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76733" y="4690050"/>
              <a:ext cx="1123758" cy="848528"/>
            </a:xfrm>
            <a:prstGeom prst="rect">
              <a:avLst/>
            </a:prstGeom>
            <a:grpFill/>
            <a:ln w="38100"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pPr algn="ctr"/>
              <a:r>
                <a:rPr lang="en-US" altLang="zh-CN" sz="4400" dirty="0" smtClean="0"/>
                <a:t>9</a:t>
              </a:r>
              <a:endParaRPr lang="zh-CN" altLang="en-US" sz="4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532440" y="3749905"/>
              <a:ext cx="1123758" cy="848528"/>
            </a:xfrm>
            <a:prstGeom prst="rect">
              <a:avLst/>
            </a:prstGeom>
            <a:grpFill/>
            <a:ln w="38100"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pPr algn="ctr"/>
              <a:r>
                <a:rPr lang="en-US" altLang="zh-CN" sz="4400" dirty="0" smtClean="0"/>
                <a:t>8</a:t>
              </a:r>
              <a:endParaRPr lang="zh-CN" altLang="en-US" sz="4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32440" y="4727033"/>
              <a:ext cx="1123758" cy="848528"/>
            </a:xfrm>
            <a:prstGeom prst="rect">
              <a:avLst/>
            </a:prstGeom>
            <a:grpFill/>
            <a:ln w="38100"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pPr algn="ctr"/>
              <a:r>
                <a:rPr lang="en-US" altLang="zh-CN" sz="4400" dirty="0"/>
                <a:t>#</a:t>
              </a:r>
              <a:endParaRPr lang="zh-CN" altLang="en-US" sz="4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79794" y="4727033"/>
              <a:ext cx="1123758" cy="848528"/>
            </a:xfrm>
            <a:prstGeom prst="rect">
              <a:avLst/>
            </a:prstGeom>
            <a:grpFill/>
            <a:ln w="38100"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pPr algn="ctr"/>
              <a:r>
                <a:rPr lang="en-US" altLang="zh-CN" sz="4400" dirty="0"/>
                <a:t>0</a:t>
              </a:r>
              <a:endParaRPr lang="zh-CN" altLang="en-US" sz="4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16018" y="4727034"/>
              <a:ext cx="1123758" cy="848528"/>
            </a:xfrm>
            <a:prstGeom prst="rect">
              <a:avLst/>
            </a:prstGeom>
            <a:grpFill/>
            <a:ln w="38100"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pPr algn="ctr"/>
              <a:r>
                <a:rPr lang="zh-CN" altLang="en-US" sz="4400" dirty="0"/>
                <a:t>*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79512" y="1268760"/>
            <a:ext cx="8703820" cy="523220"/>
            <a:chOff x="179512" y="1268760"/>
            <a:chExt cx="8703820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179512" y="1268760"/>
              <a:ext cx="8703820" cy="52322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000" b="1"/>
              </a:lvl1pPr>
            </a:lstStyle>
            <a:p>
              <a:r>
                <a:rPr lang="zh-CN" altLang="en-US" sz="2800" b="0" dirty="0" smtClean="0"/>
                <a:t>要求     界面</a:t>
              </a:r>
              <a:r>
                <a:rPr lang="zh-CN" altLang="en-US" sz="2800" b="0"/>
                <a:t>与</a:t>
              </a:r>
              <a:r>
                <a:rPr lang="zh-CN" altLang="en-US" sz="2800" b="0" smtClean="0"/>
                <a:t>用户已养成</a:t>
              </a:r>
              <a:r>
                <a:rPr lang="zh-CN" altLang="en-US" sz="2800" b="0" dirty="0"/>
                <a:t>的习惯保持一致</a:t>
              </a:r>
            </a:p>
          </p:txBody>
        </p:sp>
        <p:cxnSp>
          <p:nvCxnSpPr>
            <p:cNvPr id="37" name="直接连接符 36"/>
            <p:cNvCxnSpPr/>
            <p:nvPr/>
          </p:nvCxnSpPr>
          <p:spPr>
            <a:xfrm flipV="1">
              <a:off x="1259632" y="1298171"/>
              <a:ext cx="0" cy="410454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179512" y="1916832"/>
            <a:ext cx="8703820" cy="523220"/>
            <a:chOff x="179512" y="1916832"/>
            <a:chExt cx="8703820" cy="523220"/>
          </a:xfrm>
        </p:grpSpPr>
        <p:sp>
          <p:nvSpPr>
            <p:cNvPr id="5" name="TextBox 4"/>
            <p:cNvSpPr txBox="1"/>
            <p:nvPr/>
          </p:nvSpPr>
          <p:spPr>
            <a:xfrm>
              <a:off x="179512" y="1916832"/>
              <a:ext cx="8703820" cy="52322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000" b="1"/>
              </a:lvl1pPr>
            </a:lstStyle>
            <a:p>
              <a:r>
                <a:rPr lang="zh-CN" altLang="en-US" sz="2800" b="0" dirty="0" smtClean="0"/>
                <a:t>对比</a:t>
              </a:r>
              <a:r>
                <a:rPr lang="zh-CN" altLang="en-US" sz="2800" b="0" dirty="0"/>
                <a:t> </a:t>
              </a:r>
              <a:r>
                <a:rPr lang="zh-CN" altLang="en-US" sz="2800" b="0" dirty="0" smtClean="0"/>
                <a:t>    传统的</a:t>
              </a:r>
              <a:r>
                <a:rPr lang="en-US" altLang="zh-CN" sz="2800" b="0" dirty="0" smtClean="0"/>
                <a:t>3</a:t>
              </a:r>
              <a:r>
                <a:rPr lang="zh-CN" altLang="en-US" sz="2800" b="0" dirty="0" smtClean="0"/>
                <a:t>*</a:t>
              </a:r>
              <a:r>
                <a:rPr lang="en-US" altLang="zh-CN" sz="2800" b="0" dirty="0" smtClean="0"/>
                <a:t>4</a:t>
              </a:r>
              <a:r>
                <a:rPr lang="zh-CN" altLang="en-US" sz="2800" b="0" dirty="0" smtClean="0"/>
                <a:t>手机键盘 </a:t>
              </a:r>
              <a:r>
                <a:rPr lang="en-US" altLang="zh-CN" sz="2800" b="0" dirty="0" err="1" smtClean="0"/>
                <a:t>vs</a:t>
              </a:r>
              <a:r>
                <a:rPr lang="en-US" altLang="zh-CN" sz="2800" b="0" dirty="0" smtClean="0"/>
                <a:t> </a:t>
              </a:r>
              <a:r>
                <a:rPr lang="zh-CN" altLang="en-US" sz="2800" b="0" dirty="0" smtClean="0"/>
                <a:t>某非常规键盘</a:t>
              </a:r>
              <a:r>
                <a:rPr lang="en-US" altLang="zh-CN" sz="2800" b="0" dirty="0" smtClean="0"/>
                <a:t>   </a:t>
              </a:r>
              <a:endParaRPr lang="zh-CN" altLang="en-US" sz="2800" b="0" dirty="0"/>
            </a:p>
          </p:txBody>
        </p:sp>
        <p:cxnSp>
          <p:nvCxnSpPr>
            <p:cNvPr id="42" name="直接连接符 41"/>
            <p:cNvCxnSpPr/>
            <p:nvPr/>
          </p:nvCxnSpPr>
          <p:spPr>
            <a:xfrm flipV="1">
              <a:off x="1259632" y="1988840"/>
              <a:ext cx="0" cy="410454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132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260648"/>
            <a:ext cx="8703820" cy="769441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/>
            </a:lvl1pPr>
          </a:lstStyle>
          <a:p>
            <a:r>
              <a:rPr lang="zh-CN" altLang="en-US" sz="4400" dirty="0"/>
              <a:t>比喻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79512" y="1457610"/>
            <a:ext cx="8703820" cy="1077218"/>
            <a:chOff x="179512" y="1268760"/>
            <a:chExt cx="870382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179512" y="1268760"/>
              <a:ext cx="8703820" cy="107721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000" b="1"/>
              </a:lvl1pPr>
            </a:lstStyle>
            <a:p>
              <a:r>
                <a:rPr lang="zh-CN" altLang="en-US" sz="3600" b="0" dirty="0" smtClean="0"/>
                <a:t>建议</a:t>
              </a:r>
              <a:r>
                <a:rPr lang="zh-CN" altLang="en-US" sz="2800" b="0" dirty="0" smtClean="0"/>
                <a:t>   </a:t>
              </a:r>
              <a:endParaRPr lang="en-US" altLang="zh-CN" sz="2800" b="0" dirty="0" smtClean="0"/>
            </a:p>
            <a:p>
              <a:r>
                <a:rPr lang="en-US" altLang="zh-CN" sz="2800" b="0" dirty="0"/>
                <a:t> </a:t>
              </a:r>
              <a:r>
                <a:rPr lang="en-US" altLang="zh-CN" sz="2800" b="0" dirty="0" smtClean="0"/>
                <a:t>           </a:t>
              </a:r>
              <a:r>
                <a:rPr lang="zh-CN" altLang="en-US" sz="2800" dirty="0" smtClean="0"/>
                <a:t>抑制</a:t>
              </a:r>
              <a:r>
                <a:rPr lang="zh-CN" altLang="en-US" sz="2800" dirty="0"/>
                <a:t>在产品四周建立比喻的冲动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1259632" y="1298171"/>
              <a:ext cx="0" cy="1047807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179512" y="2681746"/>
            <a:ext cx="8703820" cy="1508105"/>
            <a:chOff x="27112" y="352019"/>
            <a:chExt cx="8703820" cy="1508105"/>
          </a:xfrm>
        </p:grpSpPr>
        <p:sp>
          <p:nvSpPr>
            <p:cNvPr id="14" name="TextBox 13"/>
            <p:cNvSpPr txBox="1"/>
            <p:nvPr/>
          </p:nvSpPr>
          <p:spPr>
            <a:xfrm>
              <a:off x="27112" y="352019"/>
              <a:ext cx="8703820" cy="1508105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000" b="1"/>
              </a:lvl1pPr>
            </a:lstStyle>
            <a:p>
              <a:r>
                <a:rPr lang="zh-CN" altLang="en-US" sz="3600" b="0" dirty="0" smtClean="0"/>
                <a:t>原因</a:t>
              </a:r>
              <a:r>
                <a:rPr lang="zh-CN" altLang="en-US" sz="2800" b="0" dirty="0" smtClean="0"/>
                <a:t>  </a:t>
              </a:r>
              <a:endParaRPr lang="en-US" altLang="zh-CN" sz="2800" b="0" dirty="0" smtClean="0"/>
            </a:p>
            <a:p>
              <a:r>
                <a:rPr lang="en-US" altLang="zh-CN" sz="2800" b="0" dirty="0"/>
                <a:t> </a:t>
              </a:r>
              <a:r>
                <a:rPr lang="en-US" altLang="zh-CN" sz="2800" b="0" dirty="0" smtClean="0"/>
                <a:t>           1</a:t>
              </a:r>
              <a:r>
                <a:rPr lang="en-US" altLang="zh-CN" sz="2800" b="0" dirty="0"/>
                <a:t>.</a:t>
              </a:r>
              <a:r>
                <a:rPr lang="zh-CN" altLang="en-US" sz="2800" dirty="0" smtClean="0"/>
                <a:t>比喻 </a:t>
              </a:r>
              <a:r>
                <a:rPr lang="zh-CN" altLang="en-US" sz="2800" dirty="0"/>
                <a:t>不能揭示特性的本质，反而更加</a:t>
              </a:r>
              <a:r>
                <a:rPr lang="zh-CN" altLang="en-US" sz="2800" dirty="0" smtClean="0"/>
                <a:t>混淆</a:t>
              </a:r>
              <a:endParaRPr lang="en-US" altLang="zh-CN" sz="2800" dirty="0" smtClean="0"/>
            </a:p>
            <a:p>
              <a:r>
                <a:rPr lang="en-US" altLang="zh-CN" sz="2800" b="0" dirty="0"/>
                <a:t>            2.</a:t>
              </a:r>
              <a:r>
                <a:rPr lang="zh-CN" altLang="en-US" sz="2800" dirty="0" smtClean="0"/>
                <a:t>不同文化背景</a:t>
              </a:r>
              <a:endParaRPr lang="zh-CN" altLang="en-US" sz="2800" dirty="0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087647" y="352019"/>
              <a:ext cx="23731" cy="1508105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211493" y="4409939"/>
            <a:ext cx="8703820" cy="2187413"/>
            <a:chOff x="179512" y="4509120"/>
            <a:chExt cx="8703820" cy="1769715"/>
          </a:xfrm>
        </p:grpSpPr>
        <p:grpSp>
          <p:nvGrpSpPr>
            <p:cNvPr id="17" name="组合 16"/>
            <p:cNvGrpSpPr/>
            <p:nvPr/>
          </p:nvGrpSpPr>
          <p:grpSpPr>
            <a:xfrm>
              <a:off x="179512" y="4509120"/>
              <a:ext cx="8703820" cy="1631216"/>
              <a:chOff x="27112" y="352019"/>
              <a:chExt cx="8703820" cy="2184156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7112" y="352019"/>
                <a:ext cx="8703820" cy="2184156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dash"/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4000" b="1"/>
                </a:lvl1pPr>
              </a:lstStyle>
              <a:p>
                <a:r>
                  <a:rPr lang="zh-CN" altLang="en-US" sz="3600" b="0" dirty="0" smtClean="0"/>
                  <a:t>解决</a:t>
                </a:r>
                <a:endParaRPr lang="en-US" altLang="zh-CN" sz="3600" b="0" dirty="0" smtClean="0"/>
              </a:p>
              <a:p>
                <a:r>
                  <a:rPr lang="zh-CN" altLang="en-US" sz="3600" b="0" dirty="0" smtClean="0"/>
                  <a:t>方案</a:t>
                </a:r>
                <a:endParaRPr lang="en-US" altLang="zh-CN" sz="3600" b="0" dirty="0" smtClean="0"/>
              </a:p>
              <a:p>
                <a:endParaRPr lang="zh-CN" altLang="en-US" sz="2800" dirty="0"/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 flipV="1">
                <a:off x="1088277" y="352019"/>
                <a:ext cx="23101" cy="2184156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1465355" y="5324728"/>
              <a:ext cx="6552728" cy="954107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000" b="1"/>
              </a:lvl1pPr>
            </a:lstStyle>
            <a:p>
              <a:r>
                <a:rPr lang="zh-CN" altLang="en-US" sz="2800" dirty="0"/>
                <a:t>提供足够的上下文</a:t>
              </a:r>
              <a:r>
                <a:rPr lang="zh-CN" altLang="en-US" sz="2800" dirty="0" smtClean="0"/>
                <a:t>，</a:t>
              </a:r>
              <a:endParaRPr lang="en-US" altLang="zh-CN" sz="2800" dirty="0" smtClean="0"/>
            </a:p>
            <a:p>
              <a:r>
                <a:rPr lang="zh-CN" altLang="en-US" sz="2800" dirty="0" smtClean="0"/>
                <a:t>使</a:t>
              </a:r>
              <a:r>
                <a:rPr lang="zh-CN" altLang="en-US" sz="2800" dirty="0"/>
                <a:t>用户更好地猜测你的比喻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93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093" y="2165955"/>
            <a:ext cx="4250999" cy="830997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/>
            </a:lvl1pPr>
          </a:lstStyle>
          <a:p>
            <a:r>
              <a:rPr lang="zh-CN" altLang="en-US" sz="4800" dirty="0" smtClean="0">
                <a:sym typeface="Wingdings" pitchFamily="2" charset="2"/>
              </a:rPr>
              <a:t>界面设计   </a:t>
            </a:r>
            <a:endParaRPr lang="en-US" altLang="zh-CN" sz="4800" dirty="0" smtClean="0"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147" y="3212976"/>
            <a:ext cx="4248472" cy="830997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/>
            </a:lvl1pPr>
          </a:lstStyle>
          <a:p>
            <a:r>
              <a:rPr lang="zh-CN" altLang="en-US" dirty="0" smtClean="0">
                <a:sym typeface="Wingdings" pitchFamily="2" charset="2"/>
              </a:rPr>
              <a:t>导航设计    </a:t>
            </a:r>
            <a:endParaRPr lang="en-US" altLang="zh-CN" dirty="0" smtClean="0"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147" y="4293096"/>
            <a:ext cx="4248472" cy="830997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/>
            </a:lvl1pPr>
          </a:lstStyle>
          <a:p>
            <a:r>
              <a:rPr lang="zh-CN" altLang="en-US" dirty="0" smtClean="0">
                <a:sym typeface="Wingdings" pitchFamily="2" charset="2"/>
              </a:rPr>
              <a:t>信息设计</a:t>
            </a:r>
            <a:endParaRPr lang="en-US" altLang="zh-CN" dirty="0" smtClean="0"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147" y="404664"/>
            <a:ext cx="8496944" cy="1323439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altLang="zh-CN" sz="4000" dirty="0" smtClean="0"/>
          </a:p>
          <a:p>
            <a:pPr algn="r"/>
            <a:r>
              <a:rPr lang="zh-CN" altLang="en-US" sz="4000" dirty="0" smtClean="0"/>
              <a:t>指示标识</a:t>
            </a:r>
            <a:endParaRPr lang="en-US" altLang="zh-CN" sz="4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79458" y="2996952"/>
            <a:ext cx="1118255" cy="304698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/>
            </a:lvl1pPr>
          </a:lstStyle>
          <a:p>
            <a:r>
              <a:rPr lang="zh-CN" altLang="en-US" sz="4800" dirty="0" smtClean="0"/>
              <a:t>指</a:t>
            </a:r>
            <a:endParaRPr lang="en-US" altLang="zh-CN" sz="4800" dirty="0" smtClean="0"/>
          </a:p>
          <a:p>
            <a:r>
              <a:rPr lang="zh-CN" altLang="en-US" sz="4800" dirty="0" smtClean="0"/>
              <a:t>示</a:t>
            </a:r>
            <a:endParaRPr lang="en-US" altLang="zh-CN" sz="4800" dirty="0" smtClean="0"/>
          </a:p>
          <a:p>
            <a:r>
              <a:rPr lang="zh-CN" altLang="en-US" sz="4800" dirty="0" smtClean="0"/>
              <a:t>标</a:t>
            </a:r>
            <a:endParaRPr lang="en-US" altLang="zh-CN" sz="4800" dirty="0" smtClean="0"/>
          </a:p>
          <a:p>
            <a:r>
              <a:rPr lang="zh-CN" altLang="en-US" sz="4800" dirty="0"/>
              <a:t>识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716016" y="3212976"/>
            <a:ext cx="1944216" cy="1911117"/>
            <a:chOff x="4716016" y="3212976"/>
            <a:chExt cx="1944216" cy="1911117"/>
          </a:xfrm>
        </p:grpSpPr>
        <p:cxnSp>
          <p:nvCxnSpPr>
            <p:cNvPr id="9" name="直接箭头连接符 8"/>
            <p:cNvCxnSpPr>
              <a:stCxn id="6" idx="1"/>
            </p:cNvCxnSpPr>
            <p:nvPr/>
          </p:nvCxnSpPr>
          <p:spPr>
            <a:xfrm flipV="1">
              <a:off x="5220072" y="4168534"/>
              <a:ext cx="144016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组合 10"/>
            <p:cNvGrpSpPr/>
            <p:nvPr/>
          </p:nvGrpSpPr>
          <p:grpSpPr>
            <a:xfrm>
              <a:off x="4716016" y="3212976"/>
              <a:ext cx="1816833" cy="1911117"/>
              <a:chOff x="4716016" y="3212976"/>
              <a:chExt cx="1816833" cy="1911117"/>
            </a:xfrm>
          </p:grpSpPr>
          <p:sp>
            <p:nvSpPr>
              <p:cNvPr id="6" name="右大括号 5"/>
              <p:cNvSpPr/>
              <p:nvPr/>
            </p:nvSpPr>
            <p:spPr>
              <a:xfrm>
                <a:off x="4716016" y="3212976"/>
                <a:ext cx="504056" cy="1911117"/>
              </a:xfrm>
              <a:prstGeom prst="rightBrac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5236705" y="3553561"/>
                <a:ext cx="1296144" cy="7395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 smtClean="0"/>
                  <a:t>结合</a:t>
                </a:r>
                <a:endParaRPr lang="zh-CN" altLang="en-US" sz="2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870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8" b="10002"/>
          <a:stretch/>
        </p:blipFill>
        <p:spPr bwMode="auto">
          <a:xfrm>
            <a:off x="755576" y="114673"/>
            <a:ext cx="9073008" cy="674332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-252536" y="0"/>
            <a:ext cx="11521280" cy="7866112"/>
            <a:chOff x="-252536" y="0"/>
            <a:chExt cx="11521280" cy="7866112"/>
          </a:xfrm>
        </p:grpSpPr>
        <p:sp>
          <p:nvSpPr>
            <p:cNvPr id="2" name="矩形 1"/>
            <p:cNvSpPr/>
            <p:nvPr/>
          </p:nvSpPr>
          <p:spPr>
            <a:xfrm>
              <a:off x="-252536" y="0"/>
              <a:ext cx="10513168" cy="764704"/>
            </a:xfrm>
            <a:prstGeom prst="rect">
              <a:avLst/>
            </a:prstGeom>
            <a:solidFill>
              <a:srgbClr val="0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-180528" y="764704"/>
              <a:ext cx="1008112" cy="7101408"/>
            </a:xfrm>
            <a:prstGeom prst="rect">
              <a:avLst/>
            </a:prstGeom>
            <a:solidFill>
              <a:srgbClr val="0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6012160" y="764704"/>
              <a:ext cx="5256584" cy="6192688"/>
            </a:xfrm>
            <a:prstGeom prst="rect">
              <a:avLst/>
            </a:prstGeom>
            <a:solidFill>
              <a:srgbClr val="0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827584" y="1196752"/>
              <a:ext cx="5184576" cy="5760640"/>
            </a:xfrm>
            <a:prstGeom prst="rect">
              <a:avLst/>
            </a:prstGeom>
            <a:solidFill>
              <a:srgbClr val="0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左箭头 8"/>
          <p:cNvSpPr/>
          <p:nvPr/>
        </p:nvSpPr>
        <p:spPr>
          <a:xfrm rot="1849738">
            <a:off x="5864729" y="1209914"/>
            <a:ext cx="2736304" cy="1584176"/>
          </a:xfrm>
          <a:prstGeom prst="leftArrow">
            <a:avLst/>
          </a:prstGeom>
          <a:solidFill>
            <a:srgbClr val="FF388C">
              <a:alpha val="7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指示</a:t>
            </a:r>
            <a:r>
              <a:rPr lang="zh-CN" altLang="en-US" sz="3200" b="1" dirty="0" smtClean="0"/>
              <a:t>标识</a:t>
            </a:r>
            <a:endParaRPr lang="zh-CN" alt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3076218"/>
            <a:ext cx="6825636" cy="2185214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/>
            </a:lvl1pPr>
          </a:lstStyle>
          <a:p>
            <a:r>
              <a:rPr lang="zh-CN" altLang="en-US" sz="3600" dirty="0"/>
              <a:t>帮助用户理解</a:t>
            </a:r>
            <a:r>
              <a:rPr lang="zh-CN" altLang="en-US" sz="3600" dirty="0" smtClean="0"/>
              <a:t>：</a:t>
            </a:r>
            <a:endParaRPr lang="en-US" altLang="zh-CN" sz="3600" dirty="0" smtClean="0"/>
          </a:p>
          <a:p>
            <a:r>
              <a:rPr lang="zh-CN" altLang="en-US" dirty="0"/>
              <a:t> </a:t>
            </a:r>
            <a:r>
              <a:rPr lang="zh-CN" altLang="en-US" dirty="0" smtClean="0"/>
              <a:t>                   他们</a:t>
            </a:r>
            <a:r>
              <a:rPr lang="zh-CN" altLang="en-US" dirty="0"/>
              <a:t>在哪</a:t>
            </a:r>
            <a:endParaRPr lang="en-US" altLang="zh-CN" dirty="0"/>
          </a:p>
          <a:p>
            <a:r>
              <a:rPr lang="zh-CN" altLang="en-US" dirty="0" smtClean="0"/>
              <a:t>                    他们</a:t>
            </a:r>
            <a:r>
              <a:rPr lang="zh-CN" altLang="en-US" dirty="0"/>
              <a:t>能去哪</a:t>
            </a:r>
          </a:p>
        </p:txBody>
      </p:sp>
    </p:spTree>
    <p:extLst>
      <p:ext uri="{BB962C8B-B14F-4D97-AF65-F5344CB8AC3E}">
        <p14:creationId xmlns:p14="http://schemas.microsoft.com/office/powerpoint/2010/main" val="11967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147" y="404664"/>
            <a:ext cx="8496944" cy="1323439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altLang="zh-CN" sz="4000" dirty="0" smtClean="0"/>
          </a:p>
          <a:p>
            <a:pPr algn="r"/>
            <a:r>
              <a:rPr lang="zh-CN" altLang="en-US" sz="4000" dirty="0" smtClean="0"/>
              <a:t>线框图</a:t>
            </a:r>
            <a:endParaRPr lang="en-US" altLang="zh-CN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15093" y="2165955"/>
            <a:ext cx="4250999" cy="830997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/>
            </a:lvl1pPr>
          </a:lstStyle>
          <a:p>
            <a:r>
              <a:rPr lang="zh-CN" altLang="en-US" sz="4800" dirty="0" smtClean="0">
                <a:sym typeface="Wingdings" pitchFamily="2" charset="2"/>
              </a:rPr>
              <a:t>界面设计   </a:t>
            </a:r>
            <a:endParaRPr lang="en-US" altLang="zh-CN" sz="4800" dirty="0" smtClean="0"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147" y="3212976"/>
            <a:ext cx="4248472" cy="830997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/>
            </a:lvl1pPr>
          </a:lstStyle>
          <a:p>
            <a:r>
              <a:rPr lang="zh-CN" altLang="en-US" dirty="0" smtClean="0">
                <a:sym typeface="Wingdings" pitchFamily="2" charset="2"/>
              </a:rPr>
              <a:t>导航设计    </a:t>
            </a:r>
            <a:endParaRPr lang="en-US" altLang="zh-CN" dirty="0" smtClean="0">
              <a:sym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147" y="4293096"/>
            <a:ext cx="4248472" cy="830997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/>
            </a:lvl1pPr>
          </a:lstStyle>
          <a:p>
            <a:r>
              <a:rPr lang="zh-CN" altLang="en-US" dirty="0" smtClean="0">
                <a:sym typeface="Wingdings" pitchFamily="2" charset="2"/>
              </a:rPr>
              <a:t>信息设计</a:t>
            </a:r>
            <a:endParaRPr lang="en-US" altLang="zh-CN" dirty="0" smtClean="0"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7269" y="2058813"/>
            <a:ext cx="1183061" cy="3139321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/>
            </a:lvl1pPr>
          </a:lstStyle>
          <a:p>
            <a:r>
              <a:rPr lang="zh-CN" altLang="en-US" sz="6600" dirty="0" smtClean="0">
                <a:sym typeface="Wingdings" pitchFamily="2" charset="2"/>
              </a:rPr>
              <a:t>线</a:t>
            </a:r>
            <a:endParaRPr lang="en-US" altLang="zh-CN" sz="6600" dirty="0" smtClean="0">
              <a:sym typeface="Wingdings" pitchFamily="2" charset="2"/>
            </a:endParaRPr>
          </a:p>
          <a:p>
            <a:r>
              <a:rPr lang="zh-CN" altLang="en-US" sz="6600" dirty="0" smtClean="0">
                <a:sym typeface="Wingdings" pitchFamily="2" charset="2"/>
              </a:rPr>
              <a:t>框</a:t>
            </a:r>
            <a:endParaRPr lang="en-US" altLang="zh-CN" sz="6600" dirty="0" smtClean="0">
              <a:sym typeface="Wingdings" pitchFamily="2" charset="2"/>
            </a:endParaRPr>
          </a:p>
          <a:p>
            <a:r>
              <a:rPr lang="zh-CN" altLang="en-US" sz="6600" dirty="0" smtClean="0">
                <a:sym typeface="Wingdings" pitchFamily="2" charset="2"/>
              </a:rPr>
              <a:t>图</a:t>
            </a:r>
            <a:endParaRPr lang="en-US" altLang="zh-CN" sz="6600" dirty="0" smtClean="0">
              <a:sym typeface="Wingdings" pitchFamily="2" charset="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4716018" y="2856857"/>
            <a:ext cx="2808312" cy="1543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结合 平衡</a:t>
            </a:r>
            <a:endParaRPr lang="zh-CN" alt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3386" y="5373216"/>
            <a:ext cx="8496944" cy="954107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线框图         是网站视觉设计的第一步</a:t>
            </a:r>
            <a:endParaRPr lang="en-US" altLang="zh-CN" sz="2800" dirty="0" smtClean="0"/>
          </a:p>
          <a:p>
            <a:r>
              <a:rPr lang="zh-CN" altLang="en-US" sz="2800" dirty="0"/>
              <a:t> </a:t>
            </a:r>
            <a:r>
              <a:rPr lang="zh-CN" altLang="en-US" sz="2800" dirty="0" smtClean="0"/>
              <a:t>                   确定网站结构，指出表现层的设计方向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172198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0" r="11482" b="74800"/>
          <a:stretch/>
        </p:blipFill>
        <p:spPr bwMode="auto">
          <a:xfrm>
            <a:off x="-25942" y="-27384"/>
            <a:ext cx="9260698" cy="6885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椭圆 1"/>
          <p:cNvSpPr/>
          <p:nvPr/>
        </p:nvSpPr>
        <p:spPr>
          <a:xfrm>
            <a:off x="4067944" y="44624"/>
            <a:ext cx="1008112" cy="720080"/>
          </a:xfrm>
          <a:prstGeom prst="ellipse">
            <a:avLst/>
          </a:prstGeom>
          <a:solidFill>
            <a:srgbClr val="FF388C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网站标志</a:t>
            </a:r>
          </a:p>
        </p:txBody>
      </p:sp>
      <p:sp>
        <p:nvSpPr>
          <p:cNvPr id="3" name="矩形 2"/>
          <p:cNvSpPr/>
          <p:nvPr/>
        </p:nvSpPr>
        <p:spPr>
          <a:xfrm>
            <a:off x="3203848" y="1268760"/>
            <a:ext cx="5688632" cy="2880320"/>
          </a:xfrm>
          <a:prstGeom prst="rect">
            <a:avLst/>
          </a:prstGeom>
          <a:solidFill>
            <a:srgbClr val="FF388C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/>
              <a:t>主题图片</a:t>
            </a:r>
            <a:endParaRPr lang="zh-CN" altLang="en-US" sz="4400" b="1" dirty="0"/>
          </a:p>
        </p:txBody>
      </p:sp>
      <p:sp>
        <p:nvSpPr>
          <p:cNvPr id="4" name="矩形 3"/>
          <p:cNvSpPr/>
          <p:nvPr/>
        </p:nvSpPr>
        <p:spPr>
          <a:xfrm>
            <a:off x="251520" y="620688"/>
            <a:ext cx="8640960" cy="504056"/>
          </a:xfrm>
          <a:prstGeom prst="rect">
            <a:avLst/>
          </a:prstGeom>
          <a:solidFill>
            <a:srgbClr val="FF388C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600" dirty="0" smtClean="0"/>
              <a:t>全站导航</a:t>
            </a:r>
            <a:endParaRPr lang="zh-CN" altLang="en-US" sz="2400" spc="600" dirty="0"/>
          </a:p>
        </p:txBody>
      </p:sp>
      <p:sp>
        <p:nvSpPr>
          <p:cNvPr id="5" name="矩形 4"/>
          <p:cNvSpPr/>
          <p:nvPr/>
        </p:nvSpPr>
        <p:spPr>
          <a:xfrm>
            <a:off x="6084168" y="4365104"/>
            <a:ext cx="2880320" cy="1080120"/>
          </a:xfrm>
          <a:prstGeom prst="rect">
            <a:avLst/>
          </a:prstGeom>
          <a:solidFill>
            <a:srgbClr val="FF388C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/>
              <a:t>搜索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          </a:t>
            </a:r>
            <a:endParaRPr lang="en-US" altLang="zh-CN" sz="2000" b="1" dirty="0"/>
          </a:p>
          <a:p>
            <a:endParaRPr lang="zh-CN" altLang="en-US" sz="2000" b="1" dirty="0"/>
          </a:p>
        </p:txBody>
      </p:sp>
      <p:sp>
        <p:nvSpPr>
          <p:cNvPr id="6" name="矩形 5"/>
          <p:cNvSpPr/>
          <p:nvPr/>
        </p:nvSpPr>
        <p:spPr>
          <a:xfrm>
            <a:off x="6300192" y="4797152"/>
            <a:ext cx="1656184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文本输入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00392" y="4797152"/>
            <a:ext cx="792088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按钮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4168" y="5517232"/>
            <a:ext cx="2880320" cy="1080120"/>
          </a:xfrm>
          <a:prstGeom prst="rect">
            <a:avLst/>
          </a:prstGeom>
          <a:solidFill>
            <a:srgbClr val="FF388C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新信息呈现</a:t>
            </a:r>
            <a:endParaRPr lang="zh-CN" altLang="en-US" sz="3200" b="1" dirty="0"/>
          </a:p>
        </p:txBody>
      </p:sp>
      <p:sp>
        <p:nvSpPr>
          <p:cNvPr id="9" name="矩形 8"/>
          <p:cNvSpPr/>
          <p:nvPr/>
        </p:nvSpPr>
        <p:spPr>
          <a:xfrm>
            <a:off x="251520" y="1268760"/>
            <a:ext cx="2808312" cy="5328592"/>
          </a:xfrm>
          <a:prstGeom prst="rect">
            <a:avLst/>
          </a:prstGeom>
          <a:solidFill>
            <a:srgbClr val="FF388C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000" b="1" dirty="0" smtClean="0"/>
          </a:p>
          <a:p>
            <a:pPr algn="ctr"/>
            <a:endParaRPr lang="en-US" altLang="zh-CN" sz="4000" b="1" dirty="0"/>
          </a:p>
          <a:p>
            <a:pPr algn="ctr"/>
            <a:endParaRPr lang="en-US" altLang="zh-CN" sz="4000" b="1" dirty="0" smtClean="0"/>
          </a:p>
          <a:p>
            <a:pPr algn="ctr"/>
            <a:endParaRPr lang="en-US" altLang="zh-CN" sz="4000" b="1" dirty="0"/>
          </a:p>
          <a:p>
            <a:pPr algn="ctr"/>
            <a:r>
              <a:rPr lang="zh-CN" altLang="en-US" sz="4000" b="1" dirty="0" smtClean="0"/>
              <a:t>主要信息</a:t>
            </a:r>
            <a:endParaRPr lang="zh-CN" altLang="en-US" sz="4000" b="1" dirty="0"/>
          </a:p>
        </p:txBody>
      </p:sp>
      <p:sp>
        <p:nvSpPr>
          <p:cNvPr id="10" name="矩形 9"/>
          <p:cNvSpPr/>
          <p:nvPr/>
        </p:nvSpPr>
        <p:spPr>
          <a:xfrm>
            <a:off x="3059832" y="4365104"/>
            <a:ext cx="2808312" cy="2232248"/>
          </a:xfrm>
          <a:prstGeom prst="rect">
            <a:avLst/>
          </a:prstGeom>
          <a:solidFill>
            <a:srgbClr val="FF388C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/>
          </a:p>
        </p:txBody>
      </p:sp>
      <p:sp>
        <p:nvSpPr>
          <p:cNvPr id="11" name="矩形 10"/>
          <p:cNvSpPr/>
          <p:nvPr/>
        </p:nvSpPr>
        <p:spPr>
          <a:xfrm>
            <a:off x="109192" y="102939"/>
            <a:ext cx="8990430" cy="6624736"/>
          </a:xfrm>
          <a:prstGeom prst="rect">
            <a:avLst/>
          </a:prstGeom>
          <a:noFill/>
          <a:ln w="38100">
            <a:solidFill>
              <a:srgbClr val="FF38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5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2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箭头连接符 14"/>
          <p:cNvCxnSpPr/>
          <p:nvPr/>
        </p:nvCxnSpPr>
        <p:spPr>
          <a:xfrm flipH="1">
            <a:off x="6243375" y="1943863"/>
            <a:ext cx="3246" cy="280623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29764" y="1374674"/>
            <a:ext cx="827222" cy="46166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/>
            </a:lvl1pPr>
          </a:lstStyle>
          <a:p>
            <a:r>
              <a:rPr lang="zh-CN" altLang="en-US" sz="2400" dirty="0"/>
              <a:t>具体</a:t>
            </a:r>
          </a:p>
        </p:txBody>
      </p:sp>
      <p:sp>
        <p:nvSpPr>
          <p:cNvPr id="23" name="流程图: 数据 22"/>
          <p:cNvSpPr/>
          <p:nvPr/>
        </p:nvSpPr>
        <p:spPr>
          <a:xfrm>
            <a:off x="1475521" y="2195916"/>
            <a:ext cx="3888432" cy="720080"/>
          </a:xfrm>
          <a:prstGeom prst="flowChartInputOutp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</a:rPr>
              <a:t>框架层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3010" y="4911551"/>
            <a:ext cx="827222" cy="46166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/>
            </a:lvl1pPr>
          </a:lstStyle>
          <a:p>
            <a:r>
              <a:rPr lang="zh-CN" altLang="en-US" sz="2400" dirty="0"/>
              <a:t>抽象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475656" y="1187804"/>
            <a:ext cx="3890392" cy="4716524"/>
            <a:chOff x="971600" y="548680"/>
            <a:chExt cx="3890392" cy="4716524"/>
          </a:xfrm>
        </p:grpSpPr>
        <p:sp>
          <p:nvSpPr>
            <p:cNvPr id="6" name="流程图: 数据 5"/>
            <p:cNvSpPr/>
            <p:nvPr/>
          </p:nvSpPr>
          <p:spPr>
            <a:xfrm>
              <a:off x="973560" y="4545124"/>
              <a:ext cx="3888432" cy="720080"/>
            </a:xfrm>
            <a:prstGeom prst="flowChartInputOutput">
              <a:avLst/>
            </a:prstGeom>
            <a:solidFill>
              <a:srgbClr val="FF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 smtClean="0"/>
                <a:t>战略层</a:t>
              </a:r>
              <a:endParaRPr lang="zh-CN" altLang="en-US" sz="3200" b="1" dirty="0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971600" y="1268760"/>
              <a:ext cx="135" cy="39604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859897" y="557628"/>
              <a:ext cx="135" cy="39604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763688" y="548680"/>
              <a:ext cx="135" cy="39604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流程图: 数据 2"/>
            <p:cNvSpPr/>
            <p:nvPr/>
          </p:nvSpPr>
          <p:spPr>
            <a:xfrm>
              <a:off x="971600" y="1556792"/>
              <a:ext cx="3888432" cy="720080"/>
            </a:xfrm>
            <a:prstGeom prst="flowChartInputOutpu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</a:rPr>
                <a:t>框架层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流程图: 数据 3"/>
            <p:cNvSpPr/>
            <p:nvPr/>
          </p:nvSpPr>
          <p:spPr>
            <a:xfrm>
              <a:off x="971600" y="2564904"/>
              <a:ext cx="3888432" cy="720080"/>
            </a:xfrm>
            <a:prstGeom prst="flowChartInputOutput">
              <a:avLst/>
            </a:prstGeom>
            <a:solidFill>
              <a:srgbClr val="0070C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 smtClean="0"/>
                <a:t>结构层</a:t>
              </a:r>
              <a:endParaRPr lang="zh-CN" altLang="en-US" sz="3200" b="1" dirty="0"/>
            </a:p>
          </p:txBody>
        </p:sp>
        <p:sp>
          <p:nvSpPr>
            <p:cNvPr id="5" name="流程图: 数据 4"/>
            <p:cNvSpPr/>
            <p:nvPr/>
          </p:nvSpPr>
          <p:spPr>
            <a:xfrm>
              <a:off x="971735" y="3573016"/>
              <a:ext cx="3888432" cy="720080"/>
            </a:xfrm>
            <a:prstGeom prst="flowChartInputOutput">
              <a:avLst/>
            </a:prstGeom>
            <a:solidFill>
              <a:srgbClr val="7030A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 smtClean="0"/>
                <a:t>范围层</a:t>
              </a:r>
              <a:endParaRPr lang="zh-CN" altLang="en-US" sz="3200" b="1" dirty="0"/>
            </a:p>
          </p:txBody>
        </p:sp>
        <p:sp>
          <p:nvSpPr>
            <p:cNvPr id="2" name="流程图: 数据 1"/>
            <p:cNvSpPr/>
            <p:nvPr/>
          </p:nvSpPr>
          <p:spPr>
            <a:xfrm>
              <a:off x="971600" y="550753"/>
              <a:ext cx="3888432" cy="720080"/>
            </a:xfrm>
            <a:prstGeom prst="flowChartInputOutput">
              <a:avLst/>
            </a:prstGeom>
            <a:solidFill>
              <a:srgbClr val="FFFF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</a:rPr>
                <a:t>表现层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067944" y="1268760"/>
              <a:ext cx="135" cy="39604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86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568952" cy="1323439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altLang="zh-CN" sz="4000" b="1" dirty="0" smtClean="0"/>
          </a:p>
          <a:p>
            <a:r>
              <a:rPr lang="zh-CN" altLang="en-US" sz="4000" b="1" dirty="0" smtClean="0"/>
              <a:t>框架层</a:t>
            </a:r>
            <a:endParaRPr lang="zh-CN" alt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762617"/>
            <a:ext cx="8568952" cy="156966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b="1" dirty="0" smtClean="0"/>
              <a:t>                    位置、排列方式、设计布局</a:t>
            </a:r>
            <a:endParaRPr lang="en-US" altLang="zh-CN" sz="3200" b="1" dirty="0" smtClean="0"/>
          </a:p>
          <a:p>
            <a:endParaRPr lang="en-US" altLang="zh-CN" sz="3200" b="1" dirty="0"/>
          </a:p>
          <a:p>
            <a:endParaRPr lang="zh-CN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3573016"/>
            <a:ext cx="5328592" cy="304698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/>
            </a:lvl1pPr>
          </a:lstStyle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323528" y="3573016"/>
            <a:ext cx="2976135" cy="3046988"/>
            <a:chOff x="323528" y="3573016"/>
            <a:chExt cx="2976135" cy="3046988"/>
          </a:xfrm>
        </p:grpSpPr>
        <p:sp>
          <p:nvSpPr>
            <p:cNvPr id="5" name="TextBox 4"/>
            <p:cNvSpPr txBox="1"/>
            <p:nvPr/>
          </p:nvSpPr>
          <p:spPr>
            <a:xfrm>
              <a:off x="323528" y="3573016"/>
              <a:ext cx="2976135" cy="304698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/>
              </a:lvl1pPr>
            </a:lstStyle>
            <a:p>
              <a:r>
                <a:rPr lang="zh-CN" altLang="en-US" dirty="0"/>
                <a:t>关注</a:t>
              </a:r>
              <a:r>
                <a:rPr lang="zh-CN" altLang="en-US" dirty="0" smtClean="0"/>
                <a:t>点</a:t>
              </a:r>
              <a:endParaRPr lang="en-US" altLang="zh-CN" dirty="0" smtClean="0"/>
            </a:p>
            <a:p>
              <a:endParaRPr lang="en-US" altLang="zh-CN" dirty="0" smtClean="0"/>
            </a:p>
            <a:p>
              <a:r>
                <a:rPr lang="zh-CN" altLang="en-US" sz="2400" dirty="0" smtClean="0"/>
                <a:t>独立组件</a:t>
              </a:r>
              <a:endParaRPr lang="en-US" altLang="zh-CN" sz="2400" dirty="0" smtClean="0"/>
            </a:p>
            <a:p>
              <a:r>
                <a:rPr lang="zh-CN" altLang="en-US" sz="2400" dirty="0" smtClean="0"/>
                <a:t>及其相互联系</a:t>
              </a:r>
              <a:endParaRPr lang="en-US" altLang="zh-CN" sz="2400" dirty="0"/>
            </a:p>
            <a:p>
              <a:endParaRPr lang="en-US" altLang="zh-CN" sz="2000" dirty="0" smtClean="0"/>
            </a:p>
            <a:p>
              <a:endParaRPr lang="en-US" altLang="zh-CN" dirty="0" smtClean="0"/>
            </a:p>
            <a:p>
              <a:endParaRPr lang="zh-CN" altLang="en-US" sz="2800" dirty="0"/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323528" y="4293096"/>
              <a:ext cx="2976135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797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39" y="479401"/>
            <a:ext cx="6157455" cy="163121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/>
            </a:lvl1pPr>
          </a:lstStyle>
          <a:p>
            <a:r>
              <a:rPr lang="zh-CN" altLang="en-US" sz="6000" dirty="0" smtClean="0">
                <a:sym typeface="Wingdings" pitchFamily="2" charset="2"/>
              </a:rPr>
              <a:t>界面设计   </a:t>
            </a:r>
            <a:endParaRPr lang="en-US" altLang="zh-CN" sz="6000" dirty="0" smtClean="0">
              <a:sym typeface="Wingdings" pitchFamily="2" charset="2"/>
            </a:endParaRPr>
          </a:p>
          <a:p>
            <a:r>
              <a:rPr lang="en-US" altLang="zh-CN" sz="4000" b="0" dirty="0">
                <a:sym typeface="Wingdings" pitchFamily="2" charset="2"/>
              </a:rPr>
              <a:t> </a:t>
            </a:r>
            <a:r>
              <a:rPr lang="en-US" altLang="zh-CN" sz="4000" b="0" dirty="0" smtClean="0">
                <a:sym typeface="Wingdings" pitchFamily="2" charset="2"/>
              </a:rPr>
              <a:t>                     </a:t>
            </a:r>
            <a:r>
              <a:rPr lang="zh-CN" altLang="en-US" b="0" dirty="0" smtClean="0"/>
              <a:t>做某些</a:t>
            </a:r>
            <a:r>
              <a:rPr lang="zh-CN" altLang="en-US" b="0" dirty="0"/>
              <a:t>事的</a:t>
            </a:r>
            <a:r>
              <a:rPr lang="zh-CN" altLang="en-US" b="0" dirty="0" smtClean="0"/>
              <a:t>能力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6592" y="2352943"/>
            <a:ext cx="6152402" cy="150810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/>
            </a:lvl1pPr>
          </a:lstStyle>
          <a:p>
            <a:r>
              <a:rPr lang="zh-CN" altLang="en-US" sz="6000" dirty="0" smtClean="0">
                <a:sym typeface="Wingdings" pitchFamily="2" charset="2"/>
              </a:rPr>
              <a:t>导航设计    </a:t>
            </a:r>
            <a:endParaRPr lang="en-US" altLang="zh-CN" sz="6000" dirty="0" smtClean="0">
              <a:sym typeface="Wingdings" pitchFamily="2" charset="2"/>
            </a:endParaRPr>
          </a:p>
          <a:p>
            <a:r>
              <a:rPr lang="zh-CN" altLang="en-US" sz="3200" b="0" dirty="0" smtClean="0"/>
              <a:t>                                  去</a:t>
            </a:r>
            <a:r>
              <a:rPr lang="zh-CN" altLang="en-US" sz="3200" b="0" dirty="0"/>
              <a:t>某个</a:t>
            </a:r>
            <a:r>
              <a:rPr lang="zh-CN" altLang="en-US" sz="3200" b="0" dirty="0" smtClean="0"/>
              <a:t>地方</a:t>
            </a:r>
            <a:endParaRPr lang="zh-CN" altLang="en-US" sz="3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416592" y="4060229"/>
            <a:ext cx="6152402" cy="156966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/>
            </a:lvl1pPr>
          </a:lstStyle>
          <a:p>
            <a:r>
              <a:rPr lang="zh-CN" altLang="en-US" sz="6000" dirty="0" smtClean="0">
                <a:sym typeface="Wingdings" pitchFamily="2" charset="2"/>
              </a:rPr>
              <a:t>信息设计</a:t>
            </a:r>
            <a:endParaRPr lang="en-US" altLang="zh-CN" sz="6000" dirty="0" smtClean="0">
              <a:sym typeface="Wingdings" pitchFamily="2" charset="2"/>
            </a:endParaRPr>
          </a:p>
          <a:p>
            <a:r>
              <a:rPr lang="zh-CN" altLang="en-US" sz="3600" b="0" dirty="0" smtClean="0"/>
              <a:t>                                传达想法</a:t>
            </a:r>
            <a:endParaRPr lang="zh-CN" altLang="en-US" sz="36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6804249" y="476672"/>
            <a:ext cx="2088231" cy="6001643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/>
            </a:lvl1pPr>
          </a:lstStyle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9" name="TextBox 8"/>
          <p:cNvSpPr txBox="1"/>
          <p:nvPr/>
        </p:nvSpPr>
        <p:spPr>
          <a:xfrm>
            <a:off x="446184" y="5808605"/>
            <a:ext cx="6152402" cy="646331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/>
            </a:lvl1pPr>
          </a:lstStyle>
          <a:p>
            <a:endParaRPr lang="en-US" altLang="zh-CN" sz="36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6279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55654"/>
            <a:ext cx="8568952" cy="1323439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/>
            </a:lvl1pPr>
          </a:lstStyle>
          <a:p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               </a:t>
            </a:r>
            <a:r>
              <a:rPr lang="zh-CN" altLang="en-US" dirty="0" smtClean="0"/>
              <a:t>界面</a:t>
            </a:r>
            <a:r>
              <a:rPr lang="zh-CN" altLang="en-US" dirty="0"/>
              <a:t>设计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7754" y="2172633"/>
            <a:ext cx="4514726" cy="1400383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/>
            </a:lvl1pPr>
          </a:lstStyle>
          <a:p>
            <a:r>
              <a:rPr lang="zh-CN" altLang="en-US" sz="4250" b="0" dirty="0" smtClean="0"/>
              <a:t>把</a:t>
            </a:r>
            <a:r>
              <a:rPr lang="zh-CN" altLang="en-US" sz="4250" b="0" dirty="0"/>
              <a:t>用户最有可能点击的按钮做成最大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62484" y="2132856"/>
            <a:ext cx="3777468" cy="1446550"/>
            <a:chOff x="362484" y="2132856"/>
            <a:chExt cx="3777468" cy="1446550"/>
          </a:xfrm>
        </p:grpSpPr>
        <p:sp>
          <p:nvSpPr>
            <p:cNvPr id="7" name="TextBox 6"/>
            <p:cNvSpPr txBox="1"/>
            <p:nvPr/>
          </p:nvSpPr>
          <p:spPr>
            <a:xfrm>
              <a:off x="362484" y="2132856"/>
              <a:ext cx="3777468" cy="144655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000" b="1"/>
              </a:lvl1pPr>
            </a:lstStyle>
            <a:p>
              <a:r>
                <a:rPr lang="zh-CN" altLang="en-US" sz="4800" dirty="0" smtClean="0">
                  <a:solidFill>
                    <a:srgbClr val="FF0000"/>
                  </a:solidFill>
                  <a:latin typeface="Adobe 黑体 Std R" pitchFamily="34" charset="-122"/>
                  <a:ea typeface="Adobe 黑体 Std R" pitchFamily="34" charset="-122"/>
                </a:rPr>
                <a:t>？</a:t>
              </a:r>
              <a:endParaRPr lang="en-US" altLang="zh-CN" sz="4800" dirty="0" smtClean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endParaRPr>
            </a:p>
            <a:p>
              <a:r>
                <a:rPr lang="zh-CN" altLang="en-US" b="0" dirty="0" smtClean="0"/>
                <a:t>成功</a:t>
              </a:r>
              <a:r>
                <a:rPr lang="zh-CN" altLang="en-US" b="0" dirty="0"/>
                <a:t>的界面</a:t>
              </a:r>
              <a:r>
                <a:rPr lang="zh-CN" altLang="en-US" b="0" dirty="0" smtClean="0"/>
                <a:t>设计</a:t>
              </a:r>
              <a:endParaRPr lang="en-US" altLang="zh-CN" b="0" dirty="0" smtClean="0"/>
            </a:p>
          </p:txBody>
        </p:sp>
        <p:cxnSp>
          <p:nvCxnSpPr>
            <p:cNvPr id="8" name="直接连接符 7"/>
            <p:cNvCxnSpPr>
              <a:stCxn id="7" idx="1"/>
              <a:endCxn id="7" idx="3"/>
            </p:cNvCxnSpPr>
            <p:nvPr/>
          </p:nvCxnSpPr>
          <p:spPr>
            <a:xfrm>
              <a:off x="362484" y="2892135"/>
              <a:ext cx="3777468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乘号 12"/>
          <p:cNvSpPr/>
          <p:nvPr/>
        </p:nvSpPr>
        <p:spPr>
          <a:xfrm>
            <a:off x="4798913" y="1364288"/>
            <a:ext cx="3672408" cy="3055694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09836" y="3958317"/>
            <a:ext cx="3416013" cy="3770263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/>
            </a:lvl1pPr>
          </a:lstStyle>
          <a:p>
            <a:pPr algn="ctr"/>
            <a:r>
              <a:rPr lang="en-US" altLang="zh-CN" sz="23900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</a:t>
            </a:r>
            <a:endParaRPr lang="zh-CN" altLang="en-US" sz="23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053" y="3958317"/>
            <a:ext cx="8529996" cy="1846659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/>
            </a:lvl1pPr>
          </a:lstStyle>
          <a:p>
            <a:pPr algn="ctr"/>
            <a:endParaRPr lang="en-US" altLang="zh-CN" sz="2800" dirty="0" smtClean="0"/>
          </a:p>
          <a:p>
            <a:pPr algn="ctr"/>
            <a:r>
              <a:rPr lang="zh-CN" altLang="en-US" sz="5400" dirty="0" smtClean="0"/>
              <a:t>用户</a:t>
            </a:r>
            <a:r>
              <a:rPr lang="zh-CN" altLang="en-US" sz="5400" dirty="0"/>
              <a:t>一眼看到最终要的</a:t>
            </a:r>
            <a:r>
              <a:rPr lang="zh-CN" altLang="en-US" sz="5400" dirty="0" smtClean="0"/>
              <a:t>东西</a:t>
            </a:r>
            <a:endParaRPr lang="en-US" altLang="zh-CN" sz="5400" dirty="0" smtClean="0"/>
          </a:p>
          <a:p>
            <a:pPr algn="ctr"/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9610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9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89855"/>
            <a:ext cx="8424936" cy="156966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/>
            </a:lvl1pPr>
          </a:lstStyle>
          <a:p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dirty="0" smtClean="0"/>
              <a:t>                                           界面元素</a:t>
            </a:r>
            <a:endParaRPr lang="en-US" altLang="zh-CN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95536" y="2175822"/>
            <a:ext cx="1656184" cy="449353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/>
            </a:lvl1pPr>
          </a:lstStyle>
          <a:p>
            <a:r>
              <a:rPr lang="zh-CN" altLang="en-US" sz="2600" dirty="0" smtClean="0"/>
              <a:t>复选框</a:t>
            </a:r>
            <a:endParaRPr lang="en-US" altLang="zh-CN" sz="2600" dirty="0" smtClean="0"/>
          </a:p>
          <a:p>
            <a:endParaRPr lang="en-US" altLang="zh-CN" sz="2600" dirty="0"/>
          </a:p>
          <a:p>
            <a:r>
              <a:rPr lang="zh-CN" altLang="en-US" sz="2600" dirty="0" smtClean="0"/>
              <a:t>单</a:t>
            </a:r>
            <a:r>
              <a:rPr lang="zh-CN" altLang="en-US" sz="2600" dirty="0"/>
              <a:t>选框</a:t>
            </a:r>
            <a:endParaRPr lang="en-US" altLang="zh-CN" sz="2600" dirty="0"/>
          </a:p>
          <a:p>
            <a:endParaRPr lang="en-US" altLang="zh-CN" sz="2600" dirty="0" smtClean="0"/>
          </a:p>
          <a:p>
            <a:r>
              <a:rPr lang="zh-CN" altLang="en-US" sz="2600" dirty="0" smtClean="0"/>
              <a:t>文本框</a:t>
            </a:r>
            <a:endParaRPr lang="en-US" altLang="zh-CN" sz="2600" dirty="0"/>
          </a:p>
          <a:p>
            <a:endParaRPr lang="en-US" altLang="zh-CN" sz="2600" dirty="0" smtClean="0"/>
          </a:p>
          <a:p>
            <a:r>
              <a:rPr lang="zh-CN" altLang="en-US" sz="2600" dirty="0" smtClean="0"/>
              <a:t>下拉菜单</a:t>
            </a:r>
            <a:endParaRPr lang="en-US" altLang="zh-CN" sz="2600" dirty="0" smtClean="0"/>
          </a:p>
          <a:p>
            <a:endParaRPr lang="en-US" altLang="zh-CN" sz="2600" dirty="0" smtClean="0"/>
          </a:p>
          <a:p>
            <a:r>
              <a:rPr lang="zh-CN" altLang="en-US" sz="2600" dirty="0" smtClean="0"/>
              <a:t>多</a:t>
            </a:r>
            <a:r>
              <a:rPr lang="zh-CN" altLang="en-US" sz="2600" dirty="0"/>
              <a:t>选菜单</a:t>
            </a:r>
            <a:endParaRPr lang="en-US" altLang="zh-CN" sz="2600" dirty="0"/>
          </a:p>
          <a:p>
            <a:endParaRPr lang="en-US" altLang="zh-CN" sz="2600" dirty="0" smtClean="0"/>
          </a:p>
          <a:p>
            <a:r>
              <a:rPr lang="zh-CN" altLang="en-US" sz="2600" dirty="0" smtClean="0"/>
              <a:t>按钮</a:t>
            </a:r>
            <a:endParaRPr lang="en-US" altLang="zh-CN" sz="2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87" y="5661248"/>
            <a:ext cx="367895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3951337"/>
            <a:ext cx="3534810" cy="120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CHEN-YIHAI\AppData\Roaming\Tencent\Users\850995337\QQ\WinTemp\RichOle\N$3)EE@8C]YMIL%Q{{{{(0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742" y="2636912"/>
            <a:ext cx="628767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EN-YIHAI\AppData\Roaming\Tencent\Users\850995337\QQ\WinTemp\RichOle\LS3LW(GMZJRIE_BHEWUE13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41" y="3680331"/>
            <a:ext cx="2671352" cy="212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7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84209"/>
            <a:ext cx="8280920" cy="1323439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/>
            </a:lvl1pPr>
          </a:lstStyle>
          <a:p>
            <a:pPr algn="r"/>
            <a:endParaRPr lang="en-US" altLang="zh-CN" dirty="0" smtClean="0"/>
          </a:p>
          <a:p>
            <a:pPr algn="r"/>
            <a:r>
              <a:rPr lang="zh-CN" altLang="en-US" dirty="0" smtClean="0"/>
              <a:t>导航</a:t>
            </a:r>
            <a:r>
              <a:rPr lang="zh-CN" altLang="en-US" dirty="0"/>
              <a:t>设计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67544" y="1988840"/>
            <a:ext cx="8313972" cy="4524315"/>
            <a:chOff x="1796685" y="2348006"/>
            <a:chExt cx="8313972" cy="4524315"/>
          </a:xfrm>
        </p:grpSpPr>
        <p:sp>
          <p:nvSpPr>
            <p:cNvPr id="3" name="TextBox 2"/>
            <p:cNvSpPr txBox="1"/>
            <p:nvPr/>
          </p:nvSpPr>
          <p:spPr>
            <a:xfrm>
              <a:off x="1796685" y="2348006"/>
              <a:ext cx="8280920" cy="4524315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000" b="1"/>
              </a:lvl1pPr>
            </a:lstStyle>
            <a:p>
              <a:endParaRPr lang="en-US" altLang="zh-CN" sz="2400" dirty="0" smtClean="0"/>
            </a:p>
            <a:p>
              <a:r>
                <a:rPr lang="zh-CN" altLang="en-US" sz="3200" dirty="0" smtClean="0"/>
                <a:t>网站</a:t>
              </a:r>
              <a:r>
                <a:rPr lang="zh-CN" altLang="en-US" sz="3200" dirty="0"/>
                <a:t>导航</a:t>
              </a:r>
              <a:r>
                <a:rPr lang="zh-CN" altLang="en-US" sz="3200" dirty="0" smtClean="0"/>
                <a:t>设计的目标：</a:t>
              </a:r>
              <a:endParaRPr lang="en-US" altLang="zh-CN" sz="2800" dirty="0" smtClean="0"/>
            </a:p>
            <a:p>
              <a:endParaRPr lang="en-US" altLang="zh-CN" sz="2800" dirty="0" smtClean="0"/>
            </a:p>
            <a:p>
              <a:endParaRPr lang="en-US" altLang="zh-CN" sz="2800" dirty="0" smtClean="0"/>
            </a:p>
            <a:p>
              <a:r>
                <a:rPr lang="en-US" altLang="zh-CN" dirty="0" smtClean="0"/>
                <a:t>1 </a:t>
              </a:r>
              <a:r>
                <a:rPr lang="zh-CN" altLang="en-US" b="0" dirty="0"/>
                <a:t>提供给用户网站间</a:t>
              </a:r>
              <a:r>
                <a:rPr lang="zh-CN" altLang="en-US" dirty="0"/>
                <a:t>跳转</a:t>
              </a:r>
              <a:r>
                <a:rPr lang="zh-CN" altLang="en-US" dirty="0" smtClean="0"/>
                <a:t>方法</a:t>
              </a:r>
              <a:endParaRPr lang="en-US" altLang="zh-CN" dirty="0" smtClean="0"/>
            </a:p>
            <a:p>
              <a:endParaRPr lang="en-US" altLang="zh-CN" dirty="0"/>
            </a:p>
            <a:p>
              <a:r>
                <a:rPr lang="en-US" altLang="zh-CN" dirty="0" smtClean="0"/>
                <a:t>2 </a:t>
              </a:r>
              <a:r>
                <a:rPr lang="zh-CN" altLang="en-US" dirty="0"/>
                <a:t>传达</a:t>
              </a:r>
              <a:r>
                <a:rPr lang="zh-CN" altLang="en-US" b="0" dirty="0"/>
                <a:t>出</a:t>
              </a:r>
              <a:r>
                <a:rPr lang="zh-CN" altLang="en-US" b="0" dirty="0" smtClean="0"/>
                <a:t>元素之间</a:t>
              </a:r>
              <a:r>
                <a:rPr lang="zh-CN" altLang="en-US" b="0" dirty="0"/>
                <a:t>的</a:t>
              </a:r>
              <a:r>
                <a:rPr lang="zh-CN" altLang="en-US" dirty="0" smtClean="0"/>
                <a:t>关系</a:t>
              </a:r>
              <a:endParaRPr lang="en-US" altLang="zh-CN" dirty="0" smtClean="0"/>
            </a:p>
            <a:p>
              <a:endParaRPr lang="en-US" altLang="zh-CN" sz="2800" dirty="0" smtClean="0"/>
            </a:p>
            <a:p>
              <a:endParaRPr lang="en-US" altLang="zh-CN" sz="2800" dirty="0" smtClean="0"/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1796685" y="3428126"/>
              <a:ext cx="8313972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873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496944" cy="144655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/>
            </a:lvl1pPr>
          </a:lstStyle>
          <a:p>
            <a:endParaRPr lang="en-US" altLang="zh-CN" sz="4400" dirty="0" smtClean="0"/>
          </a:p>
          <a:p>
            <a:pPr algn="r"/>
            <a:r>
              <a:rPr lang="zh-CN" altLang="en-US" sz="4400" dirty="0" smtClean="0"/>
              <a:t>常见</a:t>
            </a:r>
            <a:r>
              <a:rPr lang="zh-CN" altLang="en-US" sz="4400" dirty="0"/>
              <a:t>导航</a:t>
            </a:r>
            <a:r>
              <a:rPr lang="zh-CN" altLang="en-US" sz="4400" dirty="0" smtClean="0"/>
              <a:t>系统</a:t>
            </a:r>
            <a:endParaRPr lang="zh-CN" alt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420888"/>
            <a:ext cx="8496944" cy="397031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/>
            </a:lvl1pPr>
          </a:lstStyle>
          <a:p>
            <a:r>
              <a:rPr lang="zh-CN" altLang="en-US" sz="3600" dirty="0" smtClean="0"/>
              <a:t>全局导航</a:t>
            </a:r>
            <a:endParaRPr lang="en-US" altLang="zh-CN" sz="3600" dirty="0" smtClean="0"/>
          </a:p>
          <a:p>
            <a:r>
              <a:rPr lang="zh-CN" altLang="en-US" sz="3600" dirty="0"/>
              <a:t>局部</a:t>
            </a:r>
            <a:r>
              <a:rPr lang="zh-CN" altLang="en-US" sz="3600" dirty="0" smtClean="0"/>
              <a:t>导航</a:t>
            </a:r>
            <a:endParaRPr lang="en-US" altLang="zh-CN" sz="3600" dirty="0" smtClean="0"/>
          </a:p>
          <a:p>
            <a:r>
              <a:rPr lang="zh-CN" altLang="en-US" sz="3600" dirty="0"/>
              <a:t>辅助</a:t>
            </a:r>
            <a:r>
              <a:rPr lang="zh-CN" altLang="en-US" sz="3600" dirty="0" smtClean="0"/>
              <a:t>导航</a:t>
            </a:r>
            <a:endParaRPr lang="en-US" altLang="zh-CN" sz="3600" dirty="0" smtClean="0"/>
          </a:p>
          <a:p>
            <a:r>
              <a:rPr lang="zh-CN" altLang="en-US" sz="3600" dirty="0"/>
              <a:t>上下文</a:t>
            </a:r>
            <a:r>
              <a:rPr lang="zh-CN" altLang="en-US" sz="3600" dirty="0" smtClean="0"/>
              <a:t>导航</a:t>
            </a:r>
            <a:endParaRPr lang="en-US" altLang="zh-CN" sz="3600" dirty="0" smtClean="0"/>
          </a:p>
          <a:p>
            <a:r>
              <a:rPr lang="zh-CN" altLang="en-US" sz="3600" dirty="0"/>
              <a:t>友好</a:t>
            </a:r>
            <a:r>
              <a:rPr lang="zh-CN" altLang="en-US" sz="3600" dirty="0" smtClean="0"/>
              <a:t>导航    </a:t>
            </a:r>
            <a:endParaRPr lang="en-US" altLang="zh-CN" sz="3600" dirty="0" smtClean="0"/>
          </a:p>
          <a:p>
            <a:r>
              <a:rPr lang="zh-CN" altLang="en-US" sz="3600" dirty="0" smtClean="0"/>
              <a:t>网站导航</a:t>
            </a:r>
            <a:endParaRPr lang="en-US" altLang="zh-CN" sz="3600" dirty="0" smtClean="0"/>
          </a:p>
          <a:p>
            <a:r>
              <a:rPr lang="zh-CN" altLang="en-US" sz="3600" dirty="0"/>
              <a:t>索引</a:t>
            </a:r>
            <a:r>
              <a:rPr lang="zh-CN" altLang="en-US" sz="3600" dirty="0" smtClean="0"/>
              <a:t>表   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7282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50654"/>
            <a:ext cx="8496944" cy="2862322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/>
            </a:lvl1pPr>
          </a:lstStyle>
          <a:p>
            <a:r>
              <a:rPr lang="zh-CN" altLang="en-US" sz="3600" dirty="0" smtClean="0"/>
              <a:t>索引表</a:t>
            </a:r>
            <a:endParaRPr lang="en-US" altLang="zh-CN" sz="3600" dirty="0" smtClean="0"/>
          </a:p>
          <a:p>
            <a:endParaRPr lang="en-US" altLang="zh-CN" sz="3600" dirty="0"/>
          </a:p>
          <a:p>
            <a:endParaRPr lang="en-US" altLang="zh-CN" sz="3600" dirty="0" smtClean="0"/>
          </a:p>
          <a:p>
            <a:endParaRPr lang="en-US" altLang="zh-CN" sz="3600" dirty="0"/>
          </a:p>
          <a:p>
            <a:r>
              <a:rPr lang="zh-CN" altLang="en-US" sz="3600" dirty="0" smtClean="0"/>
              <a:t>   </a:t>
            </a:r>
            <a:endParaRPr lang="zh-CN" altLang="en-US" sz="3600" dirty="0"/>
          </a:p>
        </p:txBody>
      </p:sp>
      <p:pic>
        <p:nvPicPr>
          <p:cNvPr id="2" name="Picture 1" descr="C:\Users\CHEN-YIHAI\AppData\Roaming\Tencent\Users\850995337\QQ\WinTemp\RichOle\T}Q@[I96Q7~N)JO_]Q[8P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17" y="1196752"/>
            <a:ext cx="69151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356992"/>
            <a:ext cx="8496944" cy="341632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/>
            </a:lvl1pPr>
          </a:lstStyle>
          <a:p>
            <a:r>
              <a:rPr lang="zh-CN" altLang="en-US" sz="3600" dirty="0" smtClean="0"/>
              <a:t>友好导航</a:t>
            </a:r>
            <a:endParaRPr lang="en-US" altLang="zh-CN" sz="3600" dirty="0" smtClean="0"/>
          </a:p>
          <a:p>
            <a:endParaRPr lang="en-US" altLang="zh-CN" sz="3600" dirty="0" smtClean="0"/>
          </a:p>
          <a:p>
            <a:endParaRPr lang="en-US" altLang="zh-CN" sz="3200" dirty="0"/>
          </a:p>
          <a:p>
            <a:endParaRPr lang="en-US" altLang="zh-CN" sz="3600" dirty="0" smtClean="0"/>
          </a:p>
          <a:p>
            <a:endParaRPr lang="en-US" altLang="zh-CN" sz="3600" dirty="0"/>
          </a:p>
          <a:p>
            <a:r>
              <a:rPr lang="zh-CN" altLang="en-US" sz="3600" dirty="0" smtClean="0"/>
              <a:t>    </a:t>
            </a:r>
            <a:endParaRPr lang="en-US" altLang="zh-CN" sz="3600" dirty="0" smtClean="0"/>
          </a:p>
        </p:txBody>
      </p:sp>
      <p:pic>
        <p:nvPicPr>
          <p:cNvPr id="1025" name="Picture 1" descr="C:\Users\CHEN-YIHAI\AppData\Roaming\Tencent\Users\850995337\QQ\WinTemp\RichOle\C_$UU`RJ53T)I@7AY83BN`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521805"/>
            <a:ext cx="4563955" cy="31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32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活力">
  <a:themeElements>
    <a:clrScheme name="活力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活力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活力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551</TotalTime>
  <Words>387</Words>
  <Application>Microsoft Office PowerPoint</Application>
  <PresentationFormat>全屏显示(4:3)</PresentationFormat>
  <Paragraphs>212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活力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ChenXT</dc:creator>
  <cp:lastModifiedBy>CHEN-YIHAI</cp:lastModifiedBy>
  <cp:revision>51</cp:revision>
  <dcterms:created xsi:type="dcterms:W3CDTF">2012-04-12T15:13:40Z</dcterms:created>
  <dcterms:modified xsi:type="dcterms:W3CDTF">2012-04-19T15:33:57Z</dcterms:modified>
</cp:coreProperties>
</file>