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72" r:id="rId3"/>
  </p:sldMasterIdLst>
  <p:notesMasterIdLst>
    <p:notesMasterId r:id="rId27"/>
  </p:notesMasterIdLst>
  <p:sldIdLst>
    <p:sldId id="257" r:id="rId4"/>
    <p:sldId id="384" r:id="rId5"/>
    <p:sldId id="353" r:id="rId6"/>
    <p:sldId id="370" r:id="rId7"/>
    <p:sldId id="386" r:id="rId8"/>
    <p:sldId id="385" r:id="rId9"/>
    <p:sldId id="389" r:id="rId10"/>
    <p:sldId id="372" r:id="rId11"/>
    <p:sldId id="391" r:id="rId12"/>
    <p:sldId id="373" r:id="rId13"/>
    <p:sldId id="374" r:id="rId14"/>
    <p:sldId id="392" r:id="rId15"/>
    <p:sldId id="393" r:id="rId16"/>
    <p:sldId id="387" r:id="rId17"/>
    <p:sldId id="388" r:id="rId18"/>
    <p:sldId id="383" r:id="rId19"/>
    <p:sldId id="377" r:id="rId20"/>
    <p:sldId id="378" r:id="rId21"/>
    <p:sldId id="375" r:id="rId22"/>
    <p:sldId id="394" r:id="rId23"/>
    <p:sldId id="379" r:id="rId24"/>
    <p:sldId id="395" r:id="rId25"/>
    <p:sldId id="311"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21" autoAdjust="0"/>
  </p:normalViewPr>
  <p:slideViewPr>
    <p:cSldViewPr>
      <p:cViewPr varScale="1">
        <p:scale>
          <a:sx n="75" d="100"/>
          <a:sy n="75" d="100"/>
        </p:scale>
        <p:origin x="1666"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06F9C-1305-4246-A996-A6075C0205AE}" type="datetimeFigureOut">
              <a:rPr lang="zh-CN" altLang="en-US" smtClean="0"/>
              <a:t>2014/6/11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D1B3E-A8B6-45C9-A79B-E79A655F217B}" type="slidenum">
              <a:rPr lang="zh-CN" altLang="en-US" smtClean="0"/>
              <a:t>‹#›</a:t>
            </a:fld>
            <a:endParaRPr lang="zh-CN" altLang="en-US"/>
          </a:p>
        </p:txBody>
      </p:sp>
    </p:spTree>
    <p:extLst>
      <p:ext uri="{BB962C8B-B14F-4D97-AF65-F5344CB8AC3E}">
        <p14:creationId xmlns:p14="http://schemas.microsoft.com/office/powerpoint/2010/main" val="380697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0D1B3E-A8B6-45C9-A79B-E79A655F217B}" type="slidenum">
              <a:rPr lang="zh-CN" altLang="en-US" smtClean="0"/>
              <a:t>1</a:t>
            </a:fld>
            <a:endParaRPr lang="zh-CN" altLang="en-US"/>
          </a:p>
        </p:txBody>
      </p:sp>
    </p:spTree>
    <p:extLst>
      <p:ext uri="{BB962C8B-B14F-4D97-AF65-F5344CB8AC3E}">
        <p14:creationId xmlns:p14="http://schemas.microsoft.com/office/powerpoint/2010/main" val="307018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课程学习过程当中，教师能够随时查看所有学生的学习情况，了解学生完成哪些任务的学习，哪些任务正在进行中以及哪些任务还未开始，从而调整教学计划和策略。</a:t>
            </a:r>
            <a:endParaRPr lang="en-US" altLang="zh-CN" dirty="0" smtClean="0"/>
          </a:p>
          <a:p>
            <a:endParaRPr lang="en-US" altLang="zh-CN" dirty="0" smtClean="0"/>
          </a:p>
          <a:p>
            <a:r>
              <a:rPr lang="zh-CN" altLang="en-US" dirty="0" smtClean="0"/>
              <a:t>同样，学生也能够看到自己知识的掌握情况，从而适时调整自己的学习进度。</a:t>
            </a:r>
            <a:endParaRPr lang="en-US" altLang="zh-CN" dirty="0" smtClean="0"/>
          </a:p>
          <a:p>
            <a:endParaRPr lang="en-US" altLang="zh-CN" dirty="0" smtClean="0"/>
          </a:p>
          <a:p>
            <a:r>
              <a:rPr lang="zh-CN" altLang="en-US" dirty="0" smtClean="0"/>
              <a:t>这就是课程整体层面的一个评价设计。接下来，再看课程单元层面的评价实施，也就是学习元的评价。</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11</a:t>
            </a:fld>
            <a:endParaRPr lang="zh-CN" altLang="en-US" smtClean="0"/>
          </a:p>
        </p:txBody>
      </p:sp>
    </p:spTree>
    <p:extLst>
      <p:ext uri="{BB962C8B-B14F-4D97-AF65-F5344CB8AC3E}">
        <p14:creationId xmlns:p14="http://schemas.microsoft.com/office/powerpoint/2010/main" val="176638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课程学习过程当中，教师能够随时查看所有学生的学习情况，了解学生完成哪些任务的学习，哪些任务正在进行中以及哪些任务还未开始，从而调整教学计划和策略。</a:t>
            </a:r>
            <a:endParaRPr lang="en-US" altLang="zh-CN" dirty="0" smtClean="0"/>
          </a:p>
          <a:p>
            <a:endParaRPr lang="en-US" altLang="zh-CN" dirty="0" smtClean="0"/>
          </a:p>
          <a:p>
            <a:r>
              <a:rPr lang="zh-CN" altLang="en-US" dirty="0" smtClean="0"/>
              <a:t>同样，学生也能够看到自己知识的掌握情况，从而适时调整自己的学习进度。</a:t>
            </a:r>
            <a:endParaRPr lang="en-US" altLang="zh-CN" dirty="0" smtClean="0"/>
          </a:p>
          <a:p>
            <a:endParaRPr lang="en-US" altLang="zh-CN" dirty="0" smtClean="0"/>
          </a:p>
          <a:p>
            <a:r>
              <a:rPr lang="zh-CN" altLang="en-US" dirty="0" smtClean="0"/>
              <a:t>这就是课程整体层面的一个评价设计。接下来，再看课程单元层面的评价实施，也就是学习元的评价。</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12</a:t>
            </a:fld>
            <a:endParaRPr lang="zh-CN" altLang="en-US" smtClean="0"/>
          </a:p>
        </p:txBody>
      </p:sp>
    </p:spTree>
    <p:extLst>
      <p:ext uri="{BB962C8B-B14F-4D97-AF65-F5344CB8AC3E}">
        <p14:creationId xmlns:p14="http://schemas.microsoft.com/office/powerpoint/2010/main" val="329892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课程学习过程当中，教师能够随时查看所有学生的学习情况，了解学生完成哪些任务的学习，哪些任务正在进行中以及哪些任务还未开始，从而调整教学计划和策略。</a:t>
            </a:r>
            <a:endParaRPr lang="en-US" altLang="zh-CN" dirty="0" smtClean="0"/>
          </a:p>
          <a:p>
            <a:endParaRPr lang="en-US" altLang="zh-CN" dirty="0" smtClean="0"/>
          </a:p>
          <a:p>
            <a:r>
              <a:rPr lang="zh-CN" altLang="en-US" dirty="0" smtClean="0"/>
              <a:t>同样，学生也能够看到自己知识的掌握情况，从而适时调整自己的学习进度。</a:t>
            </a:r>
            <a:endParaRPr lang="en-US" altLang="zh-CN" dirty="0" smtClean="0"/>
          </a:p>
          <a:p>
            <a:endParaRPr lang="en-US" altLang="zh-CN" dirty="0" smtClean="0"/>
          </a:p>
          <a:p>
            <a:r>
              <a:rPr lang="zh-CN" altLang="en-US" dirty="0" smtClean="0"/>
              <a:t>这就是课程整体层面的一个评价设计。接下来，再看课程单元层面的评价实施，也就是学习元的评价。</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13</a:t>
            </a:fld>
            <a:endParaRPr lang="zh-CN" altLang="en-US" smtClean="0"/>
          </a:p>
        </p:txBody>
      </p:sp>
    </p:spTree>
    <p:extLst>
      <p:ext uri="{BB962C8B-B14F-4D97-AF65-F5344CB8AC3E}">
        <p14:creationId xmlns:p14="http://schemas.microsoft.com/office/powerpoint/2010/main" val="72704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E0D1B3E-A8B6-45C9-A79B-E79A655F217B}" type="slidenum">
              <a:rPr lang="zh-CN" altLang="en-US" smtClean="0"/>
              <a:t>14</a:t>
            </a:fld>
            <a:endParaRPr lang="zh-CN" altLang="en-US"/>
          </a:p>
        </p:txBody>
      </p:sp>
    </p:spTree>
    <p:extLst>
      <p:ext uri="{BB962C8B-B14F-4D97-AF65-F5344CB8AC3E}">
        <p14:creationId xmlns:p14="http://schemas.microsoft.com/office/powerpoint/2010/main" val="391070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在课程单元，也就是一个学习元当中，学生不仅可以浏览相应的内容，还可以参与嵌套在学习内容当中的学习活动，以及对学习内容本身进行协同编辑和建构。</a:t>
            </a:r>
            <a:endParaRPr lang="en-US" altLang="zh-CN" dirty="0" smtClean="0"/>
          </a:p>
          <a:p>
            <a:endParaRPr lang="en-US" altLang="zh-CN" dirty="0" smtClean="0"/>
          </a:p>
          <a:p>
            <a:r>
              <a:rPr lang="zh-CN" altLang="en-US" dirty="0" smtClean="0"/>
              <a:t>同样，学生需要选择加入学习，将该学习单元纳入到他的学习计划当中，以实现对其课程单元学习的评价。</a:t>
            </a:r>
          </a:p>
          <a:p>
            <a:endParaRPr lang="en-US" altLang="zh-CN" dirty="0" smtClean="0"/>
          </a:p>
          <a:p>
            <a:r>
              <a:rPr lang="zh-CN" altLang="en-US" dirty="0" smtClean="0"/>
              <a:t>为了更好地组织学习内容，评价学习过程，平台开发了许多学习活动。</a:t>
            </a:r>
            <a:endParaRPr lang="zh-CN" altLang="en-US" dirty="0"/>
          </a:p>
        </p:txBody>
      </p:sp>
      <p:sp>
        <p:nvSpPr>
          <p:cNvPr id="4" name="灯片编号占位符 3"/>
          <p:cNvSpPr>
            <a:spLocks noGrp="1"/>
          </p:cNvSpPr>
          <p:nvPr>
            <p:ph type="sldNum" sz="quarter" idx="10"/>
          </p:nvPr>
        </p:nvSpPr>
        <p:spPr/>
        <p:txBody>
          <a:bodyPr/>
          <a:lstStyle/>
          <a:p>
            <a:fld id="{BE0D1B3E-A8B6-45C9-A79B-E79A655F217B}" type="slidenum">
              <a:rPr lang="zh-CN" altLang="en-US" smtClean="0"/>
              <a:t>15</a:t>
            </a:fld>
            <a:endParaRPr lang="zh-CN" altLang="en-US"/>
          </a:p>
        </p:txBody>
      </p:sp>
    </p:spTree>
    <p:extLst>
      <p:ext uri="{BB962C8B-B14F-4D97-AF65-F5344CB8AC3E}">
        <p14:creationId xmlns:p14="http://schemas.microsoft.com/office/powerpoint/2010/main" val="403094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目前在学习元层面，系统提供了</a:t>
            </a:r>
            <a:r>
              <a:rPr lang="en-US" altLang="zh-CN" dirty="0" smtClean="0"/>
              <a:t>12</a:t>
            </a:r>
            <a:r>
              <a:rPr lang="zh-CN" altLang="en-US" dirty="0" smtClean="0"/>
              <a:t>种学习活动，每种学习活动具有各自独立的评估模型。</a:t>
            </a:r>
            <a:endParaRPr lang="en-US" altLang="zh-CN" dirty="0" smtClean="0"/>
          </a:p>
          <a:p>
            <a:endParaRPr lang="en-US" altLang="zh-CN" dirty="0" smtClean="0"/>
          </a:p>
          <a:p>
            <a:r>
              <a:rPr lang="zh-CN" altLang="en-US" dirty="0" smtClean="0"/>
              <a:t>在创建课程单元评价方案之前，教师可以选择创设相应的学习活动。</a:t>
            </a:r>
            <a:endParaRPr lang="zh-CN" altLang="en-US" dirty="0"/>
          </a:p>
        </p:txBody>
      </p:sp>
      <p:sp>
        <p:nvSpPr>
          <p:cNvPr id="4" name="灯片编号占位符 3"/>
          <p:cNvSpPr>
            <a:spLocks noGrp="1"/>
          </p:cNvSpPr>
          <p:nvPr>
            <p:ph type="sldNum" sz="quarter" idx="10"/>
          </p:nvPr>
        </p:nvSpPr>
        <p:spPr/>
        <p:txBody>
          <a:bodyPr/>
          <a:lstStyle/>
          <a:p>
            <a:fld id="{BE0D1B3E-A8B6-45C9-A79B-E79A655F217B}" type="slidenum">
              <a:rPr lang="zh-CN" altLang="en-US" smtClean="0"/>
              <a:t>16</a:t>
            </a:fld>
            <a:endParaRPr lang="zh-CN" altLang="en-US"/>
          </a:p>
        </p:txBody>
      </p:sp>
    </p:spTree>
    <p:extLst>
      <p:ext uri="{BB962C8B-B14F-4D97-AF65-F5344CB8AC3E}">
        <p14:creationId xmlns:p14="http://schemas.microsoft.com/office/powerpoint/2010/main" val="226790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第一步：选择评价模块，如。。。。，其中自定义模块同样是需要教师进行手动打分的。</a:t>
            </a:r>
            <a:endParaRPr lang="en-US" altLang="zh-CN" dirty="0" smtClean="0"/>
          </a:p>
          <a:p>
            <a:endParaRPr lang="en-US" altLang="zh-CN" dirty="0" smtClean="0"/>
          </a:p>
          <a:p>
            <a:r>
              <a:rPr lang="zh-CN" altLang="en-US" dirty="0" smtClean="0"/>
              <a:t>接下来就是为各评价模块添加评价项目并设置相应权重。</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17</a:t>
            </a:fld>
            <a:endParaRPr lang="zh-CN" altLang="en-US" smtClean="0"/>
          </a:p>
        </p:txBody>
      </p:sp>
    </p:spTree>
    <p:extLst>
      <p:ext uri="{BB962C8B-B14F-4D97-AF65-F5344CB8AC3E}">
        <p14:creationId xmlns:p14="http://schemas.microsoft.com/office/powerpoint/2010/main" val="2724879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权重设置包括两方面，一个模块的权重，一个是评价项目的权重，因为同一个模块中可能包含多个评价项目</a:t>
            </a:r>
            <a:endParaRPr lang="en-US" altLang="zh-CN" dirty="0" smtClean="0"/>
          </a:p>
          <a:p>
            <a:endParaRPr lang="en-US" altLang="zh-CN" dirty="0" smtClean="0"/>
          </a:p>
          <a:p>
            <a:r>
              <a:rPr lang="zh-CN" altLang="en-US" dirty="0" smtClean="0"/>
              <a:t>此外还需要设置课程单元学习合格的标准。</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18</a:t>
            </a:fld>
            <a:endParaRPr lang="zh-CN" altLang="en-US" smtClean="0"/>
          </a:p>
        </p:txBody>
      </p:sp>
    </p:spTree>
    <p:extLst>
      <p:ext uri="{BB962C8B-B14F-4D97-AF65-F5344CB8AC3E}">
        <p14:creationId xmlns:p14="http://schemas.microsoft.com/office/powerpoint/2010/main" val="2568600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dirty="0" smtClean="0"/>
              <a:t>系统将根据教师设定的评价方案计算每个学习者的得分，对学习者进行过程性评价。通过评价方案，教师可随时查看学习者当前的学习情况，包括评价得分和评价详情，及时调整教学内容与策略。学习者也可随时查看评价，了解评价标准、过程和结果，以此发现知识的重难点，及时了解自己的学习情况，进而对学习计划与策略做出调整。</a:t>
            </a:r>
            <a:endParaRPr lang="zh-CN" altLang="en-US" dirty="0" smtClean="0"/>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19</a:t>
            </a:fld>
            <a:endParaRPr lang="zh-CN" altLang="en-US" smtClean="0"/>
          </a:p>
        </p:txBody>
      </p:sp>
    </p:spTree>
    <p:extLst>
      <p:ext uri="{BB962C8B-B14F-4D97-AF65-F5344CB8AC3E}">
        <p14:creationId xmlns:p14="http://schemas.microsoft.com/office/powerpoint/2010/main" val="875168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如果选择关闭系统成绩更新，教师还可以选择手动修改由系统自动计算出的学生成绩，将学生的课堂实际表现纳入评价结果当中。</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21</a:t>
            </a:fld>
            <a:endParaRPr lang="zh-CN" altLang="en-US" smtClean="0"/>
          </a:p>
        </p:txBody>
      </p:sp>
    </p:spTree>
    <p:extLst>
      <p:ext uri="{BB962C8B-B14F-4D97-AF65-F5344CB8AC3E}">
        <p14:creationId xmlns:p14="http://schemas.microsoft.com/office/powerpoint/2010/main" val="348100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相信有许多老师之前已经使用过学习平台，可能使用的频率比较高的主要有学习元、知识群和学习社区三个模块，那么这三个模块与我们普通课堂教学之间的对应关系究竟如何？</a:t>
            </a:r>
            <a:endParaRPr lang="zh-CN" altLang="en-US" dirty="0"/>
          </a:p>
        </p:txBody>
      </p:sp>
      <p:sp>
        <p:nvSpPr>
          <p:cNvPr id="4" name="灯片编号占位符 3"/>
          <p:cNvSpPr>
            <a:spLocks noGrp="1"/>
          </p:cNvSpPr>
          <p:nvPr>
            <p:ph type="sldNum" sz="quarter" idx="10"/>
          </p:nvPr>
        </p:nvSpPr>
        <p:spPr/>
        <p:txBody>
          <a:bodyPr/>
          <a:lstStyle/>
          <a:p>
            <a:fld id="{BE0D1B3E-A8B6-45C9-A79B-E79A655F217B}" type="slidenum">
              <a:rPr lang="zh-CN" altLang="en-US" smtClean="0"/>
              <a:t>2</a:t>
            </a:fld>
            <a:endParaRPr lang="zh-CN" altLang="en-US"/>
          </a:p>
        </p:txBody>
      </p:sp>
    </p:spTree>
    <p:extLst>
      <p:ext uri="{BB962C8B-B14F-4D97-AF65-F5344CB8AC3E}">
        <p14:creationId xmlns:p14="http://schemas.microsoft.com/office/powerpoint/2010/main" val="24762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如果选择关闭系统成绩更新，教师还可以选择手动修改由系统自动计算出的学生成绩，将学生的课堂实际表现纳入评价结果当中。</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22</a:t>
            </a:fld>
            <a:endParaRPr lang="zh-CN" altLang="en-US" smtClean="0"/>
          </a:p>
        </p:txBody>
      </p:sp>
    </p:spTree>
    <p:extLst>
      <p:ext uri="{BB962C8B-B14F-4D97-AF65-F5344CB8AC3E}">
        <p14:creationId xmlns:p14="http://schemas.microsoft.com/office/powerpoint/2010/main" val="412001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了方便理解学习元、知识群和学习社区这三个模块，我们可以简易地知识群比作我们的一门课，如教育技术新发展这样一门博士生课程；而学习元就好比具体的一个学习单元，或者说是一节课；至于社区，可以理解为选修该门课程的所有学生所组成的一个圈子。</a:t>
            </a:r>
            <a:endParaRPr lang="zh-CN" altLang="en-US" dirty="0"/>
          </a:p>
        </p:txBody>
      </p:sp>
      <p:sp>
        <p:nvSpPr>
          <p:cNvPr id="4" name="灯片编号占位符 3"/>
          <p:cNvSpPr>
            <a:spLocks noGrp="1"/>
          </p:cNvSpPr>
          <p:nvPr>
            <p:ph type="sldNum" sz="quarter" idx="10"/>
          </p:nvPr>
        </p:nvSpPr>
        <p:spPr/>
        <p:txBody>
          <a:bodyPr/>
          <a:lstStyle/>
          <a:p>
            <a:fld id="{BE0D1B3E-A8B6-45C9-A79B-E79A655F217B}" type="slidenum">
              <a:rPr lang="zh-CN" altLang="en-US" smtClean="0"/>
              <a:t>3</a:t>
            </a:fld>
            <a:endParaRPr lang="zh-CN" altLang="en-US"/>
          </a:p>
        </p:txBody>
      </p:sp>
    </p:spTree>
    <p:extLst>
      <p:ext uri="{BB962C8B-B14F-4D97-AF65-F5344CB8AC3E}">
        <p14:creationId xmlns:p14="http://schemas.microsoft.com/office/powerpoint/2010/main" val="95520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在基于学习元平台的课程评价体系当中，主要借助知识群模块和学习元模块进行实际的评价。</a:t>
            </a:r>
            <a:endParaRPr lang="en-US" altLang="zh-CN" dirty="0" smtClean="0"/>
          </a:p>
          <a:p>
            <a:r>
              <a:rPr lang="zh-CN" altLang="en-US" dirty="0" smtClean="0"/>
              <a:t>知识群：课程当中具体每个学习单元的实际学习情况以及课程层面的学习活动参与情况；</a:t>
            </a:r>
            <a:endParaRPr lang="en-US" altLang="zh-CN" dirty="0" smtClean="0"/>
          </a:p>
          <a:p>
            <a:r>
              <a:rPr lang="zh-CN" altLang="en-US" dirty="0" smtClean="0"/>
              <a:t>学习元：课程单元学习过程中的学习态度、对学习内容的贡献以及交互、参与学习单元层面学习活动的情况。</a:t>
            </a:r>
            <a:endParaRPr lang="en-US" altLang="zh-CN" dirty="0" smtClean="0"/>
          </a:p>
          <a:p>
            <a:endParaRPr lang="en-US" altLang="zh-CN" dirty="0" smtClean="0"/>
          </a:p>
          <a:p>
            <a:r>
              <a:rPr lang="zh-CN" altLang="en-US" dirty="0" smtClean="0"/>
              <a:t>下面，我们以平台中的一个知识群为例来全面了解课程评价的开展情况。</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4</a:t>
            </a:fld>
            <a:endParaRPr lang="zh-CN" altLang="en-US" smtClean="0"/>
          </a:p>
        </p:txBody>
      </p:sp>
    </p:spTree>
    <p:extLst>
      <p:ext uri="{BB962C8B-B14F-4D97-AF65-F5344CB8AC3E}">
        <p14:creationId xmlns:p14="http://schemas.microsoft.com/office/powerpoint/2010/main" val="343186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一门课程当中会有许多学习单元，通过引用或者推荐的方式将这些学习单元汇聚为一门课程</a:t>
            </a:r>
            <a:endParaRPr lang="en-US" altLang="zh-CN" dirty="0" smtClean="0"/>
          </a:p>
          <a:p>
            <a:endParaRPr lang="en-US" altLang="zh-CN" dirty="0" smtClean="0"/>
          </a:p>
          <a:p>
            <a:r>
              <a:rPr lang="zh-CN" altLang="en-US" dirty="0" smtClean="0"/>
              <a:t>同时，对于学生而言，他们需要选择加入学习，将这门课程纳入到他的学习计划当中，以实现对其课程学习的评价。</a:t>
            </a:r>
            <a:endParaRPr lang="en-US" altLang="zh-CN" dirty="0" smtClean="0"/>
          </a:p>
          <a:p>
            <a:endParaRPr lang="en-US" altLang="zh-CN" dirty="0" smtClean="0"/>
          </a:p>
          <a:p>
            <a:r>
              <a:rPr lang="zh-CN" altLang="en-US" dirty="0" smtClean="0"/>
              <a:t>组建完课程内容之后，教师可以创建讨论和问答的学习活动。</a:t>
            </a:r>
            <a:endParaRPr lang="zh-CN" altLang="en-US" dirty="0"/>
          </a:p>
        </p:txBody>
      </p:sp>
      <p:sp>
        <p:nvSpPr>
          <p:cNvPr id="4" name="灯片编号占位符 3"/>
          <p:cNvSpPr>
            <a:spLocks noGrp="1"/>
          </p:cNvSpPr>
          <p:nvPr>
            <p:ph type="sldNum" sz="quarter" idx="10"/>
          </p:nvPr>
        </p:nvSpPr>
        <p:spPr/>
        <p:txBody>
          <a:bodyPr/>
          <a:lstStyle/>
          <a:p>
            <a:fld id="{BE0D1B3E-A8B6-45C9-A79B-E79A655F217B}" type="slidenum">
              <a:rPr lang="zh-CN" altLang="en-US" smtClean="0"/>
              <a:t>6</a:t>
            </a:fld>
            <a:endParaRPr lang="zh-CN" altLang="en-US"/>
          </a:p>
        </p:txBody>
      </p:sp>
    </p:spTree>
    <p:extLst>
      <p:ext uri="{BB962C8B-B14F-4D97-AF65-F5344CB8AC3E}">
        <p14:creationId xmlns:p14="http://schemas.microsoft.com/office/powerpoint/2010/main" val="244701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之后，教师需要创建符合自己需求的评价方案，用于评估学生的学习情况。</a:t>
            </a:r>
          </a:p>
          <a:p>
            <a:endParaRPr lang="zh-CN" altLang="en-US" dirty="0"/>
          </a:p>
        </p:txBody>
      </p:sp>
      <p:sp>
        <p:nvSpPr>
          <p:cNvPr id="4" name="灯片编号占位符 3"/>
          <p:cNvSpPr>
            <a:spLocks noGrp="1"/>
          </p:cNvSpPr>
          <p:nvPr>
            <p:ph type="sldNum" sz="quarter" idx="10"/>
          </p:nvPr>
        </p:nvSpPr>
        <p:spPr/>
        <p:txBody>
          <a:bodyPr/>
          <a:lstStyle/>
          <a:p>
            <a:fld id="{BE0D1B3E-A8B6-45C9-A79B-E79A655F217B}" type="slidenum">
              <a:rPr lang="zh-CN" altLang="en-US" smtClean="0"/>
              <a:t>7</a:t>
            </a:fld>
            <a:endParaRPr lang="zh-CN" altLang="en-US"/>
          </a:p>
        </p:txBody>
      </p:sp>
    </p:spTree>
    <p:extLst>
      <p:ext uri="{BB962C8B-B14F-4D97-AF65-F5344CB8AC3E}">
        <p14:creationId xmlns:p14="http://schemas.microsoft.com/office/powerpoint/2010/main" val="2137959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第一步：选择评价模块，主要有。。。等五个模块；系统允许教师自行设定评价模块，但是自行设定的模块需要进行手动打分。</a:t>
            </a:r>
            <a:endParaRPr lang="en-US" altLang="zh-CN" dirty="0" smtClean="0"/>
          </a:p>
          <a:p>
            <a:r>
              <a:rPr lang="zh-CN" altLang="en-US" dirty="0" smtClean="0"/>
              <a:t>第二步：为选择的每个模块设置评价所占的权重，以及同一个模块下的不同评价项目设置评价权重；此外还需设定一个课程学习合格的标准，也就是这里的合格分数。</a:t>
            </a:r>
            <a:endParaRPr lang="en-US" altLang="zh-CN" dirty="0" smtClean="0"/>
          </a:p>
          <a:p>
            <a:endParaRPr lang="en-US" altLang="zh-CN" dirty="0" smtClean="0"/>
          </a:p>
          <a:p>
            <a:r>
              <a:rPr lang="zh-CN" altLang="en-US" dirty="0" smtClean="0"/>
              <a:t>之后系统就会生成关于课程层面学习的评价方案。</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8</a:t>
            </a:fld>
            <a:endParaRPr lang="zh-CN" altLang="en-US" smtClean="0"/>
          </a:p>
        </p:txBody>
      </p:sp>
    </p:spTree>
    <p:extLst>
      <p:ext uri="{BB962C8B-B14F-4D97-AF65-F5344CB8AC3E}">
        <p14:creationId xmlns:p14="http://schemas.microsoft.com/office/powerpoint/2010/main" val="87576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第一步：选择评价模块，主要有。。。等五个模块；系统允许教师自行设定评价模块，但是自行设定的模块需要进行手动打分。</a:t>
            </a:r>
            <a:endParaRPr lang="en-US" altLang="zh-CN" dirty="0" smtClean="0"/>
          </a:p>
          <a:p>
            <a:r>
              <a:rPr lang="zh-CN" altLang="en-US" dirty="0" smtClean="0"/>
              <a:t>第二步：为选择的每个模块设置评价所占的权重，以及同一个模块下的不同评价项目设置评价权重；此外还需设定一个课程学习合格的标准，也就是这里的合格分数。</a:t>
            </a:r>
            <a:endParaRPr lang="en-US" altLang="zh-CN" dirty="0" smtClean="0"/>
          </a:p>
          <a:p>
            <a:endParaRPr lang="en-US" altLang="zh-CN" dirty="0" smtClean="0"/>
          </a:p>
          <a:p>
            <a:r>
              <a:rPr lang="zh-CN" altLang="en-US" dirty="0" smtClean="0"/>
              <a:t>之后系统就会生成关于课程层面学习的评价方案。</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9</a:t>
            </a:fld>
            <a:endParaRPr lang="zh-CN" altLang="en-US" smtClean="0"/>
          </a:p>
        </p:txBody>
      </p:sp>
    </p:spTree>
    <p:extLst>
      <p:ext uri="{BB962C8B-B14F-4D97-AF65-F5344CB8AC3E}">
        <p14:creationId xmlns:p14="http://schemas.microsoft.com/office/powerpoint/2010/main" val="153641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后期教师还可以根据实际的需要，对评价的模块内容以及评价权重进行调整。</a:t>
            </a:r>
          </a:p>
        </p:txBody>
      </p:sp>
      <p:sp>
        <p:nvSpPr>
          <p:cNvPr id="180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805E427-B7DC-4073-B8C5-FB39E74CCC35}" type="slidenum">
              <a:rPr lang="zh-CN" altLang="en-US" smtClean="0"/>
              <a:pPr eaLnBrk="1" hangingPunct="1"/>
              <a:t>10</a:t>
            </a:fld>
            <a:endParaRPr lang="zh-CN" altLang="en-US" smtClean="0"/>
          </a:p>
        </p:txBody>
      </p:sp>
    </p:spTree>
    <p:extLst>
      <p:ext uri="{BB962C8B-B14F-4D97-AF65-F5344CB8AC3E}">
        <p14:creationId xmlns:p14="http://schemas.microsoft.com/office/powerpoint/2010/main" val="1588189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530820CF-B880-4189-942D-D702A7CBA730}" type="datetimeFigureOut">
              <a:rPr lang="zh-CN" altLang="en-US" smtClean="0"/>
              <a:pPr/>
              <a:t>2014/6/11</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solidFill>
                <a:srgbClr val="2DA2BF">
                  <a:tint val="20000"/>
                </a:srgbClr>
              </a:solidFill>
            </a:endParaRPr>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7826831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010965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060759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530820CF-B880-4189-942D-D702A7CBA730}" type="datetimeFigureOut">
              <a:rPr lang="zh-CN" altLang="en-US" smtClean="0"/>
              <a:pPr/>
              <a:t>2014/6/11</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solidFill>
                <a:srgbClr val="2DA2BF">
                  <a:tint val="20000"/>
                </a:srgbClr>
              </a:solidFill>
            </a:endParaRPr>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23765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545301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5" name="页脚占位符 4"/>
          <p:cNvSpPr>
            <a:spLocks noGrp="1"/>
          </p:cNvSpPr>
          <p:nvPr>
            <p:ph type="ftr" sz="quarter" idx="11"/>
          </p:nvPr>
        </p:nvSpPr>
        <p:spPr/>
        <p:txBody>
          <a:bodyPr/>
          <a:lstStyle>
            <a:extLst/>
          </a:lstStyle>
          <a:p>
            <a:endParaRPr lang="zh-CN" altLang="en-US">
              <a:solidFill>
                <a:prstClr val="white"/>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3680136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6" name="页脚占位符 5"/>
          <p:cNvSpPr>
            <a:spLocks noGrp="1"/>
          </p:cNvSpPr>
          <p:nvPr>
            <p:ph type="ftr" sz="quarter" idx="11"/>
          </p:nvPr>
        </p:nvSpPr>
        <p:spPr/>
        <p:txBody>
          <a:bodyPr/>
          <a:lstStyle>
            <a:extLst/>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14371986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8" name="页脚占位符 7"/>
          <p:cNvSpPr>
            <a:spLocks noGrp="1"/>
          </p:cNvSpPr>
          <p:nvPr>
            <p:ph type="ftr" sz="quarter" idx="11"/>
          </p:nvPr>
        </p:nvSpPr>
        <p:spPr/>
        <p:txBody>
          <a:bodyPr/>
          <a:lstStyle>
            <a:extLst/>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7385"/>
            <a:ext cx="9144000" cy="8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5121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4" name="页脚占位符 3"/>
          <p:cNvSpPr>
            <a:spLocks noGrp="1"/>
          </p:cNvSpPr>
          <p:nvPr>
            <p:ph type="ftr" sz="quarter" idx="11"/>
          </p:nvPr>
        </p:nvSpPr>
        <p:spPr/>
        <p:txBody>
          <a:bodyPr/>
          <a:lstStyle>
            <a:extLst/>
          </a:lstStyle>
          <a:p>
            <a:endParaRPr lang="zh-CN" altLang="en-US">
              <a:solidFill>
                <a:prstClr val="white"/>
              </a:solidFill>
            </a:endParaRPr>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4979044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3" name="页脚占位符 2"/>
          <p:cNvSpPr>
            <a:spLocks noGrp="1"/>
          </p:cNvSpPr>
          <p:nvPr>
            <p:ph type="ftr" sz="quarter" idx="11"/>
          </p:nvPr>
        </p:nvSpPr>
        <p:spPr/>
        <p:txBody>
          <a:bodyPr/>
          <a:lstStyle>
            <a:extLst/>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212117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6" name="页脚占位符 5"/>
          <p:cNvSpPr>
            <a:spLocks noGrp="1"/>
          </p:cNvSpPr>
          <p:nvPr>
            <p:ph type="ftr" sz="quarter" idx="11"/>
          </p:nvPr>
        </p:nvSpPr>
        <p:spPr/>
        <p:txBody>
          <a:bodyPr/>
          <a:lstStyle>
            <a:extLst/>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183172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13301369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5945920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231868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62621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530820CF-B880-4189-942D-D702A7CBA730}" type="datetimeFigureOut">
              <a:rPr lang="zh-CN" altLang="en-US" smtClean="0"/>
              <a:pPr/>
              <a:t>2014/6/11</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solidFill>
                <a:srgbClr val="2DA2BF">
                  <a:tint val="20000"/>
                </a:srgbClr>
              </a:solidFill>
            </a:endParaRPr>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845062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2270929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5" name="页脚占位符 4"/>
          <p:cNvSpPr>
            <a:spLocks noGrp="1"/>
          </p:cNvSpPr>
          <p:nvPr>
            <p:ph type="ftr" sz="quarter" idx="11"/>
          </p:nvPr>
        </p:nvSpPr>
        <p:spPr/>
        <p:txBody>
          <a:bodyPr/>
          <a:lstStyle>
            <a:extLst/>
          </a:lstStyle>
          <a:p>
            <a:endParaRPr lang="zh-CN" altLang="en-US">
              <a:solidFill>
                <a:prstClr val="white"/>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49567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6" name="页脚占位符 5"/>
          <p:cNvSpPr>
            <a:spLocks noGrp="1"/>
          </p:cNvSpPr>
          <p:nvPr>
            <p:ph type="ftr" sz="quarter" idx="11"/>
          </p:nvPr>
        </p:nvSpPr>
        <p:spPr/>
        <p:txBody>
          <a:bodyPr/>
          <a:lstStyle>
            <a:extLst/>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506958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8" name="页脚占位符 7"/>
          <p:cNvSpPr>
            <a:spLocks noGrp="1"/>
          </p:cNvSpPr>
          <p:nvPr>
            <p:ph type="ftr" sz="quarter" idx="11"/>
          </p:nvPr>
        </p:nvSpPr>
        <p:spPr/>
        <p:txBody>
          <a:bodyPr/>
          <a:lstStyle>
            <a:extLst/>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7385"/>
            <a:ext cx="9144000" cy="8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14621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4" name="页脚占位符 3"/>
          <p:cNvSpPr>
            <a:spLocks noGrp="1"/>
          </p:cNvSpPr>
          <p:nvPr>
            <p:ph type="ftr" sz="quarter" idx="11"/>
          </p:nvPr>
        </p:nvSpPr>
        <p:spPr/>
        <p:txBody>
          <a:bodyPr/>
          <a:lstStyle>
            <a:extLst/>
          </a:lstStyle>
          <a:p>
            <a:endParaRPr lang="zh-CN" altLang="en-US">
              <a:solidFill>
                <a:prstClr val="white"/>
              </a:solidFill>
            </a:endParaRPr>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82848245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3" name="页脚占位符 2"/>
          <p:cNvSpPr>
            <a:spLocks noGrp="1"/>
          </p:cNvSpPr>
          <p:nvPr>
            <p:ph type="ftr" sz="quarter" idx="11"/>
          </p:nvPr>
        </p:nvSpPr>
        <p:spPr/>
        <p:txBody>
          <a:bodyPr/>
          <a:lstStyle>
            <a:extLst/>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47077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5" name="页脚占位符 4"/>
          <p:cNvSpPr>
            <a:spLocks noGrp="1"/>
          </p:cNvSpPr>
          <p:nvPr>
            <p:ph type="ftr" sz="quarter" idx="11"/>
          </p:nvPr>
        </p:nvSpPr>
        <p:spPr/>
        <p:txBody>
          <a:bodyPr/>
          <a:lstStyle>
            <a:extLst/>
          </a:lstStyle>
          <a:p>
            <a:endParaRPr lang="zh-CN" altLang="en-US">
              <a:solidFill>
                <a:prstClr val="white"/>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575379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6" name="页脚占位符 5"/>
          <p:cNvSpPr>
            <a:spLocks noGrp="1"/>
          </p:cNvSpPr>
          <p:nvPr>
            <p:ph type="ftr" sz="quarter" idx="11"/>
          </p:nvPr>
        </p:nvSpPr>
        <p:spPr/>
        <p:txBody>
          <a:bodyPr/>
          <a:lstStyle>
            <a:extLst/>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7203978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5957934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667895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5" name="页脚占位符 4"/>
          <p:cNvSpPr>
            <a:spLocks noGrp="1"/>
          </p:cNvSpPr>
          <p:nvPr>
            <p:ph type="ftr" sz="quarter" idx="11"/>
          </p:nvPr>
        </p:nvSpPr>
        <p:spPr/>
        <p:txBody>
          <a:bodyPr/>
          <a:lstStyle>
            <a:extLst/>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14235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6" name="页脚占位符 5"/>
          <p:cNvSpPr>
            <a:spLocks noGrp="1"/>
          </p:cNvSpPr>
          <p:nvPr>
            <p:ph type="ftr" sz="quarter" idx="11"/>
          </p:nvPr>
        </p:nvSpPr>
        <p:spPr/>
        <p:txBody>
          <a:bodyPr/>
          <a:lstStyle>
            <a:extLst/>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10917534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8" name="页脚占位符 7"/>
          <p:cNvSpPr>
            <a:spLocks noGrp="1"/>
          </p:cNvSpPr>
          <p:nvPr>
            <p:ph type="ftr" sz="quarter" idx="11"/>
          </p:nvPr>
        </p:nvSpPr>
        <p:spPr/>
        <p:txBody>
          <a:bodyPr/>
          <a:lstStyle>
            <a:extLst/>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7385"/>
            <a:ext cx="9144000" cy="8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3353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4" name="页脚占位符 3"/>
          <p:cNvSpPr>
            <a:spLocks noGrp="1"/>
          </p:cNvSpPr>
          <p:nvPr>
            <p:ph type="ftr" sz="quarter" idx="11"/>
          </p:nvPr>
        </p:nvSpPr>
        <p:spPr/>
        <p:txBody>
          <a:bodyPr/>
          <a:lstStyle>
            <a:extLst/>
          </a:lstStyle>
          <a:p>
            <a:endParaRPr lang="zh-CN" altLang="en-US">
              <a:solidFill>
                <a:prstClr val="white"/>
              </a:solidFill>
            </a:endParaRPr>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extLst>
      <p:ext uri="{BB962C8B-B14F-4D97-AF65-F5344CB8AC3E}">
        <p14:creationId xmlns:p14="http://schemas.microsoft.com/office/powerpoint/2010/main" val="6099353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3" name="页脚占位符 2"/>
          <p:cNvSpPr>
            <a:spLocks noGrp="1"/>
          </p:cNvSpPr>
          <p:nvPr>
            <p:ph type="ftr" sz="quarter" idx="11"/>
          </p:nvPr>
        </p:nvSpPr>
        <p:spPr/>
        <p:txBody>
          <a:bodyPr/>
          <a:lstStyle>
            <a:extLst/>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80071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6" name="页脚占位符 5"/>
          <p:cNvSpPr>
            <a:spLocks noGrp="1"/>
          </p:cNvSpPr>
          <p:nvPr>
            <p:ph type="ftr" sz="quarter" idx="11"/>
          </p:nvPr>
        </p:nvSpPr>
        <p:spPr/>
        <p:txBody>
          <a:bodyPr/>
          <a:lstStyle>
            <a:extLst/>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906150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30820CF-B880-4189-942D-D702A7CBA730}" type="datetimeFigureOut">
              <a:rPr lang="zh-CN" altLang="en-US" smtClean="0">
                <a:solidFill>
                  <a:prstClr val="white"/>
                </a:solidFill>
              </a:rPr>
              <a:pPr/>
              <a:t>2014/6/11</a:t>
            </a:fld>
            <a:endParaRPr lang="zh-CN" altLang="en-US">
              <a:solidFill>
                <a:prstClr val="white"/>
              </a:solidFill>
            </a:endParaRPr>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solidFill>
                <a:prstClr val="white"/>
              </a:solidFill>
            </a:endParaRPr>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solidFill>
                  <a:prstClr val="white"/>
                </a:solidFill>
              </a:rPr>
              <a:pPr/>
              <a:t>‹#›</a:t>
            </a:fld>
            <a:endParaRPr lang="zh-CN" altLang="en-US">
              <a:solidFill>
                <a:prstClr val="white"/>
              </a:solidFill>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772399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solidFill>
                <a:prstClr val="black"/>
              </a:solidFill>
            </a:endParaRPr>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9446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solidFill>
                <a:prstClr val="black"/>
              </a:solidFill>
            </a:endParaRPr>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solidFill>
                  <a:prstClr val="black"/>
                </a:solidFill>
              </a:rPr>
              <a:pPr/>
              <a:t>‹#›</a:t>
            </a:fld>
            <a:endParaRPr lang="zh-CN" altLang="en-US">
              <a:solidFill>
                <a:prstClr val="black"/>
              </a:solidFill>
            </a:endParaRPr>
          </a:p>
        </p:txBody>
      </p:sp>
      <p:pic>
        <p:nvPicPr>
          <p:cNvPr id="1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27385"/>
            <a:ext cx="9144000" cy="8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8778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0820CF-B880-4189-942D-D702A7CBA730}" type="datetimeFigureOut">
              <a:rPr lang="zh-CN" altLang="en-US" smtClean="0">
                <a:solidFill>
                  <a:prstClr val="black"/>
                </a:solidFill>
              </a:rPr>
              <a:pPr/>
              <a:t>2014/6/11</a:t>
            </a:fld>
            <a:endParaRPr lang="zh-CN" altLang="en-US">
              <a:solidFill>
                <a:prstClr val="black"/>
              </a:solidFill>
            </a:endParaRPr>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solidFill>
                <a:prstClr val="black"/>
              </a:solidFill>
            </a:endParaRPr>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solidFill>
                  <a:prstClr val="black"/>
                </a:solidFill>
              </a:rPr>
              <a:pPr/>
              <a:t>‹#›</a:t>
            </a:fld>
            <a:endParaRPr lang="zh-CN" altLang="en-US">
              <a:solidFill>
                <a:prstClr val="black"/>
              </a:solidFill>
            </a:endParaRPr>
          </a:p>
        </p:txBody>
      </p:sp>
      <p:pic>
        <p:nvPicPr>
          <p:cNvPr id="1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27385"/>
            <a:ext cx="9144000" cy="8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019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Visio___1.vsdx"/></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2253556"/>
            <a:ext cx="8424936" cy="887412"/>
          </a:xfrm>
        </p:spPr>
        <p:txBody>
          <a:bodyPr>
            <a:normAutofit/>
          </a:bodyPr>
          <a:lstStyle/>
          <a:p>
            <a:pPr algn="ctr"/>
            <a:r>
              <a:rPr lang="zh-CN" altLang="en-US" sz="4000" dirty="0" smtClean="0"/>
              <a:t>基于学习元平台的课程</a:t>
            </a:r>
            <a:r>
              <a:rPr lang="zh-CN" altLang="en-US" sz="4000" dirty="0" smtClean="0"/>
              <a:t>评价设计</a:t>
            </a:r>
            <a:endParaRPr lang="zh-CN" altLang="en-US" sz="4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385"/>
            <a:ext cx="9144000" cy="8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5"/>
          <p:cNvSpPr txBox="1"/>
          <p:nvPr/>
        </p:nvSpPr>
        <p:spPr>
          <a:xfrm>
            <a:off x="743780" y="3501008"/>
            <a:ext cx="7572636" cy="1209562"/>
          </a:xfrm>
          <a:prstGeom prst="rect">
            <a:avLst/>
          </a:prstGeom>
          <a:noFill/>
        </p:spPr>
        <p:txBody>
          <a:bodyPr wrap="square" rtlCol="0">
            <a:spAutoFit/>
          </a:bodyPr>
          <a:lstStyle/>
          <a:p>
            <a:pPr algn="ctr">
              <a:spcAft>
                <a:spcPts val="600"/>
              </a:spcAft>
            </a:pPr>
            <a:r>
              <a:rPr lang="zh-CN" altLang="en-US" sz="2800" dirty="0" smtClean="0">
                <a:solidFill>
                  <a:schemeClr val="tx1"/>
                </a:solidFill>
                <a:latin typeface="楷体" panose="02010609060101010101" pitchFamily="49" charset="-122"/>
                <a:ea typeface="楷体" panose="02010609060101010101" pitchFamily="49" charset="-122"/>
              </a:rPr>
              <a:t>万海鹏</a:t>
            </a:r>
            <a:endParaRPr lang="en-US" altLang="zh-CN" sz="2800" dirty="0" smtClean="0">
              <a:solidFill>
                <a:schemeClr val="tx1"/>
              </a:solidFill>
              <a:latin typeface="楷体" panose="02010609060101010101" pitchFamily="49" charset="-122"/>
              <a:ea typeface="楷体" panose="02010609060101010101" pitchFamily="49" charset="-122"/>
            </a:endParaRPr>
          </a:p>
          <a:p>
            <a:pPr algn="ctr">
              <a:lnSpc>
                <a:spcPct val="90000"/>
              </a:lnSpc>
              <a:spcBef>
                <a:spcPct val="20000"/>
              </a:spcBef>
              <a:defRPr/>
            </a:pPr>
            <a:r>
              <a:rPr lang="zh-CN" altLang="en-US" dirty="0" smtClean="0">
                <a:latin typeface="楷体" panose="02010609060101010101" pitchFamily="49" charset="-122"/>
                <a:ea typeface="楷体" panose="02010609060101010101" pitchFamily="49" charset="-122"/>
              </a:rPr>
              <a:t>“移动学习”</a:t>
            </a:r>
            <a:r>
              <a:rPr lang="zh-CN" altLang="en-US" dirty="0">
                <a:latin typeface="楷体" panose="02010609060101010101" pitchFamily="49" charset="-122"/>
                <a:ea typeface="楷体" panose="02010609060101010101" pitchFamily="49" charset="-122"/>
              </a:rPr>
              <a:t>教育部</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中国移动联合实验室</a:t>
            </a:r>
            <a:endParaRPr lang="en-US" altLang="zh-CN" dirty="0" smtClean="0">
              <a:latin typeface="楷体" panose="02010609060101010101" pitchFamily="49" charset="-122"/>
              <a:ea typeface="楷体" panose="02010609060101010101" pitchFamily="49" charset="-122"/>
            </a:endParaRPr>
          </a:p>
          <a:p>
            <a:pPr algn="ctr">
              <a:lnSpc>
                <a:spcPct val="90000"/>
              </a:lnSpc>
              <a:spcBef>
                <a:spcPct val="20000"/>
              </a:spcBef>
              <a:defRPr/>
            </a:pPr>
            <a:r>
              <a:rPr lang="en-US" altLang="zh-CN" dirty="0" smtClean="0">
                <a:latin typeface="楷体" panose="02010609060101010101" pitchFamily="49" charset="-122"/>
                <a:ea typeface="楷体" panose="02010609060101010101" pitchFamily="49" charset="-122"/>
              </a:rPr>
              <a:t>http://mllab.bnu.edu.cn</a:t>
            </a:r>
            <a:endParaRPr lang="en-US" altLang="zh-CN" dirty="0" smtClean="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41783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1.1</a:t>
            </a:r>
            <a:r>
              <a:rPr lang="zh-CN" altLang="en-US" sz="3200" dirty="0" smtClean="0"/>
              <a:t>、课程评价设计</a:t>
            </a:r>
            <a:r>
              <a:rPr lang="en-US" altLang="zh-CN" sz="2400" dirty="0" smtClean="0">
                <a:effectLst/>
              </a:rPr>
              <a:t>——</a:t>
            </a:r>
            <a:r>
              <a:rPr lang="zh-CN" altLang="en-US" sz="2400" dirty="0">
                <a:effectLst/>
              </a:rPr>
              <a:t>知识群</a:t>
            </a:r>
            <a:r>
              <a:rPr lang="zh-CN" altLang="en-US" sz="2400" dirty="0" smtClean="0">
                <a:effectLst/>
              </a:rPr>
              <a:t>评价</a:t>
            </a:r>
          </a:p>
        </p:txBody>
      </p:sp>
      <p:grpSp>
        <p:nvGrpSpPr>
          <p:cNvPr id="6" name="组合 5"/>
          <p:cNvGrpSpPr/>
          <p:nvPr/>
        </p:nvGrpSpPr>
        <p:grpSpPr>
          <a:xfrm>
            <a:off x="211682" y="836712"/>
            <a:ext cx="8937358" cy="5328592"/>
            <a:chOff x="27130" y="764705"/>
            <a:chExt cx="8937358" cy="5328592"/>
          </a:xfrm>
        </p:grpSpPr>
        <p:pic>
          <p:nvPicPr>
            <p:cNvPr id="10" name="图片 9"/>
            <p:cNvPicPr>
              <a:picLocks noChangeAspect="1"/>
            </p:cNvPicPr>
            <p:nvPr/>
          </p:nvPicPr>
          <p:blipFill>
            <a:blip r:embed="rId3"/>
            <a:stretch>
              <a:fillRect/>
            </a:stretch>
          </p:blipFill>
          <p:spPr>
            <a:xfrm>
              <a:off x="4726439" y="836712"/>
              <a:ext cx="4238049" cy="5112568"/>
            </a:xfrm>
            <a:prstGeom prst="rect">
              <a:avLst/>
            </a:prstGeom>
          </p:spPr>
        </p:pic>
        <p:pic>
          <p:nvPicPr>
            <p:cNvPr id="5" name="图片 4"/>
            <p:cNvPicPr>
              <a:picLocks noChangeAspect="1"/>
            </p:cNvPicPr>
            <p:nvPr/>
          </p:nvPicPr>
          <p:blipFill>
            <a:blip r:embed="rId4"/>
            <a:stretch>
              <a:fillRect/>
            </a:stretch>
          </p:blipFill>
          <p:spPr>
            <a:xfrm>
              <a:off x="27130" y="764705"/>
              <a:ext cx="4472862" cy="5328592"/>
            </a:xfrm>
            <a:prstGeom prst="rect">
              <a:avLst/>
            </a:prstGeom>
          </p:spPr>
        </p:pic>
        <p:sp>
          <p:nvSpPr>
            <p:cNvPr id="11" name="AutoShape 4"/>
            <p:cNvSpPr>
              <a:spLocks noChangeArrowheads="1"/>
            </p:cNvSpPr>
            <p:nvPr/>
          </p:nvSpPr>
          <p:spPr bwMode="gray">
            <a:xfrm rot="16200000" flipV="1">
              <a:off x="4277533" y="3163986"/>
              <a:ext cx="685800" cy="639763"/>
            </a:xfrm>
            <a:prstGeom prst="upArrow">
              <a:avLst>
                <a:gd name="adj1" fmla="val 50000"/>
                <a:gd name="adj2" fmla="val 49241"/>
              </a:avLst>
            </a:prstGeom>
            <a:gradFill rotWithShape="0">
              <a:gsLst>
                <a:gs pos="0">
                  <a:schemeClr val="tx1"/>
                </a:gs>
                <a:gs pos="100000">
                  <a:schemeClr val="tx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8" name="圆角矩形 7"/>
          <p:cNvSpPr/>
          <p:nvPr/>
        </p:nvSpPr>
        <p:spPr bwMode="auto">
          <a:xfrm>
            <a:off x="3419872" y="6222671"/>
            <a:ext cx="3096344" cy="467841"/>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修改评价方案</a:t>
            </a:r>
            <a:endParaRPr lang="zh-CN" altLang="en-US" dirty="0"/>
          </a:p>
        </p:txBody>
      </p:sp>
    </p:spTree>
    <p:extLst>
      <p:ext uri="{BB962C8B-B14F-4D97-AF65-F5344CB8AC3E}">
        <p14:creationId xmlns:p14="http://schemas.microsoft.com/office/powerpoint/2010/main" val="229581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1.2</a:t>
            </a:r>
            <a:r>
              <a:rPr lang="zh-CN" altLang="en-US" sz="3200" dirty="0" smtClean="0"/>
              <a:t>、课程评价结果</a:t>
            </a:r>
            <a:r>
              <a:rPr lang="en-US" altLang="zh-CN" sz="2400" dirty="0" smtClean="0">
                <a:effectLst/>
              </a:rPr>
              <a:t>——</a:t>
            </a:r>
            <a:r>
              <a:rPr lang="zh-CN" altLang="en-US" sz="2400" dirty="0">
                <a:effectLst/>
              </a:rPr>
              <a:t>知识群</a:t>
            </a:r>
            <a:r>
              <a:rPr lang="zh-CN" altLang="en-US" sz="2400" dirty="0" smtClean="0">
                <a:effectLst/>
              </a:rPr>
              <a:t>评价</a:t>
            </a:r>
          </a:p>
        </p:txBody>
      </p:sp>
      <p:pic>
        <p:nvPicPr>
          <p:cNvPr id="2" name="图片 1"/>
          <p:cNvPicPr>
            <a:picLocks noChangeAspect="1"/>
          </p:cNvPicPr>
          <p:nvPr/>
        </p:nvPicPr>
        <p:blipFill>
          <a:blip r:embed="rId3"/>
          <a:stretch>
            <a:fillRect/>
          </a:stretch>
        </p:blipFill>
        <p:spPr>
          <a:xfrm>
            <a:off x="548853" y="649241"/>
            <a:ext cx="8046293" cy="6208759"/>
          </a:xfrm>
          <a:prstGeom prst="rect">
            <a:avLst/>
          </a:prstGeom>
        </p:spPr>
      </p:pic>
      <p:sp>
        <p:nvSpPr>
          <p:cNvPr id="7" name="圆角矩形 6"/>
          <p:cNvSpPr/>
          <p:nvPr/>
        </p:nvSpPr>
        <p:spPr bwMode="auto">
          <a:xfrm>
            <a:off x="3563888" y="5625455"/>
            <a:ext cx="3096344" cy="1043905"/>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查看学习者列表信息</a:t>
            </a:r>
            <a:endParaRPr lang="en-US" altLang="zh-CN" dirty="0" smtClean="0"/>
          </a:p>
          <a:p>
            <a:pPr algn="ctr">
              <a:defRPr/>
            </a:pPr>
            <a:r>
              <a:rPr lang="zh-CN" altLang="en-US" dirty="0" smtClean="0"/>
              <a:t>发送提醒通知</a:t>
            </a:r>
            <a:endParaRPr lang="en-US" altLang="zh-CN" dirty="0" smtClean="0"/>
          </a:p>
          <a:p>
            <a:pPr algn="ctr">
              <a:defRPr/>
            </a:pPr>
            <a:r>
              <a:rPr lang="zh-CN" altLang="en-US" dirty="0" smtClean="0"/>
              <a:t>导出班级成绩单</a:t>
            </a:r>
            <a:endParaRPr lang="zh-CN" altLang="en-US" dirty="0"/>
          </a:p>
        </p:txBody>
      </p:sp>
    </p:spTree>
    <p:extLst>
      <p:ext uri="{BB962C8B-B14F-4D97-AF65-F5344CB8AC3E}">
        <p14:creationId xmlns:p14="http://schemas.microsoft.com/office/powerpoint/2010/main" val="1442632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57200" y="652117"/>
            <a:ext cx="8114109" cy="6205883"/>
          </a:xfrm>
          <a:prstGeom prst="rect">
            <a:avLst/>
          </a:prstGeom>
        </p:spPr>
      </p:pic>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1.2</a:t>
            </a:r>
            <a:r>
              <a:rPr lang="zh-CN" altLang="en-US" sz="3200" dirty="0" smtClean="0"/>
              <a:t>、课程评价结果</a:t>
            </a:r>
            <a:r>
              <a:rPr lang="en-US" altLang="zh-CN" sz="2400" dirty="0" smtClean="0">
                <a:effectLst/>
              </a:rPr>
              <a:t>——</a:t>
            </a:r>
            <a:r>
              <a:rPr lang="zh-CN" altLang="en-US" sz="2400" dirty="0">
                <a:effectLst/>
              </a:rPr>
              <a:t>知识群</a:t>
            </a:r>
            <a:r>
              <a:rPr lang="zh-CN" altLang="en-US" sz="2400" dirty="0" smtClean="0">
                <a:effectLst/>
              </a:rPr>
              <a:t>评价</a:t>
            </a:r>
          </a:p>
        </p:txBody>
      </p:sp>
      <p:sp>
        <p:nvSpPr>
          <p:cNvPr id="7" name="圆角矩形 6"/>
          <p:cNvSpPr/>
          <p:nvPr/>
        </p:nvSpPr>
        <p:spPr bwMode="auto">
          <a:xfrm>
            <a:off x="3563888" y="5949280"/>
            <a:ext cx="3096344" cy="720080"/>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学习者评价详情</a:t>
            </a:r>
            <a:endParaRPr lang="en-US" altLang="zh-CN" dirty="0" smtClean="0"/>
          </a:p>
          <a:p>
            <a:pPr algn="ctr">
              <a:defRPr/>
            </a:pPr>
            <a:r>
              <a:rPr lang="zh-CN" altLang="en-US" dirty="0" smtClean="0"/>
              <a:t>查看学习者个人知识地图</a:t>
            </a:r>
            <a:endParaRPr lang="en-US" altLang="zh-CN" dirty="0" smtClean="0"/>
          </a:p>
        </p:txBody>
      </p:sp>
    </p:spTree>
    <p:extLst>
      <p:ext uri="{BB962C8B-B14F-4D97-AF65-F5344CB8AC3E}">
        <p14:creationId xmlns:p14="http://schemas.microsoft.com/office/powerpoint/2010/main" val="1667967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34988" y="620688"/>
            <a:ext cx="7951812" cy="6173117"/>
          </a:xfrm>
          <a:prstGeom prst="rect">
            <a:avLst/>
          </a:prstGeom>
        </p:spPr>
      </p:pic>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1.2</a:t>
            </a:r>
            <a:r>
              <a:rPr lang="zh-CN" altLang="en-US" sz="3200" dirty="0" smtClean="0"/>
              <a:t>、课程评价结果</a:t>
            </a:r>
            <a:r>
              <a:rPr lang="en-US" altLang="zh-CN" sz="2400" dirty="0" smtClean="0">
                <a:effectLst/>
              </a:rPr>
              <a:t>——</a:t>
            </a:r>
            <a:r>
              <a:rPr lang="zh-CN" altLang="en-US" sz="2400" dirty="0">
                <a:effectLst/>
              </a:rPr>
              <a:t>知识群</a:t>
            </a:r>
            <a:r>
              <a:rPr lang="zh-CN" altLang="en-US" sz="2400" dirty="0" smtClean="0">
                <a:effectLst/>
              </a:rPr>
              <a:t>评价</a:t>
            </a:r>
          </a:p>
        </p:txBody>
      </p:sp>
      <p:sp>
        <p:nvSpPr>
          <p:cNvPr id="7" name="圆角矩形 6"/>
          <p:cNvSpPr/>
          <p:nvPr/>
        </p:nvSpPr>
        <p:spPr bwMode="auto">
          <a:xfrm>
            <a:off x="3347864" y="6289749"/>
            <a:ext cx="3096344" cy="504056"/>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学习者个人知识地图</a:t>
            </a:r>
            <a:endParaRPr lang="en-US" altLang="zh-CN" dirty="0" smtClean="0"/>
          </a:p>
        </p:txBody>
      </p:sp>
    </p:spTree>
    <p:extLst>
      <p:ext uri="{BB962C8B-B14F-4D97-AF65-F5344CB8AC3E}">
        <p14:creationId xmlns:p14="http://schemas.microsoft.com/office/powerpoint/2010/main" val="3383302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752601"/>
            <a:ext cx="7772400" cy="1829761"/>
          </a:xfrm>
        </p:spPr>
        <p:txBody>
          <a:bodyPr>
            <a:normAutofit/>
          </a:bodyPr>
          <a:lstStyle/>
          <a:p>
            <a:pPr algn="ctr">
              <a:spcAft>
                <a:spcPts val="1200"/>
              </a:spcAft>
            </a:pPr>
            <a:r>
              <a:rPr lang="zh-CN" altLang="en-US" dirty="0"/>
              <a:t>二</a:t>
            </a:r>
            <a:r>
              <a:rPr lang="zh-CN" altLang="en-US" dirty="0" smtClean="0"/>
              <a:t>、课程单元评价</a:t>
            </a:r>
            <a:r>
              <a:rPr lang="en-US" altLang="zh-CN" dirty="0" smtClean="0"/>
              <a:t/>
            </a:r>
            <a:br>
              <a:rPr lang="en-US" altLang="zh-CN" dirty="0" smtClean="0"/>
            </a:br>
            <a:endParaRPr lang="zh-CN" altLang="en-US" sz="2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385"/>
            <a:ext cx="9144000" cy="8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217943" y="3429000"/>
            <a:ext cx="3877985" cy="369332"/>
          </a:xfrm>
          <a:prstGeom prst="rect">
            <a:avLst/>
          </a:prstGeom>
        </p:spPr>
        <p:txBody>
          <a:bodyPr wrap="none">
            <a:spAutoFit/>
          </a:bodyPr>
          <a:lstStyle/>
          <a:p>
            <a:r>
              <a:rPr lang="en-US" altLang="zh-CN" dirty="0"/>
              <a:t>——</a:t>
            </a:r>
            <a:r>
              <a:rPr lang="zh-CN" altLang="en-US" dirty="0"/>
              <a:t>以</a:t>
            </a:r>
            <a:r>
              <a:rPr lang="zh-CN" altLang="en-US" dirty="0" smtClean="0"/>
              <a:t>“寻找摄影大师”学习元为</a:t>
            </a:r>
            <a:r>
              <a:rPr lang="zh-CN" altLang="en-US" dirty="0"/>
              <a:t>例</a:t>
            </a:r>
          </a:p>
        </p:txBody>
      </p:sp>
    </p:spTree>
    <p:extLst>
      <p:ext uri="{BB962C8B-B14F-4D97-AF65-F5344CB8AC3E}">
        <p14:creationId xmlns:p14="http://schemas.microsoft.com/office/powerpoint/2010/main" val="2305485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827584" y="44624"/>
            <a:ext cx="7632848" cy="6803794"/>
          </a:xfrm>
          <a:prstGeom prst="rect">
            <a:avLst/>
          </a:prstGeom>
        </p:spPr>
      </p:pic>
    </p:spTree>
    <p:extLst>
      <p:ext uri="{BB962C8B-B14F-4D97-AF65-F5344CB8AC3E}">
        <p14:creationId xmlns:p14="http://schemas.microsoft.com/office/powerpoint/2010/main" val="3049884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2.1</a:t>
            </a:r>
            <a:r>
              <a:rPr lang="zh-CN" altLang="en-US" sz="3200" dirty="0" smtClean="0"/>
              <a:t>、课程单元评价设计</a:t>
            </a:r>
            <a:r>
              <a:rPr lang="en-US" altLang="zh-CN" sz="2400" dirty="0" smtClean="0">
                <a:effectLst/>
              </a:rPr>
              <a:t>——</a:t>
            </a:r>
            <a:r>
              <a:rPr lang="zh-CN" altLang="en-US" sz="2400" dirty="0" smtClean="0">
                <a:effectLst/>
              </a:rPr>
              <a:t>学习元评价</a:t>
            </a:r>
          </a:p>
        </p:txBody>
      </p:sp>
      <p:pic>
        <p:nvPicPr>
          <p:cNvPr id="7" name="图片 6"/>
          <p:cNvPicPr>
            <a:picLocks noChangeAspect="1"/>
          </p:cNvPicPr>
          <p:nvPr/>
        </p:nvPicPr>
        <p:blipFill>
          <a:blip r:embed="rId3"/>
          <a:stretch>
            <a:fillRect/>
          </a:stretch>
        </p:blipFill>
        <p:spPr>
          <a:xfrm>
            <a:off x="35496" y="944687"/>
            <a:ext cx="9026399" cy="5292625"/>
          </a:xfrm>
          <a:prstGeom prst="rect">
            <a:avLst/>
          </a:prstGeom>
        </p:spPr>
      </p:pic>
      <p:sp>
        <p:nvSpPr>
          <p:cNvPr id="8" name="文本框 7"/>
          <p:cNvSpPr txBox="1"/>
          <p:nvPr/>
        </p:nvSpPr>
        <p:spPr>
          <a:xfrm>
            <a:off x="1907704" y="4941168"/>
            <a:ext cx="6912768" cy="1077218"/>
          </a:xfrm>
          <a:prstGeom prst="rect">
            <a:avLst/>
          </a:prstGeom>
          <a:noFill/>
          <a:ln w="31750">
            <a:solidFill>
              <a:srgbClr val="00B0F0"/>
            </a:solidFill>
          </a:ln>
        </p:spPr>
        <p:txBody>
          <a:bodyPr wrap="square" rtlCol="0">
            <a:spAutoFit/>
          </a:bodyPr>
          <a:lstStyle/>
          <a:p>
            <a:r>
              <a:rPr lang="zh-CN" altLang="en-US" sz="3200" dirty="0" smtClean="0">
                <a:latin typeface="微软雅黑" panose="020B0503020204020204" pitchFamily="34" charset="-122"/>
                <a:ea typeface="微软雅黑" panose="020B0503020204020204" pitchFamily="34" charset="-122"/>
              </a:rPr>
              <a:t>同伴互评、</a:t>
            </a:r>
            <a:r>
              <a:rPr lang="zh-CN" altLang="en-US" sz="3200" dirty="0" smtClean="0">
                <a:solidFill>
                  <a:schemeClr val="tx1"/>
                </a:solidFill>
                <a:latin typeface="微软雅黑" panose="020B0503020204020204" pitchFamily="34" charset="-122"/>
                <a:ea typeface="微软雅黑" panose="020B0503020204020204" pitchFamily="34" charset="-122"/>
              </a:rPr>
              <a:t>添加标签</a:t>
            </a:r>
            <a:r>
              <a:rPr lang="zh-CN" altLang="en-US" sz="3200" dirty="0">
                <a:latin typeface="微软雅黑" panose="020B0503020204020204" pitchFamily="34" charset="-122"/>
                <a:ea typeface="微软雅黑" panose="020B0503020204020204" pitchFamily="34" charset="-122"/>
              </a:rPr>
              <a:t>、</a:t>
            </a:r>
            <a:r>
              <a:rPr lang="zh-CN" altLang="en-US" sz="3200" dirty="0" smtClean="0">
                <a:solidFill>
                  <a:schemeClr val="tx1"/>
                </a:solidFill>
                <a:latin typeface="微软雅黑" panose="020B0503020204020204" pitchFamily="34" charset="-122"/>
                <a:ea typeface="微软雅黑" panose="020B0503020204020204" pitchFamily="34" charset="-122"/>
              </a:rPr>
              <a:t>关联活动</a:t>
            </a:r>
            <a:r>
              <a:rPr lang="zh-CN" altLang="en-US" sz="3200" dirty="0">
                <a:latin typeface="微软雅黑" panose="020B0503020204020204" pitchFamily="34" charset="-122"/>
                <a:ea typeface="微软雅黑" panose="020B0503020204020204" pitchFamily="34" charset="-122"/>
              </a:rPr>
              <a:t>、</a:t>
            </a:r>
            <a:r>
              <a:rPr lang="zh-CN" altLang="en-US" sz="3200" dirty="0" smtClean="0">
                <a:solidFill>
                  <a:schemeClr val="tx1"/>
                </a:solidFill>
                <a:latin typeface="微软雅黑" panose="020B0503020204020204" pitchFamily="34" charset="-122"/>
                <a:ea typeface="微软雅黑" panose="020B0503020204020204" pitchFamily="34" charset="-122"/>
              </a:rPr>
              <a:t>语义标注</a:t>
            </a:r>
            <a:r>
              <a:rPr lang="zh-CN" altLang="en-US" sz="3200" dirty="0">
                <a:latin typeface="微软雅黑" panose="020B0503020204020204" pitchFamily="34" charset="-122"/>
                <a:ea typeface="微软雅黑" panose="020B0503020204020204" pitchFamily="34" charset="-122"/>
              </a:rPr>
              <a:t>、</a:t>
            </a:r>
            <a:r>
              <a:rPr lang="zh-CN" altLang="en-US" sz="3200" dirty="0" smtClean="0">
                <a:solidFill>
                  <a:schemeClr val="tx1"/>
                </a:solidFill>
                <a:latin typeface="微软雅黑" panose="020B0503020204020204" pitchFamily="34" charset="-122"/>
                <a:ea typeface="微软雅黑" panose="020B0503020204020204" pitchFamily="34" charset="-122"/>
              </a:rPr>
              <a:t>韦恩图</a:t>
            </a:r>
            <a:r>
              <a:rPr lang="zh-CN" altLang="en-US" sz="3200" dirty="0">
                <a:latin typeface="微软雅黑" panose="020B0503020204020204" pitchFamily="34" charset="-122"/>
                <a:ea typeface="微软雅黑" panose="020B0503020204020204" pitchFamily="34" charset="-122"/>
              </a:rPr>
              <a:t>、</a:t>
            </a:r>
            <a:r>
              <a:rPr lang="zh-CN" altLang="en-US" sz="3200" dirty="0" smtClean="0">
                <a:solidFill>
                  <a:schemeClr val="tx1"/>
                </a:solidFill>
                <a:latin typeface="微软雅黑" panose="020B0503020204020204" pitchFamily="34" charset="-122"/>
                <a:ea typeface="微软雅黑" panose="020B0503020204020204" pitchFamily="34" charset="-122"/>
              </a:rPr>
              <a:t>作比较、排序</a:t>
            </a:r>
            <a:endParaRPr lang="zh-CN" altLang="en-US" sz="3200" dirty="0">
              <a:solidFill>
                <a:schemeClr val="tx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16446" y="893787"/>
            <a:ext cx="9124950" cy="5343525"/>
          </a:xfrm>
          <a:prstGeom prst="rect">
            <a:avLst/>
          </a:prstGeom>
        </p:spPr>
      </p:pic>
    </p:spTree>
    <p:extLst>
      <p:ext uri="{BB962C8B-B14F-4D97-AF65-F5344CB8AC3E}">
        <p14:creationId xmlns:p14="http://schemas.microsoft.com/office/powerpoint/2010/main" val="277217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79388" y="1007145"/>
            <a:ext cx="4723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dirty="0">
                <a:solidFill>
                  <a:schemeClr val="bg1"/>
                </a:solidFill>
              </a:rPr>
              <a:t>以</a:t>
            </a:r>
            <a:r>
              <a:rPr lang="zh-CN" altLang="zh-CN" dirty="0" smtClean="0">
                <a:solidFill>
                  <a:schemeClr val="bg1"/>
                </a:solidFill>
              </a:rPr>
              <a:t>“</a:t>
            </a:r>
            <a:r>
              <a:rPr lang="zh-CN" altLang="en-US" dirty="0" smtClean="0">
                <a:solidFill>
                  <a:schemeClr val="bg1"/>
                </a:solidFill>
              </a:rPr>
              <a:t>寻找摄影大师</a:t>
            </a:r>
            <a:r>
              <a:rPr lang="zh-CN" altLang="zh-CN" dirty="0" smtClean="0">
                <a:solidFill>
                  <a:schemeClr val="bg1"/>
                </a:solidFill>
              </a:rPr>
              <a:t>”</a:t>
            </a:r>
            <a:r>
              <a:rPr lang="zh-CN" altLang="zh-CN" dirty="0">
                <a:solidFill>
                  <a:schemeClr val="bg1"/>
                </a:solidFill>
              </a:rPr>
              <a:t>这节课</a:t>
            </a:r>
            <a:r>
              <a:rPr lang="zh-CN" altLang="zh-CN" dirty="0" smtClean="0">
                <a:solidFill>
                  <a:schemeClr val="bg1"/>
                </a:solidFill>
              </a:rPr>
              <a:t>的教学</a:t>
            </a:r>
            <a:r>
              <a:rPr lang="zh-CN" altLang="zh-CN" dirty="0">
                <a:solidFill>
                  <a:schemeClr val="bg1"/>
                </a:solidFill>
              </a:rPr>
              <a:t>为例</a:t>
            </a:r>
            <a:endParaRPr lang="zh-CN" altLang="en-US" dirty="0">
              <a:solidFill>
                <a:schemeClr val="bg1"/>
              </a:solidFill>
            </a:endParaRPr>
          </a:p>
        </p:txBody>
      </p:sp>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2.1</a:t>
            </a:r>
            <a:r>
              <a:rPr lang="zh-CN" altLang="en-US" sz="3200" dirty="0" smtClean="0"/>
              <a:t>、课程单元评价</a:t>
            </a:r>
            <a:r>
              <a:rPr lang="zh-CN" altLang="en-US" sz="3200" dirty="0"/>
              <a:t>设计</a:t>
            </a:r>
            <a:r>
              <a:rPr lang="en-US" altLang="zh-CN" sz="2400" dirty="0" smtClean="0">
                <a:effectLst/>
              </a:rPr>
              <a:t>——</a:t>
            </a:r>
            <a:r>
              <a:rPr lang="zh-CN" altLang="en-US" sz="2400" dirty="0" smtClean="0">
                <a:effectLst/>
              </a:rPr>
              <a:t>学习元评价</a:t>
            </a:r>
          </a:p>
        </p:txBody>
      </p:sp>
      <p:sp>
        <p:nvSpPr>
          <p:cNvPr id="20" name="Rectangle 2"/>
          <p:cNvSpPr>
            <a:spLocks noChangeArrowheads="1"/>
          </p:cNvSpPr>
          <p:nvPr/>
        </p:nvSpPr>
        <p:spPr bwMode="auto">
          <a:xfrm>
            <a:off x="2170985" y="3096619"/>
            <a:ext cx="129908" cy="25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endParaRPr lang="zh-CN" altLang="en-US" sz="1266"/>
          </a:p>
        </p:txBody>
      </p:sp>
      <p:sp>
        <p:nvSpPr>
          <p:cNvPr id="21" name="内容占位符 2"/>
          <p:cNvSpPr>
            <a:spLocks noGrp="1"/>
          </p:cNvSpPr>
          <p:nvPr>
            <p:ph idx="4294967295"/>
          </p:nvPr>
        </p:nvSpPr>
        <p:spPr>
          <a:xfrm>
            <a:off x="263970" y="1484784"/>
            <a:ext cx="2430198" cy="3722687"/>
          </a:xfrm>
        </p:spPr>
        <p:txBody>
          <a:bodyPr>
            <a:noAutofit/>
          </a:bodyPr>
          <a:lstStyle/>
          <a:p>
            <a:pPr marL="522368" indent="-522368">
              <a:spcBef>
                <a:spcPts val="844"/>
              </a:spcBef>
              <a:spcAft>
                <a:spcPts val="844"/>
              </a:spcAft>
              <a:buFont typeface="+mj-ea"/>
              <a:buAutoNum type="circleNumDbPlain"/>
            </a:pPr>
            <a:r>
              <a:rPr lang="zh-CN" altLang="en-US" sz="2531" dirty="0">
                <a:latin typeface="微软雅黑" panose="020B0503020204020204" pitchFamily="34" charset="-122"/>
                <a:ea typeface="微软雅黑" panose="020B0503020204020204" pitchFamily="34" charset="-122"/>
              </a:rPr>
              <a:t>学习态度</a:t>
            </a:r>
            <a:endParaRPr lang="en-US" altLang="zh-CN" sz="2531" dirty="0">
              <a:latin typeface="微软雅黑" panose="020B0503020204020204" pitchFamily="34" charset="-122"/>
              <a:ea typeface="微软雅黑" panose="020B0503020204020204" pitchFamily="34" charset="-122"/>
            </a:endParaRPr>
          </a:p>
          <a:p>
            <a:pPr marL="522368" indent="-522368">
              <a:spcBef>
                <a:spcPts val="844"/>
              </a:spcBef>
              <a:spcAft>
                <a:spcPts val="844"/>
              </a:spcAft>
              <a:buFont typeface="+mj-ea"/>
              <a:buAutoNum type="circleNumDbPlain"/>
            </a:pPr>
            <a:r>
              <a:rPr lang="zh-CN" altLang="en-US" sz="2531" dirty="0">
                <a:latin typeface="微软雅黑" panose="020B0503020204020204" pitchFamily="34" charset="-122"/>
                <a:ea typeface="微软雅黑" panose="020B0503020204020204" pitchFamily="34" charset="-122"/>
              </a:rPr>
              <a:t>学习活动</a:t>
            </a:r>
            <a:endParaRPr lang="en-US" altLang="zh-CN" sz="2531" dirty="0">
              <a:latin typeface="微软雅黑" panose="020B0503020204020204" pitchFamily="34" charset="-122"/>
              <a:ea typeface="微软雅黑" panose="020B0503020204020204" pitchFamily="34" charset="-122"/>
            </a:endParaRPr>
          </a:p>
          <a:p>
            <a:pPr marL="522368" indent="-522368">
              <a:spcBef>
                <a:spcPts val="844"/>
              </a:spcBef>
              <a:spcAft>
                <a:spcPts val="844"/>
              </a:spcAft>
              <a:buFont typeface="+mj-ea"/>
              <a:buAutoNum type="circleNumDbPlain"/>
            </a:pPr>
            <a:r>
              <a:rPr lang="zh-CN" altLang="en-US" sz="2531" dirty="0">
                <a:latin typeface="微软雅黑" panose="020B0503020204020204" pitchFamily="34" charset="-122"/>
                <a:ea typeface="微软雅黑" panose="020B0503020204020204" pitchFamily="34" charset="-122"/>
              </a:rPr>
              <a:t>内容交互</a:t>
            </a:r>
          </a:p>
          <a:p>
            <a:pPr marL="522368" indent="-522368">
              <a:spcBef>
                <a:spcPts val="844"/>
              </a:spcBef>
              <a:spcAft>
                <a:spcPts val="844"/>
              </a:spcAft>
              <a:buFont typeface="+mj-ea"/>
              <a:buAutoNum type="circleNumDbPlain"/>
            </a:pPr>
            <a:r>
              <a:rPr lang="zh-CN" altLang="en-US" sz="2531" dirty="0">
                <a:latin typeface="微软雅黑" panose="020B0503020204020204" pitchFamily="34" charset="-122"/>
                <a:ea typeface="微软雅黑" panose="020B0503020204020204" pitchFamily="34" charset="-122"/>
              </a:rPr>
              <a:t>资源工具</a:t>
            </a:r>
            <a:endParaRPr lang="en-US" altLang="zh-CN" sz="2531" dirty="0">
              <a:latin typeface="微软雅黑" panose="020B0503020204020204" pitchFamily="34" charset="-122"/>
              <a:ea typeface="微软雅黑" panose="020B0503020204020204" pitchFamily="34" charset="-122"/>
            </a:endParaRPr>
          </a:p>
          <a:p>
            <a:pPr marL="522368" indent="-522368">
              <a:spcBef>
                <a:spcPts val="844"/>
              </a:spcBef>
              <a:spcAft>
                <a:spcPts val="844"/>
              </a:spcAft>
              <a:buFont typeface="+mj-ea"/>
              <a:buAutoNum type="circleNumDbPlain"/>
            </a:pPr>
            <a:r>
              <a:rPr lang="zh-CN" altLang="en-US" sz="2531" dirty="0">
                <a:latin typeface="微软雅黑" panose="020B0503020204020204" pitchFamily="34" charset="-122"/>
                <a:ea typeface="微软雅黑" panose="020B0503020204020204" pitchFamily="34" charset="-122"/>
              </a:rPr>
              <a:t>评价反馈</a:t>
            </a:r>
            <a:endParaRPr lang="en-US" altLang="zh-CN" sz="2531" dirty="0">
              <a:latin typeface="微软雅黑" panose="020B0503020204020204" pitchFamily="34" charset="-122"/>
              <a:ea typeface="微软雅黑" panose="020B0503020204020204" pitchFamily="34" charset="-122"/>
            </a:endParaRPr>
          </a:p>
          <a:p>
            <a:pPr marL="522368" indent="-522368">
              <a:spcBef>
                <a:spcPts val="844"/>
              </a:spcBef>
              <a:spcAft>
                <a:spcPts val="844"/>
              </a:spcAft>
              <a:buFont typeface="+mj-ea"/>
              <a:buAutoNum type="circleNumDbPlain"/>
            </a:pPr>
            <a:r>
              <a:rPr lang="zh-CN" altLang="en-US" sz="2531" dirty="0">
                <a:latin typeface="微软雅黑" panose="020B0503020204020204" pitchFamily="34" charset="-122"/>
                <a:ea typeface="微软雅黑" panose="020B0503020204020204" pitchFamily="34" charset="-122"/>
              </a:rPr>
              <a:t>自定义</a:t>
            </a:r>
            <a:endParaRPr lang="en-US" altLang="zh-CN" sz="2531" dirty="0">
              <a:latin typeface="微软雅黑" panose="020B0503020204020204" pitchFamily="34" charset="-122"/>
              <a:ea typeface="微软雅黑" panose="020B0503020204020204" pitchFamily="34" charset="-122"/>
            </a:endParaRPr>
          </a:p>
        </p:txBody>
      </p:sp>
      <p:cxnSp>
        <p:nvCxnSpPr>
          <p:cNvPr id="30" name="直接箭头连接符 29"/>
          <p:cNvCxnSpPr/>
          <p:nvPr/>
        </p:nvCxnSpPr>
        <p:spPr>
          <a:xfrm>
            <a:off x="2241533" y="4327722"/>
            <a:ext cx="1205334" cy="1009782"/>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cxnSp>
        <p:nvCxnSpPr>
          <p:cNvPr id="31" name="直接箭头连接符 30"/>
          <p:cNvCxnSpPr/>
          <p:nvPr/>
        </p:nvCxnSpPr>
        <p:spPr>
          <a:xfrm>
            <a:off x="2241533" y="3673090"/>
            <a:ext cx="1205333" cy="474141"/>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cxnSp>
        <p:nvCxnSpPr>
          <p:cNvPr id="32" name="直接箭头连接符 31"/>
          <p:cNvCxnSpPr/>
          <p:nvPr/>
        </p:nvCxnSpPr>
        <p:spPr>
          <a:xfrm>
            <a:off x="2235939" y="2968895"/>
            <a:ext cx="1325563" cy="455438"/>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cxnSp>
        <p:nvCxnSpPr>
          <p:cNvPr id="35" name="直接箭头连接符 34"/>
          <p:cNvCxnSpPr/>
          <p:nvPr/>
        </p:nvCxnSpPr>
        <p:spPr>
          <a:xfrm flipV="1">
            <a:off x="2249489" y="1849542"/>
            <a:ext cx="1197378" cy="598559"/>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cxnSp>
        <p:nvCxnSpPr>
          <p:cNvPr id="36" name="直接箭头连接符 35"/>
          <p:cNvCxnSpPr/>
          <p:nvPr/>
        </p:nvCxnSpPr>
        <p:spPr>
          <a:xfrm flipV="1">
            <a:off x="2170985" y="963990"/>
            <a:ext cx="1275881" cy="768718"/>
          </a:xfrm>
          <a:prstGeom prst="straightConnector1">
            <a:avLst/>
          </a:prstGeom>
          <a:ln w="28575">
            <a:tailEnd type="arrow"/>
          </a:ln>
        </p:spPr>
        <p:style>
          <a:lnRef idx="2">
            <a:schemeClr val="accent2"/>
          </a:lnRef>
          <a:fillRef idx="0">
            <a:schemeClr val="accent2"/>
          </a:fillRef>
          <a:effectRef idx="1">
            <a:schemeClr val="accent2"/>
          </a:effectRef>
          <a:fontRef idx="minor">
            <a:schemeClr val="tx1"/>
          </a:fontRef>
        </p:style>
      </p:cxnSp>
      <p:pic>
        <p:nvPicPr>
          <p:cNvPr id="37" name="图片 36"/>
          <p:cNvPicPr>
            <a:picLocks noChangeAspect="1"/>
          </p:cNvPicPr>
          <p:nvPr/>
        </p:nvPicPr>
        <p:blipFill>
          <a:blip r:embed="rId3"/>
          <a:stretch>
            <a:fillRect/>
          </a:stretch>
        </p:blipFill>
        <p:spPr>
          <a:xfrm>
            <a:off x="3541033" y="644624"/>
            <a:ext cx="5489839" cy="5880720"/>
          </a:xfrm>
          <a:prstGeom prst="rect">
            <a:avLst/>
          </a:prstGeom>
        </p:spPr>
      </p:pic>
      <p:sp>
        <p:nvSpPr>
          <p:cNvPr id="38" name="文本框 37"/>
          <p:cNvSpPr txBox="1"/>
          <p:nvPr/>
        </p:nvSpPr>
        <p:spPr>
          <a:xfrm>
            <a:off x="8099262" y="6238214"/>
            <a:ext cx="1009242" cy="287130"/>
          </a:xfrm>
          <a:prstGeom prst="rect">
            <a:avLst/>
          </a:prstGeom>
          <a:noFill/>
          <a:ln w="38100">
            <a:solidFill>
              <a:srgbClr val="FF0000"/>
            </a:solidFill>
          </a:ln>
        </p:spPr>
        <p:txBody>
          <a:bodyPr wrap="square" rtlCol="0">
            <a:spAutoFit/>
          </a:bodyPr>
          <a:lstStyle/>
          <a:p>
            <a:endParaRPr lang="zh-CN" altLang="en-US" sz="1266" dirty="0"/>
          </a:p>
        </p:txBody>
      </p:sp>
      <p:sp>
        <p:nvSpPr>
          <p:cNvPr id="13" name="圆角矩形 12"/>
          <p:cNvSpPr/>
          <p:nvPr/>
        </p:nvSpPr>
        <p:spPr bwMode="auto">
          <a:xfrm>
            <a:off x="3995936" y="6296964"/>
            <a:ext cx="3096344" cy="504056"/>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选择评价模块</a:t>
            </a:r>
            <a:endParaRPr lang="en-US" altLang="zh-CN" dirty="0" smtClean="0"/>
          </a:p>
        </p:txBody>
      </p:sp>
    </p:spTree>
    <p:extLst>
      <p:ext uri="{BB962C8B-B14F-4D97-AF65-F5344CB8AC3E}">
        <p14:creationId xmlns:p14="http://schemas.microsoft.com/office/powerpoint/2010/main" val="2973273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2.1</a:t>
            </a:r>
            <a:r>
              <a:rPr lang="zh-CN" altLang="en-US" sz="3200" dirty="0" smtClean="0"/>
              <a:t>、课程单元评价</a:t>
            </a:r>
            <a:r>
              <a:rPr lang="zh-CN" altLang="en-US" sz="3200" dirty="0"/>
              <a:t>设计</a:t>
            </a:r>
            <a:r>
              <a:rPr lang="en-US" altLang="zh-CN" sz="2400" dirty="0" smtClean="0">
                <a:effectLst/>
              </a:rPr>
              <a:t>——</a:t>
            </a:r>
            <a:r>
              <a:rPr lang="zh-CN" altLang="en-US" sz="2400" dirty="0" smtClean="0">
                <a:effectLst/>
              </a:rPr>
              <a:t>学习元评价</a:t>
            </a:r>
          </a:p>
        </p:txBody>
      </p:sp>
      <p:pic>
        <p:nvPicPr>
          <p:cNvPr id="3" name="图片 2"/>
          <p:cNvPicPr>
            <a:picLocks noChangeAspect="1"/>
          </p:cNvPicPr>
          <p:nvPr/>
        </p:nvPicPr>
        <p:blipFill>
          <a:blip r:embed="rId3"/>
          <a:stretch>
            <a:fillRect/>
          </a:stretch>
        </p:blipFill>
        <p:spPr>
          <a:xfrm>
            <a:off x="185191" y="764704"/>
            <a:ext cx="8779297" cy="5616624"/>
          </a:xfrm>
          <a:prstGeom prst="rect">
            <a:avLst/>
          </a:prstGeom>
        </p:spPr>
      </p:pic>
      <p:sp>
        <p:nvSpPr>
          <p:cNvPr id="4" name="圆角矩形 3"/>
          <p:cNvSpPr/>
          <p:nvPr/>
        </p:nvSpPr>
        <p:spPr bwMode="auto">
          <a:xfrm>
            <a:off x="3995936" y="6296964"/>
            <a:ext cx="3096344" cy="504056"/>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设置或修改模块权重</a:t>
            </a:r>
            <a:endParaRPr lang="en-US" altLang="zh-CN" dirty="0" smtClean="0"/>
          </a:p>
        </p:txBody>
      </p:sp>
    </p:spTree>
    <p:extLst>
      <p:ext uri="{BB962C8B-B14F-4D97-AF65-F5344CB8AC3E}">
        <p14:creationId xmlns:p14="http://schemas.microsoft.com/office/powerpoint/2010/main" val="1492123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79388" y="1007145"/>
            <a:ext cx="4723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dirty="0">
                <a:solidFill>
                  <a:schemeClr val="bg1"/>
                </a:solidFill>
              </a:rPr>
              <a:t>以</a:t>
            </a:r>
            <a:r>
              <a:rPr lang="zh-CN" altLang="zh-CN" dirty="0" smtClean="0">
                <a:solidFill>
                  <a:schemeClr val="bg1"/>
                </a:solidFill>
              </a:rPr>
              <a:t>“</a:t>
            </a:r>
            <a:r>
              <a:rPr lang="zh-CN" altLang="en-US" dirty="0" smtClean="0">
                <a:solidFill>
                  <a:schemeClr val="bg1"/>
                </a:solidFill>
              </a:rPr>
              <a:t>寻找摄影大师</a:t>
            </a:r>
            <a:r>
              <a:rPr lang="zh-CN" altLang="zh-CN" dirty="0" smtClean="0">
                <a:solidFill>
                  <a:schemeClr val="bg1"/>
                </a:solidFill>
              </a:rPr>
              <a:t>”</a:t>
            </a:r>
            <a:r>
              <a:rPr lang="zh-CN" altLang="zh-CN" dirty="0">
                <a:solidFill>
                  <a:schemeClr val="bg1"/>
                </a:solidFill>
              </a:rPr>
              <a:t>这节课</a:t>
            </a:r>
            <a:r>
              <a:rPr lang="zh-CN" altLang="zh-CN" dirty="0" smtClean="0">
                <a:solidFill>
                  <a:schemeClr val="bg1"/>
                </a:solidFill>
              </a:rPr>
              <a:t>的教学</a:t>
            </a:r>
            <a:r>
              <a:rPr lang="zh-CN" altLang="zh-CN" dirty="0">
                <a:solidFill>
                  <a:schemeClr val="bg1"/>
                </a:solidFill>
              </a:rPr>
              <a:t>为例</a:t>
            </a:r>
            <a:endParaRPr lang="zh-CN" altLang="en-US" dirty="0">
              <a:solidFill>
                <a:schemeClr val="bg1"/>
              </a:solidFill>
            </a:endParaRPr>
          </a:p>
        </p:txBody>
      </p:sp>
      <p:sp>
        <p:nvSpPr>
          <p:cNvPr id="6" name="矩形 5"/>
          <p:cNvSpPr>
            <a:spLocks noChangeArrowheads="1"/>
          </p:cNvSpPr>
          <p:nvPr/>
        </p:nvSpPr>
        <p:spPr bwMode="auto">
          <a:xfrm>
            <a:off x="216024" y="1556792"/>
            <a:ext cx="28438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itchFamily="34" charset="0"/>
              <a:buChar char="•"/>
            </a:pPr>
            <a:r>
              <a:rPr lang="zh-CN" altLang="zh-CN" dirty="0"/>
              <a:t>教师选择</a:t>
            </a:r>
            <a:r>
              <a:rPr lang="zh-CN" altLang="zh-CN" dirty="0" smtClean="0"/>
              <a:t>“学习时间”</a:t>
            </a:r>
            <a:r>
              <a:rPr lang="zh-CN" altLang="en-US" dirty="0" smtClean="0"/>
              <a:t>、</a:t>
            </a:r>
            <a:r>
              <a:rPr lang="zh-CN" altLang="zh-CN" dirty="0" smtClean="0"/>
              <a:t>“发布作品”</a:t>
            </a:r>
            <a:r>
              <a:rPr lang="zh-CN" altLang="zh-CN" dirty="0"/>
              <a:t>、</a:t>
            </a:r>
            <a:r>
              <a:rPr lang="zh-CN" altLang="zh-CN" dirty="0" smtClean="0"/>
              <a:t>“</a:t>
            </a:r>
            <a:r>
              <a:rPr lang="zh-CN" altLang="en-US" dirty="0" smtClean="0"/>
              <a:t>编辑内容</a:t>
            </a:r>
            <a:r>
              <a:rPr lang="zh-CN" altLang="zh-CN" dirty="0" smtClean="0"/>
              <a:t>”、</a:t>
            </a:r>
            <a:r>
              <a:rPr lang="zh-CN" altLang="en-US" dirty="0" smtClean="0"/>
              <a:t>“讨论交流”</a:t>
            </a:r>
            <a:r>
              <a:rPr lang="zh-CN" altLang="zh-CN" dirty="0" smtClean="0"/>
              <a:t>等</a:t>
            </a:r>
            <a:r>
              <a:rPr lang="zh-CN" altLang="zh-CN" dirty="0"/>
              <a:t>过程性信息作为评价依据</a:t>
            </a:r>
            <a:endParaRPr lang="zh-CN" altLang="en-US" dirty="0"/>
          </a:p>
        </p:txBody>
      </p:sp>
      <p:sp>
        <p:nvSpPr>
          <p:cNvPr id="7" name="矩形 6"/>
          <p:cNvSpPr>
            <a:spLocks noChangeArrowheads="1"/>
          </p:cNvSpPr>
          <p:nvPr/>
        </p:nvSpPr>
        <p:spPr bwMode="auto">
          <a:xfrm>
            <a:off x="179389" y="3212976"/>
            <a:ext cx="288044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itchFamily="34" charset="0"/>
              <a:buChar char="•"/>
            </a:pPr>
            <a:r>
              <a:rPr lang="zh-CN" altLang="zh-CN" dirty="0"/>
              <a:t>教师可随时查看学习者当前的学习情况</a:t>
            </a:r>
            <a:endParaRPr lang="zh-CN" altLang="en-US" dirty="0"/>
          </a:p>
        </p:txBody>
      </p:sp>
      <p:sp>
        <p:nvSpPr>
          <p:cNvPr id="8" name="矩形 7"/>
          <p:cNvSpPr>
            <a:spLocks noChangeArrowheads="1"/>
          </p:cNvSpPr>
          <p:nvPr/>
        </p:nvSpPr>
        <p:spPr bwMode="auto">
          <a:xfrm>
            <a:off x="179389" y="4233862"/>
            <a:ext cx="27364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itchFamily="34" charset="0"/>
              <a:buChar char="•"/>
            </a:pPr>
            <a:r>
              <a:rPr lang="zh-CN" altLang="zh-CN" dirty="0"/>
              <a:t>学习者也可随时查看评价，了解评价标准、过程和结果</a:t>
            </a:r>
            <a:endParaRPr lang="zh-CN" altLang="en-US" dirty="0"/>
          </a:p>
        </p:txBody>
      </p:sp>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2.2</a:t>
            </a:r>
            <a:r>
              <a:rPr lang="zh-CN" altLang="en-US" sz="3200" dirty="0" smtClean="0"/>
              <a:t>、课程单元评价</a:t>
            </a:r>
            <a:r>
              <a:rPr lang="zh-CN" altLang="en-US" sz="3200" dirty="0"/>
              <a:t>结果</a:t>
            </a:r>
            <a:r>
              <a:rPr lang="en-US" altLang="zh-CN" sz="2400" dirty="0" smtClean="0">
                <a:effectLst/>
              </a:rPr>
              <a:t>——</a:t>
            </a:r>
            <a:r>
              <a:rPr lang="zh-CN" altLang="en-US" sz="2400" dirty="0" smtClean="0">
                <a:effectLst/>
              </a:rPr>
              <a:t>学习元评价</a:t>
            </a:r>
          </a:p>
        </p:txBody>
      </p:sp>
      <p:pic>
        <p:nvPicPr>
          <p:cNvPr id="2" name="图片 1"/>
          <p:cNvPicPr>
            <a:picLocks noChangeAspect="1"/>
          </p:cNvPicPr>
          <p:nvPr/>
        </p:nvPicPr>
        <p:blipFill>
          <a:blip r:embed="rId3"/>
          <a:stretch>
            <a:fillRect/>
          </a:stretch>
        </p:blipFill>
        <p:spPr>
          <a:xfrm>
            <a:off x="2987824" y="1046123"/>
            <a:ext cx="6084168" cy="4687133"/>
          </a:xfrm>
          <a:prstGeom prst="rect">
            <a:avLst/>
          </a:prstGeom>
        </p:spPr>
      </p:pic>
    </p:spTree>
    <p:extLst>
      <p:ext uri="{BB962C8B-B14F-4D97-AF65-F5344CB8AC3E}">
        <p14:creationId xmlns:p14="http://schemas.microsoft.com/office/powerpoint/2010/main" val="5125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67544" y="11448"/>
            <a:ext cx="8417231" cy="6718496"/>
          </a:xfrm>
          <a:prstGeom prst="rect">
            <a:avLst/>
          </a:prstGeom>
        </p:spPr>
      </p:pic>
      <p:sp>
        <p:nvSpPr>
          <p:cNvPr id="2" name="文本框 1"/>
          <p:cNvSpPr txBox="1"/>
          <p:nvPr/>
        </p:nvSpPr>
        <p:spPr>
          <a:xfrm>
            <a:off x="2339752" y="404664"/>
            <a:ext cx="1080120" cy="369332"/>
          </a:xfrm>
          <a:prstGeom prst="rect">
            <a:avLst/>
          </a:prstGeom>
          <a:noFill/>
          <a:ln w="19050">
            <a:solidFill>
              <a:srgbClr val="FF0000"/>
            </a:solidFill>
          </a:ln>
        </p:spPr>
        <p:txBody>
          <a:bodyPr wrap="square" rtlCol="0">
            <a:spAutoFit/>
          </a:bodyPr>
          <a:lstStyle/>
          <a:p>
            <a:endParaRPr lang="zh-CN" altLang="en-US" dirty="0"/>
          </a:p>
        </p:txBody>
      </p:sp>
      <p:sp>
        <p:nvSpPr>
          <p:cNvPr id="5" name="文本框 4"/>
          <p:cNvSpPr txBox="1"/>
          <p:nvPr/>
        </p:nvSpPr>
        <p:spPr>
          <a:xfrm>
            <a:off x="3923928" y="404664"/>
            <a:ext cx="936104" cy="369332"/>
          </a:xfrm>
          <a:prstGeom prst="rect">
            <a:avLst/>
          </a:prstGeom>
          <a:noFill/>
          <a:ln w="19050">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201129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827584" y="836712"/>
            <a:ext cx="7542237" cy="5963982"/>
          </a:xfrm>
          <a:prstGeom prst="rect">
            <a:avLst/>
          </a:prstGeom>
        </p:spPr>
      </p:pic>
      <p:sp>
        <p:nvSpPr>
          <p:cNvPr id="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2.2</a:t>
            </a:r>
            <a:r>
              <a:rPr lang="zh-CN" altLang="en-US" sz="3200" dirty="0" smtClean="0"/>
              <a:t>、课程单元评价</a:t>
            </a:r>
            <a:r>
              <a:rPr lang="zh-CN" altLang="en-US" sz="3200" dirty="0"/>
              <a:t>结果</a:t>
            </a:r>
            <a:r>
              <a:rPr lang="en-US" altLang="zh-CN" sz="2400" dirty="0" smtClean="0">
                <a:effectLst/>
              </a:rPr>
              <a:t>——</a:t>
            </a:r>
            <a:r>
              <a:rPr lang="zh-CN" altLang="en-US" sz="2400" dirty="0" smtClean="0">
                <a:effectLst/>
              </a:rPr>
              <a:t>学习元评价</a:t>
            </a:r>
          </a:p>
        </p:txBody>
      </p:sp>
      <p:sp>
        <p:nvSpPr>
          <p:cNvPr id="6" name="圆角矩形 5"/>
          <p:cNvSpPr/>
          <p:nvPr/>
        </p:nvSpPr>
        <p:spPr bwMode="auto">
          <a:xfrm>
            <a:off x="3563888" y="5625455"/>
            <a:ext cx="3096344" cy="1043905"/>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查看学习者列表信息</a:t>
            </a:r>
            <a:endParaRPr lang="en-US" altLang="zh-CN" dirty="0" smtClean="0"/>
          </a:p>
          <a:p>
            <a:pPr algn="ctr">
              <a:defRPr/>
            </a:pPr>
            <a:r>
              <a:rPr lang="zh-CN" altLang="en-US" dirty="0" smtClean="0"/>
              <a:t>发送提醒通知</a:t>
            </a:r>
            <a:endParaRPr lang="en-US" altLang="zh-CN" dirty="0" smtClean="0"/>
          </a:p>
          <a:p>
            <a:pPr algn="ctr">
              <a:defRPr/>
            </a:pPr>
            <a:r>
              <a:rPr lang="zh-CN" altLang="en-US" dirty="0" smtClean="0"/>
              <a:t>导出班级成绩单</a:t>
            </a:r>
            <a:endParaRPr lang="zh-CN" altLang="en-US" dirty="0"/>
          </a:p>
        </p:txBody>
      </p:sp>
    </p:spTree>
    <p:extLst>
      <p:ext uri="{BB962C8B-B14F-4D97-AF65-F5344CB8AC3E}">
        <p14:creationId xmlns:p14="http://schemas.microsoft.com/office/powerpoint/2010/main" val="1345043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2.2</a:t>
            </a:r>
            <a:r>
              <a:rPr lang="zh-CN" altLang="en-US" sz="3200" dirty="0" smtClean="0"/>
              <a:t>、课程单元评价结果</a:t>
            </a:r>
            <a:r>
              <a:rPr lang="en-US" altLang="zh-CN" sz="2400" dirty="0" smtClean="0">
                <a:effectLst/>
              </a:rPr>
              <a:t>——</a:t>
            </a:r>
            <a:r>
              <a:rPr lang="zh-CN" altLang="en-US" sz="2400" dirty="0" smtClean="0">
                <a:effectLst/>
              </a:rPr>
              <a:t>学习元评价</a:t>
            </a:r>
          </a:p>
        </p:txBody>
      </p:sp>
      <p:pic>
        <p:nvPicPr>
          <p:cNvPr id="4" name="图片 3"/>
          <p:cNvPicPr>
            <a:picLocks noChangeAspect="1"/>
          </p:cNvPicPr>
          <p:nvPr/>
        </p:nvPicPr>
        <p:blipFill>
          <a:blip r:embed="rId3"/>
          <a:stretch>
            <a:fillRect/>
          </a:stretch>
        </p:blipFill>
        <p:spPr>
          <a:xfrm>
            <a:off x="-27210" y="1196752"/>
            <a:ext cx="9207722" cy="4329212"/>
          </a:xfrm>
          <a:prstGeom prst="rect">
            <a:avLst/>
          </a:prstGeom>
        </p:spPr>
      </p:pic>
      <p:sp>
        <p:nvSpPr>
          <p:cNvPr id="7" name="圆角矩形 6"/>
          <p:cNvSpPr/>
          <p:nvPr/>
        </p:nvSpPr>
        <p:spPr bwMode="auto">
          <a:xfrm>
            <a:off x="3851920" y="5791982"/>
            <a:ext cx="2160240" cy="504056"/>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a:t>学习者评价详情</a:t>
            </a:r>
            <a:endParaRPr lang="en-US" altLang="zh-CN" dirty="0"/>
          </a:p>
        </p:txBody>
      </p:sp>
    </p:spTree>
    <p:extLst>
      <p:ext uri="{BB962C8B-B14F-4D97-AF65-F5344CB8AC3E}">
        <p14:creationId xmlns:p14="http://schemas.microsoft.com/office/powerpoint/2010/main" val="276576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2.2</a:t>
            </a:r>
            <a:r>
              <a:rPr lang="zh-CN" altLang="en-US" sz="3200" dirty="0" smtClean="0"/>
              <a:t>、课程单元评价结果</a:t>
            </a:r>
            <a:r>
              <a:rPr lang="en-US" altLang="zh-CN" sz="2400" dirty="0" smtClean="0">
                <a:effectLst/>
              </a:rPr>
              <a:t>——</a:t>
            </a:r>
            <a:r>
              <a:rPr lang="zh-CN" altLang="en-US" sz="2400" dirty="0" smtClean="0">
                <a:effectLst/>
              </a:rPr>
              <a:t>学习元评价</a:t>
            </a:r>
          </a:p>
        </p:txBody>
      </p:sp>
      <p:sp>
        <p:nvSpPr>
          <p:cNvPr id="7" name="圆角矩形 6"/>
          <p:cNvSpPr/>
          <p:nvPr/>
        </p:nvSpPr>
        <p:spPr bwMode="auto">
          <a:xfrm>
            <a:off x="2411760" y="5707404"/>
            <a:ext cx="4824536" cy="504056"/>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关闭系统更新，手动设置或修改学习者得分</a:t>
            </a:r>
            <a:endParaRPr lang="en-US" altLang="zh-CN" dirty="0" smtClean="0"/>
          </a:p>
        </p:txBody>
      </p:sp>
      <p:pic>
        <p:nvPicPr>
          <p:cNvPr id="8" name="图片 7"/>
          <p:cNvPicPr>
            <a:picLocks noChangeAspect="1"/>
          </p:cNvPicPr>
          <p:nvPr/>
        </p:nvPicPr>
        <p:blipFill>
          <a:blip r:embed="rId3"/>
          <a:stretch>
            <a:fillRect/>
          </a:stretch>
        </p:blipFill>
        <p:spPr>
          <a:xfrm>
            <a:off x="-35103" y="1021227"/>
            <a:ext cx="9179104" cy="4325572"/>
          </a:xfrm>
          <a:prstGeom prst="rect">
            <a:avLst/>
          </a:prstGeom>
        </p:spPr>
      </p:pic>
    </p:spTree>
    <p:extLst>
      <p:ext uri="{BB962C8B-B14F-4D97-AF65-F5344CB8AC3E}">
        <p14:creationId xmlns:p14="http://schemas.microsoft.com/office/powerpoint/2010/main" val="11913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268760"/>
            <a:ext cx="7772400" cy="1829761"/>
          </a:xfrm>
        </p:spPr>
        <p:txBody>
          <a:bodyPr/>
          <a:lstStyle/>
          <a:p>
            <a:r>
              <a:rPr lang="en-US" altLang="zh-CN" dirty="0" smtClean="0"/>
              <a:t>THE END</a:t>
            </a:r>
            <a:endParaRPr lang="zh-CN" altLang="en-US" dirty="0"/>
          </a:p>
        </p:txBody>
      </p:sp>
      <p:sp>
        <p:nvSpPr>
          <p:cNvPr id="3" name="副标题 2"/>
          <p:cNvSpPr>
            <a:spLocks noGrp="1"/>
          </p:cNvSpPr>
          <p:nvPr>
            <p:ph type="subTitle" idx="1"/>
          </p:nvPr>
        </p:nvSpPr>
        <p:spPr/>
        <p:txBody>
          <a:bodyPr>
            <a:normAutofit fontScale="92500" lnSpcReduction="20000"/>
          </a:bodyPr>
          <a:lstStyle/>
          <a:p>
            <a:r>
              <a:rPr lang="en-US" altLang="zh-CN" sz="8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zh-CN" altLang="en-US" sz="8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5"/>
            <a:ext cx="9144000" cy="8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040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1900507" y="136525"/>
            <a:ext cx="4543701" cy="2879725"/>
            <a:chOff x="1764406" y="136016"/>
            <a:chExt cx="4543227" cy="2880320"/>
          </a:xfrm>
        </p:grpSpPr>
        <p:pic>
          <p:nvPicPr>
            <p:cNvPr id="104460" name="图片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4406" y="136016"/>
              <a:ext cx="4543227"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2916415" y="1448753"/>
              <a:ext cx="3131811" cy="756029"/>
            </a:xfrm>
            <a:prstGeom prst="round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solidFill>
                    <a:srgbClr val="FF0000"/>
                  </a:solidFill>
                </a:rPr>
                <a:t>课程</a:t>
              </a:r>
              <a:endParaRPr lang="en-US" altLang="zh-CN" dirty="0" smtClean="0">
                <a:solidFill>
                  <a:srgbClr val="FF0000"/>
                </a:solidFill>
              </a:endParaRPr>
            </a:p>
            <a:p>
              <a:pPr>
                <a:defRPr/>
              </a:pPr>
              <a:r>
                <a:rPr lang="zh-CN" altLang="en-US" dirty="0" smtClean="0"/>
                <a:t>“</a:t>
              </a:r>
              <a:r>
                <a:rPr lang="zh-CN" altLang="en-US" dirty="0"/>
                <a:t>教育技术新发展”知识</a:t>
              </a:r>
              <a:r>
                <a:rPr lang="zh-CN" altLang="en-US" dirty="0" smtClean="0"/>
                <a:t>群</a:t>
              </a:r>
              <a:endParaRPr lang="zh-CN" altLang="en-US" dirty="0"/>
            </a:p>
          </p:txBody>
        </p:sp>
      </p:grpSp>
      <p:grpSp>
        <p:nvGrpSpPr>
          <p:cNvPr id="13" name="组合 12"/>
          <p:cNvGrpSpPr>
            <a:grpSpLocks/>
          </p:cNvGrpSpPr>
          <p:nvPr/>
        </p:nvGrpSpPr>
        <p:grpSpPr bwMode="auto">
          <a:xfrm>
            <a:off x="523088" y="3429000"/>
            <a:ext cx="3802578" cy="2882461"/>
            <a:chOff x="395536" y="3748134"/>
            <a:chExt cx="3802115" cy="2883355"/>
          </a:xfrm>
        </p:grpSpPr>
        <p:pic>
          <p:nvPicPr>
            <p:cNvPr id="104458" name="图片 4098"/>
            <p:cNvPicPr>
              <a:picLocks noChangeAspect="1" noChangeArrowheads="1"/>
            </p:cNvPicPr>
            <p:nvPr/>
          </p:nvPicPr>
          <p:blipFill rotWithShape="1">
            <a:blip r:embed="rId4">
              <a:extLst>
                <a:ext uri="{28A0092B-C50C-407E-A947-70E740481C1C}">
                  <a14:useLocalDpi xmlns:a14="http://schemas.microsoft.com/office/drawing/2010/main" val="0"/>
                </a:ext>
              </a:extLst>
            </a:blip>
            <a:srcRect t="9734" r="16235" b="10866"/>
            <a:stretch/>
          </p:blipFill>
          <p:spPr bwMode="auto">
            <a:xfrm>
              <a:off x="395536" y="3748134"/>
              <a:ext cx="3802115" cy="288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圆角矩形 10"/>
            <p:cNvSpPr/>
            <p:nvPr/>
          </p:nvSpPr>
          <p:spPr>
            <a:xfrm>
              <a:off x="2339986" y="5359507"/>
              <a:ext cx="1660323" cy="1175114"/>
            </a:xfrm>
            <a:prstGeom prst="round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defRPr/>
              </a:pPr>
              <a:r>
                <a:rPr lang="zh-CN" altLang="en-US" dirty="0">
                  <a:solidFill>
                    <a:srgbClr val="FF0000"/>
                  </a:solidFill>
                </a:rPr>
                <a:t>单元</a:t>
              </a:r>
              <a:r>
                <a:rPr lang="zh-CN" altLang="en-US" dirty="0" smtClean="0">
                  <a:solidFill>
                    <a:srgbClr val="FF0000"/>
                  </a:solidFill>
                </a:rPr>
                <a:t>：</a:t>
              </a:r>
              <a:r>
                <a:rPr lang="zh-CN" altLang="en-US" dirty="0" smtClean="0"/>
                <a:t>每</a:t>
              </a:r>
              <a:r>
                <a:rPr lang="zh-CN" altLang="en-US" dirty="0"/>
                <a:t>一节课内容生成一个学习元</a:t>
              </a:r>
            </a:p>
          </p:txBody>
        </p:sp>
      </p:grpSp>
      <p:grpSp>
        <p:nvGrpSpPr>
          <p:cNvPr id="15" name="组合 14"/>
          <p:cNvGrpSpPr>
            <a:grpSpLocks/>
          </p:cNvGrpSpPr>
          <p:nvPr/>
        </p:nvGrpSpPr>
        <p:grpSpPr bwMode="auto">
          <a:xfrm>
            <a:off x="4990058" y="3429000"/>
            <a:ext cx="3902422" cy="2785624"/>
            <a:chOff x="4572000" y="3748607"/>
            <a:chExt cx="3901811" cy="2786062"/>
          </a:xfrm>
        </p:grpSpPr>
        <p:pic>
          <p:nvPicPr>
            <p:cNvPr id="104456" name="内容占位符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0" y="3748607"/>
              <a:ext cx="3808412"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11"/>
            <p:cNvSpPr/>
            <p:nvPr/>
          </p:nvSpPr>
          <p:spPr>
            <a:xfrm>
              <a:off x="5995617" y="5193022"/>
              <a:ext cx="2478194" cy="1341646"/>
            </a:xfrm>
            <a:prstGeom prst="round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defRPr/>
              </a:pPr>
              <a:r>
                <a:rPr lang="zh-CN" altLang="en-US" dirty="0" smtClean="0">
                  <a:solidFill>
                    <a:srgbClr val="FF0000"/>
                  </a:solidFill>
                </a:rPr>
                <a:t>班级：</a:t>
              </a:r>
              <a:r>
                <a:rPr lang="zh-CN" altLang="en-US" dirty="0" smtClean="0"/>
                <a:t>选修</a:t>
              </a:r>
              <a:r>
                <a:rPr lang="zh-CN" altLang="en-US" dirty="0"/>
                <a:t>课程的学习者均加入“教育技术新发展”社区，进行交流与分享</a:t>
              </a:r>
            </a:p>
          </p:txBody>
        </p:sp>
      </p:grpSp>
      <p:sp>
        <p:nvSpPr>
          <p:cNvPr id="6" name="圆角右箭头 5"/>
          <p:cNvSpPr/>
          <p:nvPr/>
        </p:nvSpPr>
        <p:spPr>
          <a:xfrm>
            <a:off x="1259632" y="2492375"/>
            <a:ext cx="576262" cy="792163"/>
          </a:xfrm>
          <a:prstGeom prst="ben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a:solidFill>
                <a:schemeClr val="tx1"/>
              </a:solidFill>
            </a:endParaRPr>
          </a:p>
        </p:txBody>
      </p:sp>
      <p:sp>
        <p:nvSpPr>
          <p:cNvPr id="14" name="圆角右箭头 13"/>
          <p:cNvSpPr/>
          <p:nvPr/>
        </p:nvSpPr>
        <p:spPr>
          <a:xfrm rot="5400000">
            <a:off x="6264114" y="2672916"/>
            <a:ext cx="792162" cy="576138"/>
          </a:xfrm>
          <a:prstGeom prst="ben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a:solidFill>
                <a:schemeClr val="tx1"/>
              </a:solidFill>
            </a:endParaRPr>
          </a:p>
        </p:txBody>
      </p:sp>
      <p:sp>
        <p:nvSpPr>
          <p:cNvPr id="7" name="右箭头 6"/>
          <p:cNvSpPr/>
          <p:nvPr/>
        </p:nvSpPr>
        <p:spPr>
          <a:xfrm>
            <a:off x="4376268" y="4117537"/>
            <a:ext cx="647700" cy="3730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zh-CN" altLang="en-US"/>
          </a:p>
        </p:txBody>
      </p:sp>
    </p:spTree>
    <p:extLst>
      <p:ext uri="{BB962C8B-B14F-4D97-AF65-F5344CB8AC3E}">
        <p14:creationId xmlns:p14="http://schemas.microsoft.com/office/powerpoint/2010/main" val="1380247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zh-CN" altLang="en-US" sz="3200" dirty="0" smtClean="0"/>
              <a:t>课程评价</a:t>
            </a:r>
            <a:r>
              <a:rPr lang="zh-CN" altLang="en-US" sz="3200" dirty="0"/>
              <a:t>实施</a:t>
            </a:r>
            <a:endParaRPr lang="zh-CN" altLang="en-US" sz="2400" dirty="0" smtClean="0">
              <a:effectLst/>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005480166"/>
              </p:ext>
            </p:extLst>
          </p:nvPr>
        </p:nvGraphicFramePr>
        <p:xfrm>
          <a:off x="1043608" y="2492896"/>
          <a:ext cx="7313569" cy="3616170"/>
        </p:xfrm>
        <a:graphic>
          <a:graphicData uri="http://schemas.openxmlformats.org/presentationml/2006/ole">
            <mc:AlternateContent xmlns:mc="http://schemas.openxmlformats.org/markup-compatibility/2006">
              <mc:Choice xmlns:v="urn:schemas-microsoft-com:vml" Requires="v">
                <p:oleObj spid="_x0000_s8240" name="Visio" r:id="rId4" imgW="4084410" imgH="2019384" progId="Visio.Drawing.15">
                  <p:embed/>
                </p:oleObj>
              </mc:Choice>
              <mc:Fallback>
                <p:oleObj name="Visio" r:id="rId4" imgW="4084410" imgH="2019384"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492896"/>
                        <a:ext cx="7313569" cy="3616170"/>
                      </a:xfrm>
                      <a:prstGeom prst="rect">
                        <a:avLst/>
                      </a:prstGeom>
                      <a:noFill/>
                    </p:spPr>
                  </p:pic>
                </p:oleObj>
              </mc:Fallback>
            </mc:AlternateContent>
          </a:graphicData>
        </a:graphic>
      </p:graphicFrame>
      <p:grpSp>
        <p:nvGrpSpPr>
          <p:cNvPr id="9" name="组合 8"/>
          <p:cNvGrpSpPr/>
          <p:nvPr/>
        </p:nvGrpSpPr>
        <p:grpSpPr>
          <a:xfrm>
            <a:off x="448868" y="1052736"/>
            <a:ext cx="1779456" cy="1152128"/>
            <a:chOff x="1270000" y="1340768"/>
            <a:chExt cx="1779456" cy="1152128"/>
          </a:xfrm>
        </p:grpSpPr>
        <p:sp>
          <p:nvSpPr>
            <p:cNvPr id="5" name="AutoShape 2"/>
            <p:cNvSpPr>
              <a:spLocks noChangeArrowheads="1"/>
            </p:cNvSpPr>
            <p:nvPr/>
          </p:nvSpPr>
          <p:spPr bwMode="gray">
            <a:xfrm>
              <a:off x="1270000" y="1340768"/>
              <a:ext cx="1779456" cy="1152128"/>
            </a:xfrm>
            <a:prstGeom prst="roundRect">
              <a:avLst>
                <a:gd name="adj" fmla="val 8856"/>
              </a:avLst>
            </a:prstGeom>
            <a:gradFill rotWithShape="1">
              <a:gsLst>
                <a:gs pos="0">
                  <a:schemeClr val="bg1"/>
                </a:gs>
                <a:gs pos="100000">
                  <a:srgbClr val="FFFFFF"/>
                </a:gs>
              </a:gsLst>
              <a:lin ang="2700000" scaled="1"/>
            </a:gradFill>
            <a:ln w="38100">
              <a:solidFill>
                <a:schemeClr val="accent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8" name="文本框 7"/>
            <p:cNvSpPr txBox="1"/>
            <p:nvPr/>
          </p:nvSpPr>
          <p:spPr>
            <a:xfrm>
              <a:off x="1342008" y="1484784"/>
              <a:ext cx="1501792" cy="707886"/>
            </a:xfrm>
            <a:prstGeom prst="rect">
              <a:avLst/>
            </a:prstGeom>
            <a:noFill/>
          </p:spPr>
          <p:txBody>
            <a:bodyPr wrap="square" rtlCol="0">
              <a:spAutoFit/>
            </a:bodyPr>
            <a:lstStyle/>
            <a:p>
              <a:pPr algn="l"/>
              <a:r>
                <a:rPr lang="zh-CN" altLang="en-US" sz="2000" dirty="0" smtClean="0">
                  <a:solidFill>
                    <a:schemeClr val="tx1"/>
                  </a:solidFill>
                  <a:latin typeface="微软雅黑" panose="020B0503020204020204" pitchFamily="34" charset="-122"/>
                  <a:ea typeface="微软雅黑" panose="020B0503020204020204" pitchFamily="34" charset="-122"/>
                </a:rPr>
                <a:t>学习元</a:t>
              </a:r>
              <a:r>
                <a:rPr lang="zh-CN" altLang="en-US" sz="2000" dirty="0">
                  <a:latin typeface="微软雅黑" panose="020B0503020204020204" pitchFamily="34" charset="-122"/>
                  <a:ea typeface="微软雅黑" panose="020B0503020204020204" pitchFamily="34" charset="-122"/>
                </a:rPr>
                <a:t>学习</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gn="l"/>
              <a:r>
                <a:rPr lang="zh-CN" altLang="en-US" sz="2000" dirty="0" smtClean="0">
                  <a:solidFill>
                    <a:schemeClr val="tx1"/>
                  </a:solidFill>
                  <a:latin typeface="微软雅黑" panose="020B0503020204020204" pitchFamily="34" charset="-122"/>
                  <a:ea typeface="微软雅黑" panose="020B0503020204020204" pitchFamily="34" charset="-122"/>
                </a:rPr>
                <a:t>学习活动</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588224" y="997867"/>
            <a:ext cx="1728192" cy="1152128"/>
            <a:chOff x="6516216" y="997867"/>
            <a:chExt cx="1728192" cy="1152128"/>
          </a:xfrm>
        </p:grpSpPr>
        <p:sp>
          <p:nvSpPr>
            <p:cNvPr id="6" name="AutoShape 3"/>
            <p:cNvSpPr>
              <a:spLocks noChangeArrowheads="1"/>
            </p:cNvSpPr>
            <p:nvPr/>
          </p:nvSpPr>
          <p:spPr bwMode="gray">
            <a:xfrm>
              <a:off x="6516216" y="997867"/>
              <a:ext cx="1728192" cy="1152128"/>
            </a:xfrm>
            <a:prstGeom prst="roundRect">
              <a:avLst>
                <a:gd name="adj" fmla="val 8856"/>
              </a:avLst>
            </a:prstGeom>
            <a:gradFill rotWithShape="1">
              <a:gsLst>
                <a:gs pos="0">
                  <a:schemeClr val="bg1"/>
                </a:gs>
                <a:gs pos="100000">
                  <a:srgbClr val="FFFFFF"/>
                </a:gs>
              </a:gsLst>
              <a:lin ang="2700000" scaled="1"/>
            </a:gradFill>
            <a:ln w="38100">
              <a:solidFill>
                <a:schemeClr val="accent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 name="文本框 9"/>
            <p:cNvSpPr txBox="1"/>
            <p:nvPr/>
          </p:nvSpPr>
          <p:spPr>
            <a:xfrm>
              <a:off x="6732240" y="1075746"/>
              <a:ext cx="1440160" cy="1015663"/>
            </a:xfrm>
            <a:prstGeom prst="rect">
              <a:avLst/>
            </a:prstGeom>
            <a:noFill/>
          </p:spPr>
          <p:txBody>
            <a:bodyPr wrap="square" rtlCol="0">
              <a:spAutoFit/>
            </a:bodyPr>
            <a:lstStyle/>
            <a:p>
              <a:pPr algn="l"/>
              <a:r>
                <a:rPr lang="zh-CN" altLang="en-US" sz="2000" dirty="0" smtClean="0">
                  <a:solidFill>
                    <a:schemeClr val="tx1"/>
                  </a:solidFill>
                  <a:latin typeface="微软雅黑" panose="020B0503020204020204" pitchFamily="34" charset="-122"/>
                  <a:ea typeface="微软雅黑" panose="020B0503020204020204" pitchFamily="34" charset="-122"/>
                </a:rPr>
                <a:t>学习态度</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gn="l"/>
              <a:r>
                <a:rPr lang="zh-CN" altLang="en-US" sz="2000" dirty="0" smtClean="0">
                  <a:latin typeface="微软雅黑" panose="020B0503020204020204" pitchFamily="34" charset="-122"/>
                  <a:ea typeface="微软雅黑" panose="020B0503020204020204" pitchFamily="34" charset="-122"/>
                </a:rPr>
                <a:t>内容交互</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学习活动</a:t>
              </a:r>
              <a:endParaRPr lang="en-US" altLang="zh-CN" sz="2000" dirty="0">
                <a:latin typeface="微软雅黑" panose="020B0503020204020204" pitchFamily="34" charset="-122"/>
                <a:ea typeface="微软雅黑" panose="020B0503020204020204" pitchFamily="34" charset="-122"/>
              </a:endParaRPr>
            </a:p>
          </p:txBody>
        </p:sp>
      </p:grpSp>
      <p:sp>
        <p:nvSpPr>
          <p:cNvPr id="11" name="AutoShape 4"/>
          <p:cNvSpPr>
            <a:spLocks noChangeArrowheads="1"/>
          </p:cNvSpPr>
          <p:nvPr/>
        </p:nvSpPr>
        <p:spPr bwMode="gray">
          <a:xfrm rot="16200000" flipV="1">
            <a:off x="5853434" y="1263695"/>
            <a:ext cx="685800" cy="639763"/>
          </a:xfrm>
          <a:prstGeom prst="upArrow">
            <a:avLst>
              <a:gd name="adj1" fmla="val 50000"/>
              <a:gd name="adj2" fmla="val 49241"/>
            </a:avLst>
          </a:prstGeom>
          <a:gradFill rotWithShape="0">
            <a:gsLst>
              <a:gs pos="0">
                <a:schemeClr val="tx1"/>
              </a:gs>
              <a:gs pos="100000">
                <a:schemeClr val="tx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4" name="AutoShape 4"/>
          <p:cNvSpPr>
            <a:spLocks noChangeArrowheads="1"/>
          </p:cNvSpPr>
          <p:nvPr/>
        </p:nvSpPr>
        <p:spPr bwMode="gray">
          <a:xfrm rot="5400000" flipV="1">
            <a:off x="2287690" y="1318564"/>
            <a:ext cx="685800" cy="639763"/>
          </a:xfrm>
          <a:prstGeom prst="upArrow">
            <a:avLst>
              <a:gd name="adj1" fmla="val 50000"/>
              <a:gd name="adj2" fmla="val 49241"/>
            </a:avLst>
          </a:prstGeom>
          <a:gradFill rotWithShape="0">
            <a:gsLst>
              <a:gs pos="0">
                <a:schemeClr val="tx1"/>
              </a:gs>
              <a:gs pos="100000">
                <a:schemeClr val="tx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16" name="组合 15"/>
          <p:cNvGrpSpPr>
            <a:grpSpLocks/>
          </p:cNvGrpSpPr>
          <p:nvPr/>
        </p:nvGrpSpPr>
        <p:grpSpPr bwMode="auto">
          <a:xfrm>
            <a:off x="2969148" y="1369397"/>
            <a:ext cx="1242812" cy="530296"/>
            <a:chOff x="4831304" y="3913628"/>
            <a:chExt cx="1664341" cy="1081821"/>
          </a:xfrm>
        </p:grpSpPr>
        <p:sp>
          <p:nvSpPr>
            <p:cNvPr id="17" name="圆角矩形 16"/>
            <p:cNvSpPr/>
            <p:nvPr/>
          </p:nvSpPr>
          <p:spPr>
            <a:xfrm>
              <a:off x="4831304" y="3913628"/>
              <a:ext cx="1664341" cy="1081821"/>
            </a:xfrm>
            <a:prstGeom prst="roundRect">
              <a:avLst/>
            </a:prstGeom>
          </p:spPr>
          <p:style>
            <a:lnRef idx="2">
              <a:schemeClr val="lt1">
                <a:hueOff val="0"/>
                <a:satOff val="0"/>
                <a:lumOff val="0"/>
                <a:alphaOff val="0"/>
              </a:schemeClr>
            </a:lnRef>
            <a:fillRef idx="1">
              <a:schemeClr val="accent1">
                <a:alpha val="90000"/>
                <a:hueOff val="0"/>
                <a:satOff val="0"/>
                <a:lumOff val="0"/>
                <a:alphaOff val="-20000"/>
              </a:schemeClr>
            </a:fillRef>
            <a:effectRef idx="0">
              <a:schemeClr val="accent1">
                <a:alpha val="90000"/>
                <a:hueOff val="0"/>
                <a:satOff val="0"/>
                <a:lumOff val="0"/>
                <a:alphaOff val="-20000"/>
              </a:schemeClr>
            </a:effectRef>
            <a:fontRef idx="minor">
              <a:schemeClr val="lt1"/>
            </a:fontRef>
          </p:style>
        </p:sp>
        <p:sp>
          <p:nvSpPr>
            <p:cNvPr id="18" name="圆角矩形 4"/>
            <p:cNvSpPr/>
            <p:nvPr/>
          </p:nvSpPr>
          <p:spPr>
            <a:xfrm>
              <a:off x="4883661" y="3965974"/>
              <a:ext cx="1559627" cy="977129"/>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a:lnSpc>
                  <a:spcPct val="90000"/>
                </a:lnSpc>
                <a:spcAft>
                  <a:spcPct val="35000"/>
                </a:spcAft>
                <a:defRPr/>
              </a:pPr>
              <a:r>
                <a:rPr lang="zh-CN" altLang="en-US" sz="2500" dirty="0"/>
                <a:t>知识群</a:t>
              </a:r>
            </a:p>
          </p:txBody>
        </p:sp>
      </p:grpSp>
      <p:grpSp>
        <p:nvGrpSpPr>
          <p:cNvPr id="19" name="组合 18"/>
          <p:cNvGrpSpPr>
            <a:grpSpLocks/>
          </p:cNvGrpSpPr>
          <p:nvPr/>
        </p:nvGrpSpPr>
        <p:grpSpPr bwMode="auto">
          <a:xfrm>
            <a:off x="4625332" y="1340768"/>
            <a:ext cx="1242812" cy="530296"/>
            <a:chOff x="4831304" y="3913628"/>
            <a:chExt cx="1664341" cy="1081821"/>
          </a:xfrm>
        </p:grpSpPr>
        <p:sp>
          <p:nvSpPr>
            <p:cNvPr id="20" name="圆角矩形 19"/>
            <p:cNvSpPr/>
            <p:nvPr/>
          </p:nvSpPr>
          <p:spPr>
            <a:xfrm>
              <a:off x="4831304" y="3913628"/>
              <a:ext cx="1664341" cy="1081821"/>
            </a:xfrm>
            <a:prstGeom prst="roundRect">
              <a:avLst/>
            </a:prstGeom>
          </p:spPr>
          <p:style>
            <a:lnRef idx="2">
              <a:schemeClr val="lt1">
                <a:hueOff val="0"/>
                <a:satOff val="0"/>
                <a:lumOff val="0"/>
                <a:alphaOff val="0"/>
              </a:schemeClr>
            </a:lnRef>
            <a:fillRef idx="1">
              <a:schemeClr val="accent1">
                <a:alpha val="90000"/>
                <a:hueOff val="0"/>
                <a:satOff val="0"/>
                <a:lumOff val="0"/>
                <a:alphaOff val="-20000"/>
              </a:schemeClr>
            </a:fillRef>
            <a:effectRef idx="0">
              <a:schemeClr val="accent1">
                <a:alpha val="90000"/>
                <a:hueOff val="0"/>
                <a:satOff val="0"/>
                <a:lumOff val="0"/>
                <a:alphaOff val="-20000"/>
              </a:schemeClr>
            </a:effectRef>
            <a:fontRef idx="minor">
              <a:schemeClr val="lt1"/>
            </a:fontRef>
          </p:style>
        </p:sp>
        <p:sp>
          <p:nvSpPr>
            <p:cNvPr id="21" name="圆角矩形 4"/>
            <p:cNvSpPr/>
            <p:nvPr/>
          </p:nvSpPr>
          <p:spPr>
            <a:xfrm>
              <a:off x="4883661" y="3965974"/>
              <a:ext cx="1559627" cy="977129"/>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a:lnSpc>
                  <a:spcPct val="90000"/>
                </a:lnSpc>
                <a:spcAft>
                  <a:spcPct val="35000"/>
                </a:spcAft>
                <a:defRPr/>
              </a:pPr>
              <a:r>
                <a:rPr lang="zh-CN" altLang="en-US" sz="2500" dirty="0"/>
                <a:t>学习元</a:t>
              </a:r>
            </a:p>
          </p:txBody>
        </p:sp>
      </p:grpSp>
    </p:spTree>
    <p:extLst>
      <p:ext uri="{BB962C8B-B14F-4D97-AF65-F5344CB8AC3E}">
        <p14:creationId xmlns:p14="http://schemas.microsoft.com/office/powerpoint/2010/main" val="11054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752601"/>
            <a:ext cx="7772400" cy="1829761"/>
          </a:xfrm>
        </p:spPr>
        <p:txBody>
          <a:bodyPr>
            <a:normAutofit/>
          </a:bodyPr>
          <a:lstStyle/>
          <a:p>
            <a:pPr algn="ctr">
              <a:spcAft>
                <a:spcPts val="1200"/>
              </a:spcAft>
            </a:pPr>
            <a:r>
              <a:rPr lang="zh-CN" altLang="en-US" dirty="0" smtClean="0"/>
              <a:t>一、课程整体评价</a:t>
            </a:r>
            <a:r>
              <a:rPr lang="en-US" altLang="zh-CN" dirty="0" smtClean="0"/>
              <a:t/>
            </a:r>
            <a:br>
              <a:rPr lang="en-US" altLang="zh-CN" dirty="0" smtClean="0"/>
            </a:br>
            <a:endParaRPr lang="zh-CN" alt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5"/>
            <a:ext cx="9144000" cy="8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3966131" y="3397696"/>
            <a:ext cx="4721164" cy="338554"/>
          </a:xfrm>
          <a:prstGeom prst="rect">
            <a:avLst/>
          </a:prstGeom>
        </p:spPr>
        <p:txBody>
          <a:bodyPr wrap="none">
            <a:spAutoFit/>
          </a:bodyPr>
          <a:lstStyle/>
          <a:p>
            <a:r>
              <a:rPr lang="en-US" altLang="zh-CN" sz="1600" dirty="0"/>
              <a:t>——</a:t>
            </a:r>
            <a:r>
              <a:rPr lang="zh-CN" altLang="en-US" sz="1600" dirty="0"/>
              <a:t>以</a:t>
            </a:r>
            <a:r>
              <a:rPr lang="zh-CN" altLang="en-US" sz="1600" dirty="0" smtClean="0"/>
              <a:t>“摄影技术与艺术</a:t>
            </a:r>
            <a:r>
              <a:rPr lang="en-US" altLang="zh-CN" sz="1600" dirty="0" smtClean="0"/>
              <a:t>-</a:t>
            </a:r>
            <a:r>
              <a:rPr lang="zh-CN" altLang="en-US" sz="1600" dirty="0" smtClean="0"/>
              <a:t>教技</a:t>
            </a:r>
            <a:r>
              <a:rPr lang="en-US" altLang="zh-CN" sz="1600" dirty="0" smtClean="0"/>
              <a:t>2012</a:t>
            </a:r>
            <a:r>
              <a:rPr lang="zh-CN" altLang="en-US" sz="1600" dirty="0" smtClean="0"/>
              <a:t>”</a:t>
            </a:r>
            <a:r>
              <a:rPr lang="zh-CN" altLang="en-US" sz="1600" dirty="0"/>
              <a:t>知识群</a:t>
            </a:r>
            <a:r>
              <a:rPr lang="zh-CN" altLang="en-US" sz="1600" dirty="0" smtClean="0"/>
              <a:t>为例</a:t>
            </a:r>
            <a:endParaRPr lang="zh-CN" altLang="en-US" sz="1600" dirty="0"/>
          </a:p>
        </p:txBody>
      </p:sp>
    </p:spTree>
    <p:extLst>
      <p:ext uri="{BB962C8B-B14F-4D97-AF65-F5344CB8AC3E}">
        <p14:creationId xmlns:p14="http://schemas.microsoft.com/office/powerpoint/2010/main" val="1145566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755576" y="44624"/>
            <a:ext cx="7848872" cy="6754786"/>
          </a:xfrm>
          <a:prstGeom prst="rect">
            <a:avLst/>
          </a:prstGeom>
        </p:spPr>
      </p:pic>
    </p:spTree>
    <p:extLst>
      <p:ext uri="{BB962C8B-B14F-4D97-AF65-F5344CB8AC3E}">
        <p14:creationId xmlns:p14="http://schemas.microsoft.com/office/powerpoint/2010/main" val="3800939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899592" y="3573016"/>
            <a:ext cx="7286706" cy="2996952"/>
          </a:xfrm>
          <a:prstGeom prst="rect">
            <a:avLst/>
          </a:prstGeom>
        </p:spPr>
      </p:pic>
      <p:pic>
        <p:nvPicPr>
          <p:cNvPr id="5" name="图片 4"/>
          <p:cNvPicPr>
            <a:picLocks noChangeAspect="1"/>
          </p:cNvPicPr>
          <p:nvPr/>
        </p:nvPicPr>
        <p:blipFill>
          <a:blip r:embed="rId4"/>
          <a:stretch>
            <a:fillRect/>
          </a:stretch>
        </p:blipFill>
        <p:spPr>
          <a:xfrm>
            <a:off x="857176" y="116632"/>
            <a:ext cx="7311581" cy="3168352"/>
          </a:xfrm>
          <a:prstGeom prst="rect">
            <a:avLst/>
          </a:prstGeom>
        </p:spPr>
      </p:pic>
    </p:spTree>
    <p:extLst>
      <p:ext uri="{BB962C8B-B14F-4D97-AF65-F5344CB8AC3E}">
        <p14:creationId xmlns:p14="http://schemas.microsoft.com/office/powerpoint/2010/main" val="581751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1.1</a:t>
            </a:r>
            <a:r>
              <a:rPr lang="zh-CN" altLang="en-US" sz="3200" dirty="0" smtClean="0"/>
              <a:t>、课程评价设计</a:t>
            </a:r>
            <a:r>
              <a:rPr lang="en-US" altLang="zh-CN" sz="2400" dirty="0" smtClean="0">
                <a:effectLst/>
              </a:rPr>
              <a:t>——</a:t>
            </a:r>
            <a:r>
              <a:rPr lang="zh-CN" altLang="en-US" sz="2400" dirty="0">
                <a:effectLst/>
              </a:rPr>
              <a:t>知识群</a:t>
            </a:r>
            <a:r>
              <a:rPr lang="zh-CN" altLang="en-US" sz="2400" dirty="0" smtClean="0">
                <a:effectLst/>
              </a:rPr>
              <a:t>评价</a:t>
            </a:r>
          </a:p>
        </p:txBody>
      </p:sp>
      <p:grpSp>
        <p:nvGrpSpPr>
          <p:cNvPr id="3" name="组合 2"/>
          <p:cNvGrpSpPr/>
          <p:nvPr/>
        </p:nvGrpSpPr>
        <p:grpSpPr>
          <a:xfrm>
            <a:off x="251520" y="978406"/>
            <a:ext cx="8784975" cy="4250794"/>
            <a:chOff x="251520" y="978406"/>
            <a:chExt cx="8784975" cy="4250794"/>
          </a:xfrm>
        </p:grpSpPr>
        <p:pic>
          <p:nvPicPr>
            <p:cNvPr id="16" name="图片 15"/>
            <p:cNvPicPr>
              <a:picLocks noChangeAspect="1"/>
            </p:cNvPicPr>
            <p:nvPr/>
          </p:nvPicPr>
          <p:blipFill>
            <a:blip r:embed="rId3"/>
            <a:stretch>
              <a:fillRect/>
            </a:stretch>
          </p:blipFill>
          <p:spPr>
            <a:xfrm>
              <a:off x="251520" y="978406"/>
              <a:ext cx="8784975" cy="4250794"/>
            </a:xfrm>
            <a:prstGeom prst="rect">
              <a:avLst/>
            </a:prstGeom>
          </p:spPr>
        </p:pic>
        <p:sp>
          <p:nvSpPr>
            <p:cNvPr id="2" name="矩形 1"/>
            <p:cNvSpPr/>
            <p:nvPr/>
          </p:nvSpPr>
          <p:spPr>
            <a:xfrm>
              <a:off x="457200" y="1268760"/>
              <a:ext cx="1800493" cy="369332"/>
            </a:xfrm>
            <a:prstGeom prst="rect">
              <a:avLst/>
            </a:prstGeom>
            <a:solidFill>
              <a:schemeClr val="bg1"/>
            </a:solidFill>
          </p:spPr>
          <p:txBody>
            <a:bodyPr wrap="none">
              <a:spAutoFit/>
            </a:bodyPr>
            <a:lstStyle/>
            <a:p>
              <a:r>
                <a:rPr lang="zh-CN" altLang="en-US" dirty="0"/>
                <a:t>摄影技术与艺术</a:t>
              </a:r>
            </a:p>
          </p:txBody>
        </p:sp>
      </p:grpSp>
      <p:sp>
        <p:nvSpPr>
          <p:cNvPr id="11" name="圆角矩形 10"/>
          <p:cNvSpPr/>
          <p:nvPr/>
        </p:nvSpPr>
        <p:spPr bwMode="auto">
          <a:xfrm>
            <a:off x="3695184" y="5949280"/>
            <a:ext cx="3096344" cy="467841"/>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选择评价模块</a:t>
            </a:r>
            <a:endParaRPr lang="zh-CN" altLang="en-US" dirty="0"/>
          </a:p>
        </p:txBody>
      </p:sp>
    </p:spTree>
    <p:extLst>
      <p:ext uri="{BB962C8B-B14F-4D97-AF65-F5344CB8AC3E}">
        <p14:creationId xmlns:p14="http://schemas.microsoft.com/office/powerpoint/2010/main" val="3192635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
          <p:cNvSpPr txBox="1">
            <a:spLocks/>
          </p:cNvSpPr>
          <p:nvPr/>
        </p:nvSpPr>
        <p:spPr>
          <a:xfrm>
            <a:off x="457200" y="44624"/>
            <a:ext cx="8229600" cy="63408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zh-CN" sz="3200" dirty="0" smtClean="0"/>
              <a:t>1.1</a:t>
            </a:r>
            <a:r>
              <a:rPr lang="zh-CN" altLang="en-US" sz="3200" dirty="0" smtClean="0"/>
              <a:t>、课程评价设计</a:t>
            </a:r>
            <a:r>
              <a:rPr lang="en-US" altLang="zh-CN" sz="2400" dirty="0" smtClean="0">
                <a:effectLst/>
              </a:rPr>
              <a:t>——</a:t>
            </a:r>
            <a:r>
              <a:rPr lang="zh-CN" altLang="en-US" sz="2400" dirty="0">
                <a:effectLst/>
              </a:rPr>
              <a:t>知识群</a:t>
            </a:r>
            <a:r>
              <a:rPr lang="zh-CN" altLang="en-US" sz="2400" dirty="0" smtClean="0">
                <a:effectLst/>
              </a:rPr>
              <a:t>评价</a:t>
            </a:r>
          </a:p>
        </p:txBody>
      </p:sp>
      <p:grpSp>
        <p:nvGrpSpPr>
          <p:cNvPr id="9" name="组合 8"/>
          <p:cNvGrpSpPr/>
          <p:nvPr/>
        </p:nvGrpSpPr>
        <p:grpSpPr>
          <a:xfrm>
            <a:off x="827584" y="870683"/>
            <a:ext cx="7727503" cy="5780111"/>
            <a:chOff x="827584" y="870683"/>
            <a:chExt cx="7727503" cy="5780111"/>
          </a:xfrm>
        </p:grpSpPr>
        <p:pic>
          <p:nvPicPr>
            <p:cNvPr id="17" name="图片 16"/>
            <p:cNvPicPr>
              <a:picLocks noChangeAspect="1"/>
            </p:cNvPicPr>
            <p:nvPr/>
          </p:nvPicPr>
          <p:blipFill>
            <a:blip r:embed="rId3"/>
            <a:stretch>
              <a:fillRect/>
            </a:stretch>
          </p:blipFill>
          <p:spPr>
            <a:xfrm>
              <a:off x="827584" y="870683"/>
              <a:ext cx="7727503" cy="5780111"/>
            </a:xfrm>
            <a:prstGeom prst="rect">
              <a:avLst/>
            </a:prstGeom>
          </p:spPr>
        </p:pic>
        <p:sp>
          <p:nvSpPr>
            <p:cNvPr id="4" name="文本框 3"/>
            <p:cNvSpPr txBox="1"/>
            <p:nvPr/>
          </p:nvSpPr>
          <p:spPr>
            <a:xfrm>
              <a:off x="6804248" y="2060848"/>
              <a:ext cx="1008112" cy="369332"/>
            </a:xfrm>
            <a:prstGeom prst="rect">
              <a:avLst/>
            </a:prstGeom>
            <a:noFill/>
            <a:ln w="25400">
              <a:solidFill>
                <a:schemeClr val="accent2"/>
              </a:solidFill>
            </a:ln>
          </p:spPr>
          <p:txBody>
            <a:bodyPr wrap="square" rtlCol="0">
              <a:spAutoFit/>
            </a:bodyPr>
            <a:lstStyle/>
            <a:p>
              <a:endParaRPr lang="zh-CN" altLang="en-US" dirty="0"/>
            </a:p>
          </p:txBody>
        </p:sp>
      </p:grpSp>
      <p:sp>
        <p:nvSpPr>
          <p:cNvPr id="10" name="圆角矩形 9"/>
          <p:cNvSpPr/>
          <p:nvPr/>
        </p:nvSpPr>
        <p:spPr bwMode="auto">
          <a:xfrm>
            <a:off x="3695184" y="5949280"/>
            <a:ext cx="3096344" cy="467841"/>
          </a:xfrm>
          <a:prstGeom prst="roundRect">
            <a:avLst/>
          </a:prstGeom>
          <a:solidFill>
            <a:schemeClr val="bg2">
              <a:lumMod val="5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dirty="0" smtClean="0"/>
              <a:t>设置</a:t>
            </a:r>
            <a:r>
              <a:rPr lang="zh-CN" altLang="en-US" dirty="0" smtClean="0"/>
              <a:t>模块权重与合格分数</a:t>
            </a:r>
            <a:endParaRPr lang="zh-CN" altLang="en-US" dirty="0"/>
          </a:p>
        </p:txBody>
      </p:sp>
    </p:spTree>
    <p:extLst>
      <p:ext uri="{BB962C8B-B14F-4D97-AF65-F5344CB8AC3E}">
        <p14:creationId xmlns:p14="http://schemas.microsoft.com/office/powerpoint/2010/main" val="42085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1570</Words>
  <Application>Microsoft Office PowerPoint</Application>
  <PresentationFormat>全屏显示(4:3)</PresentationFormat>
  <Paragraphs>138</Paragraphs>
  <Slides>23</Slides>
  <Notes>20</Notes>
  <HiddenSlides>0</HiddenSlides>
  <MMClips>0</MMClips>
  <ScaleCrop>false</ScaleCrop>
  <HeadingPairs>
    <vt:vector size="8" baseType="variant">
      <vt:variant>
        <vt:lpstr>已用的字体</vt:lpstr>
      </vt:variant>
      <vt:variant>
        <vt:i4>10</vt:i4>
      </vt:variant>
      <vt:variant>
        <vt:lpstr>主题</vt:lpstr>
      </vt:variant>
      <vt:variant>
        <vt:i4>3</vt:i4>
      </vt:variant>
      <vt:variant>
        <vt:lpstr>嵌入 OLE 服务器</vt:lpstr>
      </vt:variant>
      <vt:variant>
        <vt:i4>1</vt:i4>
      </vt:variant>
      <vt:variant>
        <vt:lpstr>幻灯片标题</vt:lpstr>
      </vt:variant>
      <vt:variant>
        <vt:i4>23</vt:i4>
      </vt:variant>
    </vt:vector>
  </HeadingPairs>
  <TitlesOfParts>
    <vt:vector size="37" baseType="lpstr">
      <vt:lpstr>黑体</vt:lpstr>
      <vt:lpstr>楷体</vt:lpstr>
      <vt:lpstr>宋体</vt:lpstr>
      <vt:lpstr>微软雅黑</vt:lpstr>
      <vt:lpstr>Arial</vt:lpstr>
      <vt:lpstr>Calibri</vt:lpstr>
      <vt:lpstr>Lucida Sans Unicode</vt:lpstr>
      <vt:lpstr>Verdana</vt:lpstr>
      <vt:lpstr>Wingdings 2</vt:lpstr>
      <vt:lpstr>Wingdings 3</vt:lpstr>
      <vt:lpstr>聚合</vt:lpstr>
      <vt:lpstr>2_聚合</vt:lpstr>
      <vt:lpstr>1_聚合</vt:lpstr>
      <vt:lpstr>Visio</vt:lpstr>
      <vt:lpstr>基于学习元平台的课程评价设计</vt:lpstr>
      <vt:lpstr>PowerPoint 演示文稿</vt:lpstr>
      <vt:lpstr>PowerPoint 演示文稿</vt:lpstr>
      <vt:lpstr>PowerPoint 演示文稿</vt:lpstr>
      <vt:lpstr>一、课程整体评价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二、课程单元评价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移动学习原型平台的特色功能</dc:title>
  <dc:creator>wanhp</dc:creator>
  <cp:lastModifiedBy>Haipeng WAN</cp:lastModifiedBy>
  <cp:revision>117</cp:revision>
  <dcterms:created xsi:type="dcterms:W3CDTF">2014-01-10T08:21:21Z</dcterms:created>
  <dcterms:modified xsi:type="dcterms:W3CDTF">2014-06-11T02:43:38Z</dcterms:modified>
</cp:coreProperties>
</file>