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85" r:id="rId1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58D"/>
    <a:srgbClr val="808080"/>
    <a:srgbClr val="FCFCFC"/>
    <a:srgbClr val="E8E8E8"/>
    <a:srgbClr val="FFD84B"/>
    <a:srgbClr val="FFFFFF"/>
    <a:srgbClr val="CC3300"/>
    <a:srgbClr val="FFC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1860" autoAdjust="0"/>
  </p:normalViewPr>
  <p:slideViewPr>
    <p:cSldViewPr>
      <p:cViewPr varScale="1">
        <p:scale>
          <a:sx n="83" d="100"/>
          <a:sy n="83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5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FBB084-7B88-45FF-8E3F-4D17C2BA314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0462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CDE2D7-2B1D-463C-8420-E11ADCFF489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8208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11794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3229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96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956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2273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1608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2595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0278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1659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6688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DE2D7-2B1D-463C-8420-E11ADCFF4897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639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510 h 510"/>
              <a:gd name="T4" fmla="*/ 1740 w 1740"/>
              <a:gd name="T5" fmla="*/ 510 h 510"/>
              <a:gd name="T6" fmla="*/ 1595 w 1740"/>
              <a:gd name="T7" fmla="*/ 30 h 510"/>
              <a:gd name="T8" fmla="*/ 0 w 1740"/>
              <a:gd name="T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116 w 4032"/>
              <a:gd name="T1" fmla="*/ 0 h 1356"/>
              <a:gd name="T2" fmla="*/ 3840 w 4032"/>
              <a:gd name="T3" fmla="*/ 636 h 1356"/>
              <a:gd name="T4" fmla="*/ 4032 w 4032"/>
              <a:gd name="T5" fmla="*/ 1356 h 1356"/>
              <a:gd name="T6" fmla="*/ 288 w 4032"/>
              <a:gd name="T7" fmla="*/ 1356 h 1356"/>
              <a:gd name="T8" fmla="*/ 0 w 4032"/>
              <a:gd name="T9" fmla="*/ 828 h 1356"/>
              <a:gd name="T10" fmla="*/ 1116 w 4032"/>
              <a:gd name="T11" fmla="*/ 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510 w 2988"/>
              <a:gd name="T1" fmla="*/ 1098 h 3180"/>
              <a:gd name="T2" fmla="*/ 2280 w 2988"/>
              <a:gd name="T3" fmla="*/ 0 h 3180"/>
              <a:gd name="T4" fmla="*/ 2988 w 2988"/>
              <a:gd name="T5" fmla="*/ 342 h 3180"/>
              <a:gd name="T6" fmla="*/ 2988 w 2988"/>
              <a:gd name="T7" fmla="*/ 2772 h 3180"/>
              <a:gd name="T8" fmla="*/ 1452 w 2988"/>
              <a:gd name="T9" fmla="*/ 3060 h 3180"/>
              <a:gd name="T10" fmla="*/ 0 w 2988"/>
              <a:gd name="T11" fmla="*/ 2406 h 3180"/>
              <a:gd name="T12" fmla="*/ 510 w 2988"/>
              <a:gd name="T13" fmla="*/ 1098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276 w 2064"/>
              <a:gd name="T3" fmla="*/ 1518 h 1518"/>
              <a:gd name="T4" fmla="*/ 2064 w 2064"/>
              <a:gd name="T5" fmla="*/ 0 h 1518"/>
              <a:gd name="T6" fmla="*/ 0 w 2064"/>
              <a:gd name="T7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645 h 651"/>
              <a:gd name="T4" fmla="*/ 636 w 636"/>
              <a:gd name="T5" fmla="*/ 651 h 651"/>
              <a:gd name="T6" fmla="*/ 632 w 636"/>
              <a:gd name="T7" fmla="*/ 0 h 651"/>
              <a:gd name="T8" fmla="*/ 0 w 636"/>
              <a:gd name="T9" fmla="*/ 0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600700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zh-CN" altLang="en-US" noProof="0" dirty="0" smtClean="0"/>
              <a:t>单击此处编辑母版副标题样式</a:t>
            </a:r>
            <a:endParaRPr lang="en-US" altLang="zh-CN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D7A30D90-1266-4ADB-A9F4-95E3F5519806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32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20 h 720"/>
                <a:gd name="T8" fmla="*/ 0 w 672"/>
                <a:gd name="T9" fmla="*/ 4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206 w 212"/>
                <a:gd name="T1" fmla="*/ 0 h 824"/>
                <a:gd name="T2" fmla="*/ 0 w 212"/>
                <a:gd name="T3" fmla="*/ 82 h 824"/>
                <a:gd name="T4" fmla="*/ 168 w 212"/>
                <a:gd name="T5" fmla="*/ 824 h 824"/>
                <a:gd name="T6" fmla="*/ 212 w 212"/>
                <a:gd name="T7" fmla="*/ 822 h 824"/>
                <a:gd name="T8" fmla="*/ 206 w 212"/>
                <a:gd name="T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zh-CN" altLang="en-US" noProof="0" dirty="0" smtClean="0"/>
              <a:t>单击此处编辑母版标题样式</a:t>
            </a:r>
            <a:endParaRPr lang="en-US" altLang="zh-CN" noProof="0" dirty="0" smtClean="0"/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2B07A-3715-4295-A722-0372238B8C1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34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98883-C5D1-43E4-83B3-CE0D4F86A3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641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D14E38-5701-4141-86ED-109383B3C55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3019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1B8A9D-8EE3-4362-8F73-6702AF5F30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1073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zh-CN" altLang="en-US" smtClean="0"/>
              <a:t>单击图标添加表格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CED449E-29BE-4283-A3B2-AC03EBB0D3E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107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zh-CN" altLang="en-US" smtClean="0"/>
              <a:t>单击图标添加图表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1AFF33E-84C2-4D8D-AEB1-2A4D61A099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4089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zh-CN" altLang="en-US" smtClean="0"/>
              <a:t>单击图标添加 </a:t>
            </a:r>
            <a:r>
              <a:rPr lang="en-US" altLang="zh-CN" smtClean="0"/>
              <a:t>SmartArt </a:t>
            </a:r>
            <a:r>
              <a:rPr lang="zh-CN" altLang="en-US" smtClean="0"/>
              <a:t>图形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3A2F268-52C4-4EED-A5D6-950C4F8BC4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0975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FD77-19BA-48FE-B621-592F9CEC9C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236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3F3B7-58F5-4E3E-9CD8-8193E7BE92B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9106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93DC2-8429-4132-9251-3654FA2A0C8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3787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EC468-EF3C-4473-9345-756831955C4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62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61391-F68A-4A07-8C2D-6CF3AD01D6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762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81932-A482-4B4D-8CAC-6FA7B6CEE80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635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E1CAF-01BC-4975-B916-B76C5622E8C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741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B3149-35C1-42E3-8723-AA110BC8EF3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436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100 h 1100"/>
              <a:gd name="T4" fmla="*/ 1089 w 1089"/>
              <a:gd name="T5" fmla="*/ 1100 h 1100"/>
              <a:gd name="T6" fmla="*/ 0 w 1089"/>
              <a:gd name="T7" fmla="*/ 0 h 1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charset="-122"/>
              </a:defRPr>
            </a:lvl1pPr>
          </a:lstStyle>
          <a:p>
            <a:fld id="{DD483537-D8B9-4409-B25F-F2955CF1E4E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3130 w 3130"/>
              <a:gd name="T1" fmla="*/ 453 h 453"/>
              <a:gd name="T2" fmla="*/ 3130 w 3130"/>
              <a:gd name="T3" fmla="*/ 0 h 453"/>
              <a:gd name="T4" fmla="*/ 0 w 3130"/>
              <a:gd name="T5" fmla="*/ 0 h 453"/>
              <a:gd name="T6" fmla="*/ 3130 w 3130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en-US" altLang="zh-CN" dirty="0" smtClean="0"/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43608" y="1844824"/>
            <a:ext cx="8229600" cy="1470025"/>
          </a:xfrm>
        </p:spPr>
        <p:txBody>
          <a:bodyPr/>
          <a:lstStyle/>
          <a:p>
            <a:r>
              <a:rPr lang="en-US" altLang="zh-CN" sz="2800" dirty="0"/>
              <a:t>JavaScript</a:t>
            </a:r>
            <a:r>
              <a:rPr lang="zh-CN" altLang="en-US" sz="2800" dirty="0"/>
              <a:t>的模块化开发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1520" y="5373216"/>
            <a:ext cx="6400800" cy="864096"/>
          </a:xfrm>
        </p:spPr>
        <p:txBody>
          <a:bodyPr/>
          <a:lstStyle/>
          <a:p>
            <a:r>
              <a:rPr lang="zh-CN" altLang="en-US" dirty="0" smtClean="0">
                <a:latin typeface="+mj-ea"/>
                <a:ea typeface="+mj-ea"/>
              </a:rPr>
              <a:t>张哲蒙</a:t>
            </a:r>
            <a:endParaRPr lang="en-US" altLang="zh-CN" dirty="0" smtClean="0">
              <a:latin typeface="+mj-ea"/>
              <a:ea typeface="+mj-ea"/>
            </a:endParaRPr>
          </a:p>
          <a:p>
            <a:r>
              <a:rPr lang="en-US" altLang="zh-CN" dirty="0" smtClean="0">
                <a:latin typeface="+mj-ea"/>
                <a:ea typeface="+mj-ea"/>
              </a:rPr>
              <a:t>2013</a:t>
            </a:r>
            <a:r>
              <a:rPr lang="zh-CN" altLang="en-US" dirty="0" smtClean="0">
                <a:latin typeface="+mj-ea"/>
                <a:ea typeface="+mj-ea"/>
              </a:rPr>
              <a:t>年</a:t>
            </a:r>
            <a:r>
              <a:rPr lang="en-US" altLang="zh-CN" dirty="0" smtClean="0">
                <a:latin typeface="+mj-ea"/>
                <a:ea typeface="+mj-ea"/>
              </a:rPr>
              <a:t>5</a:t>
            </a:r>
            <a:r>
              <a:rPr lang="zh-CN" altLang="en-US" dirty="0" smtClean="0">
                <a:latin typeface="+mj-ea"/>
                <a:ea typeface="+mj-ea"/>
              </a:rPr>
              <a:t>月</a:t>
            </a:r>
            <a:r>
              <a:rPr lang="en-US" altLang="zh-CN" smtClean="0">
                <a:latin typeface="+mj-ea"/>
                <a:ea typeface="+mj-ea"/>
              </a:rPr>
              <a:t>04</a:t>
            </a:r>
            <a:r>
              <a:rPr lang="zh-CN" altLang="en-US" smtClean="0">
                <a:latin typeface="+mj-ea"/>
                <a:ea typeface="+mj-ea"/>
              </a:rPr>
              <a:t>日</a:t>
            </a:r>
            <a:endParaRPr lang="zh-CN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2671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en-US" altLang="zh-CN" sz="2600" kern="1200" dirty="0" err="1" smtClean="0"/>
              <a:t>SeaJS</a:t>
            </a:r>
            <a:r>
              <a:rPr lang="zh-CN" altLang="en-US" sz="2600" kern="1200" dirty="0" smtClean="0"/>
              <a:t>简介</a:t>
            </a:r>
            <a:endParaRPr lang="zh-CN" altLang="en-US" sz="2600" kern="1200" dirty="0"/>
          </a:p>
        </p:txBody>
      </p:sp>
      <p:sp>
        <p:nvSpPr>
          <p:cNvPr id="6" name="矩形 5"/>
          <p:cNvSpPr/>
          <p:nvPr/>
        </p:nvSpPr>
        <p:spPr>
          <a:xfrm>
            <a:off x="343130" y="908720"/>
            <a:ext cx="8784976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dirty="0" smtClean="0">
                <a:latin typeface="+mj-ea"/>
                <a:ea typeface="+mj-ea"/>
              </a:rPr>
              <a:t>于是</a:t>
            </a:r>
            <a:r>
              <a:rPr lang="en-US" altLang="zh-CN" sz="2000" dirty="0">
                <a:latin typeface="+mj-ea"/>
                <a:ea typeface="+mj-ea"/>
              </a:rPr>
              <a:t>util.js </a:t>
            </a:r>
            <a:r>
              <a:rPr lang="zh-CN" altLang="en-US" sz="2000" dirty="0">
                <a:latin typeface="+mj-ea"/>
                <a:ea typeface="+mj-ea"/>
              </a:rPr>
              <a:t>变成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1469849"/>
            <a:ext cx="8229600" cy="2215991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define(function(require, exports) { </a:t>
            </a:r>
            <a:endParaRPr lang="en-US" altLang="zh-CN" dirty="0">
              <a:solidFill>
                <a:srgbClr val="000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l" eaLnBrk="0" hangingPunct="0"/>
            <a:r>
              <a:rPr lang="en-US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zh-CN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exports</a:t>
            </a:r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.each </a:t>
            </a:r>
            <a:r>
              <a:rPr lang="en-US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function (arr) { </a:t>
            </a:r>
            <a:endParaRPr lang="en-US" altLang="zh-CN" dirty="0">
              <a:solidFill>
                <a:srgbClr val="000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l" eaLnBrk="0" hangingPunct="0"/>
            <a:r>
              <a:rPr lang="en-US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zh-CN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实现代码 </a:t>
            </a:r>
            <a:endParaRPr lang="en-US" altLang="zh-CN" dirty="0">
              <a:solidFill>
                <a:srgbClr val="000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l" eaLnBrk="0" hangingPunct="0"/>
            <a:r>
              <a:rPr lang="en-US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zh-CN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altLang="zh-CN" dirty="0">
              <a:solidFill>
                <a:srgbClr val="000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l" eaLnBrk="0" hangingPunct="0"/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zh-CN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exports</a:t>
            </a:r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.log </a:t>
            </a:r>
            <a:r>
              <a:rPr lang="en-US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function (str) {</a:t>
            </a:r>
            <a:endParaRPr lang="en-US" altLang="zh-CN" dirty="0">
              <a:solidFill>
                <a:srgbClr val="000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l" eaLnBrk="0" hangingPunct="0"/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zh-CN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实现代码</a:t>
            </a:r>
            <a:endParaRPr lang="en-US" altLang="zh-CN" dirty="0">
              <a:solidFill>
                <a:srgbClr val="000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l" eaLnBrk="0" hangingPunct="0"/>
            <a:r>
              <a:rPr 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zh-CN" altLang="zh-CN" dirty="0" smtClean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altLang="zh-CN" dirty="0">
              <a:solidFill>
                <a:srgbClr val="000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l" eaLnBrk="0" hangingPunct="0"/>
            <a:r>
              <a:rPr lang="zh-CN" altLang="zh-CN" dirty="0">
                <a:solidFill>
                  <a:srgbClr val="0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}); </a:t>
            </a:r>
          </a:p>
        </p:txBody>
      </p:sp>
      <p:sp>
        <p:nvSpPr>
          <p:cNvPr id="8" name="矩形 7"/>
          <p:cNvSpPr/>
          <p:nvPr/>
        </p:nvSpPr>
        <p:spPr>
          <a:xfrm>
            <a:off x="319230" y="3717032"/>
            <a:ext cx="8784976" cy="496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lang="zh-CN" altLang="zh-CN" sz="2000" dirty="0">
                <a:latin typeface="+mj-ea"/>
                <a:ea typeface="+mj-ea"/>
              </a:rPr>
              <a:t>通过 exports 就可以向外提供接口。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19230" y="4699010"/>
            <a:ext cx="8152798" cy="17543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define(</a:t>
            </a:r>
            <a:r>
              <a:rPr kumimoji="0" lang="zh-CN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(require, exports) {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zh-CN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util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require(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'./util.js'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exports.init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zh-CN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kumimoji="0" lang="zh-CN" alt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实现代码</a:t>
            </a: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9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3528" y="4221088"/>
            <a:ext cx="3331361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lang="zh-CN" altLang="zh-CN" sz="2000" dirty="0">
                <a:latin typeface="+mj-ea"/>
                <a:ea typeface="+mj-ea"/>
              </a:rPr>
              <a:t>这样，dialog.js 的代码变成</a:t>
            </a:r>
          </a:p>
        </p:txBody>
      </p:sp>
    </p:spTree>
    <p:extLst>
      <p:ext uri="{BB962C8B-B14F-4D97-AF65-F5344CB8AC3E}">
        <p14:creationId xmlns:p14="http://schemas.microsoft.com/office/powerpoint/2010/main" val="39556204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8" grpId="0"/>
      <p:bldP spid="7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en-US" altLang="zh-CN" sz="2600" kern="1200" dirty="0" err="1" smtClean="0"/>
              <a:t>SeaJS</a:t>
            </a:r>
            <a:r>
              <a:rPr lang="zh-CN" altLang="en-US" sz="2600" kern="1200" dirty="0" smtClean="0"/>
              <a:t>简介</a:t>
            </a:r>
            <a:endParaRPr lang="zh-CN" altLang="en-US" sz="2600" kern="1200" dirty="0"/>
          </a:p>
        </p:txBody>
      </p:sp>
      <p:sp>
        <p:nvSpPr>
          <p:cNvPr id="6" name="矩形 5"/>
          <p:cNvSpPr/>
          <p:nvPr/>
        </p:nvSpPr>
        <p:spPr>
          <a:xfrm>
            <a:off x="352553" y="1221541"/>
            <a:ext cx="8784976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</a:rPr>
              <a:t>关键部分到了！我们通过 </a:t>
            </a:r>
            <a:r>
              <a:rPr lang="en-US" altLang="zh-CN" sz="2000" dirty="0">
                <a:latin typeface="+mj-ea"/>
                <a:ea typeface="+mj-ea"/>
              </a:rPr>
              <a:t>require</a:t>
            </a:r>
            <a:r>
              <a:rPr lang="en-US" altLang="zh-CN" sz="2000" dirty="0" smtClean="0">
                <a:latin typeface="+mj-ea"/>
                <a:ea typeface="+mj-ea"/>
              </a:rPr>
              <a:t>(‘./util.js’) </a:t>
            </a:r>
            <a:r>
              <a:rPr lang="zh-CN" altLang="en-US" sz="2000" dirty="0">
                <a:latin typeface="+mj-ea"/>
                <a:ea typeface="+mj-ea"/>
              </a:rPr>
              <a:t>就可以拿到 </a:t>
            </a:r>
            <a:r>
              <a:rPr lang="en-US" altLang="zh-CN" sz="2000" dirty="0">
                <a:latin typeface="+mj-ea"/>
                <a:ea typeface="+mj-ea"/>
              </a:rPr>
              <a:t>util.js </a:t>
            </a:r>
            <a:r>
              <a:rPr lang="zh-CN" altLang="en-US" sz="2000" dirty="0">
                <a:latin typeface="+mj-ea"/>
                <a:ea typeface="+mj-ea"/>
              </a:rPr>
              <a:t>中通过 </a:t>
            </a:r>
            <a:r>
              <a:rPr lang="en-US" altLang="zh-CN" sz="2000" dirty="0">
                <a:latin typeface="+mj-ea"/>
                <a:ea typeface="+mj-ea"/>
              </a:rPr>
              <a:t>exports </a:t>
            </a:r>
            <a:r>
              <a:rPr lang="zh-CN" altLang="en-US" sz="2000" dirty="0">
                <a:latin typeface="+mj-ea"/>
                <a:ea typeface="+mj-ea"/>
              </a:rPr>
              <a:t>暴露的接口。这里的 </a:t>
            </a:r>
            <a:r>
              <a:rPr lang="en-US" altLang="zh-CN" sz="2000" dirty="0">
                <a:latin typeface="+mj-ea"/>
                <a:ea typeface="+mj-ea"/>
              </a:rPr>
              <a:t>require </a:t>
            </a:r>
            <a:r>
              <a:rPr lang="zh-CN" altLang="en-US" sz="2000" dirty="0">
                <a:latin typeface="+mj-ea"/>
                <a:ea typeface="+mj-ea"/>
              </a:rPr>
              <a:t>可以认为是 </a:t>
            </a:r>
            <a:r>
              <a:rPr lang="en-US" altLang="zh-CN" sz="2000" dirty="0" err="1">
                <a:latin typeface="+mj-ea"/>
                <a:ea typeface="+mj-ea"/>
              </a:rPr>
              <a:t>SeaJS</a:t>
            </a:r>
            <a:r>
              <a:rPr lang="en-US" altLang="zh-CN" sz="2000" dirty="0">
                <a:latin typeface="+mj-ea"/>
                <a:ea typeface="+mj-ea"/>
              </a:rPr>
              <a:t> </a:t>
            </a:r>
            <a:r>
              <a:rPr lang="zh-CN" altLang="en-US" sz="2000" dirty="0">
                <a:latin typeface="+mj-ea"/>
                <a:ea typeface="+mj-ea"/>
              </a:rPr>
              <a:t>给 </a:t>
            </a:r>
            <a:r>
              <a:rPr lang="en-US" altLang="zh-CN" sz="2000" dirty="0">
                <a:latin typeface="+mj-ea"/>
                <a:ea typeface="+mj-ea"/>
              </a:rPr>
              <a:t>JavaScript </a:t>
            </a:r>
            <a:r>
              <a:rPr lang="zh-CN" altLang="en-US" sz="2000" dirty="0">
                <a:latin typeface="+mj-ea"/>
                <a:ea typeface="+mj-ea"/>
              </a:rPr>
              <a:t>语言增加的一</a:t>
            </a:r>
            <a:r>
              <a:rPr lang="zh-CN" altLang="en-US" sz="2000" dirty="0" smtClean="0">
                <a:latin typeface="+mj-ea"/>
                <a:ea typeface="+mj-ea"/>
              </a:rPr>
              <a:t>个“语法关键字”，</a:t>
            </a:r>
            <a:r>
              <a:rPr lang="zh-CN" altLang="en-US" sz="2000" dirty="0">
                <a:latin typeface="+mj-ea"/>
                <a:ea typeface="+mj-ea"/>
              </a:rPr>
              <a:t>通过 </a:t>
            </a:r>
            <a:r>
              <a:rPr lang="en-US" altLang="zh-CN" sz="2000" dirty="0">
                <a:latin typeface="+mj-ea"/>
                <a:ea typeface="+mj-ea"/>
              </a:rPr>
              <a:t>require </a:t>
            </a:r>
            <a:r>
              <a:rPr lang="zh-CN" altLang="en-US" sz="2000" dirty="0">
                <a:latin typeface="+mj-ea"/>
                <a:ea typeface="+mj-ea"/>
              </a:rPr>
              <a:t>可以获取其他模块提供的接口。</a:t>
            </a:r>
          </a:p>
        </p:txBody>
      </p:sp>
      <p:sp>
        <p:nvSpPr>
          <p:cNvPr id="11" name="矩形 10"/>
          <p:cNvSpPr/>
          <p:nvPr/>
        </p:nvSpPr>
        <p:spPr>
          <a:xfrm>
            <a:off x="352553" y="3163034"/>
            <a:ext cx="71000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</a:rPr>
              <a:t>这样，在页面中使用 </a:t>
            </a:r>
            <a:r>
              <a:rPr lang="en-US" altLang="zh-CN" sz="2000" dirty="0">
                <a:latin typeface="+mj-ea"/>
                <a:ea typeface="+mj-ea"/>
              </a:rPr>
              <a:t>dialog.js </a:t>
            </a:r>
            <a:r>
              <a:rPr lang="zh-CN" altLang="en-US" sz="2000" dirty="0">
                <a:latin typeface="+mj-ea"/>
                <a:ea typeface="+mj-ea"/>
              </a:rPr>
              <a:t>将变得非常简单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52553" y="3759156"/>
            <a:ext cx="7892846" cy="17543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&lt;script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src=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"sea.js"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&gt;&lt;/script&gt;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seajs.use(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'dialog'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zh-CN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(Dialog) {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Dialog.init(</a:t>
            </a:r>
            <a:r>
              <a:rPr kumimoji="0" lang="zh-CN" alt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kumimoji="0" 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传入配置 *</a:t>
            </a:r>
            <a:r>
              <a:rPr kumimoji="0" lang="zh-CN" alt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885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en-US" altLang="zh-CN" sz="2600" kern="1200" dirty="0" err="1" smtClean="0"/>
              <a:t>SeaJS</a:t>
            </a:r>
            <a:r>
              <a:rPr lang="zh-CN" altLang="en-US" sz="2600" kern="1200" dirty="0" smtClean="0"/>
              <a:t>简介</a:t>
            </a:r>
            <a:endParaRPr lang="zh-CN" altLang="en-US" sz="2600" kern="12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7038" y="1259470"/>
            <a:ext cx="8363271" cy="86844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9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9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9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9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9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9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9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9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90204" pitchFamily="34" charset="0"/>
              </a:defRPr>
            </a:lvl9pPr>
          </a:lstStyle>
          <a:p>
            <a:pPr marL="0" marR="0" lvl="0" indent="0" defTabSz="914400" eaLnBrk="0" latinLnBrk="0" hangingPunct="0">
              <a:lnSpc>
                <a:spcPct val="150000"/>
              </a:lnSpc>
              <a:buClrTx/>
              <a:buSzTx/>
              <a:buFontTx/>
              <a:buNone/>
              <a:tabLst/>
            </a:pPr>
            <a:r>
              <a:rPr lang="zh-CN" sz="2000" dirty="0">
                <a:latin typeface="+mj-ea"/>
                <a:ea typeface="+mj-ea"/>
              </a:rPr>
              <a:t>首先要在页面中引入 </a:t>
            </a:r>
            <a:r>
              <a:rPr lang="zh-CN" altLang="zh-CN" sz="2000" dirty="0">
                <a:latin typeface="+mj-ea"/>
                <a:ea typeface="+mj-ea"/>
              </a:rPr>
              <a:t>sea.js </a:t>
            </a:r>
            <a:r>
              <a:rPr lang="zh-CN" sz="2000" dirty="0">
                <a:latin typeface="+mj-ea"/>
                <a:ea typeface="+mj-ea"/>
              </a:rPr>
              <a:t>文件，这一般通过页头全局把控，也方便更新维护。想在页面中使用某个组件时，只要通过</a:t>
            </a:r>
            <a:r>
              <a:rPr lang="zh-CN" altLang="zh-CN" sz="2000" dirty="0">
                <a:latin typeface="+mj-ea"/>
                <a:ea typeface="+mj-ea"/>
              </a:rPr>
              <a:t>seajs.use </a:t>
            </a:r>
            <a:r>
              <a:rPr lang="zh-CN" sz="2000" dirty="0">
                <a:latin typeface="+mj-ea"/>
                <a:ea typeface="+mj-ea"/>
              </a:rPr>
              <a:t>方法调用</a:t>
            </a:r>
            <a:r>
              <a:rPr lang="zh-CN" sz="2000" dirty="0" smtClean="0">
                <a:latin typeface="+mj-ea"/>
                <a:ea typeface="+mj-ea"/>
              </a:rPr>
              <a:t>。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3452" y="2492896"/>
            <a:ext cx="82633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lang="zh-CN" altLang="zh-CN" sz="2000" dirty="0">
                <a:latin typeface="+mj-ea"/>
                <a:ea typeface="+mj-ea"/>
              </a:rPr>
              <a:t>SeaJS 带来的两大好处：</a:t>
            </a:r>
          </a:p>
          <a:p>
            <a:pPr algn="l" eaLnBrk="0" hangingPunct="0">
              <a:lnSpc>
                <a:spcPct val="150000"/>
              </a:lnSpc>
            </a:pPr>
            <a:r>
              <a:rPr lang="en-US" altLang="zh-CN" sz="2000" dirty="0" smtClean="0">
                <a:latin typeface="+mj-ea"/>
                <a:ea typeface="+mj-ea"/>
              </a:rPr>
              <a:t>1</a:t>
            </a:r>
            <a:r>
              <a:rPr lang="zh-CN" altLang="en-US" sz="2000" dirty="0" smtClean="0">
                <a:latin typeface="+mj-ea"/>
                <a:ea typeface="+mj-ea"/>
              </a:rPr>
              <a:t>、</a:t>
            </a:r>
            <a:r>
              <a:rPr lang="zh-CN" altLang="zh-CN" sz="2000" b="1" dirty="0" smtClean="0">
                <a:latin typeface="+mj-ea"/>
                <a:ea typeface="+mj-ea"/>
              </a:rPr>
              <a:t>通过</a:t>
            </a:r>
            <a:r>
              <a:rPr lang="zh-CN" altLang="zh-CN" sz="2000" b="1" dirty="0">
                <a:latin typeface="+mj-ea"/>
                <a:ea typeface="+mj-ea"/>
              </a:rPr>
              <a:t> exports 暴露接口。</a:t>
            </a:r>
            <a:r>
              <a:rPr lang="zh-CN" altLang="zh-CN" sz="2000" dirty="0">
                <a:latin typeface="+mj-ea"/>
                <a:ea typeface="+mj-ea"/>
              </a:rPr>
              <a:t>这意味着不需要命名空间了，更不需要全局变量。这是一种彻底的命名冲突解决方案。</a:t>
            </a:r>
          </a:p>
          <a:p>
            <a:pPr algn="l" eaLnBrk="0" hangingPunct="0">
              <a:lnSpc>
                <a:spcPct val="150000"/>
              </a:lnSpc>
            </a:pPr>
            <a:r>
              <a:rPr lang="en-US" altLang="zh-CN" sz="2000" dirty="0" smtClean="0">
                <a:latin typeface="+mj-ea"/>
                <a:ea typeface="+mj-ea"/>
              </a:rPr>
              <a:t>2</a:t>
            </a:r>
            <a:r>
              <a:rPr lang="zh-CN" altLang="en-US" sz="2000" dirty="0" smtClean="0">
                <a:latin typeface="+mj-ea"/>
                <a:ea typeface="+mj-ea"/>
              </a:rPr>
              <a:t>、</a:t>
            </a:r>
            <a:r>
              <a:rPr lang="zh-CN" altLang="zh-CN" sz="2000" b="1" dirty="0" smtClean="0">
                <a:latin typeface="+mj-ea"/>
                <a:ea typeface="+mj-ea"/>
              </a:rPr>
              <a:t>通过</a:t>
            </a:r>
            <a:r>
              <a:rPr lang="zh-CN" altLang="zh-CN" sz="2000" b="1" dirty="0">
                <a:latin typeface="+mj-ea"/>
                <a:ea typeface="+mj-ea"/>
              </a:rPr>
              <a:t> require 引入依赖。</a:t>
            </a:r>
            <a:r>
              <a:rPr lang="zh-CN" altLang="zh-CN" sz="2000" dirty="0">
                <a:latin typeface="+mj-ea"/>
                <a:ea typeface="+mj-ea"/>
              </a:rPr>
              <a:t>这可以让依赖内置，开发者只需关心当前模块的依赖，其他事情 SeaJS 都会自动处理好。对模块开发者来说，这是一种很好</a:t>
            </a:r>
            <a:r>
              <a:rPr lang="zh-CN" altLang="zh-CN" sz="2000" dirty="0" smtClean="0">
                <a:latin typeface="+mj-ea"/>
                <a:ea typeface="+mj-ea"/>
              </a:rPr>
              <a:t>的关注</a:t>
            </a:r>
            <a:r>
              <a:rPr lang="zh-CN" altLang="zh-CN" sz="2000" dirty="0">
                <a:latin typeface="+mj-ea"/>
                <a:ea typeface="+mj-ea"/>
              </a:rPr>
              <a:t>度分离，能让程序员更多地享受编码的乐趣。</a:t>
            </a:r>
          </a:p>
        </p:txBody>
      </p:sp>
    </p:spTree>
    <p:extLst>
      <p:ext uri="{BB962C8B-B14F-4D97-AF65-F5344CB8AC3E}">
        <p14:creationId xmlns:p14="http://schemas.microsoft.com/office/powerpoint/2010/main" val="33007150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6000" dirty="0" smtClean="0">
                <a:ea typeface="宋体" charset="-122"/>
              </a:rPr>
              <a:t>Thank </a:t>
            </a:r>
            <a:r>
              <a:rPr lang="en-US" altLang="zh-CN" sz="6000" dirty="0">
                <a:ea typeface="宋体" charset="-122"/>
              </a:rPr>
              <a:t>You!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2013-05-04</a:t>
            </a:r>
            <a:endParaRPr lang="en-US" altLang="zh-CN" dirty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zh-CN" altLang="en-US" sz="2600" kern="1200" dirty="0" smtClean="0"/>
              <a:t>几个</a:t>
            </a:r>
            <a:r>
              <a:rPr lang="en-US" altLang="zh-CN" sz="2600" kern="1200" dirty="0" smtClean="0"/>
              <a:t>JS</a:t>
            </a:r>
            <a:r>
              <a:rPr lang="zh-CN" altLang="en-US" sz="2600" kern="1200" dirty="0" smtClean="0"/>
              <a:t>通用方法</a:t>
            </a:r>
            <a:endParaRPr lang="zh-CN" altLang="en-US" sz="2600" kern="1200" dirty="0"/>
          </a:p>
        </p:txBody>
      </p:sp>
      <p:sp>
        <p:nvSpPr>
          <p:cNvPr id="7" name="TextBox 6"/>
          <p:cNvSpPr txBox="1"/>
          <p:nvPr/>
        </p:nvSpPr>
        <p:spPr>
          <a:xfrm>
            <a:off x="977551" y="422108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 smtClean="0"/>
              <a:t>			</a:t>
            </a:r>
            <a:endParaRPr lang="en-US" altLang="zh-CN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63688" y="1436593"/>
            <a:ext cx="5178916" cy="2816083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14264" rIns="0" bIns="114264" numCol="1" anchor="ctr" anchorCtr="0" compatLnSpc="1">
            <a:prstTxWarp prst="textNoShape">
              <a:avLst/>
            </a:prstTxWarp>
            <a:spAutoFit/>
          </a:bodyPr>
          <a:lstStyle/>
          <a:p>
            <a:pPr lvl="1" algn="l" eaLnBrk="0" hangingPunct="0"/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each(arr) {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algn="l" eaLnBrk="0" hangingPunct="0"/>
            <a:r>
              <a:rPr lang="en-US" altLang="zh-CN" sz="28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kumimoji="0" lang="zh-CN" altLang="zh-CN" sz="28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kumimoji="0" lang="zh-CN" sz="28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实现代码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algn="l" eaLnBrk="0" hangingPunct="0"/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algn="l" eaLnBrk="0" hangingPunct="0"/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log(str) {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algn="l" eaLnBrk="0" hangingPunct="0"/>
            <a:r>
              <a:rPr lang="en-US" altLang="zh-CN" sz="28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kumimoji="0" lang="zh-CN" altLang="zh-CN" sz="28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kumimoji="0" lang="zh-CN" sz="28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实现代码</a:t>
            </a:r>
            <a:endParaRPr kumimoji="0" lang="en-US" altLang="zh-CN" sz="2800" b="0" i="1" u="none" strike="noStrike" cap="none" normalizeH="0" baseline="0" dirty="0" smtClean="0">
              <a:ln>
                <a:noFill/>
              </a:ln>
              <a:solidFill>
                <a:srgbClr val="999988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algn="l" eaLnBrk="0" hangingPunct="0"/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kumimoji="0" lang="zh-CN" altLang="zh-CN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9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308714" y="2694513"/>
            <a:ext cx="1253869" cy="58477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util.js</a:t>
            </a:r>
            <a:endParaRPr lang="zh-CN" altLang="en-US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549896" y="4869160"/>
            <a:ext cx="8136904" cy="954107"/>
          </a:xfrm>
          <a:prstGeom prst="rect">
            <a:avLst/>
          </a:prstGeom>
          <a:solidFill>
            <a:srgbClr val="92D050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dirty="0"/>
              <a:t>需要用到时，引入该文件就行。这一切工作得很好，同事也很感激</a:t>
            </a:r>
            <a:r>
              <a:rPr lang="zh-CN" altLang="en-US" sz="2800" dirty="0" smtClean="0"/>
              <a:t>我们提供</a:t>
            </a:r>
            <a:r>
              <a:rPr lang="zh-CN" altLang="en-US" sz="2800" dirty="0"/>
              <a:t>了这么便利的工具包。</a:t>
            </a:r>
          </a:p>
        </p:txBody>
      </p:sp>
    </p:spTree>
    <p:extLst>
      <p:ext uri="{BB962C8B-B14F-4D97-AF65-F5344CB8AC3E}">
        <p14:creationId xmlns:p14="http://schemas.microsoft.com/office/powerpoint/2010/main" val="42698061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7551" y="422108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 smtClean="0"/>
              <a:t>			</a:t>
            </a:r>
            <a:endParaRPr lang="en-US" altLang="zh-CN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CN" altLang="en-US" sz="2000" dirty="0"/>
              <a:t>当我们的开发的团队越来越大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65720"/>
            <a:ext cx="2808312" cy="189561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844" y="1265719"/>
            <a:ext cx="2808312" cy="189561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265718"/>
            <a:ext cx="2808312" cy="189561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429002"/>
            <a:ext cx="2808312" cy="189561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844" y="3429001"/>
            <a:ext cx="2808312" cy="189561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429000"/>
            <a:ext cx="2808312" cy="189561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420603"/>
            <a:ext cx="5154523" cy="3860916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701236" y="5842772"/>
            <a:ext cx="3897221" cy="46166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200" b="1"/>
            </a:lvl1pPr>
          </a:lstStyle>
          <a:p>
            <a:r>
              <a:rPr lang="zh-CN" altLang="en-US" sz="2400" dirty="0" smtClean="0"/>
              <a:t>于是有了下面的对话。。。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16610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5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zh-CN" altLang="en-US" sz="2600" kern="1200" dirty="0" smtClean="0"/>
              <a:t>两个程序员的对话</a:t>
            </a:r>
            <a:endParaRPr lang="zh-CN" altLang="en-US" sz="2600" kern="1200" dirty="0"/>
          </a:p>
        </p:txBody>
      </p:sp>
      <p:sp>
        <p:nvSpPr>
          <p:cNvPr id="7" name="TextBox 6"/>
          <p:cNvSpPr txBox="1"/>
          <p:nvPr/>
        </p:nvSpPr>
        <p:spPr>
          <a:xfrm>
            <a:off x="977551" y="422108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 smtClean="0"/>
              <a:t>			</a:t>
            </a:r>
            <a:endParaRPr lang="en-US" altLang="zh-CN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7200" y="1484784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</a:rPr>
              <a:t>小杨：我想定义一个 </a:t>
            </a:r>
            <a:r>
              <a:rPr lang="en-US" altLang="zh-CN" sz="2000" dirty="0">
                <a:latin typeface="+mj-ea"/>
                <a:ea typeface="+mj-ea"/>
              </a:rPr>
              <a:t>each </a:t>
            </a:r>
            <a:r>
              <a:rPr lang="zh-CN" altLang="en-US" sz="2000" dirty="0">
                <a:latin typeface="+mj-ea"/>
                <a:ea typeface="+mj-ea"/>
              </a:rPr>
              <a:t>方法遍历对象，但页头的 </a:t>
            </a:r>
            <a:r>
              <a:rPr lang="en-US" altLang="zh-CN" sz="2000" dirty="0">
                <a:latin typeface="+mj-ea"/>
                <a:ea typeface="+mj-ea"/>
              </a:rPr>
              <a:t>util.js </a:t>
            </a:r>
            <a:r>
              <a:rPr lang="zh-CN" altLang="en-US" sz="2000" dirty="0">
                <a:latin typeface="+mj-ea"/>
                <a:ea typeface="+mj-ea"/>
              </a:rPr>
              <a:t>里已经定义了一个，我的只能叫 </a:t>
            </a:r>
            <a:r>
              <a:rPr lang="en-US" altLang="zh-CN" sz="2000" dirty="0" err="1">
                <a:latin typeface="+mj-ea"/>
                <a:ea typeface="+mj-ea"/>
              </a:rPr>
              <a:t>eachObject</a:t>
            </a:r>
            <a:r>
              <a:rPr lang="en-US" altLang="zh-CN" sz="2000" dirty="0">
                <a:latin typeface="+mj-ea"/>
                <a:ea typeface="+mj-ea"/>
              </a:rPr>
              <a:t> </a:t>
            </a:r>
            <a:r>
              <a:rPr lang="zh-CN" altLang="en-US" sz="2000" dirty="0">
                <a:latin typeface="+mj-ea"/>
                <a:ea typeface="+mj-ea"/>
              </a:rPr>
              <a:t>了，好无奈。</a:t>
            </a:r>
            <a:endParaRPr lang="en-US" altLang="zh-CN" sz="2000" dirty="0">
              <a:latin typeface="+mj-ea"/>
              <a:ea typeface="+mj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dirty="0">
                <a:solidFill>
                  <a:srgbClr val="00B050"/>
                </a:solidFill>
                <a:latin typeface="+mj-ea"/>
                <a:ea typeface="+mj-ea"/>
              </a:rPr>
              <a:t>小高：我自定义了一个 </a:t>
            </a:r>
            <a:r>
              <a:rPr lang="en-US" altLang="zh-CN" sz="2000" dirty="0">
                <a:solidFill>
                  <a:srgbClr val="00B050"/>
                </a:solidFill>
                <a:latin typeface="+mj-ea"/>
                <a:ea typeface="+mj-ea"/>
              </a:rPr>
              <a:t>log </a:t>
            </a:r>
            <a:r>
              <a:rPr lang="zh-CN" altLang="en-US" sz="2000" dirty="0">
                <a:solidFill>
                  <a:srgbClr val="00B050"/>
                </a:solidFill>
                <a:latin typeface="+mj-ea"/>
                <a:ea typeface="+mj-ea"/>
              </a:rPr>
              <a:t>方法，为什么小明写的代码就出问题了呢？谁来帮帮我。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44218"/>
            <a:ext cx="295232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836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zh-CN" altLang="en-US" sz="2600" kern="1200" dirty="0" smtClean="0"/>
              <a:t>引入命名空间</a:t>
            </a:r>
            <a:endParaRPr lang="zh-CN" altLang="en-US" sz="2600" kern="1200" dirty="0"/>
          </a:p>
        </p:txBody>
      </p:sp>
      <p:sp>
        <p:nvSpPr>
          <p:cNvPr id="7" name="TextBox 6"/>
          <p:cNvSpPr txBox="1"/>
          <p:nvPr/>
        </p:nvSpPr>
        <p:spPr>
          <a:xfrm>
            <a:off x="977551" y="422108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 smtClean="0"/>
              <a:t>			</a:t>
            </a:r>
            <a:endParaRPr lang="en-US" altLang="zh-CN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9552" y="1252538"/>
            <a:ext cx="828092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</a:rPr>
              <a:t>团队经过一番激烈的讨论，决定参照 </a:t>
            </a:r>
            <a:r>
              <a:rPr lang="en-US" altLang="zh-CN" sz="2000" dirty="0">
                <a:latin typeface="+mj-ea"/>
                <a:ea typeface="+mj-ea"/>
              </a:rPr>
              <a:t>Java </a:t>
            </a:r>
            <a:r>
              <a:rPr lang="zh-CN" altLang="en-US" sz="2000" dirty="0">
                <a:latin typeface="+mj-ea"/>
                <a:ea typeface="+mj-ea"/>
              </a:rPr>
              <a:t>的方式，引入命名空间来解决。于是 </a:t>
            </a:r>
            <a:r>
              <a:rPr lang="en-US" altLang="zh-CN" sz="2000" dirty="0">
                <a:latin typeface="+mj-ea"/>
                <a:ea typeface="+mj-ea"/>
              </a:rPr>
              <a:t>util.js </a:t>
            </a:r>
            <a:r>
              <a:rPr lang="zh-CN" altLang="en-US" sz="2000" dirty="0">
                <a:latin typeface="+mj-ea"/>
                <a:ea typeface="+mj-ea"/>
              </a:rPr>
              <a:t>里的代码变成了</a:t>
            </a:r>
          </a:p>
        </p:txBody>
      </p:sp>
      <p:sp>
        <p:nvSpPr>
          <p:cNvPr id="10" name="矩形 9"/>
          <p:cNvSpPr/>
          <p:nvPr/>
        </p:nvSpPr>
        <p:spPr>
          <a:xfrm>
            <a:off x="653515" y="2348880"/>
            <a:ext cx="67687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 eaLnBrk="0" hangingPunct="0"/>
            <a:r>
              <a:rPr lang="en-US" altLang="zh-CN" sz="2000" b="1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org = {};</a:t>
            </a:r>
          </a:p>
          <a:p>
            <a:pPr lvl="1" algn="l" eaLnBrk="0" hangingPunct="0"/>
            <a:r>
              <a:rPr lang="en-US" altLang="zh-CN" sz="2000" b="1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org.CoolSite</a:t>
            </a:r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{};</a:t>
            </a:r>
          </a:p>
          <a:p>
            <a:pPr lvl="1" algn="l" eaLnBrk="0" hangingPunct="0"/>
            <a:r>
              <a:rPr lang="en-US" altLang="zh-CN" sz="2000" b="1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org.CoolSite.Utils</a:t>
            </a:r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{};</a:t>
            </a:r>
          </a:p>
          <a:p>
            <a:pPr lvl="1" algn="l" eaLnBrk="0" hangingPunct="0"/>
            <a:endParaRPr lang="en-US" altLang="zh-CN" sz="2000" b="1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algn="l" eaLnBrk="0" hangingPunct="0"/>
            <a:r>
              <a:rPr lang="en-US" altLang="zh-CN" sz="2000" b="1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org.CoolSite.Utils.each</a:t>
            </a:r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function (</a:t>
            </a:r>
            <a:r>
              <a:rPr lang="en-US" altLang="zh-CN" sz="2000" b="1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lvl="1" algn="l" eaLnBrk="0" hangingPunct="0"/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// </a:t>
            </a:r>
            <a:r>
              <a:rPr lang="zh-CN" altLang="en-US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实现代码</a:t>
            </a:r>
          </a:p>
          <a:p>
            <a:pPr lvl="1" algn="l" eaLnBrk="0" hangingPunct="0"/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lvl="1" algn="l" eaLnBrk="0" hangingPunct="0"/>
            <a:endParaRPr lang="en-US" altLang="zh-CN" sz="2000" b="1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algn="l" eaLnBrk="0" hangingPunct="0"/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org.CoolSite.Utils.log = function (</a:t>
            </a:r>
            <a:r>
              <a:rPr lang="en-US" altLang="zh-CN" sz="2000" b="1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lvl="1" algn="l" eaLnBrk="0" hangingPunct="0"/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// </a:t>
            </a:r>
            <a:r>
              <a:rPr lang="zh-CN" altLang="en-US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实现代码</a:t>
            </a:r>
          </a:p>
          <a:p>
            <a:pPr lvl="1" algn="l" eaLnBrk="0" hangingPunct="0"/>
            <a:r>
              <a:rPr lang="en-US" altLang="zh-CN" sz="2000" b="1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  <a:endParaRPr lang="zh-CN" altLang="en-US" sz="2000" b="1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891" y="3429000"/>
            <a:ext cx="295232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633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zh-CN" altLang="en-US" sz="2600" kern="1200" dirty="0" smtClean="0"/>
              <a:t>太难记了</a:t>
            </a:r>
            <a:endParaRPr lang="zh-CN" altLang="en-US" sz="2600" kern="1200" dirty="0"/>
          </a:p>
        </p:txBody>
      </p:sp>
      <p:sp>
        <p:nvSpPr>
          <p:cNvPr id="7" name="TextBox 6"/>
          <p:cNvSpPr txBox="1"/>
          <p:nvPr/>
        </p:nvSpPr>
        <p:spPr>
          <a:xfrm>
            <a:off x="977551" y="422108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 smtClean="0"/>
              <a:t>			</a:t>
            </a:r>
            <a:endParaRPr lang="en-US" altLang="zh-CN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1560" y="1628800"/>
            <a:ext cx="828092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</a:rPr>
              <a:t>为了调用一个简单的方法，需要记住如此长的命名空间，</a:t>
            </a:r>
            <a:r>
              <a:rPr lang="zh-CN" altLang="en-US" sz="2000" dirty="0" smtClean="0">
                <a:latin typeface="+mj-ea"/>
                <a:ea typeface="+mj-ea"/>
              </a:rPr>
              <a:t>这不仅增加</a:t>
            </a:r>
            <a:r>
              <a:rPr lang="zh-CN" altLang="en-US" sz="2000" dirty="0">
                <a:latin typeface="+mj-ea"/>
                <a:ea typeface="+mj-ea"/>
              </a:rPr>
              <a:t>了记忆负担，</a:t>
            </a:r>
            <a:r>
              <a:rPr lang="zh-CN" altLang="en-US" sz="2000" dirty="0" smtClean="0">
                <a:latin typeface="+mj-ea"/>
                <a:ea typeface="+mj-ea"/>
              </a:rPr>
              <a:t>同时也剥夺</a:t>
            </a:r>
            <a:r>
              <a:rPr lang="zh-CN" altLang="en-US" sz="2000" dirty="0">
                <a:latin typeface="+mj-ea"/>
                <a:ea typeface="+mj-ea"/>
              </a:rPr>
              <a:t>了不少编码的乐趣。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852936"/>
            <a:ext cx="338437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4819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zh-CN" altLang="en-US" sz="2600" kern="1200" dirty="0"/>
              <a:t>烦琐的文件依赖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9491" y="3645024"/>
            <a:ext cx="7709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</a:rPr>
              <a:t>这样看上去完全没有问题，可是当开发人员越来越多，无论你怎样给大家培训，始终都会</a:t>
            </a:r>
            <a:r>
              <a:rPr lang="zh-CN" altLang="en-US" sz="2000" dirty="0" smtClean="0">
                <a:latin typeface="+mj-ea"/>
                <a:ea typeface="+mj-ea"/>
              </a:rPr>
              <a:t>出现忘记引入</a:t>
            </a:r>
            <a:r>
              <a:rPr lang="en-US" altLang="zh-CN" sz="2000" dirty="0">
                <a:latin typeface="+mj-ea"/>
                <a:ea typeface="+mj-ea"/>
              </a:rPr>
              <a:t>util.js</a:t>
            </a:r>
            <a:r>
              <a:rPr lang="zh-CN" altLang="en-US" sz="2000" dirty="0">
                <a:latin typeface="+mj-ea"/>
                <a:ea typeface="+mj-ea"/>
              </a:rPr>
              <a:t>而引发的种种</a:t>
            </a:r>
            <a:r>
              <a:rPr lang="zh-CN" altLang="en-US" sz="2000" dirty="0" smtClean="0">
                <a:latin typeface="+mj-ea"/>
                <a:ea typeface="+mj-ea"/>
              </a:rPr>
              <a:t>错误，他的代码会是这样：</a:t>
            </a:r>
            <a:endParaRPr lang="en-US" altLang="zh-CN" sz="2000" dirty="0"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3130" y="1252538"/>
            <a:ext cx="8784976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</a:rPr>
              <a:t>基于 </a:t>
            </a:r>
            <a:r>
              <a:rPr lang="en-US" altLang="zh-CN" sz="2000" dirty="0">
                <a:latin typeface="+mj-ea"/>
                <a:ea typeface="+mj-ea"/>
              </a:rPr>
              <a:t>util.js</a:t>
            </a:r>
            <a:r>
              <a:rPr lang="zh-CN" altLang="en-US" sz="2000" dirty="0">
                <a:latin typeface="+mj-ea"/>
                <a:ea typeface="+mj-ea"/>
              </a:rPr>
              <a:t>，开始开发 </a:t>
            </a:r>
            <a:r>
              <a:rPr lang="en-US" altLang="zh-CN" sz="2000" dirty="0">
                <a:latin typeface="+mj-ea"/>
                <a:ea typeface="+mj-ea"/>
              </a:rPr>
              <a:t>UI </a:t>
            </a:r>
            <a:r>
              <a:rPr lang="zh-CN" altLang="en-US" sz="2000" dirty="0">
                <a:latin typeface="+mj-ea"/>
                <a:ea typeface="+mj-ea"/>
              </a:rPr>
              <a:t>层通用组件，这样项目组同事就不用重复造轮子</a:t>
            </a:r>
            <a:endParaRPr lang="en-US" altLang="zh-CN" sz="2000" dirty="0">
              <a:latin typeface="+mj-ea"/>
              <a:ea typeface="+mj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</a:rPr>
              <a:t>了，比如开发了一个通用的</a:t>
            </a:r>
            <a:r>
              <a:rPr lang="en-US" altLang="zh-CN" sz="2000" dirty="0">
                <a:latin typeface="+mj-ea"/>
                <a:ea typeface="+mj-ea"/>
              </a:rPr>
              <a:t>dialog.js</a:t>
            </a:r>
            <a:r>
              <a:rPr lang="zh-CN" altLang="en-US" sz="2000" dirty="0">
                <a:latin typeface="+mj-ea"/>
                <a:ea typeface="+mj-ea"/>
              </a:rPr>
              <a:t>，调用时类似于这样：</a:t>
            </a:r>
            <a:endParaRPr lang="en-US" altLang="zh-CN" sz="2000" dirty="0">
              <a:latin typeface="+mj-ea"/>
              <a:ea typeface="+mj-ea"/>
            </a:endParaRPr>
          </a:p>
          <a:p>
            <a:pPr algn="l">
              <a:lnSpc>
                <a:spcPct val="150000"/>
              </a:lnSpc>
            </a:pPr>
            <a:endParaRPr lang="zh-CN" altLang="en-US" sz="2000" dirty="0">
              <a:latin typeface="+mj-ea"/>
              <a:ea typeface="+mj-ea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382635"/>
            <a:ext cx="8064708" cy="830997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&lt;script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src=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"util.js"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&gt;&lt;/script&gt;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&lt;script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src=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"dialog.js"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&gt;&lt;/script&gt;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&lt;script&gt;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org.CoolSite.Dialog.init({ </a:t>
            </a:r>
            <a:r>
              <a:rPr kumimoji="0" lang="zh-CN" alt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/* </a:t>
            </a:r>
            <a:r>
              <a:rPr kumimoji="0" 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传入配置 *</a:t>
            </a:r>
            <a:r>
              <a:rPr kumimoji="0" lang="zh-CN" alt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});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&lt;/script&gt;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9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" y="5136009"/>
            <a:ext cx="8079135" cy="553998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&lt;script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src=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DD11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"dialog.js"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&gt;&lt;/script&gt;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&lt;script&gt;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org.CoolSite.Dialog.init({ </a:t>
            </a:r>
            <a:r>
              <a:rPr kumimoji="0" lang="zh-CN" alt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/* </a:t>
            </a:r>
            <a:r>
              <a:rPr kumimoji="0" 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传入配置 *</a:t>
            </a:r>
            <a:r>
              <a:rPr kumimoji="0" lang="zh-CN" altLang="zh-CN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}); 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&lt;/script&gt;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857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4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zh-CN" altLang="en-US" sz="2600" kern="1200" dirty="0"/>
              <a:t>烦琐的文件依赖</a:t>
            </a:r>
          </a:p>
        </p:txBody>
      </p:sp>
      <p:sp>
        <p:nvSpPr>
          <p:cNvPr id="6" name="矩形 5"/>
          <p:cNvSpPr/>
          <p:nvPr/>
        </p:nvSpPr>
        <p:spPr>
          <a:xfrm>
            <a:off x="343130" y="1252538"/>
            <a:ext cx="8784976" cy="95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dirty="0">
                <a:latin typeface="+mj-ea"/>
                <a:ea typeface="+mj-ea"/>
              </a:rPr>
              <a:t>上面的文件依赖还在可控范围内。当项目越来越复杂，众多文件之间的依赖经常会让人抓狂</a:t>
            </a:r>
            <a:r>
              <a:rPr lang="zh-CN" altLang="en-US" sz="2000" dirty="0" smtClean="0">
                <a:latin typeface="+mj-ea"/>
                <a:ea typeface="+mj-ea"/>
              </a:rPr>
              <a:t>。下面这些问题，每天都在真实地发生着：</a:t>
            </a:r>
            <a:endParaRPr lang="zh-CN" altLang="en-US" sz="2000" dirty="0"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544" y="2564904"/>
            <a:ext cx="8516546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 smtClean="0">
                <a:latin typeface="+mj-ea"/>
                <a:ea typeface="+mj-ea"/>
              </a:rPr>
              <a:t>1</a:t>
            </a:r>
            <a:r>
              <a:rPr lang="zh-CN" altLang="en-US" sz="2000" dirty="0" smtClean="0">
                <a:latin typeface="+mj-ea"/>
                <a:ea typeface="+mj-ea"/>
              </a:rPr>
              <a:t>、通用</a:t>
            </a:r>
            <a:r>
              <a:rPr lang="zh-CN" altLang="en-US" sz="2000" dirty="0">
                <a:latin typeface="+mj-ea"/>
                <a:ea typeface="+mj-ea"/>
              </a:rPr>
              <a:t>组更新了前端基础类库，却很难推动全站升级</a:t>
            </a:r>
            <a:r>
              <a:rPr lang="zh-CN" altLang="en-US" sz="2000" dirty="0" smtClean="0">
                <a:latin typeface="+mj-ea"/>
                <a:ea typeface="+mj-ea"/>
              </a:rPr>
              <a:t>。</a:t>
            </a:r>
            <a:endParaRPr lang="zh-CN" altLang="en-US" sz="2000" dirty="0">
              <a:latin typeface="+mj-ea"/>
              <a:ea typeface="+mj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7544" y="3064528"/>
            <a:ext cx="83529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>
                <a:latin typeface="+mj-ea"/>
                <a:ea typeface="+mj-ea"/>
              </a:rPr>
              <a:t>2</a:t>
            </a:r>
            <a:r>
              <a:rPr lang="zh-CN" altLang="en-US" sz="2000" dirty="0">
                <a:latin typeface="+mj-ea"/>
                <a:ea typeface="+mj-ea"/>
              </a:rPr>
              <a:t>、业务组想用某个新的通用组件，但发现无法简单通过几行代码搞定。</a:t>
            </a:r>
          </a:p>
        </p:txBody>
      </p:sp>
      <p:sp>
        <p:nvSpPr>
          <p:cNvPr id="10" name="矩形 9"/>
          <p:cNvSpPr/>
          <p:nvPr/>
        </p:nvSpPr>
        <p:spPr>
          <a:xfrm>
            <a:off x="467544" y="3573016"/>
            <a:ext cx="79208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>
                <a:latin typeface="+mj-ea"/>
                <a:ea typeface="+mj-ea"/>
              </a:rPr>
              <a:t>3</a:t>
            </a:r>
            <a:r>
              <a:rPr lang="zh-CN" altLang="en-US" sz="2000" dirty="0">
                <a:latin typeface="+mj-ea"/>
                <a:ea typeface="+mj-ea"/>
              </a:rPr>
              <a:t>、一个老产品要上新功能，最后评估只能基于老的类库继续开发。</a:t>
            </a:r>
          </a:p>
        </p:txBody>
      </p:sp>
      <p:sp>
        <p:nvSpPr>
          <p:cNvPr id="11" name="矩形 10"/>
          <p:cNvSpPr/>
          <p:nvPr/>
        </p:nvSpPr>
        <p:spPr>
          <a:xfrm>
            <a:off x="467544" y="4149080"/>
            <a:ext cx="79208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>
                <a:latin typeface="+mj-ea"/>
                <a:ea typeface="+mj-ea"/>
              </a:rPr>
              <a:t>4</a:t>
            </a:r>
            <a:r>
              <a:rPr lang="zh-CN" altLang="en-US" sz="2000" dirty="0">
                <a:latin typeface="+mj-ea"/>
                <a:ea typeface="+mj-ea"/>
              </a:rPr>
              <a:t>、公司整合业务，某两个产品线要合并。结果发现前端代码冲突。</a:t>
            </a:r>
            <a:endParaRPr lang="en-US" altLang="zh-CN" sz="2000" dirty="0">
              <a:latin typeface="+mj-ea"/>
              <a:ea typeface="+mj-ea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091" y="788988"/>
            <a:ext cx="3535834" cy="531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554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1" indent="-228600" defTabSz="1155700">
              <a:lnSpc>
                <a:spcPct val="90000"/>
              </a:lnSpc>
              <a:spcAft>
                <a:spcPct val="15000"/>
              </a:spcAft>
            </a:pPr>
            <a:r>
              <a:rPr lang="en-US" altLang="zh-CN" sz="2600" kern="1200" dirty="0" err="1" smtClean="0"/>
              <a:t>SeaJS</a:t>
            </a:r>
            <a:r>
              <a:rPr lang="zh-CN" altLang="en-US" sz="2600" kern="1200" dirty="0" smtClean="0"/>
              <a:t>简介</a:t>
            </a:r>
            <a:endParaRPr lang="zh-CN" altLang="en-US" sz="2600" kern="1200" dirty="0"/>
          </a:p>
        </p:txBody>
      </p:sp>
      <p:sp>
        <p:nvSpPr>
          <p:cNvPr id="6" name="矩形 5"/>
          <p:cNvSpPr/>
          <p:nvPr/>
        </p:nvSpPr>
        <p:spPr>
          <a:xfrm>
            <a:off x="343130" y="1252538"/>
            <a:ext cx="8784976" cy="95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 err="1">
                <a:latin typeface="+mj-ea"/>
                <a:ea typeface="+mj-ea"/>
              </a:rPr>
              <a:t>SeaJS</a:t>
            </a:r>
            <a:r>
              <a:rPr lang="en-US" altLang="zh-CN" sz="2000" dirty="0">
                <a:latin typeface="+mj-ea"/>
                <a:ea typeface="+mj-ea"/>
              </a:rPr>
              <a:t> </a:t>
            </a:r>
            <a:r>
              <a:rPr lang="zh-CN" altLang="en-US" sz="2000" dirty="0">
                <a:latin typeface="+mj-ea"/>
                <a:ea typeface="+mj-ea"/>
              </a:rPr>
              <a:t>是一个成熟的开源项目，核心目标是给前端开发提供简单、极致的模块化开发体验。</a:t>
            </a:r>
          </a:p>
        </p:txBody>
      </p:sp>
      <p:sp>
        <p:nvSpPr>
          <p:cNvPr id="9" name="矩形 8"/>
          <p:cNvSpPr/>
          <p:nvPr/>
        </p:nvSpPr>
        <p:spPr>
          <a:xfrm>
            <a:off x="343130" y="2420888"/>
            <a:ext cx="8784976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 dirty="0">
                <a:latin typeface="+mj-ea"/>
                <a:ea typeface="+mj-ea"/>
              </a:rPr>
              <a:t>使用 </a:t>
            </a:r>
            <a:r>
              <a:rPr lang="en-US" altLang="zh-CN" sz="2000" b="1" dirty="0" err="1">
                <a:latin typeface="+mj-ea"/>
                <a:ea typeface="+mj-ea"/>
              </a:rPr>
              <a:t>SeaJS</a:t>
            </a:r>
            <a:r>
              <a:rPr lang="zh-CN" altLang="en-US" sz="2000" b="1" dirty="0">
                <a:latin typeface="+mj-ea"/>
                <a:ea typeface="+mj-ea"/>
              </a:rPr>
              <a:t>，在书写文件时，需要遵守 </a:t>
            </a:r>
            <a:r>
              <a:rPr lang="en-US" altLang="zh-CN" sz="2000" b="1" dirty="0">
                <a:latin typeface="+mj-ea"/>
                <a:ea typeface="+mj-ea"/>
              </a:rPr>
              <a:t>CMD </a:t>
            </a:r>
            <a:r>
              <a:rPr lang="zh-CN" altLang="en-US" sz="2000" b="1" dirty="0">
                <a:latin typeface="+mj-ea"/>
                <a:ea typeface="+mj-ea"/>
              </a:rPr>
              <a:t>（</a:t>
            </a:r>
            <a:r>
              <a:rPr lang="en-US" altLang="zh-CN" sz="2000" b="1" dirty="0">
                <a:latin typeface="+mj-ea"/>
                <a:ea typeface="+mj-ea"/>
              </a:rPr>
              <a:t>Common Module Definition</a:t>
            </a:r>
            <a:r>
              <a:rPr lang="zh-CN" altLang="en-US" sz="2000" b="1" dirty="0">
                <a:latin typeface="+mj-ea"/>
                <a:ea typeface="+mj-ea"/>
              </a:rPr>
              <a:t>）模块定义规范。一个文件就是一个模块</a:t>
            </a:r>
            <a:r>
              <a:rPr lang="zh-CN" altLang="en-US" sz="2000" b="1" dirty="0" smtClean="0">
                <a:latin typeface="+mj-ea"/>
                <a:ea typeface="+mj-ea"/>
              </a:rPr>
              <a:t>。</a:t>
            </a:r>
            <a:endParaRPr lang="zh-CN" altLang="en-US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560654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580TGp_general_light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580TGp_general_light_ani</Template>
  <TotalTime>1042</TotalTime>
  <Words>840</Words>
  <Application>Microsoft Office PowerPoint</Application>
  <PresentationFormat>全屏显示(4:3)</PresentationFormat>
  <Paragraphs>100</Paragraphs>
  <Slides>13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580TGp_general_light_ani</vt:lpstr>
      <vt:lpstr>JavaScript的模块化开发</vt:lpstr>
      <vt:lpstr>几个JS通用方法</vt:lpstr>
      <vt:lpstr>当我们的开发的团队越来越大</vt:lpstr>
      <vt:lpstr>两个程序员的对话</vt:lpstr>
      <vt:lpstr>引入命名空间</vt:lpstr>
      <vt:lpstr>太难记了</vt:lpstr>
      <vt:lpstr>烦琐的文件依赖</vt:lpstr>
      <vt:lpstr>烦琐的文件依赖</vt:lpstr>
      <vt:lpstr>SeaJS简介</vt:lpstr>
      <vt:lpstr>SeaJS简介</vt:lpstr>
      <vt:lpstr>SeaJS简介</vt:lpstr>
      <vt:lpstr>SeaJS简介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paladin</dc:creator>
  <cp:lastModifiedBy>微软用户</cp:lastModifiedBy>
  <cp:revision>161</cp:revision>
  <dcterms:created xsi:type="dcterms:W3CDTF">2011-04-19T05:30:00Z</dcterms:created>
  <dcterms:modified xsi:type="dcterms:W3CDTF">2013-05-03T10:53:26Z</dcterms:modified>
</cp:coreProperties>
</file>